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0" r:id="rId3"/>
    <p:sldId id="396" r:id="rId5"/>
    <p:sldId id="393" r:id="rId6"/>
    <p:sldId id="392" r:id="rId7"/>
    <p:sldId id="407" r:id="rId8"/>
    <p:sldId id="408" r:id="rId9"/>
    <p:sldId id="394" r:id="rId10"/>
    <p:sldId id="333" r:id="rId11"/>
    <p:sldId id="395" r:id="rId12"/>
    <p:sldId id="384" r:id="rId13"/>
    <p:sldId id="296" r:id="rId14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  <a:srgbClr val="93CDDD"/>
    <a:srgbClr val="31859C"/>
    <a:srgbClr val="F87A08"/>
    <a:srgbClr val="202A36"/>
    <a:srgbClr val="7CBF33"/>
    <a:srgbClr val="2DB2A4"/>
    <a:srgbClr val="34495E"/>
    <a:srgbClr val="E8E8E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84" y="60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SVM</a:t>
            </a:r>
            <a:r>
              <a:rPr altLang="en-US"/>
              <a:t>模型准确度图表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10588095842858"/>
          <c:y val="0.0988110964332893"/>
          <c:w val="0.772224536449073"/>
          <c:h val="0.758546895640687"/>
        </c:manualLayout>
      </c:layout>
      <c:lineChart>
        <c:grouping val="standar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训练数据准确率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[工作簿1]Sheet1!$B$1:$F$1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[工作簿1]Sheet1!$B$2:$F$2</c:f>
              <c:numCache>
                <c:formatCode>General</c:formatCode>
                <c:ptCount val="5"/>
                <c:pt idx="0">
                  <c:v>75.697</c:v>
                </c:pt>
                <c:pt idx="1">
                  <c:v>85.321</c:v>
                </c:pt>
                <c:pt idx="2">
                  <c:v>69.791</c:v>
                </c:pt>
                <c:pt idx="3">
                  <c:v>85.182</c:v>
                </c:pt>
                <c:pt idx="4">
                  <c:v>75.864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[工作簿1]Sheet1!$A$3</c:f>
              <c:strCache>
                <c:ptCount val="1"/>
                <c:pt idx="0">
                  <c:v>预测数据准确率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[工作簿1]Sheet1!$B$1:$F$1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[工作簿1]Sheet1!$B$3:$F$3</c:f>
              <c:numCache>
                <c:formatCode>General</c:formatCode>
                <c:ptCount val="5"/>
                <c:pt idx="1">
                  <c:v>83.015</c:v>
                </c:pt>
                <c:pt idx="2">
                  <c:v>31.28</c:v>
                </c:pt>
                <c:pt idx="3">
                  <c:v>83.989</c:v>
                </c:pt>
                <c:pt idx="4">
                  <c:v>75.28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306173"/>
        <c:axId val="274956079"/>
      </c:lineChart>
      <c:catAx>
        <c:axId val="7883061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4956079"/>
        <c:crosses val="autoZero"/>
        <c:auto val="1"/>
        <c:lblAlgn val="ctr"/>
        <c:lblOffset val="100"/>
        <c:noMultiLvlLbl val="0"/>
      </c:catAx>
      <c:valAx>
        <c:axId val="27495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准确度（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830617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SVM</a:t>
            </a:r>
            <a:r>
              <a:rPr altLang="en-US"/>
              <a:t>模型预测结果</a:t>
            </a:r>
            <a:endParaRPr lang="en-US" altLang="zh-CN"/>
          </a:p>
        </c:rich>
      </c:tx>
      <c:layout>
        <c:manualLayout>
          <c:xMode val="edge"/>
          <c:yMode val="edge"/>
          <c:x val="0.3718480331727"/>
          <c:y val="0.01786186821910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2865707797123"/>
          <c:y val="0.0857815653734021"/>
          <c:w val="0.837376532929599"/>
          <c:h val="0.67555505718771"/>
        </c:manualLayout>
      </c:layout>
      <c:lineChart>
        <c:grouping val="standard"/>
        <c:varyColors val="0"/>
        <c:ser>
          <c:idx val="0"/>
          <c:order val="0"/>
          <c:tx>
            <c:strRef>
              <c:f>[工作簿1]Sheet1!$H$2</c:f>
              <c:strCache>
                <c:ptCount val="1"/>
                <c:pt idx="0">
                  <c:v>买入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[工作簿1]Sheet1!$I$2:$M$2</c:f>
              <c:numCache>
                <c:formatCode>General</c:formatCode>
                <c:ptCount val="5"/>
                <c:pt idx="1">
                  <c:v>55.83</c:v>
                </c:pt>
                <c:pt idx="2">
                  <c:v>-22.91</c:v>
                </c:pt>
                <c:pt idx="3">
                  <c:v>27.25</c:v>
                </c:pt>
                <c:pt idx="4">
                  <c:v>-16.66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[工作簿1]Sheet1!$H$3</c:f>
              <c:strCache>
                <c:ptCount val="1"/>
                <c:pt idx="0">
                  <c:v>持有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[工作簿1]Sheet1!$I$3:$M$3</c:f>
              <c:numCache>
                <c:formatCode>General</c:formatCode>
                <c:ptCount val="5"/>
                <c:pt idx="1">
                  <c:v>36.64</c:v>
                </c:pt>
                <c:pt idx="2">
                  <c:v>-32.98</c:v>
                </c:pt>
                <c:pt idx="3">
                  <c:v>-2.12</c:v>
                </c:pt>
                <c:pt idx="4">
                  <c:v>-29.25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[工作簿1]Sheet1!$H$4</c:f>
              <c:strCache>
                <c:ptCount val="1"/>
                <c:pt idx="0">
                  <c:v>观望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[工作簿1]Sheet1!$I$4:$M$4</c:f>
              <c:numCache>
                <c:formatCode>General</c:formatCode>
                <c:ptCount val="5"/>
                <c:pt idx="1">
                  <c:v>20.72</c:v>
                </c:pt>
                <c:pt idx="2">
                  <c:v>-40.42</c:v>
                </c:pt>
                <c:pt idx="3">
                  <c:v>-13.74</c:v>
                </c:pt>
                <c:pt idx="4">
                  <c:v>-26.35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[工作簿1]Sheet1!$H$5</c:f>
              <c:strCache>
                <c:ptCount val="1"/>
                <c:pt idx="0">
                  <c:v>减持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[工作簿1]Sheet1!$I$5:$M$5</c:f>
              <c:numCache>
                <c:formatCode>General</c:formatCode>
                <c:ptCount val="5"/>
                <c:pt idx="1">
                  <c:v>5.52</c:v>
                </c:pt>
                <c:pt idx="2">
                  <c:v>-18.76</c:v>
                </c:pt>
                <c:pt idx="3">
                  <c:v>-17.81</c:v>
                </c:pt>
                <c:pt idx="4">
                  <c:v>-35.266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[工作簿1]Sheet1!$H$6</c:f>
              <c:strCache>
                <c:ptCount val="1"/>
                <c:pt idx="0">
                  <c:v>卖出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lgDashDot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[工作簿1]Sheet1!$I$6:$M$6</c:f>
              <c:numCache>
                <c:formatCode>General</c:formatCode>
                <c:ptCount val="5"/>
                <c:pt idx="1">
                  <c:v>12.69</c:v>
                </c:pt>
                <c:pt idx="2">
                  <c:v>0</c:v>
                </c:pt>
                <c:pt idx="3">
                  <c:v>-25.74</c:v>
                </c:pt>
                <c:pt idx="4">
                  <c:v>-35.17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[工作簿1]Sheet1!$H$7</c:f>
              <c:strCache>
                <c:ptCount val="1"/>
                <c:pt idx="0">
                  <c:v>上证指数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[工作簿1]Sheet1!$I$1:$M$1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[工作簿1]Sheet1!$I$7:$M$7</c:f>
              <c:numCache>
                <c:formatCode>General</c:formatCode>
                <c:ptCount val="5"/>
                <c:pt idx="0">
                  <c:v>11.79</c:v>
                </c:pt>
                <c:pt idx="1">
                  <c:v>-13.13</c:v>
                </c:pt>
                <c:pt idx="2">
                  <c:v>-12.3062</c:v>
                </c:pt>
                <c:pt idx="3">
                  <c:v>6.5578</c:v>
                </c:pt>
                <c:pt idx="4">
                  <c:v>-24.5911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527723"/>
        <c:axId val="585834278"/>
      </c:lineChart>
      <c:catAx>
        <c:axId val="6985277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5834278"/>
        <c:crosses val="autoZero"/>
        <c:auto val="1"/>
        <c:lblAlgn val="ctr"/>
        <c:lblOffset val="100"/>
        <c:noMultiLvlLbl val="0"/>
      </c:catAx>
      <c:valAx>
        <c:axId val="5858342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涨跌幅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85277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MLP</a:t>
            </a:r>
            <a:r>
              <a:rPr altLang="en-US"/>
              <a:t>模型准确度图表</a:t>
            </a:r>
            <a:endParaRPr lang="en-US" altLang="zh-CN"/>
          </a:p>
        </c:rich>
      </c:tx>
      <c:layout>
        <c:manualLayout>
          <c:xMode val="edge"/>
          <c:yMode val="edge"/>
          <c:x val="0.398873565781974"/>
          <c:y val="0.03965841292773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13431878590414"/>
          <c:y val="0.177120365667852"/>
          <c:w val="0.756044242476207"/>
          <c:h val="0.662544438801422"/>
        </c:manualLayout>
      </c:layout>
      <c:lineChart>
        <c:grouping val="standard"/>
        <c:varyColors val="0"/>
        <c:ser>
          <c:idx val="0"/>
          <c:order val="0"/>
          <c:tx>
            <c:strRef>
              <c:f>[工作簿1]Sheet1!$A$13</c:f>
              <c:strCache>
                <c:ptCount val="1"/>
                <c:pt idx="0">
                  <c:v>训练数据准确率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[工作簿1]Sheet1!$B$12:$F$12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[工作簿1]Sheet1!$B$13:$F$13</c:f>
              <c:numCache>
                <c:formatCode>General</c:formatCode>
                <c:ptCount val="5"/>
                <c:pt idx="0">
                  <c:v>76.323</c:v>
                </c:pt>
                <c:pt idx="1">
                  <c:v>71.597</c:v>
                </c:pt>
                <c:pt idx="2">
                  <c:v>87.41</c:v>
                </c:pt>
                <c:pt idx="3">
                  <c:v>75.93</c:v>
                </c:pt>
                <c:pt idx="4">
                  <c:v>93.58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[工作簿1]Sheet1!$A$14</c:f>
              <c:strCache>
                <c:ptCount val="1"/>
                <c:pt idx="0">
                  <c:v>预测数据准确率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[工作簿1]Sheet1!$B$12:$F$12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[工作簿1]Sheet1!$B$14:$F$14</c:f>
              <c:numCache>
                <c:formatCode>General</c:formatCode>
                <c:ptCount val="5"/>
                <c:pt idx="1">
                  <c:v>34.13</c:v>
                </c:pt>
                <c:pt idx="2">
                  <c:v>29.29</c:v>
                </c:pt>
                <c:pt idx="3">
                  <c:v>43.44</c:v>
                </c:pt>
                <c:pt idx="4">
                  <c:v>51.59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61576"/>
        <c:axId val="684906251"/>
      </c:lineChart>
      <c:catAx>
        <c:axId val="260361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4906251"/>
        <c:crosses val="autoZero"/>
        <c:auto val="1"/>
        <c:lblAlgn val="ctr"/>
        <c:lblOffset val="100"/>
        <c:noMultiLvlLbl val="0"/>
      </c:catAx>
      <c:valAx>
        <c:axId val="6849062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准确度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3615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MLP</a:t>
            </a:r>
            <a:r>
              <a:rPr altLang="en-US"/>
              <a:t>模型预测结果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4372352804282"/>
          <c:y val="0.119350732017823"/>
          <c:w val="0.750028391901326"/>
          <c:h val="0.539560789306174"/>
        </c:manualLayout>
      </c:layout>
      <c:lineChart>
        <c:grouping val="standard"/>
        <c:varyColors val="0"/>
        <c:ser>
          <c:idx val="0"/>
          <c:order val="0"/>
          <c:tx>
            <c:strRef>
              <c:f>[工作簿1]Sheet1!$H$13</c:f>
              <c:strCache>
                <c:ptCount val="1"/>
                <c:pt idx="0">
                  <c:v>买入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[工作簿1]Sheet1!$I$13:$M$13</c:f>
              <c:numCache>
                <c:formatCode>General</c:formatCode>
                <c:ptCount val="5"/>
                <c:pt idx="1">
                  <c:v>53.89</c:v>
                </c:pt>
                <c:pt idx="2">
                  <c:v>-20.52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[工作簿1]Sheet1!$H$14</c:f>
              <c:strCache>
                <c:ptCount val="1"/>
                <c:pt idx="0">
                  <c:v>持有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[工作簿1]Sheet1!$I$14:$M$14</c:f>
              <c:numCache>
                <c:formatCode>General</c:formatCode>
                <c:ptCount val="5"/>
                <c:pt idx="1">
                  <c:v>39.33</c:v>
                </c:pt>
                <c:pt idx="2">
                  <c:v>-19.86</c:v>
                </c:pt>
                <c:pt idx="3">
                  <c:v>-2.48</c:v>
                </c:pt>
                <c:pt idx="4">
                  <c:v>-35.18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[工作簿1]Sheet1!$H$15</c:f>
              <c:strCache>
                <c:ptCount val="1"/>
                <c:pt idx="0">
                  <c:v>观望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[工作簿1]Sheet1!$I$15:$M$15</c:f>
              <c:numCache>
                <c:formatCode>General</c:formatCode>
                <c:ptCount val="5"/>
                <c:pt idx="1">
                  <c:v>42.28</c:v>
                </c:pt>
                <c:pt idx="2">
                  <c:v>-26.86</c:v>
                </c:pt>
                <c:pt idx="3">
                  <c:v>-16.03</c:v>
                </c:pt>
                <c:pt idx="4">
                  <c:v>-31.57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[工作簿1]Sheet1!$H$16</c:f>
              <c:strCache>
                <c:ptCount val="1"/>
                <c:pt idx="0">
                  <c:v>减持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[工作簿1]Sheet1!$I$16:$M$16</c:f>
              <c:numCache>
                <c:formatCode>General</c:formatCode>
                <c:ptCount val="5"/>
                <c:pt idx="1">
                  <c:v>28.85</c:v>
                </c:pt>
                <c:pt idx="2">
                  <c:v>-35.61</c:v>
                </c:pt>
                <c:pt idx="3">
                  <c:v>-29.55</c:v>
                </c:pt>
                <c:pt idx="4">
                  <c:v>-37.68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[工作簿1]Sheet1!$H$17</c:f>
              <c:strCache>
                <c:ptCount val="1"/>
                <c:pt idx="0">
                  <c:v>卖出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lgDashDot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[工作簿1]Sheet1!$I$17:$M$17</c:f>
              <c:numCache>
                <c:formatCode>General</c:formatCode>
                <c:ptCount val="5"/>
                <c:pt idx="1">
                  <c:v>3.9</c:v>
                </c:pt>
                <c:pt idx="2">
                  <c:v>0</c:v>
                </c:pt>
                <c:pt idx="3">
                  <c:v>-39.49</c:v>
                </c:pt>
                <c:pt idx="4">
                  <c:v>-39.9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[工作簿1]Sheet1!$H$18</c:f>
              <c:strCache>
                <c:ptCount val="1"/>
                <c:pt idx="0">
                  <c:v>上证指数</c:v>
                </c:pt>
              </c:strCache>
            </c:strRef>
          </c:tx>
          <c:spPr>
            <a:ln w="28575" cap="rnd" cmpd="sng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[工作簿1]Sheet1!$I$12:$M$12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[工作簿1]Sheet1!$I$18:$M$18</c:f>
              <c:numCache>
                <c:formatCode>General</c:formatCode>
                <c:ptCount val="5"/>
                <c:pt idx="0">
                  <c:v>11.79</c:v>
                </c:pt>
                <c:pt idx="1">
                  <c:v>-13.13</c:v>
                </c:pt>
                <c:pt idx="2">
                  <c:v>-12.3062</c:v>
                </c:pt>
                <c:pt idx="3">
                  <c:v>6.5578</c:v>
                </c:pt>
                <c:pt idx="4">
                  <c:v>-24.5911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778088"/>
        <c:axId val="965335364"/>
      </c:lineChart>
      <c:catAx>
        <c:axId val="4267780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335364"/>
        <c:crosses val="autoZero"/>
        <c:auto val="1"/>
        <c:lblAlgn val="ctr"/>
        <c:lblOffset val="100"/>
        <c:noMultiLvlLbl val="0"/>
      </c:catAx>
      <c:valAx>
        <c:axId val="9653353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涨跌幅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6778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4081363" y="5214147"/>
            <a:ext cx="663125" cy="663125"/>
            <a:chOff x="8077071" y="845254"/>
            <a:chExt cx="2036801" cy="2036802"/>
          </a:xfrm>
        </p:grpSpPr>
        <p:sp>
          <p:nvSpPr>
            <p:cNvPr id="217" name="椭圆 2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4873451" y="5214147"/>
            <a:ext cx="663125" cy="663125"/>
            <a:chOff x="8125599" y="1434035"/>
            <a:chExt cx="2036802" cy="2036802"/>
          </a:xfrm>
        </p:grpSpPr>
        <p:sp>
          <p:nvSpPr>
            <p:cNvPr id="220" name="椭圆 2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726382" y="5214147"/>
            <a:ext cx="663125" cy="663125"/>
            <a:chOff x="8125599" y="1434035"/>
            <a:chExt cx="2036802" cy="2036802"/>
          </a:xfrm>
        </p:grpSpPr>
        <p:sp>
          <p:nvSpPr>
            <p:cNvPr id="223" name="椭圆 2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544688" y="5214147"/>
            <a:ext cx="663125" cy="663125"/>
            <a:chOff x="8125599" y="1434035"/>
            <a:chExt cx="2036802" cy="2036802"/>
          </a:xfrm>
        </p:grpSpPr>
        <p:sp>
          <p:nvSpPr>
            <p:cNvPr id="229" name="椭圆 2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393731" y="5214147"/>
            <a:ext cx="663125" cy="663125"/>
            <a:chOff x="8125599" y="1434035"/>
            <a:chExt cx="2036802" cy="2036802"/>
          </a:xfrm>
        </p:grpSpPr>
        <p:sp>
          <p:nvSpPr>
            <p:cNvPr id="232" name="椭圆 2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0" y="1785147"/>
            <a:ext cx="12218267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0" y="1929163"/>
            <a:ext cx="12218267" cy="32129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138420" y="893445"/>
            <a:ext cx="1895475" cy="18954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7"/>
          <p:cNvSpPr>
            <a:spLocks noChangeArrowheads="1"/>
          </p:cNvSpPr>
          <p:nvPr/>
        </p:nvSpPr>
        <p:spPr bwMode="auto">
          <a:xfrm>
            <a:off x="2785219" y="2981899"/>
            <a:ext cx="6552728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面向金融研究报告的数据处理</a:t>
            </a:r>
            <a:endParaRPr lang="zh-CN" altLang="en-US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3382924" y="4566075"/>
            <a:ext cx="289814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</a:t>
            </a:r>
            <a:r>
              <a:rPr lang="zh-CN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何治成 张林琛 曾政然</a:t>
            </a:r>
            <a:endParaRPr lang="zh-CN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529705" y="4566285"/>
            <a:ext cx="195072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指导老师：骆宗伟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 descr="`DCBTAA[M436NEL(WWZDVL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965" y="1040765"/>
            <a:ext cx="1601470" cy="16014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7" grpId="0" animBg="1"/>
      <p:bldP spid="1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2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aphicFrame>
        <p:nvGraphicFramePr>
          <p:cNvPr id="35" name="图表 9"/>
          <p:cNvGraphicFramePr/>
          <p:nvPr/>
        </p:nvGraphicFramePr>
        <p:xfrm>
          <a:off x="840740" y="1124585"/>
          <a:ext cx="8355330" cy="526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10347445" y="117695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10520256" y="133286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9790845" y="2285434"/>
            <a:ext cx="1883794" cy="27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不同级别的个股涨跌幅差异不明显，分类界限模糊，而其中买入级别的个股的总体表现也无法战胜大盘，投资参考价值不大。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80561" y="1886345"/>
            <a:ext cx="12071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31859C"/>
                </a:solidFill>
                <a:cs typeface="Arial" panose="020B0604020202020204" pitchFamily="34" charset="0"/>
              </a:rPr>
              <a:t>MLP</a:t>
            </a: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模型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7" grpId="0" bldLvl="0" animBg="1"/>
      <p:bldP spid="108" grpId="0" bldLvl="0" animBg="1"/>
      <p:bldP spid="115" grpId="0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谢谢您的指导</a:t>
            </a:r>
            <a:endParaRPr lang="zh-CN" altLang="en-US" sz="6600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31859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THANK YOU FOR YOUR GUIDANCE.</a:t>
            </a:r>
            <a:endParaRPr lang="zh-CN" altLang="en-US" sz="2000" dirty="0">
              <a:solidFill>
                <a:srgbClr val="31859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1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预期结果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61"/>
          <p:cNvSpPr/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23508" y="2435348"/>
            <a:ext cx="4652394" cy="10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对输入的指定金融产品的金融数据进行分析与评估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54" y="2344642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14004" y="2344642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23508" y="4155952"/>
            <a:ext cx="4652394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给出的评级能预测一段时间之后的行情趋势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154" y="4065246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14004" y="4065246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pic>
        <p:nvPicPr>
          <p:cNvPr id="3" name="图片 2" descr="表格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1674495"/>
            <a:ext cx="5790565" cy="3123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bldLvl="0" animBg="1"/>
      <p:bldP spid="33" grpId="0" bldLvl="0" animBg="1"/>
      <p:bldP spid="34" grpId="0"/>
      <p:bldP spid="36" grpId="0" bldLvl="0" animBg="1"/>
      <p:bldP spid="37" grpId="0" bldLvl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21786" y="3573016"/>
            <a:ext cx="26212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zh-CN" altLang="en-US" sz="48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0"/>
              </a:spcAft>
              <a:defRPr/>
            </a:pP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Freeform 206"/>
          <p:cNvSpPr>
            <a:spLocks noChangeAspect="1" noEditPoints="1"/>
          </p:cNvSpPr>
          <p:nvPr/>
        </p:nvSpPr>
        <p:spPr bwMode="auto">
          <a:xfrm>
            <a:off x="5701975" y="2028310"/>
            <a:ext cx="860902" cy="104065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58" grpId="0"/>
      <p:bldP spid="59" grpId="0" bldLvl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1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pic>
        <p:nvPicPr>
          <p:cNvPr id="4" name="图片 3" descr="FO(Z9_HZ~BWPPDE`K}N(NI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2390775"/>
            <a:ext cx="4400550" cy="3981450"/>
          </a:xfrm>
          <a:prstGeom prst="rect">
            <a:avLst/>
          </a:prstGeom>
        </p:spPr>
      </p:pic>
      <p:pic>
        <p:nvPicPr>
          <p:cNvPr id="6" name="图片 5" descr="574e9258d109b3de93d65c4dc6bf6c81800a4c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2286000"/>
            <a:ext cx="4876800" cy="4219575"/>
          </a:xfrm>
          <a:prstGeom prst="rect">
            <a:avLst/>
          </a:prstGeom>
        </p:spPr>
      </p:pic>
      <p:sp>
        <p:nvSpPr>
          <p:cNvPr id="13" name="TextBox 114"/>
          <p:cNvSpPr txBox="1"/>
          <p:nvPr/>
        </p:nvSpPr>
        <p:spPr>
          <a:xfrm>
            <a:off x="1383030" y="1452880"/>
            <a:ext cx="342455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支持向量机，一种有监督的学习模型，通常用来进行模式识别、分类以及回归分析。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15"/>
          <p:cNvSpPr txBox="1"/>
          <p:nvPr/>
        </p:nvSpPr>
        <p:spPr>
          <a:xfrm>
            <a:off x="2736151" y="108434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31859C"/>
                </a:solidFill>
                <a:cs typeface="Arial" panose="020B0604020202020204" pitchFamily="34" charset="0"/>
              </a:rPr>
              <a:t>SVM</a:t>
            </a:r>
            <a:endParaRPr lang="en-US" altLang="zh-CN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16"/>
          <p:cNvSpPr txBox="1"/>
          <p:nvPr/>
        </p:nvSpPr>
        <p:spPr>
          <a:xfrm>
            <a:off x="6831965" y="1452880"/>
            <a:ext cx="3844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ym typeface="+mn-ea"/>
              </a:rPr>
              <a:t>多层感知器，是一种前向结构的人工神经网络，可以被用来拟合复杂的函数，或解决分类问题。</a:t>
            </a:r>
            <a:endParaRPr lang="zh-CN" altLang="en-US">
              <a:sym typeface="+mn-ea"/>
            </a:endParaRPr>
          </a:p>
        </p:txBody>
      </p:sp>
      <p:sp>
        <p:nvSpPr>
          <p:cNvPr id="21" name="TextBox 117"/>
          <p:cNvSpPr txBox="1"/>
          <p:nvPr/>
        </p:nvSpPr>
        <p:spPr>
          <a:xfrm>
            <a:off x="8407655" y="1084521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31859C"/>
                </a:solidFill>
                <a:cs typeface="Arial" panose="020B0604020202020204" pitchFamily="34" charset="0"/>
              </a:rPr>
              <a:t>MLP</a:t>
            </a:r>
            <a:endParaRPr lang="en-US" altLang="zh-CN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3" grpId="0"/>
      <p:bldP spid="14" grpId="0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1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5791320" y="180941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5964131" y="196532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234720" y="2917894"/>
            <a:ext cx="1883794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对于预测错误的惩罚，低则拟合度不够，高则过拟合。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599366" y="25492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惩罚系数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" name="Oval 40"/>
          <p:cNvSpPr>
            <a:spLocks noChangeArrowheads="1"/>
          </p:cNvSpPr>
          <p:nvPr/>
        </p:nvSpPr>
        <p:spPr bwMode="auto">
          <a:xfrm>
            <a:off x="5782519" y="4148092"/>
            <a:ext cx="675073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" name="Freeform 44"/>
          <p:cNvSpPr>
            <a:spLocks noEditPoints="1"/>
          </p:cNvSpPr>
          <p:nvPr/>
        </p:nvSpPr>
        <p:spPr bwMode="auto">
          <a:xfrm>
            <a:off x="5926139" y="431713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" name="TextBox 116"/>
          <p:cNvSpPr txBox="1"/>
          <p:nvPr/>
        </p:nvSpPr>
        <p:spPr>
          <a:xfrm>
            <a:off x="5254089" y="5256568"/>
            <a:ext cx="1883794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多项式核的级数，低则拟合度不够，高则过拟合。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17"/>
          <p:cNvSpPr txBox="1"/>
          <p:nvPr/>
        </p:nvSpPr>
        <p:spPr>
          <a:xfrm>
            <a:off x="5419345" y="4880551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多项式核级数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  <p:pic>
        <p:nvPicPr>
          <p:cNvPr id="14" name="图片 14" descr="Figure_1"/>
          <p:cNvPicPr>
            <a:picLocks noChangeAspect="1"/>
          </p:cNvPicPr>
          <p:nvPr/>
        </p:nvPicPr>
        <p:blipFill>
          <a:blip r:embed="rId2"/>
          <a:srcRect t="9109"/>
          <a:stretch>
            <a:fillRect/>
          </a:stretch>
        </p:blipFill>
        <p:spPr>
          <a:xfrm>
            <a:off x="171450" y="1965325"/>
            <a:ext cx="5082540" cy="3414395"/>
          </a:xfrm>
          <a:prstGeom prst="rect">
            <a:avLst/>
          </a:prstGeom>
        </p:spPr>
      </p:pic>
      <p:pic>
        <p:nvPicPr>
          <p:cNvPr id="23" name="图片 23" descr="Figure_2"/>
          <p:cNvPicPr>
            <a:picLocks noChangeAspect="1"/>
          </p:cNvPicPr>
          <p:nvPr/>
        </p:nvPicPr>
        <p:blipFill>
          <a:blip r:embed="rId3"/>
          <a:srcRect t="8927"/>
          <a:stretch>
            <a:fillRect/>
          </a:stretch>
        </p:blipFill>
        <p:spPr>
          <a:xfrm>
            <a:off x="7138035" y="1965325"/>
            <a:ext cx="4980940" cy="3352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ldLvl="0" animBg="1"/>
      <p:bldP spid="108" grpId="0" bldLvl="0" animBg="1"/>
      <p:bldP spid="115" grpId="0"/>
      <p:bldP spid="116" grpId="0"/>
      <p:bldP spid="57" grpId="0"/>
      <p:bldP spid="8" grpId="0" bldLvl="0" animBg="1"/>
      <p:bldP spid="9" grpId="0" bldLvl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1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5791320" y="180941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5964131" y="196532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234720" y="2917894"/>
            <a:ext cx="1883794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如何对样本数据进行分类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599366" y="25492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分类距离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" name="Oval 40"/>
          <p:cNvSpPr>
            <a:spLocks noChangeArrowheads="1"/>
          </p:cNvSpPr>
          <p:nvPr/>
        </p:nvSpPr>
        <p:spPr bwMode="auto">
          <a:xfrm>
            <a:off x="5782519" y="4148092"/>
            <a:ext cx="675073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" name="Freeform 44"/>
          <p:cNvSpPr>
            <a:spLocks noEditPoints="1"/>
          </p:cNvSpPr>
          <p:nvPr/>
        </p:nvSpPr>
        <p:spPr bwMode="auto">
          <a:xfrm>
            <a:off x="5926139" y="431713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" name="TextBox 116"/>
          <p:cNvSpPr txBox="1"/>
          <p:nvPr/>
        </p:nvSpPr>
        <p:spPr>
          <a:xfrm>
            <a:off x="5254089" y="5256568"/>
            <a:ext cx="1883794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ym typeface="+mn-ea"/>
              </a:rPr>
              <a:t>特定层中的节点数</a:t>
            </a:r>
            <a:endParaRPr lang="zh-CN" altLang="en-US">
              <a:sym typeface="+mn-ea"/>
            </a:endParaRPr>
          </a:p>
        </p:txBody>
      </p:sp>
      <p:sp>
        <p:nvSpPr>
          <p:cNvPr id="11" name="TextBox 117"/>
          <p:cNvSpPr txBox="1"/>
          <p:nvPr/>
        </p:nvSpPr>
        <p:spPr>
          <a:xfrm>
            <a:off x="5571745" y="488880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模型宽度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  <p:pic>
        <p:nvPicPr>
          <p:cNvPr id="24" name="图片 24" descr="Figure_3"/>
          <p:cNvPicPr>
            <a:picLocks noChangeAspect="1"/>
          </p:cNvPicPr>
          <p:nvPr/>
        </p:nvPicPr>
        <p:blipFill>
          <a:blip r:embed="rId2"/>
          <a:srcRect t="8499"/>
          <a:stretch>
            <a:fillRect/>
          </a:stretch>
        </p:blipFill>
        <p:spPr>
          <a:xfrm>
            <a:off x="73660" y="1965325"/>
            <a:ext cx="5180330" cy="3357245"/>
          </a:xfrm>
          <a:prstGeom prst="rect">
            <a:avLst/>
          </a:prstGeom>
        </p:spPr>
      </p:pic>
      <p:pic>
        <p:nvPicPr>
          <p:cNvPr id="3" name="图片 2" descr="Figure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854835"/>
            <a:ext cx="4840605" cy="35775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ldLvl="0" animBg="1"/>
      <p:bldP spid="108" grpId="0" bldLvl="0" animBg="1"/>
      <p:bldP spid="115" grpId="0"/>
      <p:bldP spid="116" grpId="0"/>
      <p:bldP spid="57" grpId="0"/>
      <p:bldP spid="8" grpId="0" bldLvl="0" animBg="1"/>
      <p:bldP spid="9" grpId="0" bldLvl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2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graphicFrame>
        <p:nvGraphicFramePr>
          <p:cNvPr id="31" name="图表 3"/>
          <p:cNvGraphicFramePr/>
          <p:nvPr/>
        </p:nvGraphicFramePr>
        <p:xfrm>
          <a:off x="840740" y="1228725"/>
          <a:ext cx="8375650" cy="498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10347445" y="117695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10520256" y="133286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9790845" y="2285434"/>
            <a:ext cx="188379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模型对于证券分类有着很好的准确度，除了2015年由于牛市的原因模型无法准确预测，其余的年份，模型对于下一年个股与大盘涨跌幅的差异判断都能有70%至80%的准确度。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80561" y="1886345"/>
            <a:ext cx="123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31859C"/>
                </a:solidFill>
                <a:cs typeface="Arial" panose="020B0604020202020204" pitchFamily="34" charset="0"/>
              </a:rPr>
              <a:t>SVM</a:t>
            </a: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模型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7" grpId="0" bldLvl="0" animBg="1"/>
      <p:bldP spid="108" grpId="0" bldLvl="0" animBg="1"/>
      <p:bldP spid="115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2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aphicFrame>
        <p:nvGraphicFramePr>
          <p:cNvPr id="34" name="图表 10"/>
          <p:cNvGraphicFramePr/>
          <p:nvPr/>
        </p:nvGraphicFramePr>
        <p:xfrm>
          <a:off x="840740" y="836930"/>
          <a:ext cx="8388350" cy="5662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10347445" y="117695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10520256" y="133286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9790845" y="2285434"/>
            <a:ext cx="1883794" cy="34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分类模型对沪深两市的个股进行了有效分类，不同级别的个股涨跌幅有较大差异，而其中买入级别的个股的总体表现也要优于大盘，具有一定的投资参考价值。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80561" y="1886345"/>
            <a:ext cx="123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31859C"/>
                </a:solidFill>
                <a:cs typeface="Arial" panose="020B0604020202020204" pitchFamily="34" charset="0"/>
              </a:rPr>
              <a:t>SVM</a:t>
            </a: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模型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7" grpId="0" bldLvl="0" animBg="1"/>
      <p:bldP spid="108" grpId="0" bldLvl="0" animBg="1"/>
      <p:bldP spid="115" grpId="0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2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graphicFrame>
        <p:nvGraphicFramePr>
          <p:cNvPr id="32" name="图表 5"/>
          <p:cNvGraphicFramePr/>
          <p:nvPr/>
        </p:nvGraphicFramePr>
        <p:xfrm>
          <a:off x="840740" y="1176655"/>
          <a:ext cx="8541385" cy="5274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10347445" y="1176958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10520256" y="133286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9790845" y="2285434"/>
            <a:ext cx="1883794" cy="30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MLP模型的预测准确度较低，但训练的准确度相当。这其中主要原因是MLP模型需要把样本分成5个类别，而SVM模型只需要分成2个。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80561" y="1886345"/>
            <a:ext cx="12071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31859C"/>
                </a:solidFill>
                <a:cs typeface="Arial" panose="020B0604020202020204" pitchFamily="34" charset="0"/>
              </a:rPr>
              <a:t>MLP</a:t>
            </a: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模型</a:t>
            </a:r>
            <a:endParaRPr lang="zh-CN" altLang="en-US" sz="1800" dirty="0">
              <a:solidFill>
                <a:srgbClr val="31859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7" grpId="0" bldLvl="0" animBg="1"/>
      <p:bldP spid="108" grpId="0" bldLvl="0" animBg="1"/>
      <p:bldP spid="115" grpId="0"/>
      <p:bldP spid="1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>自定义</PresentationFormat>
  <Paragraphs>94</Paragraphs>
  <Slides>11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Impact MT Std</vt:lpstr>
      <vt:lpstr>方正兰亭黑简体</vt:lpstr>
      <vt:lpstr>LilyUPC</vt:lpstr>
      <vt:lpstr>Calibri</vt:lpstr>
      <vt:lpstr>Arial Unicode MS</vt:lpstr>
      <vt:lpstr>黑体</vt:lpstr>
      <vt:lpstr>Microsoft Sans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丹砂访葛洪晚上发啊</cp:lastModifiedBy>
  <cp:revision>151</cp:revision>
  <dcterms:created xsi:type="dcterms:W3CDTF">2015-12-03T10:50:00Z</dcterms:created>
  <dcterms:modified xsi:type="dcterms:W3CDTF">2019-01-07T07:08:24Z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