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6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Sheet1!$B$2:$B$4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0.55000000000000004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3-4945-A2B3-B8669492290B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Sheet1!$C$2:$C$4</c:f>
              <c:numCache>
                <c:formatCode>General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3-4945-A2B3-B86694922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053632"/>
        <c:axId val="585044544"/>
      </c:barChart>
      <c:dateAx>
        <c:axId val="82005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044544"/>
        <c:crosses val="autoZero"/>
        <c:auto val="0"/>
        <c:lblOffset val="100"/>
        <c:baseTimeUnit val="days"/>
      </c:dateAx>
      <c:valAx>
        <c:axId val="585044544"/>
        <c:scaling>
          <c:orientation val="minMax"/>
          <c:max val="0.70000000000000007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>
            <a:glow>
              <a:schemeClr val="accent1">
                <a:alpha val="40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5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Sheet1!$B$5:$B$7</c:f>
              <c:numCache>
                <c:formatCode>General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E-4887-84EC-1AFB6E93ED5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Sheet1!$C$5:$C$7</c:f>
              <c:numCache>
                <c:formatCode>General</c:formatCode>
                <c:ptCount val="3"/>
                <c:pt idx="0">
                  <c:v>0.44</c:v>
                </c:pt>
                <c:pt idx="1">
                  <c:v>0.44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7E-4887-84EC-1AFB6E93E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024480"/>
        <c:axId val="1173021568"/>
      </c:barChart>
      <c:catAx>
        <c:axId val="117302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021568"/>
        <c:crossesAt val="0"/>
        <c:auto val="1"/>
        <c:lblAlgn val="ctr"/>
        <c:lblOffset val="100"/>
        <c:noMultiLvlLbl val="0"/>
      </c:catAx>
      <c:valAx>
        <c:axId val="1173021568"/>
        <c:scaling>
          <c:orientation val="minMax"/>
          <c:max val="0.70000000000000007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2">
                <a:alpha val="96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024480"/>
        <c:crosses val="autoZero"/>
        <c:crossBetween val="between"/>
        <c:minorUnit val="1.0000000000000002E-2"/>
      </c:valAx>
      <c:spPr>
        <a:noFill/>
        <a:ln>
          <a:solidFill>
            <a:schemeClr val="bg1"/>
          </a:solidFill>
          <a:prstDash val="sysDash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Sheet1!$B$10:$B$11</c:f>
              <c:numCache>
                <c:formatCode>General</c:formatCode>
                <c:ptCount val="2"/>
                <c:pt idx="0">
                  <c:v>0.86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0-4179-B794-20D81B3570D9}"/>
            </c:ext>
          </c:extLst>
        </c:ser>
        <c:ser>
          <c:idx val="1"/>
          <c:order val="1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Sheet1!$C$10:$C$11</c:f>
              <c:numCache>
                <c:formatCode>General</c:formatCode>
                <c:ptCount val="2"/>
                <c:pt idx="0">
                  <c:v>0.88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0-4179-B794-20D81B357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5414960"/>
        <c:axId val="865412048"/>
      </c:barChart>
      <c:catAx>
        <c:axId val="86541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12048"/>
        <c:crosses val="autoZero"/>
        <c:auto val="1"/>
        <c:lblAlgn val="ctr"/>
        <c:lblOffset val="100"/>
        <c:noMultiLvlLbl val="0"/>
      </c:catAx>
      <c:valAx>
        <c:axId val="865412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2-4024-BA33-17497A5A3885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Sheet1!$C$2:$C$3</c:f>
              <c:numCache>
                <c:formatCode>General</c:formatCode>
                <c:ptCount val="2"/>
                <c:pt idx="0">
                  <c:v>0.62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2-4024-BA33-17497A5A3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7034384"/>
        <c:axId val="1177032720"/>
      </c:barChart>
      <c:catAx>
        <c:axId val="117703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2720"/>
        <c:crosses val="autoZero"/>
        <c:auto val="1"/>
        <c:lblAlgn val="ctr"/>
        <c:lblOffset val="100"/>
        <c:noMultiLvlLbl val="0"/>
      </c:catAx>
      <c:valAx>
        <c:axId val="1177032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8-467D-96F6-5DD390010A08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Sheet1!$C$2:$C$3</c:f>
              <c:numCache>
                <c:formatCode>General</c:formatCode>
                <c:ptCount val="2"/>
                <c:pt idx="0">
                  <c:v>0.62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18-467D-96F6-5DD390010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7034384"/>
        <c:axId val="1177032720"/>
      </c:barChart>
      <c:catAx>
        <c:axId val="117703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2720"/>
        <c:crosses val="autoZero"/>
        <c:auto val="1"/>
        <c:lblAlgn val="ctr"/>
        <c:lblOffset val="100"/>
        <c:noMultiLvlLbl val="0"/>
      </c:catAx>
      <c:valAx>
        <c:axId val="1177032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Sheet1!$B$5:$B$6</c:f>
              <c:numCache>
                <c:formatCode>General</c:formatCode>
                <c:ptCount val="2"/>
                <c:pt idx="0">
                  <c:v>0.42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6-440B-81BB-4D8FC36115A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Sheet1!$C$5:$C$6</c:f>
              <c:numCache>
                <c:formatCode>General</c:formatCode>
                <c:ptCount val="2"/>
                <c:pt idx="0">
                  <c:v>0.44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B6-440B-81BB-4D8FC3611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082384"/>
        <c:axId val="1176083216"/>
      </c:barChart>
      <c:catAx>
        <c:axId val="117608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3216"/>
        <c:crosses val="autoZero"/>
        <c:auto val="1"/>
        <c:lblAlgn val="ctr"/>
        <c:lblOffset val="100"/>
        <c:noMultiLvlLbl val="0"/>
      </c:catAx>
      <c:valAx>
        <c:axId val="1176083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Sheet1!$B$5:$B$6</c:f>
              <c:numCache>
                <c:formatCode>General</c:formatCode>
                <c:ptCount val="2"/>
                <c:pt idx="0">
                  <c:v>0.42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3-4EA8-97CA-F6AD7F23DE0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Sheet1!$C$5:$C$6</c:f>
              <c:numCache>
                <c:formatCode>General</c:formatCode>
                <c:ptCount val="2"/>
                <c:pt idx="0">
                  <c:v>0.44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3-4EA8-97CA-F6AD7F23D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082384"/>
        <c:axId val="1176083216"/>
      </c:barChart>
      <c:catAx>
        <c:axId val="117608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3216"/>
        <c:crosses val="autoZero"/>
        <c:auto val="1"/>
        <c:lblAlgn val="ctr"/>
        <c:lblOffset val="100"/>
        <c:noMultiLvlLbl val="0"/>
      </c:catAx>
      <c:valAx>
        <c:axId val="1176083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342B-6EB3-F308-D589-C5CE03BF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ECFB-F40B-8CD3-D2C7-89137239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A53F-1802-4EDA-01C1-1108CA9B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D392-5A8C-18C4-DEB1-CE60E6C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2063-2723-F57D-CC24-A8B36F82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6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5A4A-7EC2-0AC2-4EB8-0FBB7607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4644-1C10-6A9D-62B7-EA44FF680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EA66-66BE-F3A6-44CA-D1B21FCA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11A9-B911-0B31-C4F7-0BF140A4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2B6B-A363-6F6C-8694-D17C60AE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289E1-2257-0ED1-8796-5145023DA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77257-773E-F24F-41B1-CF514424C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BE02-12DE-F59D-050B-2A5B831D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5C87-DC3D-03B2-994F-A993CBC3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59CA-786A-C304-F11D-AF83FE26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8F29-42DB-AAA8-D3D4-9AA95F9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61F2-8147-81BB-3D33-1F9D9B2F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31B9-EE8B-5CCE-8B8B-E281DB28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780A-4F4F-2180-D956-E96E495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D1ED-FE32-428A-5654-8105266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AD3F-C728-A0A9-EAA5-9CBCFBBE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790E-99F2-5DDD-8D75-F507E027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3BCE-229A-19F8-32C3-1E0BB4B0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347C-222F-385F-E90C-6CEAE5FB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8511-29C0-0AEA-5982-026D00C0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0C6F-9E4C-B319-5289-56D70E0F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05ED-BFFD-10B7-7592-5B8916E1C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E19E-167A-7A46-6113-7D92C9E2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0D0F-8E8D-8843-A9F4-E950E2F8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216D8-C447-DF51-6CBF-7903BA91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2CF3-E81B-FE4E-9659-4247D970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9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B237-8AA5-26AF-C9BD-CCBD64E5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CE1D0-8C3C-FA52-6504-273FF05F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A728-3DFF-13A8-2502-7A9CEA8D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7AD27-0DAC-5CCC-4481-4190F8F4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98DC1-EBB5-DAAC-C92F-68AC2C497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FB16C-902C-0887-3A43-516D016E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97736-3FAD-23B8-DA3C-9C5AAFA8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71F1B-92A2-B99E-3206-A58489C7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5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574E-7C78-6C96-1169-E836B4F6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4981-BDB6-D4E1-9E18-D5CE5A3A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BAC6F-F675-4E35-7CD9-746E59B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FC04B-D67A-2957-9C2C-594BF4BF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BBDD7-F61F-060E-3EFA-44A8D650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4CAC2-AFE8-EF2F-A8AB-6942CB6C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FA046-C144-E261-D200-9C84172A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309A-7618-F69A-1269-7909BEAF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8480-E85D-BC5B-16A2-D54AFA08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2B9AE-B1EC-91E7-2084-2BA0F7CE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A29D8-37CE-9E11-D3BD-D5A1D878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DE7BE-2B2B-1DDF-E119-A1EF8E26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8CDE-8217-E514-35C2-F115CBF7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1A97-F27A-B769-E3CE-E74D4772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09CFE-733F-9373-E4C5-9705AF123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683A-C917-634F-F477-B166846F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33AE-7211-CCB5-697A-F311B366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5598F-3855-B7E3-96BB-2345A540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BC5C-7EEA-876D-C66A-5CBD160F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2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985CA-CE14-1E13-EA35-0EC0479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94F4-AB26-A4C7-16FD-0C9496D4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00A9-9C78-46C9-616A-78F7CAFA1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4893-5826-4BC7-A777-E1E4EE0F9A2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93D0-7E7F-9F0D-7E49-977B030C7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7374-383B-751E-98E4-E821F20A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F099-3A5A-4925-8848-E031B3B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1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A43E21D7-6DA8-2B14-5331-1DA41148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3810000" cy="2857500"/>
          </a:xfrm>
          <a:prstGeom prst="rect">
            <a:avLst/>
          </a:prstGeom>
        </p:spPr>
      </p:pic>
      <p:pic>
        <p:nvPicPr>
          <p:cNvPr id="7" name="Picture 6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3EBD0616-962C-7D36-961F-CE9213FC1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29" y="3429000"/>
            <a:ext cx="3810000" cy="2857500"/>
          </a:xfrm>
          <a:prstGeom prst="rect">
            <a:avLst/>
          </a:prstGeom>
        </p:spPr>
      </p:pic>
      <p:pic>
        <p:nvPicPr>
          <p:cNvPr id="9" name="Picture 8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C6067991-FA50-FA3B-92D9-879C69659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6485"/>
            <a:ext cx="3810000" cy="2857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C7C4CA-5246-7FBD-A6F7-770E397C2E53}"/>
              </a:ext>
            </a:extLst>
          </p:cNvPr>
          <p:cNvSpPr/>
          <p:nvPr/>
        </p:nvSpPr>
        <p:spPr>
          <a:xfrm>
            <a:off x="4114800" y="1726163"/>
            <a:ext cx="1981200" cy="1497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03BD-E365-A3A4-E34B-03B1EAD80A67}"/>
              </a:ext>
            </a:extLst>
          </p:cNvPr>
          <p:cNvSpPr/>
          <p:nvPr/>
        </p:nvSpPr>
        <p:spPr>
          <a:xfrm>
            <a:off x="4114800" y="4788678"/>
            <a:ext cx="1981200" cy="1497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FA195-A1F9-E0FE-1F32-51DEF2AD1A7D}"/>
              </a:ext>
            </a:extLst>
          </p:cNvPr>
          <p:cNvSpPr/>
          <p:nvPr/>
        </p:nvSpPr>
        <p:spPr>
          <a:xfrm>
            <a:off x="8309429" y="4788678"/>
            <a:ext cx="1981200" cy="1497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7C68-59CA-8038-92FE-40FDD98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Whole groups (far + near)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DFEA-BA17-A166-BA13-4C7A1693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825625"/>
            <a:ext cx="29535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Train (full image)</a:t>
            </a:r>
          </a:p>
        </p:txBody>
      </p:sp>
      <p:pic>
        <p:nvPicPr>
          <p:cNvPr id="4" name="Picture 3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9B93C05A-A023-73D2-9CA2-58EF2243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" y="3956586"/>
            <a:ext cx="1748053" cy="1311040"/>
          </a:xfrm>
          <a:prstGeom prst="rect">
            <a:avLst/>
          </a:prstGeom>
        </p:spPr>
      </p:pic>
      <p:pic>
        <p:nvPicPr>
          <p:cNvPr id="5" name="Picture 4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A4C0EC67-50AA-67BB-7AAC-EA93E0A6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" y="2393901"/>
            <a:ext cx="1728914" cy="1296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3E9E60-93B4-8DCA-A932-A38614B6ECFB}"/>
              </a:ext>
            </a:extLst>
          </p:cNvPr>
          <p:cNvSpPr txBox="1">
            <a:spLocks/>
          </p:cNvSpPr>
          <p:nvPr/>
        </p:nvSpPr>
        <p:spPr>
          <a:xfrm>
            <a:off x="3791712" y="1825625"/>
            <a:ext cx="2953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Test (3/4 image)</a:t>
            </a:r>
          </a:p>
        </p:txBody>
      </p:sp>
      <p:pic>
        <p:nvPicPr>
          <p:cNvPr id="7" name="Picture 6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6F405B9B-D4A4-30C2-5DD1-C440035B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57" y="3956586"/>
            <a:ext cx="1748053" cy="1311040"/>
          </a:xfrm>
          <a:prstGeom prst="rect">
            <a:avLst/>
          </a:prstGeom>
        </p:spPr>
      </p:pic>
      <p:pic>
        <p:nvPicPr>
          <p:cNvPr id="8" name="Picture 7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5A6F8983-E9CC-67EA-CA9C-D688F2AFB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57" y="2393901"/>
            <a:ext cx="1728914" cy="12966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FBF2CE-53FA-45F1-CB19-1F755D43DBB9}"/>
              </a:ext>
            </a:extLst>
          </p:cNvPr>
          <p:cNvSpPr/>
          <p:nvPr/>
        </p:nvSpPr>
        <p:spPr>
          <a:xfrm>
            <a:off x="4960405" y="3025910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37CDF-21B5-54CE-7F04-6B389D114763}"/>
              </a:ext>
            </a:extLst>
          </p:cNvPr>
          <p:cNvSpPr/>
          <p:nvPr/>
        </p:nvSpPr>
        <p:spPr>
          <a:xfrm>
            <a:off x="4972783" y="4602949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BE50E-A725-981C-02E0-57C9650F6CD3}"/>
              </a:ext>
            </a:extLst>
          </p:cNvPr>
          <p:cNvSpPr txBox="1"/>
          <p:nvPr/>
        </p:nvSpPr>
        <p:spPr>
          <a:xfrm>
            <a:off x="1173881" y="5913989"/>
            <a:ext cx="52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Also, Train ¾ images    Test full image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8EE2934-E5AB-C566-1A67-0DE61B0AB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829597"/>
              </p:ext>
            </p:extLst>
          </p:nvPr>
        </p:nvGraphicFramePr>
        <p:xfrm>
          <a:off x="7052269" y="2296855"/>
          <a:ext cx="5295900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BC10C1-3131-9893-C82A-00AC0D58FB71}"/>
              </a:ext>
            </a:extLst>
          </p:cNvPr>
          <p:cNvSpPr txBox="1"/>
          <p:nvPr/>
        </p:nvSpPr>
        <p:spPr>
          <a:xfrm>
            <a:off x="9109507" y="1471252"/>
            <a:ext cx="17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6BA53-F118-AE10-CDD3-A32C172F90BC}"/>
              </a:ext>
            </a:extLst>
          </p:cNvPr>
          <p:cNvSpPr txBox="1"/>
          <p:nvPr/>
        </p:nvSpPr>
        <p:spPr>
          <a:xfrm>
            <a:off x="10486521" y="1959002"/>
            <a:ext cx="79384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C51E4-E6E5-FE59-C8B1-BC3574D7CD3C}"/>
              </a:ext>
            </a:extLst>
          </p:cNvPr>
          <p:cNvSpPr txBox="1"/>
          <p:nvPr/>
        </p:nvSpPr>
        <p:spPr>
          <a:xfrm>
            <a:off x="11272634" y="1957079"/>
            <a:ext cx="919366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3F1432-5C5E-848D-A944-F7B7E9FE1F36}"/>
              </a:ext>
            </a:extLst>
          </p:cNvPr>
          <p:cNvCxnSpPr>
            <a:cxnSpLocks/>
          </p:cNvCxnSpPr>
          <p:nvPr/>
        </p:nvCxnSpPr>
        <p:spPr>
          <a:xfrm>
            <a:off x="7520986" y="3864787"/>
            <a:ext cx="458303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5ED0A6-9A06-31D5-2923-8D321D353C8F}"/>
              </a:ext>
            </a:extLst>
          </p:cNvPr>
          <p:cNvSpPr txBox="1"/>
          <p:nvPr/>
        </p:nvSpPr>
        <p:spPr>
          <a:xfrm>
            <a:off x="10300954" y="5576153"/>
            <a:ext cx="159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¾ images    </a:t>
            </a:r>
          </a:p>
          <a:p>
            <a:r>
              <a:rPr lang="en-GB" dirty="0"/>
              <a:t>Test full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F5597-5414-EFD2-E16B-435B8A1D6A16}"/>
              </a:ext>
            </a:extLst>
          </p:cNvPr>
          <p:cNvSpPr txBox="1"/>
          <p:nvPr/>
        </p:nvSpPr>
        <p:spPr>
          <a:xfrm>
            <a:off x="7966513" y="5576152"/>
            <a:ext cx="168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full image</a:t>
            </a:r>
          </a:p>
          <a:p>
            <a:r>
              <a:rPr lang="en-GB" dirty="0"/>
              <a:t>Test ¾ images 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58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Near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05D5ED-ED3B-D044-1B68-6ABCE6A42ED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sp>
        <p:nvSpPr>
          <p:cNvPr id="44" name="L-Shape 43">
            <a:extLst>
              <a:ext uri="{FF2B5EF4-FFF2-40B4-BE49-F238E27FC236}">
                <a16:creationId xmlns:a16="http://schemas.microsoft.com/office/drawing/2014/main" id="{AAC05ECE-262C-5DA0-BA64-FF90DAD1A80B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8E02C2-4EB5-62B8-C22F-E883159A962B}"/>
              </a:ext>
            </a:extLst>
          </p:cNvPr>
          <p:cNvSpPr/>
          <p:nvPr/>
        </p:nvSpPr>
        <p:spPr>
          <a:xfrm>
            <a:off x="1755647" y="3881774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C15CCCCF-3BD0-E4B1-D219-B1ACDEC93BC1}"/>
              </a:ext>
            </a:extLst>
          </p:cNvPr>
          <p:cNvSpPr/>
          <p:nvPr/>
        </p:nvSpPr>
        <p:spPr>
          <a:xfrm rot="5400000">
            <a:off x="1100995" y="3020556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35DED016-A088-4D59-B517-8FD75606E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1574530"/>
            <a:ext cx="1728915" cy="1296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3D92B1-9333-788B-FF09-B560DF22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595" y="1861566"/>
            <a:ext cx="1385832" cy="1009650"/>
          </a:xfrm>
          <a:prstGeom prst="rect">
            <a:avLst/>
          </a:prstGeom>
        </p:spPr>
      </p:pic>
      <p:sp>
        <p:nvSpPr>
          <p:cNvPr id="17" name="L-Shape 16">
            <a:extLst>
              <a:ext uri="{FF2B5EF4-FFF2-40B4-BE49-F238E27FC236}">
                <a16:creationId xmlns:a16="http://schemas.microsoft.com/office/drawing/2014/main" id="{415A6A4F-1374-F102-4B99-7133EBED1D29}"/>
              </a:ext>
            </a:extLst>
          </p:cNvPr>
          <p:cNvSpPr/>
          <p:nvPr/>
        </p:nvSpPr>
        <p:spPr>
          <a:xfrm rot="5400000">
            <a:off x="4353624" y="1670396"/>
            <a:ext cx="1009649" cy="1373706"/>
          </a:xfrm>
          <a:prstGeom prst="corner">
            <a:avLst>
              <a:gd name="adj1" fmla="val 49192"/>
              <a:gd name="adj2" fmla="val 322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BAE5D0C5-2214-20C3-83C9-8E3701F73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3139968"/>
            <a:ext cx="1728915" cy="13592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E49DA7-966D-0AEF-6F0D-B17FD1364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402" y="3460979"/>
            <a:ext cx="1381125" cy="1038225"/>
          </a:xfrm>
          <a:prstGeom prst="rect">
            <a:avLst/>
          </a:prstGeom>
        </p:spPr>
      </p:pic>
      <p:sp>
        <p:nvSpPr>
          <p:cNvPr id="35" name="L-Shape 34">
            <a:extLst>
              <a:ext uri="{FF2B5EF4-FFF2-40B4-BE49-F238E27FC236}">
                <a16:creationId xmlns:a16="http://schemas.microsoft.com/office/drawing/2014/main" id="{C4B36E48-7DED-EA9F-9E41-F13DA618E46A}"/>
              </a:ext>
            </a:extLst>
          </p:cNvPr>
          <p:cNvSpPr/>
          <p:nvPr/>
        </p:nvSpPr>
        <p:spPr>
          <a:xfrm rot="5400000">
            <a:off x="4359440" y="3276201"/>
            <a:ext cx="1039050" cy="1381125"/>
          </a:xfrm>
          <a:prstGeom prst="corner">
            <a:avLst>
              <a:gd name="adj1" fmla="val 44825"/>
              <a:gd name="adj2" fmla="val 319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13F5CA-A77E-C569-9963-EE4C28EE2B1F}"/>
              </a:ext>
            </a:extLst>
          </p:cNvPr>
          <p:cNvSpPr txBox="1"/>
          <p:nvPr/>
        </p:nvSpPr>
        <p:spPr>
          <a:xfrm>
            <a:off x="996695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¾ images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3CEF5-660B-CF3F-943F-DE61AA3AFE66}"/>
              </a:ext>
            </a:extLst>
          </p:cNvPr>
          <p:cNvSpPr txBox="1"/>
          <p:nvPr/>
        </p:nvSpPr>
        <p:spPr>
          <a:xfrm>
            <a:off x="4027398" y="4767956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Near+Noise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1A9DA8-554C-7E78-6BE0-677120ED5437}"/>
              </a:ext>
            </a:extLst>
          </p:cNvPr>
          <p:cNvSpPr txBox="1"/>
          <p:nvPr/>
        </p:nvSpPr>
        <p:spPr>
          <a:xfrm>
            <a:off x="8494776" y="185786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results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9BCA349-E178-64DD-54E5-CE819847D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205412"/>
              </p:ext>
            </p:extLst>
          </p:nvPr>
        </p:nvGraphicFramePr>
        <p:xfrm>
          <a:off x="6885432" y="1470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5D88C2-80A0-A471-B917-35617E0AF361}"/>
              </a:ext>
            </a:extLst>
          </p:cNvPr>
          <p:cNvCxnSpPr>
            <a:cxnSpLocks/>
          </p:cNvCxnSpPr>
          <p:nvPr/>
        </p:nvCxnSpPr>
        <p:spPr>
          <a:xfrm>
            <a:off x="7328962" y="2749219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7C64FC-4957-4080-C026-0058EB0DBE6C}"/>
              </a:ext>
            </a:extLst>
          </p:cNvPr>
          <p:cNvSpPr txBox="1"/>
          <p:nvPr/>
        </p:nvSpPr>
        <p:spPr>
          <a:xfrm>
            <a:off x="7615224" y="4163123"/>
            <a:ext cx="168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¾ images Test </a:t>
            </a:r>
            <a:r>
              <a:rPr lang="en-GB" dirty="0" err="1"/>
              <a:t>near+Noise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722F-20B4-C2B1-D456-9409D90A436E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near+noise</a:t>
            </a:r>
            <a:endParaRPr lang="en-GB" dirty="0"/>
          </a:p>
          <a:p>
            <a:r>
              <a:rPr lang="en-GB" dirty="0"/>
              <a:t>Test ¾ images</a:t>
            </a:r>
          </a:p>
        </p:txBody>
      </p:sp>
    </p:spTree>
    <p:extLst>
      <p:ext uri="{BB962C8B-B14F-4D97-AF65-F5344CB8AC3E}">
        <p14:creationId xmlns:p14="http://schemas.microsoft.com/office/powerpoint/2010/main" val="38960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Near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494776" y="185786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pic>
        <p:nvPicPr>
          <p:cNvPr id="10" name="Picture 9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C27A8324-4FBA-3EB8-7857-F7600D70A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1574530"/>
            <a:ext cx="1728915" cy="1296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9D56D-35EE-E2DF-9DC4-3D0AEE93C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595" y="1861566"/>
            <a:ext cx="1385832" cy="1009650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CCB9661-C061-4FBE-2BFA-1D42A9150A39}"/>
              </a:ext>
            </a:extLst>
          </p:cNvPr>
          <p:cNvSpPr/>
          <p:nvPr/>
        </p:nvSpPr>
        <p:spPr>
          <a:xfrm rot="5400000">
            <a:off x="4353624" y="1670396"/>
            <a:ext cx="1009649" cy="1373706"/>
          </a:xfrm>
          <a:prstGeom prst="corner">
            <a:avLst>
              <a:gd name="adj1" fmla="val 49192"/>
              <a:gd name="adj2" fmla="val 322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330B1E1B-E97C-2A63-8C13-4971E30E3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3139968"/>
            <a:ext cx="1728915" cy="1359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89C4AF-D764-843A-1C5D-8DB82B805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402" y="3460979"/>
            <a:ext cx="1381125" cy="1038225"/>
          </a:xfrm>
          <a:prstGeom prst="rect">
            <a:avLst/>
          </a:prstGeom>
        </p:spPr>
      </p:pic>
      <p:sp>
        <p:nvSpPr>
          <p:cNvPr id="18" name="L-Shape 17">
            <a:extLst>
              <a:ext uri="{FF2B5EF4-FFF2-40B4-BE49-F238E27FC236}">
                <a16:creationId xmlns:a16="http://schemas.microsoft.com/office/drawing/2014/main" id="{F2AA3CBC-9616-64C2-F9E4-4057908827D1}"/>
              </a:ext>
            </a:extLst>
          </p:cNvPr>
          <p:cNvSpPr/>
          <p:nvPr/>
        </p:nvSpPr>
        <p:spPr>
          <a:xfrm rot="5400000">
            <a:off x="4359440" y="3276201"/>
            <a:ext cx="1039050" cy="1381125"/>
          </a:xfrm>
          <a:prstGeom prst="corner">
            <a:avLst>
              <a:gd name="adj1" fmla="val 44825"/>
              <a:gd name="adj2" fmla="val 319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01646-6EFC-B4B5-CC02-07DE12B8ACEE}"/>
              </a:ext>
            </a:extLst>
          </p:cNvPr>
          <p:cNvSpPr txBox="1"/>
          <p:nvPr/>
        </p:nvSpPr>
        <p:spPr>
          <a:xfrm>
            <a:off x="996695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38DC0F-98BE-0907-B40F-B6E7BF31E1F4}"/>
              </a:ext>
            </a:extLst>
          </p:cNvPr>
          <p:cNvSpPr txBox="1"/>
          <p:nvPr/>
        </p:nvSpPr>
        <p:spPr>
          <a:xfrm>
            <a:off x="4027398" y="4767956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Near+Noise</a:t>
            </a:r>
            <a:endParaRPr lang="en-GB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F959088-7263-894D-A0F4-F8488A4F1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41515"/>
              </p:ext>
            </p:extLst>
          </p:nvPr>
        </p:nvGraphicFramePr>
        <p:xfrm>
          <a:off x="6885432" y="1470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3A6922D-ADDD-2987-E4F9-A65BCDC6E2C9}"/>
              </a:ext>
            </a:extLst>
          </p:cNvPr>
          <p:cNvSpPr txBox="1"/>
          <p:nvPr/>
        </p:nvSpPr>
        <p:spPr>
          <a:xfrm>
            <a:off x="7615224" y="4163123"/>
            <a:ext cx="17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Full images Test </a:t>
            </a:r>
            <a:r>
              <a:rPr lang="en-GB" dirty="0" err="1"/>
              <a:t>near+Noise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F0A0F-1D46-17B8-28FA-47CB35FB4DE8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near+noise</a:t>
            </a:r>
            <a:endParaRPr lang="en-GB" dirty="0"/>
          </a:p>
          <a:p>
            <a:r>
              <a:rPr lang="en-GB" dirty="0"/>
              <a:t>Test Full images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0A5B0-03E5-9208-DC9E-4A3F1AB1AFBB}"/>
              </a:ext>
            </a:extLst>
          </p:cNvPr>
          <p:cNvCxnSpPr>
            <a:cxnSpLocks/>
          </p:cNvCxnSpPr>
          <p:nvPr/>
        </p:nvCxnSpPr>
        <p:spPr>
          <a:xfrm>
            <a:off x="7328962" y="2749219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9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Far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05D5ED-ED3B-D044-1B68-6ABCE6A42ED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567928" y="812082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sp>
        <p:nvSpPr>
          <p:cNvPr id="44" name="L-Shape 43">
            <a:extLst>
              <a:ext uri="{FF2B5EF4-FFF2-40B4-BE49-F238E27FC236}">
                <a16:creationId xmlns:a16="http://schemas.microsoft.com/office/drawing/2014/main" id="{AAC05ECE-262C-5DA0-BA64-FF90DAD1A80B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8E02C2-4EB5-62B8-C22F-E883159A962B}"/>
              </a:ext>
            </a:extLst>
          </p:cNvPr>
          <p:cNvSpPr/>
          <p:nvPr/>
        </p:nvSpPr>
        <p:spPr>
          <a:xfrm>
            <a:off x="1755647" y="3881774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C15CCCCF-3BD0-E4B1-D219-B1ACDEC93BC1}"/>
              </a:ext>
            </a:extLst>
          </p:cNvPr>
          <p:cNvSpPr/>
          <p:nvPr/>
        </p:nvSpPr>
        <p:spPr>
          <a:xfrm rot="5400000">
            <a:off x="1100995" y="3020556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E5BFF-F8B0-A3FD-D43E-7153CEB08822}"/>
              </a:ext>
            </a:extLst>
          </p:cNvPr>
          <p:cNvSpPr txBox="1"/>
          <p:nvPr/>
        </p:nvSpPr>
        <p:spPr>
          <a:xfrm>
            <a:off x="996695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¾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8726C-B8A3-CC01-9DF8-C41F8BB7EF18}"/>
              </a:ext>
            </a:extLst>
          </p:cNvPr>
          <p:cNvSpPr txBox="1"/>
          <p:nvPr/>
        </p:nvSpPr>
        <p:spPr>
          <a:xfrm>
            <a:off x="4091406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Far+Noise</a:t>
            </a:r>
            <a:endParaRPr lang="en-GB" dirty="0"/>
          </a:p>
        </p:txBody>
      </p:sp>
      <p:pic>
        <p:nvPicPr>
          <p:cNvPr id="13" name="Picture 12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E62B52E5-4C5A-FD81-4C32-DF3A5E80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96" y="1574530"/>
            <a:ext cx="1728914" cy="1296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029E19-3D30-774A-24E9-3A6259D1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610" y="1756791"/>
            <a:ext cx="1409700" cy="1114425"/>
          </a:xfrm>
          <a:prstGeom prst="rect">
            <a:avLst/>
          </a:prstGeom>
        </p:spPr>
      </p:pic>
      <p:pic>
        <p:nvPicPr>
          <p:cNvPr id="19" name="Picture 18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3F4683B1-2009-BFB7-FC80-D236419CB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96" y="3176463"/>
            <a:ext cx="1748053" cy="1311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396188-D117-71F3-BA0D-7DAAEEB59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290" y="3476471"/>
            <a:ext cx="1347159" cy="1001733"/>
          </a:xfrm>
          <a:prstGeom prst="rect">
            <a:avLst/>
          </a:prstGeom>
        </p:spPr>
      </p:pic>
      <p:sp>
        <p:nvSpPr>
          <p:cNvPr id="21" name="L-Shape 20">
            <a:extLst>
              <a:ext uri="{FF2B5EF4-FFF2-40B4-BE49-F238E27FC236}">
                <a16:creationId xmlns:a16="http://schemas.microsoft.com/office/drawing/2014/main" id="{C0157C36-8BDF-1D60-A624-DB73F50FC6DB}"/>
              </a:ext>
            </a:extLst>
          </p:cNvPr>
          <p:cNvSpPr/>
          <p:nvPr/>
        </p:nvSpPr>
        <p:spPr>
          <a:xfrm rot="5400000">
            <a:off x="4077593" y="1358144"/>
            <a:ext cx="1306867" cy="1701263"/>
          </a:xfrm>
          <a:prstGeom prst="corner">
            <a:avLst>
              <a:gd name="adj1" fmla="val 25068"/>
              <a:gd name="adj2" fmla="val 153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C25B6590-1FC0-2906-734C-51A861322F3E}"/>
              </a:ext>
            </a:extLst>
          </p:cNvPr>
          <p:cNvSpPr/>
          <p:nvPr/>
        </p:nvSpPr>
        <p:spPr>
          <a:xfrm rot="5400000">
            <a:off x="4103770" y="2946839"/>
            <a:ext cx="1306867" cy="1742490"/>
          </a:xfrm>
          <a:prstGeom prst="corner">
            <a:avLst>
              <a:gd name="adj1" fmla="val 27867"/>
              <a:gd name="adj2" fmla="val 237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6A7747F-3F6A-9489-5B9A-C1386430E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833275"/>
              </p:ext>
            </p:extLst>
          </p:nvPr>
        </p:nvGraphicFramePr>
        <p:xfrm>
          <a:off x="6885432" y="1366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2243D5-DBB6-07DD-5568-D3E9980B674C}"/>
              </a:ext>
            </a:extLst>
          </p:cNvPr>
          <p:cNvCxnSpPr>
            <a:cxnSpLocks/>
          </p:cNvCxnSpPr>
          <p:nvPr/>
        </p:nvCxnSpPr>
        <p:spPr>
          <a:xfrm>
            <a:off x="7328962" y="2648635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46A5DD-8664-861D-D5C6-42686A158B12}"/>
              </a:ext>
            </a:extLst>
          </p:cNvPr>
          <p:cNvSpPr txBox="1"/>
          <p:nvPr/>
        </p:nvSpPr>
        <p:spPr>
          <a:xfrm>
            <a:off x="7615224" y="4163123"/>
            <a:ext cx="168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¾ images Test </a:t>
            </a:r>
            <a:r>
              <a:rPr lang="en-GB" dirty="0" err="1"/>
              <a:t>Far+Noise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2AF0C-36EF-CDDC-8934-7E78059B57FB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Far+noise</a:t>
            </a:r>
            <a:endParaRPr lang="en-GB" dirty="0"/>
          </a:p>
          <a:p>
            <a:r>
              <a:rPr lang="en-GB" dirty="0"/>
              <a:t>Test ¾ images</a:t>
            </a:r>
          </a:p>
        </p:txBody>
      </p:sp>
    </p:spTree>
    <p:extLst>
      <p:ext uri="{BB962C8B-B14F-4D97-AF65-F5344CB8AC3E}">
        <p14:creationId xmlns:p14="http://schemas.microsoft.com/office/powerpoint/2010/main" val="367822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Far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589264" y="770292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C560D5-5C1E-1110-CB6D-8E9ACC107B4C}"/>
              </a:ext>
            </a:extLst>
          </p:cNvPr>
          <p:cNvSpPr txBox="1"/>
          <p:nvPr/>
        </p:nvSpPr>
        <p:spPr>
          <a:xfrm>
            <a:off x="996695" y="4815537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0B07C-7ADD-4750-6E48-DF71CA7569ED}"/>
              </a:ext>
            </a:extLst>
          </p:cNvPr>
          <p:cNvSpPr txBox="1"/>
          <p:nvPr/>
        </p:nvSpPr>
        <p:spPr>
          <a:xfrm>
            <a:off x="4065199" y="4827413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Far+Noise</a:t>
            </a:r>
            <a:endParaRPr lang="en-GB" dirty="0"/>
          </a:p>
        </p:txBody>
      </p:sp>
      <p:pic>
        <p:nvPicPr>
          <p:cNvPr id="6" name="Picture 5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425127B9-1651-D8E2-A396-D66554DB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3" y="1564349"/>
            <a:ext cx="1742490" cy="129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6E3D1-579E-A04A-8FA6-6E3FCA0C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404" y="1746610"/>
            <a:ext cx="1409700" cy="1114425"/>
          </a:xfrm>
          <a:prstGeom prst="rect">
            <a:avLst/>
          </a:prstGeom>
        </p:spPr>
      </p:pic>
      <p:pic>
        <p:nvPicPr>
          <p:cNvPr id="12" name="Picture 11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69BBC506-1FD4-7181-0189-B6ED2A54A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3" y="3166282"/>
            <a:ext cx="1748053" cy="1311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C15D2-756E-C1C7-4AD6-E68147C8F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507" y="3466290"/>
            <a:ext cx="1347159" cy="1001733"/>
          </a:xfrm>
          <a:prstGeom prst="rect">
            <a:avLst/>
          </a:prstGeom>
        </p:spPr>
      </p:pic>
      <p:sp>
        <p:nvSpPr>
          <p:cNvPr id="19" name="L-Shape 18">
            <a:extLst>
              <a:ext uri="{FF2B5EF4-FFF2-40B4-BE49-F238E27FC236}">
                <a16:creationId xmlns:a16="http://schemas.microsoft.com/office/drawing/2014/main" id="{CDBC794B-CA66-27F7-10BC-D12BEB96AEFB}"/>
              </a:ext>
            </a:extLst>
          </p:cNvPr>
          <p:cNvSpPr/>
          <p:nvPr/>
        </p:nvSpPr>
        <p:spPr>
          <a:xfrm rot="5400000">
            <a:off x="4058424" y="2950557"/>
            <a:ext cx="1306867" cy="1742490"/>
          </a:xfrm>
          <a:prstGeom prst="corner">
            <a:avLst>
              <a:gd name="adj1" fmla="val 29267"/>
              <a:gd name="adj2" fmla="val 237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70E3D7A0-E6B5-6F4D-E508-FC2CFFD6A023}"/>
              </a:ext>
            </a:extLst>
          </p:cNvPr>
          <p:cNvSpPr/>
          <p:nvPr/>
        </p:nvSpPr>
        <p:spPr>
          <a:xfrm rot="5400000">
            <a:off x="4058424" y="1355355"/>
            <a:ext cx="1306867" cy="1742490"/>
          </a:xfrm>
          <a:prstGeom prst="corner">
            <a:avLst>
              <a:gd name="adj1" fmla="val 25768"/>
              <a:gd name="adj2" fmla="val 153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6A7747F-3F6A-9489-5B9A-C1386430E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893324"/>
              </p:ext>
            </p:extLst>
          </p:nvPr>
        </p:nvGraphicFramePr>
        <p:xfrm>
          <a:off x="6955536" y="1366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201C81-F0BB-24C2-99F5-E5DF036512C6}"/>
              </a:ext>
            </a:extLst>
          </p:cNvPr>
          <p:cNvCxnSpPr>
            <a:cxnSpLocks/>
          </p:cNvCxnSpPr>
          <p:nvPr/>
        </p:nvCxnSpPr>
        <p:spPr>
          <a:xfrm>
            <a:off x="7402114" y="2666923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C4F54A-2FF5-DDA5-05D9-AD35E8E5311D}"/>
              </a:ext>
            </a:extLst>
          </p:cNvPr>
          <p:cNvSpPr txBox="1"/>
          <p:nvPr/>
        </p:nvSpPr>
        <p:spPr>
          <a:xfrm>
            <a:off x="7615224" y="4163123"/>
            <a:ext cx="17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Full images Test </a:t>
            </a:r>
            <a:r>
              <a:rPr lang="en-GB" dirty="0" err="1"/>
              <a:t>Far+Noise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A1B5A-4FF4-0210-DCEE-7589CF7A3FDC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Far+noise</a:t>
            </a:r>
            <a:endParaRPr lang="en-GB" dirty="0"/>
          </a:p>
          <a:p>
            <a:r>
              <a:rPr lang="en-GB" dirty="0"/>
              <a:t>Test Full images</a:t>
            </a:r>
          </a:p>
        </p:txBody>
      </p:sp>
    </p:spTree>
    <p:extLst>
      <p:ext uri="{BB962C8B-B14F-4D97-AF65-F5344CB8AC3E}">
        <p14:creationId xmlns:p14="http://schemas.microsoft.com/office/powerpoint/2010/main" val="359444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1C9B-DA44-8C0C-1080-62DD1A2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it is possible…..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B482-6965-CA98-B037-03C18B70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351338"/>
          </a:xfrm>
        </p:spPr>
        <p:txBody>
          <a:bodyPr>
            <a:normAutofit/>
          </a:bodyPr>
          <a:lstStyle/>
          <a:p>
            <a:r>
              <a:rPr lang="en-GB" dirty="0"/>
              <a:t>We could also categorise noises, then train/test:</a:t>
            </a:r>
          </a:p>
          <a:p>
            <a:pPr marL="0" indent="0">
              <a:buNone/>
            </a:pPr>
            <a:r>
              <a:rPr lang="en-GB" dirty="0"/>
              <a:t>Like:</a:t>
            </a:r>
          </a:p>
          <a:p>
            <a:pPr marL="0" indent="0">
              <a:buNone/>
            </a:pPr>
            <a:r>
              <a:rPr lang="en-GB" dirty="0"/>
              <a:t>Train: Forest + city vs Forest + factory  </a:t>
            </a:r>
          </a:p>
          <a:p>
            <a:pPr marL="0" indent="0">
              <a:buNone/>
            </a:pPr>
            <a:r>
              <a:rPr lang="en-GB" dirty="0"/>
              <a:t>Test: Beach + city vs Beach + Factory, city-full vs </a:t>
            </a:r>
            <a:r>
              <a:rPr lang="en-GB" dirty="0" err="1"/>
              <a:t>factory_full</a:t>
            </a:r>
            <a:r>
              <a:rPr lang="en-GB" dirty="0"/>
              <a:t>, city_3/4 vs factory_3/4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Train: Forest + city vs Beach + factory  </a:t>
            </a:r>
          </a:p>
          <a:p>
            <a:pPr marL="0" indent="0">
              <a:buNone/>
            </a:pPr>
            <a:r>
              <a:rPr lang="en-GB" dirty="0"/>
              <a:t>Test: Forest + Factory vs Beach + city, </a:t>
            </a:r>
            <a:r>
              <a:rPr lang="en-GB" dirty="0" err="1"/>
              <a:t>city_full</a:t>
            </a:r>
            <a:r>
              <a:rPr lang="en-GB" dirty="0"/>
              <a:t> vs </a:t>
            </a:r>
            <a:r>
              <a:rPr lang="en-GB" dirty="0" err="1"/>
              <a:t>factory_full</a:t>
            </a:r>
            <a:r>
              <a:rPr lang="en-GB" dirty="0"/>
              <a:t>, city_3/4 vs factory_3/4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61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6001-C3AB-2503-AB8A-31AC8CD7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8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Near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05D5ED-ED3B-D044-1B68-6ABCE6A42ED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1C1DB3DE-D97F-1418-3509-9F18831E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3" y="3099091"/>
            <a:ext cx="1742489" cy="13068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5A52C-F65E-F617-4EFD-A6A4DA090CD9}"/>
              </a:ext>
            </a:extLst>
          </p:cNvPr>
          <p:cNvSpPr/>
          <p:nvPr/>
        </p:nvSpPr>
        <p:spPr>
          <a:xfrm>
            <a:off x="1775386" y="3720935"/>
            <a:ext cx="851506" cy="685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pic>
        <p:nvPicPr>
          <p:cNvPr id="18" name="Picture 17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68958F28-2391-16E9-80A7-480409F56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24" y="1550746"/>
            <a:ext cx="1760627" cy="13204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CAEC40-D49D-28EC-CC3F-B0B4D22A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528" y="1841897"/>
            <a:ext cx="1347623" cy="1029319"/>
          </a:xfrm>
          <a:prstGeom prst="rect">
            <a:avLst/>
          </a:prstGeom>
        </p:spPr>
      </p:pic>
      <p:pic>
        <p:nvPicPr>
          <p:cNvPr id="20" name="Picture 19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90E7E3F9-895B-326A-3BED-24B41C617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23" y="3099091"/>
            <a:ext cx="1760627" cy="1320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0210CA-A4FC-564A-2905-5F2EA3208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528" y="3390241"/>
            <a:ext cx="1347622" cy="1029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4F004-0F68-11E3-525E-C5DDD156C466}"/>
              </a:ext>
            </a:extLst>
          </p:cNvPr>
          <p:cNvSpPr txBox="1"/>
          <p:nvPr/>
        </p:nvSpPr>
        <p:spPr>
          <a:xfrm>
            <a:off x="3811523" y="5284507"/>
            <a:ext cx="695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City_near</a:t>
            </a:r>
            <a:r>
              <a:rPr lang="en-GB" dirty="0"/>
              <a:t>+</a:t>
            </a:r>
            <a:r>
              <a:rPr lang="en-US" altLang="zh-CN" dirty="0"/>
              <a:t> </a:t>
            </a:r>
            <a:r>
              <a:rPr lang="en-US" altLang="zh-CN" dirty="0" err="1"/>
              <a:t>Factory_far</a:t>
            </a:r>
            <a:r>
              <a:rPr lang="en-GB" dirty="0"/>
              <a:t> vs  </a:t>
            </a:r>
            <a:r>
              <a:rPr lang="en-US" altLang="zh-CN" dirty="0">
                <a:solidFill>
                  <a:srgbClr val="00B0F0"/>
                </a:solidFill>
              </a:rPr>
              <a:t>R</a:t>
            </a:r>
            <a:r>
              <a:rPr lang="en-GB" dirty="0" err="1">
                <a:solidFill>
                  <a:srgbClr val="00B0F0"/>
                </a:solidFill>
              </a:rPr>
              <a:t>oad</a:t>
            </a:r>
            <a:r>
              <a:rPr lang="en-GB" dirty="0">
                <a:solidFill>
                  <a:srgbClr val="00B0F0"/>
                </a:solidFill>
              </a:rPr>
              <a:t>_</a:t>
            </a:r>
            <a:r>
              <a:rPr lang="en-US" altLang="zh-CN" dirty="0">
                <a:solidFill>
                  <a:srgbClr val="00B0F0"/>
                </a:solidFill>
              </a:rPr>
              <a:t>near</a:t>
            </a:r>
            <a:r>
              <a:rPr lang="en-US" altLang="zh-CN" dirty="0"/>
              <a:t>+ </a:t>
            </a:r>
            <a:r>
              <a:rPr lang="en-US" altLang="zh-CN" dirty="0" err="1"/>
              <a:t>Factory_far</a:t>
            </a:r>
            <a:r>
              <a:rPr lang="en-GB" dirty="0"/>
              <a:t>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City_near</a:t>
            </a:r>
            <a:r>
              <a:rPr lang="en-GB" dirty="0"/>
              <a:t>+ </a:t>
            </a:r>
            <a:r>
              <a:rPr lang="en-US" dirty="0" err="1"/>
              <a:t>Road_far</a:t>
            </a:r>
            <a:r>
              <a:rPr lang="en-GB" dirty="0"/>
              <a:t>   vs  </a:t>
            </a:r>
            <a:r>
              <a:rPr lang="en-GB" dirty="0" err="1">
                <a:solidFill>
                  <a:srgbClr val="FFC000"/>
                </a:solidFill>
              </a:rPr>
              <a:t>Factory_near</a:t>
            </a:r>
            <a:r>
              <a:rPr lang="en-GB" dirty="0"/>
              <a:t>+</a:t>
            </a:r>
            <a:r>
              <a:rPr lang="en-US" dirty="0"/>
              <a:t> </a:t>
            </a:r>
            <a:r>
              <a:rPr lang="en-US" dirty="0" err="1"/>
              <a:t>Road_far</a:t>
            </a:r>
            <a:r>
              <a:rPr lang="en-GB" dirty="0"/>
              <a:t>    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C000"/>
                </a:solidFill>
              </a:rPr>
              <a:t>Factory_near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City_far</a:t>
            </a:r>
            <a:r>
              <a:rPr lang="en-GB" dirty="0"/>
              <a:t>  vs </a:t>
            </a:r>
            <a:r>
              <a:rPr lang="en-GB" dirty="0" err="1">
                <a:solidFill>
                  <a:srgbClr val="00B0F0"/>
                </a:solidFill>
              </a:rPr>
              <a:t>Road_near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City_far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494776" y="185786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6F401-4922-4BF5-6C55-32E71C0F98C6}"/>
              </a:ext>
            </a:extLst>
          </p:cNvPr>
          <p:cNvSpPr txBox="1"/>
          <p:nvPr/>
        </p:nvSpPr>
        <p:spPr>
          <a:xfrm>
            <a:off x="264210" y="5284507"/>
            <a:ext cx="344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</a:t>
            </a:r>
            <a:r>
              <a:rPr lang="en-GB" dirty="0"/>
              <a:t>vs 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/>
              <a:t>2. 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 </a:t>
            </a:r>
            <a:r>
              <a:rPr lang="en-GB" dirty="0"/>
              <a:t>vs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    </a:t>
            </a:r>
          </a:p>
          <a:p>
            <a:r>
              <a:rPr lang="en-GB" dirty="0"/>
              <a:t>3. Train: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vs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DBB3B-C5FC-4C17-A55B-8D4087057269}"/>
              </a:ext>
            </a:extLst>
          </p:cNvPr>
          <p:cNvSpPr txBox="1"/>
          <p:nvPr/>
        </p:nvSpPr>
        <p:spPr>
          <a:xfrm>
            <a:off x="7082452" y="4063446"/>
            <a:ext cx="100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City_</a:t>
            </a:r>
            <a:r>
              <a:rPr lang="en-US" altLang="zh-CN" sz="1400" dirty="0">
                <a:solidFill>
                  <a:srgbClr val="FF0000"/>
                </a:solidFill>
              </a:rPr>
              <a:t>near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near</a:t>
            </a:r>
            <a:r>
              <a:rPr lang="en-GB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302B1-6CE8-63A4-C985-C51A0DA3D000}"/>
              </a:ext>
            </a:extLst>
          </p:cNvPr>
          <p:cNvSpPr txBox="1"/>
          <p:nvPr/>
        </p:nvSpPr>
        <p:spPr>
          <a:xfrm>
            <a:off x="8887039" y="4056411"/>
            <a:ext cx="1235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City_near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Factory</a:t>
            </a:r>
            <a:r>
              <a:rPr lang="en-GB" sz="1400" dirty="0">
                <a:solidFill>
                  <a:schemeClr val="accent4"/>
                </a:solidFill>
              </a:rPr>
              <a:t>_</a:t>
            </a:r>
            <a:r>
              <a:rPr lang="en-US" sz="1400" dirty="0">
                <a:solidFill>
                  <a:schemeClr val="accent4"/>
                </a:solidFill>
              </a:rPr>
              <a:t>near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B4DE9C-7F59-998F-1EA5-D62DDA78A6D6}"/>
              </a:ext>
            </a:extLst>
          </p:cNvPr>
          <p:cNvSpPr txBox="1"/>
          <p:nvPr/>
        </p:nvSpPr>
        <p:spPr>
          <a:xfrm>
            <a:off x="10665620" y="4056411"/>
            <a:ext cx="1235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accent4"/>
                </a:solidFill>
              </a:rPr>
              <a:t>Factory_near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altLang="zh-CN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near</a:t>
            </a:r>
            <a:r>
              <a:rPr lang="en-GB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sp>
        <p:nvSpPr>
          <p:cNvPr id="44" name="L-Shape 43">
            <a:extLst>
              <a:ext uri="{FF2B5EF4-FFF2-40B4-BE49-F238E27FC236}">
                <a16:creationId xmlns:a16="http://schemas.microsoft.com/office/drawing/2014/main" id="{AAC05ECE-262C-5DA0-BA64-FF90DAD1A80B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L-Shape 44">
            <a:extLst>
              <a:ext uri="{FF2B5EF4-FFF2-40B4-BE49-F238E27FC236}">
                <a16:creationId xmlns:a16="http://schemas.microsoft.com/office/drawing/2014/main" id="{5748D1BC-6350-6F21-0BFE-8C1EE8EB3303}"/>
              </a:ext>
            </a:extLst>
          </p:cNvPr>
          <p:cNvSpPr/>
          <p:nvPr/>
        </p:nvSpPr>
        <p:spPr>
          <a:xfrm rot="5400000">
            <a:off x="1083054" y="2855842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L-Shape 48">
            <a:extLst>
              <a:ext uri="{FF2B5EF4-FFF2-40B4-BE49-F238E27FC236}">
                <a16:creationId xmlns:a16="http://schemas.microsoft.com/office/drawing/2014/main" id="{F8846F9F-D0CD-7A76-FADD-422FEC70B0D8}"/>
              </a:ext>
            </a:extLst>
          </p:cNvPr>
          <p:cNvSpPr/>
          <p:nvPr/>
        </p:nvSpPr>
        <p:spPr>
          <a:xfrm rot="5400000">
            <a:off x="4368745" y="1669703"/>
            <a:ext cx="1046953" cy="1373706"/>
          </a:xfrm>
          <a:prstGeom prst="corner">
            <a:avLst>
              <a:gd name="adj1" fmla="val 45569"/>
              <a:gd name="adj2" fmla="val 358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-Shape 49">
            <a:extLst>
              <a:ext uri="{FF2B5EF4-FFF2-40B4-BE49-F238E27FC236}">
                <a16:creationId xmlns:a16="http://schemas.microsoft.com/office/drawing/2014/main" id="{85D4C000-C439-04F9-78BC-BAFB6C7398A1}"/>
              </a:ext>
            </a:extLst>
          </p:cNvPr>
          <p:cNvSpPr/>
          <p:nvPr/>
        </p:nvSpPr>
        <p:spPr>
          <a:xfrm rot="5400000">
            <a:off x="4367923" y="3217959"/>
            <a:ext cx="1039050" cy="1364158"/>
          </a:xfrm>
          <a:prstGeom prst="corner">
            <a:avLst>
              <a:gd name="adj1" fmla="val 48345"/>
              <a:gd name="adj2" fmla="val 319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D9FAD22-1F67-46A2-8D4C-45A5D96B5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21436"/>
              </p:ext>
            </p:extLst>
          </p:nvPr>
        </p:nvGraphicFramePr>
        <p:xfrm>
          <a:off x="6168706" y="855763"/>
          <a:ext cx="6119814" cy="330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D2E42F-C217-859B-F2BE-AE4CD38D82B5}"/>
              </a:ext>
            </a:extLst>
          </p:cNvPr>
          <p:cNvCxnSpPr/>
          <p:nvPr/>
        </p:nvCxnSpPr>
        <p:spPr>
          <a:xfrm>
            <a:off x="6581371" y="1987224"/>
            <a:ext cx="549563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CAE784-B0FF-4707-A98F-959FFE9FFB00}"/>
              </a:ext>
            </a:extLst>
          </p:cNvPr>
          <p:cNvSpPr txBox="1"/>
          <p:nvPr/>
        </p:nvSpPr>
        <p:spPr>
          <a:xfrm>
            <a:off x="10367649" y="666664"/>
            <a:ext cx="793844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F478-6CAC-7CF4-655E-4076101913CB}"/>
              </a:ext>
            </a:extLst>
          </p:cNvPr>
          <p:cNvSpPr txBox="1"/>
          <p:nvPr/>
        </p:nvSpPr>
        <p:spPr>
          <a:xfrm>
            <a:off x="11153762" y="664741"/>
            <a:ext cx="919366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175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E4DF5-D848-9AAC-8B70-E8BECCA8B5ED}"/>
              </a:ext>
            </a:extLst>
          </p:cNvPr>
          <p:cNvSpPr txBox="1"/>
          <p:nvPr/>
        </p:nvSpPr>
        <p:spPr>
          <a:xfrm>
            <a:off x="0" y="-3750"/>
            <a:ext cx="224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Far Group</a:t>
            </a:r>
            <a:endParaRPr lang="en-GB" sz="2000" b="1" dirty="0"/>
          </a:p>
        </p:txBody>
      </p:sp>
      <p:pic>
        <p:nvPicPr>
          <p:cNvPr id="5" name="Picture 4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4E874136-8D03-F3A4-F427-3857BE7B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68A007-69EF-A8EB-2189-4CFBDD1E564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8706374F-4F5B-336F-2179-C9B0C1A42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3" y="3099091"/>
            <a:ext cx="1742489" cy="13068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10AF12-A1DF-C467-79C4-1E82EEAF62F4}"/>
              </a:ext>
            </a:extLst>
          </p:cNvPr>
          <p:cNvSpPr/>
          <p:nvPr/>
        </p:nvSpPr>
        <p:spPr>
          <a:xfrm>
            <a:off x="1756760" y="3720935"/>
            <a:ext cx="851506" cy="685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34906-43DD-155F-B383-AAAD90AC789B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9BDA-E677-4223-36E1-6E0F34D62BAB}"/>
              </a:ext>
            </a:extLst>
          </p:cNvPr>
          <p:cNvSpPr txBox="1"/>
          <p:nvPr/>
        </p:nvSpPr>
        <p:spPr>
          <a:xfrm>
            <a:off x="3996001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n-GB" dirty="0"/>
          </a:p>
        </p:txBody>
      </p:sp>
      <p:pic>
        <p:nvPicPr>
          <p:cNvPr id="13" name="Picture 12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BBCCE034-1634-4713-3D62-FFEE1920E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37" y="1564349"/>
            <a:ext cx="1742489" cy="1306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3AAB1A-CF44-E96F-00D1-DD1B167E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30" y="1872022"/>
            <a:ext cx="1363496" cy="999194"/>
          </a:xfrm>
          <a:prstGeom prst="rect">
            <a:avLst/>
          </a:prstGeom>
        </p:spPr>
      </p:pic>
      <p:pic>
        <p:nvPicPr>
          <p:cNvPr id="15" name="Picture 14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4D31EDC2-0EED-350F-DE2C-D563A55B2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15" y="3098128"/>
            <a:ext cx="1742489" cy="1306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DD35AB-FAE9-5AAE-B0B3-44B25624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030" y="3406764"/>
            <a:ext cx="1363496" cy="9991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724976-EF07-AD43-E980-03F2398413A2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52B371-85C4-E4C8-43C5-C8B6563DB38F}"/>
              </a:ext>
            </a:extLst>
          </p:cNvPr>
          <p:cNvSpPr/>
          <p:nvPr/>
        </p:nvSpPr>
        <p:spPr>
          <a:xfrm>
            <a:off x="3348990" y="1088136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01A86-08F5-BCF8-C8BB-C507474207CA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8C3DA-58CA-A0D5-7D63-1D5434C346AC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road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1AFE9-8CE2-8602-D067-8E22D3880494}"/>
              </a:ext>
            </a:extLst>
          </p:cNvPr>
          <p:cNvSpPr txBox="1"/>
          <p:nvPr/>
        </p:nvSpPr>
        <p:spPr>
          <a:xfrm>
            <a:off x="264210" y="5284507"/>
            <a:ext cx="344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</a:t>
            </a:r>
            <a:r>
              <a:rPr lang="en-GB" dirty="0"/>
              <a:t>vs 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/>
              <a:t>2.Train: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 </a:t>
            </a:r>
            <a:r>
              <a:rPr lang="en-GB" dirty="0"/>
              <a:t>vs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    </a:t>
            </a:r>
          </a:p>
          <a:p>
            <a:r>
              <a:rPr lang="en-GB" dirty="0"/>
              <a:t>3.Train: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vs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A8AF8D-8570-01EC-5714-BDBE7CF617BF}"/>
              </a:ext>
            </a:extLst>
          </p:cNvPr>
          <p:cNvSpPr txBox="1"/>
          <p:nvPr/>
        </p:nvSpPr>
        <p:spPr>
          <a:xfrm>
            <a:off x="3708856" y="5299022"/>
            <a:ext cx="695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City_far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+</a:t>
            </a:r>
            <a:r>
              <a:rPr lang="en-US" altLang="zh-CN" dirty="0"/>
              <a:t> </a:t>
            </a:r>
            <a:r>
              <a:rPr lang="en-US" altLang="zh-CN" dirty="0" err="1"/>
              <a:t>Factory_near</a:t>
            </a:r>
            <a:r>
              <a:rPr lang="en-GB" dirty="0"/>
              <a:t> vs  </a:t>
            </a:r>
            <a:r>
              <a:rPr lang="en-US" altLang="zh-CN" dirty="0">
                <a:solidFill>
                  <a:srgbClr val="00B0F0"/>
                </a:solidFill>
              </a:rPr>
              <a:t>R</a:t>
            </a:r>
            <a:r>
              <a:rPr lang="en-GB" dirty="0" err="1">
                <a:solidFill>
                  <a:srgbClr val="00B0F0"/>
                </a:solidFill>
              </a:rPr>
              <a:t>oad</a:t>
            </a:r>
            <a:r>
              <a:rPr lang="en-GB" dirty="0">
                <a:solidFill>
                  <a:srgbClr val="00B0F0"/>
                </a:solidFill>
              </a:rPr>
              <a:t>_</a:t>
            </a:r>
            <a:r>
              <a:rPr lang="en-US" dirty="0">
                <a:solidFill>
                  <a:srgbClr val="00B0F0"/>
                </a:solidFill>
              </a:rPr>
              <a:t>far</a:t>
            </a:r>
            <a:r>
              <a:rPr lang="en-US" altLang="zh-CN" dirty="0"/>
              <a:t>+ </a:t>
            </a:r>
            <a:r>
              <a:rPr lang="en-US" altLang="zh-CN" dirty="0" err="1"/>
              <a:t>Factory_near</a:t>
            </a:r>
            <a:r>
              <a:rPr lang="en-GB" dirty="0"/>
              <a:t>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City_far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+ </a:t>
            </a:r>
            <a:r>
              <a:rPr lang="en-US" dirty="0" err="1"/>
              <a:t>Road_near</a:t>
            </a:r>
            <a:r>
              <a:rPr lang="en-GB" dirty="0"/>
              <a:t>   vs  </a:t>
            </a:r>
            <a:r>
              <a:rPr lang="en-GB" dirty="0" err="1">
                <a:solidFill>
                  <a:srgbClr val="FFC000"/>
                </a:solidFill>
              </a:rPr>
              <a:t>Factory_far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+</a:t>
            </a:r>
            <a:r>
              <a:rPr lang="en-US" dirty="0"/>
              <a:t> </a:t>
            </a:r>
            <a:r>
              <a:rPr lang="en-US" dirty="0" err="1"/>
              <a:t>Road_near</a:t>
            </a:r>
            <a:r>
              <a:rPr lang="en-GB" dirty="0"/>
              <a:t>    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C000"/>
                </a:solidFill>
              </a:rPr>
              <a:t>Factory_far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City_near</a:t>
            </a:r>
            <a:r>
              <a:rPr lang="en-GB" dirty="0"/>
              <a:t>  vs </a:t>
            </a:r>
            <a:r>
              <a:rPr lang="en-GB" dirty="0" err="1">
                <a:solidFill>
                  <a:srgbClr val="00B0F0"/>
                </a:solidFill>
              </a:rPr>
              <a:t>Road_far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City_near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17D87D-E2FA-8DAD-CA3E-BF8B466520B7}"/>
              </a:ext>
            </a:extLst>
          </p:cNvPr>
          <p:cNvSpPr txBox="1"/>
          <p:nvPr/>
        </p:nvSpPr>
        <p:spPr>
          <a:xfrm>
            <a:off x="8490946" y="266316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078D7A-6EC8-0215-73C1-AD0D23CDD479}"/>
              </a:ext>
            </a:extLst>
          </p:cNvPr>
          <p:cNvSpPr txBox="1"/>
          <p:nvPr/>
        </p:nvSpPr>
        <p:spPr>
          <a:xfrm>
            <a:off x="6815027" y="3969424"/>
            <a:ext cx="100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City_far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far</a:t>
            </a:r>
            <a:r>
              <a:rPr lang="en-GB" sz="1400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0F2DBC-D7E7-96A0-59D0-C15B16992965}"/>
              </a:ext>
            </a:extLst>
          </p:cNvPr>
          <p:cNvSpPr txBox="1"/>
          <p:nvPr/>
        </p:nvSpPr>
        <p:spPr>
          <a:xfrm>
            <a:off x="8756189" y="3969424"/>
            <a:ext cx="1133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City_far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Factory</a:t>
            </a:r>
            <a:r>
              <a:rPr lang="en-GB" sz="1400" dirty="0">
                <a:solidFill>
                  <a:schemeClr val="accent4"/>
                </a:solidFill>
              </a:rPr>
              <a:t>_</a:t>
            </a:r>
            <a:r>
              <a:rPr lang="en-US" sz="1400" dirty="0">
                <a:solidFill>
                  <a:schemeClr val="accent4"/>
                </a:solidFill>
              </a:rPr>
              <a:t>far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727D4-71CF-623C-F4A3-4A08F69F0B5C}"/>
              </a:ext>
            </a:extLst>
          </p:cNvPr>
          <p:cNvSpPr txBox="1"/>
          <p:nvPr/>
        </p:nvSpPr>
        <p:spPr>
          <a:xfrm>
            <a:off x="10636215" y="3946239"/>
            <a:ext cx="100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accent4"/>
                </a:solidFill>
              </a:rPr>
              <a:t>Factory_far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altLang="zh-CN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far</a:t>
            </a:r>
            <a:r>
              <a:rPr lang="en-GB" sz="1400" dirty="0"/>
              <a:t> </a:t>
            </a:r>
          </a:p>
        </p:txBody>
      </p:sp>
      <p:sp>
        <p:nvSpPr>
          <p:cNvPr id="45" name="L-Shape 44">
            <a:extLst>
              <a:ext uri="{FF2B5EF4-FFF2-40B4-BE49-F238E27FC236}">
                <a16:creationId xmlns:a16="http://schemas.microsoft.com/office/drawing/2014/main" id="{3D8BC84C-05ED-C936-5177-C8C82ABA0692}"/>
              </a:ext>
            </a:extLst>
          </p:cNvPr>
          <p:cNvSpPr/>
          <p:nvPr/>
        </p:nvSpPr>
        <p:spPr>
          <a:xfrm rot="5400000">
            <a:off x="3708075" y="1375076"/>
            <a:ext cx="1306867" cy="1704389"/>
          </a:xfrm>
          <a:prstGeom prst="corner">
            <a:avLst>
              <a:gd name="adj1" fmla="val 29281"/>
              <a:gd name="adj2" fmla="val 2228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-Shape 45">
            <a:extLst>
              <a:ext uri="{FF2B5EF4-FFF2-40B4-BE49-F238E27FC236}">
                <a16:creationId xmlns:a16="http://schemas.microsoft.com/office/drawing/2014/main" id="{B0F8BD96-6FF9-A8B5-DB4B-C50605987DB9}"/>
              </a:ext>
            </a:extLst>
          </p:cNvPr>
          <p:cNvSpPr/>
          <p:nvPr/>
        </p:nvSpPr>
        <p:spPr>
          <a:xfrm rot="5400000">
            <a:off x="3677847" y="2880318"/>
            <a:ext cx="1306867" cy="1742490"/>
          </a:xfrm>
          <a:prstGeom prst="corner">
            <a:avLst>
              <a:gd name="adj1" fmla="val 27867"/>
              <a:gd name="adj2" fmla="val 237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L-Shape 46">
            <a:extLst>
              <a:ext uri="{FF2B5EF4-FFF2-40B4-BE49-F238E27FC236}">
                <a16:creationId xmlns:a16="http://schemas.microsoft.com/office/drawing/2014/main" id="{1F350B7E-E596-1953-7AD6-679F7F580112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L-Shape 47">
            <a:extLst>
              <a:ext uri="{FF2B5EF4-FFF2-40B4-BE49-F238E27FC236}">
                <a16:creationId xmlns:a16="http://schemas.microsoft.com/office/drawing/2014/main" id="{1EC5F401-E718-FDB1-F7F1-FA37E7C334B3}"/>
              </a:ext>
            </a:extLst>
          </p:cNvPr>
          <p:cNvSpPr/>
          <p:nvPr/>
        </p:nvSpPr>
        <p:spPr>
          <a:xfrm rot="5400000">
            <a:off x="1083054" y="2855842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48D38109-7104-EE78-E21A-CC762CD7E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039925"/>
              </p:ext>
            </p:extLst>
          </p:nvPr>
        </p:nvGraphicFramePr>
        <p:xfrm>
          <a:off x="5961961" y="727014"/>
          <a:ext cx="6124575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C425E-1334-AD66-D8F3-DB2DC200C8CD}"/>
              </a:ext>
            </a:extLst>
          </p:cNvPr>
          <p:cNvCxnSpPr/>
          <p:nvPr/>
        </p:nvCxnSpPr>
        <p:spPr>
          <a:xfrm>
            <a:off x="6359698" y="1670227"/>
            <a:ext cx="549563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EED558-8624-0E73-F92E-976C694065D0}"/>
              </a:ext>
            </a:extLst>
          </p:cNvPr>
          <p:cNvSpPr txBox="1"/>
          <p:nvPr/>
        </p:nvSpPr>
        <p:spPr>
          <a:xfrm>
            <a:off x="10381057" y="820839"/>
            <a:ext cx="7938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B0B90-6E2B-0348-CD0D-D675A8682C1D}"/>
              </a:ext>
            </a:extLst>
          </p:cNvPr>
          <p:cNvSpPr txBox="1"/>
          <p:nvPr/>
        </p:nvSpPr>
        <p:spPr>
          <a:xfrm>
            <a:off x="11167170" y="818916"/>
            <a:ext cx="919366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0113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1EA4-0F2B-8ABC-C26C-EA3FA946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464" y="2870581"/>
            <a:ext cx="2353056" cy="1325563"/>
          </a:xfrm>
        </p:spPr>
        <p:txBody>
          <a:bodyPr/>
          <a:lstStyle/>
          <a:p>
            <a:r>
              <a:rPr lang="en-GB" dirty="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100270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6E7-7961-020E-18C1-CD96F16C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GB" dirty="0"/>
              <a:t>Stimuli</a:t>
            </a:r>
          </a:p>
        </p:txBody>
      </p:sp>
      <p:pic>
        <p:nvPicPr>
          <p:cNvPr id="4" name="Picture 3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7E83DD15-7FD1-4A43-B748-C09878E0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04" y="2021549"/>
            <a:ext cx="2864153" cy="2148115"/>
          </a:xfrm>
          <a:prstGeom prst="rect">
            <a:avLst/>
          </a:prstGeom>
        </p:spPr>
      </p:pic>
      <p:pic>
        <p:nvPicPr>
          <p:cNvPr id="6" name="Picture 5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2EBA1C20-D73F-19C2-5443-AE508595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2021549"/>
            <a:ext cx="2864153" cy="2148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648E8-7311-1270-074D-D501DAEF7AF3}"/>
              </a:ext>
            </a:extLst>
          </p:cNvPr>
          <p:cNvSpPr txBox="1"/>
          <p:nvPr/>
        </p:nvSpPr>
        <p:spPr>
          <a:xfrm>
            <a:off x="1901952" y="1472184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01998-704F-9B9F-09DF-E9B43D642374}"/>
              </a:ext>
            </a:extLst>
          </p:cNvPr>
          <p:cNvSpPr txBox="1"/>
          <p:nvPr/>
        </p:nvSpPr>
        <p:spPr>
          <a:xfrm>
            <a:off x="5833872" y="1472184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BA1FB-FB77-D611-88C9-E446B37402EC}"/>
              </a:ext>
            </a:extLst>
          </p:cNvPr>
          <p:cNvSpPr txBox="1"/>
          <p:nvPr/>
        </p:nvSpPr>
        <p:spPr>
          <a:xfrm>
            <a:off x="9369552" y="1444226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stimuli</a:t>
            </a:r>
            <a:endParaRPr lang="en-GB" dirty="0"/>
          </a:p>
        </p:txBody>
      </p:sp>
      <p:pic>
        <p:nvPicPr>
          <p:cNvPr id="11" name="Picture 10" descr="A picture containing outdoor, sky, water, nature&#10;&#10;Description automatically generated">
            <a:extLst>
              <a:ext uri="{FF2B5EF4-FFF2-40B4-BE49-F238E27FC236}">
                <a16:creationId xmlns:a16="http://schemas.microsoft.com/office/drawing/2014/main" id="{72424F9E-D418-0F69-B701-96F8BB408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1873234"/>
            <a:ext cx="2505456" cy="1879092"/>
          </a:xfrm>
          <a:prstGeom prst="rect">
            <a:avLst/>
          </a:prstGeom>
        </p:spPr>
      </p:pic>
      <p:pic>
        <p:nvPicPr>
          <p:cNvPr id="13" name="Picture 12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1A5E7726-A0AA-69C0-14A4-6480692D9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06" y="2060972"/>
            <a:ext cx="2505456" cy="1879092"/>
          </a:xfrm>
          <a:prstGeom prst="rect">
            <a:avLst/>
          </a:prstGeom>
        </p:spPr>
      </p:pic>
      <p:pic>
        <p:nvPicPr>
          <p:cNvPr id="15" name="Picture 14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E97C5167-2ECE-0065-BD30-5B287934D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56" y="2381778"/>
            <a:ext cx="2295144" cy="1721358"/>
          </a:xfrm>
          <a:prstGeom prst="rect">
            <a:avLst/>
          </a:prstGeom>
        </p:spPr>
      </p:pic>
      <p:pic>
        <p:nvPicPr>
          <p:cNvPr id="17" name="Picture 16" descr="Waves crashing on a beach&#10;&#10;Description automatically generated with medium confidence">
            <a:extLst>
              <a:ext uri="{FF2B5EF4-FFF2-40B4-BE49-F238E27FC236}">
                <a16:creationId xmlns:a16="http://schemas.microsoft.com/office/drawing/2014/main" id="{7DC747F9-58F7-DFB0-153F-4B2B806BC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79" y="2650044"/>
            <a:ext cx="2136165" cy="16390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8BE9C1-09DE-4891-C7E4-7BD1CD277CAB}"/>
              </a:ext>
            </a:extLst>
          </p:cNvPr>
          <p:cNvSpPr txBox="1"/>
          <p:nvPr/>
        </p:nvSpPr>
        <p:spPr>
          <a:xfrm>
            <a:off x="3200400" y="4965192"/>
            <a:ext cx="772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Stimuli: City, Factory</a:t>
            </a:r>
          </a:p>
          <a:p>
            <a:endParaRPr lang="en-GB" dirty="0"/>
          </a:p>
          <a:p>
            <a:r>
              <a:rPr lang="en-GB" dirty="0"/>
              <a:t>Noise Stimuli: images from other two categories with no same elements from A, B (such as </a:t>
            </a:r>
            <a:r>
              <a:rPr lang="en-US" altLang="zh-CN" dirty="0"/>
              <a:t>beaches</a:t>
            </a:r>
            <a:r>
              <a:rPr lang="en-GB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forests)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14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5D64-E5A0-ECB6-8FEF-6FFD128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3932" cy="6152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Conditions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8D43-D535-40E3-C95F-B5CD9BF6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72" y="1090335"/>
            <a:ext cx="2036975" cy="4782564"/>
          </a:xfrm>
        </p:spPr>
        <p:txBody>
          <a:bodyPr/>
          <a:lstStyle/>
          <a:p>
            <a:r>
              <a:rPr lang="en-US" altLang="zh-CN" dirty="0"/>
              <a:t>Full image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endParaRPr lang="en-GB" altLang="zh-CN" dirty="0"/>
          </a:p>
          <a:p>
            <a:pPr marL="0" indent="0">
              <a:buNone/>
            </a:pPr>
            <a:r>
              <a:rPr lang="en-US" altLang="zh-CN" dirty="0"/>
              <a:t>Factory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641123-B678-7B2D-EA34-C7373581DA0E}"/>
              </a:ext>
            </a:extLst>
          </p:cNvPr>
          <p:cNvSpPr txBox="1">
            <a:spLocks/>
          </p:cNvSpPr>
          <p:nvPr/>
        </p:nvSpPr>
        <p:spPr>
          <a:xfrm>
            <a:off x="3126182" y="1090335"/>
            <a:ext cx="2329206" cy="47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Full ¾ image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endParaRPr lang="en-GB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Factory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228EBF-6F07-5D45-60BD-4144DFC47AED}"/>
              </a:ext>
            </a:extLst>
          </p:cNvPr>
          <p:cNvSpPr txBox="1">
            <a:spLocks/>
          </p:cNvSpPr>
          <p:nvPr/>
        </p:nvSpPr>
        <p:spPr>
          <a:xfrm>
            <a:off x="5924353" y="1019634"/>
            <a:ext cx="3210219" cy="47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Near + Noise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r>
              <a:rPr lang="en-GB" altLang="zh-CN" dirty="0"/>
              <a:t>_near +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Factory_near</a:t>
            </a:r>
            <a:r>
              <a:rPr lang="en-US" altLang="zh-CN" dirty="0"/>
              <a:t> + noise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ECAE2B-7969-8CBA-87EF-8073471F59A8}"/>
              </a:ext>
            </a:extLst>
          </p:cNvPr>
          <p:cNvSpPr txBox="1">
            <a:spLocks/>
          </p:cNvSpPr>
          <p:nvPr/>
        </p:nvSpPr>
        <p:spPr>
          <a:xfrm>
            <a:off x="9400325" y="980388"/>
            <a:ext cx="2891673" cy="47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Far + Noise</a:t>
            </a:r>
          </a:p>
          <a:p>
            <a:pPr marL="0" indent="0">
              <a:buNone/>
            </a:pPr>
            <a:r>
              <a:rPr lang="en-US" altLang="zh-CN" dirty="0" err="1"/>
              <a:t>City_far</a:t>
            </a:r>
            <a:r>
              <a:rPr lang="en-US" altLang="zh-CN" dirty="0"/>
              <a:t> + noise</a:t>
            </a:r>
            <a:endParaRPr lang="en-GB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Factory_far+noise</a:t>
            </a:r>
            <a:endParaRPr lang="en-GB" dirty="0"/>
          </a:p>
        </p:txBody>
      </p:sp>
      <p:pic>
        <p:nvPicPr>
          <p:cNvPr id="8" name="Picture 7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85E7BC95-E0BF-F3CF-36A3-4D60EA1E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0" y="4258338"/>
            <a:ext cx="1748053" cy="1311040"/>
          </a:xfrm>
          <a:prstGeom prst="rect">
            <a:avLst/>
          </a:prstGeom>
        </p:spPr>
      </p:pic>
      <p:pic>
        <p:nvPicPr>
          <p:cNvPr id="9" name="Picture 8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9428737D-68CD-647E-AD4A-5E4F0937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0" y="2695653"/>
            <a:ext cx="1728914" cy="1296686"/>
          </a:xfrm>
          <a:prstGeom prst="rect">
            <a:avLst/>
          </a:prstGeom>
        </p:spPr>
      </p:pic>
      <p:pic>
        <p:nvPicPr>
          <p:cNvPr id="10" name="Picture 9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8900E179-3E68-78EE-380D-6256A40F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5" y="4258338"/>
            <a:ext cx="1748053" cy="1311040"/>
          </a:xfrm>
          <a:prstGeom prst="rect">
            <a:avLst/>
          </a:prstGeom>
        </p:spPr>
      </p:pic>
      <p:pic>
        <p:nvPicPr>
          <p:cNvPr id="11" name="Picture 10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754D9EAA-4620-9BC4-E633-C03D04E3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5" y="2695653"/>
            <a:ext cx="1728914" cy="1296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F87F81-DB7F-8463-532B-CD27CD7E2650}"/>
              </a:ext>
            </a:extLst>
          </p:cNvPr>
          <p:cNvSpPr/>
          <p:nvPr/>
        </p:nvSpPr>
        <p:spPr>
          <a:xfrm>
            <a:off x="4100660" y="3327662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28006-BDFD-4966-08CD-3B9859A9428A}"/>
              </a:ext>
            </a:extLst>
          </p:cNvPr>
          <p:cNvSpPr/>
          <p:nvPr/>
        </p:nvSpPr>
        <p:spPr>
          <a:xfrm>
            <a:off x="4112561" y="4904701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6E2C445D-A223-7948-7F27-BB32DA26C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90" y="2695653"/>
            <a:ext cx="1728915" cy="12966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61594B-4AC4-44E5-F139-D004B79DB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005" y="2982689"/>
            <a:ext cx="1447800" cy="1009650"/>
          </a:xfrm>
          <a:prstGeom prst="rect">
            <a:avLst/>
          </a:prstGeom>
        </p:spPr>
      </p:pic>
      <p:pic>
        <p:nvPicPr>
          <p:cNvPr id="21" name="Picture 20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553BCBED-EFE3-D39D-52B1-8CAB30A86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90" y="4258338"/>
            <a:ext cx="1728915" cy="13592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D757F0-4F73-C4D4-7459-E0015EB6D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680" y="4579349"/>
            <a:ext cx="1381125" cy="1038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83638A-B03B-0B3A-4F17-128053465892}"/>
              </a:ext>
            </a:extLst>
          </p:cNvPr>
          <p:cNvSpPr txBox="1"/>
          <p:nvPr/>
        </p:nvSpPr>
        <p:spPr>
          <a:xfrm>
            <a:off x="7964178" y="631224"/>
            <a:ext cx="23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en-GB" dirty="0">
                <a:solidFill>
                  <a:srgbClr val="FF0000"/>
                </a:solidFill>
              </a:rPr>
              <a:t>Random noise stimuli</a:t>
            </a:r>
          </a:p>
        </p:txBody>
      </p:sp>
      <p:pic>
        <p:nvPicPr>
          <p:cNvPr id="32" name="Picture 31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F4707407-C384-0CAA-8D5E-598F426C4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98" y="2695653"/>
            <a:ext cx="1728914" cy="12966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ADFCAE-1981-FCCA-F7E8-F06EFF09F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1312" y="2877914"/>
            <a:ext cx="1409700" cy="1114425"/>
          </a:xfrm>
          <a:prstGeom prst="rect">
            <a:avLst/>
          </a:prstGeom>
        </p:spPr>
      </p:pic>
      <p:pic>
        <p:nvPicPr>
          <p:cNvPr id="34" name="Picture 33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272B087B-0DD6-D050-E1B4-F0F58A14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98" y="4297586"/>
            <a:ext cx="1748053" cy="13110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1687EA-3BD1-55EF-6C93-38E6399AB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2992" y="4597594"/>
            <a:ext cx="1347159" cy="10017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57E2A98-5DA4-015A-2584-0D14860E1EE7}"/>
              </a:ext>
            </a:extLst>
          </p:cNvPr>
          <p:cNvSpPr txBox="1"/>
          <p:nvPr/>
        </p:nvSpPr>
        <p:spPr>
          <a:xfrm>
            <a:off x="4534293" y="5938585"/>
            <a:ext cx="4246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8 trial types</a:t>
            </a:r>
          </a:p>
        </p:txBody>
      </p:sp>
      <p:pic>
        <p:nvPicPr>
          <p:cNvPr id="37" name="Picture 36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CD26D1C8-5F6B-9202-9C15-3D511856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09" y="4286617"/>
            <a:ext cx="1748053" cy="1311040"/>
          </a:xfrm>
          <a:prstGeom prst="rect">
            <a:avLst/>
          </a:prstGeom>
        </p:spPr>
      </p:pic>
      <p:pic>
        <p:nvPicPr>
          <p:cNvPr id="38" name="Picture 37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E7CDC86-E7A6-5D7F-A37C-9886F1AE6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09" y="2723932"/>
            <a:ext cx="1728914" cy="12966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9C6A7E9-FBE3-9129-EE7B-DE826AB091DA}"/>
              </a:ext>
            </a:extLst>
          </p:cNvPr>
          <p:cNvSpPr/>
          <p:nvPr/>
        </p:nvSpPr>
        <p:spPr>
          <a:xfrm>
            <a:off x="4119634" y="3355941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475236-EE41-9089-0710-6BA13CE3976A}"/>
              </a:ext>
            </a:extLst>
          </p:cNvPr>
          <p:cNvSpPr/>
          <p:nvPr/>
        </p:nvSpPr>
        <p:spPr>
          <a:xfrm>
            <a:off x="4131535" y="4932980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4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CDD0-C5A8-736E-8A4A-4ED308DF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840" y="2766218"/>
            <a:ext cx="5205984" cy="1325563"/>
          </a:xfrm>
        </p:spPr>
        <p:txBody>
          <a:bodyPr/>
          <a:lstStyle/>
          <a:p>
            <a:r>
              <a:rPr lang="en-GB" dirty="0"/>
              <a:t>MVPA (linear SVM)</a:t>
            </a:r>
          </a:p>
        </p:txBody>
      </p:sp>
    </p:spTree>
    <p:extLst>
      <p:ext uri="{BB962C8B-B14F-4D97-AF65-F5344CB8AC3E}">
        <p14:creationId xmlns:p14="http://schemas.microsoft.com/office/powerpoint/2010/main" val="140348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565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Near Group </vt:lpstr>
      <vt:lpstr>PowerPoint Presentation</vt:lpstr>
      <vt:lpstr>Plan B</vt:lpstr>
      <vt:lpstr>Stimuli</vt:lpstr>
      <vt:lpstr>Conditions</vt:lpstr>
      <vt:lpstr>PowerPoint Presentation</vt:lpstr>
      <vt:lpstr>MVPA (linear SVM)</vt:lpstr>
      <vt:lpstr>Whole groups (far + near)</vt:lpstr>
      <vt:lpstr>Near Group </vt:lpstr>
      <vt:lpstr>Near Group </vt:lpstr>
      <vt:lpstr>Far Group </vt:lpstr>
      <vt:lpstr>Far Group </vt:lpstr>
      <vt:lpstr>If it is possible…..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Zirui Zhang (PGR)</dc:creator>
  <cp:lastModifiedBy>Zirui Zhang (PGR)</cp:lastModifiedBy>
  <cp:revision>25</cp:revision>
  <dcterms:created xsi:type="dcterms:W3CDTF">2022-12-07T09:26:35Z</dcterms:created>
  <dcterms:modified xsi:type="dcterms:W3CDTF">2022-12-07T18:08:06Z</dcterms:modified>
</cp:coreProperties>
</file>