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71" r:id="rId2"/>
    <p:sldId id="258" r:id="rId3"/>
    <p:sldId id="270" r:id="rId4"/>
    <p:sldId id="256" r:id="rId5"/>
    <p:sldId id="272" r:id="rId6"/>
    <p:sldId id="268" r:id="rId7"/>
    <p:sldId id="262" r:id="rId8"/>
    <p:sldId id="289" r:id="rId9"/>
    <p:sldId id="276" r:id="rId10"/>
    <p:sldId id="259" r:id="rId11"/>
    <p:sldId id="265" r:id="rId12"/>
    <p:sldId id="267" r:id="rId13"/>
    <p:sldId id="260" r:id="rId14"/>
    <p:sldId id="263" r:id="rId15"/>
    <p:sldId id="293" r:id="rId16"/>
    <p:sldId id="269" r:id="rId17"/>
    <p:sldId id="257" r:id="rId18"/>
    <p:sldId id="261" r:id="rId19"/>
    <p:sldId id="292" r:id="rId20"/>
    <p:sldId id="277" r:id="rId21"/>
    <p:sldId id="278" r:id="rId22"/>
    <p:sldId id="279" r:id="rId23"/>
    <p:sldId id="280" r:id="rId24"/>
    <p:sldId id="281" r:id="rId25"/>
    <p:sldId id="266" r:id="rId26"/>
    <p:sldId id="288" r:id="rId27"/>
    <p:sldId id="264" r:id="rId28"/>
    <p:sldId id="282" r:id="rId29"/>
    <p:sldId id="283" r:id="rId30"/>
    <p:sldId id="284" r:id="rId31"/>
    <p:sldId id="285" r:id="rId32"/>
    <p:sldId id="286" r:id="rId33"/>
    <p:sldId id="287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rui%20Zhang\Desktop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rui%20Zhang\Desktop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rui%20Zhang\Desktop\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rui%20Zhang\Desktop\New%20Microsoft%20Excel%20Workshe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rui%20Zhang\Desktop\New%20Microsoft%20Excel%20Workshe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rui%20Zhang\Desktop\New%20Microsoft%20Excel%20Workshe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rui%20Zhang\Desktop\New%20Microsoft%20Excel%20Workshee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Sheet1!$B$3:$C$3</c:f>
              <c:numCache>
                <c:formatCode>General</c:formatCode>
                <c:ptCount val="2"/>
                <c:pt idx="0">
                  <c:v>0.49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8C-4BA0-864F-581D5A86BA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4912032"/>
        <c:axId val="924919936"/>
      </c:barChart>
      <c:catAx>
        <c:axId val="92491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919936"/>
        <c:crosses val="autoZero"/>
        <c:auto val="1"/>
        <c:lblAlgn val="ctr"/>
        <c:lblOffset val="100"/>
        <c:noMultiLvlLbl val="0"/>
      </c:catAx>
      <c:valAx>
        <c:axId val="924919936"/>
        <c:scaling>
          <c:orientation val="minMax"/>
          <c:max val="0.8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91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Sheet1!$B$2:$B$4</c:f>
              <c:numCache>
                <c:formatCode>General</c:formatCode>
                <c:ptCount val="3"/>
                <c:pt idx="0">
                  <c:v>0.55000000000000004</c:v>
                </c:pt>
                <c:pt idx="1">
                  <c:v>0.55000000000000004</c:v>
                </c:pt>
                <c:pt idx="2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3-4945-A2B3-B8669492290B}"/>
            </c:ext>
          </c:extLst>
        </c:ser>
        <c:ser>
          <c:idx val="1"/>
          <c:order val="1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Sheet1!$C$2:$C$4</c:f>
              <c:numCache>
                <c:formatCode>General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F3-4945-A2B3-B866949229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0053632"/>
        <c:axId val="585044544"/>
      </c:barChart>
      <c:dateAx>
        <c:axId val="820053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044544"/>
        <c:crosses val="autoZero"/>
        <c:auto val="0"/>
        <c:lblOffset val="100"/>
        <c:baseTimeUnit val="days"/>
      </c:dateAx>
      <c:valAx>
        <c:axId val="585044544"/>
        <c:scaling>
          <c:orientation val="minMax"/>
          <c:max val="0.70000000000000007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2"/>
            </a:solidFill>
          </a:ln>
          <a:effectLst>
            <a:glow>
              <a:schemeClr val="accent1">
                <a:alpha val="40000"/>
              </a:schemeClr>
            </a:glo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053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Sheet1!$B$5:$B$7</c:f>
              <c:numCache>
                <c:formatCode>General</c:formatCode>
                <c:ptCount val="3"/>
                <c:pt idx="0">
                  <c:v>0.42</c:v>
                </c:pt>
                <c:pt idx="1">
                  <c:v>0.42</c:v>
                </c:pt>
                <c:pt idx="2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7E-4887-84EC-1AFB6E93ED5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Sheet1!$C$5:$C$7</c:f>
              <c:numCache>
                <c:formatCode>General</c:formatCode>
                <c:ptCount val="3"/>
                <c:pt idx="0">
                  <c:v>0.44</c:v>
                </c:pt>
                <c:pt idx="1">
                  <c:v>0.44</c:v>
                </c:pt>
                <c:pt idx="2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7E-4887-84EC-1AFB6E93ED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3024480"/>
        <c:axId val="1173021568"/>
      </c:barChart>
      <c:catAx>
        <c:axId val="117302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021568"/>
        <c:crossesAt val="0"/>
        <c:auto val="1"/>
        <c:lblAlgn val="ctr"/>
        <c:lblOffset val="100"/>
        <c:noMultiLvlLbl val="0"/>
      </c:catAx>
      <c:valAx>
        <c:axId val="1173021568"/>
        <c:scaling>
          <c:orientation val="minMax"/>
          <c:max val="0.70000000000000007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2">
                <a:alpha val="96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024480"/>
        <c:crosses val="autoZero"/>
        <c:crossBetween val="between"/>
        <c:minorUnit val="1.0000000000000002E-2"/>
      </c:valAx>
      <c:spPr>
        <a:noFill/>
        <a:ln>
          <a:solidFill>
            <a:schemeClr val="bg1"/>
          </a:solidFill>
          <a:prstDash val="sysDash"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Sheet1!$B$10:$B$11</c:f>
              <c:numCache>
                <c:formatCode>General</c:formatCode>
                <c:ptCount val="2"/>
                <c:pt idx="0">
                  <c:v>0.86</c:v>
                </c:pt>
                <c:pt idx="1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0-4179-B794-20D81B3570D9}"/>
            </c:ext>
          </c:extLst>
        </c:ser>
        <c:ser>
          <c:idx val="1"/>
          <c:order val="1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Sheet1!$C$10:$C$11</c:f>
              <c:numCache>
                <c:formatCode>General</c:formatCode>
                <c:ptCount val="2"/>
                <c:pt idx="0">
                  <c:v>0.88</c:v>
                </c:pt>
                <c:pt idx="1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0-4179-B794-20D81B357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5414960"/>
        <c:axId val="865412048"/>
      </c:barChart>
      <c:catAx>
        <c:axId val="86541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412048"/>
        <c:crosses val="autoZero"/>
        <c:auto val="1"/>
        <c:lblAlgn val="ctr"/>
        <c:lblOffset val="100"/>
        <c:noMultiLvlLbl val="0"/>
      </c:catAx>
      <c:valAx>
        <c:axId val="8654120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41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Sheet1!$B$2:$B$3</c:f>
              <c:numCache>
                <c:formatCode>General</c:formatCode>
                <c:ptCount val="2"/>
                <c:pt idx="0">
                  <c:v>0.55000000000000004</c:v>
                </c:pt>
                <c:pt idx="1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2-4024-BA33-17497A5A3885}"/>
            </c:ext>
          </c:extLst>
        </c:ser>
        <c:ser>
          <c:idx val="1"/>
          <c:order val="1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Sheet1!$C$2:$C$3</c:f>
              <c:numCache>
                <c:formatCode>General</c:formatCode>
                <c:ptCount val="2"/>
                <c:pt idx="0">
                  <c:v>0.62</c:v>
                </c:pt>
                <c:pt idx="1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92-4024-BA33-17497A5A3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7034384"/>
        <c:axId val="1177032720"/>
      </c:barChart>
      <c:catAx>
        <c:axId val="117703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032720"/>
        <c:crosses val="autoZero"/>
        <c:auto val="1"/>
        <c:lblAlgn val="ctr"/>
        <c:lblOffset val="100"/>
        <c:noMultiLvlLbl val="0"/>
      </c:catAx>
      <c:valAx>
        <c:axId val="11770327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03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Sheet1!$B$2:$B$3</c:f>
              <c:numCache>
                <c:formatCode>General</c:formatCode>
                <c:ptCount val="2"/>
                <c:pt idx="0">
                  <c:v>0.55000000000000004</c:v>
                </c:pt>
                <c:pt idx="1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18-467D-96F6-5DD390010A08}"/>
            </c:ext>
          </c:extLst>
        </c:ser>
        <c:ser>
          <c:idx val="1"/>
          <c:order val="1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Sheet1!$C$2:$C$3</c:f>
              <c:numCache>
                <c:formatCode>General</c:formatCode>
                <c:ptCount val="2"/>
                <c:pt idx="0">
                  <c:v>0.62</c:v>
                </c:pt>
                <c:pt idx="1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18-467D-96F6-5DD390010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7034384"/>
        <c:axId val="1177032720"/>
      </c:barChart>
      <c:catAx>
        <c:axId val="117703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032720"/>
        <c:crosses val="autoZero"/>
        <c:auto val="1"/>
        <c:lblAlgn val="ctr"/>
        <c:lblOffset val="100"/>
        <c:noMultiLvlLbl val="0"/>
      </c:catAx>
      <c:valAx>
        <c:axId val="11770327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03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Sheet1!$B$5:$B$6</c:f>
              <c:numCache>
                <c:formatCode>General</c:formatCode>
                <c:ptCount val="2"/>
                <c:pt idx="0">
                  <c:v>0.42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B6-440B-81BB-4D8FC36115A1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Sheet1!$C$5:$C$6</c:f>
              <c:numCache>
                <c:formatCode>General</c:formatCode>
                <c:ptCount val="2"/>
                <c:pt idx="0">
                  <c:v>0.44</c:v>
                </c:pt>
                <c:pt idx="1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B6-440B-81BB-4D8FC36115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082384"/>
        <c:axId val="1176083216"/>
      </c:barChart>
      <c:catAx>
        <c:axId val="117608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083216"/>
        <c:crosses val="autoZero"/>
        <c:auto val="1"/>
        <c:lblAlgn val="ctr"/>
        <c:lblOffset val="100"/>
        <c:noMultiLvlLbl val="0"/>
      </c:catAx>
      <c:valAx>
        <c:axId val="11760832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082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Sheet1!$B$5:$B$6</c:f>
              <c:numCache>
                <c:formatCode>General</c:formatCode>
                <c:ptCount val="2"/>
                <c:pt idx="0">
                  <c:v>0.42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3-4EA8-97CA-F6AD7F23DE02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Sheet1!$C$5:$C$6</c:f>
              <c:numCache>
                <c:formatCode>General</c:formatCode>
                <c:ptCount val="2"/>
                <c:pt idx="0">
                  <c:v>0.44</c:v>
                </c:pt>
                <c:pt idx="1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93-4EA8-97CA-F6AD7F23D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082384"/>
        <c:axId val="1176083216"/>
      </c:barChart>
      <c:catAx>
        <c:axId val="117608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083216"/>
        <c:crosses val="autoZero"/>
        <c:auto val="1"/>
        <c:lblAlgn val="ctr"/>
        <c:lblOffset val="100"/>
        <c:noMultiLvlLbl val="0"/>
      </c:catAx>
      <c:valAx>
        <c:axId val="11760832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082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7EC7B-4912-4C11-9BA2-B76C41BB2F2C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9F740-BF25-43AF-9587-56BF60B327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77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Clement helped me calculate the area of two contextual information.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9F740-BF25-43AF-9587-56BF60B3273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24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8F32-3EFF-05DE-AF58-CABDFA3CD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ED73F-5150-3A68-93A9-9D49CE55A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5F024-822B-51F9-63DD-BBE66CF2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ECA-E870-4CED-AFCC-03B427FFEF1B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0139-E489-E09E-A9BF-6B6F5500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17A84-225C-4A03-507B-6DD89703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4AE6-4555-4621-B7E3-E767D16C8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6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55D1-B6C6-5268-460E-36BF7860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6C0B2-BF4B-A173-31D4-2F3366219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7262E-8C2F-4BB9-CD65-C0102F51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ECA-E870-4CED-AFCC-03B427FFEF1B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8879-F7A1-4D7C-A141-03808DCF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B8CF8-B390-C7F0-B7DE-40816A52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4AE6-4555-4621-B7E3-E767D16C8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56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FB484-5509-320B-0A0A-0AE3C3078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1CFE4-3CC6-F8BE-9C2E-022590E71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717B7-76E3-D064-7C27-10AABC0F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ECA-E870-4CED-AFCC-03B427FFEF1B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B4E60-BDB8-19D4-E894-8BC6864A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94E1-2D79-207A-2740-7BC88C17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4AE6-4555-4621-B7E3-E767D16C8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82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3283-60BF-15A7-BA3A-81AFFFEF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B477-4D98-F8DA-F672-F3F22D46C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754F5-B5E3-1D4A-A185-169F9A1A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ECA-E870-4CED-AFCC-03B427FFEF1B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1E843-89CB-5D61-F5FE-3AD99C88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15873-19A6-B215-D663-67B52886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4AE6-4555-4621-B7E3-E767D16C8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18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9740-5485-94BD-224B-635F36D1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B996D-B3C1-49A4-49DD-437B7052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B8AA7-E75F-0DB0-6789-EA5A0D11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ECA-E870-4CED-AFCC-03B427FFEF1B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AED44-2AA0-E414-1127-34A3DC62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BCB-BB8F-6350-BC57-167FCB8E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4AE6-4555-4621-B7E3-E767D16C8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40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2040-DFF5-BAF8-8D13-2D77A41C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9E8DD-3071-9580-7748-937EC83A3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49F97-BF06-54EF-23DD-20CB208F9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81D23-98DA-0AB8-F24E-BB62B0AD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ECA-E870-4CED-AFCC-03B427FFEF1B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F3DE0-B636-0373-EA44-2CE3CDE5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81CD7-29C3-93C2-77B8-14341066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4AE6-4555-4621-B7E3-E767D16C8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1967-8C82-872D-D7D1-3552F1370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CC5EC-4341-5108-D075-2DF153C9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B1CCB-5173-5B14-06D9-13D92A7FB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76BD6-BA45-D13D-1D2C-C34FC299D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C529F-0B5F-3E5A-7040-9D6F2C710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A5226-8E46-2126-F053-4A4EE859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ECA-E870-4CED-AFCC-03B427FFEF1B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BE725-5BB5-2291-8B78-CD9E782E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49701-EE59-E8DE-68A7-9F760F9C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4AE6-4555-4621-B7E3-E767D16C8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563A-09D6-E72A-8262-166BBCAE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DA0E8-910F-4413-72E5-1ABDA127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ECA-E870-4CED-AFCC-03B427FFEF1B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0243B-24A9-D8CF-9B5D-F7293892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EEEC0-35DE-80F8-260E-7F255FBE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4AE6-4555-4621-B7E3-E767D16C8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23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EAE86-212A-2B2D-016D-C252B30E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ECA-E870-4CED-AFCC-03B427FFEF1B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EE4E8-9C09-ECBC-2D4E-DBBC2070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8545D-5F11-2972-926B-F7765656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4AE6-4555-4621-B7E3-E767D16C8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42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A66F-7882-CBD7-CB53-524D2369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4F93-D413-50B8-5866-7D72B499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B23BC-FB81-62CB-F473-265C5E3ED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F1259-8874-0D18-E414-02FE7899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ECA-E870-4CED-AFCC-03B427FFEF1B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8773B-F6F5-550B-AB9C-09861814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2804E-5090-6F77-CC80-AB0DD4E6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4AE6-4555-4621-B7E3-E767D16C8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45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6D5B-CE7B-8112-919D-A710A6B4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3E455-9782-8F50-641C-FE8C3ED38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8CCC7-08DB-782A-C61B-AEEA57331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E2DE4-ED49-2670-3E0C-F9F082F9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9ECA-E870-4CED-AFCC-03B427FFEF1B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70DA2-5798-0B17-3ECA-FFF5219B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F04DD-44D7-F8B6-B487-875656B1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4AE6-4555-4621-B7E3-E767D16C8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47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4C4AA-F2D7-3ACA-4582-7D0E14F6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3A253-9C1D-7973-1A3F-ADA812C0B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39E1-986F-6F40-A19C-EFDA401DB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D9ECA-E870-4CED-AFCC-03B427FFEF1B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E1A68-DCA1-2878-6793-19F90901F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0AEB-A15E-72C6-08C0-1CC2CD3E8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64AE6-4555-4621-B7E3-E767D16C8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chart" Target="../charts/chart2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23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10.jpg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3.jpg"/><Relationship Id="rId7" Type="http://schemas.openxmlformats.org/officeDocument/2006/relationships/image" Target="../media/image2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24.png"/><Relationship Id="rId4" Type="http://schemas.openxmlformats.org/officeDocument/2006/relationships/image" Target="../media/image22.jp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14.jpg"/><Relationship Id="rId7" Type="http://schemas.openxmlformats.org/officeDocument/2006/relationships/image" Target="../media/image2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24.png"/><Relationship Id="rId4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14.jpg"/><Relationship Id="rId7" Type="http://schemas.openxmlformats.org/officeDocument/2006/relationships/image" Target="../media/image2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24.png"/><Relationship Id="rId4" Type="http://schemas.openxmlformats.org/officeDocument/2006/relationships/image" Target="../media/image2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F13C-E14D-D075-215F-28037B8E8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73915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74C18-B45E-53FC-072B-F53F63061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113" y="2184056"/>
            <a:ext cx="9144000" cy="165576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40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A68085-C2F7-F4FF-76D9-E560C9C53887}"/>
              </a:ext>
            </a:extLst>
          </p:cNvPr>
          <p:cNvSpPr txBox="1"/>
          <p:nvPr/>
        </p:nvSpPr>
        <p:spPr>
          <a:xfrm>
            <a:off x="997131" y="692331"/>
            <a:ext cx="8718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stimuli (three images): City, Factory, Road from the database we used before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6B18E155-5678-6E07-8D5B-9B9BE1C93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7" y="1805516"/>
            <a:ext cx="2970590" cy="2302329"/>
          </a:xfrm>
          <a:prstGeom prst="rect">
            <a:avLst/>
          </a:prstGeom>
        </p:spPr>
      </p:pic>
      <p:pic>
        <p:nvPicPr>
          <p:cNvPr id="8" name="Picture 7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37F51CA1-B833-B0CD-8581-1850035DB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525" y="1805516"/>
            <a:ext cx="3069772" cy="2302329"/>
          </a:xfrm>
          <a:prstGeom prst="rect">
            <a:avLst/>
          </a:prstGeom>
        </p:spPr>
      </p:pic>
      <p:pic>
        <p:nvPicPr>
          <p:cNvPr id="10" name="Picture 9" descr="A highway with cars on it&#10;&#10;Description automatically generated with low confidence">
            <a:extLst>
              <a:ext uri="{FF2B5EF4-FFF2-40B4-BE49-F238E27FC236}">
                <a16:creationId xmlns:a16="http://schemas.microsoft.com/office/drawing/2014/main" id="{C6EFA67F-1A76-81FD-ED90-C0CCDC50F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0" y="1805517"/>
            <a:ext cx="3069772" cy="23023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7A1CBA-C6B8-2BE5-6132-7388B19009B0}"/>
              </a:ext>
            </a:extLst>
          </p:cNvPr>
          <p:cNvSpPr txBox="1"/>
          <p:nvPr/>
        </p:nvSpPr>
        <p:spPr>
          <a:xfrm>
            <a:off x="5725886" y="1246329"/>
            <a:ext cx="53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1F3564-58F3-BAF5-82B6-9111397AD4BC}"/>
              </a:ext>
            </a:extLst>
          </p:cNvPr>
          <p:cNvSpPr txBox="1"/>
          <p:nvPr/>
        </p:nvSpPr>
        <p:spPr>
          <a:xfrm>
            <a:off x="1675432" y="1246329"/>
            <a:ext cx="42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C32C7-ABA0-6627-7C5F-E00D463A7C8D}"/>
              </a:ext>
            </a:extLst>
          </p:cNvPr>
          <p:cNvSpPr txBox="1"/>
          <p:nvPr/>
        </p:nvSpPr>
        <p:spPr>
          <a:xfrm>
            <a:off x="9578219" y="1271857"/>
            <a:ext cx="42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65619A-97AF-DAEE-9B9C-9257BE1CF64A}"/>
              </a:ext>
            </a:extLst>
          </p:cNvPr>
          <p:cNvSpPr txBox="1"/>
          <p:nvPr/>
        </p:nvSpPr>
        <p:spPr>
          <a:xfrm>
            <a:off x="835175" y="4596008"/>
            <a:ext cx="10051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Reason for choosing these three images: </a:t>
            </a:r>
          </a:p>
          <a:p>
            <a:endParaRPr lang="en-GB" dirty="0"/>
          </a:p>
          <a:p>
            <a:r>
              <a:rPr lang="en-GB" dirty="0"/>
              <a:t>They don't have the same elements as each other and also have key information appearing in the boundary of the image.</a:t>
            </a:r>
          </a:p>
          <a:p>
            <a:endParaRPr lang="en-GB" dirty="0"/>
          </a:p>
          <a:p>
            <a:r>
              <a:rPr lang="en-GB" dirty="0"/>
              <a:t>(buildings in city stimuli; machines, big windows, inside walls in factory stimuli; roads, cars, plants in road stimuli)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42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ighway with cars on it&#10;&#10;Description automatically generated with low confidence">
            <a:extLst>
              <a:ext uri="{FF2B5EF4-FFF2-40B4-BE49-F238E27FC236}">
                <a16:creationId xmlns:a16="http://schemas.microsoft.com/office/drawing/2014/main" id="{A8BD01EF-E27B-A616-A554-EFDBB34F5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C5996C-7FD3-E2AF-397E-D744FF600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733" y="1711234"/>
            <a:ext cx="6013267" cy="45752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B7DB48-7D1D-E360-796E-562279C42265}"/>
              </a:ext>
            </a:extLst>
          </p:cNvPr>
          <p:cNvSpPr/>
          <p:nvPr/>
        </p:nvSpPr>
        <p:spPr>
          <a:xfrm>
            <a:off x="6097200" y="3429000"/>
            <a:ext cx="3808800" cy="284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B331F-ECF4-2A1B-61BF-08FDA9C37827}"/>
              </a:ext>
            </a:extLst>
          </p:cNvPr>
          <p:cNvSpPr txBox="1"/>
          <p:nvPr/>
        </p:nvSpPr>
        <p:spPr>
          <a:xfrm>
            <a:off x="411480" y="365760"/>
            <a:ext cx="141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Stimuli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38EBC-C345-CEBF-C4DF-C8F69219604E}"/>
              </a:ext>
            </a:extLst>
          </p:cNvPr>
          <p:cNvSpPr txBox="1"/>
          <p:nvPr/>
        </p:nvSpPr>
        <p:spPr>
          <a:xfrm>
            <a:off x="5861304" y="3092334"/>
            <a:ext cx="33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1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E325DF97-6119-A825-7152-0DA10AF9B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C73951-EA42-C840-2A8F-87F98F5CD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733" y="1711234"/>
            <a:ext cx="6013267" cy="45752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532E1D-67B1-7927-5A3C-5BC7CD702496}"/>
              </a:ext>
            </a:extLst>
          </p:cNvPr>
          <p:cNvSpPr/>
          <p:nvPr/>
        </p:nvSpPr>
        <p:spPr>
          <a:xfrm>
            <a:off x="6097200" y="3429000"/>
            <a:ext cx="3808800" cy="284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2A7DE-FC83-DDFD-CA2F-CDE18AFF8DFC}"/>
              </a:ext>
            </a:extLst>
          </p:cNvPr>
          <p:cNvSpPr txBox="1"/>
          <p:nvPr/>
        </p:nvSpPr>
        <p:spPr>
          <a:xfrm>
            <a:off x="411480" y="365760"/>
            <a:ext cx="111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Stimuli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5E495-4B95-ADA0-461A-3A0316DC5ACF}"/>
              </a:ext>
            </a:extLst>
          </p:cNvPr>
          <p:cNvSpPr txBox="1"/>
          <p:nvPr/>
        </p:nvSpPr>
        <p:spPr>
          <a:xfrm>
            <a:off x="5861304" y="3092334"/>
            <a:ext cx="33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3554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4257-AE1C-0E09-5A53-2AD9B48B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556" y="167211"/>
            <a:ext cx="10515600" cy="507711"/>
          </a:xfrm>
        </p:spPr>
        <p:txBody>
          <a:bodyPr>
            <a:normAutofit fontScale="90000"/>
          </a:bodyPr>
          <a:lstStyle/>
          <a:p>
            <a:r>
              <a:rPr lang="en-GB" dirty="0"/>
              <a:t>Conditions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E68C6-AA89-4289-EC8F-3379213E9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992"/>
            <a:ext cx="2071256" cy="507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Full image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0B2231-375B-112D-EF8B-74B1F4D4C883}"/>
              </a:ext>
            </a:extLst>
          </p:cNvPr>
          <p:cNvSpPr txBox="1">
            <a:spLocks/>
          </p:cNvSpPr>
          <p:nvPr/>
        </p:nvSpPr>
        <p:spPr>
          <a:xfrm>
            <a:off x="7256416" y="845518"/>
            <a:ext cx="3355843" cy="507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2. 50% far : 50% near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76581B-275B-2B24-3EB2-E02F8031F35D}"/>
              </a:ext>
            </a:extLst>
          </p:cNvPr>
          <p:cNvSpPr txBox="1">
            <a:spLocks/>
          </p:cNvSpPr>
          <p:nvPr/>
        </p:nvSpPr>
        <p:spPr>
          <a:xfrm>
            <a:off x="838200" y="1523825"/>
            <a:ext cx="2071256" cy="4010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City full</a:t>
            </a:r>
          </a:p>
          <a:p>
            <a:endParaRPr lang="en-GB" dirty="0"/>
          </a:p>
          <a:p>
            <a:r>
              <a:rPr lang="en-GB" dirty="0"/>
              <a:t>Factory full</a:t>
            </a:r>
          </a:p>
          <a:p>
            <a:endParaRPr lang="en-GB" dirty="0"/>
          </a:p>
          <a:p>
            <a:r>
              <a:rPr lang="en-GB" dirty="0"/>
              <a:t>Road full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800379-930C-52D2-1A23-455A8C7B13EB}"/>
              </a:ext>
            </a:extLst>
          </p:cNvPr>
          <p:cNvSpPr txBox="1">
            <a:spLocks/>
          </p:cNvSpPr>
          <p:nvPr/>
        </p:nvSpPr>
        <p:spPr>
          <a:xfrm>
            <a:off x="7256416" y="1452186"/>
            <a:ext cx="4730933" cy="3881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City_near+Factory_far</a:t>
            </a:r>
            <a:endParaRPr lang="en-GB" dirty="0"/>
          </a:p>
          <a:p>
            <a:r>
              <a:rPr lang="en-GB" dirty="0" err="1"/>
              <a:t>City_near+Road_far</a:t>
            </a:r>
            <a:endParaRPr lang="en-GB" dirty="0"/>
          </a:p>
          <a:p>
            <a:r>
              <a:rPr lang="en-GB" dirty="0" err="1"/>
              <a:t>Factory_near+City_far</a:t>
            </a:r>
            <a:endParaRPr lang="en-GB" dirty="0"/>
          </a:p>
          <a:p>
            <a:r>
              <a:rPr lang="en-GB" dirty="0" err="1"/>
              <a:t>Factory_near+Road_far</a:t>
            </a:r>
            <a:endParaRPr lang="en-GB" dirty="0"/>
          </a:p>
          <a:p>
            <a:r>
              <a:rPr lang="en-GB" dirty="0" err="1"/>
              <a:t>Road_near+City_far</a:t>
            </a:r>
            <a:endParaRPr lang="en-GB" dirty="0"/>
          </a:p>
          <a:p>
            <a:r>
              <a:rPr lang="en-GB" dirty="0" err="1"/>
              <a:t>Road_near+City_far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46AC9-3BE6-A6C1-2943-D7F447DF7559}"/>
              </a:ext>
            </a:extLst>
          </p:cNvPr>
          <p:cNvSpPr txBox="1"/>
          <p:nvPr/>
        </p:nvSpPr>
        <p:spPr>
          <a:xfrm>
            <a:off x="3041034" y="5337048"/>
            <a:ext cx="6889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9 Trial types in total</a:t>
            </a:r>
          </a:p>
        </p:txBody>
      </p:sp>
    </p:spTree>
    <p:extLst>
      <p:ext uri="{BB962C8B-B14F-4D97-AF65-F5344CB8AC3E}">
        <p14:creationId xmlns:p14="http://schemas.microsoft.com/office/powerpoint/2010/main" val="2840270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83F9-08C3-B5BA-E319-02B323A4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81661"/>
            <a:ext cx="10515600" cy="788761"/>
          </a:xfrm>
        </p:spPr>
        <p:txBody>
          <a:bodyPr/>
          <a:lstStyle/>
          <a:p>
            <a:r>
              <a:rPr lang="en-GB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4B26-C40A-F6C1-7ED5-A9091C2E7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886"/>
            <a:ext cx="11175274" cy="533898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Block design: 6s stimuli(200ms/200ms on/off) + 6s ISI  </a:t>
            </a:r>
            <a:r>
              <a:rPr lang="en-GB" sz="1200" dirty="0"/>
              <a:t>(based on the </a:t>
            </a:r>
            <a:r>
              <a:rPr lang="en-GB" sz="1200" dirty="0" err="1"/>
              <a:t>Yulia’s</a:t>
            </a:r>
            <a:r>
              <a:rPr lang="en-GB" sz="1200" dirty="0"/>
              <a:t> Mooney Project and Yingying’s visual imagery project)</a:t>
            </a:r>
          </a:p>
          <a:p>
            <a:pPr marL="0" indent="0">
              <a:buNone/>
            </a:pPr>
            <a:r>
              <a:rPr lang="en-GB" dirty="0"/>
              <a:t>Duration:</a:t>
            </a:r>
          </a:p>
          <a:p>
            <a:pPr marL="0" indent="0">
              <a:buNone/>
            </a:pPr>
            <a:r>
              <a:rPr lang="en-GB" dirty="0"/>
              <a:t>Each run: 12s x 9 stimuli x 5 repetitions + 24s mapping trials= 664s~11 mins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8 experiment runs (40 repetitions for each stimuli) ~ 1 hr 28 mins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(maybe need Two scanning sessions)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Retinotopic run: 13mins</a:t>
            </a:r>
          </a:p>
          <a:p>
            <a:pPr marL="0" indent="0">
              <a:buNone/>
            </a:pPr>
            <a:r>
              <a:rPr lang="en-GB" dirty="0"/>
              <a:t>Anatomical run: 10 mins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Total scanning time ~ 2 hours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0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DA0E-5171-417A-7B14-6A7D0594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ROI</a:t>
            </a:r>
            <a:r>
              <a:rPr lang="en-US" altLang="zh-CN" dirty="0"/>
              <a:t>s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E33F-C16F-6DF2-A39E-2CF62E23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Early Visual Cortex V1, V2, </a:t>
            </a:r>
            <a:r>
              <a:rPr lang="en-US" altLang="zh-CN" dirty="0"/>
              <a:t>V3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0967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AD09-2DA0-D093-D99F-166C38E1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Lucy’s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CED6-92E4-F927-054C-ADD73B73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 may depend on the task of our requirements.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If we ask them to imagine including </a:t>
            </a:r>
            <a:r>
              <a:rPr lang="en-GB" b="1" dirty="0"/>
              <a:t>far</a:t>
            </a:r>
            <a:r>
              <a:rPr lang="en-GB" dirty="0"/>
              <a:t> contextual information, they will do.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Same as the near condition.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So……</a:t>
            </a:r>
          </a:p>
        </p:txBody>
      </p:sp>
    </p:spTree>
    <p:extLst>
      <p:ext uri="{BB962C8B-B14F-4D97-AF65-F5344CB8AC3E}">
        <p14:creationId xmlns:p14="http://schemas.microsoft.com/office/powerpoint/2010/main" val="216449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C6548C-49A8-B74C-231F-08538BDC4071}"/>
              </a:ext>
            </a:extLst>
          </p:cNvPr>
          <p:cNvSpPr txBox="1"/>
          <p:nvPr/>
        </p:nvSpPr>
        <p:spPr>
          <a:xfrm>
            <a:off x="44903" y="375307"/>
            <a:ext cx="50042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Group 1: </a:t>
            </a:r>
            <a:r>
              <a:rPr lang="en-GB" dirty="0">
                <a:solidFill>
                  <a:srgbClr val="FF0000"/>
                </a:solidFill>
              </a:rPr>
              <a:t>Far</a:t>
            </a:r>
          </a:p>
          <a:p>
            <a:endParaRPr lang="en-GB" dirty="0"/>
          </a:p>
          <a:p>
            <a:r>
              <a:rPr lang="en-GB" dirty="0"/>
              <a:t>15 </a:t>
            </a:r>
            <a:r>
              <a:rPr lang="en-US" dirty="0"/>
              <a:t>h</a:t>
            </a:r>
            <a:r>
              <a:rPr lang="en-US" altLang="zh-CN" dirty="0"/>
              <a:t>ealthy </a:t>
            </a:r>
            <a:r>
              <a:rPr lang="en-GB" dirty="0"/>
              <a:t>Participants </a:t>
            </a:r>
          </a:p>
          <a:p>
            <a:endParaRPr lang="en-GB" dirty="0"/>
          </a:p>
          <a:p>
            <a:r>
              <a:rPr lang="en-GB" dirty="0"/>
              <a:t>Task: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Fixate their eyes in the central cross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ask them to imagine the occluded parts according to the </a:t>
            </a:r>
            <a:r>
              <a:rPr lang="en-GB" dirty="0">
                <a:solidFill>
                  <a:srgbClr val="FF0000"/>
                </a:solidFill>
              </a:rPr>
              <a:t>Far</a:t>
            </a:r>
            <a:r>
              <a:rPr lang="en-GB" dirty="0"/>
              <a:t> Surrounding contextual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Press the button when the central cross changes colour.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Or Press the button for </a:t>
            </a:r>
            <a:r>
              <a:rPr lang="en-US" altLang="zh-CN" dirty="0" err="1"/>
              <a:t>recognising</a:t>
            </a:r>
            <a:r>
              <a:rPr lang="en-US" altLang="zh-CN" dirty="0"/>
              <a:t> image (1:city, 2:factory, 3:road) 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6664A-A1AA-EB43-F010-B8F51AAA6F0C}"/>
              </a:ext>
            </a:extLst>
          </p:cNvPr>
          <p:cNvSpPr txBox="1"/>
          <p:nvPr/>
        </p:nvSpPr>
        <p:spPr>
          <a:xfrm>
            <a:off x="6917997" y="354483"/>
            <a:ext cx="52291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Group 1: </a:t>
            </a:r>
            <a:r>
              <a:rPr lang="en-GB" dirty="0">
                <a:solidFill>
                  <a:srgbClr val="00B0F0"/>
                </a:solidFill>
              </a:rPr>
              <a:t>Near</a:t>
            </a:r>
          </a:p>
          <a:p>
            <a:endParaRPr lang="en-GB" dirty="0"/>
          </a:p>
          <a:p>
            <a:r>
              <a:rPr lang="en-GB" dirty="0"/>
              <a:t>15 healthy Participants </a:t>
            </a:r>
          </a:p>
          <a:p>
            <a:endParaRPr lang="en-GB" dirty="0"/>
          </a:p>
          <a:p>
            <a:r>
              <a:rPr lang="en-GB" dirty="0"/>
              <a:t>Task: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Fixate their eyes in the central cross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ask them to imagine the occluded parts according to the </a:t>
            </a:r>
            <a:r>
              <a:rPr lang="en-GB" dirty="0">
                <a:solidFill>
                  <a:srgbClr val="00B0F0"/>
                </a:solidFill>
              </a:rPr>
              <a:t>Near</a:t>
            </a:r>
            <a:r>
              <a:rPr lang="en-GB" dirty="0"/>
              <a:t> Surrounding contextual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Press the button when the central cross changes colour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Or Press the button for </a:t>
            </a:r>
            <a:r>
              <a:rPr lang="en-US" altLang="zh-CN" dirty="0" err="1"/>
              <a:t>recognising</a:t>
            </a:r>
            <a:r>
              <a:rPr lang="en-US" altLang="zh-CN" dirty="0"/>
              <a:t> image (1:city, 2:factory, 3: road)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10CA2-1200-CAD6-BC2D-7183C2E5AA81}"/>
              </a:ext>
            </a:extLst>
          </p:cNvPr>
          <p:cNvSpPr txBox="1"/>
          <p:nvPr/>
        </p:nvSpPr>
        <p:spPr>
          <a:xfrm>
            <a:off x="378823" y="169817"/>
            <a:ext cx="645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Participants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E126E7-8CCF-BF30-8003-F06BE7247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15" y="4893873"/>
            <a:ext cx="3136710" cy="17643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1E6DDD-7B81-FE0C-7C88-6FB4CB3BF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876" y="4980959"/>
            <a:ext cx="3136710" cy="1764399"/>
          </a:xfrm>
          <a:prstGeom prst="rect">
            <a:avLst/>
          </a:prstGeom>
        </p:spPr>
      </p:pic>
      <p:sp>
        <p:nvSpPr>
          <p:cNvPr id="22" name="L-Shape 21">
            <a:extLst>
              <a:ext uri="{FF2B5EF4-FFF2-40B4-BE49-F238E27FC236}">
                <a16:creationId xmlns:a16="http://schemas.microsoft.com/office/drawing/2014/main" id="{03BB37C5-086E-42C0-9207-7D68D1679919}"/>
              </a:ext>
            </a:extLst>
          </p:cNvPr>
          <p:cNvSpPr/>
          <p:nvPr/>
        </p:nvSpPr>
        <p:spPr>
          <a:xfrm rot="5400000">
            <a:off x="1334860" y="4796519"/>
            <a:ext cx="1461407" cy="1959428"/>
          </a:xfrm>
          <a:prstGeom prst="corner">
            <a:avLst>
              <a:gd name="adj1" fmla="val 28492"/>
              <a:gd name="adj2" fmla="val 198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731D1221-8748-3632-B0DE-A21B6B1552DC}"/>
              </a:ext>
            </a:extLst>
          </p:cNvPr>
          <p:cNvSpPr/>
          <p:nvPr/>
        </p:nvSpPr>
        <p:spPr>
          <a:xfrm rot="5400000">
            <a:off x="9003850" y="5244195"/>
            <a:ext cx="1155242" cy="1525359"/>
          </a:xfrm>
          <a:prstGeom prst="corner">
            <a:avLst>
              <a:gd name="adj1" fmla="val 48175"/>
              <a:gd name="adj2" fmla="val 3753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72B3C-3C65-FC26-4E38-FFAA16963A99}"/>
              </a:ext>
            </a:extLst>
          </p:cNvPr>
          <p:cNvSpPr txBox="1"/>
          <p:nvPr/>
        </p:nvSpPr>
        <p:spPr>
          <a:xfrm>
            <a:off x="4489704" y="556869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scanning time: 60 hours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4D1582-3737-07A9-040F-3D92DE1930F8}"/>
              </a:ext>
            </a:extLst>
          </p:cNvPr>
          <p:cNvSpPr/>
          <p:nvPr/>
        </p:nvSpPr>
        <p:spPr>
          <a:xfrm>
            <a:off x="2057400" y="5769864"/>
            <a:ext cx="987878" cy="7370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9B6464-7954-56EA-22C4-30B41BEEA1B5}"/>
              </a:ext>
            </a:extLst>
          </p:cNvPr>
          <p:cNvSpPr/>
          <p:nvPr/>
        </p:nvSpPr>
        <p:spPr>
          <a:xfrm>
            <a:off x="9356273" y="5863158"/>
            <a:ext cx="987878" cy="7370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1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ADD5-2FAE-F60B-6E28-509F7272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663F9-DADD-B31F-E598-0997B64A8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MVPA (linear SVM)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464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highway with cars on it&#10;&#10;Description automatically generated with low confidence">
            <a:extLst>
              <a:ext uri="{FF2B5EF4-FFF2-40B4-BE49-F238E27FC236}">
                <a16:creationId xmlns:a16="http://schemas.microsoft.com/office/drawing/2014/main" id="{015569F5-3C9C-E841-F7F3-FE457C20D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42" y="4605848"/>
            <a:ext cx="1978057" cy="1483543"/>
          </a:xfrm>
          <a:prstGeom prst="rect">
            <a:avLst/>
          </a:prstGeom>
        </p:spPr>
      </p:pic>
      <p:pic>
        <p:nvPicPr>
          <p:cNvPr id="11" name="Picture 10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77320E34-182E-52D8-ECDD-8B0B85A56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42" y="941511"/>
            <a:ext cx="2000725" cy="1550644"/>
          </a:xfrm>
          <a:prstGeom prst="rect">
            <a:avLst/>
          </a:prstGeom>
        </p:spPr>
      </p:pic>
      <p:pic>
        <p:nvPicPr>
          <p:cNvPr id="12" name="Picture 11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BC743C19-C9B6-BC1F-2C53-F552135B1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42" y="2793570"/>
            <a:ext cx="1978057" cy="14835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1766BAE-3F32-E0C3-56F8-A2D3E3C666AB}"/>
              </a:ext>
            </a:extLst>
          </p:cNvPr>
          <p:cNvSpPr/>
          <p:nvPr/>
        </p:nvSpPr>
        <p:spPr>
          <a:xfrm>
            <a:off x="2517213" y="1716833"/>
            <a:ext cx="1081454" cy="7657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B530BF-3D87-F0EF-7E76-F704E5EA0B61}"/>
              </a:ext>
            </a:extLst>
          </p:cNvPr>
          <p:cNvSpPr/>
          <p:nvPr/>
        </p:nvSpPr>
        <p:spPr>
          <a:xfrm>
            <a:off x="2494545" y="5323685"/>
            <a:ext cx="1081454" cy="7657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50F63F-9CB7-1EC4-B00F-3D4253FEE376}"/>
              </a:ext>
            </a:extLst>
          </p:cNvPr>
          <p:cNvSpPr/>
          <p:nvPr/>
        </p:nvSpPr>
        <p:spPr>
          <a:xfrm>
            <a:off x="2494545" y="3511407"/>
            <a:ext cx="1081454" cy="7657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B8619D-B242-B857-6008-4E1EEDAA9A7A}"/>
              </a:ext>
            </a:extLst>
          </p:cNvPr>
          <p:cNvSpPr txBox="1"/>
          <p:nvPr/>
        </p:nvSpPr>
        <p:spPr>
          <a:xfrm>
            <a:off x="2098180" y="572179"/>
            <a:ext cx="12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</a:t>
            </a:r>
            <a:r>
              <a:rPr lang="en-GB" altLang="zh-CN" dirty="0"/>
              <a:t>/Test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0BA7AA-6950-46DA-7C34-66D8A458928D}"/>
              </a:ext>
            </a:extLst>
          </p:cNvPr>
          <p:cNvSpPr txBox="1"/>
          <p:nvPr/>
        </p:nvSpPr>
        <p:spPr>
          <a:xfrm>
            <a:off x="246888" y="192024"/>
            <a:ext cx="244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Whole Group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01168B18-A90D-1E04-5F5E-3D4D35B9AA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727583"/>
              </p:ext>
            </p:extLst>
          </p:nvPr>
        </p:nvGraphicFramePr>
        <p:xfrm>
          <a:off x="6702171" y="1533913"/>
          <a:ext cx="39814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A252FFA-AE46-2383-6C60-60B8F51644B8}"/>
              </a:ext>
            </a:extLst>
          </p:cNvPr>
          <p:cNvSpPr txBox="1"/>
          <p:nvPr/>
        </p:nvSpPr>
        <p:spPr>
          <a:xfrm>
            <a:off x="8010144" y="561356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Expected results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D7D054-04D3-3494-D18C-47886D405A58}"/>
              </a:ext>
            </a:extLst>
          </p:cNvPr>
          <p:cNvSpPr txBox="1"/>
          <p:nvPr/>
        </p:nvSpPr>
        <p:spPr>
          <a:xfrm>
            <a:off x="7268249" y="4277113"/>
            <a:ext cx="134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trial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70EBE-CB0A-952A-2A7F-E20E1EFD2D4E}"/>
              </a:ext>
            </a:extLst>
          </p:cNvPr>
          <p:cNvSpPr txBox="1"/>
          <p:nvPr/>
        </p:nvSpPr>
        <p:spPr>
          <a:xfrm>
            <a:off x="9023578" y="4277113"/>
            <a:ext cx="1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Average block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BDD6A5-70B6-3F05-EDA0-3E126D46D2D3}"/>
              </a:ext>
            </a:extLst>
          </p:cNvPr>
          <p:cNvCxnSpPr/>
          <p:nvPr/>
        </p:nvCxnSpPr>
        <p:spPr>
          <a:xfrm>
            <a:off x="7086600" y="3008376"/>
            <a:ext cx="350745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14E8F6-FF84-336B-D114-57AE4FE412AD}"/>
              </a:ext>
            </a:extLst>
          </p:cNvPr>
          <p:cNvSpPr txBox="1"/>
          <p:nvPr/>
        </p:nvSpPr>
        <p:spPr>
          <a:xfrm rot="10800000">
            <a:off x="6279393" y="1787406"/>
            <a:ext cx="400110" cy="2012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400" dirty="0"/>
              <a:t>Classifier performance 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902DEE-E55F-3524-FDC2-37C50D633571}"/>
              </a:ext>
            </a:extLst>
          </p:cNvPr>
          <p:cNvSpPr txBox="1"/>
          <p:nvPr/>
        </p:nvSpPr>
        <p:spPr>
          <a:xfrm>
            <a:off x="7230985" y="5361183"/>
            <a:ext cx="32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Classifier performance &gt;33.33%</a:t>
            </a:r>
          </a:p>
        </p:txBody>
      </p:sp>
    </p:spTree>
    <p:extLst>
      <p:ext uri="{BB962C8B-B14F-4D97-AF65-F5344CB8AC3E}">
        <p14:creationId xmlns:p14="http://schemas.microsoft.com/office/powerpoint/2010/main" val="186422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E01C8-9D5A-90CA-F9F9-F38A8EBFE058}"/>
              </a:ext>
            </a:extLst>
          </p:cNvPr>
          <p:cNvSpPr/>
          <p:nvPr/>
        </p:nvSpPr>
        <p:spPr>
          <a:xfrm>
            <a:off x="6388608" y="0"/>
            <a:ext cx="58033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7250E-67D4-B534-8FC3-F5C96A8672D5}"/>
              </a:ext>
            </a:extLst>
          </p:cNvPr>
          <p:cNvSpPr txBox="1"/>
          <p:nvPr/>
        </p:nvSpPr>
        <p:spPr>
          <a:xfrm>
            <a:off x="81316" y="166854"/>
            <a:ext cx="60585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Century Gothic"/>
                <a:cs typeface="Century Gothic"/>
              </a:rPr>
              <a:t>Investigating predictive cortical feedback processing for Expected and surprising scene information (Timing Project)</a:t>
            </a:r>
            <a:endParaRPr lang="en-GB" sz="20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49B09E-8B0C-B7F3-8BD9-2791E1B80C1B}"/>
              </a:ext>
            </a:extLst>
          </p:cNvPr>
          <p:cNvCxnSpPr>
            <a:cxnSpLocks/>
          </p:cNvCxnSpPr>
          <p:nvPr/>
        </p:nvCxnSpPr>
        <p:spPr>
          <a:xfrm>
            <a:off x="41170" y="1182517"/>
            <a:ext cx="62071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1BD49D1-E156-D9AB-D87F-C7E9AC17F499}"/>
              </a:ext>
            </a:extLst>
          </p:cNvPr>
          <p:cNvSpPr txBox="1"/>
          <p:nvPr/>
        </p:nvSpPr>
        <p:spPr>
          <a:xfrm>
            <a:off x="132643" y="1205358"/>
            <a:ext cx="60775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Research Purpose</a:t>
            </a:r>
            <a:r>
              <a:rPr lang="en-GB" sz="2000" dirty="0"/>
              <a:t>: </a:t>
            </a:r>
            <a:r>
              <a:rPr lang="en-GB" sz="1200" dirty="0"/>
              <a:t>Using 3T-fMRI to investigate the modulating effect of consistent and inconsistent contextual information at different stages of cortical processing in V1 and V2, we designed a dynamic paradigm based on the occlusion paradigm (Smith &amp; </a:t>
            </a:r>
            <a:r>
              <a:rPr lang="en-GB" sz="1200" dirty="0" err="1"/>
              <a:t>Muchli</a:t>
            </a:r>
            <a:r>
              <a:rPr lang="en-GB" sz="1200" dirty="0"/>
              <a:t>, 2010) manipulating feedback and feedforward signals at three different stages.</a:t>
            </a:r>
            <a:br>
              <a:rPr lang="en-GB" sz="1200" dirty="0"/>
            </a:br>
            <a:endParaRPr lang="en-GB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254FB0E-5C37-17D7-2439-272430F8317C}"/>
              </a:ext>
            </a:extLst>
          </p:cNvPr>
          <p:cNvSpPr txBox="1"/>
          <p:nvPr/>
        </p:nvSpPr>
        <p:spPr>
          <a:xfrm>
            <a:off x="150668" y="2223599"/>
            <a:ext cx="3556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Current</a:t>
            </a:r>
            <a:r>
              <a:rPr lang="en-GB" sz="1800" b="1" dirty="0"/>
              <a:t> Results (14 </a:t>
            </a:r>
            <a:r>
              <a:rPr lang="en-GB" b="1" dirty="0"/>
              <a:t>subject</a:t>
            </a:r>
            <a:r>
              <a:rPr lang="en-GB" sz="1800" b="1" dirty="0"/>
              <a:t>s):</a:t>
            </a:r>
            <a:endParaRPr lang="en-GB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660214-6841-C957-7152-33FDA9A65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015" y="39469"/>
            <a:ext cx="5569167" cy="439248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8FE6707-2CA4-15E9-B214-CCD04BEB0E64}"/>
              </a:ext>
            </a:extLst>
          </p:cNvPr>
          <p:cNvSpPr/>
          <p:nvPr/>
        </p:nvSpPr>
        <p:spPr bwMode="auto">
          <a:xfrm>
            <a:off x="9321657" y="494226"/>
            <a:ext cx="450694" cy="38476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6" charset="0"/>
              <a:cs typeface="ヒラギノ角ゴ ProN W6" charset="0"/>
              <a:sym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951235-476E-7AFC-2264-81C4A43DD051}"/>
              </a:ext>
            </a:extLst>
          </p:cNvPr>
          <p:cNvSpPr/>
          <p:nvPr/>
        </p:nvSpPr>
        <p:spPr bwMode="auto">
          <a:xfrm>
            <a:off x="10325943" y="2110382"/>
            <a:ext cx="453403" cy="39178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6" charset="0"/>
              <a:cs typeface="ヒラギノ角ゴ ProN W6" charset="0"/>
              <a:sym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724D5-A5B4-0ED1-2519-DD35A31DD075}"/>
              </a:ext>
            </a:extLst>
          </p:cNvPr>
          <p:cNvSpPr/>
          <p:nvPr/>
        </p:nvSpPr>
        <p:spPr bwMode="auto">
          <a:xfrm>
            <a:off x="10322189" y="494225"/>
            <a:ext cx="453403" cy="37942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6" charset="0"/>
              <a:cs typeface="ヒラギノ角ゴ ProN W6" charset="0"/>
              <a:sym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767F14-07CC-7343-2E40-1B977975CB9C}"/>
              </a:ext>
            </a:extLst>
          </p:cNvPr>
          <p:cNvSpPr/>
          <p:nvPr/>
        </p:nvSpPr>
        <p:spPr bwMode="auto">
          <a:xfrm>
            <a:off x="8330083" y="483098"/>
            <a:ext cx="450694" cy="39002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6" charset="0"/>
              <a:cs typeface="ヒラギノ角ゴ ProN W6" charset="0"/>
              <a:sym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381FF-CB74-D093-8178-D1FBA170D8DD}"/>
              </a:ext>
            </a:extLst>
          </p:cNvPr>
          <p:cNvSpPr/>
          <p:nvPr/>
        </p:nvSpPr>
        <p:spPr bwMode="auto">
          <a:xfrm>
            <a:off x="8319865" y="1303458"/>
            <a:ext cx="460911" cy="38263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6" charset="0"/>
              <a:cs typeface="ヒラギノ角ゴ ProN W6" charset="0"/>
              <a:sym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79604B-BDEB-FDBC-BB78-6F51C12EF983}"/>
              </a:ext>
            </a:extLst>
          </p:cNvPr>
          <p:cNvSpPr/>
          <p:nvPr/>
        </p:nvSpPr>
        <p:spPr bwMode="auto">
          <a:xfrm>
            <a:off x="10325945" y="1303458"/>
            <a:ext cx="449647" cy="39178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6" charset="0"/>
              <a:cs typeface="ヒラギノ角ゴ ProN W6" charset="0"/>
              <a:sym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5469B8-525C-4B5B-6D5E-A64D44E18512}"/>
              </a:ext>
            </a:extLst>
          </p:cNvPr>
          <p:cNvSpPr/>
          <p:nvPr/>
        </p:nvSpPr>
        <p:spPr bwMode="auto">
          <a:xfrm>
            <a:off x="8329013" y="2943348"/>
            <a:ext cx="461980" cy="37718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6" charset="0"/>
              <a:cs typeface="ヒラギノ角ゴ ProN W6" charset="0"/>
              <a:sym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1B6B67-5F74-337A-C0BD-CFFA3A8EF595}"/>
              </a:ext>
            </a:extLst>
          </p:cNvPr>
          <p:cNvSpPr/>
          <p:nvPr/>
        </p:nvSpPr>
        <p:spPr bwMode="auto">
          <a:xfrm>
            <a:off x="9325385" y="1293287"/>
            <a:ext cx="461276" cy="40297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6" charset="0"/>
              <a:cs typeface="ヒラギノ角ゴ ProN W6" charset="0"/>
              <a:sym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52BEF6-9FA8-5A94-905F-CB2869EFE594}"/>
              </a:ext>
            </a:extLst>
          </p:cNvPr>
          <p:cNvSpPr/>
          <p:nvPr/>
        </p:nvSpPr>
        <p:spPr bwMode="auto">
          <a:xfrm>
            <a:off x="8319677" y="2110382"/>
            <a:ext cx="461979" cy="40332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6" charset="0"/>
              <a:cs typeface="ヒラギノ角ゴ ProN W6" charset="0"/>
              <a:sym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F27DDB-1544-1605-4866-82A750E26C6A}"/>
              </a:ext>
            </a:extLst>
          </p:cNvPr>
          <p:cNvSpPr/>
          <p:nvPr/>
        </p:nvSpPr>
        <p:spPr bwMode="auto">
          <a:xfrm>
            <a:off x="9321659" y="2931574"/>
            <a:ext cx="461276" cy="39183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6" charset="0"/>
              <a:cs typeface="ヒラギノ角ゴ ProN W6" charset="0"/>
              <a:sym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CC1F57-1986-7E57-D12C-7F1A1552C136}"/>
              </a:ext>
            </a:extLst>
          </p:cNvPr>
          <p:cNvSpPr/>
          <p:nvPr/>
        </p:nvSpPr>
        <p:spPr bwMode="auto">
          <a:xfrm>
            <a:off x="9324683" y="2118353"/>
            <a:ext cx="459006" cy="38476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6" charset="0"/>
              <a:cs typeface="ヒラギノ角ゴ ProN W6" charset="0"/>
              <a:sym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7904E0-DE5B-0A19-CFC0-72C1E6A4CF12}"/>
              </a:ext>
            </a:extLst>
          </p:cNvPr>
          <p:cNvSpPr/>
          <p:nvPr/>
        </p:nvSpPr>
        <p:spPr bwMode="auto">
          <a:xfrm>
            <a:off x="10329696" y="2944963"/>
            <a:ext cx="453403" cy="37942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6" charset="0"/>
              <a:cs typeface="ヒラギノ角ゴ ProN W6" charset="0"/>
              <a:sym typeface="Arial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4A64AC5-0DEE-2848-720E-E521394C4333}"/>
              </a:ext>
            </a:extLst>
          </p:cNvPr>
          <p:cNvSpPr/>
          <p:nvPr/>
        </p:nvSpPr>
        <p:spPr bwMode="auto">
          <a:xfrm>
            <a:off x="10325944" y="3767181"/>
            <a:ext cx="457155" cy="37942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6" charset="0"/>
              <a:cs typeface="ヒラギノ角ゴ ProN W6" charset="0"/>
              <a:sym typeface="Arial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5425E27-3FC3-BFDB-08F2-C9A94743F727}"/>
              </a:ext>
            </a:extLst>
          </p:cNvPr>
          <p:cNvSpPr/>
          <p:nvPr/>
        </p:nvSpPr>
        <p:spPr bwMode="auto">
          <a:xfrm>
            <a:off x="9311942" y="3751872"/>
            <a:ext cx="488707" cy="40332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6" charset="0"/>
              <a:cs typeface="ヒラギノ角ゴ ProN W6" charset="0"/>
              <a:sym typeface="Arial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31354B-7430-F270-C10D-A99953EB0B0B}"/>
              </a:ext>
            </a:extLst>
          </p:cNvPr>
          <p:cNvSpPr/>
          <p:nvPr/>
        </p:nvSpPr>
        <p:spPr bwMode="auto">
          <a:xfrm>
            <a:off x="8319677" y="3750871"/>
            <a:ext cx="461980" cy="39720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6" charset="0"/>
              <a:cs typeface="ヒラギノ角ゴ ProN W6" charset="0"/>
              <a:sym typeface="Arial" charset="0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21C0A6D-C0C1-DD06-30F4-01E76CF16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17" y="4431957"/>
            <a:ext cx="2805225" cy="2401530"/>
          </a:xfrm>
          <a:prstGeom prst="rect">
            <a:avLst/>
          </a:prstGeom>
        </p:spPr>
      </p:pic>
      <p:pic>
        <p:nvPicPr>
          <p:cNvPr id="119" name="Picture 118" descr="Chart, line chart, histogram&#10;&#10;Description automatically generated">
            <a:extLst>
              <a:ext uri="{FF2B5EF4-FFF2-40B4-BE49-F238E27FC236}">
                <a16:creationId xmlns:a16="http://schemas.microsoft.com/office/drawing/2014/main" id="{68B6CE15-AD19-A2AE-312B-6468B5182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91" y="4773539"/>
            <a:ext cx="2657775" cy="1930887"/>
          </a:xfrm>
          <a:prstGeom prst="rect">
            <a:avLst/>
          </a:prstGeom>
        </p:spPr>
      </p:pic>
      <p:pic>
        <p:nvPicPr>
          <p:cNvPr id="121" name="Picture 120" descr="Chart, histogram&#10;&#10;Description automatically generated">
            <a:extLst>
              <a:ext uri="{FF2B5EF4-FFF2-40B4-BE49-F238E27FC236}">
                <a16:creationId xmlns:a16="http://schemas.microsoft.com/office/drawing/2014/main" id="{682FE53E-6025-10EA-6B18-F548780A0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92" y="2882437"/>
            <a:ext cx="2657773" cy="1984190"/>
          </a:xfrm>
          <a:prstGeom prst="rect">
            <a:avLst/>
          </a:prstGeom>
        </p:spPr>
      </p:pic>
      <p:pic>
        <p:nvPicPr>
          <p:cNvPr id="123" name="Picture 122" descr="Chart, histogram&#10;&#10;Description automatically generated">
            <a:extLst>
              <a:ext uri="{FF2B5EF4-FFF2-40B4-BE49-F238E27FC236}">
                <a16:creationId xmlns:a16="http://schemas.microsoft.com/office/drawing/2014/main" id="{E38320EB-6910-9B51-F6FE-EB8B11356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519" y="4760259"/>
            <a:ext cx="2657775" cy="1944167"/>
          </a:xfrm>
          <a:prstGeom prst="rect">
            <a:avLst/>
          </a:prstGeom>
        </p:spPr>
      </p:pic>
      <p:pic>
        <p:nvPicPr>
          <p:cNvPr id="125" name="Picture 124" descr="Chart, histogram&#10;&#10;Description automatically generated">
            <a:extLst>
              <a:ext uri="{FF2B5EF4-FFF2-40B4-BE49-F238E27FC236}">
                <a16:creationId xmlns:a16="http://schemas.microsoft.com/office/drawing/2014/main" id="{15200E86-F0C2-26A2-DF6D-2BAD89659F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520" y="2881204"/>
            <a:ext cx="2657773" cy="1985423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401E2883-96D0-F82A-16CF-3A83853A48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529" y="2931369"/>
            <a:ext cx="1947456" cy="265982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AF7DCC7B-CF50-745E-F446-3FEC988E10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0718" y="2915284"/>
            <a:ext cx="2007524" cy="274186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43C04857-5135-150F-F1EA-9D68BF411F44}"/>
              </a:ext>
            </a:extLst>
          </p:cNvPr>
          <p:cNvSpPr txBox="1"/>
          <p:nvPr/>
        </p:nvSpPr>
        <p:spPr>
          <a:xfrm>
            <a:off x="1521510" y="2566408"/>
            <a:ext cx="52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9283834-0351-A62B-95AC-2B8F6883D431}"/>
              </a:ext>
            </a:extLst>
          </p:cNvPr>
          <p:cNvSpPr txBox="1"/>
          <p:nvPr/>
        </p:nvSpPr>
        <p:spPr>
          <a:xfrm>
            <a:off x="4683686" y="2566408"/>
            <a:ext cx="52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V2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AE98F1-7747-BE4C-1D72-CC6ABC796F64}"/>
              </a:ext>
            </a:extLst>
          </p:cNvPr>
          <p:cNvSpPr/>
          <p:nvPr/>
        </p:nvSpPr>
        <p:spPr bwMode="auto">
          <a:xfrm>
            <a:off x="1074704" y="3166533"/>
            <a:ext cx="351367" cy="14488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6" charset="0"/>
              <a:cs typeface="ヒラギノ角ゴ ProN W6" charset="0"/>
              <a:sym typeface="Arial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1F71FE2-0A20-F134-E0D2-DA16AC3E830C}"/>
              </a:ext>
            </a:extLst>
          </p:cNvPr>
          <p:cNvSpPr/>
          <p:nvPr/>
        </p:nvSpPr>
        <p:spPr bwMode="auto">
          <a:xfrm>
            <a:off x="4210505" y="3141555"/>
            <a:ext cx="351367" cy="147384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6" charset="0"/>
              <a:cs typeface="ヒラギノ角ゴ ProN W6" charset="0"/>
              <a:sym typeface="Arial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EB21405-16C9-400F-15CE-508DCCB76D5D}"/>
              </a:ext>
            </a:extLst>
          </p:cNvPr>
          <p:cNvSpPr/>
          <p:nvPr/>
        </p:nvSpPr>
        <p:spPr bwMode="auto">
          <a:xfrm>
            <a:off x="1092198" y="5037058"/>
            <a:ext cx="351367" cy="14038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6" charset="0"/>
              <a:cs typeface="ヒラギノ角ゴ ProN W6" charset="0"/>
              <a:sym typeface="Arial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5188661-E5B3-DFAC-5AFC-9BDF40467205}"/>
              </a:ext>
            </a:extLst>
          </p:cNvPr>
          <p:cNvSpPr/>
          <p:nvPr/>
        </p:nvSpPr>
        <p:spPr bwMode="auto">
          <a:xfrm>
            <a:off x="4223100" y="5014550"/>
            <a:ext cx="351367" cy="14488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6" charset="0"/>
              <a:cs typeface="ヒラギノ角ゴ ProN W6" charset="0"/>
              <a:sym typeface="Arial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469F3AF-4D6D-BA5E-E985-CCB993B37AEA}"/>
              </a:ext>
            </a:extLst>
          </p:cNvPr>
          <p:cNvSpPr txBox="1"/>
          <p:nvPr/>
        </p:nvSpPr>
        <p:spPr>
          <a:xfrm>
            <a:off x="1443565" y="3158066"/>
            <a:ext cx="1112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p = 0.03*</a:t>
            </a:r>
            <a:endParaRPr lang="en-GB" sz="11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A8D2212-0425-73B5-F3E0-7D4DD1455DD2}"/>
              </a:ext>
            </a:extLst>
          </p:cNvPr>
          <p:cNvSpPr txBox="1"/>
          <p:nvPr/>
        </p:nvSpPr>
        <p:spPr>
          <a:xfrm>
            <a:off x="1428000" y="5049168"/>
            <a:ext cx="1112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p = 0.18</a:t>
            </a:r>
            <a:endParaRPr lang="en-GB" sz="11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13A0BC9-CDAD-A049-0DFA-C97D27F5466F}"/>
              </a:ext>
            </a:extLst>
          </p:cNvPr>
          <p:cNvSpPr txBox="1"/>
          <p:nvPr/>
        </p:nvSpPr>
        <p:spPr>
          <a:xfrm>
            <a:off x="4546523" y="3134674"/>
            <a:ext cx="1112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p = 0.018*</a:t>
            </a:r>
            <a:endParaRPr lang="en-GB" sz="11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BAC64F-2B43-DC34-DB5A-92F051707300}"/>
              </a:ext>
            </a:extLst>
          </p:cNvPr>
          <p:cNvSpPr txBox="1"/>
          <p:nvPr/>
        </p:nvSpPr>
        <p:spPr>
          <a:xfrm>
            <a:off x="4574467" y="5037542"/>
            <a:ext cx="1112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p = 0.51</a:t>
            </a:r>
            <a:endParaRPr lang="en-GB" sz="11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C2197F6-D303-57CF-A151-78515DAB352E}"/>
              </a:ext>
            </a:extLst>
          </p:cNvPr>
          <p:cNvSpPr txBox="1"/>
          <p:nvPr/>
        </p:nvSpPr>
        <p:spPr>
          <a:xfrm>
            <a:off x="3913878" y="4777935"/>
            <a:ext cx="218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FF"/>
                </a:solidFill>
              </a:rPr>
              <a:t>-consistent after- </a:t>
            </a:r>
            <a:r>
              <a:rPr lang="en-GB" sz="1000" dirty="0">
                <a:solidFill>
                  <a:schemeClr val="bg1"/>
                </a:solidFill>
              </a:rPr>
              <a:t>vs -inconsistent after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C39366E-F284-A885-72B1-390851400977}"/>
              </a:ext>
            </a:extLst>
          </p:cNvPr>
          <p:cNvSpPr txBox="1"/>
          <p:nvPr/>
        </p:nvSpPr>
        <p:spPr>
          <a:xfrm>
            <a:off x="795306" y="4785827"/>
            <a:ext cx="218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FF"/>
                </a:solidFill>
              </a:rPr>
              <a:t>-consistent after- </a:t>
            </a:r>
            <a:r>
              <a:rPr lang="en-GB" sz="1000" dirty="0">
                <a:solidFill>
                  <a:schemeClr val="bg1"/>
                </a:solidFill>
              </a:rPr>
              <a:t>vs -inconsistent after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36A766C6-DEE8-6E29-5636-B0A7D31798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5030" y="5485466"/>
            <a:ext cx="1898948" cy="507029"/>
          </a:xfrm>
          <a:prstGeom prst="rect">
            <a:avLst/>
          </a:prstGeom>
        </p:spPr>
      </p:pic>
      <p:pic>
        <p:nvPicPr>
          <p:cNvPr id="145" name="Picture 144" descr="UoG_keyline_regular_lockup.eps">
            <a:extLst>
              <a:ext uri="{FF2B5EF4-FFF2-40B4-BE49-F238E27FC236}">
                <a16:creationId xmlns:a16="http://schemas.microsoft.com/office/drawing/2014/main" id="{8B7226E5-B30B-30D6-733B-FB46D2E998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625" y="4569399"/>
            <a:ext cx="2008353" cy="8903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6D1B80-A165-7888-1113-C73DC1FC315C}"/>
              </a:ext>
            </a:extLst>
          </p:cNvPr>
          <p:cNvSpPr txBox="1"/>
          <p:nvPr/>
        </p:nvSpPr>
        <p:spPr>
          <a:xfrm>
            <a:off x="7457404" y="6179296"/>
            <a:ext cx="341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</a:rPr>
              <a:t>V1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F7BFD-0306-A24F-232C-44897B95AA70}"/>
              </a:ext>
            </a:extLst>
          </p:cNvPr>
          <p:cNvSpPr txBox="1"/>
          <p:nvPr/>
        </p:nvSpPr>
        <p:spPr>
          <a:xfrm>
            <a:off x="7256116" y="5965071"/>
            <a:ext cx="341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6">
                    <a:lumMod val="75000"/>
                  </a:schemeClr>
                </a:solidFill>
              </a:rPr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343886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63" grpId="0" animBg="1"/>
      <p:bldP spid="65" grpId="0" animBg="1"/>
      <p:bldP spid="69" grpId="0" animBg="1"/>
      <p:bldP spid="131" grpId="0" animBg="1"/>
      <p:bldP spid="132" grpId="0" animBg="1"/>
      <p:bldP spid="133" grpId="0" animBg="1"/>
      <p:bldP spid="134" grpId="0" animBg="1"/>
      <p:bldP spid="136" grpId="0"/>
      <p:bldP spid="138" grpId="0"/>
      <p:bldP spid="139" grpId="0"/>
      <p:bldP spid="1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E3F3-7F72-BB3F-7205-7D3B4DDF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837"/>
            <a:ext cx="10515600" cy="476123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+mn-lt"/>
              </a:rPr>
              <a:t>Near Group </a:t>
            </a:r>
            <a:endParaRPr lang="en-GB" sz="2000" b="1" dirty="0">
              <a:latin typeface="+mn-lt"/>
            </a:endParaRPr>
          </a:p>
        </p:txBody>
      </p:sp>
      <p:pic>
        <p:nvPicPr>
          <p:cNvPr id="4" name="Picture 3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69806B23-DFF5-188E-9F1A-76EA88922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" y="1564349"/>
            <a:ext cx="1742489" cy="13068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05D5ED-ED3B-D044-1B68-6ABCE6A42ED0}"/>
              </a:ext>
            </a:extLst>
          </p:cNvPr>
          <p:cNvSpPr/>
          <p:nvPr/>
        </p:nvSpPr>
        <p:spPr>
          <a:xfrm>
            <a:off x="1755648" y="2203704"/>
            <a:ext cx="846377" cy="667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highway with cars on it&#10;&#10;Description automatically generated with low confidence">
            <a:extLst>
              <a:ext uri="{FF2B5EF4-FFF2-40B4-BE49-F238E27FC236}">
                <a16:creationId xmlns:a16="http://schemas.microsoft.com/office/drawing/2014/main" id="{1C1DB3DE-D97F-1418-3509-9F18831E9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3" y="3099091"/>
            <a:ext cx="1742489" cy="13068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45A52C-F65E-F617-4EFD-A6A4DA090CD9}"/>
              </a:ext>
            </a:extLst>
          </p:cNvPr>
          <p:cNvSpPr/>
          <p:nvPr/>
        </p:nvSpPr>
        <p:spPr>
          <a:xfrm>
            <a:off x="1775386" y="3720935"/>
            <a:ext cx="851506" cy="685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5CB1B-F102-F485-35DC-180BE6CD26A7}"/>
              </a:ext>
            </a:extLst>
          </p:cNvPr>
          <p:cNvSpPr txBox="1"/>
          <p:nvPr/>
        </p:nvSpPr>
        <p:spPr>
          <a:xfrm>
            <a:off x="1309116" y="118141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E761A-4D29-F25C-B921-5E19C56E0800}"/>
              </a:ext>
            </a:extLst>
          </p:cNvPr>
          <p:cNvSpPr/>
          <p:nvPr/>
        </p:nvSpPr>
        <p:spPr>
          <a:xfrm>
            <a:off x="758952" y="1088136"/>
            <a:ext cx="1965960" cy="35478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pic>
        <p:nvPicPr>
          <p:cNvPr id="18" name="Picture 17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68958F28-2391-16E9-80A7-480409F56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24" y="1550746"/>
            <a:ext cx="1760627" cy="13204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CAEC40-D49D-28EC-CC3F-B0B4D22A2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528" y="1841897"/>
            <a:ext cx="1347623" cy="1029319"/>
          </a:xfrm>
          <a:prstGeom prst="rect">
            <a:avLst/>
          </a:prstGeom>
        </p:spPr>
      </p:pic>
      <p:pic>
        <p:nvPicPr>
          <p:cNvPr id="20" name="Picture 19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90E7E3F9-895B-326A-3BED-24B41C617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23" y="3099091"/>
            <a:ext cx="1760627" cy="13204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E0210CA-A4FC-564A-2905-5F2EA3208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528" y="3390241"/>
            <a:ext cx="1347622" cy="10293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517880C-9FDC-8178-B808-54D9743BF0E0}"/>
              </a:ext>
            </a:extLst>
          </p:cNvPr>
          <p:cNvSpPr/>
          <p:nvPr/>
        </p:nvSpPr>
        <p:spPr>
          <a:xfrm>
            <a:off x="3708856" y="1106097"/>
            <a:ext cx="1965960" cy="35478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E5C554-AD4B-8B68-F2DA-732EBD73C2AA}"/>
              </a:ext>
            </a:extLst>
          </p:cNvPr>
          <p:cNvSpPr txBox="1"/>
          <p:nvPr/>
        </p:nvSpPr>
        <p:spPr>
          <a:xfrm>
            <a:off x="4356556" y="118141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est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F84F9D-EC76-25E5-AF91-DA5DF3ED5299}"/>
              </a:ext>
            </a:extLst>
          </p:cNvPr>
          <p:cNvSpPr txBox="1"/>
          <p:nvPr/>
        </p:nvSpPr>
        <p:spPr>
          <a:xfrm>
            <a:off x="118872" y="1987224"/>
            <a:ext cx="53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city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3306A8-A362-2544-6B79-25AB9CB8B5E0}"/>
              </a:ext>
            </a:extLst>
          </p:cNvPr>
          <p:cNvSpPr txBox="1"/>
          <p:nvPr/>
        </p:nvSpPr>
        <p:spPr>
          <a:xfrm>
            <a:off x="118872" y="3576907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B4F004-0F68-11E3-525E-C5DDD156C466}"/>
              </a:ext>
            </a:extLst>
          </p:cNvPr>
          <p:cNvSpPr txBox="1"/>
          <p:nvPr/>
        </p:nvSpPr>
        <p:spPr>
          <a:xfrm>
            <a:off x="6577492" y="5540572"/>
            <a:ext cx="6953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Test: </a:t>
            </a:r>
            <a:r>
              <a:rPr lang="en-GB" dirty="0" err="1">
                <a:solidFill>
                  <a:srgbClr val="FF0000"/>
                </a:solidFill>
              </a:rPr>
              <a:t>City_near</a:t>
            </a:r>
            <a:r>
              <a:rPr lang="en-GB" dirty="0"/>
              <a:t>+</a:t>
            </a:r>
            <a:r>
              <a:rPr lang="en-US" altLang="zh-CN" dirty="0"/>
              <a:t> </a:t>
            </a:r>
            <a:r>
              <a:rPr lang="en-US" altLang="zh-CN" dirty="0" err="1"/>
              <a:t>Factory_far</a:t>
            </a:r>
            <a:r>
              <a:rPr lang="en-GB" dirty="0"/>
              <a:t> vs  </a:t>
            </a:r>
            <a:r>
              <a:rPr lang="en-US" altLang="zh-CN" dirty="0">
                <a:solidFill>
                  <a:srgbClr val="00B0F0"/>
                </a:solidFill>
              </a:rPr>
              <a:t>R</a:t>
            </a:r>
            <a:r>
              <a:rPr lang="en-GB" dirty="0" err="1">
                <a:solidFill>
                  <a:srgbClr val="00B0F0"/>
                </a:solidFill>
              </a:rPr>
              <a:t>oad</a:t>
            </a:r>
            <a:r>
              <a:rPr lang="en-GB" dirty="0">
                <a:solidFill>
                  <a:srgbClr val="00B0F0"/>
                </a:solidFill>
              </a:rPr>
              <a:t>_</a:t>
            </a:r>
            <a:r>
              <a:rPr lang="en-US" altLang="zh-CN" dirty="0">
                <a:solidFill>
                  <a:srgbClr val="00B0F0"/>
                </a:solidFill>
              </a:rPr>
              <a:t>near</a:t>
            </a:r>
            <a:r>
              <a:rPr lang="en-US" altLang="zh-CN" dirty="0"/>
              <a:t>+ </a:t>
            </a:r>
            <a:r>
              <a:rPr lang="en-US" altLang="zh-CN" dirty="0" err="1"/>
              <a:t>Factory_far</a:t>
            </a:r>
            <a:r>
              <a:rPr lang="en-GB" dirty="0"/>
              <a:t> </a:t>
            </a:r>
          </a:p>
          <a:p>
            <a:r>
              <a:rPr lang="en-GB" dirty="0"/>
              <a:t>Test: </a:t>
            </a:r>
            <a:r>
              <a:rPr lang="en-GB" dirty="0" err="1">
                <a:solidFill>
                  <a:srgbClr val="FF0000"/>
                </a:solidFill>
              </a:rPr>
              <a:t>City_near</a:t>
            </a:r>
            <a:r>
              <a:rPr lang="en-GB" dirty="0"/>
              <a:t>+ </a:t>
            </a:r>
            <a:r>
              <a:rPr lang="en-US" dirty="0" err="1"/>
              <a:t>Road_far</a:t>
            </a:r>
            <a:r>
              <a:rPr lang="en-GB" dirty="0"/>
              <a:t>   vs  </a:t>
            </a:r>
            <a:r>
              <a:rPr lang="en-GB" dirty="0" err="1">
                <a:solidFill>
                  <a:srgbClr val="FFC000"/>
                </a:solidFill>
              </a:rPr>
              <a:t>Factory_near</a:t>
            </a:r>
            <a:r>
              <a:rPr lang="en-GB" dirty="0"/>
              <a:t>+</a:t>
            </a:r>
            <a:r>
              <a:rPr lang="en-US" dirty="0"/>
              <a:t> </a:t>
            </a:r>
            <a:r>
              <a:rPr lang="en-US" dirty="0" err="1"/>
              <a:t>Road_far</a:t>
            </a:r>
            <a:r>
              <a:rPr lang="en-GB" dirty="0"/>
              <a:t>     </a:t>
            </a:r>
          </a:p>
          <a:p>
            <a:r>
              <a:rPr lang="en-GB" dirty="0"/>
              <a:t>Test: </a:t>
            </a:r>
            <a:r>
              <a:rPr lang="en-GB" dirty="0" err="1">
                <a:solidFill>
                  <a:srgbClr val="FFC000"/>
                </a:solidFill>
              </a:rPr>
              <a:t>Factory_near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+ </a:t>
            </a:r>
            <a:r>
              <a:rPr lang="en-GB" dirty="0" err="1"/>
              <a:t>City_far</a:t>
            </a:r>
            <a:r>
              <a:rPr lang="en-GB" dirty="0"/>
              <a:t>  vs </a:t>
            </a:r>
            <a:r>
              <a:rPr lang="en-GB" dirty="0" err="1">
                <a:solidFill>
                  <a:srgbClr val="00B0F0"/>
                </a:solidFill>
              </a:rPr>
              <a:t>Road_near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+ </a:t>
            </a:r>
            <a:r>
              <a:rPr lang="en-GB" dirty="0" err="1"/>
              <a:t>City_far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B32EBD-1AC2-1FE3-C1FA-5A5B0EA35687}"/>
              </a:ext>
            </a:extLst>
          </p:cNvPr>
          <p:cNvSpPr txBox="1"/>
          <p:nvPr/>
        </p:nvSpPr>
        <p:spPr>
          <a:xfrm>
            <a:off x="8494776" y="185786"/>
            <a:ext cx="296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Expected results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36F401-4922-4BF5-6C55-32E71C0F98C6}"/>
              </a:ext>
            </a:extLst>
          </p:cNvPr>
          <p:cNvSpPr txBox="1"/>
          <p:nvPr/>
        </p:nvSpPr>
        <p:spPr>
          <a:xfrm>
            <a:off x="2894332" y="5536618"/>
            <a:ext cx="3444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Train: </a:t>
            </a:r>
            <a:r>
              <a:rPr lang="en-GB" dirty="0" err="1">
                <a:solidFill>
                  <a:srgbClr val="FF0000"/>
                </a:solidFill>
              </a:rPr>
              <a:t>City_full</a:t>
            </a:r>
            <a:r>
              <a:rPr lang="en-GB" dirty="0">
                <a:solidFill>
                  <a:srgbClr val="FF0000"/>
                </a:solidFill>
              </a:rPr>
              <a:t>  </a:t>
            </a:r>
            <a:r>
              <a:rPr lang="en-GB" dirty="0"/>
              <a:t>vs  </a:t>
            </a:r>
            <a:r>
              <a:rPr lang="en-GB" dirty="0" err="1">
                <a:solidFill>
                  <a:srgbClr val="00B0F0"/>
                </a:solidFill>
              </a:rPr>
              <a:t>Road_full</a:t>
            </a:r>
            <a:r>
              <a:rPr lang="en-GB" dirty="0">
                <a:solidFill>
                  <a:srgbClr val="00B0F0"/>
                </a:solidFill>
              </a:rPr>
              <a:t> </a:t>
            </a:r>
          </a:p>
          <a:p>
            <a:r>
              <a:rPr lang="en-GB" dirty="0"/>
              <a:t>2. Train: </a:t>
            </a:r>
            <a:r>
              <a:rPr lang="en-GB" dirty="0" err="1">
                <a:solidFill>
                  <a:srgbClr val="FF0000"/>
                </a:solidFill>
              </a:rPr>
              <a:t>City_full</a:t>
            </a:r>
            <a:r>
              <a:rPr lang="en-GB" dirty="0">
                <a:solidFill>
                  <a:srgbClr val="FF0000"/>
                </a:solidFill>
              </a:rPr>
              <a:t>   </a:t>
            </a:r>
            <a:r>
              <a:rPr lang="en-GB" dirty="0"/>
              <a:t>vs </a:t>
            </a:r>
            <a:r>
              <a:rPr lang="en-GB" dirty="0" err="1">
                <a:solidFill>
                  <a:srgbClr val="FFC000"/>
                </a:solidFill>
              </a:rPr>
              <a:t>Factory_full</a:t>
            </a:r>
            <a:r>
              <a:rPr lang="en-GB" dirty="0">
                <a:solidFill>
                  <a:srgbClr val="FFC000"/>
                </a:solidFill>
              </a:rPr>
              <a:t>     </a:t>
            </a:r>
          </a:p>
          <a:p>
            <a:r>
              <a:rPr lang="en-GB" dirty="0"/>
              <a:t>3. Train: </a:t>
            </a:r>
            <a:r>
              <a:rPr lang="en-GB" dirty="0" err="1">
                <a:solidFill>
                  <a:srgbClr val="FFC000"/>
                </a:solidFill>
              </a:rPr>
              <a:t>Factory_full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vs </a:t>
            </a:r>
            <a:r>
              <a:rPr lang="en-GB" dirty="0" err="1">
                <a:solidFill>
                  <a:srgbClr val="00B0F0"/>
                </a:solidFill>
              </a:rPr>
              <a:t>Road_full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CDBB3B-C5FC-4C17-A55B-8D4087057269}"/>
              </a:ext>
            </a:extLst>
          </p:cNvPr>
          <p:cNvSpPr txBox="1"/>
          <p:nvPr/>
        </p:nvSpPr>
        <p:spPr>
          <a:xfrm>
            <a:off x="7082452" y="4063446"/>
            <a:ext cx="1004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City_</a:t>
            </a:r>
            <a:r>
              <a:rPr lang="en-US" altLang="zh-CN" sz="1400" dirty="0">
                <a:solidFill>
                  <a:srgbClr val="FF0000"/>
                </a:solidFill>
              </a:rPr>
              <a:t>near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1400" dirty="0">
                <a:solidFill>
                  <a:srgbClr val="00B0F0"/>
                </a:solidFill>
              </a:rPr>
              <a:t>R</a:t>
            </a:r>
            <a:r>
              <a:rPr lang="en-GB" sz="1400" dirty="0" err="1">
                <a:solidFill>
                  <a:srgbClr val="00B0F0"/>
                </a:solidFill>
              </a:rPr>
              <a:t>oad</a:t>
            </a:r>
            <a:r>
              <a:rPr lang="en-GB" sz="1400" dirty="0">
                <a:solidFill>
                  <a:srgbClr val="00B0F0"/>
                </a:solidFill>
              </a:rPr>
              <a:t>_</a:t>
            </a:r>
            <a:r>
              <a:rPr lang="en-US" sz="1400" dirty="0">
                <a:solidFill>
                  <a:srgbClr val="00B0F0"/>
                </a:solidFill>
              </a:rPr>
              <a:t>near</a:t>
            </a:r>
            <a:r>
              <a:rPr lang="en-GB" sz="1400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6302B1-6CE8-63A4-C985-C51A0DA3D000}"/>
              </a:ext>
            </a:extLst>
          </p:cNvPr>
          <p:cNvSpPr txBox="1"/>
          <p:nvPr/>
        </p:nvSpPr>
        <p:spPr>
          <a:xfrm>
            <a:off x="8887039" y="4056411"/>
            <a:ext cx="12353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</a:rPr>
              <a:t>City_near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4"/>
                </a:solidFill>
              </a:rPr>
              <a:t>Factory</a:t>
            </a:r>
            <a:r>
              <a:rPr lang="en-GB" sz="1400" dirty="0">
                <a:solidFill>
                  <a:schemeClr val="accent4"/>
                </a:solidFill>
              </a:rPr>
              <a:t>_</a:t>
            </a:r>
            <a:r>
              <a:rPr lang="en-US" sz="1400" dirty="0">
                <a:solidFill>
                  <a:schemeClr val="accent4"/>
                </a:solidFill>
              </a:rPr>
              <a:t>near</a:t>
            </a:r>
            <a:r>
              <a:rPr lang="en-GB" sz="14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B4DE9C-7F59-998F-1EA5-D62DDA78A6D6}"/>
              </a:ext>
            </a:extLst>
          </p:cNvPr>
          <p:cNvSpPr txBox="1"/>
          <p:nvPr/>
        </p:nvSpPr>
        <p:spPr>
          <a:xfrm>
            <a:off x="10665620" y="4056411"/>
            <a:ext cx="12353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accent4"/>
                </a:solidFill>
              </a:rPr>
              <a:t>Factory_near</a:t>
            </a:r>
            <a:r>
              <a:rPr lang="en-GB" sz="1400" dirty="0">
                <a:solidFill>
                  <a:schemeClr val="accent4"/>
                </a:solidFill>
              </a:rPr>
              <a:t> </a:t>
            </a:r>
          </a:p>
          <a:p>
            <a:r>
              <a:rPr lang="en-US" altLang="zh-CN" sz="1400" dirty="0">
                <a:solidFill>
                  <a:srgbClr val="00B0F0"/>
                </a:solidFill>
              </a:rPr>
              <a:t>R</a:t>
            </a:r>
            <a:r>
              <a:rPr lang="en-GB" altLang="zh-CN" sz="1400" dirty="0" err="1">
                <a:solidFill>
                  <a:srgbClr val="00B0F0"/>
                </a:solidFill>
              </a:rPr>
              <a:t>oad</a:t>
            </a:r>
            <a:r>
              <a:rPr lang="en-GB" sz="1400" dirty="0">
                <a:solidFill>
                  <a:srgbClr val="00B0F0"/>
                </a:solidFill>
              </a:rPr>
              <a:t>_</a:t>
            </a:r>
            <a:r>
              <a:rPr lang="en-US" sz="1400" dirty="0">
                <a:solidFill>
                  <a:srgbClr val="00B0F0"/>
                </a:solidFill>
              </a:rPr>
              <a:t>near</a:t>
            </a:r>
            <a:r>
              <a:rPr lang="en-GB" sz="1400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6866DB-A2B4-1E01-84DD-7DF0B304C40C}"/>
              </a:ext>
            </a:extLst>
          </p:cNvPr>
          <p:cNvSpPr txBox="1"/>
          <p:nvPr/>
        </p:nvSpPr>
        <p:spPr>
          <a:xfrm>
            <a:off x="118872" y="656582"/>
            <a:ext cx="119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  <a:endParaRPr lang="en-GB" dirty="0"/>
          </a:p>
        </p:txBody>
      </p:sp>
      <p:sp>
        <p:nvSpPr>
          <p:cNvPr id="44" name="L-Shape 43">
            <a:extLst>
              <a:ext uri="{FF2B5EF4-FFF2-40B4-BE49-F238E27FC236}">
                <a16:creationId xmlns:a16="http://schemas.microsoft.com/office/drawing/2014/main" id="{AAC05ECE-262C-5DA0-BA64-FF90DAD1A80B}"/>
              </a:ext>
            </a:extLst>
          </p:cNvPr>
          <p:cNvSpPr/>
          <p:nvPr/>
        </p:nvSpPr>
        <p:spPr>
          <a:xfrm rot="5400000">
            <a:off x="1068340" y="1337531"/>
            <a:ext cx="1324881" cy="1742489"/>
          </a:xfrm>
          <a:prstGeom prst="corner">
            <a:avLst>
              <a:gd name="adj1" fmla="val 67624"/>
              <a:gd name="adj2" fmla="val 5085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L-Shape 44">
            <a:extLst>
              <a:ext uri="{FF2B5EF4-FFF2-40B4-BE49-F238E27FC236}">
                <a16:creationId xmlns:a16="http://schemas.microsoft.com/office/drawing/2014/main" id="{5748D1BC-6350-6F21-0BFE-8C1EE8EB3303}"/>
              </a:ext>
            </a:extLst>
          </p:cNvPr>
          <p:cNvSpPr/>
          <p:nvPr/>
        </p:nvSpPr>
        <p:spPr>
          <a:xfrm rot="5400000">
            <a:off x="1083054" y="2855842"/>
            <a:ext cx="1309302" cy="1742489"/>
          </a:xfrm>
          <a:prstGeom prst="corner">
            <a:avLst>
              <a:gd name="adj1" fmla="val 67624"/>
              <a:gd name="adj2" fmla="val 5085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L-Shape 48">
            <a:extLst>
              <a:ext uri="{FF2B5EF4-FFF2-40B4-BE49-F238E27FC236}">
                <a16:creationId xmlns:a16="http://schemas.microsoft.com/office/drawing/2014/main" id="{F8846F9F-D0CD-7A76-FADD-422FEC70B0D8}"/>
              </a:ext>
            </a:extLst>
          </p:cNvPr>
          <p:cNvSpPr/>
          <p:nvPr/>
        </p:nvSpPr>
        <p:spPr>
          <a:xfrm rot="5400000">
            <a:off x="4368745" y="1669703"/>
            <a:ext cx="1046953" cy="1373706"/>
          </a:xfrm>
          <a:prstGeom prst="corner">
            <a:avLst>
              <a:gd name="adj1" fmla="val 45569"/>
              <a:gd name="adj2" fmla="val 3585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L-Shape 49">
            <a:extLst>
              <a:ext uri="{FF2B5EF4-FFF2-40B4-BE49-F238E27FC236}">
                <a16:creationId xmlns:a16="http://schemas.microsoft.com/office/drawing/2014/main" id="{85D4C000-C439-04F9-78BC-BAFB6C7398A1}"/>
              </a:ext>
            </a:extLst>
          </p:cNvPr>
          <p:cNvSpPr/>
          <p:nvPr/>
        </p:nvSpPr>
        <p:spPr>
          <a:xfrm rot="5400000">
            <a:off x="4367923" y="3217959"/>
            <a:ext cx="1039050" cy="1364158"/>
          </a:xfrm>
          <a:prstGeom prst="corner">
            <a:avLst>
              <a:gd name="adj1" fmla="val 48345"/>
              <a:gd name="adj2" fmla="val 319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9D9FAD22-1F67-46A2-8D4C-45A5D96B568E}"/>
              </a:ext>
            </a:extLst>
          </p:cNvPr>
          <p:cNvGraphicFramePr>
            <a:graphicFrameLocks/>
          </p:cNvGraphicFramePr>
          <p:nvPr/>
        </p:nvGraphicFramePr>
        <p:xfrm>
          <a:off x="6168706" y="855763"/>
          <a:ext cx="6119814" cy="3300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D2E42F-C217-859B-F2BE-AE4CD38D82B5}"/>
              </a:ext>
            </a:extLst>
          </p:cNvPr>
          <p:cNvCxnSpPr/>
          <p:nvPr/>
        </p:nvCxnSpPr>
        <p:spPr>
          <a:xfrm>
            <a:off x="6577492" y="1833079"/>
            <a:ext cx="54956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CAE784-B0FF-4707-A98F-959FFE9FFB00}"/>
              </a:ext>
            </a:extLst>
          </p:cNvPr>
          <p:cNvSpPr txBox="1"/>
          <p:nvPr/>
        </p:nvSpPr>
        <p:spPr>
          <a:xfrm>
            <a:off x="10367649" y="666664"/>
            <a:ext cx="793844" cy="2462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Single Trial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8F478-6CAC-7CF4-655E-4076101913CB}"/>
              </a:ext>
            </a:extLst>
          </p:cNvPr>
          <p:cNvSpPr txBox="1"/>
          <p:nvPr/>
        </p:nvSpPr>
        <p:spPr>
          <a:xfrm>
            <a:off x="11153762" y="664741"/>
            <a:ext cx="919366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Average Block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4D0BC-A947-B087-A88B-D9ADFF9D0C6D}"/>
              </a:ext>
            </a:extLst>
          </p:cNvPr>
          <p:cNvSpPr txBox="1"/>
          <p:nvPr/>
        </p:nvSpPr>
        <p:spPr>
          <a:xfrm rot="10800000">
            <a:off x="5934316" y="1531296"/>
            <a:ext cx="400110" cy="2012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400" dirty="0"/>
              <a:t>Classifier performance %</a:t>
            </a:r>
          </a:p>
        </p:txBody>
      </p:sp>
    </p:spTree>
    <p:extLst>
      <p:ext uri="{BB962C8B-B14F-4D97-AF65-F5344CB8AC3E}">
        <p14:creationId xmlns:p14="http://schemas.microsoft.com/office/powerpoint/2010/main" val="3117524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BE4DF5-D848-9AAC-8B70-E8BECCA8B5ED}"/>
              </a:ext>
            </a:extLst>
          </p:cNvPr>
          <p:cNvSpPr txBox="1"/>
          <p:nvPr/>
        </p:nvSpPr>
        <p:spPr>
          <a:xfrm>
            <a:off x="0" y="-3750"/>
            <a:ext cx="224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Far Group</a:t>
            </a:r>
            <a:endParaRPr lang="en-GB" sz="2000" b="1" dirty="0"/>
          </a:p>
        </p:txBody>
      </p:sp>
      <p:pic>
        <p:nvPicPr>
          <p:cNvPr id="5" name="Picture 4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4E874136-8D03-F3A4-F427-3857BE7B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" y="1564349"/>
            <a:ext cx="1742489" cy="13068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68A007-69EF-A8EB-2189-4CFBDD1E5640}"/>
              </a:ext>
            </a:extLst>
          </p:cNvPr>
          <p:cNvSpPr/>
          <p:nvPr/>
        </p:nvSpPr>
        <p:spPr>
          <a:xfrm>
            <a:off x="1755648" y="2203704"/>
            <a:ext cx="846377" cy="667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highway with cars on it&#10;&#10;Description automatically generated with low confidence">
            <a:extLst>
              <a:ext uri="{FF2B5EF4-FFF2-40B4-BE49-F238E27FC236}">
                <a16:creationId xmlns:a16="http://schemas.microsoft.com/office/drawing/2014/main" id="{8706374F-4F5B-336F-2179-C9B0C1A42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3" y="3099091"/>
            <a:ext cx="1742489" cy="13068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10AF12-A1DF-C467-79C4-1E82EEAF62F4}"/>
              </a:ext>
            </a:extLst>
          </p:cNvPr>
          <p:cNvSpPr/>
          <p:nvPr/>
        </p:nvSpPr>
        <p:spPr>
          <a:xfrm>
            <a:off x="1756760" y="3720935"/>
            <a:ext cx="851506" cy="685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34906-43DD-155F-B383-AAAD90AC789B}"/>
              </a:ext>
            </a:extLst>
          </p:cNvPr>
          <p:cNvSpPr txBox="1"/>
          <p:nvPr/>
        </p:nvSpPr>
        <p:spPr>
          <a:xfrm>
            <a:off x="1309116" y="118141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39BDA-E677-4223-36E1-6E0F34D62BAB}"/>
              </a:ext>
            </a:extLst>
          </p:cNvPr>
          <p:cNvSpPr txBox="1"/>
          <p:nvPr/>
        </p:nvSpPr>
        <p:spPr>
          <a:xfrm>
            <a:off x="3996001" y="118141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  <a:endParaRPr lang="en-GB" dirty="0"/>
          </a:p>
        </p:txBody>
      </p:sp>
      <p:pic>
        <p:nvPicPr>
          <p:cNvPr id="13" name="Picture 12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BBCCE034-1634-4713-3D62-FFEE1920E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37" y="1564349"/>
            <a:ext cx="1742489" cy="13068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3AAB1A-CF44-E96F-00D1-DD1B167E0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130" y="1872022"/>
            <a:ext cx="1363496" cy="999194"/>
          </a:xfrm>
          <a:prstGeom prst="rect">
            <a:avLst/>
          </a:prstGeom>
        </p:spPr>
      </p:pic>
      <p:pic>
        <p:nvPicPr>
          <p:cNvPr id="15" name="Picture 14" descr="A highway with cars on it&#10;&#10;Description automatically generated with low confidence">
            <a:extLst>
              <a:ext uri="{FF2B5EF4-FFF2-40B4-BE49-F238E27FC236}">
                <a16:creationId xmlns:a16="http://schemas.microsoft.com/office/drawing/2014/main" id="{4D31EDC2-0EED-350F-DE2C-D563A55B2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215" y="3098128"/>
            <a:ext cx="1742489" cy="1306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DD35AB-FAE9-5AAE-B0B3-44B25624E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030" y="3406764"/>
            <a:ext cx="1363496" cy="99919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F724976-EF07-AD43-E980-03F2398413A2}"/>
              </a:ext>
            </a:extLst>
          </p:cNvPr>
          <p:cNvSpPr/>
          <p:nvPr/>
        </p:nvSpPr>
        <p:spPr>
          <a:xfrm>
            <a:off x="758952" y="1088136"/>
            <a:ext cx="1965960" cy="35478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52B371-85C4-E4C8-43C5-C8B6563DB38F}"/>
              </a:ext>
            </a:extLst>
          </p:cNvPr>
          <p:cNvSpPr/>
          <p:nvPr/>
        </p:nvSpPr>
        <p:spPr>
          <a:xfrm>
            <a:off x="3348990" y="1088136"/>
            <a:ext cx="1965960" cy="35478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C01A86-08F5-BCF8-C8BB-C507474207CA}"/>
              </a:ext>
            </a:extLst>
          </p:cNvPr>
          <p:cNvSpPr txBox="1"/>
          <p:nvPr/>
        </p:nvSpPr>
        <p:spPr>
          <a:xfrm>
            <a:off x="118872" y="1987224"/>
            <a:ext cx="53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city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98C3DA-58CA-A0D5-7D63-1D5434C346AC}"/>
              </a:ext>
            </a:extLst>
          </p:cNvPr>
          <p:cNvSpPr txBox="1"/>
          <p:nvPr/>
        </p:nvSpPr>
        <p:spPr>
          <a:xfrm>
            <a:off x="118872" y="3576907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road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81AFE9-8CE2-8602-D067-8E22D3880494}"/>
              </a:ext>
            </a:extLst>
          </p:cNvPr>
          <p:cNvSpPr txBox="1"/>
          <p:nvPr/>
        </p:nvSpPr>
        <p:spPr>
          <a:xfrm>
            <a:off x="3236010" y="5369955"/>
            <a:ext cx="3444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1.Train: </a:t>
            </a:r>
            <a:r>
              <a:rPr lang="en-GB" dirty="0" err="1">
                <a:solidFill>
                  <a:srgbClr val="FF0000"/>
                </a:solidFill>
              </a:rPr>
              <a:t>City_full</a:t>
            </a:r>
            <a:r>
              <a:rPr lang="en-GB" dirty="0">
                <a:solidFill>
                  <a:srgbClr val="FF0000"/>
                </a:solidFill>
              </a:rPr>
              <a:t>  </a:t>
            </a:r>
            <a:r>
              <a:rPr lang="en-GB" dirty="0"/>
              <a:t>vs  </a:t>
            </a:r>
            <a:r>
              <a:rPr lang="en-GB" dirty="0" err="1">
                <a:solidFill>
                  <a:srgbClr val="00B0F0"/>
                </a:solidFill>
              </a:rPr>
              <a:t>Road_full</a:t>
            </a:r>
            <a:r>
              <a:rPr lang="en-GB" dirty="0">
                <a:solidFill>
                  <a:srgbClr val="00B0F0"/>
                </a:solidFill>
              </a:rPr>
              <a:t> </a:t>
            </a:r>
          </a:p>
          <a:p>
            <a:r>
              <a:rPr lang="en-GB" dirty="0"/>
              <a:t>2.Train: </a:t>
            </a:r>
            <a:r>
              <a:rPr lang="en-GB" dirty="0" err="1">
                <a:solidFill>
                  <a:srgbClr val="FF0000"/>
                </a:solidFill>
              </a:rPr>
              <a:t>City_full</a:t>
            </a:r>
            <a:r>
              <a:rPr lang="en-GB" dirty="0">
                <a:solidFill>
                  <a:srgbClr val="FF0000"/>
                </a:solidFill>
              </a:rPr>
              <a:t>   </a:t>
            </a:r>
            <a:r>
              <a:rPr lang="en-GB" dirty="0"/>
              <a:t>vs </a:t>
            </a:r>
            <a:r>
              <a:rPr lang="en-GB" dirty="0" err="1">
                <a:solidFill>
                  <a:srgbClr val="FFC000"/>
                </a:solidFill>
              </a:rPr>
              <a:t>Factory_full</a:t>
            </a:r>
            <a:r>
              <a:rPr lang="en-GB" dirty="0">
                <a:solidFill>
                  <a:srgbClr val="FFC000"/>
                </a:solidFill>
              </a:rPr>
              <a:t>     </a:t>
            </a:r>
          </a:p>
          <a:p>
            <a:r>
              <a:rPr lang="en-GB" dirty="0"/>
              <a:t>3.Train: </a:t>
            </a:r>
            <a:r>
              <a:rPr lang="en-GB" dirty="0" err="1">
                <a:solidFill>
                  <a:srgbClr val="FFC000"/>
                </a:solidFill>
              </a:rPr>
              <a:t>Factory_full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vs </a:t>
            </a:r>
            <a:r>
              <a:rPr lang="en-GB" dirty="0" err="1">
                <a:solidFill>
                  <a:srgbClr val="00B0F0"/>
                </a:solidFill>
              </a:rPr>
              <a:t>Road_full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A8AF8D-8570-01EC-5714-BDBE7CF617BF}"/>
              </a:ext>
            </a:extLst>
          </p:cNvPr>
          <p:cNvSpPr txBox="1"/>
          <p:nvPr/>
        </p:nvSpPr>
        <p:spPr>
          <a:xfrm>
            <a:off x="6580072" y="5369955"/>
            <a:ext cx="6953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Test: </a:t>
            </a:r>
            <a:r>
              <a:rPr lang="en-GB" dirty="0" err="1">
                <a:solidFill>
                  <a:srgbClr val="FF0000"/>
                </a:solidFill>
              </a:rPr>
              <a:t>City_far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+</a:t>
            </a:r>
            <a:r>
              <a:rPr lang="en-US" altLang="zh-CN" dirty="0"/>
              <a:t> </a:t>
            </a:r>
            <a:r>
              <a:rPr lang="en-US" altLang="zh-CN" dirty="0" err="1"/>
              <a:t>Factory_near</a:t>
            </a:r>
            <a:r>
              <a:rPr lang="en-GB" dirty="0"/>
              <a:t> vs  </a:t>
            </a:r>
            <a:r>
              <a:rPr lang="en-US" altLang="zh-CN" dirty="0">
                <a:solidFill>
                  <a:srgbClr val="00B0F0"/>
                </a:solidFill>
              </a:rPr>
              <a:t>R</a:t>
            </a:r>
            <a:r>
              <a:rPr lang="en-GB" dirty="0" err="1">
                <a:solidFill>
                  <a:srgbClr val="00B0F0"/>
                </a:solidFill>
              </a:rPr>
              <a:t>oad</a:t>
            </a:r>
            <a:r>
              <a:rPr lang="en-GB" dirty="0">
                <a:solidFill>
                  <a:srgbClr val="00B0F0"/>
                </a:solidFill>
              </a:rPr>
              <a:t>_</a:t>
            </a:r>
            <a:r>
              <a:rPr lang="en-US" dirty="0">
                <a:solidFill>
                  <a:srgbClr val="00B0F0"/>
                </a:solidFill>
              </a:rPr>
              <a:t>far</a:t>
            </a:r>
            <a:r>
              <a:rPr lang="en-US" altLang="zh-CN" dirty="0"/>
              <a:t>+ </a:t>
            </a:r>
            <a:r>
              <a:rPr lang="en-US" altLang="zh-CN" dirty="0" err="1"/>
              <a:t>Factory_near</a:t>
            </a:r>
            <a:r>
              <a:rPr lang="en-GB" dirty="0"/>
              <a:t> </a:t>
            </a:r>
          </a:p>
          <a:p>
            <a:r>
              <a:rPr lang="en-GB" dirty="0"/>
              <a:t>Test: </a:t>
            </a:r>
            <a:r>
              <a:rPr lang="en-GB" dirty="0" err="1">
                <a:solidFill>
                  <a:srgbClr val="FF0000"/>
                </a:solidFill>
              </a:rPr>
              <a:t>City_far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+ </a:t>
            </a:r>
            <a:r>
              <a:rPr lang="en-US" dirty="0" err="1"/>
              <a:t>Road_near</a:t>
            </a:r>
            <a:r>
              <a:rPr lang="en-GB" dirty="0"/>
              <a:t>   vs  </a:t>
            </a:r>
            <a:r>
              <a:rPr lang="en-GB" dirty="0" err="1">
                <a:solidFill>
                  <a:srgbClr val="FFC000"/>
                </a:solidFill>
              </a:rPr>
              <a:t>Factory_far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+</a:t>
            </a:r>
            <a:r>
              <a:rPr lang="en-US" dirty="0"/>
              <a:t> </a:t>
            </a:r>
            <a:r>
              <a:rPr lang="en-US" dirty="0" err="1"/>
              <a:t>Road_near</a:t>
            </a:r>
            <a:r>
              <a:rPr lang="en-GB" dirty="0"/>
              <a:t>     </a:t>
            </a:r>
          </a:p>
          <a:p>
            <a:r>
              <a:rPr lang="en-GB" dirty="0"/>
              <a:t>Test: </a:t>
            </a:r>
            <a:r>
              <a:rPr lang="en-GB" dirty="0" err="1">
                <a:solidFill>
                  <a:srgbClr val="FFC000"/>
                </a:solidFill>
              </a:rPr>
              <a:t>Factory_far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+ </a:t>
            </a:r>
            <a:r>
              <a:rPr lang="en-GB" dirty="0" err="1"/>
              <a:t>City_near</a:t>
            </a:r>
            <a:r>
              <a:rPr lang="en-GB" dirty="0"/>
              <a:t>  vs </a:t>
            </a:r>
            <a:r>
              <a:rPr lang="en-GB" dirty="0" err="1">
                <a:solidFill>
                  <a:srgbClr val="00B0F0"/>
                </a:solidFill>
              </a:rPr>
              <a:t>Road_far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+ </a:t>
            </a:r>
            <a:r>
              <a:rPr lang="en-GB" dirty="0" err="1"/>
              <a:t>City_near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17D87D-E2FA-8DAD-CA3E-BF8B466520B7}"/>
              </a:ext>
            </a:extLst>
          </p:cNvPr>
          <p:cNvSpPr txBox="1"/>
          <p:nvPr/>
        </p:nvSpPr>
        <p:spPr>
          <a:xfrm>
            <a:off x="8225703" y="249745"/>
            <a:ext cx="241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Expected results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078D7A-6EC8-0215-73C1-AD0D23CDD479}"/>
              </a:ext>
            </a:extLst>
          </p:cNvPr>
          <p:cNvSpPr txBox="1"/>
          <p:nvPr/>
        </p:nvSpPr>
        <p:spPr>
          <a:xfrm>
            <a:off x="6815027" y="3969424"/>
            <a:ext cx="1004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</a:rPr>
              <a:t>City_far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1400" dirty="0">
                <a:solidFill>
                  <a:srgbClr val="00B0F0"/>
                </a:solidFill>
              </a:rPr>
              <a:t>R</a:t>
            </a:r>
            <a:r>
              <a:rPr lang="en-GB" sz="1400" dirty="0" err="1">
                <a:solidFill>
                  <a:srgbClr val="00B0F0"/>
                </a:solidFill>
              </a:rPr>
              <a:t>oad</a:t>
            </a:r>
            <a:r>
              <a:rPr lang="en-GB" sz="1400" dirty="0">
                <a:solidFill>
                  <a:srgbClr val="00B0F0"/>
                </a:solidFill>
              </a:rPr>
              <a:t>_</a:t>
            </a:r>
            <a:r>
              <a:rPr lang="en-US" sz="1400" dirty="0">
                <a:solidFill>
                  <a:srgbClr val="00B0F0"/>
                </a:solidFill>
              </a:rPr>
              <a:t>far</a:t>
            </a:r>
            <a:r>
              <a:rPr lang="en-GB" sz="1400" dirty="0"/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0F2DBC-D7E7-96A0-59D0-C15B16992965}"/>
              </a:ext>
            </a:extLst>
          </p:cNvPr>
          <p:cNvSpPr txBox="1"/>
          <p:nvPr/>
        </p:nvSpPr>
        <p:spPr>
          <a:xfrm>
            <a:off x="8756189" y="3969424"/>
            <a:ext cx="11337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</a:rPr>
              <a:t>City_far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4"/>
                </a:solidFill>
              </a:rPr>
              <a:t>Factory</a:t>
            </a:r>
            <a:r>
              <a:rPr lang="en-GB" sz="1400" dirty="0">
                <a:solidFill>
                  <a:schemeClr val="accent4"/>
                </a:solidFill>
              </a:rPr>
              <a:t>_</a:t>
            </a:r>
            <a:r>
              <a:rPr lang="en-US" sz="1400" dirty="0">
                <a:solidFill>
                  <a:schemeClr val="accent4"/>
                </a:solidFill>
              </a:rPr>
              <a:t>far</a:t>
            </a:r>
            <a:r>
              <a:rPr lang="en-GB" sz="14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A727D4-71CF-623C-F4A3-4A08F69F0B5C}"/>
              </a:ext>
            </a:extLst>
          </p:cNvPr>
          <p:cNvSpPr txBox="1"/>
          <p:nvPr/>
        </p:nvSpPr>
        <p:spPr>
          <a:xfrm>
            <a:off x="10636215" y="3946239"/>
            <a:ext cx="1004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accent4"/>
                </a:solidFill>
              </a:rPr>
              <a:t>Factory_far</a:t>
            </a:r>
            <a:r>
              <a:rPr lang="en-GB" sz="1400" dirty="0">
                <a:solidFill>
                  <a:schemeClr val="accent4"/>
                </a:solidFill>
              </a:rPr>
              <a:t> </a:t>
            </a:r>
          </a:p>
          <a:p>
            <a:r>
              <a:rPr lang="en-US" altLang="zh-CN" sz="1400" dirty="0">
                <a:solidFill>
                  <a:srgbClr val="00B0F0"/>
                </a:solidFill>
              </a:rPr>
              <a:t>R</a:t>
            </a:r>
            <a:r>
              <a:rPr lang="en-GB" altLang="zh-CN" sz="1400" dirty="0" err="1">
                <a:solidFill>
                  <a:srgbClr val="00B0F0"/>
                </a:solidFill>
              </a:rPr>
              <a:t>oad</a:t>
            </a:r>
            <a:r>
              <a:rPr lang="en-GB" sz="1400" dirty="0">
                <a:solidFill>
                  <a:srgbClr val="00B0F0"/>
                </a:solidFill>
              </a:rPr>
              <a:t>_</a:t>
            </a:r>
            <a:r>
              <a:rPr lang="en-US" sz="1400" dirty="0">
                <a:solidFill>
                  <a:srgbClr val="00B0F0"/>
                </a:solidFill>
              </a:rPr>
              <a:t>far</a:t>
            </a:r>
            <a:r>
              <a:rPr lang="en-GB" sz="1400" dirty="0"/>
              <a:t> </a:t>
            </a:r>
          </a:p>
        </p:txBody>
      </p:sp>
      <p:sp>
        <p:nvSpPr>
          <p:cNvPr id="45" name="L-Shape 44">
            <a:extLst>
              <a:ext uri="{FF2B5EF4-FFF2-40B4-BE49-F238E27FC236}">
                <a16:creationId xmlns:a16="http://schemas.microsoft.com/office/drawing/2014/main" id="{3D8BC84C-05ED-C936-5177-C8C82ABA0692}"/>
              </a:ext>
            </a:extLst>
          </p:cNvPr>
          <p:cNvSpPr/>
          <p:nvPr/>
        </p:nvSpPr>
        <p:spPr>
          <a:xfrm rot="5400000">
            <a:off x="3708075" y="1375076"/>
            <a:ext cx="1306867" cy="1704389"/>
          </a:xfrm>
          <a:prstGeom prst="corner">
            <a:avLst>
              <a:gd name="adj1" fmla="val 29281"/>
              <a:gd name="adj2" fmla="val 2228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L-Shape 45">
            <a:extLst>
              <a:ext uri="{FF2B5EF4-FFF2-40B4-BE49-F238E27FC236}">
                <a16:creationId xmlns:a16="http://schemas.microsoft.com/office/drawing/2014/main" id="{B0F8BD96-6FF9-A8B5-DB4B-C50605987DB9}"/>
              </a:ext>
            </a:extLst>
          </p:cNvPr>
          <p:cNvSpPr/>
          <p:nvPr/>
        </p:nvSpPr>
        <p:spPr>
          <a:xfrm rot="5400000">
            <a:off x="3677847" y="2880318"/>
            <a:ext cx="1306867" cy="1742490"/>
          </a:xfrm>
          <a:prstGeom prst="corner">
            <a:avLst>
              <a:gd name="adj1" fmla="val 27867"/>
              <a:gd name="adj2" fmla="val 2370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L-Shape 46">
            <a:extLst>
              <a:ext uri="{FF2B5EF4-FFF2-40B4-BE49-F238E27FC236}">
                <a16:creationId xmlns:a16="http://schemas.microsoft.com/office/drawing/2014/main" id="{1F350B7E-E596-1953-7AD6-679F7F580112}"/>
              </a:ext>
            </a:extLst>
          </p:cNvPr>
          <p:cNvSpPr/>
          <p:nvPr/>
        </p:nvSpPr>
        <p:spPr>
          <a:xfrm rot="5400000">
            <a:off x="1068340" y="1337531"/>
            <a:ext cx="1324881" cy="1742489"/>
          </a:xfrm>
          <a:prstGeom prst="corner">
            <a:avLst>
              <a:gd name="adj1" fmla="val 67624"/>
              <a:gd name="adj2" fmla="val 5085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L-Shape 47">
            <a:extLst>
              <a:ext uri="{FF2B5EF4-FFF2-40B4-BE49-F238E27FC236}">
                <a16:creationId xmlns:a16="http://schemas.microsoft.com/office/drawing/2014/main" id="{1EC5F401-E718-FDB1-F7F1-FA37E7C334B3}"/>
              </a:ext>
            </a:extLst>
          </p:cNvPr>
          <p:cNvSpPr/>
          <p:nvPr/>
        </p:nvSpPr>
        <p:spPr>
          <a:xfrm rot="5400000">
            <a:off x="1083054" y="2855842"/>
            <a:ext cx="1309302" cy="1742489"/>
          </a:xfrm>
          <a:prstGeom prst="corner">
            <a:avLst>
              <a:gd name="adj1" fmla="val 67624"/>
              <a:gd name="adj2" fmla="val 5085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48D38109-7104-EE78-E21A-CC762CD7EEAA}"/>
              </a:ext>
            </a:extLst>
          </p:cNvPr>
          <p:cNvGraphicFramePr>
            <a:graphicFrameLocks/>
          </p:cNvGraphicFramePr>
          <p:nvPr/>
        </p:nvGraphicFramePr>
        <p:xfrm>
          <a:off x="5961961" y="727014"/>
          <a:ext cx="6124575" cy="3267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DC425E-1334-AD66-D8F3-DB2DC200C8CD}"/>
              </a:ext>
            </a:extLst>
          </p:cNvPr>
          <p:cNvCxnSpPr/>
          <p:nvPr/>
        </p:nvCxnSpPr>
        <p:spPr>
          <a:xfrm>
            <a:off x="6359698" y="1670227"/>
            <a:ext cx="54956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EEED558-8624-0E73-F92E-976C694065D0}"/>
              </a:ext>
            </a:extLst>
          </p:cNvPr>
          <p:cNvSpPr txBox="1"/>
          <p:nvPr/>
        </p:nvSpPr>
        <p:spPr>
          <a:xfrm>
            <a:off x="10381057" y="820839"/>
            <a:ext cx="793844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Single Trial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DB0B90-6E2B-0348-CD0D-D675A8682C1D}"/>
              </a:ext>
            </a:extLst>
          </p:cNvPr>
          <p:cNvSpPr txBox="1"/>
          <p:nvPr/>
        </p:nvSpPr>
        <p:spPr>
          <a:xfrm>
            <a:off x="11167170" y="818916"/>
            <a:ext cx="919366" cy="24622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Average Block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853F82-7A2F-1548-A908-054BB389C877}"/>
              </a:ext>
            </a:extLst>
          </p:cNvPr>
          <p:cNvSpPr txBox="1"/>
          <p:nvPr/>
        </p:nvSpPr>
        <p:spPr>
          <a:xfrm rot="10800000">
            <a:off x="5695890" y="1181414"/>
            <a:ext cx="400110" cy="2012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400" dirty="0"/>
              <a:t>Classifier performance 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C2E21C-6883-C009-100E-23432C50AD87}"/>
              </a:ext>
            </a:extLst>
          </p:cNvPr>
          <p:cNvSpPr txBox="1"/>
          <p:nvPr/>
        </p:nvSpPr>
        <p:spPr>
          <a:xfrm>
            <a:off x="6815027" y="875455"/>
            <a:ext cx="333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May be above 50% but the value is less than the near condition </a:t>
            </a:r>
          </a:p>
        </p:txBody>
      </p:sp>
    </p:spTree>
    <p:extLst>
      <p:ext uri="{BB962C8B-B14F-4D97-AF65-F5344CB8AC3E}">
        <p14:creationId xmlns:p14="http://schemas.microsoft.com/office/powerpoint/2010/main" val="3601138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1EA4-0F2B-8ABC-C26C-EA3FA946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464" y="2870581"/>
            <a:ext cx="2353056" cy="1325563"/>
          </a:xfrm>
        </p:spPr>
        <p:txBody>
          <a:bodyPr/>
          <a:lstStyle/>
          <a:p>
            <a:r>
              <a:rPr lang="en-GB" dirty="0"/>
              <a:t>Plan B</a:t>
            </a:r>
          </a:p>
        </p:txBody>
      </p:sp>
    </p:spTree>
    <p:extLst>
      <p:ext uri="{BB962C8B-B14F-4D97-AF65-F5344CB8AC3E}">
        <p14:creationId xmlns:p14="http://schemas.microsoft.com/office/powerpoint/2010/main" val="1002705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16E7-7961-020E-18C1-CD96F16C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/>
          <a:lstStyle/>
          <a:p>
            <a:r>
              <a:rPr lang="en-GB" dirty="0"/>
              <a:t>Stimuli</a:t>
            </a:r>
          </a:p>
        </p:txBody>
      </p:sp>
      <p:pic>
        <p:nvPicPr>
          <p:cNvPr id="4" name="Picture 3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7E83DD15-7FD1-4A43-B748-C09878E07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04" y="2021549"/>
            <a:ext cx="2864153" cy="2148115"/>
          </a:xfrm>
          <a:prstGeom prst="rect">
            <a:avLst/>
          </a:prstGeom>
        </p:spPr>
      </p:pic>
      <p:pic>
        <p:nvPicPr>
          <p:cNvPr id="6" name="Picture 5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2EBA1C20-D73F-19C2-5443-AE5085958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2021549"/>
            <a:ext cx="2864153" cy="2148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C648E8-7311-1270-074D-D501DAEF7AF3}"/>
              </a:ext>
            </a:extLst>
          </p:cNvPr>
          <p:cNvSpPr txBox="1"/>
          <p:nvPr/>
        </p:nvSpPr>
        <p:spPr>
          <a:xfrm>
            <a:off x="1901952" y="1472184"/>
            <a:ext cx="4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01998-704F-9B9F-09DF-E9B43D642374}"/>
              </a:ext>
            </a:extLst>
          </p:cNvPr>
          <p:cNvSpPr txBox="1"/>
          <p:nvPr/>
        </p:nvSpPr>
        <p:spPr>
          <a:xfrm>
            <a:off x="5833872" y="1472184"/>
            <a:ext cx="4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BA1FB-FB77-D611-88C9-E446B37402EC}"/>
              </a:ext>
            </a:extLst>
          </p:cNvPr>
          <p:cNvSpPr txBox="1"/>
          <p:nvPr/>
        </p:nvSpPr>
        <p:spPr>
          <a:xfrm>
            <a:off x="9369552" y="1444226"/>
            <a:ext cx="167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stimuli</a:t>
            </a:r>
            <a:endParaRPr lang="en-GB" dirty="0"/>
          </a:p>
        </p:txBody>
      </p:sp>
      <p:pic>
        <p:nvPicPr>
          <p:cNvPr id="11" name="Picture 10" descr="A picture containing outdoor, sky, water, nature&#10;&#10;Description automatically generated">
            <a:extLst>
              <a:ext uri="{FF2B5EF4-FFF2-40B4-BE49-F238E27FC236}">
                <a16:creationId xmlns:a16="http://schemas.microsoft.com/office/drawing/2014/main" id="{72424F9E-D418-0F69-B701-96F8BB408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64" y="1873234"/>
            <a:ext cx="2505456" cy="1879092"/>
          </a:xfrm>
          <a:prstGeom prst="rect">
            <a:avLst/>
          </a:prstGeom>
        </p:spPr>
      </p:pic>
      <p:pic>
        <p:nvPicPr>
          <p:cNvPr id="13" name="Picture 12" descr="A picture containing sky, outdoor, water, nature&#10;&#10;Description automatically generated">
            <a:extLst>
              <a:ext uri="{FF2B5EF4-FFF2-40B4-BE49-F238E27FC236}">
                <a16:creationId xmlns:a16="http://schemas.microsoft.com/office/drawing/2014/main" id="{1A5E7726-A0AA-69C0-14A4-6480692D94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906" y="2060972"/>
            <a:ext cx="2505456" cy="1879092"/>
          </a:xfrm>
          <a:prstGeom prst="rect">
            <a:avLst/>
          </a:prstGeom>
        </p:spPr>
      </p:pic>
      <p:pic>
        <p:nvPicPr>
          <p:cNvPr id="15" name="Picture 14" descr="A black and white photo of a forest&#10;&#10;Description automatically generated with low confidence">
            <a:extLst>
              <a:ext uri="{FF2B5EF4-FFF2-40B4-BE49-F238E27FC236}">
                <a16:creationId xmlns:a16="http://schemas.microsoft.com/office/drawing/2014/main" id="{E97C5167-2ECE-0065-BD30-5B287934D7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656" y="2381778"/>
            <a:ext cx="2295144" cy="1721358"/>
          </a:xfrm>
          <a:prstGeom prst="rect">
            <a:avLst/>
          </a:prstGeom>
        </p:spPr>
      </p:pic>
      <p:pic>
        <p:nvPicPr>
          <p:cNvPr id="17" name="Picture 16" descr="Waves crashing on a beach&#10;&#10;Description automatically generated with medium confidence">
            <a:extLst>
              <a:ext uri="{FF2B5EF4-FFF2-40B4-BE49-F238E27FC236}">
                <a16:creationId xmlns:a16="http://schemas.microsoft.com/office/drawing/2014/main" id="{7DC747F9-58F7-DFB0-153F-4B2B806BCB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979" y="2650044"/>
            <a:ext cx="2136165" cy="16390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8BE9C1-09DE-4891-C7E4-7BD1CD277CAB}"/>
              </a:ext>
            </a:extLst>
          </p:cNvPr>
          <p:cNvSpPr txBox="1"/>
          <p:nvPr/>
        </p:nvSpPr>
        <p:spPr>
          <a:xfrm>
            <a:off x="1554480" y="4965192"/>
            <a:ext cx="10177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Two Stimuli from City, Factory</a:t>
            </a:r>
          </a:p>
          <a:p>
            <a:endParaRPr lang="en-GB" dirty="0"/>
          </a:p>
          <a:p>
            <a:r>
              <a:rPr lang="en-GB" dirty="0"/>
              <a:t>Noise Stimuli: images from other two categories with no same elements from A, B (such as </a:t>
            </a:r>
            <a:r>
              <a:rPr lang="en-US" altLang="zh-CN" dirty="0"/>
              <a:t>beaches</a:t>
            </a:r>
            <a:r>
              <a:rPr lang="en-GB" altLang="zh-CN" dirty="0"/>
              <a:t>,</a:t>
            </a:r>
            <a:r>
              <a:rPr lang="zh-CN" altLang="en-US" dirty="0"/>
              <a:t> </a:t>
            </a:r>
            <a:r>
              <a:rPr lang="en-GB" altLang="zh-CN" dirty="0"/>
              <a:t>forests)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140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5D64-E5A0-ECB6-8FEF-6FFD128D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53932" cy="6152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Conditions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8D43-D535-40E3-C95F-B5CD9BF60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72" y="1090335"/>
            <a:ext cx="2036975" cy="4782564"/>
          </a:xfrm>
        </p:spPr>
        <p:txBody>
          <a:bodyPr/>
          <a:lstStyle/>
          <a:p>
            <a:r>
              <a:rPr lang="en-US" altLang="zh-CN" dirty="0"/>
              <a:t>Full image</a:t>
            </a:r>
          </a:p>
          <a:p>
            <a:pPr marL="0" indent="0">
              <a:buNone/>
            </a:pPr>
            <a:r>
              <a:rPr lang="en-US" altLang="zh-CN" dirty="0"/>
              <a:t>City</a:t>
            </a:r>
            <a:endParaRPr lang="en-GB" altLang="zh-CN" dirty="0"/>
          </a:p>
          <a:p>
            <a:pPr marL="0" indent="0">
              <a:buNone/>
            </a:pPr>
            <a:r>
              <a:rPr lang="en-US" altLang="zh-CN" dirty="0"/>
              <a:t>Factory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641123-B678-7B2D-EA34-C7373581DA0E}"/>
              </a:ext>
            </a:extLst>
          </p:cNvPr>
          <p:cNvSpPr txBox="1">
            <a:spLocks/>
          </p:cNvSpPr>
          <p:nvPr/>
        </p:nvSpPr>
        <p:spPr>
          <a:xfrm>
            <a:off x="3126182" y="1090335"/>
            <a:ext cx="2329206" cy="478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Full ¾ image</a:t>
            </a:r>
          </a:p>
          <a:p>
            <a:pPr marL="0" indent="0">
              <a:buNone/>
            </a:pPr>
            <a:r>
              <a:rPr lang="en-US" altLang="zh-CN" dirty="0"/>
              <a:t>City</a:t>
            </a:r>
            <a:endParaRPr lang="en-GB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Factory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228EBF-6F07-5D45-60BD-4144DFC47AED}"/>
              </a:ext>
            </a:extLst>
          </p:cNvPr>
          <p:cNvSpPr txBox="1">
            <a:spLocks/>
          </p:cNvSpPr>
          <p:nvPr/>
        </p:nvSpPr>
        <p:spPr>
          <a:xfrm>
            <a:off x="5924353" y="1019634"/>
            <a:ext cx="3210219" cy="478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Near + Noise</a:t>
            </a:r>
          </a:p>
          <a:p>
            <a:pPr marL="0" indent="0">
              <a:buNone/>
            </a:pPr>
            <a:r>
              <a:rPr lang="en-US" altLang="zh-CN" dirty="0"/>
              <a:t>City</a:t>
            </a:r>
            <a:r>
              <a:rPr lang="en-GB" altLang="zh-CN" dirty="0"/>
              <a:t>_near + noise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Factory_near</a:t>
            </a:r>
            <a:r>
              <a:rPr lang="en-US" altLang="zh-CN" dirty="0"/>
              <a:t> + noise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ECAE2B-7969-8CBA-87EF-8073471F59A8}"/>
              </a:ext>
            </a:extLst>
          </p:cNvPr>
          <p:cNvSpPr txBox="1">
            <a:spLocks/>
          </p:cNvSpPr>
          <p:nvPr/>
        </p:nvSpPr>
        <p:spPr>
          <a:xfrm>
            <a:off x="9400325" y="980388"/>
            <a:ext cx="2891673" cy="478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Far + Noise</a:t>
            </a:r>
          </a:p>
          <a:p>
            <a:pPr marL="0" indent="0">
              <a:buNone/>
            </a:pPr>
            <a:r>
              <a:rPr lang="en-US" altLang="zh-CN" dirty="0" err="1"/>
              <a:t>City_far</a:t>
            </a:r>
            <a:r>
              <a:rPr lang="en-US" altLang="zh-CN" dirty="0"/>
              <a:t> + noise</a:t>
            </a:r>
            <a:endParaRPr lang="en-GB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Factory_far+noise</a:t>
            </a:r>
            <a:endParaRPr lang="en-GB" dirty="0"/>
          </a:p>
        </p:txBody>
      </p:sp>
      <p:pic>
        <p:nvPicPr>
          <p:cNvPr id="8" name="Picture 7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85E7BC95-E0BF-F3CF-36A3-4D60EA1E6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10" y="4258338"/>
            <a:ext cx="1748053" cy="1311040"/>
          </a:xfrm>
          <a:prstGeom prst="rect">
            <a:avLst/>
          </a:prstGeom>
        </p:spPr>
      </p:pic>
      <p:pic>
        <p:nvPicPr>
          <p:cNvPr id="9" name="Picture 8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9428737D-68CD-647E-AD4A-5E4F09377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10" y="2695653"/>
            <a:ext cx="1728914" cy="1296686"/>
          </a:xfrm>
          <a:prstGeom prst="rect">
            <a:avLst/>
          </a:prstGeom>
        </p:spPr>
      </p:pic>
      <p:pic>
        <p:nvPicPr>
          <p:cNvPr id="10" name="Picture 9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8900E179-3E68-78EE-380D-6256A40F2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35" y="4258338"/>
            <a:ext cx="1748053" cy="1311040"/>
          </a:xfrm>
          <a:prstGeom prst="rect">
            <a:avLst/>
          </a:prstGeom>
        </p:spPr>
      </p:pic>
      <p:pic>
        <p:nvPicPr>
          <p:cNvPr id="11" name="Picture 10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754D9EAA-4620-9BC4-E633-C03D04E3F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35" y="2695653"/>
            <a:ext cx="1728914" cy="12966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F87F81-DB7F-8463-532B-CD27CD7E2650}"/>
              </a:ext>
            </a:extLst>
          </p:cNvPr>
          <p:cNvSpPr/>
          <p:nvPr/>
        </p:nvSpPr>
        <p:spPr>
          <a:xfrm>
            <a:off x="4100660" y="3327662"/>
            <a:ext cx="867266" cy="664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328006-BDFD-4966-08CD-3B9859A9428A}"/>
              </a:ext>
            </a:extLst>
          </p:cNvPr>
          <p:cNvSpPr/>
          <p:nvPr/>
        </p:nvSpPr>
        <p:spPr>
          <a:xfrm>
            <a:off x="4112561" y="4904701"/>
            <a:ext cx="867266" cy="664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 descr="A black and white photo of a forest&#10;&#10;Description automatically generated with low confidence">
            <a:extLst>
              <a:ext uri="{FF2B5EF4-FFF2-40B4-BE49-F238E27FC236}">
                <a16:creationId xmlns:a16="http://schemas.microsoft.com/office/drawing/2014/main" id="{6E2C445D-A223-7948-7F27-BB32DA26C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90" y="2695653"/>
            <a:ext cx="1728915" cy="12966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B61594B-4AC4-44E5-F139-D004B79DB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005" y="2982689"/>
            <a:ext cx="1447800" cy="1009650"/>
          </a:xfrm>
          <a:prstGeom prst="rect">
            <a:avLst/>
          </a:prstGeom>
        </p:spPr>
      </p:pic>
      <p:pic>
        <p:nvPicPr>
          <p:cNvPr id="21" name="Picture 20" descr="A picture containing sky, outdoor, water, nature&#10;&#10;Description automatically generated">
            <a:extLst>
              <a:ext uri="{FF2B5EF4-FFF2-40B4-BE49-F238E27FC236}">
                <a16:creationId xmlns:a16="http://schemas.microsoft.com/office/drawing/2014/main" id="{553BCBED-EFE3-D39D-52B1-8CAB30A86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90" y="4258338"/>
            <a:ext cx="1728915" cy="13592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D757F0-4F73-C4D4-7459-E0015EB6D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9680" y="4579349"/>
            <a:ext cx="1381125" cy="10382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83638A-B03B-0B3A-4F17-128053465892}"/>
              </a:ext>
            </a:extLst>
          </p:cNvPr>
          <p:cNvSpPr txBox="1"/>
          <p:nvPr/>
        </p:nvSpPr>
        <p:spPr>
          <a:xfrm>
            <a:off x="7964178" y="631224"/>
            <a:ext cx="234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</a:t>
            </a:r>
            <a:r>
              <a:rPr lang="en-GB" dirty="0">
                <a:solidFill>
                  <a:srgbClr val="FF0000"/>
                </a:solidFill>
              </a:rPr>
              <a:t>Random noise stimuli</a:t>
            </a:r>
          </a:p>
        </p:txBody>
      </p:sp>
      <p:pic>
        <p:nvPicPr>
          <p:cNvPr id="32" name="Picture 31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F4707407-C384-0CAA-8D5E-598F426C4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098" y="2695653"/>
            <a:ext cx="1728914" cy="12966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ADFCAE-1981-FCCA-F7E8-F06EFF09F4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1312" y="2877914"/>
            <a:ext cx="1409700" cy="1114425"/>
          </a:xfrm>
          <a:prstGeom prst="rect">
            <a:avLst/>
          </a:prstGeom>
        </p:spPr>
      </p:pic>
      <p:pic>
        <p:nvPicPr>
          <p:cNvPr id="34" name="Picture 33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272B087B-0DD6-D050-E1B4-F0F58A14B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098" y="4297586"/>
            <a:ext cx="1748053" cy="131104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61687EA-3BD1-55EF-6C93-38E6399AB0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2992" y="4597594"/>
            <a:ext cx="1347159" cy="10017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57E2A98-5DA4-015A-2584-0D14860E1EE7}"/>
              </a:ext>
            </a:extLst>
          </p:cNvPr>
          <p:cNvSpPr txBox="1"/>
          <p:nvPr/>
        </p:nvSpPr>
        <p:spPr>
          <a:xfrm>
            <a:off x="4534293" y="5938585"/>
            <a:ext cx="4246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8 trial types</a:t>
            </a:r>
          </a:p>
        </p:txBody>
      </p:sp>
      <p:pic>
        <p:nvPicPr>
          <p:cNvPr id="37" name="Picture 36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CD26D1C8-5F6B-9202-9C15-3D511856D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09" y="4286617"/>
            <a:ext cx="1748053" cy="1311040"/>
          </a:xfrm>
          <a:prstGeom prst="rect">
            <a:avLst/>
          </a:prstGeom>
        </p:spPr>
      </p:pic>
      <p:pic>
        <p:nvPicPr>
          <p:cNvPr id="38" name="Picture 37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6E7CDC86-E7A6-5D7F-A37C-9886F1AE6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09" y="2723932"/>
            <a:ext cx="1728914" cy="129668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9C6A7E9-FBE3-9129-EE7B-DE826AB091DA}"/>
              </a:ext>
            </a:extLst>
          </p:cNvPr>
          <p:cNvSpPr/>
          <p:nvPr/>
        </p:nvSpPr>
        <p:spPr>
          <a:xfrm>
            <a:off x="4119634" y="3355941"/>
            <a:ext cx="867266" cy="664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475236-EE41-9089-0710-6BA13CE3976A}"/>
              </a:ext>
            </a:extLst>
          </p:cNvPr>
          <p:cNvSpPr/>
          <p:nvPr/>
        </p:nvSpPr>
        <p:spPr>
          <a:xfrm>
            <a:off x="4131535" y="4932980"/>
            <a:ext cx="867266" cy="664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670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04D7233-7BA0-94E9-CBFC-69E3A6655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56" y="969867"/>
            <a:ext cx="11175274" cy="5239544"/>
          </a:xfrm>
        </p:spPr>
        <p:txBody>
          <a:bodyPr>
            <a:normAutofit/>
          </a:bodyPr>
          <a:lstStyle/>
          <a:p>
            <a:r>
              <a:rPr lang="en-GB" dirty="0"/>
              <a:t>Block design: 6s stimuli(200ms/200ms on/off) + 6s ISI  </a:t>
            </a:r>
            <a:r>
              <a:rPr lang="en-GB" sz="1200" dirty="0"/>
              <a:t>(based on the </a:t>
            </a:r>
            <a:r>
              <a:rPr lang="en-GB" sz="1200" dirty="0" err="1"/>
              <a:t>Yulia’s</a:t>
            </a:r>
            <a:r>
              <a:rPr lang="en-GB" sz="1200" dirty="0"/>
              <a:t> Mooney Project and Yingying’s visual imagery project)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Duration: </a:t>
            </a:r>
          </a:p>
          <a:p>
            <a:pPr marL="0" indent="0">
              <a:buNone/>
            </a:pPr>
            <a:r>
              <a:rPr lang="en-GB" dirty="0"/>
              <a:t>Each run: 12s x 8 trial types x 5 repetitions + 24s mapping trials= 504s~8 mins</a:t>
            </a:r>
          </a:p>
          <a:p>
            <a:pPr marL="0" indent="0">
              <a:buNone/>
            </a:pPr>
            <a:r>
              <a:rPr lang="en-GB" dirty="0"/>
              <a:t>8 experiment runs (40 times for each stimuli) = 64 mins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Retinotopic run: 13 mins</a:t>
            </a:r>
          </a:p>
          <a:p>
            <a:pPr marL="0" indent="0">
              <a:buNone/>
            </a:pPr>
            <a:r>
              <a:rPr lang="en-GB" dirty="0"/>
              <a:t>Anatomical run: 10 mins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Total scanning time ~ 1 hr 40 mins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E8E37-0E76-85ED-422F-6E401888B4BC}"/>
              </a:ext>
            </a:extLst>
          </p:cNvPr>
          <p:cNvSpPr txBox="1"/>
          <p:nvPr/>
        </p:nvSpPr>
        <p:spPr>
          <a:xfrm>
            <a:off x="9696994" y="3429000"/>
            <a:ext cx="2495006" cy="3416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Scanning order:</a:t>
            </a:r>
          </a:p>
          <a:p>
            <a:r>
              <a:rPr lang="en-GB" dirty="0"/>
              <a:t>Localizer</a:t>
            </a:r>
          </a:p>
          <a:p>
            <a:r>
              <a:rPr lang="en-GB" dirty="0"/>
              <a:t>RUN1</a:t>
            </a:r>
          </a:p>
          <a:p>
            <a:r>
              <a:rPr lang="en-GB" dirty="0"/>
              <a:t>RUN2</a:t>
            </a:r>
          </a:p>
          <a:p>
            <a:r>
              <a:rPr lang="en-GB" dirty="0"/>
              <a:t>RUN3</a:t>
            </a:r>
          </a:p>
          <a:p>
            <a:r>
              <a:rPr lang="en-GB" dirty="0"/>
              <a:t>RUN4</a:t>
            </a:r>
          </a:p>
          <a:p>
            <a:r>
              <a:rPr lang="en-GB" dirty="0"/>
              <a:t>Anatomical run</a:t>
            </a:r>
          </a:p>
          <a:p>
            <a:r>
              <a:rPr lang="en-GB" dirty="0"/>
              <a:t>RUN5</a:t>
            </a:r>
          </a:p>
          <a:p>
            <a:r>
              <a:rPr lang="en-GB" dirty="0"/>
              <a:t>RUN6</a:t>
            </a:r>
          </a:p>
          <a:p>
            <a:r>
              <a:rPr lang="en-GB" dirty="0"/>
              <a:t>RUN7</a:t>
            </a:r>
          </a:p>
          <a:p>
            <a:r>
              <a:rPr lang="en-GB" dirty="0"/>
              <a:t>RUN8</a:t>
            </a:r>
          </a:p>
          <a:p>
            <a:r>
              <a:rPr lang="en-GB" dirty="0"/>
              <a:t>Retinotopic mapping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6D9C3D-1D58-C96B-3DFB-CECC74F0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456" y="90805"/>
            <a:ext cx="10515600" cy="788761"/>
          </a:xfrm>
        </p:spPr>
        <p:txBody>
          <a:bodyPr/>
          <a:lstStyle/>
          <a:p>
            <a:r>
              <a:rPr lang="en-GB" dirty="0"/>
              <a:t>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3688409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C6548C-49A8-B74C-231F-08538BDC4071}"/>
              </a:ext>
            </a:extLst>
          </p:cNvPr>
          <p:cNvSpPr txBox="1"/>
          <p:nvPr/>
        </p:nvSpPr>
        <p:spPr>
          <a:xfrm>
            <a:off x="83128" y="581815"/>
            <a:ext cx="50042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Group 1: </a:t>
            </a:r>
            <a:r>
              <a:rPr lang="en-GB" dirty="0">
                <a:solidFill>
                  <a:srgbClr val="FF0000"/>
                </a:solidFill>
              </a:rPr>
              <a:t>Far</a:t>
            </a:r>
            <a:endParaRPr lang="en-GB" dirty="0"/>
          </a:p>
          <a:p>
            <a:r>
              <a:rPr lang="en-GB" dirty="0"/>
              <a:t>15 healthy Participants </a:t>
            </a:r>
          </a:p>
          <a:p>
            <a:endParaRPr lang="en-GB" dirty="0"/>
          </a:p>
          <a:p>
            <a:r>
              <a:rPr lang="en-GB" dirty="0"/>
              <a:t>Task: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Fixate their eyes in the central cross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ask them to imagine the occluded parts according to the </a:t>
            </a:r>
            <a:r>
              <a:rPr lang="en-GB" dirty="0">
                <a:solidFill>
                  <a:srgbClr val="FF0000"/>
                </a:solidFill>
              </a:rPr>
              <a:t>Far</a:t>
            </a:r>
            <a:r>
              <a:rPr lang="en-GB" dirty="0"/>
              <a:t> Surrounding contextual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Press button when the central cross changes colour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Or Press the button for </a:t>
            </a:r>
            <a:r>
              <a:rPr lang="en-US" altLang="zh-CN" dirty="0" err="1"/>
              <a:t>recognising</a:t>
            </a:r>
            <a:r>
              <a:rPr lang="en-US" altLang="zh-CN" dirty="0"/>
              <a:t> image (1:city, 2:factory)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6664A-A1AA-EB43-F010-B8F51AAA6F0C}"/>
              </a:ext>
            </a:extLst>
          </p:cNvPr>
          <p:cNvSpPr txBox="1"/>
          <p:nvPr/>
        </p:nvSpPr>
        <p:spPr>
          <a:xfrm>
            <a:off x="6879772" y="775454"/>
            <a:ext cx="52291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Group 1: </a:t>
            </a:r>
            <a:r>
              <a:rPr lang="en-GB" dirty="0">
                <a:solidFill>
                  <a:srgbClr val="00B0F0"/>
                </a:solidFill>
              </a:rPr>
              <a:t>Near</a:t>
            </a:r>
            <a:endParaRPr lang="en-GB" dirty="0"/>
          </a:p>
          <a:p>
            <a:r>
              <a:rPr lang="en-GB" dirty="0"/>
              <a:t>15 healthy Participants </a:t>
            </a:r>
          </a:p>
          <a:p>
            <a:endParaRPr lang="en-GB" dirty="0"/>
          </a:p>
          <a:p>
            <a:r>
              <a:rPr lang="en-GB" dirty="0"/>
              <a:t>Task: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Fixate their eyes in the central cross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ask them to imagine the occluded parts according to the </a:t>
            </a:r>
            <a:r>
              <a:rPr lang="en-GB" dirty="0">
                <a:solidFill>
                  <a:srgbClr val="00B0F0"/>
                </a:solidFill>
              </a:rPr>
              <a:t>Near</a:t>
            </a:r>
            <a:r>
              <a:rPr lang="en-GB" dirty="0"/>
              <a:t> Surrounding contextual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Press the button when the central cross changes colour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Or Press the button for </a:t>
            </a:r>
            <a:r>
              <a:rPr lang="en-US" altLang="zh-CN" dirty="0" err="1"/>
              <a:t>recognising</a:t>
            </a:r>
            <a:r>
              <a:rPr lang="en-US" altLang="zh-CN" dirty="0"/>
              <a:t> image (1:city, 2:factory)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10CA2-1200-CAD6-BC2D-7183C2E5AA81}"/>
              </a:ext>
            </a:extLst>
          </p:cNvPr>
          <p:cNvSpPr txBox="1"/>
          <p:nvPr/>
        </p:nvSpPr>
        <p:spPr>
          <a:xfrm>
            <a:off x="378823" y="169817"/>
            <a:ext cx="645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Participants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E126E7-8CCF-BF30-8003-F06BE7247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15" y="4893873"/>
            <a:ext cx="3136710" cy="17643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1E6DDD-7B81-FE0C-7C88-6FB4CB3BF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876" y="4980959"/>
            <a:ext cx="3136710" cy="1764399"/>
          </a:xfrm>
          <a:prstGeom prst="rect">
            <a:avLst/>
          </a:prstGeom>
        </p:spPr>
      </p:pic>
      <p:sp>
        <p:nvSpPr>
          <p:cNvPr id="22" name="L-Shape 21">
            <a:extLst>
              <a:ext uri="{FF2B5EF4-FFF2-40B4-BE49-F238E27FC236}">
                <a16:creationId xmlns:a16="http://schemas.microsoft.com/office/drawing/2014/main" id="{03BB37C5-086E-42C0-9207-7D68D1679919}"/>
              </a:ext>
            </a:extLst>
          </p:cNvPr>
          <p:cNvSpPr/>
          <p:nvPr/>
        </p:nvSpPr>
        <p:spPr>
          <a:xfrm rot="5400000">
            <a:off x="1334860" y="4796519"/>
            <a:ext cx="1461407" cy="1959428"/>
          </a:xfrm>
          <a:prstGeom prst="corner">
            <a:avLst>
              <a:gd name="adj1" fmla="val 28492"/>
              <a:gd name="adj2" fmla="val 198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731D1221-8748-3632-B0DE-A21B6B1552DC}"/>
              </a:ext>
            </a:extLst>
          </p:cNvPr>
          <p:cNvSpPr/>
          <p:nvPr/>
        </p:nvSpPr>
        <p:spPr>
          <a:xfrm rot="5400000">
            <a:off x="9003850" y="5244195"/>
            <a:ext cx="1155242" cy="1525359"/>
          </a:xfrm>
          <a:prstGeom prst="corner">
            <a:avLst>
              <a:gd name="adj1" fmla="val 48175"/>
              <a:gd name="adj2" fmla="val 3753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9FE44D-69FF-247D-025E-773CB925CCFC}"/>
              </a:ext>
            </a:extLst>
          </p:cNvPr>
          <p:cNvSpPr txBox="1"/>
          <p:nvPr/>
        </p:nvSpPr>
        <p:spPr>
          <a:xfrm>
            <a:off x="4581144" y="5429253"/>
            <a:ext cx="284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scan time: </a:t>
            </a:r>
          </a:p>
          <a:p>
            <a:r>
              <a:rPr lang="en-GB" dirty="0"/>
              <a:t>~ 46 hours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8A4A7B-0E00-16DB-F747-151B714457A3}"/>
              </a:ext>
            </a:extLst>
          </p:cNvPr>
          <p:cNvSpPr/>
          <p:nvPr/>
        </p:nvSpPr>
        <p:spPr>
          <a:xfrm>
            <a:off x="2057400" y="5769864"/>
            <a:ext cx="987878" cy="7370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B75DAB-901E-BCED-3285-8813F2B5C18E}"/>
              </a:ext>
            </a:extLst>
          </p:cNvPr>
          <p:cNvSpPr/>
          <p:nvPr/>
        </p:nvSpPr>
        <p:spPr>
          <a:xfrm>
            <a:off x="9356273" y="5847423"/>
            <a:ext cx="987878" cy="7370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861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CDD0-C5A8-736E-8A4A-4ED308DF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840" y="2766218"/>
            <a:ext cx="5205984" cy="1325563"/>
          </a:xfrm>
        </p:spPr>
        <p:txBody>
          <a:bodyPr/>
          <a:lstStyle/>
          <a:p>
            <a:r>
              <a:rPr lang="en-GB" dirty="0"/>
              <a:t>MVPA (linear SVM)</a:t>
            </a:r>
          </a:p>
        </p:txBody>
      </p:sp>
    </p:spTree>
    <p:extLst>
      <p:ext uri="{BB962C8B-B14F-4D97-AF65-F5344CB8AC3E}">
        <p14:creationId xmlns:p14="http://schemas.microsoft.com/office/powerpoint/2010/main" val="1403482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7C68-59CA-8038-92FE-40FDD98D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Whole groups (far + near)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2DFEA-BA17-A166-BA13-4C7A16932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825625"/>
            <a:ext cx="2953512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Train (full image)</a:t>
            </a:r>
          </a:p>
        </p:txBody>
      </p:sp>
      <p:pic>
        <p:nvPicPr>
          <p:cNvPr id="4" name="Picture 3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9B93C05A-A023-73D2-9CA2-58EF22438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14" y="3956586"/>
            <a:ext cx="1748053" cy="1311040"/>
          </a:xfrm>
          <a:prstGeom prst="rect">
            <a:avLst/>
          </a:prstGeom>
        </p:spPr>
      </p:pic>
      <p:pic>
        <p:nvPicPr>
          <p:cNvPr id="5" name="Picture 4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A4C0EC67-50AA-67BB-7AAC-EA93E0A6F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14" y="2393901"/>
            <a:ext cx="1728914" cy="12966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3E9E60-93B4-8DCA-A932-A38614B6ECFB}"/>
              </a:ext>
            </a:extLst>
          </p:cNvPr>
          <p:cNvSpPr txBox="1">
            <a:spLocks/>
          </p:cNvSpPr>
          <p:nvPr/>
        </p:nvSpPr>
        <p:spPr>
          <a:xfrm>
            <a:off x="3791712" y="1825625"/>
            <a:ext cx="29535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Test (3/4 image)</a:t>
            </a:r>
          </a:p>
        </p:txBody>
      </p:sp>
      <p:pic>
        <p:nvPicPr>
          <p:cNvPr id="7" name="Picture 6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6F405B9B-D4A4-30C2-5DD1-C440035BD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757" y="3956586"/>
            <a:ext cx="1748053" cy="1311040"/>
          </a:xfrm>
          <a:prstGeom prst="rect">
            <a:avLst/>
          </a:prstGeom>
        </p:spPr>
      </p:pic>
      <p:pic>
        <p:nvPicPr>
          <p:cNvPr id="8" name="Picture 7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5A6F8983-E9CC-67EA-CA9C-D688F2AFB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757" y="2393901"/>
            <a:ext cx="1728914" cy="12966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FBF2CE-53FA-45F1-CB19-1F755D43DBB9}"/>
              </a:ext>
            </a:extLst>
          </p:cNvPr>
          <p:cNvSpPr/>
          <p:nvPr/>
        </p:nvSpPr>
        <p:spPr>
          <a:xfrm>
            <a:off x="4960405" y="3025910"/>
            <a:ext cx="867266" cy="664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A37CDF-21B5-54CE-7F04-6B389D114763}"/>
              </a:ext>
            </a:extLst>
          </p:cNvPr>
          <p:cNvSpPr/>
          <p:nvPr/>
        </p:nvSpPr>
        <p:spPr>
          <a:xfrm>
            <a:off x="4972783" y="4602949"/>
            <a:ext cx="867266" cy="664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BE50E-A725-981C-02E0-57C9650F6CD3}"/>
              </a:ext>
            </a:extLst>
          </p:cNvPr>
          <p:cNvSpPr txBox="1"/>
          <p:nvPr/>
        </p:nvSpPr>
        <p:spPr>
          <a:xfrm>
            <a:off x="1173881" y="5913989"/>
            <a:ext cx="523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Also, Train ¾ images    Test full image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8EE2934-E5AB-C566-1A67-0DE61B0AB6E2}"/>
              </a:ext>
            </a:extLst>
          </p:cNvPr>
          <p:cNvGraphicFramePr>
            <a:graphicFrameLocks/>
          </p:cNvGraphicFramePr>
          <p:nvPr/>
        </p:nvGraphicFramePr>
        <p:xfrm>
          <a:off x="7052269" y="2296855"/>
          <a:ext cx="5295900" cy="331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7BC10C1-3131-9893-C82A-00AC0D58FB71}"/>
              </a:ext>
            </a:extLst>
          </p:cNvPr>
          <p:cNvSpPr txBox="1"/>
          <p:nvPr/>
        </p:nvSpPr>
        <p:spPr>
          <a:xfrm>
            <a:off x="9109507" y="1471252"/>
            <a:ext cx="177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Expected 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6BA53-F118-AE10-CDD3-A32C172F90BC}"/>
              </a:ext>
            </a:extLst>
          </p:cNvPr>
          <p:cNvSpPr txBox="1"/>
          <p:nvPr/>
        </p:nvSpPr>
        <p:spPr>
          <a:xfrm>
            <a:off x="10486521" y="1959002"/>
            <a:ext cx="79384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Single Trial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C51E4-E6E5-FE59-C8B1-BC3574D7CD3C}"/>
              </a:ext>
            </a:extLst>
          </p:cNvPr>
          <p:cNvSpPr txBox="1"/>
          <p:nvPr/>
        </p:nvSpPr>
        <p:spPr>
          <a:xfrm>
            <a:off x="11272634" y="1957079"/>
            <a:ext cx="919366" cy="24622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Average Block</a:t>
            </a:r>
            <a:endParaRPr lang="en-GB" sz="1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3F1432-5C5E-848D-A944-F7B7E9FE1F36}"/>
              </a:ext>
            </a:extLst>
          </p:cNvPr>
          <p:cNvCxnSpPr>
            <a:cxnSpLocks/>
          </p:cNvCxnSpPr>
          <p:nvPr/>
        </p:nvCxnSpPr>
        <p:spPr>
          <a:xfrm>
            <a:off x="7520986" y="3864787"/>
            <a:ext cx="458303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05ED0A6-9A06-31D5-2923-8D321D353C8F}"/>
              </a:ext>
            </a:extLst>
          </p:cNvPr>
          <p:cNvSpPr txBox="1"/>
          <p:nvPr/>
        </p:nvSpPr>
        <p:spPr>
          <a:xfrm>
            <a:off x="10300954" y="5576153"/>
            <a:ext cx="159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 ¾ images    </a:t>
            </a:r>
          </a:p>
          <a:p>
            <a:r>
              <a:rPr lang="en-GB" dirty="0"/>
              <a:t>Test full image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DF5597-5414-EFD2-E16B-435B8A1D6A16}"/>
              </a:ext>
            </a:extLst>
          </p:cNvPr>
          <p:cNvSpPr txBox="1"/>
          <p:nvPr/>
        </p:nvSpPr>
        <p:spPr>
          <a:xfrm>
            <a:off x="7966513" y="5576152"/>
            <a:ext cx="1686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 full image</a:t>
            </a:r>
          </a:p>
          <a:p>
            <a:r>
              <a:rPr lang="en-GB" dirty="0"/>
              <a:t>Test ¾ images    </a:t>
            </a: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FBE9D1-0E75-C9C7-7CE7-D187C3755175}"/>
              </a:ext>
            </a:extLst>
          </p:cNvPr>
          <p:cNvSpPr txBox="1"/>
          <p:nvPr/>
        </p:nvSpPr>
        <p:spPr>
          <a:xfrm rot="10800000">
            <a:off x="6755703" y="2831798"/>
            <a:ext cx="400110" cy="2012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400" dirty="0"/>
              <a:t>Classifier performance %</a:t>
            </a:r>
          </a:p>
        </p:txBody>
      </p:sp>
    </p:spTree>
    <p:extLst>
      <p:ext uri="{BB962C8B-B14F-4D97-AF65-F5344CB8AC3E}">
        <p14:creationId xmlns:p14="http://schemas.microsoft.com/office/powerpoint/2010/main" val="3870581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E3F3-7F72-BB3F-7205-7D3B4DDF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837"/>
            <a:ext cx="10515600" cy="476123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+mn-lt"/>
              </a:rPr>
              <a:t>Near Group </a:t>
            </a:r>
            <a:endParaRPr lang="en-GB" sz="2000" b="1" dirty="0">
              <a:latin typeface="+mn-lt"/>
            </a:endParaRPr>
          </a:p>
        </p:txBody>
      </p:sp>
      <p:pic>
        <p:nvPicPr>
          <p:cNvPr id="4" name="Picture 3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69806B23-DFF5-188E-9F1A-76EA88922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" y="1564349"/>
            <a:ext cx="1742489" cy="13068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05D5ED-ED3B-D044-1B68-6ABCE6A42ED0}"/>
              </a:ext>
            </a:extLst>
          </p:cNvPr>
          <p:cNvSpPr/>
          <p:nvPr/>
        </p:nvSpPr>
        <p:spPr>
          <a:xfrm>
            <a:off x="1755648" y="2203704"/>
            <a:ext cx="846377" cy="667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5CB1B-F102-F485-35DC-180BE6CD26A7}"/>
              </a:ext>
            </a:extLst>
          </p:cNvPr>
          <p:cNvSpPr txBox="1"/>
          <p:nvPr/>
        </p:nvSpPr>
        <p:spPr>
          <a:xfrm>
            <a:off x="1309116" y="118141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E761A-4D29-F25C-B921-5E19C56E0800}"/>
              </a:ext>
            </a:extLst>
          </p:cNvPr>
          <p:cNvSpPr/>
          <p:nvPr/>
        </p:nvSpPr>
        <p:spPr>
          <a:xfrm>
            <a:off x="758952" y="1088136"/>
            <a:ext cx="1965960" cy="35478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17880C-9FDC-8178-B808-54D9743BF0E0}"/>
              </a:ext>
            </a:extLst>
          </p:cNvPr>
          <p:cNvSpPr/>
          <p:nvPr/>
        </p:nvSpPr>
        <p:spPr>
          <a:xfrm>
            <a:off x="3708856" y="1106097"/>
            <a:ext cx="1965960" cy="35478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E5C554-AD4B-8B68-F2DA-732EBD73C2AA}"/>
              </a:ext>
            </a:extLst>
          </p:cNvPr>
          <p:cNvSpPr txBox="1"/>
          <p:nvPr/>
        </p:nvSpPr>
        <p:spPr>
          <a:xfrm>
            <a:off x="4356556" y="118141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est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F84F9D-EC76-25E5-AF91-DA5DF3ED5299}"/>
              </a:ext>
            </a:extLst>
          </p:cNvPr>
          <p:cNvSpPr txBox="1"/>
          <p:nvPr/>
        </p:nvSpPr>
        <p:spPr>
          <a:xfrm>
            <a:off x="118872" y="1987224"/>
            <a:ext cx="53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city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3306A8-A362-2544-6B79-25AB9CB8B5E0}"/>
              </a:ext>
            </a:extLst>
          </p:cNvPr>
          <p:cNvSpPr txBox="1"/>
          <p:nvPr/>
        </p:nvSpPr>
        <p:spPr>
          <a:xfrm>
            <a:off x="118872" y="3576907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6866DB-A2B4-1E01-84DD-7DF0B304C40C}"/>
              </a:ext>
            </a:extLst>
          </p:cNvPr>
          <p:cNvSpPr txBox="1"/>
          <p:nvPr/>
        </p:nvSpPr>
        <p:spPr>
          <a:xfrm>
            <a:off x="118872" y="656582"/>
            <a:ext cx="119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  <a:endParaRPr lang="en-GB" dirty="0"/>
          </a:p>
        </p:txBody>
      </p:sp>
      <p:sp>
        <p:nvSpPr>
          <p:cNvPr id="44" name="L-Shape 43">
            <a:extLst>
              <a:ext uri="{FF2B5EF4-FFF2-40B4-BE49-F238E27FC236}">
                <a16:creationId xmlns:a16="http://schemas.microsoft.com/office/drawing/2014/main" id="{AAC05ECE-262C-5DA0-BA64-FF90DAD1A80B}"/>
              </a:ext>
            </a:extLst>
          </p:cNvPr>
          <p:cNvSpPr/>
          <p:nvPr/>
        </p:nvSpPr>
        <p:spPr>
          <a:xfrm rot="5400000">
            <a:off x="1068340" y="1337531"/>
            <a:ext cx="1324881" cy="1742489"/>
          </a:xfrm>
          <a:prstGeom prst="corner">
            <a:avLst>
              <a:gd name="adj1" fmla="val 67624"/>
              <a:gd name="adj2" fmla="val 5085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1C97379C-EC15-9C71-F04F-52A5737E6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1" y="3235411"/>
            <a:ext cx="1748053" cy="13110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08E02C2-4EB5-62B8-C22F-E883159A962B}"/>
              </a:ext>
            </a:extLst>
          </p:cNvPr>
          <p:cNvSpPr/>
          <p:nvPr/>
        </p:nvSpPr>
        <p:spPr>
          <a:xfrm>
            <a:off x="1755647" y="3881774"/>
            <a:ext cx="867266" cy="664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id="{C15CCCCF-3BD0-E4B1-D219-B1ACDEC93BC1}"/>
              </a:ext>
            </a:extLst>
          </p:cNvPr>
          <p:cNvSpPr/>
          <p:nvPr/>
        </p:nvSpPr>
        <p:spPr>
          <a:xfrm rot="5400000">
            <a:off x="1100995" y="3020556"/>
            <a:ext cx="1309302" cy="1742489"/>
          </a:xfrm>
          <a:prstGeom prst="corner">
            <a:avLst>
              <a:gd name="adj1" fmla="val 67624"/>
              <a:gd name="adj2" fmla="val 5085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A black and white photo of a forest&#10;&#10;Description automatically generated with low confidence">
            <a:extLst>
              <a:ext uri="{FF2B5EF4-FFF2-40B4-BE49-F238E27FC236}">
                <a16:creationId xmlns:a16="http://schemas.microsoft.com/office/drawing/2014/main" id="{35DED016-A088-4D59-B517-8FD75606E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12" y="1574530"/>
            <a:ext cx="1728915" cy="12966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3D92B1-9333-788B-FF09-B560DF222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595" y="1861566"/>
            <a:ext cx="1385832" cy="1009650"/>
          </a:xfrm>
          <a:prstGeom prst="rect">
            <a:avLst/>
          </a:prstGeom>
        </p:spPr>
      </p:pic>
      <p:sp>
        <p:nvSpPr>
          <p:cNvPr id="17" name="L-Shape 16">
            <a:extLst>
              <a:ext uri="{FF2B5EF4-FFF2-40B4-BE49-F238E27FC236}">
                <a16:creationId xmlns:a16="http://schemas.microsoft.com/office/drawing/2014/main" id="{415A6A4F-1374-F102-4B99-7133EBED1D29}"/>
              </a:ext>
            </a:extLst>
          </p:cNvPr>
          <p:cNvSpPr/>
          <p:nvPr/>
        </p:nvSpPr>
        <p:spPr>
          <a:xfrm rot="5400000">
            <a:off x="4353624" y="1670396"/>
            <a:ext cx="1009649" cy="1373706"/>
          </a:xfrm>
          <a:prstGeom prst="corner">
            <a:avLst>
              <a:gd name="adj1" fmla="val 49192"/>
              <a:gd name="adj2" fmla="val 3223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Picture 25" descr="A picture containing sky, outdoor, water, nature&#10;&#10;Description automatically generated">
            <a:extLst>
              <a:ext uri="{FF2B5EF4-FFF2-40B4-BE49-F238E27FC236}">
                <a16:creationId xmlns:a16="http://schemas.microsoft.com/office/drawing/2014/main" id="{BAE5D0C5-2214-20C3-83C9-8E3701F73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12" y="3139968"/>
            <a:ext cx="1728915" cy="13592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9E49DA7-966D-0AEF-6F0D-B17FD1364B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8402" y="3460979"/>
            <a:ext cx="1381125" cy="1038225"/>
          </a:xfrm>
          <a:prstGeom prst="rect">
            <a:avLst/>
          </a:prstGeom>
        </p:spPr>
      </p:pic>
      <p:sp>
        <p:nvSpPr>
          <p:cNvPr id="35" name="L-Shape 34">
            <a:extLst>
              <a:ext uri="{FF2B5EF4-FFF2-40B4-BE49-F238E27FC236}">
                <a16:creationId xmlns:a16="http://schemas.microsoft.com/office/drawing/2014/main" id="{C4B36E48-7DED-EA9F-9E41-F13DA618E46A}"/>
              </a:ext>
            </a:extLst>
          </p:cNvPr>
          <p:cNvSpPr/>
          <p:nvPr/>
        </p:nvSpPr>
        <p:spPr>
          <a:xfrm rot="5400000">
            <a:off x="4359440" y="3276201"/>
            <a:ext cx="1039050" cy="1381125"/>
          </a:xfrm>
          <a:prstGeom prst="corner">
            <a:avLst>
              <a:gd name="adj1" fmla="val 44825"/>
              <a:gd name="adj2" fmla="val 319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13F5CA-A77E-C569-9963-EE4C28EE2B1F}"/>
              </a:ext>
            </a:extLst>
          </p:cNvPr>
          <p:cNvSpPr txBox="1"/>
          <p:nvPr/>
        </p:nvSpPr>
        <p:spPr>
          <a:xfrm>
            <a:off x="996695" y="4864608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¾ images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03CEF5-660B-CF3F-943F-DE61AA3AFE66}"/>
              </a:ext>
            </a:extLst>
          </p:cNvPr>
          <p:cNvSpPr txBox="1"/>
          <p:nvPr/>
        </p:nvSpPr>
        <p:spPr>
          <a:xfrm>
            <a:off x="4027398" y="4767956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Near+Noise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1A9DA8-554C-7E78-6BE0-677120ED5437}"/>
              </a:ext>
            </a:extLst>
          </p:cNvPr>
          <p:cNvSpPr txBox="1"/>
          <p:nvPr/>
        </p:nvSpPr>
        <p:spPr>
          <a:xfrm>
            <a:off x="8494776" y="185786"/>
            <a:ext cx="296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Expected results</a:t>
            </a:r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C9BCA349-E178-64DD-54E5-CE819847D723}"/>
              </a:ext>
            </a:extLst>
          </p:cNvPr>
          <p:cNvGraphicFramePr>
            <a:graphicFrameLocks/>
          </p:cNvGraphicFramePr>
          <p:nvPr/>
        </p:nvGraphicFramePr>
        <p:xfrm>
          <a:off x="6885432" y="14709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95D88C2-80A0-A471-B917-35617E0AF361}"/>
              </a:ext>
            </a:extLst>
          </p:cNvPr>
          <p:cNvCxnSpPr>
            <a:cxnSpLocks/>
          </p:cNvCxnSpPr>
          <p:nvPr/>
        </p:nvCxnSpPr>
        <p:spPr>
          <a:xfrm>
            <a:off x="7328962" y="2749219"/>
            <a:ext cx="394559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27C64FC-4957-4080-C026-0058EB0DBE6C}"/>
              </a:ext>
            </a:extLst>
          </p:cNvPr>
          <p:cNvSpPr txBox="1"/>
          <p:nvPr/>
        </p:nvSpPr>
        <p:spPr>
          <a:xfrm>
            <a:off x="7615224" y="4163123"/>
            <a:ext cx="168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 ¾ images Test </a:t>
            </a:r>
            <a:r>
              <a:rPr lang="en-GB" dirty="0" err="1"/>
              <a:t>near+Noise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48722F-20B4-C2B1-D456-9409D90A436E}"/>
              </a:ext>
            </a:extLst>
          </p:cNvPr>
          <p:cNvSpPr txBox="1"/>
          <p:nvPr/>
        </p:nvSpPr>
        <p:spPr>
          <a:xfrm>
            <a:off x="9508772" y="4163122"/>
            <a:ext cx="192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 </a:t>
            </a:r>
            <a:r>
              <a:rPr lang="en-GB" dirty="0" err="1"/>
              <a:t>near+noise</a:t>
            </a:r>
            <a:endParaRPr lang="en-GB" dirty="0"/>
          </a:p>
          <a:p>
            <a:r>
              <a:rPr lang="en-GB" dirty="0"/>
              <a:t>Test ¾ images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6BB9B-8926-E1F1-9FBB-E8C2DE74B699}"/>
              </a:ext>
            </a:extLst>
          </p:cNvPr>
          <p:cNvSpPr txBox="1"/>
          <p:nvPr/>
        </p:nvSpPr>
        <p:spPr>
          <a:xfrm rot="10800000">
            <a:off x="6592219" y="1642471"/>
            <a:ext cx="400110" cy="2012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400" dirty="0"/>
              <a:t>Classifier performance 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E65B3-57DB-7332-E607-EB64DE92278A}"/>
              </a:ext>
            </a:extLst>
          </p:cNvPr>
          <p:cNvSpPr txBox="1"/>
          <p:nvPr/>
        </p:nvSpPr>
        <p:spPr>
          <a:xfrm>
            <a:off x="10045166" y="1255969"/>
            <a:ext cx="793844" cy="2462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Single Trial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A7352-B13F-ECF6-899E-87F215D59E17}"/>
              </a:ext>
            </a:extLst>
          </p:cNvPr>
          <p:cNvSpPr txBox="1"/>
          <p:nvPr/>
        </p:nvSpPr>
        <p:spPr>
          <a:xfrm>
            <a:off x="10831279" y="1254046"/>
            <a:ext cx="919366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Average Block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89608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D9F5-DE49-5A0C-2E3E-3900C40A0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061" y="497796"/>
            <a:ext cx="9144000" cy="837065"/>
          </a:xfrm>
        </p:spPr>
        <p:txBody>
          <a:bodyPr>
            <a:normAutofit fontScale="90000"/>
          </a:bodyPr>
          <a:lstStyle/>
          <a:p>
            <a:r>
              <a:rPr lang="en-GB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9CF30-2C42-545A-62FC-AE8266BC5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296" y="1524228"/>
            <a:ext cx="10812235" cy="4888818"/>
          </a:xfrm>
        </p:spPr>
        <p:txBody>
          <a:bodyPr/>
          <a:lstStyle/>
          <a:p>
            <a:pPr algn="l"/>
            <a:r>
              <a:rPr lang="en-GB" dirty="0"/>
              <a:t>From the Timing Project.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When the participants finished the scan, I asked them whether they can recognize the difference between the corner image and the contextual image.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Some of them said not, they usually said they paid too much attention to the fixation so that they weaken their perception of the background image.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However, their results still showed inconsistent before has stronger brain activity than consistent after. </a:t>
            </a:r>
          </a:p>
        </p:txBody>
      </p:sp>
    </p:spTree>
    <p:extLst>
      <p:ext uri="{BB962C8B-B14F-4D97-AF65-F5344CB8AC3E}">
        <p14:creationId xmlns:p14="http://schemas.microsoft.com/office/powerpoint/2010/main" val="959767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E3F3-7F72-BB3F-7205-7D3B4DDF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837"/>
            <a:ext cx="10515600" cy="476123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+mn-lt"/>
              </a:rPr>
              <a:t>Near Group </a:t>
            </a:r>
            <a:endParaRPr lang="en-GB" sz="2000" b="1" dirty="0">
              <a:latin typeface="+mn-lt"/>
            </a:endParaRPr>
          </a:p>
        </p:txBody>
      </p:sp>
      <p:pic>
        <p:nvPicPr>
          <p:cNvPr id="4" name="Picture 3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69806B23-DFF5-188E-9F1A-76EA88922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" y="1564349"/>
            <a:ext cx="1742489" cy="13068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65CB1B-F102-F485-35DC-180BE6CD26A7}"/>
              </a:ext>
            </a:extLst>
          </p:cNvPr>
          <p:cNvSpPr txBox="1"/>
          <p:nvPr/>
        </p:nvSpPr>
        <p:spPr>
          <a:xfrm>
            <a:off x="1309116" y="118141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E761A-4D29-F25C-B921-5E19C56E0800}"/>
              </a:ext>
            </a:extLst>
          </p:cNvPr>
          <p:cNvSpPr/>
          <p:nvPr/>
        </p:nvSpPr>
        <p:spPr>
          <a:xfrm>
            <a:off x="758952" y="1088136"/>
            <a:ext cx="1965960" cy="35478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17880C-9FDC-8178-B808-54D9743BF0E0}"/>
              </a:ext>
            </a:extLst>
          </p:cNvPr>
          <p:cNvSpPr/>
          <p:nvPr/>
        </p:nvSpPr>
        <p:spPr>
          <a:xfrm>
            <a:off x="3708856" y="1106097"/>
            <a:ext cx="1965960" cy="35478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E5C554-AD4B-8B68-F2DA-732EBD73C2AA}"/>
              </a:ext>
            </a:extLst>
          </p:cNvPr>
          <p:cNvSpPr txBox="1"/>
          <p:nvPr/>
        </p:nvSpPr>
        <p:spPr>
          <a:xfrm>
            <a:off x="4356556" y="118141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est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F84F9D-EC76-25E5-AF91-DA5DF3ED5299}"/>
              </a:ext>
            </a:extLst>
          </p:cNvPr>
          <p:cNvSpPr txBox="1"/>
          <p:nvPr/>
        </p:nvSpPr>
        <p:spPr>
          <a:xfrm>
            <a:off x="118872" y="1987224"/>
            <a:ext cx="53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city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3306A8-A362-2544-6B79-25AB9CB8B5E0}"/>
              </a:ext>
            </a:extLst>
          </p:cNvPr>
          <p:cNvSpPr txBox="1"/>
          <p:nvPr/>
        </p:nvSpPr>
        <p:spPr>
          <a:xfrm>
            <a:off x="118872" y="3576907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B32EBD-1AC2-1FE3-C1FA-5A5B0EA35687}"/>
              </a:ext>
            </a:extLst>
          </p:cNvPr>
          <p:cNvSpPr txBox="1"/>
          <p:nvPr/>
        </p:nvSpPr>
        <p:spPr>
          <a:xfrm>
            <a:off x="8494776" y="185786"/>
            <a:ext cx="296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Expected results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6866DB-A2B4-1E01-84DD-7DF0B304C40C}"/>
              </a:ext>
            </a:extLst>
          </p:cNvPr>
          <p:cNvSpPr txBox="1"/>
          <p:nvPr/>
        </p:nvSpPr>
        <p:spPr>
          <a:xfrm>
            <a:off x="118872" y="656582"/>
            <a:ext cx="119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  <a:endParaRPr lang="en-GB" dirty="0"/>
          </a:p>
        </p:txBody>
      </p:sp>
      <p:pic>
        <p:nvPicPr>
          <p:cNvPr id="11" name="Picture 10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1C97379C-EC15-9C71-F04F-52A5737E6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1" y="3235411"/>
            <a:ext cx="1748053" cy="1311040"/>
          </a:xfrm>
          <a:prstGeom prst="rect">
            <a:avLst/>
          </a:prstGeom>
        </p:spPr>
      </p:pic>
      <p:pic>
        <p:nvPicPr>
          <p:cNvPr id="10" name="Picture 9" descr="A black and white photo of a forest&#10;&#10;Description automatically generated with low confidence">
            <a:extLst>
              <a:ext uri="{FF2B5EF4-FFF2-40B4-BE49-F238E27FC236}">
                <a16:creationId xmlns:a16="http://schemas.microsoft.com/office/drawing/2014/main" id="{C27A8324-4FBA-3EB8-7857-F7600D70A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12" y="1574530"/>
            <a:ext cx="1728915" cy="1296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19D56D-35EE-E2DF-9DC4-3D0AEE93C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595" y="1861566"/>
            <a:ext cx="1385832" cy="1009650"/>
          </a:xfrm>
          <a:prstGeom prst="rect">
            <a:avLst/>
          </a:prstGeom>
        </p:spPr>
      </p:pic>
      <p:sp>
        <p:nvSpPr>
          <p:cNvPr id="15" name="L-Shape 14">
            <a:extLst>
              <a:ext uri="{FF2B5EF4-FFF2-40B4-BE49-F238E27FC236}">
                <a16:creationId xmlns:a16="http://schemas.microsoft.com/office/drawing/2014/main" id="{DCCB9661-C061-4FBE-2BFA-1D42A9150A39}"/>
              </a:ext>
            </a:extLst>
          </p:cNvPr>
          <p:cNvSpPr/>
          <p:nvPr/>
        </p:nvSpPr>
        <p:spPr>
          <a:xfrm rot="5400000">
            <a:off x="4353624" y="1670396"/>
            <a:ext cx="1009649" cy="1373706"/>
          </a:xfrm>
          <a:prstGeom prst="corner">
            <a:avLst>
              <a:gd name="adj1" fmla="val 49192"/>
              <a:gd name="adj2" fmla="val 3223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A picture containing sky, outdoor, water, nature&#10;&#10;Description automatically generated">
            <a:extLst>
              <a:ext uri="{FF2B5EF4-FFF2-40B4-BE49-F238E27FC236}">
                <a16:creationId xmlns:a16="http://schemas.microsoft.com/office/drawing/2014/main" id="{330B1E1B-E97C-2A63-8C13-4971E30E38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12" y="3139968"/>
            <a:ext cx="1728915" cy="13592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89C4AF-D764-843A-1C5D-8DB82B805D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8402" y="3460979"/>
            <a:ext cx="1381125" cy="1038225"/>
          </a:xfrm>
          <a:prstGeom prst="rect">
            <a:avLst/>
          </a:prstGeom>
        </p:spPr>
      </p:pic>
      <p:sp>
        <p:nvSpPr>
          <p:cNvPr id="18" name="L-Shape 17">
            <a:extLst>
              <a:ext uri="{FF2B5EF4-FFF2-40B4-BE49-F238E27FC236}">
                <a16:creationId xmlns:a16="http://schemas.microsoft.com/office/drawing/2014/main" id="{F2AA3CBC-9616-64C2-F9E4-4057908827D1}"/>
              </a:ext>
            </a:extLst>
          </p:cNvPr>
          <p:cNvSpPr/>
          <p:nvPr/>
        </p:nvSpPr>
        <p:spPr>
          <a:xfrm rot="5400000">
            <a:off x="4359440" y="3276201"/>
            <a:ext cx="1039050" cy="1381125"/>
          </a:xfrm>
          <a:prstGeom prst="corner">
            <a:avLst>
              <a:gd name="adj1" fmla="val 44825"/>
              <a:gd name="adj2" fmla="val 319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A01646-6EFC-B4B5-CC02-07DE12B8ACEE}"/>
              </a:ext>
            </a:extLst>
          </p:cNvPr>
          <p:cNvSpPr txBox="1"/>
          <p:nvPr/>
        </p:nvSpPr>
        <p:spPr>
          <a:xfrm>
            <a:off x="996695" y="4864608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Full images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38DC0F-98BE-0907-B40F-B6E7BF31E1F4}"/>
              </a:ext>
            </a:extLst>
          </p:cNvPr>
          <p:cNvSpPr txBox="1"/>
          <p:nvPr/>
        </p:nvSpPr>
        <p:spPr>
          <a:xfrm>
            <a:off x="4027398" y="4767956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Near+Noise</a:t>
            </a:r>
            <a:endParaRPr lang="en-GB" dirty="0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F959088-7263-894D-A0F4-F8488A4F1E5F}"/>
              </a:ext>
            </a:extLst>
          </p:cNvPr>
          <p:cNvGraphicFramePr>
            <a:graphicFrameLocks/>
          </p:cNvGraphicFramePr>
          <p:nvPr/>
        </p:nvGraphicFramePr>
        <p:xfrm>
          <a:off x="6885432" y="14709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3A6922D-ADDD-2987-E4F9-A65BCDC6E2C9}"/>
              </a:ext>
            </a:extLst>
          </p:cNvPr>
          <p:cNvSpPr txBox="1"/>
          <p:nvPr/>
        </p:nvSpPr>
        <p:spPr>
          <a:xfrm>
            <a:off x="7615224" y="4163123"/>
            <a:ext cx="176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 Full images Test </a:t>
            </a:r>
            <a:r>
              <a:rPr lang="en-GB" dirty="0" err="1"/>
              <a:t>near+Noise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1F0A0F-1D46-17B8-28FA-47CB35FB4DE8}"/>
              </a:ext>
            </a:extLst>
          </p:cNvPr>
          <p:cNvSpPr txBox="1"/>
          <p:nvPr/>
        </p:nvSpPr>
        <p:spPr>
          <a:xfrm>
            <a:off x="9508772" y="4163122"/>
            <a:ext cx="192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 </a:t>
            </a:r>
            <a:r>
              <a:rPr lang="en-GB" dirty="0" err="1"/>
              <a:t>near+noise</a:t>
            </a:r>
            <a:endParaRPr lang="en-GB" dirty="0"/>
          </a:p>
          <a:p>
            <a:r>
              <a:rPr lang="en-GB" dirty="0"/>
              <a:t>Test Full images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0A5B0-03E5-9208-DC9E-4A3F1AB1AFBB}"/>
              </a:ext>
            </a:extLst>
          </p:cNvPr>
          <p:cNvCxnSpPr>
            <a:cxnSpLocks/>
          </p:cNvCxnSpPr>
          <p:nvPr/>
        </p:nvCxnSpPr>
        <p:spPr>
          <a:xfrm>
            <a:off x="7328962" y="2749219"/>
            <a:ext cx="394559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76D105A-4E29-B85F-509C-68D3BEEAE50D}"/>
              </a:ext>
            </a:extLst>
          </p:cNvPr>
          <p:cNvSpPr txBox="1"/>
          <p:nvPr/>
        </p:nvSpPr>
        <p:spPr>
          <a:xfrm rot="10800000">
            <a:off x="6592219" y="1642471"/>
            <a:ext cx="400110" cy="2012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400" dirty="0"/>
              <a:t>Classifier performance 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63309-6C9B-01FA-7E85-C89528258AD3}"/>
              </a:ext>
            </a:extLst>
          </p:cNvPr>
          <p:cNvSpPr txBox="1"/>
          <p:nvPr/>
        </p:nvSpPr>
        <p:spPr>
          <a:xfrm>
            <a:off x="10045166" y="1255969"/>
            <a:ext cx="793844" cy="2462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Single Trial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32875-9D69-7047-DD44-4564CB4E6CDE}"/>
              </a:ext>
            </a:extLst>
          </p:cNvPr>
          <p:cNvSpPr txBox="1"/>
          <p:nvPr/>
        </p:nvSpPr>
        <p:spPr>
          <a:xfrm>
            <a:off x="10831279" y="1254046"/>
            <a:ext cx="919366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Average Block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774596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E3F3-7F72-BB3F-7205-7D3B4DDF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837"/>
            <a:ext cx="10515600" cy="476123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+mn-lt"/>
              </a:rPr>
              <a:t>Far Group </a:t>
            </a:r>
            <a:endParaRPr lang="en-GB" sz="2000" b="1" dirty="0">
              <a:latin typeface="+mn-lt"/>
            </a:endParaRPr>
          </a:p>
        </p:txBody>
      </p:sp>
      <p:pic>
        <p:nvPicPr>
          <p:cNvPr id="4" name="Picture 3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69806B23-DFF5-188E-9F1A-76EA88922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" y="1564349"/>
            <a:ext cx="1742489" cy="13068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05D5ED-ED3B-D044-1B68-6ABCE6A42ED0}"/>
              </a:ext>
            </a:extLst>
          </p:cNvPr>
          <p:cNvSpPr/>
          <p:nvPr/>
        </p:nvSpPr>
        <p:spPr>
          <a:xfrm>
            <a:off x="1755648" y="2203704"/>
            <a:ext cx="846377" cy="667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5CB1B-F102-F485-35DC-180BE6CD26A7}"/>
              </a:ext>
            </a:extLst>
          </p:cNvPr>
          <p:cNvSpPr txBox="1"/>
          <p:nvPr/>
        </p:nvSpPr>
        <p:spPr>
          <a:xfrm>
            <a:off x="1309116" y="118141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E761A-4D29-F25C-B921-5E19C56E0800}"/>
              </a:ext>
            </a:extLst>
          </p:cNvPr>
          <p:cNvSpPr/>
          <p:nvPr/>
        </p:nvSpPr>
        <p:spPr>
          <a:xfrm>
            <a:off x="758952" y="1088136"/>
            <a:ext cx="1965960" cy="35478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17880C-9FDC-8178-B808-54D9743BF0E0}"/>
              </a:ext>
            </a:extLst>
          </p:cNvPr>
          <p:cNvSpPr/>
          <p:nvPr/>
        </p:nvSpPr>
        <p:spPr>
          <a:xfrm>
            <a:off x="3708856" y="1106097"/>
            <a:ext cx="1965960" cy="35478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E5C554-AD4B-8B68-F2DA-732EBD73C2AA}"/>
              </a:ext>
            </a:extLst>
          </p:cNvPr>
          <p:cNvSpPr txBox="1"/>
          <p:nvPr/>
        </p:nvSpPr>
        <p:spPr>
          <a:xfrm>
            <a:off x="4356556" y="118141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est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F84F9D-EC76-25E5-AF91-DA5DF3ED5299}"/>
              </a:ext>
            </a:extLst>
          </p:cNvPr>
          <p:cNvSpPr txBox="1"/>
          <p:nvPr/>
        </p:nvSpPr>
        <p:spPr>
          <a:xfrm>
            <a:off x="118872" y="1987224"/>
            <a:ext cx="53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city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3306A8-A362-2544-6B79-25AB9CB8B5E0}"/>
              </a:ext>
            </a:extLst>
          </p:cNvPr>
          <p:cNvSpPr txBox="1"/>
          <p:nvPr/>
        </p:nvSpPr>
        <p:spPr>
          <a:xfrm>
            <a:off x="118872" y="3576907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B32EBD-1AC2-1FE3-C1FA-5A5B0EA35687}"/>
              </a:ext>
            </a:extLst>
          </p:cNvPr>
          <p:cNvSpPr txBox="1"/>
          <p:nvPr/>
        </p:nvSpPr>
        <p:spPr>
          <a:xfrm>
            <a:off x="8567928" y="812082"/>
            <a:ext cx="296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Expected results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6866DB-A2B4-1E01-84DD-7DF0B304C40C}"/>
              </a:ext>
            </a:extLst>
          </p:cNvPr>
          <p:cNvSpPr txBox="1"/>
          <p:nvPr/>
        </p:nvSpPr>
        <p:spPr>
          <a:xfrm>
            <a:off x="118872" y="656582"/>
            <a:ext cx="119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  <a:endParaRPr lang="en-GB" dirty="0"/>
          </a:p>
        </p:txBody>
      </p:sp>
      <p:sp>
        <p:nvSpPr>
          <p:cNvPr id="44" name="L-Shape 43">
            <a:extLst>
              <a:ext uri="{FF2B5EF4-FFF2-40B4-BE49-F238E27FC236}">
                <a16:creationId xmlns:a16="http://schemas.microsoft.com/office/drawing/2014/main" id="{AAC05ECE-262C-5DA0-BA64-FF90DAD1A80B}"/>
              </a:ext>
            </a:extLst>
          </p:cNvPr>
          <p:cNvSpPr/>
          <p:nvPr/>
        </p:nvSpPr>
        <p:spPr>
          <a:xfrm rot="5400000">
            <a:off x="1068340" y="1337531"/>
            <a:ext cx="1324881" cy="1742489"/>
          </a:xfrm>
          <a:prstGeom prst="corner">
            <a:avLst>
              <a:gd name="adj1" fmla="val 67624"/>
              <a:gd name="adj2" fmla="val 5085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1C97379C-EC15-9C71-F04F-52A5737E6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1" y="3235411"/>
            <a:ext cx="1748053" cy="13110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08E02C2-4EB5-62B8-C22F-E883159A962B}"/>
              </a:ext>
            </a:extLst>
          </p:cNvPr>
          <p:cNvSpPr/>
          <p:nvPr/>
        </p:nvSpPr>
        <p:spPr>
          <a:xfrm>
            <a:off x="1755647" y="3881774"/>
            <a:ext cx="867266" cy="664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id="{C15CCCCF-3BD0-E4B1-D219-B1ACDEC93BC1}"/>
              </a:ext>
            </a:extLst>
          </p:cNvPr>
          <p:cNvSpPr/>
          <p:nvPr/>
        </p:nvSpPr>
        <p:spPr>
          <a:xfrm rot="5400000">
            <a:off x="1100995" y="3020556"/>
            <a:ext cx="1309302" cy="1742489"/>
          </a:xfrm>
          <a:prstGeom prst="corner">
            <a:avLst>
              <a:gd name="adj1" fmla="val 67624"/>
              <a:gd name="adj2" fmla="val 5085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E5BFF-F8B0-A3FD-D43E-7153CEB08822}"/>
              </a:ext>
            </a:extLst>
          </p:cNvPr>
          <p:cNvSpPr txBox="1"/>
          <p:nvPr/>
        </p:nvSpPr>
        <p:spPr>
          <a:xfrm>
            <a:off x="996695" y="4864608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¾ images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8726C-B8A3-CC01-9DF8-C41F8BB7EF18}"/>
              </a:ext>
            </a:extLst>
          </p:cNvPr>
          <p:cNvSpPr txBox="1"/>
          <p:nvPr/>
        </p:nvSpPr>
        <p:spPr>
          <a:xfrm>
            <a:off x="4091406" y="4864608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Far+Noise</a:t>
            </a:r>
            <a:endParaRPr lang="en-GB" dirty="0"/>
          </a:p>
        </p:txBody>
      </p:sp>
      <p:pic>
        <p:nvPicPr>
          <p:cNvPr id="13" name="Picture 12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E62B52E5-4C5A-FD81-4C32-DF3A5E803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96" y="1574530"/>
            <a:ext cx="1728914" cy="12966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029E19-3D30-774A-24E9-3A6259D19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610" y="1756791"/>
            <a:ext cx="1409700" cy="1114425"/>
          </a:xfrm>
          <a:prstGeom prst="rect">
            <a:avLst/>
          </a:prstGeom>
        </p:spPr>
      </p:pic>
      <p:pic>
        <p:nvPicPr>
          <p:cNvPr id="19" name="Picture 18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3F4683B1-2009-BFB7-FC80-D236419CB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96" y="3176463"/>
            <a:ext cx="1748053" cy="1311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396188-D117-71F3-BA0D-7DAAEEB59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290" y="3476471"/>
            <a:ext cx="1347159" cy="1001733"/>
          </a:xfrm>
          <a:prstGeom prst="rect">
            <a:avLst/>
          </a:prstGeom>
        </p:spPr>
      </p:pic>
      <p:sp>
        <p:nvSpPr>
          <p:cNvPr id="21" name="L-Shape 20">
            <a:extLst>
              <a:ext uri="{FF2B5EF4-FFF2-40B4-BE49-F238E27FC236}">
                <a16:creationId xmlns:a16="http://schemas.microsoft.com/office/drawing/2014/main" id="{C0157C36-8BDF-1D60-A624-DB73F50FC6DB}"/>
              </a:ext>
            </a:extLst>
          </p:cNvPr>
          <p:cNvSpPr/>
          <p:nvPr/>
        </p:nvSpPr>
        <p:spPr>
          <a:xfrm rot="5400000">
            <a:off x="4077593" y="1358144"/>
            <a:ext cx="1306867" cy="1701263"/>
          </a:xfrm>
          <a:prstGeom prst="corner">
            <a:avLst>
              <a:gd name="adj1" fmla="val 25068"/>
              <a:gd name="adj2" fmla="val 1530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C25B6590-1FC0-2906-734C-51A861322F3E}"/>
              </a:ext>
            </a:extLst>
          </p:cNvPr>
          <p:cNvSpPr/>
          <p:nvPr/>
        </p:nvSpPr>
        <p:spPr>
          <a:xfrm rot="5400000">
            <a:off x="4103770" y="2946839"/>
            <a:ext cx="1306867" cy="1742490"/>
          </a:xfrm>
          <a:prstGeom prst="corner">
            <a:avLst>
              <a:gd name="adj1" fmla="val 27867"/>
              <a:gd name="adj2" fmla="val 2370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26A7747F-3F6A-9489-5B9A-C1386430E20D}"/>
              </a:ext>
            </a:extLst>
          </p:cNvPr>
          <p:cNvGraphicFramePr>
            <a:graphicFrameLocks/>
          </p:cNvGraphicFramePr>
          <p:nvPr/>
        </p:nvGraphicFramePr>
        <p:xfrm>
          <a:off x="6885432" y="13660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2243D5-DBB6-07DD-5568-D3E9980B674C}"/>
              </a:ext>
            </a:extLst>
          </p:cNvPr>
          <p:cNvCxnSpPr>
            <a:cxnSpLocks/>
          </p:cNvCxnSpPr>
          <p:nvPr/>
        </p:nvCxnSpPr>
        <p:spPr>
          <a:xfrm>
            <a:off x="7328962" y="2648635"/>
            <a:ext cx="394559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446A5DD-8664-861D-D5C6-42686A158B12}"/>
              </a:ext>
            </a:extLst>
          </p:cNvPr>
          <p:cNvSpPr txBox="1"/>
          <p:nvPr/>
        </p:nvSpPr>
        <p:spPr>
          <a:xfrm>
            <a:off x="7615224" y="4163123"/>
            <a:ext cx="168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 ¾ images Test </a:t>
            </a:r>
            <a:r>
              <a:rPr lang="en-GB" dirty="0" err="1"/>
              <a:t>Far+Noise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D2AF0C-36EF-CDDC-8934-7E78059B57FB}"/>
              </a:ext>
            </a:extLst>
          </p:cNvPr>
          <p:cNvSpPr txBox="1"/>
          <p:nvPr/>
        </p:nvSpPr>
        <p:spPr>
          <a:xfrm>
            <a:off x="9508772" y="4163122"/>
            <a:ext cx="192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 </a:t>
            </a:r>
            <a:r>
              <a:rPr lang="en-GB" dirty="0" err="1"/>
              <a:t>Far+noise</a:t>
            </a:r>
            <a:endParaRPr lang="en-GB" dirty="0"/>
          </a:p>
          <a:p>
            <a:r>
              <a:rPr lang="en-GB" dirty="0"/>
              <a:t>Test ¾ images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9D4AF-8220-1FC5-4896-F70A72CEB15D}"/>
              </a:ext>
            </a:extLst>
          </p:cNvPr>
          <p:cNvSpPr txBox="1"/>
          <p:nvPr/>
        </p:nvSpPr>
        <p:spPr>
          <a:xfrm rot="10800000">
            <a:off x="6592219" y="1642471"/>
            <a:ext cx="400110" cy="2012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400" dirty="0"/>
              <a:t>Classifier performance 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92CD6-3411-201B-85EB-F249778E4C28}"/>
              </a:ext>
            </a:extLst>
          </p:cNvPr>
          <p:cNvSpPr txBox="1"/>
          <p:nvPr/>
        </p:nvSpPr>
        <p:spPr>
          <a:xfrm>
            <a:off x="10307905" y="1312237"/>
            <a:ext cx="793844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Single Trial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2A4296-5C19-CC65-6C76-526AA227D609}"/>
              </a:ext>
            </a:extLst>
          </p:cNvPr>
          <p:cNvSpPr txBox="1"/>
          <p:nvPr/>
        </p:nvSpPr>
        <p:spPr>
          <a:xfrm>
            <a:off x="11094018" y="1310314"/>
            <a:ext cx="919366" cy="24622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Average Block</a:t>
            </a:r>
            <a:endParaRPr lang="en-GB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1EB96-1BE6-5348-780F-7A9B3CAAC7C0}"/>
              </a:ext>
            </a:extLst>
          </p:cNvPr>
          <p:cNvSpPr txBox="1"/>
          <p:nvPr/>
        </p:nvSpPr>
        <p:spPr>
          <a:xfrm>
            <a:off x="7690709" y="1687773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May be above 50% but the value is less than the near condition. </a:t>
            </a:r>
          </a:p>
        </p:txBody>
      </p:sp>
    </p:spTree>
    <p:extLst>
      <p:ext uri="{BB962C8B-B14F-4D97-AF65-F5344CB8AC3E}">
        <p14:creationId xmlns:p14="http://schemas.microsoft.com/office/powerpoint/2010/main" val="3678227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E3F3-7F72-BB3F-7205-7D3B4DDF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837"/>
            <a:ext cx="10515600" cy="476123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+mn-lt"/>
              </a:rPr>
              <a:t>Far Group </a:t>
            </a:r>
            <a:endParaRPr lang="en-GB" sz="2000" b="1" dirty="0">
              <a:latin typeface="+mn-lt"/>
            </a:endParaRPr>
          </a:p>
        </p:txBody>
      </p:sp>
      <p:pic>
        <p:nvPicPr>
          <p:cNvPr id="4" name="Picture 3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69806B23-DFF5-188E-9F1A-76EA88922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" y="1564349"/>
            <a:ext cx="1742489" cy="13068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65CB1B-F102-F485-35DC-180BE6CD26A7}"/>
              </a:ext>
            </a:extLst>
          </p:cNvPr>
          <p:cNvSpPr txBox="1"/>
          <p:nvPr/>
        </p:nvSpPr>
        <p:spPr>
          <a:xfrm>
            <a:off x="1309116" y="118141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E761A-4D29-F25C-B921-5E19C56E0800}"/>
              </a:ext>
            </a:extLst>
          </p:cNvPr>
          <p:cNvSpPr/>
          <p:nvPr/>
        </p:nvSpPr>
        <p:spPr>
          <a:xfrm>
            <a:off x="758952" y="1088136"/>
            <a:ext cx="1965960" cy="35478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17880C-9FDC-8178-B808-54D9743BF0E0}"/>
              </a:ext>
            </a:extLst>
          </p:cNvPr>
          <p:cNvSpPr/>
          <p:nvPr/>
        </p:nvSpPr>
        <p:spPr>
          <a:xfrm>
            <a:off x="3708856" y="1106097"/>
            <a:ext cx="1965960" cy="35478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E5C554-AD4B-8B68-F2DA-732EBD73C2AA}"/>
              </a:ext>
            </a:extLst>
          </p:cNvPr>
          <p:cNvSpPr txBox="1"/>
          <p:nvPr/>
        </p:nvSpPr>
        <p:spPr>
          <a:xfrm>
            <a:off x="4356556" y="118141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est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F84F9D-EC76-25E5-AF91-DA5DF3ED5299}"/>
              </a:ext>
            </a:extLst>
          </p:cNvPr>
          <p:cNvSpPr txBox="1"/>
          <p:nvPr/>
        </p:nvSpPr>
        <p:spPr>
          <a:xfrm>
            <a:off x="118872" y="1987224"/>
            <a:ext cx="53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city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3306A8-A362-2544-6B79-25AB9CB8B5E0}"/>
              </a:ext>
            </a:extLst>
          </p:cNvPr>
          <p:cNvSpPr txBox="1"/>
          <p:nvPr/>
        </p:nvSpPr>
        <p:spPr>
          <a:xfrm>
            <a:off x="118872" y="3576907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B32EBD-1AC2-1FE3-C1FA-5A5B0EA35687}"/>
              </a:ext>
            </a:extLst>
          </p:cNvPr>
          <p:cNvSpPr txBox="1"/>
          <p:nvPr/>
        </p:nvSpPr>
        <p:spPr>
          <a:xfrm>
            <a:off x="8589264" y="770292"/>
            <a:ext cx="296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Expected results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6866DB-A2B4-1E01-84DD-7DF0B304C40C}"/>
              </a:ext>
            </a:extLst>
          </p:cNvPr>
          <p:cNvSpPr txBox="1"/>
          <p:nvPr/>
        </p:nvSpPr>
        <p:spPr>
          <a:xfrm>
            <a:off x="118872" y="656582"/>
            <a:ext cx="119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  <a:endParaRPr lang="en-GB" dirty="0"/>
          </a:p>
        </p:txBody>
      </p:sp>
      <p:pic>
        <p:nvPicPr>
          <p:cNvPr id="11" name="Picture 10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1C97379C-EC15-9C71-F04F-52A5737E6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1" y="3235411"/>
            <a:ext cx="1748053" cy="1311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C560D5-5C1E-1110-CB6D-8E9ACC107B4C}"/>
              </a:ext>
            </a:extLst>
          </p:cNvPr>
          <p:cNvSpPr txBox="1"/>
          <p:nvPr/>
        </p:nvSpPr>
        <p:spPr>
          <a:xfrm>
            <a:off x="996695" y="4815537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Full images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0B07C-7ADD-4750-6E48-DF71CA7569ED}"/>
              </a:ext>
            </a:extLst>
          </p:cNvPr>
          <p:cNvSpPr txBox="1"/>
          <p:nvPr/>
        </p:nvSpPr>
        <p:spPr>
          <a:xfrm>
            <a:off x="4065199" y="4827413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Far+Noise</a:t>
            </a:r>
            <a:endParaRPr lang="en-GB" dirty="0"/>
          </a:p>
        </p:txBody>
      </p:sp>
      <p:pic>
        <p:nvPicPr>
          <p:cNvPr id="6" name="Picture 5" descr="A city with tall buildings&#10;&#10;Description automatically generated with medium confidence">
            <a:extLst>
              <a:ext uri="{FF2B5EF4-FFF2-40B4-BE49-F238E27FC236}">
                <a16:creationId xmlns:a16="http://schemas.microsoft.com/office/drawing/2014/main" id="{425127B9-1651-D8E2-A396-D66554DB0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13" y="1564349"/>
            <a:ext cx="1742490" cy="1296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B6E3D1-579E-A04A-8FA6-6E3FCA0C5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404" y="1746610"/>
            <a:ext cx="1409700" cy="1114425"/>
          </a:xfrm>
          <a:prstGeom prst="rect">
            <a:avLst/>
          </a:prstGeom>
        </p:spPr>
      </p:pic>
      <p:pic>
        <p:nvPicPr>
          <p:cNvPr id="12" name="Picture 11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69BBC506-1FD4-7181-0189-B6ED2A54A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13" y="3166282"/>
            <a:ext cx="1748053" cy="1311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EC15D2-756E-C1C7-4AD6-E68147C8F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507" y="3466290"/>
            <a:ext cx="1347159" cy="1001733"/>
          </a:xfrm>
          <a:prstGeom prst="rect">
            <a:avLst/>
          </a:prstGeom>
        </p:spPr>
      </p:pic>
      <p:sp>
        <p:nvSpPr>
          <p:cNvPr id="19" name="L-Shape 18">
            <a:extLst>
              <a:ext uri="{FF2B5EF4-FFF2-40B4-BE49-F238E27FC236}">
                <a16:creationId xmlns:a16="http://schemas.microsoft.com/office/drawing/2014/main" id="{CDBC794B-CA66-27F7-10BC-D12BEB96AEFB}"/>
              </a:ext>
            </a:extLst>
          </p:cNvPr>
          <p:cNvSpPr/>
          <p:nvPr/>
        </p:nvSpPr>
        <p:spPr>
          <a:xfrm rot="5400000">
            <a:off x="4058424" y="2950557"/>
            <a:ext cx="1306867" cy="1742490"/>
          </a:xfrm>
          <a:prstGeom prst="corner">
            <a:avLst>
              <a:gd name="adj1" fmla="val 29267"/>
              <a:gd name="adj2" fmla="val 2370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id="{70E3D7A0-E6B5-6F4D-E508-FC2CFFD6A023}"/>
              </a:ext>
            </a:extLst>
          </p:cNvPr>
          <p:cNvSpPr/>
          <p:nvPr/>
        </p:nvSpPr>
        <p:spPr>
          <a:xfrm rot="5400000">
            <a:off x="4058424" y="1355355"/>
            <a:ext cx="1306867" cy="1742490"/>
          </a:xfrm>
          <a:prstGeom prst="corner">
            <a:avLst>
              <a:gd name="adj1" fmla="val 25768"/>
              <a:gd name="adj2" fmla="val 1530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26A7747F-3F6A-9489-5B9A-C1386430E20D}"/>
              </a:ext>
            </a:extLst>
          </p:cNvPr>
          <p:cNvGraphicFramePr>
            <a:graphicFrameLocks/>
          </p:cNvGraphicFramePr>
          <p:nvPr/>
        </p:nvGraphicFramePr>
        <p:xfrm>
          <a:off x="6955536" y="13660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201C81-F0BB-24C2-99F5-E5DF036512C6}"/>
              </a:ext>
            </a:extLst>
          </p:cNvPr>
          <p:cNvCxnSpPr>
            <a:cxnSpLocks/>
          </p:cNvCxnSpPr>
          <p:nvPr/>
        </p:nvCxnSpPr>
        <p:spPr>
          <a:xfrm>
            <a:off x="7402114" y="2666923"/>
            <a:ext cx="394559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4C4F54A-2FF5-DDA5-05D9-AD35E8E5311D}"/>
              </a:ext>
            </a:extLst>
          </p:cNvPr>
          <p:cNvSpPr txBox="1"/>
          <p:nvPr/>
        </p:nvSpPr>
        <p:spPr>
          <a:xfrm>
            <a:off x="7615224" y="4163123"/>
            <a:ext cx="176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 Full images Test </a:t>
            </a:r>
            <a:r>
              <a:rPr lang="en-GB" dirty="0" err="1"/>
              <a:t>Far+Noise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6A1B5A-4FF4-0210-DCEE-7589CF7A3FDC}"/>
              </a:ext>
            </a:extLst>
          </p:cNvPr>
          <p:cNvSpPr txBox="1"/>
          <p:nvPr/>
        </p:nvSpPr>
        <p:spPr>
          <a:xfrm>
            <a:off x="9508772" y="4163122"/>
            <a:ext cx="192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 </a:t>
            </a:r>
            <a:r>
              <a:rPr lang="en-GB" dirty="0" err="1"/>
              <a:t>Far+noise</a:t>
            </a:r>
            <a:endParaRPr lang="en-GB" dirty="0"/>
          </a:p>
          <a:p>
            <a:r>
              <a:rPr lang="en-GB" dirty="0"/>
              <a:t>Test Full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6A514-9D11-67EB-BBC7-E8ED774D1AD9}"/>
              </a:ext>
            </a:extLst>
          </p:cNvPr>
          <p:cNvSpPr txBox="1"/>
          <p:nvPr/>
        </p:nvSpPr>
        <p:spPr>
          <a:xfrm rot="10800000">
            <a:off x="6592219" y="1642471"/>
            <a:ext cx="400110" cy="2012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400" dirty="0"/>
              <a:t>Classifier performance 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937308-FDDA-10F1-7B9F-4FBC81128EC2}"/>
              </a:ext>
            </a:extLst>
          </p:cNvPr>
          <p:cNvSpPr txBox="1"/>
          <p:nvPr/>
        </p:nvSpPr>
        <p:spPr>
          <a:xfrm>
            <a:off x="10335337" y="1427635"/>
            <a:ext cx="793844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Single Trial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FF4C45-27D6-CBB8-ACB0-95F9895E8DD1}"/>
              </a:ext>
            </a:extLst>
          </p:cNvPr>
          <p:cNvSpPr txBox="1"/>
          <p:nvPr/>
        </p:nvSpPr>
        <p:spPr>
          <a:xfrm>
            <a:off x="11121450" y="1425712"/>
            <a:ext cx="919366" cy="24622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Average Block</a:t>
            </a:r>
            <a:endParaRPr lang="en-GB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65A8FD-5B53-8549-A3EF-778E18AB23C0}"/>
              </a:ext>
            </a:extLst>
          </p:cNvPr>
          <p:cNvSpPr txBox="1"/>
          <p:nvPr/>
        </p:nvSpPr>
        <p:spPr>
          <a:xfrm>
            <a:off x="7750793" y="1719252"/>
            <a:ext cx="337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May be above 50% but the value is less than the near condition </a:t>
            </a:r>
          </a:p>
        </p:txBody>
      </p:sp>
    </p:spTree>
    <p:extLst>
      <p:ext uri="{BB962C8B-B14F-4D97-AF65-F5344CB8AC3E}">
        <p14:creationId xmlns:p14="http://schemas.microsoft.com/office/powerpoint/2010/main" val="3594442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1C9B-DA44-8C0C-1080-62DD1A23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it is possible…..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9B482-6965-CA98-B037-03C18B70C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8728" cy="4351338"/>
          </a:xfrm>
        </p:spPr>
        <p:txBody>
          <a:bodyPr>
            <a:normAutofit/>
          </a:bodyPr>
          <a:lstStyle/>
          <a:p>
            <a:r>
              <a:rPr lang="en-GB" dirty="0"/>
              <a:t>We could also categorise noises, then train/test:</a:t>
            </a:r>
          </a:p>
          <a:p>
            <a:pPr marL="0" indent="0">
              <a:buNone/>
            </a:pPr>
            <a:r>
              <a:rPr lang="en-GB" dirty="0"/>
              <a:t>Like:</a:t>
            </a:r>
          </a:p>
          <a:p>
            <a:pPr marL="0" indent="0">
              <a:buNone/>
            </a:pPr>
            <a:r>
              <a:rPr lang="en-GB" dirty="0"/>
              <a:t>Train: Forest + city vs Forest + factory  </a:t>
            </a:r>
          </a:p>
          <a:p>
            <a:pPr marL="0" indent="0">
              <a:buNone/>
            </a:pPr>
            <a:r>
              <a:rPr lang="en-GB" dirty="0"/>
              <a:t>Test: Beach + city vs Beach + Factory, city-full vs </a:t>
            </a:r>
            <a:r>
              <a:rPr lang="en-GB" dirty="0" err="1"/>
              <a:t>factory_full</a:t>
            </a:r>
            <a:r>
              <a:rPr lang="en-GB" dirty="0"/>
              <a:t>, city_3/4 vs factory_3/4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Train: Forest + city vs Beach + factory  </a:t>
            </a:r>
          </a:p>
          <a:p>
            <a:pPr marL="0" indent="0">
              <a:buNone/>
            </a:pPr>
            <a:r>
              <a:rPr lang="en-GB" dirty="0"/>
              <a:t>Test: Forest + Factory vs Beach + city, </a:t>
            </a:r>
            <a:r>
              <a:rPr lang="en-GB" dirty="0" err="1"/>
              <a:t>city_full</a:t>
            </a:r>
            <a:r>
              <a:rPr lang="en-GB" dirty="0"/>
              <a:t> vs </a:t>
            </a:r>
            <a:r>
              <a:rPr lang="en-GB" dirty="0" err="1"/>
              <a:t>factory_full</a:t>
            </a:r>
            <a:r>
              <a:rPr lang="en-GB" dirty="0"/>
              <a:t>, city_3/4 vs factory_3/4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619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C502-D375-384F-CB84-C93A9935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976" y="2766218"/>
            <a:ext cx="3029712" cy="1325563"/>
          </a:xfrm>
        </p:spPr>
        <p:txBody>
          <a:bodyPr/>
          <a:lstStyle/>
          <a:p>
            <a:r>
              <a:rPr lang="en-GB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4485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picture containing sky, outdoor, water, nature&#10;&#10;Description automatically generated">
            <a:extLst>
              <a:ext uri="{FF2B5EF4-FFF2-40B4-BE49-F238E27FC236}">
                <a16:creationId xmlns:a16="http://schemas.microsoft.com/office/drawing/2014/main" id="{0C866032-4D99-0E36-DC87-2A4E70D7F3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4" b="8240"/>
          <a:stretch/>
        </p:blipFill>
        <p:spPr>
          <a:xfrm>
            <a:off x="1" y="1"/>
            <a:ext cx="12188950" cy="6858011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8EB401-1442-CA4C-3FC5-A99260A2B85D}"/>
              </a:ext>
            </a:extLst>
          </p:cNvPr>
          <p:cNvSpPr/>
          <p:nvPr/>
        </p:nvSpPr>
        <p:spPr>
          <a:xfrm>
            <a:off x="6094475" y="3512059"/>
            <a:ext cx="6094476" cy="3345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CE213-4953-DED8-3594-4437EF01CFFC}"/>
              </a:ext>
            </a:extLst>
          </p:cNvPr>
          <p:cNvSpPr txBox="1"/>
          <p:nvPr/>
        </p:nvSpPr>
        <p:spPr>
          <a:xfrm>
            <a:off x="5824782" y="3096559"/>
            <a:ext cx="537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/>
              <a:t>+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CD1FD5-6C68-DC21-571D-1BFF78FF37B9}"/>
              </a:ext>
            </a:extLst>
          </p:cNvPr>
          <p:cNvSpPr/>
          <p:nvPr/>
        </p:nvSpPr>
        <p:spPr>
          <a:xfrm>
            <a:off x="3386667" y="1140177"/>
            <a:ext cx="5588000" cy="4763911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0F592-F0AB-4C15-4852-3EB8D7FD7C57}"/>
              </a:ext>
            </a:extLst>
          </p:cNvPr>
          <p:cNvSpPr txBox="1"/>
          <p:nvPr/>
        </p:nvSpPr>
        <p:spPr>
          <a:xfrm>
            <a:off x="0" y="28576"/>
            <a:ext cx="1211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could imagine when they fixate their eyes on the central cross, the farther contextual information from the cross, the weak perception they may have. </a:t>
            </a:r>
          </a:p>
        </p:txBody>
      </p:sp>
    </p:spTree>
    <p:extLst>
      <p:ext uri="{BB962C8B-B14F-4D97-AF65-F5344CB8AC3E}">
        <p14:creationId xmlns:p14="http://schemas.microsoft.com/office/powerpoint/2010/main" val="348568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2B7B-4485-8AD8-CDDF-BFCDE7EF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F7D11-C5FF-3F56-D9B3-FB8B432A4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Whether the visual prediction is based on the Proximity or based on Task.</a:t>
            </a:r>
          </a:p>
          <a:p>
            <a:endParaRPr lang="en-GB" dirty="0"/>
          </a:p>
          <a:p>
            <a:r>
              <a:rPr lang="en-GB" dirty="0"/>
              <a:t>2. Whether contextual information from a far </a:t>
            </a:r>
            <a:r>
              <a:rPr lang="en-US" altLang="zh-CN" dirty="0"/>
              <a:t>area </a:t>
            </a:r>
            <a:r>
              <a:rPr lang="en-GB" dirty="0"/>
              <a:t>will be influenced by information from a near </a:t>
            </a:r>
            <a:r>
              <a:rPr lang="en-US" altLang="zh-CN" dirty="0"/>
              <a:t>area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67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0167-C6F8-F793-6FCD-C17AC4CC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C8A85-98FE-C5D3-4C0E-CC8744AB3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Investigating the predictive cortical feedback processing from near and far contextual information. (3T-fMRI)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9104B-857F-2415-DD3A-AABFFC6733CC}"/>
              </a:ext>
            </a:extLst>
          </p:cNvPr>
          <p:cNvSpPr txBox="1"/>
          <p:nvPr/>
        </p:nvSpPr>
        <p:spPr>
          <a:xfrm>
            <a:off x="1234440" y="3191256"/>
            <a:ext cx="9701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Hypothesis: 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Contextual information from near surrounding area is fed back more to non-stimulated visual area compared with far area.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Cortical feedback processing of contextual information from far area will be weaken by the inconsistent contextual information from near area.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273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7998-4E91-67A4-8D15-C0F9CC55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345" y="365126"/>
            <a:ext cx="12095017" cy="810532"/>
          </a:xfrm>
        </p:spPr>
        <p:txBody>
          <a:bodyPr>
            <a:normAutofit/>
          </a:bodyPr>
          <a:lstStyle/>
          <a:p>
            <a:r>
              <a:rPr lang="en-GB" sz="1800" dirty="0"/>
              <a:t>Near and Far Stimuli Presentation (50%far : 50%near)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F6003-E740-1F5B-CCE1-A39B50984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353" y="1134391"/>
            <a:ext cx="6768222" cy="4006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CA8817-7FE2-84A1-FE39-CA31F45D9882}"/>
              </a:ext>
            </a:extLst>
          </p:cNvPr>
          <p:cNvSpPr txBox="1"/>
          <p:nvPr/>
        </p:nvSpPr>
        <p:spPr>
          <a:xfrm>
            <a:off x="5858429" y="5114308"/>
            <a:ext cx="110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364DF-B73B-79F8-8E6C-16D389227B35}"/>
              </a:ext>
            </a:extLst>
          </p:cNvPr>
          <p:cNvSpPr txBox="1"/>
          <p:nvPr/>
        </p:nvSpPr>
        <p:spPr>
          <a:xfrm>
            <a:off x="1375756" y="5827974"/>
            <a:ext cx="1058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both contextual information take up 50% 50% (area: blue = green)</a:t>
            </a:r>
          </a:p>
        </p:txBody>
      </p:sp>
    </p:spTree>
    <p:extLst>
      <p:ext uri="{BB962C8B-B14F-4D97-AF65-F5344CB8AC3E}">
        <p14:creationId xmlns:p14="http://schemas.microsoft.com/office/powerpoint/2010/main" val="382095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F3AE-2D26-7E6F-EF43-B468A9DF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41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Clement’s</a:t>
            </a:r>
            <a:r>
              <a:rPr lang="en-GB" dirty="0"/>
              <a:t> </a:t>
            </a:r>
            <a:r>
              <a:rPr lang="en-GB" dirty="0" err="1"/>
              <a:t>Mathtastic</a:t>
            </a:r>
            <a:r>
              <a:rPr lang="en-GB" dirty="0"/>
              <a:t>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09FC7-9FB4-45FD-93C2-7EA5213940C2}"/>
              </a:ext>
            </a:extLst>
          </p:cNvPr>
          <p:cNvSpPr txBox="1"/>
          <p:nvPr/>
        </p:nvSpPr>
        <p:spPr>
          <a:xfrm>
            <a:off x="6247638" y="1230851"/>
            <a:ext cx="60944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red + yellow area is 3*C**2</a:t>
            </a:r>
            <a:endParaRPr lang="en-GB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yellow area is A**2 + 2*A*C</a:t>
            </a:r>
            <a:endParaRPr lang="en-GB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b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GB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want to find A such that:</a:t>
            </a:r>
            <a:endParaRPr lang="en-GB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A**2 + 2*A*C = (3*C**2)/2</a:t>
            </a:r>
            <a:b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GB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&lt;=&gt; 2*A**2 + 4*A*C - 3*C**2 = 0</a:t>
            </a:r>
            <a:endParaRPr lang="en-GB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b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GB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can just solve the equation to find one (positive) solution:</a:t>
            </a:r>
            <a:endParaRPr lang="en-GB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= (-4*C + sqrt(40*C**2))/4</a:t>
            </a:r>
            <a:b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GB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b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GB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example, if C = 1, then A = (-4 + sqrt(40))/4 ~ 0.58</a:t>
            </a:r>
            <a:endParaRPr lang="en-GB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0F58280A-C68E-560B-8E02-6778E2B83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859536"/>
            <a:ext cx="53911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9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6272-FAD1-DD6A-47AE-1A328841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616" y="2230501"/>
            <a:ext cx="2060448" cy="1325563"/>
          </a:xfrm>
        </p:spPr>
        <p:txBody>
          <a:bodyPr/>
          <a:lstStyle/>
          <a:p>
            <a:r>
              <a:rPr lang="en-GB" dirty="0"/>
              <a:t>Plan A</a:t>
            </a:r>
          </a:p>
        </p:txBody>
      </p:sp>
    </p:spTree>
    <p:extLst>
      <p:ext uri="{BB962C8B-B14F-4D97-AF65-F5344CB8AC3E}">
        <p14:creationId xmlns:p14="http://schemas.microsoft.com/office/powerpoint/2010/main" val="110491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1783</Words>
  <Application>Microsoft Office PowerPoint</Application>
  <PresentationFormat>Widescreen</PresentationFormat>
  <Paragraphs>339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Century Gothic</vt:lpstr>
      <vt:lpstr>Segoe UI</vt:lpstr>
      <vt:lpstr>Office Theme</vt:lpstr>
      <vt:lpstr>Project Discussion</vt:lpstr>
      <vt:lpstr>PowerPoint Presentation</vt:lpstr>
      <vt:lpstr>Questions</vt:lpstr>
      <vt:lpstr>PowerPoint Presentation</vt:lpstr>
      <vt:lpstr>Research questions</vt:lpstr>
      <vt:lpstr>New Project</vt:lpstr>
      <vt:lpstr>Near and Far Stimuli Presentation (50%far : 50%near)</vt:lpstr>
      <vt:lpstr>Clement’s Mathtastic work</vt:lpstr>
      <vt:lpstr>Plan A</vt:lpstr>
      <vt:lpstr>PowerPoint Presentation</vt:lpstr>
      <vt:lpstr>PowerPoint Presentation</vt:lpstr>
      <vt:lpstr>PowerPoint Presentation</vt:lpstr>
      <vt:lpstr>Conditions </vt:lpstr>
      <vt:lpstr>Experimental design</vt:lpstr>
      <vt:lpstr>ROIs </vt:lpstr>
      <vt:lpstr>Lucy’s Point</vt:lpstr>
      <vt:lpstr>PowerPoint Presentation</vt:lpstr>
      <vt:lpstr>Data analysis</vt:lpstr>
      <vt:lpstr>PowerPoint Presentation</vt:lpstr>
      <vt:lpstr>Near Group </vt:lpstr>
      <vt:lpstr>PowerPoint Presentation</vt:lpstr>
      <vt:lpstr>Plan B</vt:lpstr>
      <vt:lpstr>Stimuli</vt:lpstr>
      <vt:lpstr>Conditions</vt:lpstr>
      <vt:lpstr>Experimental design</vt:lpstr>
      <vt:lpstr>PowerPoint Presentation</vt:lpstr>
      <vt:lpstr>MVPA (linear SVM)</vt:lpstr>
      <vt:lpstr>Whole groups (far + near)</vt:lpstr>
      <vt:lpstr>Near Group </vt:lpstr>
      <vt:lpstr>Near Group </vt:lpstr>
      <vt:lpstr>Far Group </vt:lpstr>
      <vt:lpstr>Far Group </vt:lpstr>
      <vt:lpstr>If it is possible…..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Zirui Zhang (PGR)</dc:creator>
  <cp:lastModifiedBy>Zirui Zhang (PGR)</cp:lastModifiedBy>
  <cp:revision>48</cp:revision>
  <dcterms:created xsi:type="dcterms:W3CDTF">2022-12-02T11:27:55Z</dcterms:created>
  <dcterms:modified xsi:type="dcterms:W3CDTF">2022-12-07T18:49:31Z</dcterms:modified>
</cp:coreProperties>
</file>