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35"/>
  </p:notesMasterIdLst>
  <p:sldIdLst>
    <p:sldId id="257" r:id="rId2"/>
    <p:sldId id="277" r:id="rId3"/>
    <p:sldId id="289" r:id="rId4"/>
    <p:sldId id="285" r:id="rId5"/>
    <p:sldId id="286" r:id="rId6"/>
    <p:sldId id="287" r:id="rId7"/>
    <p:sldId id="298" r:id="rId8"/>
    <p:sldId id="292" r:id="rId9"/>
    <p:sldId id="293" r:id="rId10"/>
    <p:sldId id="299" r:id="rId11"/>
    <p:sldId id="300" r:id="rId12"/>
    <p:sldId id="301" r:id="rId13"/>
    <p:sldId id="302" r:id="rId14"/>
    <p:sldId id="303" r:id="rId15"/>
    <p:sldId id="294" r:id="rId16"/>
    <p:sldId id="305" r:id="rId17"/>
    <p:sldId id="297" r:id="rId18"/>
    <p:sldId id="308" r:id="rId19"/>
    <p:sldId id="309" r:id="rId20"/>
    <p:sldId id="310" r:id="rId21"/>
    <p:sldId id="311" r:id="rId22"/>
    <p:sldId id="313" r:id="rId23"/>
    <p:sldId id="312" r:id="rId24"/>
    <p:sldId id="314" r:id="rId25"/>
    <p:sldId id="315" r:id="rId26"/>
    <p:sldId id="316" r:id="rId27"/>
    <p:sldId id="317" r:id="rId28"/>
    <p:sldId id="306" r:id="rId29"/>
    <p:sldId id="319" r:id="rId30"/>
    <p:sldId id="304" r:id="rId31"/>
    <p:sldId id="296" r:id="rId32"/>
    <p:sldId id="318" r:id="rId33"/>
    <p:sldId id="271"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2">
          <p15:clr>
            <a:srgbClr val="A4A3A4"/>
          </p15:clr>
        </p15:guide>
        <p15:guide id="2" pos="384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ngfei huang" initials="mh"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BADC"/>
    <a:srgbClr val="00AFCE"/>
    <a:srgbClr val="5B9BD5"/>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972" autoAdjust="0"/>
    <p:restoredTop sz="95250" autoAdjust="0"/>
  </p:normalViewPr>
  <p:slideViewPr>
    <p:cSldViewPr snapToGrid="0">
      <p:cViewPr varScale="1">
        <p:scale>
          <a:sx n="82" d="100"/>
          <a:sy n="82" d="100"/>
        </p:scale>
        <p:origin x="307" y="67"/>
      </p:cViewPr>
      <p:guideLst>
        <p:guide orient="horz" pos="2162"/>
        <p:guide pos="3841"/>
      </p:guideLst>
    </p:cSldViewPr>
  </p:slideViewPr>
  <p:outlineViewPr>
    <p:cViewPr>
      <p:scale>
        <a:sx n="33" d="100"/>
        <a:sy n="33" d="100"/>
      </p:scale>
      <p:origin x="252" y="0"/>
    </p:cViewPr>
  </p:outlin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EEA86F-3A94-4B86-9FB4-91D396B5DEC8}" type="datetimeFigureOut">
              <a:rPr lang="zh-CN" altLang="en-US" smtClean="0"/>
              <a:t>2019/2/28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2C3D33-9792-4061-9AAC-A23A326C47E9}" type="slidenum">
              <a:rPr lang="zh-CN" altLang="en-US" smtClean="0"/>
              <a:t>‹#›</a:t>
            </a:fld>
            <a:endParaRPr lang="zh-CN" altLang="en-US"/>
          </a:p>
        </p:txBody>
      </p:sp>
    </p:spTree>
    <p:extLst>
      <p:ext uri="{BB962C8B-B14F-4D97-AF65-F5344CB8AC3E}">
        <p14:creationId xmlns:p14="http://schemas.microsoft.com/office/powerpoint/2010/main" val="2063699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D2C3D33-9792-4061-9AAC-A23A326C47E9}" type="slidenum">
              <a:rPr lang="zh-CN" altLang="en-US" smtClean="0"/>
              <a:t>1</a:t>
            </a:fld>
            <a:endParaRPr lang="zh-CN" altLang="en-US"/>
          </a:p>
        </p:txBody>
      </p:sp>
    </p:spTree>
    <p:extLst>
      <p:ext uri="{BB962C8B-B14F-4D97-AF65-F5344CB8AC3E}">
        <p14:creationId xmlns:p14="http://schemas.microsoft.com/office/powerpoint/2010/main" val="596525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D2C3D33-9792-4061-9AAC-A23A326C47E9}" type="slidenum">
              <a:rPr lang="zh-CN" altLang="en-US" smtClean="0"/>
              <a:t>2</a:t>
            </a:fld>
            <a:endParaRPr lang="zh-CN" altLang="en-US"/>
          </a:p>
        </p:txBody>
      </p:sp>
    </p:spTree>
    <p:extLst>
      <p:ext uri="{BB962C8B-B14F-4D97-AF65-F5344CB8AC3E}">
        <p14:creationId xmlns:p14="http://schemas.microsoft.com/office/powerpoint/2010/main" val="1249397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D2C3D33-9792-4061-9AAC-A23A326C47E9}" type="slidenum">
              <a:rPr lang="zh-CN" altLang="en-US" smtClean="0"/>
              <a:t>9</a:t>
            </a:fld>
            <a:endParaRPr lang="zh-CN" altLang="en-US"/>
          </a:p>
        </p:txBody>
      </p:sp>
    </p:spTree>
    <p:extLst>
      <p:ext uri="{BB962C8B-B14F-4D97-AF65-F5344CB8AC3E}">
        <p14:creationId xmlns:p14="http://schemas.microsoft.com/office/powerpoint/2010/main" val="1436177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D2C3D33-9792-4061-9AAC-A23A326C47E9}" type="slidenum">
              <a:rPr lang="zh-CN" altLang="en-US" smtClean="0"/>
              <a:t>17</a:t>
            </a:fld>
            <a:endParaRPr lang="zh-CN" altLang="en-US"/>
          </a:p>
        </p:txBody>
      </p:sp>
    </p:spTree>
    <p:extLst>
      <p:ext uri="{BB962C8B-B14F-4D97-AF65-F5344CB8AC3E}">
        <p14:creationId xmlns:p14="http://schemas.microsoft.com/office/powerpoint/2010/main" val="2918030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什么是傅里叶变换？傅里叶变换的作用是什么？</a:t>
            </a:r>
          </a:p>
        </p:txBody>
      </p:sp>
      <p:sp>
        <p:nvSpPr>
          <p:cNvPr id="4" name="灯片编号占位符 3"/>
          <p:cNvSpPr>
            <a:spLocks noGrp="1"/>
          </p:cNvSpPr>
          <p:nvPr>
            <p:ph type="sldNum" sz="quarter" idx="5"/>
          </p:nvPr>
        </p:nvSpPr>
        <p:spPr/>
        <p:txBody>
          <a:bodyPr/>
          <a:lstStyle/>
          <a:p>
            <a:fld id="{1D2C3D33-9792-4061-9AAC-A23A326C47E9}" type="slidenum">
              <a:rPr lang="zh-CN" altLang="en-US" smtClean="0"/>
              <a:t>20</a:t>
            </a:fld>
            <a:endParaRPr lang="zh-CN" altLang="en-US"/>
          </a:p>
        </p:txBody>
      </p:sp>
    </p:spTree>
    <p:extLst>
      <p:ext uri="{BB962C8B-B14F-4D97-AF65-F5344CB8AC3E}">
        <p14:creationId xmlns:p14="http://schemas.microsoft.com/office/powerpoint/2010/main" val="2532032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D2C3D33-9792-4061-9AAC-A23A326C47E9}" type="slidenum">
              <a:rPr lang="zh-CN" altLang="en-US" smtClean="0"/>
              <a:t>33</a:t>
            </a:fld>
            <a:endParaRPr lang="zh-CN" altLang="en-US"/>
          </a:p>
        </p:txBody>
      </p:sp>
    </p:spTree>
    <p:extLst>
      <p:ext uri="{BB962C8B-B14F-4D97-AF65-F5344CB8AC3E}">
        <p14:creationId xmlns:p14="http://schemas.microsoft.com/office/powerpoint/2010/main" val="692329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AD4EBE6-F634-48FD-8638-311062EC2A6A}" type="datetimeFigureOut">
              <a:rPr lang="zh-CN" altLang="en-US" smtClean="0"/>
              <a:t>2019/2/28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21BF9A-3739-45E2-90E7-8CAF904731D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D4EBE6-F634-48FD-8638-311062EC2A6A}" type="datetimeFigureOut">
              <a:rPr lang="zh-CN" altLang="en-US" smtClean="0"/>
              <a:t>2019/2/28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21BF9A-3739-45E2-90E7-8CAF904731D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D4EBE6-F634-48FD-8638-311062EC2A6A}" type="datetimeFigureOut">
              <a:rPr lang="zh-CN" altLang="en-US" smtClean="0"/>
              <a:t>2019/2/28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21BF9A-3739-45E2-90E7-8CAF904731D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701191" y="1489294"/>
            <a:ext cx="10515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8" name="图片 7" descr="图片1">
            <a:extLst>
              <a:ext uri="{FF2B5EF4-FFF2-40B4-BE49-F238E27FC236}">
                <a16:creationId xmlns:a16="http://schemas.microsoft.com/office/drawing/2014/main" id="{AF0EDFBD-B947-4AB6-BC47-C46839E595E6}"/>
              </a:ext>
            </a:extLst>
          </p:cNvPr>
          <p:cNvPicPr>
            <a:picLocks noChangeAspect="1"/>
          </p:cNvPicPr>
          <p:nvPr userDrawn="1"/>
        </p:nvPicPr>
        <p:blipFill>
          <a:blip r:embed="rId2"/>
          <a:stretch>
            <a:fillRect/>
          </a:stretch>
        </p:blipFill>
        <p:spPr>
          <a:xfrm>
            <a:off x="9235587" y="5840632"/>
            <a:ext cx="2282825" cy="624840"/>
          </a:xfrm>
          <a:prstGeom prst="rect">
            <a:avLst/>
          </a:prstGeom>
        </p:spPr>
      </p:pic>
      <p:sp>
        <p:nvSpPr>
          <p:cNvPr id="9" name="标题 1">
            <a:extLst>
              <a:ext uri="{FF2B5EF4-FFF2-40B4-BE49-F238E27FC236}">
                <a16:creationId xmlns:a16="http://schemas.microsoft.com/office/drawing/2014/main" id="{814CC8FD-33EB-41DD-97DD-520FB0D4E1DE}"/>
              </a:ext>
            </a:extLst>
          </p:cNvPr>
          <p:cNvSpPr>
            <a:spLocks noGrp="1"/>
          </p:cNvSpPr>
          <p:nvPr>
            <p:ph type="title" hasCustomPrompt="1"/>
          </p:nvPr>
        </p:nvSpPr>
        <p:spPr>
          <a:xfrm>
            <a:off x="701191" y="302369"/>
            <a:ext cx="10515600" cy="1124169"/>
          </a:xfrm>
        </p:spPr>
        <p:txBody>
          <a:bodyPr>
            <a:normAutofit/>
          </a:bodyPr>
          <a:lstStyle>
            <a:lvl1pPr>
              <a:defRPr sz="3200" b="1">
                <a:solidFill>
                  <a:srgbClr val="00AFCE"/>
                </a:solidFill>
                <a:latin typeface="微软雅黑" panose="020B0503020204020204" pitchFamily="34" charset="-122"/>
                <a:ea typeface="微软雅黑" panose="020B0503020204020204" pitchFamily="34" charset="-122"/>
              </a:defRPr>
            </a:lvl1pPr>
          </a:lstStyle>
          <a:p>
            <a:r>
              <a:rPr lang="zh-CN" altLang="en-US" dirty="0"/>
              <a:t>添加标题</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AD4EBE6-F634-48FD-8638-311062EC2A6A}" type="datetimeFigureOut">
              <a:rPr lang="zh-CN" altLang="en-US" smtClean="0"/>
              <a:t>2019/2/28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21BF9A-3739-45E2-90E7-8CAF904731D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AD4EBE6-F634-48FD-8638-311062EC2A6A}" type="datetimeFigureOut">
              <a:rPr lang="zh-CN" altLang="en-US" smtClean="0"/>
              <a:t>2019/2/28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B21BF9A-3739-45E2-90E7-8CAF904731D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AD4EBE6-F634-48FD-8638-311062EC2A6A}" type="datetimeFigureOut">
              <a:rPr lang="zh-CN" altLang="en-US" smtClean="0"/>
              <a:t>2019/2/28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B21BF9A-3739-45E2-90E7-8CAF904731D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AD4EBE6-F634-48FD-8638-311062EC2A6A}" type="datetimeFigureOut">
              <a:rPr lang="zh-CN" altLang="en-US" smtClean="0"/>
              <a:t>2019/2/28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B21BF9A-3739-45E2-90E7-8CAF904731D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AD4EBE6-F634-48FD-8638-311062EC2A6A}" type="datetimeFigureOut">
              <a:rPr lang="zh-CN" altLang="en-US" smtClean="0"/>
              <a:t>2019/2/28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B21BF9A-3739-45E2-90E7-8CAF904731D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AD4EBE6-F634-48FD-8638-311062EC2A6A}" type="datetimeFigureOut">
              <a:rPr lang="zh-CN" altLang="en-US" smtClean="0"/>
              <a:t>2019/2/28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B21BF9A-3739-45E2-90E7-8CAF904731D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AD4EBE6-F634-48FD-8638-311062EC2A6A}" type="datetimeFigureOut">
              <a:rPr lang="zh-CN" altLang="en-US" smtClean="0"/>
              <a:t>2019/2/28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B21BF9A-3739-45E2-90E7-8CAF904731D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D4EBE6-F634-48FD-8638-311062EC2A6A}" type="datetimeFigureOut">
              <a:rPr lang="zh-CN" altLang="en-US" smtClean="0"/>
              <a:t>2019/2/28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21BF9A-3739-45E2-90E7-8CAF904731D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9.png"/><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8.tiff"/><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微信图片_20180912092446"/>
          <p:cNvPicPr>
            <a:picLocks noChangeAspect="1"/>
          </p:cNvPicPr>
          <p:nvPr/>
        </p:nvPicPr>
        <p:blipFill>
          <a:blip r:embed="rId3"/>
          <a:stretch>
            <a:fillRect/>
          </a:stretch>
        </p:blipFill>
        <p:spPr>
          <a:xfrm>
            <a:off x="202917" y="253557"/>
            <a:ext cx="6356909" cy="5994842"/>
          </a:xfrm>
          <a:prstGeom prst="rect">
            <a:avLst/>
          </a:prstGeom>
        </p:spPr>
      </p:pic>
      <p:pic>
        <p:nvPicPr>
          <p:cNvPr id="10" name="图片 9" descr="图片1"/>
          <p:cNvPicPr>
            <a:picLocks noChangeAspect="1"/>
          </p:cNvPicPr>
          <p:nvPr/>
        </p:nvPicPr>
        <p:blipFill>
          <a:blip r:embed="rId4"/>
          <a:stretch>
            <a:fillRect/>
          </a:stretch>
        </p:blipFill>
        <p:spPr>
          <a:xfrm>
            <a:off x="9763125" y="6060440"/>
            <a:ext cx="2282825" cy="624840"/>
          </a:xfrm>
          <a:prstGeom prst="rect">
            <a:avLst/>
          </a:prstGeom>
        </p:spPr>
      </p:pic>
      <p:sp>
        <p:nvSpPr>
          <p:cNvPr id="5" name="矩形 4"/>
          <p:cNvSpPr/>
          <p:nvPr/>
        </p:nvSpPr>
        <p:spPr>
          <a:xfrm>
            <a:off x="7014239" y="3303270"/>
            <a:ext cx="4581525" cy="1019175"/>
          </a:xfrm>
          <a:prstGeom prst="rect">
            <a:avLst/>
          </a:prstGeom>
          <a:solidFill>
            <a:srgbClr val="26B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7464635" y="3324497"/>
            <a:ext cx="4131129" cy="923330"/>
          </a:xfrm>
          <a:prstGeom prst="rect">
            <a:avLst/>
          </a:prstGeom>
          <a:noFill/>
        </p:spPr>
        <p:txBody>
          <a:bodyPr wrap="square" rtlCol="0">
            <a:spAutoFit/>
          </a:bodyPr>
          <a:lstStyle/>
          <a:p>
            <a:r>
              <a:rPr lang="zh-CN" altLang="en-US" sz="5400" b="1" dirty="0">
                <a:solidFill>
                  <a:schemeClr val="bg1"/>
                </a:solidFill>
                <a:latin typeface="微软雅黑" panose="020B0503020204020204" pitchFamily="34" charset="-122"/>
                <a:ea typeface="微软雅黑" panose="020B0503020204020204" pitchFamily="34" charset="-122"/>
                <a:cs typeface="方正大黑简体" panose="02010601030101010101" charset="-122"/>
                <a:sym typeface="+mn-ea"/>
              </a:rPr>
              <a:t>命令词识别</a:t>
            </a:r>
            <a:endParaRPr lang="en-US" altLang="zh-CN" sz="5400" b="1" dirty="0">
              <a:solidFill>
                <a:schemeClr val="bg1"/>
              </a:solidFill>
              <a:latin typeface="微软雅黑" panose="020B0503020204020204" pitchFamily="34" charset="-122"/>
              <a:ea typeface="微软雅黑" panose="020B0503020204020204" pitchFamily="34" charset="-122"/>
              <a:cs typeface="方正大黑简体" panose="02010601030101010101" charset="-122"/>
              <a:sym typeface="+mn-ea"/>
            </a:endParaRPr>
          </a:p>
        </p:txBody>
      </p:sp>
      <p:sp>
        <p:nvSpPr>
          <p:cNvPr id="3" name="矩形 2">
            <a:extLst>
              <a:ext uri="{FF2B5EF4-FFF2-40B4-BE49-F238E27FC236}">
                <a16:creationId xmlns:a16="http://schemas.microsoft.com/office/drawing/2014/main" id="{C41E7B5D-49D4-4B78-A88B-AE0DB4A73C1B}"/>
              </a:ext>
            </a:extLst>
          </p:cNvPr>
          <p:cNvSpPr/>
          <p:nvPr/>
        </p:nvSpPr>
        <p:spPr>
          <a:xfrm>
            <a:off x="9669989" y="4669691"/>
            <a:ext cx="204735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cs typeface="方正大黑简体" panose="02010601030101010101" charset="-122"/>
                <a:sym typeface="+mn-ea"/>
              </a:rPr>
              <a:t>张哲</a:t>
            </a:r>
            <a:r>
              <a:rPr lang="en-US" altLang="zh-CN" dirty="0">
                <a:latin typeface="微软雅黑" panose="020B0503020204020204" pitchFamily="34" charset="-122"/>
                <a:ea typeface="微软雅黑" panose="020B0503020204020204" pitchFamily="34" charset="-122"/>
                <a:cs typeface="方正大黑简体" panose="02010601030101010101" charset="-122"/>
                <a:sym typeface="+mn-ea"/>
              </a:rPr>
              <a:t> 2019-02-27</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AD889D5-CC2C-4DF4-9083-1C53F34B573E}"/>
              </a:ext>
            </a:extLst>
          </p:cNvPr>
          <p:cNvSpPr>
            <a:spLocks noGrp="1"/>
          </p:cNvSpPr>
          <p:nvPr>
            <p:ph idx="1"/>
          </p:nvPr>
        </p:nvSpPr>
        <p:spPr>
          <a:xfrm>
            <a:off x="701189" y="1489293"/>
            <a:ext cx="10186133" cy="892595"/>
          </a:xfrm>
        </p:spPr>
        <p:txBody>
          <a:bodyPr>
            <a:normAutofit/>
          </a:bodyPr>
          <a:lstStyle/>
          <a:p>
            <a:pPr marL="0" indent="0">
              <a:lnSpc>
                <a:spcPct val="150000"/>
              </a:lnSpc>
              <a:buNone/>
            </a:pPr>
            <a:r>
              <a:rPr lang="zh-CN" altLang="zh-CN" sz="1600" dirty="0">
                <a:latin typeface="微软雅黑" panose="020B0503020204020204" pitchFamily="34" charset="-122"/>
                <a:ea typeface="微软雅黑" panose="020B0503020204020204" pitchFamily="34" charset="-122"/>
              </a:rPr>
              <a:t>当麦克风（</a:t>
            </a:r>
            <a:r>
              <a:rPr lang="en-US" altLang="zh-CN" sz="1600" dirty="0">
                <a:latin typeface="微软雅黑" panose="020B0503020204020204" pitchFamily="34" charset="-122"/>
                <a:ea typeface="微软雅黑" panose="020B0503020204020204" pitchFamily="34" charset="-122"/>
              </a:rPr>
              <a:t>MIC</a:t>
            </a:r>
            <a:r>
              <a:rPr lang="zh-CN" altLang="zh-CN" sz="1600" dirty="0">
                <a:latin typeface="微软雅黑" panose="020B0503020204020204" pitchFamily="34" charset="-122"/>
                <a:ea typeface="微软雅黑" panose="020B0503020204020204" pitchFamily="34" charset="-122"/>
              </a:rPr>
              <a:t>）和扬声器（</a:t>
            </a:r>
            <a:r>
              <a:rPr lang="en-US" altLang="zh-CN" sz="1600" dirty="0">
                <a:latin typeface="微软雅黑" panose="020B0503020204020204" pitchFamily="34" charset="-122"/>
                <a:ea typeface="微软雅黑" panose="020B0503020204020204" pitchFamily="34" charset="-122"/>
              </a:rPr>
              <a:t>SPK</a:t>
            </a:r>
            <a:r>
              <a:rPr lang="zh-CN" altLang="zh-CN" sz="1600" dirty="0">
                <a:latin typeface="微软雅黑" panose="020B0503020204020204" pitchFamily="34" charset="-122"/>
                <a:ea typeface="微软雅黑" panose="020B0503020204020204" pitchFamily="34" charset="-122"/>
              </a:rPr>
              <a:t>）同时工作时，</a:t>
            </a:r>
            <a:r>
              <a:rPr lang="en-US" altLang="zh-CN" sz="1600" dirty="0">
                <a:latin typeface="微软雅黑" panose="020B0503020204020204" pitchFamily="34" charset="-122"/>
                <a:ea typeface="微软雅黑" panose="020B0503020204020204" pitchFamily="34" charset="-122"/>
              </a:rPr>
              <a:t>SPK</a:t>
            </a:r>
            <a:r>
              <a:rPr lang="zh-CN" altLang="zh-CN" sz="1600" dirty="0">
                <a:latin typeface="微软雅黑" panose="020B0503020204020204" pitchFamily="34" charset="-122"/>
                <a:ea typeface="微软雅黑" panose="020B0503020204020204" pitchFamily="34" charset="-122"/>
              </a:rPr>
              <a:t>发出的声音会被</a:t>
            </a:r>
            <a:r>
              <a:rPr lang="en-US" altLang="zh-CN" sz="1600" dirty="0">
                <a:latin typeface="微软雅黑" panose="020B0503020204020204" pitchFamily="34" charset="-122"/>
                <a:ea typeface="微软雅黑" panose="020B0503020204020204" pitchFamily="34" charset="-122"/>
              </a:rPr>
              <a:t>MIC</a:t>
            </a:r>
            <a:r>
              <a:rPr lang="zh-CN" altLang="zh-CN" sz="1600" dirty="0">
                <a:latin typeface="微软雅黑" panose="020B0503020204020204" pitchFamily="34" charset="-122"/>
                <a:ea typeface="微软雅黑" panose="020B0503020204020204" pitchFamily="34" charset="-122"/>
              </a:rPr>
              <a:t>捕捉到，从而产生声学回声。回声可以分为直接回声和间接回声两种。</a:t>
            </a:r>
            <a:endParaRPr lang="zh-CN" altLang="en-US" sz="900" dirty="0">
              <a:latin typeface="微软雅黑" panose="020B0503020204020204" pitchFamily="34" charset="-122"/>
              <a:ea typeface="微软雅黑" panose="020B0503020204020204" pitchFamily="34" charset="-122"/>
            </a:endParaRPr>
          </a:p>
        </p:txBody>
      </p:sp>
      <p:sp>
        <p:nvSpPr>
          <p:cNvPr id="3" name="标题 2">
            <a:extLst>
              <a:ext uri="{FF2B5EF4-FFF2-40B4-BE49-F238E27FC236}">
                <a16:creationId xmlns:a16="http://schemas.microsoft.com/office/drawing/2014/main" id="{EF458349-D161-47A5-8232-0C7FCC6E118C}"/>
              </a:ext>
            </a:extLst>
          </p:cNvPr>
          <p:cNvSpPr>
            <a:spLocks noGrp="1"/>
          </p:cNvSpPr>
          <p:nvPr>
            <p:ph type="title"/>
          </p:nvPr>
        </p:nvSpPr>
        <p:spPr/>
        <p:txBody>
          <a:bodyPr/>
          <a:lstStyle/>
          <a:p>
            <a:r>
              <a:rPr lang="zh-CN" altLang="en-US" dirty="0"/>
              <a:t>回声消除</a:t>
            </a:r>
            <a:r>
              <a:rPr lang="en-US" altLang="zh-CN" dirty="0"/>
              <a:t>AEC</a:t>
            </a:r>
            <a:endParaRPr lang="zh-CN" altLang="en-US" dirty="0"/>
          </a:p>
        </p:txBody>
      </p:sp>
      <p:grpSp>
        <p:nvGrpSpPr>
          <p:cNvPr id="4" name="画布 2">
            <a:extLst>
              <a:ext uri="{FF2B5EF4-FFF2-40B4-BE49-F238E27FC236}">
                <a16:creationId xmlns:a16="http://schemas.microsoft.com/office/drawing/2014/main" id="{5230BBA5-796D-4637-9731-D3DDD1BB26FF}"/>
              </a:ext>
            </a:extLst>
          </p:cNvPr>
          <p:cNvGrpSpPr/>
          <p:nvPr/>
        </p:nvGrpSpPr>
        <p:grpSpPr>
          <a:xfrm>
            <a:off x="187180" y="2209677"/>
            <a:ext cx="5135097" cy="3353334"/>
            <a:chOff x="0" y="0"/>
            <a:chExt cx="4340860" cy="2216150"/>
          </a:xfrm>
        </p:grpSpPr>
        <p:sp>
          <p:nvSpPr>
            <p:cNvPr id="5" name="矩形 4">
              <a:extLst>
                <a:ext uri="{FF2B5EF4-FFF2-40B4-BE49-F238E27FC236}">
                  <a16:creationId xmlns:a16="http://schemas.microsoft.com/office/drawing/2014/main" id="{2D2E8D72-6D73-4EF8-B312-EA5E3C2D3A10}"/>
                </a:ext>
              </a:extLst>
            </p:cNvPr>
            <p:cNvSpPr/>
            <p:nvPr/>
          </p:nvSpPr>
          <p:spPr>
            <a:xfrm>
              <a:off x="0" y="0"/>
              <a:ext cx="4340860" cy="2216150"/>
            </a:xfrm>
            <a:prstGeom prst="rect">
              <a:avLst/>
            </a:prstGeom>
          </p:spPr>
        </p:sp>
        <p:cxnSp>
          <p:nvCxnSpPr>
            <p:cNvPr id="6" name="直接箭头连接符 5">
              <a:extLst>
                <a:ext uri="{FF2B5EF4-FFF2-40B4-BE49-F238E27FC236}">
                  <a16:creationId xmlns:a16="http://schemas.microsoft.com/office/drawing/2014/main" id="{5AB15640-A600-4388-BD5E-7695B345AE5B}"/>
                </a:ext>
              </a:extLst>
            </p:cNvPr>
            <p:cNvCxnSpPr/>
            <p:nvPr/>
          </p:nvCxnSpPr>
          <p:spPr>
            <a:xfrm flipH="1">
              <a:off x="2661556" y="453811"/>
              <a:ext cx="1110343" cy="54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矩形 6">
              <a:extLst>
                <a:ext uri="{FF2B5EF4-FFF2-40B4-BE49-F238E27FC236}">
                  <a16:creationId xmlns:a16="http://schemas.microsoft.com/office/drawing/2014/main" id="{D11949A8-802B-4454-AB5A-C849E41065D5}"/>
                </a:ext>
              </a:extLst>
            </p:cNvPr>
            <p:cNvSpPr/>
            <p:nvPr/>
          </p:nvSpPr>
          <p:spPr>
            <a:xfrm>
              <a:off x="2585355" y="290458"/>
              <a:ext cx="92529" cy="32657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8" name="流程图: 手动操作 7">
              <a:extLst>
                <a:ext uri="{FF2B5EF4-FFF2-40B4-BE49-F238E27FC236}">
                  <a16:creationId xmlns:a16="http://schemas.microsoft.com/office/drawing/2014/main" id="{CB294142-B52D-4053-95AE-3EC4082A7900}"/>
                </a:ext>
              </a:extLst>
            </p:cNvPr>
            <p:cNvSpPr/>
            <p:nvPr/>
          </p:nvSpPr>
          <p:spPr>
            <a:xfrm rot="16200000">
              <a:off x="2295639" y="422398"/>
              <a:ext cx="516805" cy="78886"/>
            </a:xfrm>
            <a:prstGeom prst="flowChartManualOperation">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9" name="任意多边形 11">
              <a:extLst>
                <a:ext uri="{FF2B5EF4-FFF2-40B4-BE49-F238E27FC236}">
                  <a16:creationId xmlns:a16="http://schemas.microsoft.com/office/drawing/2014/main" id="{6352A0F7-ACC3-4B00-B1A4-82C0F981581D}"/>
                </a:ext>
              </a:extLst>
            </p:cNvPr>
            <p:cNvSpPr/>
            <p:nvPr/>
          </p:nvSpPr>
          <p:spPr>
            <a:xfrm>
              <a:off x="506186" y="272227"/>
              <a:ext cx="1899557" cy="1553183"/>
            </a:xfrm>
            <a:custGeom>
              <a:avLst/>
              <a:gdLst>
                <a:gd name="connsiteX0" fmla="*/ 1559980 w 1608966"/>
                <a:gd name="connsiteY0" fmla="*/ 186962 h 1335630"/>
                <a:gd name="connsiteX1" fmla="*/ 1227966 w 1608966"/>
                <a:gd name="connsiteY1" fmla="*/ 170634 h 1335630"/>
                <a:gd name="connsiteX2" fmla="*/ 983038 w 1608966"/>
                <a:gd name="connsiteY2" fmla="*/ 40005 h 1335630"/>
                <a:gd name="connsiteX3" fmla="*/ 830638 w 1608966"/>
                <a:gd name="connsiteY3" fmla="*/ 94434 h 1335630"/>
                <a:gd name="connsiteX4" fmla="*/ 634695 w 1608966"/>
                <a:gd name="connsiteY4" fmla="*/ 94434 h 1335630"/>
                <a:gd name="connsiteX5" fmla="*/ 444195 w 1608966"/>
                <a:gd name="connsiteY5" fmla="*/ 116205 h 1335630"/>
                <a:gd name="connsiteX6" fmla="*/ 226480 w 1608966"/>
                <a:gd name="connsiteY6" fmla="*/ 1905 h 1335630"/>
                <a:gd name="connsiteX7" fmla="*/ 133952 w 1608966"/>
                <a:gd name="connsiteY7" fmla="*/ 225062 h 1335630"/>
                <a:gd name="connsiteX8" fmla="*/ 275466 w 1608966"/>
                <a:gd name="connsiteY8" fmla="*/ 344805 h 1335630"/>
                <a:gd name="connsiteX9" fmla="*/ 182938 w 1608966"/>
                <a:gd name="connsiteY9" fmla="*/ 627834 h 1335630"/>
                <a:gd name="connsiteX10" fmla="*/ 319009 w 1608966"/>
                <a:gd name="connsiteY10" fmla="*/ 753020 h 1335630"/>
                <a:gd name="connsiteX11" fmla="*/ 253695 w 1608966"/>
                <a:gd name="connsiteY11" fmla="*/ 927191 h 1335630"/>
                <a:gd name="connsiteX12" fmla="*/ 3323 w 1608966"/>
                <a:gd name="connsiteY12" fmla="*/ 997948 h 1335630"/>
                <a:gd name="connsiteX13" fmla="*/ 112180 w 1608966"/>
                <a:gd name="connsiteY13" fmla="*/ 1199334 h 1335630"/>
                <a:gd name="connsiteX14" fmla="*/ 144838 w 1608966"/>
                <a:gd name="connsiteY14" fmla="*/ 1231991 h 1335630"/>
                <a:gd name="connsiteX15" fmla="*/ 128509 w 1608966"/>
                <a:gd name="connsiteY15" fmla="*/ 1291862 h 1335630"/>
                <a:gd name="connsiteX16" fmla="*/ 373438 w 1608966"/>
                <a:gd name="connsiteY16" fmla="*/ 1308191 h 1335630"/>
                <a:gd name="connsiteX17" fmla="*/ 748995 w 1608966"/>
                <a:gd name="connsiteY17" fmla="*/ 1335405 h 1335630"/>
                <a:gd name="connsiteX18" fmla="*/ 1059238 w 1608966"/>
                <a:gd name="connsiteY18" fmla="*/ 1291862 h 1335630"/>
                <a:gd name="connsiteX19" fmla="*/ 1483780 w 1608966"/>
                <a:gd name="connsiteY19" fmla="*/ 1204777 h 1335630"/>
                <a:gd name="connsiteX20" fmla="*/ 1608966 w 1608966"/>
                <a:gd name="connsiteY20" fmla="*/ 1286420 h 1335630"/>
                <a:gd name="connsiteX0" fmla="*/ 1559980 w 1799773"/>
                <a:gd name="connsiteY0" fmla="*/ 186962 h 1335630"/>
                <a:gd name="connsiteX1" fmla="*/ 1227966 w 1799773"/>
                <a:gd name="connsiteY1" fmla="*/ 170634 h 1335630"/>
                <a:gd name="connsiteX2" fmla="*/ 983038 w 1799773"/>
                <a:gd name="connsiteY2" fmla="*/ 40005 h 1335630"/>
                <a:gd name="connsiteX3" fmla="*/ 830638 w 1799773"/>
                <a:gd name="connsiteY3" fmla="*/ 94434 h 1335630"/>
                <a:gd name="connsiteX4" fmla="*/ 634695 w 1799773"/>
                <a:gd name="connsiteY4" fmla="*/ 94434 h 1335630"/>
                <a:gd name="connsiteX5" fmla="*/ 444195 w 1799773"/>
                <a:gd name="connsiteY5" fmla="*/ 116205 h 1335630"/>
                <a:gd name="connsiteX6" fmla="*/ 226480 w 1799773"/>
                <a:gd name="connsiteY6" fmla="*/ 1905 h 1335630"/>
                <a:gd name="connsiteX7" fmla="*/ 133952 w 1799773"/>
                <a:gd name="connsiteY7" fmla="*/ 225062 h 1335630"/>
                <a:gd name="connsiteX8" fmla="*/ 275466 w 1799773"/>
                <a:gd name="connsiteY8" fmla="*/ 344805 h 1335630"/>
                <a:gd name="connsiteX9" fmla="*/ 182938 w 1799773"/>
                <a:gd name="connsiteY9" fmla="*/ 627834 h 1335630"/>
                <a:gd name="connsiteX10" fmla="*/ 319009 w 1799773"/>
                <a:gd name="connsiteY10" fmla="*/ 753020 h 1335630"/>
                <a:gd name="connsiteX11" fmla="*/ 253695 w 1799773"/>
                <a:gd name="connsiteY11" fmla="*/ 927191 h 1335630"/>
                <a:gd name="connsiteX12" fmla="*/ 3323 w 1799773"/>
                <a:gd name="connsiteY12" fmla="*/ 997948 h 1335630"/>
                <a:gd name="connsiteX13" fmla="*/ 112180 w 1799773"/>
                <a:gd name="connsiteY13" fmla="*/ 1199334 h 1335630"/>
                <a:gd name="connsiteX14" fmla="*/ 144838 w 1799773"/>
                <a:gd name="connsiteY14" fmla="*/ 1231991 h 1335630"/>
                <a:gd name="connsiteX15" fmla="*/ 128509 w 1799773"/>
                <a:gd name="connsiteY15" fmla="*/ 1291862 h 1335630"/>
                <a:gd name="connsiteX16" fmla="*/ 373438 w 1799773"/>
                <a:gd name="connsiteY16" fmla="*/ 1308191 h 1335630"/>
                <a:gd name="connsiteX17" fmla="*/ 748995 w 1799773"/>
                <a:gd name="connsiteY17" fmla="*/ 1335405 h 1335630"/>
                <a:gd name="connsiteX18" fmla="*/ 1059238 w 1799773"/>
                <a:gd name="connsiteY18" fmla="*/ 1291862 h 1335630"/>
                <a:gd name="connsiteX19" fmla="*/ 1483780 w 1799773"/>
                <a:gd name="connsiteY19" fmla="*/ 1204777 h 1335630"/>
                <a:gd name="connsiteX20" fmla="*/ 1799773 w 1799773"/>
                <a:gd name="connsiteY20" fmla="*/ 1127245 h 133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99773" h="1335630">
                  <a:moveTo>
                    <a:pt x="1559980" y="186962"/>
                  </a:moveTo>
                  <a:cubicBezTo>
                    <a:pt x="1442051" y="191044"/>
                    <a:pt x="1324123" y="195127"/>
                    <a:pt x="1227966" y="170634"/>
                  </a:cubicBezTo>
                  <a:cubicBezTo>
                    <a:pt x="1131809" y="146141"/>
                    <a:pt x="1049259" y="52705"/>
                    <a:pt x="983038" y="40005"/>
                  </a:cubicBezTo>
                  <a:cubicBezTo>
                    <a:pt x="916817" y="27305"/>
                    <a:pt x="888695" y="85363"/>
                    <a:pt x="830638" y="94434"/>
                  </a:cubicBezTo>
                  <a:cubicBezTo>
                    <a:pt x="772581" y="103505"/>
                    <a:pt x="699102" y="90806"/>
                    <a:pt x="634695" y="94434"/>
                  </a:cubicBezTo>
                  <a:cubicBezTo>
                    <a:pt x="570288" y="98062"/>
                    <a:pt x="512231" y="131626"/>
                    <a:pt x="444195" y="116205"/>
                  </a:cubicBezTo>
                  <a:cubicBezTo>
                    <a:pt x="376159" y="100783"/>
                    <a:pt x="278187" y="-16238"/>
                    <a:pt x="226480" y="1905"/>
                  </a:cubicBezTo>
                  <a:cubicBezTo>
                    <a:pt x="174773" y="20048"/>
                    <a:pt x="125788" y="167912"/>
                    <a:pt x="133952" y="225062"/>
                  </a:cubicBezTo>
                  <a:cubicBezTo>
                    <a:pt x="142116" y="282212"/>
                    <a:pt x="267302" y="277676"/>
                    <a:pt x="275466" y="344805"/>
                  </a:cubicBezTo>
                  <a:cubicBezTo>
                    <a:pt x="283630" y="411934"/>
                    <a:pt x="175681" y="559798"/>
                    <a:pt x="182938" y="627834"/>
                  </a:cubicBezTo>
                  <a:cubicBezTo>
                    <a:pt x="190195" y="695870"/>
                    <a:pt x="307216" y="703127"/>
                    <a:pt x="319009" y="753020"/>
                  </a:cubicBezTo>
                  <a:cubicBezTo>
                    <a:pt x="330802" y="802913"/>
                    <a:pt x="306309" y="886370"/>
                    <a:pt x="253695" y="927191"/>
                  </a:cubicBezTo>
                  <a:cubicBezTo>
                    <a:pt x="201081" y="968012"/>
                    <a:pt x="26909" y="952591"/>
                    <a:pt x="3323" y="997948"/>
                  </a:cubicBezTo>
                  <a:cubicBezTo>
                    <a:pt x="-20263" y="1043305"/>
                    <a:pt x="88594" y="1160327"/>
                    <a:pt x="112180" y="1199334"/>
                  </a:cubicBezTo>
                  <a:cubicBezTo>
                    <a:pt x="135766" y="1238341"/>
                    <a:pt x="142117" y="1216570"/>
                    <a:pt x="144838" y="1231991"/>
                  </a:cubicBezTo>
                  <a:cubicBezTo>
                    <a:pt x="147559" y="1247412"/>
                    <a:pt x="90409" y="1279162"/>
                    <a:pt x="128509" y="1291862"/>
                  </a:cubicBezTo>
                  <a:cubicBezTo>
                    <a:pt x="166609" y="1304562"/>
                    <a:pt x="373438" y="1308191"/>
                    <a:pt x="373438" y="1308191"/>
                  </a:cubicBezTo>
                  <a:cubicBezTo>
                    <a:pt x="476852" y="1315448"/>
                    <a:pt x="634695" y="1338127"/>
                    <a:pt x="748995" y="1335405"/>
                  </a:cubicBezTo>
                  <a:cubicBezTo>
                    <a:pt x="863295" y="1332683"/>
                    <a:pt x="936774" y="1313633"/>
                    <a:pt x="1059238" y="1291862"/>
                  </a:cubicBezTo>
                  <a:cubicBezTo>
                    <a:pt x="1181702" y="1270091"/>
                    <a:pt x="1360358" y="1232213"/>
                    <a:pt x="1483780" y="1204777"/>
                  </a:cubicBezTo>
                  <a:cubicBezTo>
                    <a:pt x="1607202" y="1177341"/>
                    <a:pt x="1747159" y="1123616"/>
                    <a:pt x="1799773" y="1127245"/>
                  </a:cubicBezTo>
                </a:path>
              </a:pathLst>
            </a:custGeom>
          </p:spPr>
          <p:style>
            <a:lnRef idx="2">
              <a:schemeClr val="dk1"/>
            </a:lnRef>
            <a:fillRef idx="0">
              <a:schemeClr val="dk1"/>
            </a:fillRef>
            <a:effectRef idx="1">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0" name="椭圆 9">
              <a:extLst>
                <a:ext uri="{FF2B5EF4-FFF2-40B4-BE49-F238E27FC236}">
                  <a16:creationId xmlns:a16="http://schemas.microsoft.com/office/drawing/2014/main" id="{FBD877F9-B345-4F81-87E8-238EC4C1C1FA}"/>
                </a:ext>
              </a:extLst>
            </p:cNvPr>
            <p:cNvSpPr/>
            <p:nvPr/>
          </p:nvSpPr>
          <p:spPr>
            <a:xfrm>
              <a:off x="2383971" y="1471624"/>
              <a:ext cx="130629" cy="130629"/>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11" name="直接连接符 10">
              <a:extLst>
                <a:ext uri="{FF2B5EF4-FFF2-40B4-BE49-F238E27FC236}">
                  <a16:creationId xmlns:a16="http://schemas.microsoft.com/office/drawing/2014/main" id="{D8C9BE0E-5EB9-4B67-A078-B842BE17E58B}"/>
                </a:ext>
              </a:extLst>
            </p:cNvPr>
            <p:cNvCxnSpPr/>
            <p:nvPr/>
          </p:nvCxnSpPr>
          <p:spPr>
            <a:xfrm>
              <a:off x="2514600" y="1416485"/>
              <a:ext cx="0" cy="256525"/>
            </a:xfrm>
            <a:prstGeom prst="line">
              <a:avLst/>
            </a:prstGeom>
          </p:spPr>
          <p:style>
            <a:lnRef idx="2">
              <a:schemeClr val="dk1"/>
            </a:lnRef>
            <a:fillRef idx="0">
              <a:schemeClr val="dk1"/>
            </a:fillRef>
            <a:effectRef idx="1">
              <a:schemeClr val="dk1"/>
            </a:effectRef>
            <a:fontRef idx="minor">
              <a:schemeClr val="tx1"/>
            </a:fontRef>
          </p:style>
        </p:cxnSp>
        <p:sp>
          <p:nvSpPr>
            <p:cNvPr id="12" name="任意多边形 16">
              <a:extLst>
                <a:ext uri="{FF2B5EF4-FFF2-40B4-BE49-F238E27FC236}">
                  <a16:creationId xmlns:a16="http://schemas.microsoft.com/office/drawing/2014/main" id="{3D204946-7E0D-48B6-B314-BA86919C6A63}"/>
                </a:ext>
              </a:extLst>
            </p:cNvPr>
            <p:cNvSpPr/>
            <p:nvPr/>
          </p:nvSpPr>
          <p:spPr>
            <a:xfrm>
              <a:off x="1583871" y="998090"/>
              <a:ext cx="832758" cy="473535"/>
            </a:xfrm>
            <a:custGeom>
              <a:avLst/>
              <a:gdLst>
                <a:gd name="connsiteX0" fmla="*/ 832758 w 832758"/>
                <a:gd name="connsiteY0" fmla="*/ 473535 h 473535"/>
                <a:gd name="connsiteX1" fmla="*/ 745672 w 832758"/>
                <a:gd name="connsiteY1" fmla="*/ 391892 h 473535"/>
                <a:gd name="connsiteX2" fmla="*/ 653143 w 832758"/>
                <a:gd name="connsiteY2" fmla="*/ 419106 h 473535"/>
                <a:gd name="connsiteX3" fmla="*/ 419100 w 832758"/>
                <a:gd name="connsiteY3" fmla="*/ 223163 h 473535"/>
                <a:gd name="connsiteX4" fmla="*/ 277586 w 832758"/>
                <a:gd name="connsiteY4" fmla="*/ 261263 h 473535"/>
                <a:gd name="connsiteX5" fmla="*/ 108858 w 832758"/>
                <a:gd name="connsiteY5" fmla="*/ 27221 h 473535"/>
                <a:gd name="connsiteX6" fmla="*/ 0 w 832758"/>
                <a:gd name="connsiteY6" fmla="*/ 5449 h 473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2758" h="473535">
                  <a:moveTo>
                    <a:pt x="832758" y="473535"/>
                  </a:moveTo>
                  <a:cubicBezTo>
                    <a:pt x="804183" y="437249"/>
                    <a:pt x="775608" y="400963"/>
                    <a:pt x="745672" y="391892"/>
                  </a:cubicBezTo>
                  <a:cubicBezTo>
                    <a:pt x="715736" y="382820"/>
                    <a:pt x="707572" y="447227"/>
                    <a:pt x="653143" y="419106"/>
                  </a:cubicBezTo>
                  <a:cubicBezTo>
                    <a:pt x="598714" y="390985"/>
                    <a:pt x="481693" y="249470"/>
                    <a:pt x="419100" y="223163"/>
                  </a:cubicBezTo>
                  <a:cubicBezTo>
                    <a:pt x="356507" y="196856"/>
                    <a:pt x="329293" y="293920"/>
                    <a:pt x="277586" y="261263"/>
                  </a:cubicBezTo>
                  <a:cubicBezTo>
                    <a:pt x="225879" y="228606"/>
                    <a:pt x="155122" y="69857"/>
                    <a:pt x="108858" y="27221"/>
                  </a:cubicBezTo>
                  <a:cubicBezTo>
                    <a:pt x="62594" y="-15415"/>
                    <a:pt x="22679" y="4542"/>
                    <a:pt x="0" y="5449"/>
                  </a:cubicBezTo>
                </a:path>
              </a:pathLst>
            </a:custGeom>
          </p:spPr>
          <p:style>
            <a:lnRef idx="2">
              <a:schemeClr val="dk1"/>
            </a:lnRef>
            <a:fillRef idx="0">
              <a:schemeClr val="dk1"/>
            </a:fillRef>
            <a:effectRef idx="1">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13" name="直接箭头连接符 12">
              <a:extLst>
                <a:ext uri="{FF2B5EF4-FFF2-40B4-BE49-F238E27FC236}">
                  <a16:creationId xmlns:a16="http://schemas.microsoft.com/office/drawing/2014/main" id="{817848C0-4276-4E23-B0AF-18ED43BD01AE}"/>
                </a:ext>
              </a:extLst>
            </p:cNvPr>
            <p:cNvCxnSpPr>
              <a:stCxn id="10" idx="6"/>
            </p:cNvCxnSpPr>
            <p:nvPr/>
          </p:nvCxnSpPr>
          <p:spPr>
            <a:xfrm>
              <a:off x="2514600" y="1536563"/>
              <a:ext cx="631371" cy="58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椭圆 13">
              <a:extLst>
                <a:ext uri="{FF2B5EF4-FFF2-40B4-BE49-F238E27FC236}">
                  <a16:creationId xmlns:a16="http://schemas.microsoft.com/office/drawing/2014/main" id="{FBDC35F5-5CF7-4015-BCBC-C1B34699C763}"/>
                </a:ext>
              </a:extLst>
            </p:cNvPr>
            <p:cNvSpPr/>
            <p:nvPr/>
          </p:nvSpPr>
          <p:spPr>
            <a:xfrm>
              <a:off x="3145971" y="1471626"/>
              <a:ext cx="130629" cy="130629"/>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15" name="直接连接符 14">
              <a:extLst>
                <a:ext uri="{FF2B5EF4-FFF2-40B4-BE49-F238E27FC236}">
                  <a16:creationId xmlns:a16="http://schemas.microsoft.com/office/drawing/2014/main" id="{A83C798E-996B-478D-A0C6-81E082EA1A3E}"/>
                </a:ext>
              </a:extLst>
            </p:cNvPr>
            <p:cNvCxnSpPr>
              <a:stCxn id="14" idx="6"/>
            </p:cNvCxnSpPr>
            <p:nvPr/>
          </p:nvCxnSpPr>
          <p:spPr>
            <a:xfrm flipV="1">
              <a:off x="3276600" y="1536189"/>
              <a:ext cx="504000" cy="752"/>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a:extLst>
                <a:ext uri="{FF2B5EF4-FFF2-40B4-BE49-F238E27FC236}">
                  <a16:creationId xmlns:a16="http://schemas.microsoft.com/office/drawing/2014/main" id="{DB8828E2-0CF2-4139-8952-D8F475721F7C}"/>
                </a:ext>
              </a:extLst>
            </p:cNvPr>
            <p:cNvCxnSpPr/>
            <p:nvPr/>
          </p:nvCxnSpPr>
          <p:spPr>
            <a:xfrm>
              <a:off x="2275113" y="208882"/>
              <a:ext cx="179614" cy="108857"/>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a:extLst>
                <a:ext uri="{FF2B5EF4-FFF2-40B4-BE49-F238E27FC236}">
                  <a16:creationId xmlns:a16="http://schemas.microsoft.com/office/drawing/2014/main" id="{8EC91EF7-46C6-4CCA-90B1-966FEF8CC38B}"/>
                </a:ext>
              </a:extLst>
            </p:cNvPr>
            <p:cNvCxnSpPr/>
            <p:nvPr/>
          </p:nvCxnSpPr>
          <p:spPr>
            <a:xfrm>
              <a:off x="2275113" y="372168"/>
              <a:ext cx="185057" cy="10885"/>
            </a:xfrm>
            <a:prstGeom prst="line">
              <a:avLst/>
            </a:prstGeom>
          </p:spPr>
          <p:style>
            <a:lnRef idx="2">
              <a:schemeClr val="dk1"/>
            </a:lnRef>
            <a:fillRef idx="0">
              <a:schemeClr val="dk1"/>
            </a:fillRef>
            <a:effectRef idx="1">
              <a:schemeClr val="dk1"/>
            </a:effectRef>
            <a:fontRef idx="minor">
              <a:schemeClr val="tx1"/>
            </a:fontRef>
          </p:style>
        </p:cxnSp>
        <p:cxnSp>
          <p:nvCxnSpPr>
            <p:cNvPr id="18" name="直接连接符 17">
              <a:extLst>
                <a:ext uri="{FF2B5EF4-FFF2-40B4-BE49-F238E27FC236}">
                  <a16:creationId xmlns:a16="http://schemas.microsoft.com/office/drawing/2014/main" id="{0AFC093F-B4E0-4DC7-AD56-EB68B4C0FA5A}"/>
                </a:ext>
              </a:extLst>
            </p:cNvPr>
            <p:cNvCxnSpPr/>
            <p:nvPr/>
          </p:nvCxnSpPr>
          <p:spPr>
            <a:xfrm flipV="1">
              <a:off x="2269670" y="480909"/>
              <a:ext cx="168729" cy="54544"/>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a:extLst>
                <a:ext uri="{FF2B5EF4-FFF2-40B4-BE49-F238E27FC236}">
                  <a16:creationId xmlns:a16="http://schemas.microsoft.com/office/drawing/2014/main" id="{E6330BAC-1825-4921-BAD0-90B8D5A0F35E}"/>
                </a:ext>
              </a:extLst>
            </p:cNvPr>
            <p:cNvCxnSpPr/>
            <p:nvPr/>
          </p:nvCxnSpPr>
          <p:spPr>
            <a:xfrm flipV="1">
              <a:off x="2280556" y="600509"/>
              <a:ext cx="163286" cy="103673"/>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a:extLst>
                <a:ext uri="{FF2B5EF4-FFF2-40B4-BE49-F238E27FC236}">
                  <a16:creationId xmlns:a16="http://schemas.microsoft.com/office/drawing/2014/main" id="{DE2DC9CD-D83B-4A44-B6D2-A3A5F7D1A41E}"/>
                </a:ext>
              </a:extLst>
            </p:cNvPr>
            <p:cNvCxnSpPr/>
            <p:nvPr/>
          </p:nvCxnSpPr>
          <p:spPr>
            <a:xfrm flipV="1">
              <a:off x="2264227" y="703987"/>
              <a:ext cx="190500" cy="136266"/>
            </a:xfrm>
            <a:prstGeom prst="line">
              <a:avLst/>
            </a:prstGeom>
          </p:spPr>
          <p:style>
            <a:lnRef idx="2">
              <a:schemeClr val="dk1"/>
            </a:lnRef>
            <a:fillRef idx="0">
              <a:schemeClr val="dk1"/>
            </a:fillRef>
            <a:effectRef idx="1">
              <a:schemeClr val="dk1"/>
            </a:effectRef>
            <a:fontRef idx="minor">
              <a:schemeClr val="tx1"/>
            </a:fontRef>
          </p:style>
        </p:cxnSp>
        <p:sp>
          <p:nvSpPr>
            <p:cNvPr id="21" name="矩形 20">
              <a:extLst>
                <a:ext uri="{FF2B5EF4-FFF2-40B4-BE49-F238E27FC236}">
                  <a16:creationId xmlns:a16="http://schemas.microsoft.com/office/drawing/2014/main" id="{E2DBE5AA-4CD5-44C9-BEB6-B1E30DE9C66E}"/>
                </a:ext>
              </a:extLst>
            </p:cNvPr>
            <p:cNvSpPr/>
            <p:nvPr/>
          </p:nvSpPr>
          <p:spPr>
            <a:xfrm>
              <a:off x="3140531" y="742282"/>
              <a:ext cx="152400" cy="549413"/>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22" name="直接箭头连接符 21">
              <a:extLst>
                <a:ext uri="{FF2B5EF4-FFF2-40B4-BE49-F238E27FC236}">
                  <a16:creationId xmlns:a16="http://schemas.microsoft.com/office/drawing/2014/main" id="{042C91C2-8B2D-4962-9E22-78C704F942BB}"/>
                </a:ext>
              </a:extLst>
            </p:cNvPr>
            <p:cNvCxnSpPr>
              <a:stCxn id="21" idx="2"/>
            </p:cNvCxnSpPr>
            <p:nvPr/>
          </p:nvCxnSpPr>
          <p:spPr>
            <a:xfrm>
              <a:off x="3216731" y="1291380"/>
              <a:ext cx="0" cy="1900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直接连接符 22">
              <a:extLst>
                <a:ext uri="{FF2B5EF4-FFF2-40B4-BE49-F238E27FC236}">
                  <a16:creationId xmlns:a16="http://schemas.microsoft.com/office/drawing/2014/main" id="{19E08E88-A783-4C8D-996B-3BC26746088D}"/>
                </a:ext>
              </a:extLst>
            </p:cNvPr>
            <p:cNvCxnSpPr>
              <a:endCxn id="21" idx="0"/>
            </p:cNvCxnSpPr>
            <p:nvPr/>
          </p:nvCxnSpPr>
          <p:spPr>
            <a:xfrm flipH="1">
              <a:off x="3216731" y="453595"/>
              <a:ext cx="8162" cy="288687"/>
            </a:xfrm>
            <a:prstGeom prst="line">
              <a:avLst/>
            </a:prstGeom>
          </p:spPr>
          <p:style>
            <a:lnRef idx="2">
              <a:schemeClr val="dk1"/>
            </a:lnRef>
            <a:fillRef idx="0">
              <a:schemeClr val="dk1"/>
            </a:fillRef>
            <a:effectRef idx="1">
              <a:schemeClr val="dk1"/>
            </a:effectRef>
            <a:fontRef idx="minor">
              <a:schemeClr val="tx1"/>
            </a:fontRef>
          </p:style>
        </p:cxnSp>
        <p:pic>
          <p:nvPicPr>
            <p:cNvPr id="24" name="图片 23">
              <a:extLst>
                <a:ext uri="{FF2B5EF4-FFF2-40B4-BE49-F238E27FC236}">
                  <a16:creationId xmlns:a16="http://schemas.microsoft.com/office/drawing/2014/main" id="{45A96DFD-85C7-4A9D-87FC-594F211CCDEF}"/>
                </a:ext>
              </a:extLst>
            </p:cNvPr>
            <p:cNvPicPr>
              <a:picLocks noChangeAspect="1"/>
            </p:cNvPicPr>
            <p:nvPr/>
          </p:nvPicPr>
          <p:blipFill rotWithShape="1">
            <a:blip r:embed="rId2"/>
            <a:srcRect l="48800" t="8413" r="48503" b="13076"/>
            <a:stretch/>
          </p:blipFill>
          <p:spPr>
            <a:xfrm>
              <a:off x="3529673" y="236866"/>
              <a:ext cx="153120" cy="180000"/>
            </a:xfrm>
            <a:prstGeom prst="rect">
              <a:avLst/>
            </a:prstGeom>
          </p:spPr>
        </p:pic>
        <p:pic>
          <p:nvPicPr>
            <p:cNvPr id="25" name="图片 24">
              <a:extLst>
                <a:ext uri="{FF2B5EF4-FFF2-40B4-BE49-F238E27FC236}">
                  <a16:creationId xmlns:a16="http://schemas.microsoft.com/office/drawing/2014/main" id="{77E29FC3-FAA9-41F6-8634-1A47BF3FFE14}"/>
                </a:ext>
              </a:extLst>
            </p:cNvPr>
            <p:cNvPicPr>
              <a:picLocks noChangeAspect="1"/>
            </p:cNvPicPr>
            <p:nvPr/>
          </p:nvPicPr>
          <p:blipFill rotWithShape="1">
            <a:blip r:embed="rId3"/>
            <a:srcRect l="48093" t="9252" r="48157" b="4374"/>
            <a:stretch/>
          </p:blipFill>
          <p:spPr>
            <a:xfrm>
              <a:off x="441748" y="421530"/>
              <a:ext cx="205976" cy="180000"/>
            </a:xfrm>
            <a:prstGeom prst="rect">
              <a:avLst/>
            </a:prstGeom>
          </p:spPr>
        </p:pic>
        <p:pic>
          <p:nvPicPr>
            <p:cNvPr id="26" name="图片 25">
              <a:extLst>
                <a:ext uri="{FF2B5EF4-FFF2-40B4-BE49-F238E27FC236}">
                  <a16:creationId xmlns:a16="http://schemas.microsoft.com/office/drawing/2014/main" id="{335765A5-96EA-4BAB-82D0-1D2ED11CD6E8}"/>
                </a:ext>
              </a:extLst>
            </p:cNvPr>
            <p:cNvPicPr>
              <a:picLocks noChangeAspect="1"/>
            </p:cNvPicPr>
            <p:nvPr/>
          </p:nvPicPr>
          <p:blipFill rotWithShape="1">
            <a:blip r:embed="rId4"/>
            <a:srcRect l="48328" t="15420" r="48390" b="7459"/>
            <a:stretch/>
          </p:blipFill>
          <p:spPr>
            <a:xfrm>
              <a:off x="1452668" y="899152"/>
              <a:ext cx="180000" cy="160484"/>
            </a:xfrm>
            <a:prstGeom prst="rect">
              <a:avLst/>
            </a:prstGeom>
          </p:spPr>
        </p:pic>
        <p:pic>
          <p:nvPicPr>
            <p:cNvPr id="27" name="图片 26">
              <a:extLst>
                <a:ext uri="{FF2B5EF4-FFF2-40B4-BE49-F238E27FC236}">
                  <a16:creationId xmlns:a16="http://schemas.microsoft.com/office/drawing/2014/main" id="{0BC08F42-206C-40DF-8976-95447058C556}"/>
                </a:ext>
              </a:extLst>
            </p:cNvPr>
            <p:cNvPicPr>
              <a:picLocks noChangeAspect="1"/>
            </p:cNvPicPr>
            <p:nvPr/>
          </p:nvPicPr>
          <p:blipFill rotWithShape="1">
            <a:blip r:embed="rId5"/>
            <a:srcRect l="48444" t="6168" r="47845" b="10543"/>
            <a:stretch/>
          </p:blipFill>
          <p:spPr>
            <a:xfrm>
              <a:off x="3348243" y="898820"/>
              <a:ext cx="180000" cy="153210"/>
            </a:xfrm>
            <a:prstGeom prst="rect">
              <a:avLst/>
            </a:prstGeom>
          </p:spPr>
        </p:pic>
        <p:pic>
          <p:nvPicPr>
            <p:cNvPr id="28" name="图片 27">
              <a:extLst>
                <a:ext uri="{FF2B5EF4-FFF2-40B4-BE49-F238E27FC236}">
                  <a16:creationId xmlns:a16="http://schemas.microsoft.com/office/drawing/2014/main" id="{2E217872-FA76-495A-9DB2-DC0BC6CDBCDC}"/>
                </a:ext>
              </a:extLst>
            </p:cNvPr>
            <p:cNvPicPr>
              <a:picLocks noChangeAspect="1"/>
            </p:cNvPicPr>
            <p:nvPr/>
          </p:nvPicPr>
          <p:blipFill rotWithShape="1">
            <a:blip r:embed="rId6"/>
            <a:srcRect l="41896" t="6168" r="41375" b="7484"/>
            <a:stretch/>
          </p:blipFill>
          <p:spPr>
            <a:xfrm>
              <a:off x="2416647" y="1752600"/>
              <a:ext cx="1058876" cy="207276"/>
            </a:xfrm>
            <a:prstGeom prst="rect">
              <a:avLst/>
            </a:prstGeom>
          </p:spPr>
        </p:pic>
        <p:cxnSp>
          <p:nvCxnSpPr>
            <p:cNvPr id="30" name="直接连接符 29">
              <a:extLst>
                <a:ext uri="{FF2B5EF4-FFF2-40B4-BE49-F238E27FC236}">
                  <a16:creationId xmlns:a16="http://schemas.microsoft.com/office/drawing/2014/main" id="{A537C24E-F51A-45CE-BC24-5C6C32480223}"/>
                </a:ext>
              </a:extLst>
            </p:cNvPr>
            <p:cNvCxnSpPr/>
            <p:nvPr/>
          </p:nvCxnSpPr>
          <p:spPr>
            <a:xfrm>
              <a:off x="3550920" y="1143000"/>
              <a:ext cx="0" cy="392772"/>
            </a:xfrm>
            <a:prstGeom prst="line">
              <a:avLst/>
            </a:prstGeom>
          </p:spPr>
          <p:style>
            <a:lnRef idx="2">
              <a:schemeClr val="dk1"/>
            </a:lnRef>
            <a:fillRef idx="0">
              <a:schemeClr val="dk1"/>
            </a:fillRef>
            <a:effectRef idx="1">
              <a:schemeClr val="dk1"/>
            </a:effectRef>
            <a:fontRef idx="minor">
              <a:schemeClr val="tx1"/>
            </a:fontRef>
          </p:style>
        </p:cxnSp>
        <p:cxnSp>
          <p:nvCxnSpPr>
            <p:cNvPr id="31" name="直接箭头连接符 30">
              <a:extLst>
                <a:ext uri="{FF2B5EF4-FFF2-40B4-BE49-F238E27FC236}">
                  <a16:creationId xmlns:a16="http://schemas.microsoft.com/office/drawing/2014/main" id="{7A3CB8D0-09C2-4C32-9968-BD97E5065FBB}"/>
                </a:ext>
              </a:extLst>
            </p:cNvPr>
            <p:cNvCxnSpPr/>
            <p:nvPr/>
          </p:nvCxnSpPr>
          <p:spPr>
            <a:xfrm flipH="1" flipV="1">
              <a:off x="2883408" y="851408"/>
              <a:ext cx="670560" cy="294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直接连接符 31">
              <a:extLst>
                <a:ext uri="{FF2B5EF4-FFF2-40B4-BE49-F238E27FC236}">
                  <a16:creationId xmlns:a16="http://schemas.microsoft.com/office/drawing/2014/main" id="{2EDC3A30-98FB-408E-918D-D23CD6704B04}"/>
                </a:ext>
              </a:extLst>
            </p:cNvPr>
            <p:cNvCxnSpPr/>
            <p:nvPr/>
          </p:nvCxnSpPr>
          <p:spPr>
            <a:xfrm>
              <a:off x="3224567" y="921327"/>
              <a:ext cx="0" cy="197428"/>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cxnSp>
          <p:nvCxnSpPr>
            <p:cNvPr id="33" name="直接连接符 32">
              <a:extLst>
                <a:ext uri="{FF2B5EF4-FFF2-40B4-BE49-F238E27FC236}">
                  <a16:creationId xmlns:a16="http://schemas.microsoft.com/office/drawing/2014/main" id="{3C30D59A-EDC8-4BD2-8875-16A2E30A13AE}"/>
                </a:ext>
              </a:extLst>
            </p:cNvPr>
            <p:cNvCxnSpPr/>
            <p:nvPr/>
          </p:nvCxnSpPr>
          <p:spPr>
            <a:xfrm>
              <a:off x="3234957" y="921327"/>
              <a:ext cx="0" cy="197428"/>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grpSp>
      <p:sp>
        <p:nvSpPr>
          <p:cNvPr id="34" name="文本框 33">
            <a:extLst>
              <a:ext uri="{FF2B5EF4-FFF2-40B4-BE49-F238E27FC236}">
                <a16:creationId xmlns:a16="http://schemas.microsoft.com/office/drawing/2014/main" id="{9F2F24C8-0FF0-4E5C-B746-E248AC4E6D2B}"/>
              </a:ext>
            </a:extLst>
          </p:cNvPr>
          <p:cNvSpPr txBox="1"/>
          <p:nvPr/>
        </p:nvSpPr>
        <p:spPr>
          <a:xfrm>
            <a:off x="1466458" y="5479896"/>
            <a:ext cx="2031325" cy="338554"/>
          </a:xfrm>
          <a:prstGeom prst="rect">
            <a:avLst/>
          </a:prstGeom>
          <a:noFill/>
        </p:spPr>
        <p:txBody>
          <a:bodyPr wrap="none" rtlCol="0">
            <a:spAutoFit/>
          </a:bodyPr>
          <a:lstStyle/>
          <a:p>
            <a:r>
              <a:rPr lang="zh-CN" altLang="en-US" sz="1600" dirty="0">
                <a:solidFill>
                  <a:srgbClr val="00AFCE"/>
                </a:solidFill>
                <a:latin typeface="微软雅黑" panose="020B0503020204020204" pitchFamily="34" charset="-122"/>
                <a:ea typeface="微软雅黑" panose="020B0503020204020204" pitchFamily="34" charset="-122"/>
              </a:rPr>
              <a:t>回声消除基本原理图</a:t>
            </a:r>
          </a:p>
        </p:txBody>
      </p:sp>
      <mc:AlternateContent xmlns:mc="http://schemas.openxmlformats.org/markup-compatibility/2006" xmlns:a14="http://schemas.microsoft.com/office/drawing/2010/main">
        <mc:Choice Requires="a14">
          <p:sp>
            <p:nvSpPr>
              <p:cNvPr id="35" name="矩形 34">
                <a:extLst>
                  <a:ext uri="{FF2B5EF4-FFF2-40B4-BE49-F238E27FC236}">
                    <a16:creationId xmlns:a16="http://schemas.microsoft.com/office/drawing/2014/main" id="{C6E0DD7F-A424-4109-8030-A64CF44530E7}"/>
                  </a:ext>
                </a:extLst>
              </p:cNvPr>
              <p:cNvSpPr/>
              <p:nvPr/>
            </p:nvSpPr>
            <p:spPr>
              <a:xfrm>
                <a:off x="6271846" y="2464790"/>
                <a:ext cx="2636392" cy="1528624"/>
              </a:xfrm>
              <a:prstGeom prst="rect">
                <a:avLst/>
              </a:prstGeom>
            </p:spPr>
            <p:txBody>
              <a:bodyPr wrap="square">
                <a:spAutoFit/>
              </a:bodyPr>
              <a:lstStyle/>
              <a:p>
                <a:pPr indent="457200" algn="ctr">
                  <a:spcAft>
                    <a:spcPts val="400"/>
                  </a:spcAft>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𝑒𝑐h𝑜</m:t>
                      </m:r>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𝑥</m:t>
                      </m:r>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𝑤</m:t>
                      </m:r>
                    </m:oMath>
                  </m:oMathPara>
                </a14:m>
                <a:endParaRPr lang="zh-CN" altLang="zh-CN" sz="2000" dirty="0">
                  <a:latin typeface="Arial" panose="020B0604020202020204" pitchFamily="34" charset="0"/>
                  <a:ea typeface="微软雅黑" panose="020B0503020204020204" pitchFamily="34" charset="-122"/>
                  <a:cs typeface="Times New Roman" panose="02020603050405020304" pitchFamily="18" charset="0"/>
                </a:endParaRPr>
              </a:p>
              <a:p>
                <a:pPr indent="457200" algn="ctr">
                  <a:spcAft>
                    <a:spcPts val="400"/>
                  </a:spcAft>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𝑑</m:t>
                      </m:r>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𝑠</m:t>
                      </m:r>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𝑒𝑐h𝑜</m:t>
                      </m:r>
                    </m:oMath>
                  </m:oMathPara>
                </a14:m>
                <a:endParaRPr lang="zh-CN" altLang="zh-CN" sz="2000" dirty="0">
                  <a:latin typeface="Arial" panose="020B0604020202020204" pitchFamily="34" charset="0"/>
                  <a:ea typeface="微软雅黑" panose="020B0503020204020204" pitchFamily="34" charset="-122"/>
                  <a:cs typeface="Times New Roman" panose="02020603050405020304" pitchFamily="18" charset="0"/>
                </a:endParaRPr>
              </a:p>
              <a:p>
                <a:pPr indent="457200" algn="ctr">
                  <a:spcAft>
                    <a:spcPts val="400"/>
                  </a:spcAft>
                </a:pPr>
                <a14:m>
                  <m:oMathPara xmlns:m="http://schemas.openxmlformats.org/officeDocument/2006/math">
                    <m:oMathParaPr>
                      <m:jc m:val="centerGroup"/>
                    </m:oMathParaPr>
                    <m:oMath xmlns:m="http://schemas.openxmlformats.org/officeDocument/2006/math">
                      <m:sSup>
                        <m:sSupPr>
                          <m:ctrlPr>
                            <a:rPr lang="zh-CN" altLang="zh-CN" sz="20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𝑦</m:t>
                          </m:r>
                        </m:e>
                        <m:sup>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m:t>
                          </m:r>
                        </m:sup>
                      </m:sSup>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𝑥</m:t>
                      </m:r>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𝑤</m:t>
                      </m:r>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m:t>
                      </m:r>
                    </m:oMath>
                  </m:oMathPara>
                </a14:m>
                <a:endParaRPr lang="zh-CN" altLang="zh-CN" sz="2000" dirty="0">
                  <a:latin typeface="Arial" panose="020B0604020202020204" pitchFamily="34" charset="0"/>
                  <a:ea typeface="微软雅黑" panose="020B0503020204020204" pitchFamily="34" charset="-122"/>
                  <a:cs typeface="Times New Roman" panose="02020603050405020304" pitchFamily="18" charset="0"/>
                </a:endParaRPr>
              </a:p>
              <a:p>
                <a:pPr indent="457200" algn="ctr">
                  <a:spcAft>
                    <a:spcPts val="400"/>
                  </a:spcAft>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𝑠</m:t>
                      </m:r>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𝑑</m:t>
                      </m:r>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𝑦</m:t>
                      </m:r>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m:t>
                      </m:r>
                    </m:oMath>
                  </m:oMathPara>
                </a14:m>
                <a:endParaRPr lang="zh-CN" altLang="zh-CN" sz="2000" dirty="0">
                  <a:latin typeface="Arial" panose="020B0604020202020204" pitchFamily="34" charset="0"/>
                  <a:ea typeface="微软雅黑" panose="020B0503020204020204" pitchFamily="34" charset="-122"/>
                  <a:cs typeface="Times New Roman" panose="02020603050405020304" pitchFamily="18" charset="0"/>
                </a:endParaRPr>
              </a:p>
            </p:txBody>
          </p:sp>
        </mc:Choice>
        <mc:Fallback xmlns="">
          <p:sp>
            <p:nvSpPr>
              <p:cNvPr id="35" name="矩形 34">
                <a:extLst>
                  <a:ext uri="{FF2B5EF4-FFF2-40B4-BE49-F238E27FC236}">
                    <a16:creationId xmlns:a16="http://schemas.microsoft.com/office/drawing/2014/main" id="{C6E0DD7F-A424-4109-8030-A64CF44530E7}"/>
                  </a:ext>
                </a:extLst>
              </p:cNvPr>
              <p:cNvSpPr>
                <a:spLocks noRot="1" noChangeAspect="1" noMove="1" noResize="1" noEditPoints="1" noAdjustHandles="1" noChangeArrowheads="1" noChangeShapeType="1" noTextEdit="1"/>
              </p:cNvSpPr>
              <p:nvPr/>
            </p:nvSpPr>
            <p:spPr>
              <a:xfrm>
                <a:off x="6271846" y="2464790"/>
                <a:ext cx="2636392" cy="1528624"/>
              </a:xfrm>
              <a:prstGeom prst="rect">
                <a:avLst/>
              </a:prstGeom>
              <a:blipFill>
                <a:blip r:embed="rId7"/>
                <a:stretch>
                  <a:fillRect b="-1195"/>
                </a:stretch>
              </a:blipFill>
            </p:spPr>
            <p:txBody>
              <a:bodyPr/>
              <a:lstStyle/>
              <a:p>
                <a:r>
                  <a:rPr lang="zh-CN" altLang="en-US">
                    <a:noFill/>
                  </a:rPr>
                  <a:t> </a:t>
                </a:r>
              </a:p>
            </p:txBody>
          </p:sp>
        </mc:Fallback>
      </mc:AlternateContent>
      <p:sp>
        <p:nvSpPr>
          <p:cNvPr id="36" name="矩形 35">
            <a:extLst>
              <a:ext uri="{FF2B5EF4-FFF2-40B4-BE49-F238E27FC236}">
                <a16:creationId xmlns:a16="http://schemas.microsoft.com/office/drawing/2014/main" id="{CB1A8F3E-5750-4F0F-A5D1-5651B543487F}"/>
              </a:ext>
            </a:extLst>
          </p:cNvPr>
          <p:cNvSpPr/>
          <p:nvPr/>
        </p:nvSpPr>
        <p:spPr>
          <a:xfrm>
            <a:off x="5093679" y="3922840"/>
            <a:ext cx="5813004" cy="1895519"/>
          </a:xfrm>
          <a:prstGeom prst="rect">
            <a:avLst/>
          </a:prstGeom>
        </p:spPr>
        <p:txBody>
          <a:bodyPr wrap="square">
            <a:spAutoFit/>
          </a:bodyPr>
          <a:lstStyle/>
          <a:p>
            <a:pPr>
              <a:lnSpc>
                <a:spcPct val="150000"/>
              </a:lnSpc>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x</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是远端语音</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ω是回声通道的时域冲击响应函数</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p>
          <a:p>
            <a:pPr>
              <a:lnSpc>
                <a:spcPct val="150000"/>
              </a:lnSpc>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echo</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是所得回声</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s</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是近端说话人语音和环境噪声</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d</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为麦克风采集到的信号</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ω’是估计的时域冲击相应函数</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y’</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是对回声信号的估计值</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s’</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为近端说话人语音和环境噪声的估计</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8896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991B3A8-C607-4F89-A0C2-EEAAA9A79825}"/>
              </a:ext>
            </a:extLst>
          </p:cNvPr>
          <p:cNvSpPr>
            <a:spLocks noGrp="1"/>
          </p:cNvSpPr>
          <p:nvPr>
            <p:ph idx="1"/>
          </p:nvPr>
        </p:nvSpPr>
        <p:spPr>
          <a:xfrm>
            <a:off x="701191" y="1489293"/>
            <a:ext cx="10515600" cy="1720437"/>
          </a:xfrm>
        </p:spPr>
        <p:txBody>
          <a:bodyPr>
            <a:noAutofit/>
          </a:bodyPr>
          <a:lstStyle/>
          <a:p>
            <a:pPr marL="0" indent="0">
              <a:lnSpc>
                <a:spcPct val="150000"/>
              </a:lnSpc>
              <a:buNone/>
            </a:pPr>
            <a:r>
              <a:rPr lang="zh-CN" altLang="en-US" sz="1600" dirty="0">
                <a:latin typeface="微软雅黑" panose="020B0503020204020204" pitchFamily="34" charset="-122"/>
                <a:ea typeface="微软雅黑" panose="020B0503020204020204" pitchFamily="34" charset="-122"/>
              </a:rPr>
              <a:t>噪声</a:t>
            </a:r>
            <a:r>
              <a:rPr lang="zh-CN" altLang="zh-CN" sz="1600" dirty="0">
                <a:latin typeface="微软雅黑" panose="020B0503020204020204" pitchFamily="34" charset="-122"/>
                <a:ea typeface="微软雅黑" panose="020B0503020204020204" pitchFamily="34" charset="-122"/>
              </a:rPr>
              <a:t>抑制技术原理是将实时采样的</a:t>
            </a:r>
            <a:r>
              <a:rPr lang="zh-CN" altLang="en-US" sz="1600" dirty="0">
                <a:latin typeface="微软雅黑" panose="020B0503020204020204" pitchFamily="34" charset="-122"/>
                <a:ea typeface="微软雅黑" panose="020B0503020204020204" pitchFamily="34" charset="-122"/>
              </a:rPr>
              <a:t>语音</a:t>
            </a:r>
            <a:r>
              <a:rPr lang="zh-CN" altLang="zh-CN" sz="1600" dirty="0">
                <a:latin typeface="微软雅黑" panose="020B0503020204020204" pitchFamily="34" charset="-122"/>
                <a:ea typeface="微软雅黑" panose="020B0503020204020204" pitchFamily="34" charset="-122"/>
              </a:rPr>
              <a:t>数字信号进行频谱分析，这样就能分析背景噪声响应的强度和频谱分布，然后根据这个模型就能设计一个滤波器，当有人讲话的时候，同时做信号分析，根据分析就能得出讲话者的频谱，那么根据这些背景噪音和讲话者的频谱，这个滤波器根据两个信号的对比实时的改变，让讲话者声音频谱通过，对背景噪声的频谱进行抑制，降低其能量，比如说降低</a:t>
            </a:r>
            <a:r>
              <a:rPr lang="en-US" altLang="zh-CN" sz="1600" dirty="0">
                <a:latin typeface="微软雅黑" panose="020B0503020204020204" pitchFamily="34" charset="-122"/>
                <a:ea typeface="微软雅黑" panose="020B0503020204020204" pitchFamily="34" charset="-122"/>
              </a:rPr>
              <a:t>15</a:t>
            </a:r>
            <a:r>
              <a:rPr lang="zh-CN" altLang="zh-CN" sz="1600" dirty="0">
                <a:latin typeface="微软雅黑" panose="020B0503020204020204" pitchFamily="34" charset="-122"/>
                <a:ea typeface="微软雅黑" panose="020B0503020204020204" pitchFamily="34" charset="-122"/>
              </a:rPr>
              <a:t>到</a:t>
            </a:r>
            <a:r>
              <a:rPr lang="en-US" altLang="zh-CN" sz="1600" dirty="0">
                <a:latin typeface="微软雅黑" panose="020B0503020204020204" pitchFamily="34" charset="-122"/>
                <a:ea typeface="微软雅黑" panose="020B0503020204020204" pitchFamily="34" charset="-122"/>
              </a:rPr>
              <a:t>20</a:t>
            </a:r>
            <a:r>
              <a:rPr lang="zh-CN" altLang="zh-CN" sz="1600" dirty="0">
                <a:latin typeface="微软雅黑" panose="020B0503020204020204" pitchFamily="34" charset="-122"/>
                <a:ea typeface="微软雅黑" panose="020B0503020204020204" pitchFamily="34" charset="-122"/>
              </a:rPr>
              <a:t>个分贝，就很明显可以感觉体验到噪音抑制的效果。</a:t>
            </a:r>
            <a:endParaRPr lang="zh-CN" altLang="en-US" sz="1600" dirty="0">
              <a:latin typeface="微软雅黑" panose="020B0503020204020204" pitchFamily="34" charset="-122"/>
              <a:ea typeface="微软雅黑" panose="020B0503020204020204" pitchFamily="34" charset="-122"/>
            </a:endParaRPr>
          </a:p>
        </p:txBody>
      </p:sp>
      <p:sp>
        <p:nvSpPr>
          <p:cNvPr id="3" name="标题 2">
            <a:extLst>
              <a:ext uri="{FF2B5EF4-FFF2-40B4-BE49-F238E27FC236}">
                <a16:creationId xmlns:a16="http://schemas.microsoft.com/office/drawing/2014/main" id="{B0EA8DC7-6299-4917-BC5A-A1C552D63261}"/>
              </a:ext>
            </a:extLst>
          </p:cNvPr>
          <p:cNvSpPr>
            <a:spLocks noGrp="1"/>
          </p:cNvSpPr>
          <p:nvPr>
            <p:ph type="title"/>
          </p:nvPr>
        </p:nvSpPr>
        <p:spPr/>
        <p:txBody>
          <a:bodyPr/>
          <a:lstStyle/>
          <a:p>
            <a:r>
              <a:rPr lang="zh-CN" altLang="en-US" dirty="0"/>
              <a:t>噪声抑制</a:t>
            </a:r>
            <a:r>
              <a:rPr lang="en-US" altLang="zh-CN" dirty="0"/>
              <a:t>NS</a:t>
            </a: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D2CD4DC-5B73-453C-BA46-F112490F2B13}"/>
                  </a:ext>
                </a:extLst>
              </p:cNvPr>
              <p:cNvSpPr txBox="1"/>
              <p:nvPr/>
            </p:nvSpPr>
            <p:spPr>
              <a:xfrm>
                <a:off x="701191" y="3336962"/>
                <a:ext cx="10515600" cy="2357184"/>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噪声</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频谱可以使用如语音</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噪声似然函数进行估计，将接收到的每帧信号和频率分为噪声或语音。</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带噪语音模型的表达式如下：</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150000"/>
                  </a:lnSpc>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𝑦</m:t>
                      </m:r>
                      <m:d>
                        <m:dPr>
                          <m:ctrlPr>
                            <a:rPr lang="zh-CN" altLang="zh-CN" sz="20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𝑡</m:t>
                          </m:r>
                        </m:e>
                      </m:d>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i="1" smtClean="0">
                          <a:latin typeface="Cambria Math" panose="02040503050406030204" pitchFamily="18" charset="0"/>
                          <a:ea typeface="微软雅黑" panose="020B0503020204020204" pitchFamily="34" charset="-122"/>
                          <a:cs typeface="Times New Roman" panose="02020603050405020304" pitchFamily="18" charset="0"/>
                        </a:rPr>
                        <m:t>𝑥</m:t>
                      </m:r>
                      <m:d>
                        <m:dPr>
                          <m:ctrlPr>
                            <a:rPr lang="zh-CN" altLang="zh-CN" sz="20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𝑡</m:t>
                          </m:r>
                        </m:e>
                      </m:d>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m:t>
                      </m:r>
                      <m:r>
                        <m:rPr>
                          <m:nor/>
                        </m:rPr>
                        <a:rPr lang="el-GR" altLang="zh-CN" sz="2000" i="1" dirty="0">
                          <a:latin typeface="Cambria" panose="02040503050406030204" pitchFamily="18" charset="0"/>
                          <a:ea typeface="Cambria" panose="02040503050406030204" pitchFamily="18" charset="0"/>
                        </a:rPr>
                        <m:t>ω</m:t>
                      </m:r>
                      <m:d>
                        <m:dPr>
                          <m:ctrlPr>
                            <a:rPr lang="zh-CN" altLang="zh-CN" sz="20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a:latin typeface="Cambria Math" panose="02040503050406030204" pitchFamily="18" charset="0"/>
                              <a:ea typeface="微软雅黑" panose="020B0503020204020204" pitchFamily="34" charset="-122"/>
                              <a:cs typeface="Times New Roman" panose="02020603050405020304" pitchFamily="18" charset="0"/>
                            </a:rPr>
                            <m:t>𝑡</m:t>
                          </m:r>
                        </m:e>
                      </m:d>
                    </m:oMath>
                  </m:oMathPara>
                </a14:m>
                <a:endParaRPr lang="zh-CN"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上式中</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x</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表示干净</a:t>
                </a:r>
                <a:r>
                  <a:rPr lang="zh-CN" altLang="zh-CN" sz="1600" dirty="0">
                    <a:latin typeface="微软雅黑" panose="020B0503020204020204" pitchFamily="34" charset="-122"/>
                    <a:ea typeface="微软雅黑" panose="020B0503020204020204" pitchFamily="34" charset="-122"/>
                  </a:rPr>
                  <a:t>语音</a:t>
                </a:r>
                <a:r>
                  <a:rPr lang="zh-CN" altLang="en-US" sz="1600" dirty="0">
                    <a:latin typeface="微软雅黑" panose="020B0503020204020204" pitchFamily="34" charset="-122"/>
                    <a:ea typeface="微软雅黑" panose="020B0503020204020204" pitchFamily="34" charset="-122"/>
                  </a:rPr>
                  <a:t>，</a:t>
                </a:r>
                <a:r>
                  <a:rPr lang="el-GR" altLang="zh-CN" sz="1600" dirty="0">
                    <a:latin typeface="微软雅黑" panose="020B0503020204020204" pitchFamily="34" charset="-122"/>
                    <a:ea typeface="微软雅黑" panose="020B0503020204020204" pitchFamily="34" charset="-122"/>
                  </a:rPr>
                  <a:t> ω</a:t>
                </a:r>
                <a:r>
                  <a:rPr lang="zh-CN" altLang="en-US" sz="1600" dirty="0">
                    <a:latin typeface="微软雅黑" panose="020B0503020204020204" pitchFamily="34" charset="-122"/>
                    <a:ea typeface="微软雅黑" panose="020B0503020204020204" pitchFamily="34" charset="-122"/>
                  </a:rPr>
                  <a:t>表示</a:t>
                </a:r>
                <a:r>
                  <a:rPr lang="zh-CN" altLang="zh-CN" sz="1600" dirty="0">
                    <a:latin typeface="微软雅黑" panose="020B0503020204020204" pitchFamily="34" charset="-122"/>
                    <a:ea typeface="微软雅黑" panose="020B0503020204020204" pitchFamily="34" charset="-122"/>
                  </a:rPr>
                  <a:t>噪声，</a:t>
                </a:r>
                <a:r>
                  <a:rPr lang="en-US" altLang="zh-CN" sz="1600" dirty="0">
                    <a:latin typeface="微软雅黑" panose="020B0503020204020204" pitchFamily="34" charset="-122"/>
                    <a:ea typeface="微软雅黑" panose="020B0503020204020204" pitchFamily="34" charset="-122"/>
                  </a:rPr>
                  <a:t>y</a:t>
                </a:r>
                <a:r>
                  <a:rPr lang="zh-CN" altLang="zh-CN" sz="1600" dirty="0">
                    <a:latin typeface="微软雅黑" panose="020B0503020204020204" pitchFamily="34" charset="-122"/>
                    <a:ea typeface="微软雅黑" panose="020B0503020204020204" pitchFamily="34" charset="-122"/>
                  </a:rPr>
                  <a:t>表示麦克风采集到的带噪语音。</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zh-CN" sz="1600" dirty="0">
                    <a:latin typeface="微软雅黑" panose="020B0503020204020204" pitchFamily="34" charset="-122"/>
                    <a:ea typeface="微软雅黑" panose="020B0503020204020204" pitchFamily="34" charset="-122"/>
                  </a:rPr>
                  <a:t>对噪声估计的准确性是至关重要的，噪声估计的越准确得到的结果就越好。</a:t>
                </a:r>
                <a:r>
                  <a:rPr lang="zh-CN" altLang="zh-CN" sz="1600" kern="500" dirty="0">
                    <a:latin typeface="微软雅黑" panose="020B0503020204020204" pitchFamily="34" charset="-122"/>
                    <a:ea typeface="微软雅黑" panose="020B0503020204020204" pitchFamily="34" charset="-122"/>
                    <a:cs typeface="Times New Roman" panose="02020603050405020304" pitchFamily="18" charset="0"/>
                  </a:rPr>
                  <a:t>常见的降噪</a:t>
                </a:r>
                <a:r>
                  <a:rPr lang="zh-CN" altLang="en-US" sz="1600" kern="500" dirty="0">
                    <a:latin typeface="微软雅黑" panose="020B0503020204020204" pitchFamily="34" charset="-122"/>
                    <a:ea typeface="微软雅黑" panose="020B0503020204020204" pitchFamily="34" charset="-122"/>
                    <a:cs typeface="Times New Roman" panose="02020603050405020304" pitchFamily="18" charset="0"/>
                  </a:rPr>
                  <a:t>估计</a:t>
                </a:r>
                <a:r>
                  <a:rPr lang="zh-CN" altLang="zh-CN" sz="1600" kern="500" dirty="0">
                    <a:latin typeface="微软雅黑" panose="020B0503020204020204" pitchFamily="34" charset="-122"/>
                    <a:ea typeface="微软雅黑" panose="020B0503020204020204" pitchFamily="34" charset="-122"/>
                    <a:cs typeface="Times New Roman" panose="02020603050405020304" pitchFamily="18" charset="0"/>
                  </a:rPr>
                  <a:t>有谱减法、维纳滤波法和自适应滤波器法。</a:t>
                </a:r>
                <a:endParaRPr lang="zh-CN" altLang="en-US" sz="1600" dirty="0">
                  <a:latin typeface="微软雅黑" panose="020B0503020204020204" pitchFamily="34" charset="-122"/>
                  <a:ea typeface="微软雅黑" panose="020B0503020204020204" pitchFamily="34" charset="-122"/>
                </a:endParaRPr>
              </a:p>
            </p:txBody>
          </p:sp>
        </mc:Choice>
        <mc:Fallback xmlns="">
          <p:sp>
            <p:nvSpPr>
              <p:cNvPr id="5" name="文本框 4">
                <a:extLst>
                  <a:ext uri="{FF2B5EF4-FFF2-40B4-BE49-F238E27FC236}">
                    <a16:creationId xmlns:a16="http://schemas.microsoft.com/office/drawing/2014/main" id="{DD2CD4DC-5B73-453C-BA46-F112490F2B13}"/>
                  </a:ext>
                </a:extLst>
              </p:cNvPr>
              <p:cNvSpPr txBox="1">
                <a:spLocks noRot="1" noChangeAspect="1" noMove="1" noResize="1" noEditPoints="1" noAdjustHandles="1" noChangeArrowheads="1" noChangeShapeType="1" noTextEdit="1"/>
              </p:cNvSpPr>
              <p:nvPr/>
            </p:nvSpPr>
            <p:spPr>
              <a:xfrm>
                <a:off x="701191" y="3336962"/>
                <a:ext cx="10515600" cy="2357184"/>
              </a:xfrm>
              <a:prstGeom prst="rect">
                <a:avLst/>
              </a:prstGeom>
              <a:blipFill>
                <a:blip r:embed="rId2"/>
                <a:stretch>
                  <a:fillRect l="-290" b="-23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32639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0F7C09E6-03A0-4A91-BF33-21BB7D1DC1E8}"/>
                  </a:ext>
                </a:extLst>
              </p:cNvPr>
              <p:cNvSpPr>
                <a:spLocks noGrp="1"/>
              </p:cNvSpPr>
              <p:nvPr>
                <p:ph idx="1"/>
              </p:nvPr>
            </p:nvSpPr>
            <p:spPr>
              <a:xfrm>
                <a:off x="701191" y="1489294"/>
                <a:ext cx="10515600" cy="830420"/>
              </a:xfrm>
            </p:spPr>
            <p:txBody>
              <a:bodyPr>
                <a:noAutofit/>
              </a:bodyPr>
              <a:lstStyle/>
              <a:p>
                <a:pPr marL="0" indent="0">
                  <a:lnSpc>
                    <a:spcPct val="150000"/>
                  </a:lnSpc>
                  <a:buNone/>
                </a:pPr>
                <a:r>
                  <a:rPr lang="zh-CN" altLang="en-US" sz="1600" dirty="0">
                    <a:latin typeface="微软雅黑" panose="020B0503020204020204" pitchFamily="34" charset="-122"/>
                    <a:ea typeface="微软雅黑" panose="020B0503020204020204" pitchFamily="34" charset="-122"/>
                  </a:rPr>
                  <a:t>维纳滤波器</a:t>
                </a:r>
                <a:r>
                  <a:rPr lang="zh-CN" altLang="zh-CN" sz="1600" dirty="0">
                    <a:latin typeface="微软雅黑" panose="020B0503020204020204" pitchFamily="34" charset="-122"/>
                    <a:ea typeface="微软雅黑" panose="020B0503020204020204" pitchFamily="34" charset="-122"/>
                  </a:rPr>
                  <a:t>的输入为含噪声的带噪语音信号</a:t>
                </a:r>
                <a:r>
                  <a:rPr lang="en-US" altLang="zh-CN" sz="1600" dirty="0">
                    <a:latin typeface="微软雅黑" panose="020B0503020204020204" pitchFamily="34" charset="-122"/>
                    <a:ea typeface="微软雅黑" panose="020B0503020204020204" pitchFamily="34" charset="-122"/>
                  </a:rPr>
                  <a:t>y(t)</a:t>
                </a:r>
                <a:r>
                  <a:rPr lang="zh-CN" altLang="en-US" sz="1600" dirty="0">
                    <a:latin typeface="微软雅黑" panose="020B0503020204020204" pitchFamily="34" charset="-122"/>
                    <a:ea typeface="微软雅黑" panose="020B0503020204020204" pitchFamily="34" charset="-122"/>
                  </a:rPr>
                  <a:t>含有彼此独立的期望语音信号</a:t>
                </a:r>
                <a:r>
                  <a:rPr lang="en-US" altLang="zh-CN" sz="1600" dirty="0">
                    <a:latin typeface="微软雅黑" panose="020B0503020204020204" pitchFamily="34" charset="-122"/>
                    <a:ea typeface="微软雅黑" panose="020B0503020204020204" pitchFamily="34" charset="-122"/>
                  </a:rPr>
                  <a:t>x(t)</a:t>
                </a:r>
                <a:r>
                  <a:rPr lang="zh-CN" altLang="en-US" sz="1600" dirty="0">
                    <a:latin typeface="微软雅黑" panose="020B0503020204020204" pitchFamily="34" charset="-122"/>
                    <a:ea typeface="微软雅黑" panose="020B0503020204020204" pitchFamily="34" charset="-122"/>
                  </a:rPr>
                  <a:t>和噪声</a:t>
                </a:r>
                <a:r>
                  <a:rPr lang="el-GR" altLang="zh-CN" sz="1600" dirty="0">
                    <a:latin typeface="微软雅黑" panose="020B0503020204020204" pitchFamily="34" charset="-122"/>
                    <a:ea typeface="微软雅黑" panose="020B0503020204020204" pitchFamily="34" charset="-122"/>
                  </a:rPr>
                  <a:t>ω</a:t>
                </a:r>
                <a:r>
                  <a:rPr lang="en-US" altLang="zh-CN" sz="1600" dirty="0">
                    <a:latin typeface="微软雅黑" panose="020B0503020204020204" pitchFamily="34" charset="-122"/>
                    <a:ea typeface="微软雅黑" panose="020B0503020204020204" pitchFamily="34" charset="-122"/>
                  </a:rPr>
                  <a:t>(t)</a:t>
                </a:r>
                <a:r>
                  <a:rPr lang="zh-CN" altLang="en-US" sz="1600" dirty="0">
                    <a:latin typeface="微软雅黑" panose="020B0503020204020204" pitchFamily="34" charset="-122"/>
                    <a:ea typeface="微软雅黑" panose="020B0503020204020204" pitchFamily="34" charset="-122"/>
                  </a:rPr>
                  <a:t>，可用维纳滤波从</a:t>
                </a:r>
                <a:r>
                  <a:rPr lang="en-US" altLang="zh-CN" sz="1600" dirty="0">
                    <a:latin typeface="微软雅黑" panose="020B0503020204020204" pitchFamily="34" charset="-122"/>
                    <a:ea typeface="微软雅黑" panose="020B0503020204020204" pitchFamily="34" charset="-122"/>
                  </a:rPr>
                  <a:t>y(t)</a:t>
                </a:r>
                <a:r>
                  <a:rPr lang="zh-CN" altLang="en-US" sz="1600" dirty="0">
                    <a:latin typeface="微软雅黑" panose="020B0503020204020204" pitchFamily="34" charset="-122"/>
                    <a:ea typeface="微软雅黑" panose="020B0503020204020204" pitchFamily="34" charset="-122"/>
                  </a:rPr>
                  <a:t>中恢复期望信号</a:t>
                </a:r>
                <a:r>
                  <a:rPr lang="en-US" altLang="zh-CN" sz="1600" dirty="0">
                    <a:latin typeface="微软雅黑" panose="020B0503020204020204" pitchFamily="34" charset="-122"/>
                    <a:ea typeface="微软雅黑" panose="020B0503020204020204" pitchFamily="34" charset="-122"/>
                  </a:rPr>
                  <a:t>x(t)</a:t>
                </a:r>
                <a:r>
                  <a:rPr lang="zh-CN"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设滤波器的冲击响应为</a:t>
                </a:r>
                <a:r>
                  <a:rPr lang="en-US" altLang="zh-CN" sz="1600" dirty="0">
                    <a:latin typeface="微软雅黑" panose="020B0503020204020204" pitchFamily="34" charset="-122"/>
                    <a:ea typeface="微软雅黑" panose="020B0503020204020204" pitchFamily="34" charset="-122"/>
                  </a:rPr>
                  <a:t>h(t)</a:t>
                </a:r>
                <a:r>
                  <a:rPr lang="zh-CN" altLang="en-US" sz="1600" dirty="0">
                    <a:latin typeface="微软雅黑" panose="020B0503020204020204" pitchFamily="34" charset="-122"/>
                    <a:ea typeface="微软雅黑" panose="020B0503020204020204" pitchFamily="34" charset="-122"/>
                  </a:rPr>
                  <a:t>，输出的信号为</a:t>
                </a:r>
                <a14:m>
                  <m:oMath xmlns:m="http://schemas.openxmlformats.org/officeDocument/2006/math">
                    <m:acc>
                      <m:accPr>
                        <m:chr m:val="̂"/>
                        <m:ctrlPr>
                          <a:rPr lang="zh-CN" altLang="zh-CN" sz="1600" i="1">
                            <a:latin typeface="Cambria Math" panose="02040503050406030204" pitchFamily="18" charset="0"/>
                          </a:rPr>
                        </m:ctrlPr>
                      </m:accPr>
                      <m:e>
                        <m:r>
                          <m:rPr>
                            <m:sty m:val="p"/>
                          </m:rPr>
                          <a:rPr lang="en-US" altLang="zh-CN" sz="1600" b="0" i="0" smtClean="0">
                            <a:latin typeface="Cambria Math" panose="02040503050406030204" pitchFamily="18" charset="0"/>
                          </a:rPr>
                          <m:t>x</m:t>
                        </m:r>
                      </m:e>
                    </m:acc>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𝑡</m:t>
                    </m:r>
                    <m:r>
                      <a:rPr lang="en-US" altLang="zh-CN" sz="1600" b="0" i="1" smtClean="0">
                        <a:latin typeface="Cambria Math" panose="02040503050406030204" pitchFamily="18" charset="0"/>
                      </a:rPr>
                      <m:t>) </m:t>
                    </m:r>
                  </m:oMath>
                </a14:m>
                <a:r>
                  <a:rPr lang="zh-CN" altLang="en-US" sz="1600" dirty="0">
                    <a:latin typeface="微软雅黑" panose="020B0503020204020204" pitchFamily="34" charset="-122"/>
                    <a:ea typeface="微软雅黑" panose="020B0503020204020204" pitchFamily="34" charset="-122"/>
                  </a:rPr>
                  <a:t>为：</a:t>
                </a:r>
                <a:endParaRPr lang="en-US" altLang="zh-CN" sz="2000" dirty="0">
                  <a:latin typeface="微软雅黑" panose="020B0503020204020204" pitchFamily="34" charset="-122"/>
                  <a:ea typeface="微软雅黑" panose="020B0503020204020204" pitchFamily="34" charset="-122"/>
                </a:endParaRPr>
              </a:p>
            </p:txBody>
          </p:sp>
        </mc:Choice>
        <mc:Fallback xmlns="">
          <p:sp>
            <p:nvSpPr>
              <p:cNvPr id="2" name="内容占位符 1">
                <a:extLst>
                  <a:ext uri="{FF2B5EF4-FFF2-40B4-BE49-F238E27FC236}">
                    <a16:creationId xmlns:a16="http://schemas.microsoft.com/office/drawing/2014/main" id="{0F7C09E6-03A0-4A91-BF33-21BB7D1DC1E8}"/>
                  </a:ext>
                </a:extLst>
              </p:cNvPr>
              <p:cNvSpPr>
                <a:spLocks noGrp="1" noRot="1" noChangeAspect="1" noMove="1" noResize="1" noEditPoints="1" noAdjustHandles="1" noChangeArrowheads="1" noChangeShapeType="1" noTextEdit="1"/>
              </p:cNvSpPr>
              <p:nvPr>
                <p:ph idx="1"/>
              </p:nvPr>
            </p:nvSpPr>
            <p:spPr>
              <a:xfrm>
                <a:off x="701191" y="1489294"/>
                <a:ext cx="10515600" cy="830420"/>
              </a:xfrm>
              <a:blipFill>
                <a:blip r:embed="rId2"/>
                <a:stretch>
                  <a:fillRect l="-290" b="-2920"/>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C3AF2C63-B1B9-4FD4-8E9F-234908DD7531}"/>
              </a:ext>
            </a:extLst>
          </p:cNvPr>
          <p:cNvSpPr>
            <a:spLocks noGrp="1"/>
          </p:cNvSpPr>
          <p:nvPr>
            <p:ph type="title"/>
          </p:nvPr>
        </p:nvSpPr>
        <p:spPr>
          <a:xfrm>
            <a:off x="701191" y="302369"/>
            <a:ext cx="10515600" cy="1124169"/>
          </a:xfrm>
        </p:spPr>
        <p:txBody>
          <a:bodyPr/>
          <a:lstStyle/>
          <a:p>
            <a:r>
              <a:rPr lang="zh-CN" altLang="en-US" dirty="0"/>
              <a:t>维纳滤波法</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DCA1709-E299-443D-9D6E-6417E55CC396}"/>
                  </a:ext>
                </a:extLst>
              </p:cNvPr>
              <p:cNvSpPr txBox="1"/>
              <p:nvPr/>
            </p:nvSpPr>
            <p:spPr>
              <a:xfrm>
                <a:off x="3256384" y="5087880"/>
                <a:ext cx="4743350" cy="6916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ea typeface="Cambria" panose="02040503050406030204" pitchFamily="18" charset="0"/>
                            </a:rPr>
                          </m:ctrlPr>
                        </m:sSubPr>
                        <m:e>
                          <m:r>
                            <a:rPr lang="en-US" altLang="zh-CN" i="1">
                              <a:latin typeface="Cambria Math" panose="02040503050406030204" pitchFamily="18" charset="0"/>
                              <a:ea typeface="Cambria" panose="02040503050406030204" pitchFamily="18" charset="0"/>
                            </a:rPr>
                            <m:t>𝑅</m:t>
                          </m:r>
                        </m:e>
                        <m:sub>
                          <m:r>
                            <a:rPr lang="en-US" altLang="zh-CN" i="1">
                              <a:latin typeface="Cambria Math" panose="02040503050406030204" pitchFamily="18" charset="0"/>
                              <a:ea typeface="Cambria" panose="02040503050406030204" pitchFamily="18" charset="0"/>
                            </a:rPr>
                            <m:t>𝑦𝑥</m:t>
                          </m:r>
                        </m:sub>
                      </m:sSub>
                      <m:d>
                        <m:dPr>
                          <m:ctrlPr>
                            <a:rPr lang="en-US" altLang="zh-CN" i="1">
                              <a:latin typeface="Cambria Math" panose="02040503050406030204" pitchFamily="18" charset="0"/>
                              <a:ea typeface="Cambria" panose="02040503050406030204" pitchFamily="18" charset="0"/>
                            </a:rPr>
                          </m:ctrlPr>
                        </m:dPr>
                        <m:e>
                          <m:r>
                            <a:rPr lang="en-US" altLang="zh-CN" i="1">
                              <a:latin typeface="Cambria Math" panose="02040503050406030204" pitchFamily="18" charset="0"/>
                              <a:ea typeface="Cambria" panose="02040503050406030204" pitchFamily="18" charset="0"/>
                            </a:rPr>
                            <m:t>𝑡</m:t>
                          </m:r>
                        </m:e>
                      </m:d>
                      <m:r>
                        <a:rPr lang="en-US" altLang="zh-CN" i="1">
                          <a:latin typeface="Cambria Math" panose="02040503050406030204" pitchFamily="18" charset="0"/>
                          <a:ea typeface="Cambria" panose="02040503050406030204" pitchFamily="18" charset="0"/>
                        </a:rPr>
                        <m:t>−</m:t>
                      </m:r>
                      <m:nary>
                        <m:naryPr>
                          <m:ctrlPr>
                            <a:rPr lang="en-US" altLang="zh-CN" i="1">
                              <a:latin typeface="Cambria Math" panose="02040503050406030204" pitchFamily="18" charset="0"/>
                              <a:ea typeface="Cambria" panose="02040503050406030204" pitchFamily="18" charset="0"/>
                            </a:rPr>
                          </m:ctrlPr>
                        </m:naryPr>
                        <m:sub>
                          <m:r>
                            <m:rPr>
                              <m:brk m:alnAt="23"/>
                            </m:rPr>
                            <a:rPr lang="en-US" altLang="zh-CN" i="1">
                              <a:latin typeface="Cambria Math" panose="02040503050406030204" pitchFamily="18" charset="0"/>
                              <a:ea typeface="Cambria" panose="02040503050406030204" pitchFamily="18" charset="0"/>
                            </a:rPr>
                            <m:t>0</m:t>
                          </m:r>
                        </m:sub>
                        <m:sup>
                          <m:r>
                            <a:rPr lang="pt-BR" altLang="zh-CN" i="1">
                              <a:latin typeface="Cambria Math" panose="02040503050406030204" pitchFamily="18" charset="0"/>
                              <a:ea typeface="Cambria" panose="02040503050406030204" pitchFamily="18" charset="0"/>
                            </a:rPr>
                            <m:t>∞</m:t>
                          </m:r>
                        </m:sup>
                        <m:e>
                          <m:sSub>
                            <m:sSubPr>
                              <m:ctrlPr>
                                <a:rPr lang="en-US" altLang="zh-CN" i="1">
                                  <a:latin typeface="Cambria Math" panose="02040503050406030204" pitchFamily="18" charset="0"/>
                                  <a:ea typeface="Cambria" panose="02040503050406030204" pitchFamily="18" charset="0"/>
                                </a:rPr>
                              </m:ctrlPr>
                            </m:sSubPr>
                            <m:e>
                              <m:r>
                                <a:rPr lang="en-US" altLang="zh-CN" i="1">
                                  <a:latin typeface="Cambria Math" panose="02040503050406030204" pitchFamily="18" charset="0"/>
                                  <a:ea typeface="Cambria" panose="02040503050406030204" pitchFamily="18" charset="0"/>
                                </a:rPr>
                                <m:t>𝑅</m:t>
                              </m:r>
                            </m:e>
                            <m:sub>
                              <m:r>
                                <a:rPr lang="en-US" altLang="zh-CN" i="1">
                                  <a:latin typeface="Cambria Math" panose="02040503050406030204" pitchFamily="18" charset="0"/>
                                  <a:ea typeface="Cambria" panose="02040503050406030204" pitchFamily="18" charset="0"/>
                                </a:rPr>
                                <m:t>𝑦𝑦</m:t>
                              </m:r>
                            </m:sub>
                          </m:sSub>
                          <m:d>
                            <m:dPr>
                              <m:ctrlPr>
                                <a:rPr lang="en-US" altLang="zh-CN" i="1">
                                  <a:latin typeface="Cambria Math" panose="02040503050406030204" pitchFamily="18" charset="0"/>
                                  <a:ea typeface="Cambria" panose="02040503050406030204" pitchFamily="18" charset="0"/>
                                </a:rPr>
                              </m:ctrlPr>
                            </m:dPr>
                            <m:e>
                              <m:r>
                                <a:rPr lang="en-US" altLang="zh-CN" i="1">
                                  <a:latin typeface="Cambria Math" panose="02040503050406030204" pitchFamily="18" charset="0"/>
                                  <a:ea typeface="Cambria" panose="02040503050406030204" pitchFamily="18" charset="0"/>
                                </a:rPr>
                                <m:t>𝑡</m:t>
                              </m:r>
                              <m:r>
                                <a:rPr lang="en-US" altLang="zh-CN" i="1">
                                  <a:latin typeface="Cambria Math" panose="02040503050406030204" pitchFamily="18" charset="0"/>
                                  <a:ea typeface="Cambria" panose="02040503050406030204" pitchFamily="18" charset="0"/>
                                </a:rPr>
                                <m:t>−</m:t>
                              </m:r>
                              <m:r>
                                <m:rPr>
                                  <m:nor/>
                                </m:rPr>
                                <a:rPr lang="el-GR" altLang="zh-CN" i="1"/>
                                <m:t>σ</m:t>
                              </m:r>
                            </m:e>
                          </m:d>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𝑜𝑝𝑡</m:t>
                              </m:r>
                            </m:sub>
                          </m:sSub>
                          <m:r>
                            <a:rPr lang="en-US" altLang="zh-CN" i="1">
                              <a:latin typeface="Cambria Math" panose="02040503050406030204" pitchFamily="18" charset="0"/>
                            </a:rPr>
                            <m:t>(</m:t>
                          </m:r>
                          <m:r>
                            <m:rPr>
                              <m:nor/>
                            </m:rPr>
                            <a:rPr lang="el-GR" altLang="zh-CN" i="1"/>
                            <m:t>σ</m:t>
                          </m:r>
                          <m:r>
                            <m:rPr>
                              <m:nor/>
                            </m:rPr>
                            <a:rPr lang="en-US" altLang="zh-CN" i="1">
                              <a:latin typeface="Cambria Math" panose="02040503050406030204" pitchFamily="18" charset="0"/>
                            </a:rPr>
                            <m:t>)</m:t>
                          </m:r>
                          <m:r>
                            <m:rPr>
                              <m:nor/>
                            </m:rPr>
                            <a:rPr lang="en-US" altLang="zh-CN" i="1">
                              <a:latin typeface="Cambria Math" panose="02040503050406030204" pitchFamily="18" charset="0"/>
                            </a:rPr>
                            <m:t>d</m:t>
                          </m:r>
                          <m:r>
                            <m:rPr>
                              <m:nor/>
                            </m:rPr>
                            <a:rPr lang="el-GR" altLang="zh-CN" i="1"/>
                            <m:t>σ</m:t>
                          </m:r>
                        </m:e>
                      </m:nary>
                      <m:r>
                        <a:rPr lang="en-US" altLang="zh-CN" i="1">
                          <a:latin typeface="Cambria Math" panose="02040503050406030204" pitchFamily="18" charset="0"/>
                          <a:ea typeface="Cambria" panose="02040503050406030204" pitchFamily="18" charset="0"/>
                        </a:rPr>
                        <m:t>=0</m:t>
                      </m:r>
                      <m:r>
                        <a:rPr lang="zh-CN" altLang="en-US" i="1">
                          <a:latin typeface="Cambria Math" panose="02040503050406030204" pitchFamily="18" charset="0"/>
                          <a:ea typeface="Cambria" panose="02040503050406030204" pitchFamily="18" charset="0"/>
                        </a:rPr>
                        <m:t>，</m:t>
                      </m:r>
                      <m:r>
                        <a:rPr lang="en-US" altLang="zh-CN" i="1">
                          <a:latin typeface="Cambria Math" panose="02040503050406030204" pitchFamily="18" charset="0"/>
                          <a:ea typeface="Cambria" panose="02040503050406030204" pitchFamily="18" charset="0"/>
                        </a:rPr>
                        <m:t>𝑡</m:t>
                      </m:r>
                      <m:r>
                        <a:rPr lang="en-US" altLang="zh-CN" i="1">
                          <a:latin typeface="Cambria Math" panose="02040503050406030204" pitchFamily="18" charset="0"/>
                          <a:ea typeface="Cambria" panose="02040503050406030204" pitchFamily="18" charset="0"/>
                        </a:rPr>
                        <m:t>≥0</m:t>
                      </m:r>
                    </m:oMath>
                  </m:oMathPara>
                </a14:m>
                <a:endParaRPr lang="zh-CN" altLang="en-US" dirty="0"/>
              </a:p>
            </p:txBody>
          </p:sp>
        </mc:Choice>
        <mc:Fallback xmlns="">
          <p:sp>
            <p:nvSpPr>
              <p:cNvPr id="4" name="文本框 3">
                <a:extLst>
                  <a:ext uri="{FF2B5EF4-FFF2-40B4-BE49-F238E27FC236}">
                    <a16:creationId xmlns:a16="http://schemas.microsoft.com/office/drawing/2014/main" id="{CDCA1709-E299-443D-9D6E-6417E55CC396}"/>
                  </a:ext>
                </a:extLst>
              </p:cNvPr>
              <p:cNvSpPr txBox="1">
                <a:spLocks noRot="1" noChangeAspect="1" noMove="1" noResize="1" noEditPoints="1" noAdjustHandles="1" noChangeArrowheads="1" noChangeShapeType="1" noTextEdit="1"/>
              </p:cNvSpPr>
              <p:nvPr/>
            </p:nvSpPr>
            <p:spPr>
              <a:xfrm>
                <a:off x="3256384" y="5087880"/>
                <a:ext cx="4743350" cy="69166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1F18A67-752A-4FBD-9FBE-71F0297C2EAB}"/>
                  </a:ext>
                </a:extLst>
              </p:cNvPr>
              <p:cNvSpPr txBox="1"/>
              <p:nvPr/>
            </p:nvSpPr>
            <p:spPr>
              <a:xfrm>
                <a:off x="701191" y="5779544"/>
                <a:ext cx="10222523" cy="360483"/>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式中</a:t>
                </a:r>
                <a14:m>
                  <m:oMath xmlns:m="http://schemas.openxmlformats.org/officeDocument/2006/math">
                    <m:sSub>
                      <m:sSubPr>
                        <m:ctrlPr>
                          <a:rPr lang="en-US" altLang="zh-CN" sz="1600" i="1">
                            <a:latin typeface="Cambria Math" panose="02040503050406030204" pitchFamily="18" charset="0"/>
                          </a:rPr>
                        </m:ctrlPr>
                      </m:sSubPr>
                      <m:e>
                        <m:r>
                          <m:rPr>
                            <m:sty m:val="p"/>
                          </m:rPr>
                          <a:rPr lang="en-US" altLang="zh-CN" sz="1600" b="0" i="0" smtClean="0">
                            <a:latin typeface="Cambria Math" panose="02040503050406030204" pitchFamily="18" charset="0"/>
                          </a:rPr>
                          <m:t>R</m:t>
                        </m:r>
                      </m:e>
                      <m:sub>
                        <m:r>
                          <m:rPr>
                            <m:sty m:val="p"/>
                          </m:rPr>
                          <a:rPr lang="en-US" altLang="zh-CN" sz="1600" b="0" i="0" smtClean="0">
                            <a:latin typeface="Cambria Math" panose="02040503050406030204" pitchFamily="18" charset="0"/>
                          </a:rPr>
                          <m:t>yx</m:t>
                        </m:r>
                      </m:sub>
                    </m:sSub>
                    <m:r>
                      <a:rPr lang="en-US" altLang="zh-CN" sz="1600" i="0">
                        <a:latin typeface="Cambria Math" panose="02040503050406030204" pitchFamily="18" charset="0"/>
                      </a:rPr>
                      <m:t> </m:t>
                    </m:r>
                  </m:oMath>
                </a14:m>
                <a:r>
                  <a:rPr lang="en-US" altLang="zh-CN" sz="1600" dirty="0">
                    <a:latin typeface="微软雅黑" panose="020B0503020204020204" pitchFamily="34" charset="-122"/>
                    <a:ea typeface="微软雅黑" panose="020B0503020204020204" pitchFamily="34" charset="-122"/>
                  </a:rPr>
                  <a:t>(t)</a:t>
                </a:r>
                <a:r>
                  <a:rPr lang="zh-CN" altLang="en-US" sz="1600" dirty="0">
                    <a:latin typeface="微软雅黑" panose="020B0503020204020204" pitchFamily="34" charset="-122"/>
                    <a:ea typeface="微软雅黑" panose="020B0503020204020204" pitchFamily="34" charset="-122"/>
                  </a:rPr>
                  <a:t>为</a:t>
                </a:r>
                <a:r>
                  <a:rPr lang="en-US" altLang="zh-CN" sz="1600" dirty="0">
                    <a:latin typeface="微软雅黑" panose="020B0503020204020204" pitchFamily="34" charset="-122"/>
                    <a:ea typeface="微软雅黑" panose="020B0503020204020204" pitchFamily="34" charset="-122"/>
                  </a:rPr>
                  <a:t>y(t)</a:t>
                </a:r>
                <a:r>
                  <a:rPr lang="zh-CN" altLang="en-US" sz="1600" dirty="0">
                    <a:latin typeface="微软雅黑" panose="020B0503020204020204" pitchFamily="34" charset="-122"/>
                    <a:ea typeface="微软雅黑" panose="020B0503020204020204" pitchFamily="34" charset="-122"/>
                  </a:rPr>
                  <a:t>与</a:t>
                </a:r>
                <a:r>
                  <a:rPr lang="en-US" altLang="zh-CN" sz="1600" dirty="0">
                    <a:latin typeface="微软雅黑" panose="020B0503020204020204" pitchFamily="34" charset="-122"/>
                    <a:ea typeface="微软雅黑" panose="020B0503020204020204" pitchFamily="34" charset="-122"/>
                  </a:rPr>
                  <a:t>x(t)</a:t>
                </a:r>
                <a:r>
                  <a:rPr lang="zh-CN" altLang="en-US" sz="1600" dirty="0">
                    <a:latin typeface="微软雅黑" panose="020B0503020204020204" pitchFamily="34" charset="-122"/>
                    <a:ea typeface="微软雅黑" panose="020B0503020204020204" pitchFamily="34" charset="-122"/>
                  </a:rPr>
                  <a:t>的互相关函数，</a:t>
                </a:r>
                <a14:m>
                  <m:oMath xmlns:m="http://schemas.openxmlformats.org/officeDocument/2006/math">
                    <m:sSub>
                      <m:sSubPr>
                        <m:ctrlPr>
                          <a:rPr lang="en-US" altLang="zh-CN" sz="1600" i="1">
                            <a:latin typeface="Cambria Math" panose="02040503050406030204" pitchFamily="18" charset="0"/>
                          </a:rPr>
                        </m:ctrlPr>
                      </m:sSubPr>
                      <m:e>
                        <m:r>
                          <m:rPr>
                            <m:sty m:val="p"/>
                          </m:rPr>
                          <a:rPr lang="en-US" altLang="zh-CN" sz="1600" b="0" i="0" smtClean="0">
                            <a:latin typeface="Cambria Math" panose="02040503050406030204" pitchFamily="18" charset="0"/>
                          </a:rPr>
                          <m:t>R</m:t>
                        </m:r>
                      </m:e>
                      <m:sub>
                        <m:r>
                          <m:rPr>
                            <m:sty m:val="p"/>
                          </m:rPr>
                          <a:rPr lang="en-US" altLang="zh-CN" sz="1600" b="0" i="0" smtClean="0">
                            <a:latin typeface="Cambria Math" panose="02040503050406030204" pitchFamily="18" charset="0"/>
                          </a:rPr>
                          <m:t>yy</m:t>
                        </m:r>
                      </m:sub>
                    </m:sSub>
                    <m:r>
                      <a:rPr lang="en-US" altLang="zh-CN" sz="1600" i="1">
                        <a:latin typeface="Cambria Math" panose="02040503050406030204" pitchFamily="18" charset="0"/>
                      </a:rPr>
                      <m:t> </m:t>
                    </m:r>
                  </m:oMath>
                </a14:m>
                <a:r>
                  <a:rPr lang="en-US" altLang="zh-CN" sz="1600" dirty="0">
                    <a:latin typeface="微软雅黑" panose="020B0503020204020204" pitchFamily="34" charset="-122"/>
                    <a:ea typeface="微软雅黑" panose="020B0503020204020204" pitchFamily="34" charset="-122"/>
                  </a:rPr>
                  <a:t>(t-</a:t>
                </a:r>
                <a:r>
                  <a:rPr lang="el-GR" altLang="zh-CN" sz="1600" dirty="0">
                    <a:latin typeface="微软雅黑" panose="020B0503020204020204" pitchFamily="34" charset="-122"/>
                    <a:ea typeface="微软雅黑" panose="020B0503020204020204" pitchFamily="34" charset="-122"/>
                  </a:rPr>
                  <a:t>σ</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为</a:t>
                </a:r>
                <a:r>
                  <a:rPr lang="en-US" altLang="zh-CN" sz="1600" dirty="0">
                    <a:latin typeface="微软雅黑" panose="020B0503020204020204" pitchFamily="34" charset="-122"/>
                    <a:ea typeface="微软雅黑" panose="020B0503020204020204" pitchFamily="34" charset="-122"/>
                  </a:rPr>
                  <a:t>y(t)</a:t>
                </a:r>
                <a:r>
                  <a:rPr lang="zh-CN" altLang="en-US" sz="1600" dirty="0">
                    <a:latin typeface="微软雅黑" panose="020B0503020204020204" pitchFamily="34" charset="-122"/>
                    <a:ea typeface="微软雅黑" panose="020B0503020204020204" pitchFamily="34" charset="-122"/>
                  </a:rPr>
                  <a:t>的自相关函数。</a:t>
                </a:r>
              </a:p>
            </p:txBody>
          </p:sp>
        </mc:Choice>
        <mc:Fallback xmlns="">
          <p:sp>
            <p:nvSpPr>
              <p:cNvPr id="5" name="文本框 4">
                <a:extLst>
                  <a:ext uri="{FF2B5EF4-FFF2-40B4-BE49-F238E27FC236}">
                    <a16:creationId xmlns:a16="http://schemas.microsoft.com/office/drawing/2014/main" id="{61F18A67-752A-4FBD-9FBE-71F0297C2EAB}"/>
                  </a:ext>
                </a:extLst>
              </p:cNvPr>
              <p:cNvSpPr txBox="1">
                <a:spLocks noRot="1" noChangeAspect="1" noMove="1" noResize="1" noEditPoints="1" noAdjustHandles="1" noChangeArrowheads="1" noChangeShapeType="1" noTextEdit="1"/>
              </p:cNvSpPr>
              <p:nvPr/>
            </p:nvSpPr>
            <p:spPr>
              <a:xfrm>
                <a:off x="701191" y="5779544"/>
                <a:ext cx="10222523" cy="360483"/>
              </a:xfrm>
              <a:prstGeom prst="rect">
                <a:avLst/>
              </a:prstGeom>
              <a:blipFill>
                <a:blip r:embed="rId4"/>
                <a:stretch>
                  <a:fillRect l="-298" t="-5085" b="-152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AEA52AB-952A-46A5-937C-995CBC475621}"/>
                  </a:ext>
                </a:extLst>
              </p:cNvPr>
              <p:cNvSpPr txBox="1"/>
              <p:nvPr/>
            </p:nvSpPr>
            <p:spPr>
              <a:xfrm>
                <a:off x="701191" y="4197412"/>
                <a:ext cx="10148339" cy="830420"/>
              </a:xfrm>
              <a:prstGeom prst="rect">
                <a:avLst/>
              </a:prstGeom>
              <a:noFill/>
            </p:spPr>
            <p:txBody>
              <a:bodyPr wrap="square" rtlCol="0">
                <a:spAutoFit/>
              </a:bodyPr>
              <a:lstStyle/>
              <a:p>
                <a:pPr>
                  <a:lnSpc>
                    <a:spcPct val="150000"/>
                  </a:lnSpc>
                </a:pPr>
                <a:r>
                  <a:rPr lang="zh-CN" altLang="zh-CN" sz="1600" dirty="0">
                    <a:latin typeface="微软雅黑" panose="020B0503020204020204" pitchFamily="34" charset="-122"/>
                    <a:ea typeface="微软雅黑" panose="020B0503020204020204" pitchFamily="34" charset="-122"/>
                  </a:rPr>
                  <a:t>因此</a:t>
                </a:r>
                <a:r>
                  <a:rPr lang="zh-CN" altLang="en-US" sz="1600" dirty="0">
                    <a:latin typeface="微软雅黑" panose="020B0503020204020204" pitchFamily="34" charset="-122"/>
                    <a:ea typeface="微软雅黑" panose="020B0503020204020204" pitchFamily="34" charset="-122"/>
                  </a:rPr>
                  <a:t>均方误差</a:t>
                </a:r>
                <a:r>
                  <a:rPr lang="zh-CN" altLang="zh-CN" sz="1600" dirty="0">
                    <a:latin typeface="微软雅黑" panose="020B0503020204020204" pitchFamily="34" charset="-122"/>
                    <a:ea typeface="微软雅黑" panose="020B0503020204020204" pitchFamily="34" charset="-122"/>
                  </a:rPr>
                  <a:t>越小，噪声滤除效果就越好。为使</a:t>
                </a:r>
                <a:r>
                  <a:rPr lang="zh-CN" altLang="en-US" sz="1600" dirty="0">
                    <a:latin typeface="微软雅黑" panose="020B0503020204020204" pitchFamily="34" charset="-122"/>
                    <a:ea typeface="微软雅黑" panose="020B0503020204020204" pitchFamily="34" charset="-122"/>
                  </a:rPr>
                  <a:t>均方误差</a:t>
                </a:r>
                <a:r>
                  <a:rPr lang="zh-CN" altLang="zh-CN" sz="1600" dirty="0">
                    <a:latin typeface="微软雅黑" panose="020B0503020204020204" pitchFamily="34" charset="-122"/>
                    <a:ea typeface="微软雅黑" panose="020B0503020204020204" pitchFamily="34" charset="-122"/>
                  </a:rPr>
                  <a:t>最小，关键在于求冲激响应</a:t>
                </a:r>
                <a:r>
                  <a:rPr lang="en-US" altLang="zh-CN" sz="1600" dirty="0">
                    <a:latin typeface="微软雅黑" panose="020B0503020204020204" pitchFamily="34" charset="-122"/>
                    <a:ea typeface="微软雅黑" panose="020B0503020204020204" pitchFamily="34" charset="-122"/>
                  </a:rPr>
                  <a:t>h(t)</a:t>
                </a:r>
                <a:r>
                  <a:rPr lang="zh-CN"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如果能满足维纳</a:t>
                </a:r>
                <a:r>
                  <a:rPr lang="zh-CN" altLang="zh-CN" sz="1600" dirty="0">
                    <a:latin typeface="微软雅黑" panose="020B0503020204020204" pitchFamily="34" charset="-122"/>
                    <a:ea typeface="微软雅黑" panose="020B0503020204020204" pitchFamily="34" charset="-122"/>
                  </a:rPr>
                  <a:t>－霍夫方程，就可使</a:t>
                </a:r>
                <a:r>
                  <a:rPr lang="zh-CN" altLang="en-US" sz="1600" dirty="0">
                    <a:latin typeface="微软雅黑" panose="020B0503020204020204" pitchFamily="34" charset="-122"/>
                    <a:ea typeface="微软雅黑" panose="020B0503020204020204" pitchFamily="34" charset="-122"/>
                  </a:rPr>
                  <a:t>维纳滤波器</a:t>
                </a:r>
                <a:r>
                  <a:rPr lang="zh-CN" altLang="zh-CN" sz="1600" dirty="0">
                    <a:latin typeface="微软雅黑" panose="020B0503020204020204" pitchFamily="34" charset="-122"/>
                    <a:ea typeface="微软雅黑" panose="020B0503020204020204" pitchFamily="34" charset="-122"/>
                  </a:rPr>
                  <a:t>达到最佳。根据维纳</a:t>
                </a: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霍夫方程即可以求解维纳滤波器的</a:t>
                </a:r>
                <a:r>
                  <a:rPr lang="zh-CN" altLang="en-US" sz="1600" dirty="0">
                    <a:latin typeface="微软雅黑" panose="020B0503020204020204" pitchFamily="34" charset="-122"/>
                    <a:ea typeface="微软雅黑" panose="020B0503020204020204" pitchFamily="34" charset="-122"/>
                  </a:rPr>
                  <a:t>最佳</a:t>
                </a:r>
                <a:r>
                  <a:rPr lang="zh-CN" altLang="zh-CN" sz="1600" dirty="0">
                    <a:latin typeface="微软雅黑" panose="020B0503020204020204" pitchFamily="34" charset="-122"/>
                    <a:ea typeface="微软雅黑" panose="020B0503020204020204" pitchFamily="34" charset="-122"/>
                  </a:rPr>
                  <a:t>冲激响应</a:t>
                </a:r>
                <a:r>
                  <a:rPr lang="en-US" altLang="zh-CN" sz="1600"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1600" i="1">
                            <a:latin typeface="Cambria Math" panose="02040503050406030204" pitchFamily="18" charset="0"/>
                          </a:rPr>
                        </m:ctrlPr>
                      </m:sSubPr>
                      <m:e>
                        <m:r>
                          <m:rPr>
                            <m:sty m:val="p"/>
                          </m:rPr>
                          <a:rPr lang="en-US" altLang="zh-CN" sz="1600">
                            <a:latin typeface="Cambria Math" panose="02040503050406030204" pitchFamily="18" charset="0"/>
                          </a:rPr>
                          <m:t>h</m:t>
                        </m:r>
                      </m:e>
                      <m:sub>
                        <m:r>
                          <m:rPr>
                            <m:sty m:val="p"/>
                          </m:rPr>
                          <a:rPr lang="en-US" altLang="zh-CN" sz="1600">
                            <a:latin typeface="Cambria Math" panose="02040503050406030204" pitchFamily="18" charset="0"/>
                          </a:rPr>
                          <m:t>opt</m:t>
                        </m:r>
                      </m:sub>
                    </m:sSub>
                    <m:r>
                      <a:rPr lang="en-US" altLang="zh-CN" sz="1600" i="1">
                        <a:latin typeface="Cambria Math" panose="02040503050406030204" pitchFamily="18" charset="0"/>
                      </a:rPr>
                      <m:t> </m:t>
                    </m:r>
                  </m:oMath>
                </a14:m>
                <a:r>
                  <a:rPr lang="en-US" altLang="zh-CN" sz="1600" dirty="0">
                    <a:latin typeface="微软雅黑" panose="020B0503020204020204" pitchFamily="34" charset="-122"/>
                    <a:ea typeface="微软雅黑" panose="020B0503020204020204" pitchFamily="34" charset="-122"/>
                  </a:rPr>
                  <a:t>(t) </a:t>
                </a:r>
                <a:r>
                  <a:rPr lang="zh-CN" altLang="zh-CN"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p:txBody>
          </p:sp>
        </mc:Choice>
        <mc:Fallback xmlns="">
          <p:sp>
            <p:nvSpPr>
              <p:cNvPr id="6" name="文本框 5">
                <a:extLst>
                  <a:ext uri="{FF2B5EF4-FFF2-40B4-BE49-F238E27FC236}">
                    <a16:creationId xmlns:a16="http://schemas.microsoft.com/office/drawing/2014/main" id="{AAEA52AB-952A-46A5-937C-995CBC475621}"/>
                  </a:ext>
                </a:extLst>
              </p:cNvPr>
              <p:cNvSpPr txBox="1">
                <a:spLocks noRot="1" noChangeAspect="1" noMove="1" noResize="1" noEditPoints="1" noAdjustHandles="1" noChangeArrowheads="1" noChangeShapeType="1" noTextEdit="1"/>
              </p:cNvSpPr>
              <p:nvPr/>
            </p:nvSpPr>
            <p:spPr>
              <a:xfrm>
                <a:off x="701191" y="4197412"/>
                <a:ext cx="10148339" cy="830420"/>
              </a:xfrm>
              <a:prstGeom prst="rect">
                <a:avLst/>
              </a:prstGeom>
              <a:blipFill>
                <a:blip r:embed="rId5"/>
                <a:stretch>
                  <a:fillRect l="-300" b="-58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6444B77C-39CC-4717-998C-5F646F4E5090}"/>
                  </a:ext>
                </a:extLst>
              </p:cNvPr>
              <p:cNvSpPr txBox="1"/>
              <p:nvPr/>
            </p:nvSpPr>
            <p:spPr>
              <a:xfrm>
                <a:off x="4721291" y="3836929"/>
                <a:ext cx="2458456" cy="422167"/>
              </a:xfrm>
              <a:prstGeom prst="rect">
                <a:avLst/>
              </a:prstGeom>
              <a:noFill/>
            </p:spPr>
            <p:txBody>
              <a:bodyPr wrap="square" rtlCol="0">
                <a:spAutoFit/>
              </a:bodyPr>
              <a:lstStyle/>
              <a:p>
                <a14:m>
                  <m:oMath xmlns:m="http://schemas.openxmlformats.org/officeDocument/2006/math">
                    <m:bar>
                      <m:barPr>
                        <m:pos m:val="top"/>
                        <m:ctrlPr>
                          <a:rPr lang="en-US" altLang="zh-CN" i="1">
                            <a:latin typeface="Cambria Math" panose="02040503050406030204" pitchFamily="18" charset="0"/>
                            <a:ea typeface="Cambria" panose="02040503050406030204" pitchFamily="18" charset="0"/>
                          </a:rPr>
                        </m:ctrlPr>
                      </m:barPr>
                      <m:e>
                        <m:sSup>
                          <m:sSupPr>
                            <m:ctrlPr>
                              <a:rPr lang="en-US" altLang="zh-CN" i="1">
                                <a:latin typeface="Cambria Math" panose="02040503050406030204" pitchFamily="18" charset="0"/>
                                <a:ea typeface="Cambria" panose="02040503050406030204" pitchFamily="18" charset="0"/>
                              </a:rPr>
                            </m:ctrlPr>
                          </m:sSupPr>
                          <m:e>
                            <m:r>
                              <m:rPr>
                                <m:nor/>
                              </m:rPr>
                              <a:rPr lang="el-GR" altLang="zh-CN" i="1" dirty="0">
                                <a:latin typeface="Cambria" panose="02040503050406030204" pitchFamily="18" charset="0"/>
                                <a:ea typeface="Cambria" panose="02040503050406030204" pitchFamily="18" charset="0"/>
                              </a:rPr>
                              <m:t>ε</m:t>
                            </m:r>
                          </m:e>
                          <m:sup>
                            <m:r>
                              <a:rPr lang="en-US" altLang="zh-CN" i="1">
                                <a:latin typeface="Cambria Math" panose="02040503050406030204" pitchFamily="18" charset="0"/>
                                <a:ea typeface="Cambria" panose="02040503050406030204" pitchFamily="18" charset="0"/>
                              </a:rPr>
                              <m:t>2</m:t>
                            </m:r>
                          </m:sup>
                        </m:sSup>
                        <m:r>
                          <a:rPr lang="en-US" altLang="zh-CN" i="1">
                            <a:latin typeface="Cambria Math" panose="02040503050406030204" pitchFamily="18" charset="0"/>
                            <a:ea typeface="Cambria" panose="02040503050406030204" pitchFamily="18" charset="0"/>
                          </a:rPr>
                          <m:t>(</m:t>
                        </m:r>
                        <m:r>
                          <a:rPr lang="en-US" altLang="zh-CN" i="1">
                            <a:latin typeface="Cambria Math" panose="02040503050406030204" pitchFamily="18" charset="0"/>
                            <a:ea typeface="Cambria" panose="02040503050406030204" pitchFamily="18" charset="0"/>
                          </a:rPr>
                          <m:t>𝑡</m:t>
                        </m:r>
                        <m:r>
                          <a:rPr lang="en-US" altLang="zh-CN" i="1">
                            <a:latin typeface="Cambria Math" panose="02040503050406030204" pitchFamily="18" charset="0"/>
                            <a:ea typeface="Cambria" panose="02040503050406030204" pitchFamily="18" charset="0"/>
                          </a:rPr>
                          <m:t>)</m:t>
                        </m:r>
                      </m:e>
                    </m:bar>
                    <m:r>
                      <a:rPr lang="en-US" altLang="zh-CN" i="1">
                        <a:latin typeface="Cambria Math" panose="02040503050406030204" pitchFamily="18" charset="0"/>
                        <a:ea typeface="Cambria" panose="02040503050406030204" pitchFamily="18" charset="0"/>
                      </a:rPr>
                      <m:t> </m:t>
                    </m:r>
                  </m:oMath>
                </a14:m>
                <a:r>
                  <a:rPr lang="en-US" altLang="zh-CN" dirty="0">
                    <a:latin typeface="Calisto MT" panose="02040603050505030304" pitchFamily="18" charset="0"/>
                    <a:ea typeface="Cambria" panose="02040503050406030204" pitchFamily="18" charset="0"/>
                  </a:rPr>
                  <a:t>=</a:t>
                </a:r>
                <a:r>
                  <a:rPr lang="en-US" altLang="zh-CN" i="1" dirty="0">
                    <a:latin typeface="Calisto MT" panose="02040603050505030304" pitchFamily="18" charset="0"/>
                    <a:ea typeface="Cambria" panose="02040503050406030204" pitchFamily="18" charset="0"/>
                  </a:rPr>
                  <a:t>E</a:t>
                </a:r>
                <a:r>
                  <a:rPr lang="en-US" altLang="zh-CN" dirty="0">
                    <a:latin typeface="Calisto MT" panose="02040603050505030304" pitchFamily="18" charset="0"/>
                    <a:ea typeface="Cambria" panose="02040503050406030204" pitchFamily="18" charset="0"/>
                  </a:rPr>
                  <a:t>[</a:t>
                </a:r>
                <a14:m>
                  <m:oMath xmlns:m="http://schemas.openxmlformats.org/officeDocument/2006/math">
                    <m:sSup>
                      <m:sSupPr>
                        <m:ctrlPr>
                          <a:rPr lang="en-US" altLang="zh-CN" i="1">
                            <a:latin typeface="Cambria Math" panose="02040503050406030204" pitchFamily="18" charset="0"/>
                            <a:ea typeface="Cambria" panose="02040503050406030204" pitchFamily="18" charset="0"/>
                          </a:rPr>
                        </m:ctrlPr>
                      </m:sSupPr>
                      <m:e>
                        <m:r>
                          <m:rPr>
                            <m:nor/>
                          </m:rPr>
                          <a:rPr lang="en-US" altLang="zh-CN">
                            <a:latin typeface="Cambria Math" panose="02040503050406030204" pitchFamily="18" charset="0"/>
                            <a:ea typeface="Cambria" panose="02040503050406030204" pitchFamily="18" charset="0"/>
                          </a:rPr>
                          <m:t>(</m:t>
                        </m:r>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𝑥</m:t>
                            </m:r>
                          </m:e>
                        </m:acc>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r>
                          <m:rPr>
                            <m:nor/>
                          </m:rPr>
                          <a:rPr lang="en-US" altLang="zh-CN" dirty="0">
                            <a:latin typeface="Calisto MT" panose="02040603050505030304" pitchFamily="18" charset="0"/>
                            <a:ea typeface="Cambria" panose="02040503050406030204" pitchFamily="18" charset="0"/>
                          </a:rPr>
                          <m:t>− </m:t>
                        </m:r>
                        <m:r>
                          <m:rPr>
                            <m:nor/>
                          </m:rPr>
                          <a:rPr lang="en-US" altLang="zh-CN" dirty="0">
                            <a:latin typeface="Calisto MT" panose="02040603050505030304" pitchFamily="18" charset="0"/>
                            <a:ea typeface="Cambria" panose="02040503050406030204" pitchFamily="18" charset="0"/>
                          </a:rPr>
                          <m:t>x</m:t>
                        </m:r>
                        <m:r>
                          <m:rPr>
                            <m:nor/>
                          </m:rPr>
                          <a:rPr lang="en-US" altLang="zh-CN" dirty="0">
                            <a:latin typeface="Calisto MT" panose="02040603050505030304" pitchFamily="18" charset="0"/>
                            <a:ea typeface="Cambria" panose="02040503050406030204" pitchFamily="18" charset="0"/>
                          </a:rPr>
                          <m:t>(</m:t>
                        </m:r>
                        <m:r>
                          <m:rPr>
                            <m:nor/>
                          </m:rPr>
                          <a:rPr lang="en-US" altLang="zh-CN" dirty="0">
                            <a:latin typeface="Calisto MT" panose="02040603050505030304" pitchFamily="18" charset="0"/>
                            <a:ea typeface="Cambria" panose="02040503050406030204" pitchFamily="18" charset="0"/>
                          </a:rPr>
                          <m:t>t</m:t>
                        </m:r>
                        <m:r>
                          <m:rPr>
                            <m:nor/>
                          </m:rPr>
                          <a:rPr lang="en-US" altLang="zh-CN" dirty="0">
                            <a:latin typeface="Calisto MT" panose="02040603050505030304" pitchFamily="18" charset="0"/>
                            <a:ea typeface="Cambria" panose="02040503050406030204" pitchFamily="18" charset="0"/>
                          </a:rPr>
                          <m:t>)</m:t>
                        </m:r>
                        <m:r>
                          <a:rPr lang="en-US" altLang="zh-CN" i="1" dirty="0">
                            <a:latin typeface="Cambria Math" panose="02040503050406030204" pitchFamily="18" charset="0"/>
                            <a:ea typeface="Cambria" panose="02040503050406030204" pitchFamily="18" charset="0"/>
                          </a:rPr>
                          <m:t>)</m:t>
                        </m:r>
                      </m:e>
                      <m:sup>
                        <m:r>
                          <a:rPr lang="en-US" altLang="zh-CN" i="1">
                            <a:latin typeface="Cambria Math" panose="02040503050406030204" pitchFamily="18" charset="0"/>
                            <a:ea typeface="Cambria" panose="02040503050406030204" pitchFamily="18" charset="0"/>
                          </a:rPr>
                          <m:t>2</m:t>
                        </m:r>
                      </m:sup>
                    </m:sSup>
                    <m:r>
                      <a:rPr lang="en-US" altLang="zh-CN">
                        <a:latin typeface="Cambria Math" panose="02040503050406030204" pitchFamily="18" charset="0"/>
                        <a:ea typeface="Cambria" panose="02040503050406030204" pitchFamily="18" charset="0"/>
                      </a:rPr>
                      <m:t>]</m:t>
                    </m:r>
                  </m:oMath>
                </a14:m>
                <a:endParaRPr lang="zh-CN" altLang="en-US" dirty="0"/>
              </a:p>
            </p:txBody>
          </p:sp>
        </mc:Choice>
        <mc:Fallback xmlns="">
          <p:sp>
            <p:nvSpPr>
              <p:cNvPr id="7" name="文本框 6">
                <a:extLst>
                  <a:ext uri="{FF2B5EF4-FFF2-40B4-BE49-F238E27FC236}">
                    <a16:creationId xmlns:a16="http://schemas.microsoft.com/office/drawing/2014/main" id="{6444B77C-39CC-4717-998C-5F646F4E5090}"/>
                  </a:ext>
                </a:extLst>
              </p:cNvPr>
              <p:cNvSpPr txBox="1">
                <a:spLocks noRot="1" noChangeAspect="1" noMove="1" noResize="1" noEditPoints="1" noAdjustHandles="1" noChangeArrowheads="1" noChangeShapeType="1" noTextEdit="1"/>
              </p:cNvSpPr>
              <p:nvPr/>
            </p:nvSpPr>
            <p:spPr>
              <a:xfrm>
                <a:off x="4721291" y="3836929"/>
                <a:ext cx="2458456" cy="422167"/>
              </a:xfrm>
              <a:prstGeom prst="rect">
                <a:avLst/>
              </a:prstGeom>
              <a:blipFill>
                <a:blip r:embed="rId6"/>
                <a:stretch>
                  <a:fillRect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D48C628-1CA1-49C3-87C0-63953A5D5CE0}"/>
                  </a:ext>
                </a:extLst>
              </p:cNvPr>
              <p:cNvSpPr txBox="1"/>
              <p:nvPr/>
            </p:nvSpPr>
            <p:spPr>
              <a:xfrm>
                <a:off x="4583223" y="3115515"/>
                <a:ext cx="2458456" cy="369332"/>
              </a:xfrm>
              <a:prstGeom prst="rect">
                <a:avLst/>
              </a:prstGeom>
              <a:noFill/>
            </p:spPr>
            <p:txBody>
              <a:bodyPr wrap="square" rtlCol="0">
                <a:spAutoFit/>
              </a:bodyPr>
              <a:lstStyle/>
              <a:p>
                <a:pPr algn="ctr"/>
                <a:r>
                  <a:rPr lang="el-GR" altLang="zh-CN" i="1" dirty="0">
                    <a:latin typeface="Cambria" panose="02040503050406030204" pitchFamily="18" charset="0"/>
                    <a:ea typeface="Cambria" panose="02040503050406030204" pitchFamily="18" charset="0"/>
                  </a:rPr>
                  <a:t>ε</a:t>
                </a:r>
                <a:r>
                  <a:rPr lang="en-US" altLang="zh-CN" dirty="0">
                    <a:latin typeface="Calisto MT" panose="02040603050505030304" pitchFamily="18" charset="0"/>
                    <a:ea typeface="Cambria" panose="02040503050406030204" pitchFamily="18" charset="0"/>
                  </a:rPr>
                  <a:t>(t)=</a:t>
                </a:r>
                <a14:m>
                  <m:oMath xmlns:m="http://schemas.openxmlformats.org/officeDocument/2006/math">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𝑥</m:t>
                        </m:r>
                      </m:e>
                    </m:acc>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oMath>
                </a14:m>
                <a:r>
                  <a:rPr lang="en-US" altLang="zh-CN" dirty="0">
                    <a:latin typeface="Calisto MT" panose="02040603050505030304" pitchFamily="18" charset="0"/>
                    <a:ea typeface="Cambria" panose="02040503050406030204" pitchFamily="18" charset="0"/>
                  </a:rPr>
                  <a:t>- x(t)</a:t>
                </a:r>
              </a:p>
            </p:txBody>
          </p:sp>
        </mc:Choice>
        <mc:Fallback xmlns="">
          <p:sp>
            <p:nvSpPr>
              <p:cNvPr id="8" name="文本框 7">
                <a:extLst>
                  <a:ext uri="{FF2B5EF4-FFF2-40B4-BE49-F238E27FC236}">
                    <a16:creationId xmlns:a16="http://schemas.microsoft.com/office/drawing/2014/main" id="{7D48C628-1CA1-49C3-87C0-63953A5D5CE0}"/>
                  </a:ext>
                </a:extLst>
              </p:cNvPr>
              <p:cNvSpPr txBox="1">
                <a:spLocks noRot="1" noChangeAspect="1" noMove="1" noResize="1" noEditPoints="1" noAdjustHandles="1" noChangeArrowheads="1" noChangeShapeType="1" noTextEdit="1"/>
              </p:cNvSpPr>
              <p:nvPr/>
            </p:nvSpPr>
            <p:spPr>
              <a:xfrm>
                <a:off x="4583223" y="3115515"/>
                <a:ext cx="2458456" cy="369332"/>
              </a:xfrm>
              <a:prstGeom prst="rect">
                <a:avLst/>
              </a:prstGeom>
              <a:blipFill>
                <a:blip r:embed="rId7"/>
                <a:stretch>
                  <a:fillRect t="-9836"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166EF2E0-298D-4B93-A491-E9460331C835}"/>
                  </a:ext>
                </a:extLst>
              </p:cNvPr>
              <p:cNvSpPr txBox="1"/>
              <p:nvPr/>
            </p:nvSpPr>
            <p:spPr>
              <a:xfrm>
                <a:off x="3988317" y="2246995"/>
                <a:ext cx="3648269" cy="6916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𝑥</m:t>
                          </m:r>
                        </m:e>
                      </m:acc>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nary>
                        <m:naryPr>
                          <m:ctrlPr>
                            <a:rPr lang="en-US" altLang="zh-CN" i="1">
                              <a:latin typeface="Cambria Math" panose="02040503050406030204" pitchFamily="18" charset="0"/>
                              <a:ea typeface="Cambria" panose="02040503050406030204" pitchFamily="18" charset="0"/>
                            </a:rPr>
                          </m:ctrlPr>
                        </m:naryPr>
                        <m:sub>
                          <m:r>
                            <m:rPr>
                              <m:brk m:alnAt="23"/>
                            </m:rPr>
                            <a:rPr lang="en-US" altLang="zh-CN" i="1">
                              <a:latin typeface="Cambria Math" panose="02040503050406030204" pitchFamily="18" charset="0"/>
                              <a:ea typeface="Cambria" panose="02040503050406030204" pitchFamily="18" charset="0"/>
                            </a:rPr>
                            <m:t>0</m:t>
                          </m:r>
                        </m:sub>
                        <m:sup>
                          <m:r>
                            <a:rPr lang="pt-BR" altLang="zh-CN" i="1">
                              <a:latin typeface="Cambria Math" panose="02040503050406030204" pitchFamily="18" charset="0"/>
                              <a:ea typeface="Cambria" panose="02040503050406030204" pitchFamily="18" charset="0"/>
                            </a:rPr>
                            <m:t>∞</m:t>
                          </m:r>
                        </m:sup>
                        <m:e>
                          <m:r>
                            <a:rPr lang="en-US" altLang="zh-CN" i="1">
                              <a:latin typeface="Cambria Math" panose="02040503050406030204" pitchFamily="18" charset="0"/>
                            </a:rPr>
                            <m:t>h</m:t>
                          </m:r>
                          <m:r>
                            <a:rPr lang="en-US" altLang="zh-CN" i="1">
                              <a:latin typeface="Cambria Math" panose="02040503050406030204" pitchFamily="18" charset="0"/>
                            </a:rPr>
                            <m:t>(</m:t>
                          </m:r>
                          <m:r>
                            <m:rPr>
                              <m:nor/>
                            </m:rPr>
                            <a:rPr lang="el-GR" altLang="zh-CN"/>
                            <m:t>τ</m:t>
                          </m:r>
                          <m:r>
                            <m:rPr>
                              <m:nor/>
                            </m:rPr>
                            <a:rPr lang="en-US" altLang="zh-CN" i="1">
                              <a:latin typeface="Cambria Math" panose="02040503050406030204" pitchFamily="18" charset="0"/>
                            </a:rPr>
                            <m:t>)</m:t>
                          </m:r>
                          <m:r>
                            <a:rPr lang="en-US" altLang="zh-CN" i="1">
                              <a:latin typeface="Cambria Math" panose="02040503050406030204" pitchFamily="18" charset="0"/>
                            </a:rPr>
                            <m:t>𝑦</m:t>
                          </m:r>
                          <m:d>
                            <m:dPr>
                              <m:ctrlPr>
                                <a:rPr lang="en-US" altLang="zh-CN" i="1">
                                  <a:latin typeface="Cambria Math" panose="02040503050406030204" pitchFamily="18" charset="0"/>
                                  <a:ea typeface="Cambria" panose="02040503050406030204" pitchFamily="18" charset="0"/>
                                </a:rPr>
                              </m:ctrlPr>
                            </m:dPr>
                            <m:e>
                              <m:r>
                                <a:rPr lang="en-US" altLang="zh-CN" i="1">
                                  <a:latin typeface="Cambria Math" panose="02040503050406030204" pitchFamily="18" charset="0"/>
                                  <a:ea typeface="Cambria" panose="02040503050406030204" pitchFamily="18" charset="0"/>
                                </a:rPr>
                                <m:t>𝑡</m:t>
                              </m:r>
                              <m:r>
                                <a:rPr lang="en-US" altLang="zh-CN" i="1">
                                  <a:latin typeface="Cambria Math" panose="02040503050406030204" pitchFamily="18" charset="0"/>
                                  <a:ea typeface="Cambria" panose="02040503050406030204" pitchFamily="18" charset="0"/>
                                </a:rPr>
                                <m:t>−</m:t>
                              </m:r>
                              <m:r>
                                <m:rPr>
                                  <m:nor/>
                                </m:rPr>
                                <a:rPr lang="el-GR" altLang="zh-CN"/>
                                <m:t>τ</m:t>
                              </m:r>
                            </m:e>
                          </m:d>
                          <m:r>
                            <m:rPr>
                              <m:nor/>
                            </m:rPr>
                            <a:rPr lang="en-US" altLang="zh-CN" i="1">
                              <a:latin typeface="Cambria Math" panose="02040503050406030204" pitchFamily="18" charset="0"/>
                            </a:rPr>
                            <m:t>d</m:t>
                          </m:r>
                          <m:r>
                            <m:rPr>
                              <m:nor/>
                            </m:rPr>
                            <a:rPr lang="el-GR" altLang="zh-CN"/>
                            <m:t>τ</m:t>
                          </m:r>
                        </m:e>
                      </m:nary>
                    </m:oMath>
                  </m:oMathPara>
                </a14:m>
                <a:endParaRPr lang="zh-CN" altLang="en-US" dirty="0"/>
              </a:p>
            </p:txBody>
          </p:sp>
        </mc:Choice>
        <mc:Fallback xmlns="">
          <p:sp>
            <p:nvSpPr>
              <p:cNvPr id="9" name="文本框 8">
                <a:extLst>
                  <a:ext uri="{FF2B5EF4-FFF2-40B4-BE49-F238E27FC236}">
                    <a16:creationId xmlns:a16="http://schemas.microsoft.com/office/drawing/2014/main" id="{166EF2E0-298D-4B93-A491-E9460331C835}"/>
                  </a:ext>
                </a:extLst>
              </p:cNvPr>
              <p:cNvSpPr txBox="1">
                <a:spLocks noRot="1" noChangeAspect="1" noMove="1" noResize="1" noEditPoints="1" noAdjustHandles="1" noChangeArrowheads="1" noChangeShapeType="1" noTextEdit="1"/>
              </p:cNvSpPr>
              <p:nvPr/>
            </p:nvSpPr>
            <p:spPr>
              <a:xfrm>
                <a:off x="3988317" y="2246995"/>
                <a:ext cx="3648269" cy="691664"/>
              </a:xfrm>
              <a:prstGeom prst="rect">
                <a:avLst/>
              </a:prstGeom>
              <a:blipFill>
                <a:blip r:embed="rId8"/>
                <a:stretch>
                  <a:fillRect/>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3E6D60F9-2534-49E1-B14B-BC20B99010C0}"/>
              </a:ext>
            </a:extLst>
          </p:cNvPr>
          <p:cNvSpPr txBox="1"/>
          <p:nvPr/>
        </p:nvSpPr>
        <p:spPr>
          <a:xfrm>
            <a:off x="701191" y="2842101"/>
            <a:ext cx="9237306" cy="338554"/>
          </a:xfrm>
          <a:prstGeom prst="rect">
            <a:avLst/>
          </a:prstGeom>
          <a:noFill/>
        </p:spPr>
        <p:txBody>
          <a:bodyPr wrap="square" rtlCol="0">
            <a:spAutoFit/>
          </a:bodyPr>
          <a:lstStyle/>
          <a:p>
            <a:r>
              <a:rPr lang="zh-CN" altLang="zh-CN" sz="1600" dirty="0">
                <a:latin typeface="微软雅黑" panose="020B0503020204020204" pitchFamily="34" charset="-122"/>
                <a:ea typeface="微软雅黑" panose="020B0503020204020204" pitchFamily="34" charset="-122"/>
              </a:rPr>
              <a:t>期望输出与实际输出之间的</a:t>
            </a:r>
            <a:r>
              <a:rPr lang="zh-CN" altLang="en-US" sz="1600" dirty="0">
                <a:latin typeface="微软雅黑" panose="020B0503020204020204" pitchFamily="34" charset="-122"/>
                <a:ea typeface="微软雅黑" panose="020B0503020204020204" pitchFamily="34" charset="-122"/>
              </a:rPr>
              <a:t>误差为</a:t>
            </a:r>
            <a:r>
              <a:rPr lang="en-US" altLang="zh-CN" sz="1600" dirty="0">
                <a:latin typeface="微软雅黑" panose="020B0503020204020204" pitchFamily="34" charset="-122"/>
                <a:ea typeface="微软雅黑" panose="020B0503020204020204" pitchFamily="34" charset="-122"/>
              </a:rPr>
              <a:t>:</a:t>
            </a:r>
          </a:p>
        </p:txBody>
      </p:sp>
      <p:sp>
        <p:nvSpPr>
          <p:cNvPr id="11" name="文本框 10">
            <a:extLst>
              <a:ext uri="{FF2B5EF4-FFF2-40B4-BE49-F238E27FC236}">
                <a16:creationId xmlns:a16="http://schemas.microsoft.com/office/drawing/2014/main" id="{D562E4FC-E58C-4B85-A0FF-7F0555AF345D}"/>
              </a:ext>
            </a:extLst>
          </p:cNvPr>
          <p:cNvSpPr txBox="1"/>
          <p:nvPr/>
        </p:nvSpPr>
        <p:spPr>
          <a:xfrm>
            <a:off x="701191" y="3513026"/>
            <a:ext cx="6155271" cy="338554"/>
          </a:xfrm>
          <a:prstGeom prst="rect">
            <a:avLst/>
          </a:prstGeom>
          <a:noFill/>
        </p:spPr>
        <p:txBody>
          <a:bodyPr wrap="square" rtlCol="0">
            <a:spAutoFit/>
          </a:bodyPr>
          <a:lstStyle/>
          <a:p>
            <a:r>
              <a:rPr lang="zh-CN" altLang="zh-CN" sz="1600" dirty="0">
                <a:latin typeface="微软雅黑" panose="020B0503020204020204" pitchFamily="34" charset="-122"/>
                <a:ea typeface="微软雅黑" panose="020B0503020204020204" pitchFamily="34" charset="-122"/>
              </a:rPr>
              <a:t>对该误差求均方，即为</a:t>
            </a:r>
            <a:r>
              <a:rPr lang="zh-CN" altLang="en-US" sz="1600" dirty="0">
                <a:latin typeface="微软雅黑" panose="020B0503020204020204" pitchFamily="34" charset="-122"/>
                <a:ea typeface="微软雅黑" panose="020B0503020204020204" pitchFamily="34" charset="-122"/>
              </a:rPr>
              <a:t>均方误差</a:t>
            </a:r>
            <a:r>
              <a:rPr lang="en-US" altLang="zh-CN" sz="1600" dirty="0">
                <a:latin typeface="微软雅黑" panose="020B0503020204020204" pitchFamily="34" charset="-122"/>
                <a:ea typeface="微软雅黑" panose="020B0503020204020204" pitchFamily="34" charset="-122"/>
              </a:rPr>
              <a:t>:</a:t>
            </a:r>
            <a:endParaRPr lang="zh-CN" altLang="en-US" sz="1600" dirty="0"/>
          </a:p>
        </p:txBody>
      </p:sp>
    </p:spTree>
    <p:extLst>
      <p:ext uri="{BB962C8B-B14F-4D97-AF65-F5344CB8AC3E}">
        <p14:creationId xmlns:p14="http://schemas.microsoft.com/office/powerpoint/2010/main" val="164726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59DBB09-7FB5-4F3D-BCEF-ED93C7DAC8D4}"/>
              </a:ext>
            </a:extLst>
          </p:cNvPr>
          <p:cNvSpPr>
            <a:spLocks noGrp="1"/>
          </p:cNvSpPr>
          <p:nvPr>
            <p:ph idx="1"/>
          </p:nvPr>
        </p:nvSpPr>
        <p:spPr>
          <a:xfrm>
            <a:off x="701191" y="1489293"/>
            <a:ext cx="10515600" cy="808429"/>
          </a:xfrm>
        </p:spPr>
        <p:txBody>
          <a:bodyPr>
            <a:noAutofit/>
          </a:bodyPr>
          <a:lstStyle/>
          <a:p>
            <a:pPr marL="0" indent="0">
              <a:lnSpc>
                <a:spcPct val="150000"/>
              </a:lnSpc>
              <a:buNone/>
            </a:pPr>
            <a:r>
              <a:rPr lang="en-US" altLang="zh-CN" sz="1600" dirty="0">
                <a:latin typeface="微软雅黑" panose="020B0503020204020204" pitchFamily="34" charset="-122"/>
                <a:ea typeface="微软雅黑" panose="020B0503020204020204" pitchFamily="34" charset="-122"/>
              </a:rPr>
              <a:t>VAD</a:t>
            </a:r>
            <a:r>
              <a:rPr lang="zh-CN" altLang="en-US" sz="1600" dirty="0">
                <a:latin typeface="微软雅黑" panose="020B0503020204020204" pitchFamily="34" charset="-122"/>
                <a:ea typeface="微软雅黑" panose="020B0503020204020204" pitchFamily="34" charset="-122"/>
              </a:rPr>
              <a:t>技术主要应用于语音编码和语音识别，目的是检测语音信号是否存在。一个</a:t>
            </a:r>
            <a:r>
              <a:rPr lang="en-US" altLang="zh-CN" sz="1600" dirty="0">
                <a:latin typeface="微软雅黑" panose="020B0503020204020204" pitchFamily="34" charset="-122"/>
                <a:ea typeface="微软雅黑" panose="020B0503020204020204" pitchFamily="34" charset="-122"/>
              </a:rPr>
              <a:t>VAD</a:t>
            </a:r>
            <a:r>
              <a:rPr lang="zh-CN" altLang="en-US" sz="1600" dirty="0">
                <a:latin typeface="微软雅黑" panose="020B0503020204020204" pitchFamily="34" charset="-122"/>
                <a:ea typeface="微软雅黑" panose="020B0503020204020204" pitchFamily="34" charset="-122"/>
              </a:rPr>
              <a:t>系统通常包括两个部分：</a:t>
            </a:r>
            <a:r>
              <a:rPr lang="zh-CN" altLang="en-US" sz="1600" b="1" dirty="0">
                <a:latin typeface="微软雅黑" panose="020B0503020204020204" pitchFamily="34" charset="-122"/>
                <a:ea typeface="微软雅黑" panose="020B0503020204020204" pitchFamily="34" charset="-122"/>
              </a:rPr>
              <a:t>特征提取</a:t>
            </a:r>
            <a:r>
              <a:rPr lang="zh-CN" altLang="en-US" sz="1600" dirty="0">
                <a:latin typeface="微软雅黑" panose="020B0503020204020204" pitchFamily="34" charset="-122"/>
                <a:ea typeface="微软雅黑" panose="020B0503020204020204" pitchFamily="34" charset="-122"/>
              </a:rPr>
              <a:t>和</a:t>
            </a:r>
            <a:r>
              <a:rPr lang="zh-CN" altLang="en-US" sz="1600" b="1" dirty="0">
                <a:latin typeface="微软雅黑" panose="020B0503020204020204" pitchFamily="34" charset="-122"/>
                <a:ea typeface="微软雅黑" panose="020B0503020204020204" pitchFamily="34" charset="-122"/>
              </a:rPr>
              <a:t>语音</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非语音判决</a:t>
            </a:r>
            <a:r>
              <a:rPr lang="zh-CN" altLang="en-US" sz="1600" dirty="0">
                <a:latin typeface="微软雅黑" panose="020B0503020204020204" pitchFamily="34" charset="-122"/>
                <a:ea typeface="微软雅黑" panose="020B0503020204020204" pitchFamily="34" charset="-122"/>
              </a:rPr>
              <a:t>。</a:t>
            </a:r>
          </a:p>
        </p:txBody>
      </p:sp>
      <p:sp>
        <p:nvSpPr>
          <p:cNvPr id="3" name="标题 2">
            <a:extLst>
              <a:ext uri="{FF2B5EF4-FFF2-40B4-BE49-F238E27FC236}">
                <a16:creationId xmlns:a16="http://schemas.microsoft.com/office/drawing/2014/main" id="{46C5422A-1D86-4A23-B2D5-09CE3F1CAB98}"/>
              </a:ext>
            </a:extLst>
          </p:cNvPr>
          <p:cNvSpPr>
            <a:spLocks noGrp="1"/>
          </p:cNvSpPr>
          <p:nvPr>
            <p:ph type="title"/>
          </p:nvPr>
        </p:nvSpPr>
        <p:spPr/>
        <p:txBody>
          <a:bodyPr/>
          <a:lstStyle/>
          <a:p>
            <a:r>
              <a:rPr lang="zh-CN" altLang="en-US" dirty="0"/>
              <a:t>语音活性检测</a:t>
            </a:r>
            <a:r>
              <a:rPr lang="en-US" altLang="zh-CN" dirty="0"/>
              <a:t>VAD</a:t>
            </a:r>
            <a:endParaRPr lang="zh-CN" altLang="en-US" dirty="0"/>
          </a:p>
        </p:txBody>
      </p:sp>
      <p:sp>
        <p:nvSpPr>
          <p:cNvPr id="4" name="文本框 3">
            <a:extLst>
              <a:ext uri="{FF2B5EF4-FFF2-40B4-BE49-F238E27FC236}">
                <a16:creationId xmlns:a16="http://schemas.microsoft.com/office/drawing/2014/main" id="{80CFF2C3-43B6-4C06-9E44-4295F35401B1}"/>
              </a:ext>
            </a:extLst>
          </p:cNvPr>
          <p:cNvSpPr txBox="1"/>
          <p:nvPr/>
        </p:nvSpPr>
        <p:spPr>
          <a:xfrm>
            <a:off x="701191" y="2454261"/>
            <a:ext cx="10443885" cy="787523"/>
          </a:xfrm>
          <a:prstGeom prst="rect">
            <a:avLst/>
          </a:prstGeom>
          <a:noFill/>
        </p:spPr>
        <p:txBody>
          <a:bodyPr wrap="none" rtlCol="0">
            <a:spAutoFit/>
          </a:bodyPr>
          <a:lstStyle/>
          <a:p>
            <a:pPr>
              <a:lnSpc>
                <a:spcPct val="150000"/>
              </a:lnSpc>
            </a:pPr>
            <a:r>
              <a:rPr lang="zh-CN" altLang="zh-CN" sz="1600" dirty="0">
                <a:latin typeface="微软雅黑" panose="020B0503020204020204" pitchFamily="34" charset="-122"/>
                <a:ea typeface="微软雅黑" panose="020B0503020204020204" pitchFamily="34" charset="-122"/>
              </a:rPr>
              <a:t>常用的特征提取可以分为五类：基于能量、频域、倒谱、谐波和长时信息。基于能量的特征常用硬件实现；倒谱在</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zh-CN" sz="1600" dirty="0">
                <a:latin typeface="微软雅黑" panose="020B0503020204020204" pitchFamily="34" charset="-122"/>
                <a:ea typeface="微软雅黑" panose="020B0503020204020204" pitchFamily="34" charset="-122"/>
              </a:rPr>
              <a:t>低信噪比下可以获得较好的效果；当信噪比达到</a:t>
            </a:r>
            <a:r>
              <a:rPr lang="en-US" altLang="zh-CN" sz="1600" dirty="0">
                <a:latin typeface="微软雅黑" panose="020B0503020204020204" pitchFamily="34" charset="-122"/>
                <a:ea typeface="微软雅黑" panose="020B0503020204020204" pitchFamily="34" charset="-122"/>
              </a:rPr>
              <a:t>0dB</a:t>
            </a:r>
            <a:r>
              <a:rPr lang="zh-CN" altLang="zh-CN" sz="1600" dirty="0">
                <a:latin typeface="微软雅黑" panose="020B0503020204020204" pitchFamily="34" charset="-122"/>
                <a:ea typeface="微软雅黑" panose="020B0503020204020204" pitchFamily="34" charset="-122"/>
              </a:rPr>
              <a:t>时，基于语音谐波和长时语音特征更具有鲁棒性。</a:t>
            </a:r>
            <a:endParaRPr lang="zh-CN" altLang="en-US" sz="16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71EC78CC-5EF3-484D-A460-685795C98F19}"/>
              </a:ext>
            </a:extLst>
          </p:cNvPr>
          <p:cNvSpPr txBox="1"/>
          <p:nvPr/>
        </p:nvSpPr>
        <p:spPr>
          <a:xfrm>
            <a:off x="701191" y="3446940"/>
            <a:ext cx="6135013" cy="664413"/>
          </a:xfrm>
          <a:prstGeom prst="rect">
            <a:avLst/>
          </a:prstGeom>
          <a:noFill/>
        </p:spPr>
        <p:txBody>
          <a:bodyPr wrap="none" rtlCol="0">
            <a:spAutoFit/>
          </a:bodyPr>
          <a:lstStyle/>
          <a:p>
            <a:r>
              <a:rPr lang="zh-CN" altLang="zh-CN" sz="1600" dirty="0">
                <a:latin typeface="微软雅黑" panose="020B0503020204020204" pitchFamily="34" charset="-122"/>
                <a:ea typeface="微软雅黑" panose="020B0503020204020204" pitchFamily="34" charset="-122"/>
              </a:rPr>
              <a:t>常用的判决准则可以分为三类：基于门限、统计模型和机器学习。</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常用的</a:t>
            </a:r>
            <a:r>
              <a:rPr lang="en-US" altLang="zh-CN" sz="1600" dirty="0">
                <a:latin typeface="微软雅黑" panose="020B0503020204020204" pitchFamily="34" charset="-122"/>
                <a:ea typeface="微软雅黑" panose="020B0503020204020204" pitchFamily="34" charset="-122"/>
              </a:rPr>
              <a:t>VAD</a:t>
            </a:r>
            <a:r>
              <a:rPr lang="zh-CN" altLang="en-US" sz="1600" dirty="0">
                <a:latin typeface="微软雅黑" panose="020B0503020204020204" pitchFamily="34" charset="-122"/>
                <a:ea typeface="微软雅黑" panose="020B0503020204020204" pitchFamily="34" charset="-122"/>
              </a:rPr>
              <a:t>算法组合为能量</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统计模型的方法。</a:t>
            </a:r>
            <a:endParaRPr lang="zh-CN"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38474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12A6D63-6D03-4139-A0F7-4028EB81312D}"/>
              </a:ext>
            </a:extLst>
          </p:cNvPr>
          <p:cNvSpPr>
            <a:spLocks noGrp="1"/>
          </p:cNvSpPr>
          <p:nvPr>
            <p:ph idx="1"/>
          </p:nvPr>
        </p:nvSpPr>
        <p:spPr>
          <a:xfrm>
            <a:off x="701191" y="1489294"/>
            <a:ext cx="10515600" cy="867044"/>
          </a:xfrm>
        </p:spPr>
        <p:txBody>
          <a:bodyPr>
            <a:noAutofit/>
          </a:bodyPr>
          <a:lstStyle/>
          <a:p>
            <a:pPr marL="0" indent="0">
              <a:lnSpc>
                <a:spcPct val="150000"/>
              </a:lnSpc>
              <a:buNone/>
            </a:pPr>
            <a:r>
              <a:rPr lang="zh-CN" altLang="zh-CN" sz="1600" dirty="0">
                <a:latin typeface="微软雅黑" panose="020B0503020204020204" pitchFamily="34" charset="-122"/>
                <a:ea typeface="微软雅黑" panose="020B0503020204020204" pitchFamily="34" charset="-122"/>
              </a:rPr>
              <a:t>自动增益控制（</a:t>
            </a:r>
            <a:r>
              <a:rPr lang="en-US" altLang="zh-CN" sz="1600" dirty="0">
                <a:latin typeface="微软雅黑" panose="020B0503020204020204" pitchFamily="34" charset="-122"/>
                <a:ea typeface="微软雅黑" panose="020B0503020204020204" pitchFamily="34" charset="-122"/>
              </a:rPr>
              <a:t>AGC</a:t>
            </a:r>
            <a:r>
              <a:rPr lang="zh-CN" altLang="zh-CN" sz="1600" dirty="0">
                <a:latin typeface="微软雅黑" panose="020B0503020204020204" pitchFamily="34" charset="-122"/>
                <a:ea typeface="微软雅黑" panose="020B0503020204020204" pitchFamily="34" charset="-122"/>
              </a:rPr>
              <a:t>）是指运用硬件或软件方法自动调节信号的增益水平</a:t>
            </a:r>
            <a:r>
              <a:rPr lang="zh-CN" altLang="en-US"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增益控制可以看作在原始信号上乘以增益系数，信号</a:t>
            </a:r>
            <a:r>
              <a:rPr lang="zh-CN" altLang="en-US" sz="1600" dirty="0">
                <a:latin typeface="微软雅黑" panose="020B0503020204020204" pitchFamily="34" charset="-122"/>
                <a:ea typeface="微软雅黑" panose="020B0503020204020204" pitchFamily="34" charset="-122"/>
              </a:rPr>
              <a:t>可以</a:t>
            </a:r>
            <a:r>
              <a:rPr lang="zh-CN" altLang="zh-CN" sz="1600" dirty="0">
                <a:latin typeface="微软雅黑" panose="020B0503020204020204" pitchFamily="34" charset="-122"/>
                <a:ea typeface="微软雅黑" panose="020B0503020204020204" pitchFamily="34" charset="-122"/>
              </a:rPr>
              <a:t>是时域或频域信号。</a:t>
            </a:r>
            <a:endParaRPr lang="zh-CN" altLang="en-US" sz="1600" dirty="0">
              <a:latin typeface="微软雅黑" panose="020B0503020204020204" pitchFamily="34" charset="-122"/>
              <a:ea typeface="微软雅黑" panose="020B0503020204020204" pitchFamily="34" charset="-122"/>
            </a:endParaRPr>
          </a:p>
        </p:txBody>
      </p:sp>
      <p:sp>
        <p:nvSpPr>
          <p:cNvPr id="3" name="标题 2">
            <a:extLst>
              <a:ext uri="{FF2B5EF4-FFF2-40B4-BE49-F238E27FC236}">
                <a16:creationId xmlns:a16="http://schemas.microsoft.com/office/drawing/2014/main" id="{CCB3731F-799A-4553-879B-A09FDB70D12D}"/>
              </a:ext>
            </a:extLst>
          </p:cNvPr>
          <p:cNvSpPr>
            <a:spLocks noGrp="1"/>
          </p:cNvSpPr>
          <p:nvPr>
            <p:ph type="title"/>
          </p:nvPr>
        </p:nvSpPr>
        <p:spPr/>
        <p:txBody>
          <a:bodyPr/>
          <a:lstStyle/>
          <a:p>
            <a:r>
              <a:rPr lang="zh-CN" altLang="en-US" dirty="0"/>
              <a:t>自动增益控制</a:t>
            </a:r>
            <a:r>
              <a:rPr lang="en-US" altLang="zh-CN" dirty="0"/>
              <a:t>AGC</a:t>
            </a:r>
            <a:endParaRPr lang="zh-CN" altLang="en-US" dirty="0"/>
          </a:p>
        </p:txBody>
      </p:sp>
      <p:sp>
        <p:nvSpPr>
          <p:cNvPr id="4" name="文本框 3">
            <a:extLst>
              <a:ext uri="{FF2B5EF4-FFF2-40B4-BE49-F238E27FC236}">
                <a16:creationId xmlns:a16="http://schemas.microsoft.com/office/drawing/2014/main" id="{BB943B53-4201-407A-937A-683D2F97D149}"/>
              </a:ext>
            </a:extLst>
          </p:cNvPr>
          <p:cNvSpPr txBox="1"/>
          <p:nvPr/>
        </p:nvSpPr>
        <p:spPr>
          <a:xfrm>
            <a:off x="701191" y="2641477"/>
            <a:ext cx="10790133" cy="1526187"/>
          </a:xfrm>
          <a:prstGeom prst="rect">
            <a:avLst/>
          </a:prstGeom>
          <a:noFill/>
        </p:spPr>
        <p:txBody>
          <a:bodyPr wrap="non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自动增益控制的主要功能有两个方面：自动调节音频音量大小、判断语音中的人声信号。</a:t>
            </a:r>
            <a:endParaRPr lang="en-US" altLang="zh-CN" sz="1600" dirty="0">
              <a:latin typeface="微软雅黑" panose="020B0503020204020204" pitchFamily="34" charset="-122"/>
              <a:ea typeface="微软雅黑" panose="020B0503020204020204" pitchFamily="34" charset="-122"/>
            </a:endParaRPr>
          </a:p>
          <a:p>
            <a:pPr marL="342900" indent="-342900">
              <a:lnSpc>
                <a:spcPct val="150000"/>
              </a:lnSpc>
              <a:buClr>
                <a:srgbClr val="0070C0"/>
              </a:buClr>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自动调节音频音量大小，当音量小于设定音量时会增大音量的增益，当音量大于设定音量时会减小麦克风的增益，</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使最终音量趋近于设定音量。</a:t>
            </a:r>
            <a:endParaRPr lang="en-US" altLang="zh-CN" sz="1600" dirty="0">
              <a:latin typeface="微软雅黑" panose="020B0503020204020204" pitchFamily="34" charset="-122"/>
              <a:ea typeface="微软雅黑" panose="020B0503020204020204" pitchFamily="34" charset="-122"/>
            </a:endParaRPr>
          </a:p>
          <a:p>
            <a:pPr marL="342900" indent="-342900">
              <a:lnSpc>
                <a:spcPct val="150000"/>
              </a:lnSpc>
              <a:buClr>
                <a:srgbClr val="0070C0"/>
              </a:buClr>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判断语音中的人声信号，适当增强有人声的语音段，减小无人声的语音段。</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2744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A6BF04E-0CEF-4F69-850E-E3568C03EBDF}"/>
              </a:ext>
            </a:extLst>
          </p:cNvPr>
          <p:cNvSpPr>
            <a:spLocks noGrp="1"/>
          </p:cNvSpPr>
          <p:nvPr>
            <p:ph type="title"/>
          </p:nvPr>
        </p:nvSpPr>
        <p:spPr>
          <a:xfrm>
            <a:off x="2737809" y="2723450"/>
            <a:ext cx="6562054" cy="1124169"/>
          </a:xfrm>
        </p:spPr>
        <p:txBody>
          <a:bodyPr>
            <a:normAutofit/>
          </a:bodyPr>
          <a:lstStyle/>
          <a:p>
            <a:pPr algn="ctr"/>
            <a:r>
              <a:rPr lang="en-US" altLang="zh-CN" sz="4400" dirty="0">
                <a:solidFill>
                  <a:schemeClr val="tx1">
                    <a:lumMod val="50000"/>
                    <a:lumOff val="50000"/>
                  </a:schemeClr>
                </a:solidFill>
                <a:cs typeface="微软雅黑" panose="020B0503020204020204" pitchFamily="34" charset="-122"/>
              </a:rPr>
              <a:t>03</a:t>
            </a:r>
            <a:r>
              <a:rPr lang="en-US" altLang="zh-CN" sz="4400" dirty="0"/>
              <a:t> </a:t>
            </a:r>
            <a:r>
              <a:rPr lang="zh-CN" altLang="en-US" sz="4400" dirty="0">
                <a:solidFill>
                  <a:schemeClr val="tx1">
                    <a:lumMod val="50000"/>
                    <a:lumOff val="50000"/>
                  </a:schemeClr>
                </a:solidFill>
              </a:rPr>
              <a:t>命令词识别模型</a:t>
            </a:r>
            <a:endParaRPr lang="zh-CN" altLang="en-US" sz="4400" dirty="0">
              <a:solidFill>
                <a:schemeClr val="tx1">
                  <a:lumMod val="50000"/>
                  <a:lumOff val="50000"/>
                </a:schemeClr>
              </a:solidFill>
              <a:cs typeface="微软雅黑" panose="020B0503020204020204" pitchFamily="34" charset="-122"/>
            </a:endParaRPr>
          </a:p>
        </p:txBody>
      </p:sp>
    </p:spTree>
    <p:extLst>
      <p:ext uri="{BB962C8B-B14F-4D97-AF65-F5344CB8AC3E}">
        <p14:creationId xmlns:p14="http://schemas.microsoft.com/office/powerpoint/2010/main" val="1213213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858CD7C-EC03-44F6-B242-90DEDD232837}"/>
              </a:ext>
            </a:extLst>
          </p:cNvPr>
          <p:cNvSpPr>
            <a:spLocks noGrp="1"/>
          </p:cNvSpPr>
          <p:nvPr>
            <p:ph idx="1"/>
          </p:nvPr>
        </p:nvSpPr>
        <p:spPr>
          <a:xfrm>
            <a:off x="701191" y="1489294"/>
            <a:ext cx="10515600" cy="1582152"/>
          </a:xfrm>
        </p:spPr>
        <p:txBody>
          <a:bodyPr>
            <a:noAutofit/>
          </a:bodyPr>
          <a:lstStyle/>
          <a:p>
            <a:pPr marL="0" indent="0">
              <a:lnSpc>
                <a:spcPct val="150000"/>
              </a:lnSpc>
              <a:buNone/>
            </a:pPr>
            <a:r>
              <a:rPr lang="zh-CN" altLang="en-US" sz="1600" dirty="0">
                <a:latin typeface="微软雅黑" panose="020B0503020204020204" pitchFamily="34" charset="-122"/>
                <a:ea typeface="微软雅黑" panose="020B0503020204020204" pitchFamily="34" charset="-122"/>
              </a:rPr>
              <a:t>命令词识别采用的系统就是</a:t>
            </a:r>
            <a:r>
              <a:rPr lang="en-US" altLang="zh-CN" sz="1600" dirty="0">
                <a:latin typeface="微软雅黑" panose="020B0503020204020204" pitchFamily="34" charset="-122"/>
                <a:ea typeface="微软雅黑" panose="020B0503020204020204" pitchFamily="34" charset="-122"/>
              </a:rPr>
              <a:t>KWS System</a:t>
            </a:r>
            <a:r>
              <a:rPr lang="zh-CN" altLang="en-US" sz="1600" dirty="0">
                <a:latin typeface="微软雅黑" panose="020B0503020204020204" pitchFamily="34" charset="-122"/>
                <a:ea typeface="微软雅黑" panose="020B0503020204020204" pitchFamily="34" charset="-122"/>
              </a:rPr>
              <a:t>，这是语音识别系统中的核心部分。</a:t>
            </a:r>
            <a:r>
              <a:rPr lang="en-US" altLang="zh-CN" sz="1600" dirty="0">
                <a:latin typeface="微软雅黑" panose="020B0503020204020204" pitchFamily="34" charset="-122"/>
                <a:ea typeface="微软雅黑" panose="020B0503020204020204" pitchFamily="34" charset="-122"/>
              </a:rPr>
              <a:t>KWS</a:t>
            </a:r>
            <a:r>
              <a:rPr lang="zh-CN" altLang="en-US" sz="1600" dirty="0">
                <a:latin typeface="微软雅黑" panose="020B0503020204020204" pitchFamily="34" charset="-122"/>
                <a:ea typeface="微软雅黑" panose="020B0503020204020204" pitchFamily="34" charset="-122"/>
              </a:rPr>
              <a:t>系统就是由端到端的深度神经网络关键词检测模型进行命令词的识别，即输入时语音，输出直接是命令词。</a:t>
            </a:r>
            <a:r>
              <a:rPr lang="en-US" altLang="zh-CN" sz="1600" dirty="0">
                <a:latin typeface="微软雅黑" panose="020B0503020204020204" pitchFamily="34" charset="-122"/>
                <a:ea typeface="微软雅黑" panose="020B0503020204020204" pitchFamily="34" charset="-122"/>
              </a:rPr>
              <a:t>KWS</a:t>
            </a:r>
            <a:r>
              <a:rPr lang="zh-CN" altLang="en-US" sz="1600" dirty="0">
                <a:latin typeface="微软雅黑" panose="020B0503020204020204" pitchFamily="34" charset="-122"/>
                <a:ea typeface="微软雅黑" panose="020B0503020204020204" pitchFamily="34" charset="-122"/>
              </a:rPr>
              <a:t>系统由</a:t>
            </a:r>
            <a:r>
              <a:rPr lang="zh-CN" altLang="en-US" sz="1600" b="1" dirty="0">
                <a:latin typeface="微软雅黑" panose="020B0503020204020204" pitchFamily="34" charset="-122"/>
                <a:ea typeface="微软雅黑" panose="020B0503020204020204" pitchFamily="34" charset="-122"/>
              </a:rPr>
              <a:t>特征提取器</a:t>
            </a:r>
            <a:r>
              <a:rPr lang="zh-CN" altLang="en-US" sz="1600" dirty="0">
                <a:latin typeface="微软雅黑" panose="020B0503020204020204" pitchFamily="34" charset="-122"/>
                <a:ea typeface="微软雅黑" panose="020B0503020204020204" pitchFamily="34" charset="-122"/>
              </a:rPr>
              <a:t>和基于</a:t>
            </a:r>
            <a:r>
              <a:rPr lang="zh-CN" altLang="en-US" sz="1600" b="1" dirty="0">
                <a:latin typeface="微软雅黑" panose="020B0503020204020204" pitchFamily="34" charset="-122"/>
                <a:ea typeface="微软雅黑" panose="020B0503020204020204" pitchFamily="34" charset="-122"/>
              </a:rPr>
              <a:t>神经网络的分类器</a:t>
            </a:r>
            <a:r>
              <a:rPr lang="zh-CN" altLang="en-US" sz="1600" dirty="0">
                <a:latin typeface="微软雅黑" panose="020B0503020204020204" pitchFamily="34" charset="-122"/>
                <a:ea typeface="微软雅黑" panose="020B0503020204020204" pitchFamily="34" charset="-122"/>
              </a:rPr>
              <a:t>组成，如下图所示。输入数据为经过前处理后的音频数据，再经过</a:t>
            </a:r>
            <a:r>
              <a:rPr lang="en-US" altLang="zh-CN" sz="1600" dirty="0">
                <a:latin typeface="微软雅黑" panose="020B0503020204020204" pitchFamily="34" charset="-122"/>
                <a:ea typeface="微软雅黑" panose="020B0503020204020204" pitchFamily="34" charset="-122"/>
              </a:rPr>
              <a:t>MFCC</a:t>
            </a:r>
            <a:r>
              <a:rPr lang="zh-CN" altLang="en-US" sz="1600" dirty="0">
                <a:latin typeface="微软雅黑" panose="020B0503020204020204" pitchFamily="34" charset="-122"/>
                <a:ea typeface="微软雅黑" panose="020B0503020204020204" pitchFamily="34" charset="-122"/>
              </a:rPr>
              <a:t>特征提取后转换为频率</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时间频谱图，之后送入神经网络进行识别，最后输出各命令词的置信度结果。</a:t>
            </a:r>
          </a:p>
        </p:txBody>
      </p:sp>
      <p:sp>
        <p:nvSpPr>
          <p:cNvPr id="3" name="标题 2">
            <a:extLst>
              <a:ext uri="{FF2B5EF4-FFF2-40B4-BE49-F238E27FC236}">
                <a16:creationId xmlns:a16="http://schemas.microsoft.com/office/drawing/2014/main" id="{2E1120FE-C963-4EBF-9133-3D02B02D08DC}"/>
              </a:ext>
            </a:extLst>
          </p:cNvPr>
          <p:cNvSpPr>
            <a:spLocks noGrp="1"/>
          </p:cNvSpPr>
          <p:nvPr>
            <p:ph type="title"/>
          </p:nvPr>
        </p:nvSpPr>
        <p:spPr/>
        <p:txBody>
          <a:bodyPr/>
          <a:lstStyle/>
          <a:p>
            <a:r>
              <a:rPr lang="en-US" altLang="zh-CN" dirty="0"/>
              <a:t>3.1 Keyword Spotting(KWS) System</a:t>
            </a:r>
            <a:endParaRPr lang="zh-CN" altLang="en-US" dirty="0"/>
          </a:p>
        </p:txBody>
      </p:sp>
      <p:pic>
        <p:nvPicPr>
          <p:cNvPr id="4" name="图片 3" descr="C:\Users\Lenovo\Pictures\语音识别模型.jpg">
            <a:extLst>
              <a:ext uri="{FF2B5EF4-FFF2-40B4-BE49-F238E27FC236}">
                <a16:creationId xmlns:a16="http://schemas.microsoft.com/office/drawing/2014/main" id="{C8F81A6C-B79E-45B2-9873-93A5C29D027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70196" y="3006132"/>
            <a:ext cx="7651607" cy="2362574"/>
          </a:xfrm>
          <a:prstGeom prst="rect">
            <a:avLst/>
          </a:prstGeom>
          <a:noFill/>
          <a:ln>
            <a:noFill/>
          </a:ln>
        </p:spPr>
      </p:pic>
      <p:sp>
        <p:nvSpPr>
          <p:cNvPr id="5" name="文本框 4">
            <a:extLst>
              <a:ext uri="{FF2B5EF4-FFF2-40B4-BE49-F238E27FC236}">
                <a16:creationId xmlns:a16="http://schemas.microsoft.com/office/drawing/2014/main" id="{52CAFEFD-7CA7-4CEA-A463-32DEDD2A437C}"/>
              </a:ext>
            </a:extLst>
          </p:cNvPr>
          <p:cNvSpPr txBox="1"/>
          <p:nvPr/>
        </p:nvSpPr>
        <p:spPr>
          <a:xfrm>
            <a:off x="5539596" y="5368706"/>
            <a:ext cx="1112805" cy="338554"/>
          </a:xfrm>
          <a:prstGeom prst="rect">
            <a:avLst/>
          </a:prstGeom>
          <a:noFill/>
        </p:spPr>
        <p:txBody>
          <a:bodyPr wrap="none" rtlCol="0">
            <a:spAutoFit/>
          </a:bodyPr>
          <a:lstStyle/>
          <a:p>
            <a:r>
              <a:rPr lang="en-US" altLang="zh-CN" sz="1600" dirty="0">
                <a:solidFill>
                  <a:srgbClr val="00AFCE"/>
                </a:solidFill>
                <a:latin typeface="微软雅黑" panose="020B0503020204020204" pitchFamily="34" charset="-122"/>
                <a:ea typeface="微软雅黑" panose="020B0503020204020204" pitchFamily="34" charset="-122"/>
              </a:rPr>
              <a:t>KWS </a:t>
            </a:r>
            <a:r>
              <a:rPr lang="zh-CN" altLang="en-US" sz="1600" dirty="0">
                <a:solidFill>
                  <a:srgbClr val="00AFCE"/>
                </a:solidFill>
                <a:latin typeface="微软雅黑" panose="020B0503020204020204" pitchFamily="34" charset="-122"/>
                <a:ea typeface="微软雅黑" panose="020B0503020204020204" pitchFamily="34" charset="-122"/>
              </a:rPr>
              <a:t>系统</a:t>
            </a:r>
          </a:p>
        </p:txBody>
      </p:sp>
    </p:spTree>
    <p:extLst>
      <p:ext uri="{BB962C8B-B14F-4D97-AF65-F5344CB8AC3E}">
        <p14:creationId xmlns:p14="http://schemas.microsoft.com/office/powerpoint/2010/main" val="246645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325C164-3FBA-4421-9B68-938FB447FC6B}"/>
              </a:ext>
            </a:extLst>
          </p:cNvPr>
          <p:cNvSpPr>
            <a:spLocks noGrp="1"/>
          </p:cNvSpPr>
          <p:nvPr>
            <p:ph idx="1"/>
          </p:nvPr>
        </p:nvSpPr>
        <p:spPr>
          <a:xfrm>
            <a:off x="701191" y="1489294"/>
            <a:ext cx="10515600" cy="1629044"/>
          </a:xfrm>
        </p:spPr>
        <p:txBody>
          <a:bodyPr>
            <a:normAutofit lnSpcReduction="10000"/>
          </a:bodyPr>
          <a:lstStyle/>
          <a:p>
            <a:pPr marL="0" indent="0">
              <a:lnSpc>
                <a:spcPct val="150000"/>
              </a:lnSpc>
              <a:buNone/>
            </a:pPr>
            <a:r>
              <a:rPr lang="zh-CN" altLang="en-US" sz="1600" dirty="0">
                <a:latin typeface="微软雅黑" panose="020B0503020204020204" pitchFamily="34" charset="-122"/>
                <a:ea typeface="微软雅黑" panose="020B0503020204020204" pitchFamily="34" charset="-122"/>
              </a:rPr>
              <a:t>梅尔频率倒谱系数</a:t>
            </a:r>
            <a:r>
              <a:rPr lang="en-US" altLang="zh-CN" sz="1600" dirty="0">
                <a:latin typeface="微软雅黑" panose="020B0503020204020204" pitchFamily="34" charset="-122"/>
                <a:ea typeface="微软雅黑" panose="020B0503020204020204" pitchFamily="34" charset="-122"/>
              </a:rPr>
              <a:t>Mel-Frequency Cepstral Coefficient</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MFCC</a:t>
            </a:r>
            <a:r>
              <a:rPr lang="zh-CN" altLang="en-US" sz="1600" dirty="0">
                <a:latin typeface="微软雅黑" panose="020B0503020204020204" pitchFamily="34" charset="-122"/>
                <a:ea typeface="微软雅黑" panose="020B0503020204020204" pitchFamily="34" charset="-122"/>
              </a:rPr>
              <a:t>）是基于深度学习的语音识别中常用的人工语音特征，是对传统语音处理技术的改进。</a:t>
            </a:r>
            <a:endParaRPr lang="en-US" altLang="zh-CN" sz="1600" dirty="0">
              <a:latin typeface="微软雅黑" panose="020B0503020204020204" pitchFamily="34" charset="-122"/>
              <a:ea typeface="微软雅黑" panose="020B0503020204020204" pitchFamily="34" charset="-122"/>
            </a:endParaRPr>
          </a:p>
          <a:p>
            <a:pPr marL="0" indent="0">
              <a:lnSpc>
                <a:spcPct val="150000"/>
              </a:lnSpc>
              <a:buNone/>
            </a:pPr>
            <a:r>
              <a:rPr lang="en-US" altLang="zh-CN" sz="1600" dirty="0">
                <a:latin typeface="微软雅黑" panose="020B0503020204020204" pitchFamily="34" charset="-122"/>
                <a:ea typeface="微软雅黑" panose="020B0503020204020204" pitchFamily="34" charset="-122"/>
              </a:rPr>
              <a:t>MFCC</a:t>
            </a:r>
            <a:r>
              <a:rPr lang="zh-CN" altLang="en-US" sz="1600" dirty="0">
                <a:latin typeface="微软雅黑" panose="020B0503020204020204" pitchFamily="34" charset="-122"/>
                <a:ea typeface="微软雅黑" panose="020B0503020204020204" pitchFamily="34" charset="-122"/>
              </a:rPr>
              <a:t>特征向量提取的一般计算流程如下图所示，包括预处理、快速傅里叶变换（</a:t>
            </a:r>
            <a:r>
              <a:rPr lang="en-US" altLang="zh-CN" sz="1600" dirty="0">
                <a:latin typeface="微软雅黑" panose="020B0503020204020204" pitchFamily="34" charset="-122"/>
                <a:ea typeface="微软雅黑" panose="020B0503020204020204" pitchFamily="34" charset="-122"/>
              </a:rPr>
              <a:t>FFT</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Mel</a:t>
            </a:r>
            <a:r>
              <a:rPr lang="zh-CN" altLang="en-US" sz="1600" dirty="0">
                <a:latin typeface="微软雅黑" panose="020B0503020204020204" pitchFamily="34" charset="-122"/>
                <a:ea typeface="微软雅黑" panose="020B0503020204020204" pitchFamily="34" charset="-122"/>
              </a:rPr>
              <a:t>滤波、取对数、离散余弦变换（</a:t>
            </a:r>
            <a:r>
              <a:rPr lang="en-US" altLang="zh-CN" sz="1600" dirty="0">
                <a:latin typeface="微软雅黑" panose="020B0503020204020204" pitchFamily="34" charset="-122"/>
                <a:ea typeface="微软雅黑" panose="020B0503020204020204" pitchFamily="34" charset="-122"/>
              </a:rPr>
              <a:t>DFT</a:t>
            </a:r>
            <a:r>
              <a:rPr lang="zh-CN" altLang="en-US" sz="1600" dirty="0">
                <a:latin typeface="微软雅黑" panose="020B0503020204020204" pitchFamily="34" charset="-122"/>
                <a:ea typeface="微软雅黑" panose="020B0503020204020204" pitchFamily="34" charset="-122"/>
              </a:rPr>
              <a:t>）这几个步骤。</a:t>
            </a:r>
            <a:endParaRPr lang="en-US" altLang="zh-CN" sz="1600" dirty="0">
              <a:latin typeface="微软雅黑" panose="020B0503020204020204" pitchFamily="34" charset="-122"/>
              <a:ea typeface="微软雅黑" panose="020B0503020204020204" pitchFamily="34" charset="-122"/>
            </a:endParaRPr>
          </a:p>
        </p:txBody>
      </p:sp>
      <p:sp>
        <p:nvSpPr>
          <p:cNvPr id="3" name="标题 2">
            <a:extLst>
              <a:ext uri="{FF2B5EF4-FFF2-40B4-BE49-F238E27FC236}">
                <a16:creationId xmlns:a16="http://schemas.microsoft.com/office/drawing/2014/main" id="{A4BF3C7E-45BC-42D0-8419-BE17AFC28424}"/>
              </a:ext>
            </a:extLst>
          </p:cNvPr>
          <p:cNvSpPr>
            <a:spLocks noGrp="1"/>
          </p:cNvSpPr>
          <p:nvPr>
            <p:ph type="title"/>
          </p:nvPr>
        </p:nvSpPr>
        <p:spPr/>
        <p:txBody>
          <a:bodyPr/>
          <a:lstStyle/>
          <a:p>
            <a:r>
              <a:rPr lang="en-US" altLang="zh-CN" dirty="0"/>
              <a:t>3.2</a:t>
            </a:r>
            <a:r>
              <a:rPr lang="zh-CN" altLang="en-US" dirty="0"/>
              <a:t> 特征提取器</a:t>
            </a:r>
          </a:p>
        </p:txBody>
      </p:sp>
      <p:sp>
        <p:nvSpPr>
          <p:cNvPr id="17" name="Rectangle 16">
            <a:extLst>
              <a:ext uri="{FF2B5EF4-FFF2-40B4-BE49-F238E27FC236}">
                <a16:creationId xmlns:a16="http://schemas.microsoft.com/office/drawing/2014/main" id="{A67346A9-B649-4F11-97C8-F24183A73989}"/>
              </a:ext>
            </a:extLst>
          </p:cNvPr>
          <p:cNvSpPr>
            <a:spLocks noChangeArrowheads="1"/>
          </p:cNvSpPr>
          <p:nvPr/>
        </p:nvSpPr>
        <p:spPr bwMode="auto">
          <a:xfrm>
            <a:off x="3493477" y="20240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26">
            <a:extLst>
              <a:ext uri="{FF2B5EF4-FFF2-40B4-BE49-F238E27FC236}">
                <a16:creationId xmlns:a16="http://schemas.microsoft.com/office/drawing/2014/main" id="{FE652240-5D70-4048-9DC4-681DF187F34E}"/>
              </a:ext>
            </a:extLst>
          </p:cNvPr>
          <p:cNvSpPr>
            <a:spLocks noChangeArrowheads="1"/>
          </p:cNvSpPr>
          <p:nvPr/>
        </p:nvSpPr>
        <p:spPr bwMode="auto">
          <a:xfrm>
            <a:off x="3493477" y="6596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cs typeface="Arial" panose="020B0604020202020204" pitchFamily="34" charset="0"/>
              </a:rPr>
              <a:t>	</a:t>
            </a:r>
            <a:endParaRPr kumimoji="0" lang="en-US"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29" name="矩形: 圆角 28">
            <a:extLst>
              <a:ext uri="{FF2B5EF4-FFF2-40B4-BE49-F238E27FC236}">
                <a16:creationId xmlns:a16="http://schemas.microsoft.com/office/drawing/2014/main" id="{11083777-E556-4D78-8186-6A206EB75080}"/>
              </a:ext>
            </a:extLst>
          </p:cNvPr>
          <p:cNvSpPr/>
          <p:nvPr/>
        </p:nvSpPr>
        <p:spPr>
          <a:xfrm>
            <a:off x="2761690" y="3231838"/>
            <a:ext cx="1015249" cy="533689"/>
          </a:xfrm>
          <a:prstGeom prst="roundRect">
            <a:avLst/>
          </a:prstGeom>
          <a:solidFill>
            <a:srgbClr val="00AF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预处理</a:t>
            </a:r>
          </a:p>
        </p:txBody>
      </p:sp>
      <p:cxnSp>
        <p:nvCxnSpPr>
          <p:cNvPr id="33" name="直接箭头连接符 32">
            <a:extLst>
              <a:ext uri="{FF2B5EF4-FFF2-40B4-BE49-F238E27FC236}">
                <a16:creationId xmlns:a16="http://schemas.microsoft.com/office/drawing/2014/main" id="{0F9BF7A5-B899-486E-997B-DB9DEE2BC454}"/>
              </a:ext>
            </a:extLst>
          </p:cNvPr>
          <p:cNvCxnSpPr>
            <a:cxnSpLocks/>
            <a:endCxn id="29" idx="1"/>
          </p:cNvCxnSpPr>
          <p:nvPr/>
        </p:nvCxnSpPr>
        <p:spPr>
          <a:xfrm flipV="1">
            <a:off x="1617785" y="3498683"/>
            <a:ext cx="1143905" cy="10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BBB5B53D-2D71-4C0C-B35E-E18BB726C3CB}"/>
              </a:ext>
            </a:extLst>
          </p:cNvPr>
          <p:cNvSpPr txBox="1"/>
          <p:nvPr/>
        </p:nvSpPr>
        <p:spPr>
          <a:xfrm>
            <a:off x="1789627" y="3237789"/>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输入语音</a:t>
            </a:r>
          </a:p>
        </p:txBody>
      </p:sp>
      <p:sp>
        <p:nvSpPr>
          <p:cNvPr id="47" name="矩形: 圆角 46">
            <a:extLst>
              <a:ext uri="{FF2B5EF4-FFF2-40B4-BE49-F238E27FC236}">
                <a16:creationId xmlns:a16="http://schemas.microsoft.com/office/drawing/2014/main" id="{319A77C9-6A37-4358-B0C8-74CB2F844E84}"/>
              </a:ext>
            </a:extLst>
          </p:cNvPr>
          <p:cNvSpPr/>
          <p:nvPr/>
        </p:nvSpPr>
        <p:spPr>
          <a:xfrm>
            <a:off x="4672352" y="3231838"/>
            <a:ext cx="2847296" cy="533687"/>
          </a:xfrm>
          <a:prstGeom prst="roundRect">
            <a:avLst/>
          </a:prstGeom>
          <a:solidFill>
            <a:srgbClr val="00AF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FFT(Fast Fourier Transform)</a:t>
            </a:r>
            <a:endParaRPr lang="zh-CN" altLang="en-US" sz="1600" dirty="0">
              <a:latin typeface="微软雅黑" panose="020B0503020204020204" pitchFamily="34" charset="-122"/>
              <a:ea typeface="微软雅黑" panose="020B0503020204020204" pitchFamily="34" charset="-122"/>
            </a:endParaRPr>
          </a:p>
        </p:txBody>
      </p:sp>
      <p:sp>
        <p:nvSpPr>
          <p:cNvPr id="51" name="矩形: 圆角 50">
            <a:extLst>
              <a:ext uri="{FF2B5EF4-FFF2-40B4-BE49-F238E27FC236}">
                <a16:creationId xmlns:a16="http://schemas.microsoft.com/office/drawing/2014/main" id="{14AF4164-0985-4A05-8401-545FAABEA4AC}"/>
              </a:ext>
            </a:extLst>
          </p:cNvPr>
          <p:cNvSpPr/>
          <p:nvPr/>
        </p:nvSpPr>
        <p:spPr>
          <a:xfrm>
            <a:off x="8415061" y="3242492"/>
            <a:ext cx="1073158" cy="533677"/>
          </a:xfrm>
          <a:prstGeom prst="roundRect">
            <a:avLst/>
          </a:prstGeom>
          <a:solidFill>
            <a:srgbClr val="00AF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Mel</a:t>
            </a:r>
            <a:r>
              <a:rPr lang="zh-CN" altLang="en-US" sz="1600" dirty="0">
                <a:latin typeface="微软雅黑" panose="020B0503020204020204" pitchFamily="34" charset="-122"/>
                <a:ea typeface="微软雅黑" panose="020B0503020204020204" pitchFamily="34" charset="-122"/>
              </a:rPr>
              <a:t>滤波</a:t>
            </a:r>
          </a:p>
        </p:txBody>
      </p:sp>
      <p:sp>
        <p:nvSpPr>
          <p:cNvPr id="55" name="矩形: 圆角 54">
            <a:extLst>
              <a:ext uri="{FF2B5EF4-FFF2-40B4-BE49-F238E27FC236}">
                <a16:creationId xmlns:a16="http://schemas.microsoft.com/office/drawing/2014/main" id="{AE5ECD61-BC2B-445A-B099-3D8D3F066018}"/>
              </a:ext>
            </a:extLst>
          </p:cNvPr>
          <p:cNvSpPr/>
          <p:nvPr/>
        </p:nvSpPr>
        <p:spPr>
          <a:xfrm>
            <a:off x="8415060" y="4480745"/>
            <a:ext cx="1073157" cy="527719"/>
          </a:xfrm>
          <a:prstGeom prst="roundRect">
            <a:avLst/>
          </a:prstGeom>
          <a:solidFill>
            <a:srgbClr val="00AF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对数运算</a:t>
            </a:r>
          </a:p>
        </p:txBody>
      </p:sp>
      <p:sp>
        <p:nvSpPr>
          <p:cNvPr id="57" name="矩形: 圆角 56">
            <a:extLst>
              <a:ext uri="{FF2B5EF4-FFF2-40B4-BE49-F238E27FC236}">
                <a16:creationId xmlns:a16="http://schemas.microsoft.com/office/drawing/2014/main" id="{EE4BB09B-C0E6-4496-A9F0-38934B9D059B}"/>
              </a:ext>
            </a:extLst>
          </p:cNvPr>
          <p:cNvSpPr/>
          <p:nvPr/>
        </p:nvSpPr>
        <p:spPr>
          <a:xfrm>
            <a:off x="3776939" y="4477763"/>
            <a:ext cx="3575331" cy="527718"/>
          </a:xfrm>
          <a:prstGeom prst="roundRect">
            <a:avLst/>
          </a:prstGeom>
          <a:solidFill>
            <a:srgbClr val="00AF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DFT(Discrete Cosine Transform)</a:t>
            </a:r>
            <a:endParaRPr lang="zh-CN" altLang="en-US" sz="1600" dirty="0">
              <a:latin typeface="微软雅黑" panose="020B0503020204020204" pitchFamily="34" charset="-122"/>
              <a:ea typeface="微软雅黑" panose="020B0503020204020204" pitchFamily="34" charset="-122"/>
            </a:endParaRPr>
          </a:p>
        </p:txBody>
      </p:sp>
      <p:cxnSp>
        <p:nvCxnSpPr>
          <p:cNvPr id="66" name="直接箭头连接符 65">
            <a:extLst>
              <a:ext uri="{FF2B5EF4-FFF2-40B4-BE49-F238E27FC236}">
                <a16:creationId xmlns:a16="http://schemas.microsoft.com/office/drawing/2014/main" id="{3B525A8F-1B92-4384-A822-FC155E0681E7}"/>
              </a:ext>
            </a:extLst>
          </p:cNvPr>
          <p:cNvCxnSpPr>
            <a:cxnSpLocks/>
            <a:stCxn id="29" idx="3"/>
            <a:endCxn id="47" idx="1"/>
          </p:cNvCxnSpPr>
          <p:nvPr/>
        </p:nvCxnSpPr>
        <p:spPr>
          <a:xfrm flipV="1">
            <a:off x="3776939" y="3498682"/>
            <a:ext cx="89541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E8FEE1F6-4C29-476F-A6E9-5CFC29250610}"/>
              </a:ext>
            </a:extLst>
          </p:cNvPr>
          <p:cNvCxnSpPr>
            <a:stCxn id="47" idx="3"/>
            <a:endCxn id="51" idx="1"/>
          </p:cNvCxnSpPr>
          <p:nvPr/>
        </p:nvCxnSpPr>
        <p:spPr>
          <a:xfrm>
            <a:off x="7519648" y="3498682"/>
            <a:ext cx="895413" cy="10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FD20AB6D-0D2F-451E-83B5-299DA5949287}"/>
              </a:ext>
            </a:extLst>
          </p:cNvPr>
          <p:cNvCxnSpPr>
            <a:stCxn id="51" idx="2"/>
            <a:endCxn id="55" idx="0"/>
          </p:cNvCxnSpPr>
          <p:nvPr/>
        </p:nvCxnSpPr>
        <p:spPr>
          <a:xfrm flipH="1">
            <a:off x="8951639" y="3776169"/>
            <a:ext cx="1" cy="704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0D7E67C9-781B-4275-A509-AF1A2ED77C45}"/>
              </a:ext>
            </a:extLst>
          </p:cNvPr>
          <p:cNvCxnSpPr>
            <a:cxnSpLocks/>
            <a:stCxn id="55" idx="1"/>
            <a:endCxn id="57" idx="3"/>
          </p:cNvCxnSpPr>
          <p:nvPr/>
        </p:nvCxnSpPr>
        <p:spPr>
          <a:xfrm flipH="1" flipV="1">
            <a:off x="7352270" y="4741622"/>
            <a:ext cx="1062790" cy="2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D1EE9540-8C30-4973-83B2-E6DDD55D6258}"/>
              </a:ext>
            </a:extLst>
          </p:cNvPr>
          <p:cNvCxnSpPr>
            <a:cxnSpLocks/>
          </p:cNvCxnSpPr>
          <p:nvPr/>
        </p:nvCxnSpPr>
        <p:spPr>
          <a:xfrm flipH="1" flipV="1">
            <a:off x="2415747" y="4736817"/>
            <a:ext cx="1360495" cy="2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4D080E73-685E-4566-B6A0-60BD353A3B2E}"/>
              </a:ext>
            </a:extLst>
          </p:cNvPr>
          <p:cNvSpPr txBox="1"/>
          <p:nvPr/>
        </p:nvSpPr>
        <p:spPr>
          <a:xfrm>
            <a:off x="2511134" y="4472958"/>
            <a:ext cx="1261884"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输出特征向量</a:t>
            </a:r>
          </a:p>
        </p:txBody>
      </p:sp>
      <p:sp>
        <p:nvSpPr>
          <p:cNvPr id="80" name="矩形 79">
            <a:extLst>
              <a:ext uri="{FF2B5EF4-FFF2-40B4-BE49-F238E27FC236}">
                <a16:creationId xmlns:a16="http://schemas.microsoft.com/office/drawing/2014/main" id="{D0F603CC-2282-4168-9B06-6DB6CEBEF024}"/>
              </a:ext>
            </a:extLst>
          </p:cNvPr>
          <p:cNvSpPr/>
          <p:nvPr/>
        </p:nvSpPr>
        <p:spPr>
          <a:xfrm>
            <a:off x="5045920" y="5199429"/>
            <a:ext cx="1826141" cy="338554"/>
          </a:xfrm>
          <a:prstGeom prst="rect">
            <a:avLst/>
          </a:prstGeom>
        </p:spPr>
        <p:txBody>
          <a:bodyPr wrap="none">
            <a:spAutoFit/>
          </a:bodyPr>
          <a:lstStyle/>
          <a:p>
            <a:r>
              <a:rPr lang="zh-CN" altLang="en-US" sz="1600" dirty="0">
                <a:solidFill>
                  <a:srgbClr val="00AFCE"/>
                </a:solidFill>
                <a:latin typeface="微软雅黑" panose="020B0503020204020204" pitchFamily="34" charset="-122"/>
                <a:ea typeface="微软雅黑" panose="020B0503020204020204" pitchFamily="34" charset="-122"/>
              </a:rPr>
              <a:t>特征提取计算流程</a:t>
            </a:r>
          </a:p>
        </p:txBody>
      </p:sp>
    </p:spTree>
    <p:extLst>
      <p:ext uri="{BB962C8B-B14F-4D97-AF65-F5344CB8AC3E}">
        <p14:creationId xmlns:p14="http://schemas.microsoft.com/office/powerpoint/2010/main" val="1282492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4F09B00-F38C-4941-8EF8-804531F1D5DC}"/>
              </a:ext>
            </a:extLst>
          </p:cNvPr>
          <p:cNvSpPr>
            <a:spLocks noGrp="1"/>
          </p:cNvSpPr>
          <p:nvPr>
            <p:ph type="title"/>
          </p:nvPr>
        </p:nvSpPr>
        <p:spPr/>
        <p:txBody>
          <a:bodyPr/>
          <a:lstStyle/>
          <a:p>
            <a:r>
              <a:rPr lang="zh-CN" altLang="en-US" dirty="0"/>
              <a:t>预处理</a:t>
            </a:r>
          </a:p>
        </p:txBody>
      </p:sp>
      <p:sp>
        <p:nvSpPr>
          <p:cNvPr id="5" name="内容占位符 4">
            <a:extLst>
              <a:ext uri="{FF2B5EF4-FFF2-40B4-BE49-F238E27FC236}">
                <a16:creationId xmlns:a16="http://schemas.microsoft.com/office/drawing/2014/main" id="{50E1FAF7-069B-45ED-88B3-C2E23CFFC3AA}"/>
              </a:ext>
            </a:extLst>
          </p:cNvPr>
          <p:cNvSpPr>
            <a:spLocks noGrp="1"/>
          </p:cNvSpPr>
          <p:nvPr>
            <p:ph idx="1"/>
          </p:nvPr>
        </p:nvSpPr>
        <p:spPr>
          <a:xfrm>
            <a:off x="701191" y="1489294"/>
            <a:ext cx="10515600" cy="2824798"/>
          </a:xfrm>
        </p:spPr>
        <p:txBody>
          <a:bodyPr>
            <a:normAutofit lnSpcReduction="10000"/>
          </a:bodyPr>
          <a:lstStyle/>
          <a:p>
            <a:pPr marL="0" indent="0">
              <a:lnSpc>
                <a:spcPct val="150000"/>
              </a:lnSpc>
              <a:buNone/>
            </a:pPr>
            <a:r>
              <a:rPr lang="zh-CN" altLang="en-US" sz="1600" dirty="0">
                <a:latin typeface="微软雅黑" panose="020B0503020204020204" pitchFamily="34" charset="-122"/>
                <a:ea typeface="微软雅黑" panose="020B0503020204020204" pitchFamily="34" charset="-122"/>
              </a:rPr>
              <a:t>预处理主要包括预加重、分帧和加窗</a:t>
            </a:r>
            <a:endParaRPr lang="en-US" altLang="zh-CN" sz="1600" dirty="0">
              <a:latin typeface="微软雅黑" panose="020B0503020204020204" pitchFamily="34" charset="-122"/>
              <a:ea typeface="微软雅黑" panose="020B0503020204020204" pitchFamily="34" charset="-122"/>
            </a:endParaRPr>
          </a:p>
          <a:p>
            <a:pPr marL="0" indent="0">
              <a:lnSpc>
                <a:spcPct val="150000"/>
              </a:lnSpc>
              <a:buNone/>
            </a:pPr>
            <a:r>
              <a:rPr lang="zh-CN" altLang="en-US" sz="1600" b="1" dirty="0">
                <a:latin typeface="微软雅黑" panose="020B0503020204020204" pitchFamily="34" charset="-122"/>
                <a:ea typeface="微软雅黑" panose="020B0503020204020204" pitchFamily="34" charset="-122"/>
              </a:rPr>
              <a:t>预加重</a:t>
            </a:r>
            <a:r>
              <a:rPr lang="zh-CN" altLang="en-US" sz="1600" dirty="0">
                <a:latin typeface="微软雅黑" panose="020B0503020204020204" pitchFamily="34" charset="-122"/>
                <a:ea typeface="微软雅黑" panose="020B0503020204020204" pitchFamily="34" charset="-122"/>
              </a:rPr>
              <a:t>：预</a:t>
            </a:r>
            <a:r>
              <a:rPr lang="zh-CN" altLang="zh-CN" sz="1600" dirty="0">
                <a:latin typeface="微软雅黑" panose="020B0503020204020204" pitchFamily="34" charset="-122"/>
                <a:ea typeface="微软雅黑" panose="020B0503020204020204" pitchFamily="34" charset="-122"/>
              </a:rPr>
              <a:t>加重技术可以增强高频能量，主要用在回声消除以及语音识别中的特征提取中。声道的终端是口和唇，口唇辐射对低频影响比较小，但是对高频段影响比较大，因此可通过欲加重技术来提升语音的高频分辨率。</a:t>
            </a:r>
            <a:endParaRPr lang="en-US" altLang="zh-CN" sz="1600" dirty="0">
              <a:latin typeface="微软雅黑" panose="020B0503020204020204" pitchFamily="34" charset="-122"/>
              <a:ea typeface="微软雅黑" panose="020B0503020204020204" pitchFamily="34" charset="-122"/>
            </a:endParaRPr>
          </a:p>
          <a:p>
            <a:pPr marL="0" indent="0">
              <a:lnSpc>
                <a:spcPct val="150000"/>
              </a:lnSpc>
              <a:buNone/>
            </a:pPr>
            <a:r>
              <a:rPr lang="zh-CN" altLang="en-US" sz="1600" b="1" dirty="0">
                <a:latin typeface="微软雅黑" panose="020B0503020204020204" pitchFamily="34" charset="-122"/>
                <a:ea typeface="微软雅黑" panose="020B0503020204020204" pitchFamily="34" charset="-122"/>
              </a:rPr>
              <a:t>分帧处理</a:t>
            </a:r>
            <a:r>
              <a:rPr lang="zh-CN" altLang="en-US"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傅里叶变换要求输入的信号是平稳的。语音信号在宏观上是不平稳的，在微观上是平稳的，具有短时平稳性（</a:t>
            </a:r>
            <a:r>
              <a:rPr lang="en-US" altLang="zh-CN" sz="1600" dirty="0">
                <a:latin typeface="微软雅黑" panose="020B0503020204020204" pitchFamily="34" charset="-122"/>
                <a:ea typeface="微软雅黑" panose="020B0503020204020204" pitchFamily="34" charset="-122"/>
              </a:rPr>
              <a:t>10-30ms</a:t>
            </a:r>
            <a:r>
              <a:rPr lang="zh-CN" altLang="zh-CN" sz="1600" dirty="0">
                <a:latin typeface="微软雅黑" panose="020B0503020204020204" pitchFamily="34" charset="-122"/>
                <a:ea typeface="微软雅黑" panose="020B0503020204020204" pitchFamily="34" charset="-122"/>
              </a:rPr>
              <a:t>内可以认为语音信号近似不变），这就可以应用分帧技术，把语音信号分为一些短段来进行处理，每一个短段称为一帧。</a:t>
            </a:r>
            <a:r>
              <a:rPr lang="zh-CN" altLang="en-US" sz="1600" dirty="0">
                <a:latin typeface="微软雅黑" panose="020B0503020204020204" pitchFamily="34" charset="-122"/>
                <a:ea typeface="微软雅黑" panose="020B0503020204020204" pitchFamily="34" charset="-122"/>
              </a:rPr>
              <a:t>一般分帧需要相互重叠一部分，相邻两帧的起始位置的时间差叫做帧移（</a:t>
            </a:r>
            <a:r>
              <a:rPr lang="en-US" altLang="zh-CN" sz="1600" dirty="0">
                <a:latin typeface="微软雅黑" panose="020B0503020204020204" pitchFamily="34" charset="-122"/>
                <a:ea typeface="微软雅黑" panose="020B0503020204020204" pitchFamily="34" charset="-122"/>
              </a:rPr>
              <a:t>stride</a:t>
            </a:r>
            <a:r>
              <a:rPr lang="zh-CN" altLang="en-US" sz="1600" dirty="0">
                <a:latin typeface="微软雅黑" panose="020B0503020204020204" pitchFamily="34" charset="-122"/>
                <a:ea typeface="微软雅黑" panose="020B0503020204020204" pitchFamily="34" charset="-122"/>
              </a:rPr>
              <a:t>），帧移与帧长的比值一般为</a:t>
            </a:r>
            <a:r>
              <a:rPr lang="en-US" altLang="zh-CN" sz="1600" dirty="0">
                <a:latin typeface="微软雅黑" panose="020B0503020204020204" pitchFamily="34" charset="-122"/>
                <a:ea typeface="微软雅黑" panose="020B0503020204020204" pitchFamily="34" charset="-122"/>
              </a:rPr>
              <a:t>0~0.5</a:t>
            </a:r>
            <a:r>
              <a:rPr lang="zh-CN" altLang="en-US" sz="1600" dirty="0">
                <a:latin typeface="微软雅黑" panose="020B0503020204020204" pitchFamily="34" charset="-122"/>
                <a:ea typeface="微软雅黑" panose="020B0503020204020204" pitchFamily="34" charset="-122"/>
              </a:rPr>
              <a:t>。通过分帧可得到输入语音地总帧数</a:t>
            </a:r>
            <a:r>
              <a:rPr lang="en-US" altLang="zh-CN" sz="1600" dirty="0">
                <a:latin typeface="微软雅黑" panose="020B0503020204020204" pitchFamily="34" charset="-122"/>
                <a:ea typeface="微软雅黑" panose="020B0503020204020204" pitchFamily="34" charset="-122"/>
              </a:rPr>
              <a:t>T</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56EB5879-A065-4E56-839E-40C0651A71F2}"/>
              </a:ext>
            </a:extLst>
          </p:cNvPr>
          <p:cNvSpPr/>
          <p:nvPr/>
        </p:nvSpPr>
        <p:spPr>
          <a:xfrm>
            <a:off x="788931" y="5182093"/>
            <a:ext cx="5197151" cy="186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a:extLst>
              <a:ext uri="{FF2B5EF4-FFF2-40B4-BE49-F238E27FC236}">
                <a16:creationId xmlns:a16="http://schemas.microsoft.com/office/drawing/2014/main" id="{C23378D2-2295-42AD-89B3-42C7590B3F0E}"/>
              </a:ext>
            </a:extLst>
          </p:cNvPr>
          <p:cNvCxnSpPr/>
          <p:nvPr/>
        </p:nvCxnSpPr>
        <p:spPr>
          <a:xfrm>
            <a:off x="788931" y="5667285"/>
            <a:ext cx="519715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699AB022-0F0D-41CD-9675-ED3C68E40855}"/>
              </a:ext>
            </a:extLst>
          </p:cNvPr>
          <p:cNvSpPr/>
          <p:nvPr/>
        </p:nvSpPr>
        <p:spPr>
          <a:xfrm>
            <a:off x="788931" y="4603633"/>
            <a:ext cx="1380930" cy="186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a:extLst>
              <a:ext uri="{FF2B5EF4-FFF2-40B4-BE49-F238E27FC236}">
                <a16:creationId xmlns:a16="http://schemas.microsoft.com/office/drawing/2014/main" id="{1E64711D-CA17-4060-BF56-E3E748E3D38D}"/>
              </a:ext>
            </a:extLst>
          </p:cNvPr>
          <p:cNvCxnSpPr/>
          <p:nvPr/>
        </p:nvCxnSpPr>
        <p:spPr>
          <a:xfrm>
            <a:off x="5986082" y="5524216"/>
            <a:ext cx="0" cy="279918"/>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0F05AE5E-8E0A-4D3B-ACB6-786200954E0C}"/>
              </a:ext>
            </a:extLst>
          </p:cNvPr>
          <p:cNvSpPr txBox="1"/>
          <p:nvPr/>
        </p:nvSpPr>
        <p:spPr>
          <a:xfrm>
            <a:off x="2552416" y="5368706"/>
            <a:ext cx="1034257" cy="338554"/>
          </a:xfrm>
          <a:prstGeom prst="rect">
            <a:avLst/>
          </a:prstGeom>
          <a:noFill/>
        </p:spPr>
        <p:txBody>
          <a:bodyPr wrap="none" rtlCol="0">
            <a:spAutoFit/>
          </a:bodyPr>
          <a:lstStyle/>
          <a:p>
            <a:r>
              <a:rPr lang="en-US" altLang="zh-CN" sz="1600" dirty="0"/>
              <a:t>L=2000ms</a:t>
            </a:r>
            <a:endParaRPr lang="zh-CN" altLang="en-US" sz="1600" dirty="0"/>
          </a:p>
        </p:txBody>
      </p:sp>
      <p:cxnSp>
        <p:nvCxnSpPr>
          <p:cNvPr id="14" name="直接箭头连接符 13">
            <a:extLst>
              <a:ext uri="{FF2B5EF4-FFF2-40B4-BE49-F238E27FC236}">
                <a16:creationId xmlns:a16="http://schemas.microsoft.com/office/drawing/2014/main" id="{6D1C75F5-DB1A-456C-A98E-9610A4FDFD0C}"/>
              </a:ext>
            </a:extLst>
          </p:cNvPr>
          <p:cNvCxnSpPr>
            <a:cxnSpLocks/>
          </p:cNvCxnSpPr>
          <p:nvPr/>
        </p:nvCxnSpPr>
        <p:spPr>
          <a:xfrm>
            <a:off x="788931" y="5012853"/>
            <a:ext cx="69046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72DE196B-22DB-4035-895C-31777E411313}"/>
              </a:ext>
            </a:extLst>
          </p:cNvPr>
          <p:cNvCxnSpPr>
            <a:cxnSpLocks/>
          </p:cNvCxnSpPr>
          <p:nvPr/>
        </p:nvCxnSpPr>
        <p:spPr>
          <a:xfrm>
            <a:off x="788931" y="4882225"/>
            <a:ext cx="0" cy="279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021F630A-BD65-4664-BBC7-1309A4FEC540}"/>
              </a:ext>
            </a:extLst>
          </p:cNvPr>
          <p:cNvCxnSpPr>
            <a:cxnSpLocks/>
          </p:cNvCxnSpPr>
          <p:nvPr/>
        </p:nvCxnSpPr>
        <p:spPr>
          <a:xfrm>
            <a:off x="1482506" y="4882225"/>
            <a:ext cx="0" cy="279918"/>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00BA39B1-857F-476E-994B-DA9D0F058805}"/>
              </a:ext>
            </a:extLst>
          </p:cNvPr>
          <p:cNvSpPr txBox="1"/>
          <p:nvPr/>
        </p:nvSpPr>
        <p:spPr>
          <a:xfrm>
            <a:off x="1084096" y="4193350"/>
            <a:ext cx="790601" cy="338554"/>
          </a:xfrm>
          <a:prstGeom prst="rect">
            <a:avLst/>
          </a:prstGeom>
          <a:noFill/>
        </p:spPr>
        <p:txBody>
          <a:bodyPr wrap="none" rtlCol="0">
            <a:spAutoFit/>
          </a:bodyPr>
          <a:lstStyle/>
          <a:p>
            <a:r>
              <a:rPr lang="en-US" altLang="zh-CN" sz="1600" i="1" dirty="0">
                <a:latin typeface="Calisto MT" panose="02040603050505030304" pitchFamily="18" charset="0"/>
                <a:ea typeface="Cambria" panose="02040503050406030204" pitchFamily="18" charset="0"/>
              </a:rPr>
              <a:t>l</a:t>
            </a:r>
            <a:r>
              <a:rPr lang="en-US" altLang="zh-CN" sz="1600" dirty="0"/>
              <a:t>=40ms</a:t>
            </a:r>
            <a:endParaRPr lang="zh-CN" altLang="en-US" sz="1600" dirty="0"/>
          </a:p>
        </p:txBody>
      </p:sp>
      <p:sp>
        <p:nvSpPr>
          <p:cNvPr id="21" name="矩形 20">
            <a:extLst>
              <a:ext uri="{FF2B5EF4-FFF2-40B4-BE49-F238E27FC236}">
                <a16:creationId xmlns:a16="http://schemas.microsoft.com/office/drawing/2014/main" id="{A43009B0-7570-48D8-9FBF-BB57EB38A1C8}"/>
              </a:ext>
            </a:extLst>
          </p:cNvPr>
          <p:cNvSpPr/>
          <p:nvPr/>
        </p:nvSpPr>
        <p:spPr>
          <a:xfrm>
            <a:off x="1479396" y="4756260"/>
            <a:ext cx="1380930" cy="186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12EAB32E-B63C-4010-AB25-AF4BA39B107C}"/>
              </a:ext>
            </a:extLst>
          </p:cNvPr>
          <p:cNvSpPr/>
          <p:nvPr/>
        </p:nvSpPr>
        <p:spPr>
          <a:xfrm>
            <a:off x="724437" y="4712948"/>
            <a:ext cx="819455" cy="338554"/>
          </a:xfrm>
          <a:prstGeom prst="rect">
            <a:avLst/>
          </a:prstGeom>
        </p:spPr>
        <p:txBody>
          <a:bodyPr wrap="none">
            <a:spAutoFit/>
          </a:bodyPr>
          <a:lstStyle/>
          <a:p>
            <a:r>
              <a:rPr lang="en-US" altLang="zh-CN" sz="1600" dirty="0">
                <a:ea typeface="Cambria" panose="02040503050406030204" pitchFamily="18" charset="0"/>
              </a:rPr>
              <a:t>s</a:t>
            </a:r>
            <a:r>
              <a:rPr lang="en-US" altLang="zh-CN" sz="1600" dirty="0"/>
              <a:t>=20ms</a:t>
            </a:r>
            <a:endParaRPr lang="zh-CN" altLang="en-US" sz="1600" dirty="0"/>
          </a:p>
        </p:txBody>
      </p:sp>
      <p:cxnSp>
        <p:nvCxnSpPr>
          <p:cNvPr id="26" name="直接箭头连接符 25">
            <a:extLst>
              <a:ext uri="{FF2B5EF4-FFF2-40B4-BE49-F238E27FC236}">
                <a16:creationId xmlns:a16="http://schemas.microsoft.com/office/drawing/2014/main" id="{ED8C8384-C28A-4A6B-B999-18D130CD663E}"/>
              </a:ext>
            </a:extLst>
          </p:cNvPr>
          <p:cNvCxnSpPr>
            <a:cxnSpLocks/>
          </p:cNvCxnSpPr>
          <p:nvPr/>
        </p:nvCxnSpPr>
        <p:spPr>
          <a:xfrm>
            <a:off x="788931" y="4457438"/>
            <a:ext cx="1380930" cy="933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A61DB361-194B-481E-B4E6-E24DF1CE3B89}"/>
              </a:ext>
            </a:extLst>
          </p:cNvPr>
          <p:cNvCxnSpPr>
            <a:cxnSpLocks/>
          </p:cNvCxnSpPr>
          <p:nvPr/>
        </p:nvCxnSpPr>
        <p:spPr>
          <a:xfrm>
            <a:off x="788931" y="4326810"/>
            <a:ext cx="0" cy="279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16FB2E3A-CCEC-4CEC-9E21-17400042D861}"/>
              </a:ext>
            </a:extLst>
          </p:cNvPr>
          <p:cNvCxnSpPr>
            <a:cxnSpLocks/>
          </p:cNvCxnSpPr>
          <p:nvPr/>
        </p:nvCxnSpPr>
        <p:spPr>
          <a:xfrm>
            <a:off x="2169861" y="4305532"/>
            <a:ext cx="0" cy="279918"/>
          </a:xfrm>
          <a:prstGeom prst="line">
            <a:avLst/>
          </a:prstGeom>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DA86AD1A-AC90-41DD-9137-AB0B310C02DE}"/>
              </a:ext>
            </a:extLst>
          </p:cNvPr>
          <p:cNvSpPr/>
          <p:nvPr/>
        </p:nvSpPr>
        <p:spPr>
          <a:xfrm>
            <a:off x="4605152" y="4875870"/>
            <a:ext cx="1380930" cy="186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EE2488B4-55AF-41C9-B32F-60CD4817AC24}"/>
              </a:ext>
            </a:extLst>
          </p:cNvPr>
          <p:cNvSpPr/>
          <p:nvPr/>
        </p:nvSpPr>
        <p:spPr>
          <a:xfrm>
            <a:off x="2411363" y="5932401"/>
            <a:ext cx="1005403" cy="338554"/>
          </a:xfrm>
          <a:prstGeom prst="rect">
            <a:avLst/>
          </a:prstGeom>
        </p:spPr>
        <p:txBody>
          <a:bodyPr wrap="none">
            <a:spAutoFit/>
          </a:bodyPr>
          <a:lstStyle/>
          <a:p>
            <a:r>
              <a:rPr lang="zh-CN" altLang="en-US" sz="1600" dirty="0">
                <a:solidFill>
                  <a:srgbClr val="00AFCE"/>
                </a:solidFill>
                <a:latin typeface="微软雅黑" panose="020B0503020204020204" pitchFamily="34" charset="-122"/>
                <a:ea typeface="微软雅黑" panose="020B0503020204020204" pitchFamily="34" charset="-122"/>
              </a:rPr>
              <a:t>分帧计算</a:t>
            </a:r>
          </a:p>
        </p:txBody>
      </p:sp>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BBAF32B6-10AC-4485-B95C-75101AB9338B}"/>
                  </a:ext>
                </a:extLst>
              </p:cNvPr>
              <p:cNvSpPr txBox="1"/>
              <p:nvPr/>
            </p:nvSpPr>
            <p:spPr>
              <a:xfrm>
                <a:off x="6280150" y="4676611"/>
                <a:ext cx="4936634" cy="1384995"/>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L</a:t>
                </a:r>
                <a:r>
                  <a:rPr lang="zh-CN" altLang="en-US" sz="1400" dirty="0">
                    <a:latin typeface="微软雅黑" panose="020B0503020204020204" pitchFamily="34" charset="-122"/>
                    <a:ea typeface="微软雅黑" panose="020B0503020204020204" pitchFamily="34" charset="-122"/>
                  </a:rPr>
                  <a:t>：输入语音长度</a:t>
                </a:r>
                <a:endParaRPr lang="en-US" altLang="zh-CN" sz="1400" dirty="0">
                  <a:latin typeface="微软雅黑" panose="020B0503020204020204" pitchFamily="34" charset="-122"/>
                  <a:ea typeface="微软雅黑" panose="020B0503020204020204" pitchFamily="34" charset="-122"/>
                </a:endParaRPr>
              </a:p>
              <a:p>
                <a:r>
                  <a:rPr lang="en-US" altLang="zh-CN" sz="1400" i="1" dirty="0">
                    <a:latin typeface="Calisto MT" panose="02040603050505030304" pitchFamily="18" charset="0"/>
                    <a:ea typeface="Cambria" panose="02040503050406030204" pitchFamily="18" charset="0"/>
                  </a:rPr>
                  <a:t>l </a:t>
                </a:r>
                <a:r>
                  <a:rPr lang="zh-CN" altLang="en-US" sz="1400" dirty="0">
                    <a:latin typeface="微软雅黑" panose="020B0503020204020204" pitchFamily="34" charset="-122"/>
                    <a:ea typeface="微软雅黑" panose="020B0503020204020204" pitchFamily="34" charset="-122"/>
                  </a:rPr>
                  <a:t>：每一帧长度</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s</a:t>
                </a:r>
                <a:r>
                  <a:rPr lang="zh-CN" altLang="en-US" sz="1400" dirty="0">
                    <a:latin typeface="微软雅黑" panose="020B0503020204020204" pitchFamily="34" charset="-122"/>
                    <a:ea typeface="微软雅黑" panose="020B0503020204020204" pitchFamily="34" charset="-122"/>
                  </a:rPr>
                  <a:t>：帧移</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T</a:t>
                </a:r>
                <a:r>
                  <a:rPr lang="zh-CN" altLang="en-US" sz="1400" dirty="0">
                    <a:latin typeface="微软雅黑" panose="020B0503020204020204" pitchFamily="34" charset="-122"/>
                    <a:ea typeface="微软雅黑" panose="020B0503020204020204" pitchFamily="34" charset="-122"/>
                  </a:rPr>
                  <a:t>：帧数</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假如从每一帧中提取</a:t>
                </a:r>
                <a:r>
                  <a:rPr lang="en-US" altLang="zh-CN" sz="1400" dirty="0">
                    <a:latin typeface="微软雅黑" panose="020B0503020204020204" pitchFamily="34" charset="-122"/>
                    <a:ea typeface="微软雅黑" panose="020B0503020204020204" pitchFamily="34" charset="-122"/>
                  </a:rPr>
                  <a:t>F</a:t>
                </a:r>
                <a:r>
                  <a:rPr lang="zh-CN" altLang="en-US" sz="1400" dirty="0">
                    <a:latin typeface="微软雅黑" panose="020B0503020204020204" pitchFamily="34" charset="-122"/>
                    <a:ea typeface="微软雅黑" panose="020B0503020204020204" pitchFamily="34" charset="-122"/>
                  </a:rPr>
                  <a:t>个语音特征，则长度为</a:t>
                </a:r>
                <a:r>
                  <a:rPr lang="en-US" altLang="zh-CN" sz="1400" dirty="0">
                    <a:latin typeface="微软雅黑" panose="020B0503020204020204" pitchFamily="34" charset="-122"/>
                    <a:ea typeface="微软雅黑" panose="020B0503020204020204" pitchFamily="34" charset="-122"/>
                  </a:rPr>
                  <a:t>L</a:t>
                </a:r>
                <a:r>
                  <a:rPr lang="zh-CN" altLang="en-US" sz="1400" dirty="0">
                    <a:latin typeface="微软雅黑" panose="020B0503020204020204" pitchFamily="34" charset="-122"/>
                    <a:ea typeface="微软雅黑" panose="020B0503020204020204" pitchFamily="34" charset="-122"/>
                  </a:rPr>
                  <a:t>的语音信号可得到</a:t>
                </a:r>
                <a14:m>
                  <m:oMath xmlns:m="http://schemas.openxmlformats.org/officeDocument/2006/math">
                    <m:r>
                      <m:rPr>
                        <m:sty m:val="p"/>
                      </m:rPr>
                      <a:rPr lang="en-US" altLang="zh-CN" sz="1400" b="0" i="0" smtClean="0">
                        <a:latin typeface="Cambria Math" panose="02040503050406030204" pitchFamily="18" charset="0"/>
                        <a:ea typeface="Cambria Math" panose="02040503050406030204" pitchFamily="18" charset="0"/>
                      </a:rPr>
                      <m:t>T</m:t>
                    </m:r>
                    <m:r>
                      <a:rPr lang="en-US" altLang="zh-CN" sz="140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𝐹</m:t>
                    </m:r>
                  </m:oMath>
                </a14:m>
                <a:r>
                  <a:rPr lang="zh-CN" altLang="en-US" sz="1400" dirty="0">
                    <a:latin typeface="微软雅黑" panose="020B0503020204020204" pitchFamily="34" charset="-122"/>
                    <a:ea typeface="微软雅黑" panose="020B0503020204020204" pitchFamily="34" charset="-122"/>
                  </a:rPr>
                  <a:t>个特征</a:t>
                </a:r>
                <a:endParaRPr lang="en-US" altLang="zh-CN" sz="1400" dirty="0">
                  <a:latin typeface="微软雅黑" panose="020B0503020204020204" pitchFamily="34" charset="-122"/>
                  <a:ea typeface="微软雅黑" panose="020B0503020204020204" pitchFamily="34" charset="-122"/>
                </a:endParaRPr>
              </a:p>
            </p:txBody>
          </p:sp>
        </mc:Choice>
        <mc:Fallback xmlns="">
          <p:sp>
            <p:nvSpPr>
              <p:cNvPr id="33" name="文本框 32">
                <a:extLst>
                  <a:ext uri="{FF2B5EF4-FFF2-40B4-BE49-F238E27FC236}">
                    <a16:creationId xmlns:a16="http://schemas.microsoft.com/office/drawing/2014/main" id="{BBAF32B6-10AC-4485-B95C-75101AB9338B}"/>
                  </a:ext>
                </a:extLst>
              </p:cNvPr>
              <p:cNvSpPr txBox="1">
                <a:spLocks noRot="1" noChangeAspect="1" noMove="1" noResize="1" noEditPoints="1" noAdjustHandles="1" noChangeArrowheads="1" noChangeShapeType="1" noTextEdit="1"/>
              </p:cNvSpPr>
              <p:nvPr/>
            </p:nvSpPr>
            <p:spPr>
              <a:xfrm>
                <a:off x="6280150" y="4676611"/>
                <a:ext cx="4936634" cy="1384995"/>
              </a:xfrm>
              <a:prstGeom prst="rect">
                <a:avLst/>
              </a:prstGeom>
              <a:blipFill>
                <a:blip r:embed="rId2"/>
                <a:stretch>
                  <a:fillRect l="-370" t="-881" b="-39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E7AE9AF8-5E99-42AC-AEC4-25DEA682E8BC}"/>
                  </a:ext>
                </a:extLst>
              </p:cNvPr>
              <p:cNvSpPr txBox="1"/>
              <p:nvPr/>
            </p:nvSpPr>
            <p:spPr>
              <a:xfrm>
                <a:off x="6444274" y="4051901"/>
                <a:ext cx="3855736" cy="6214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𝑇</m:t>
                      </m:r>
                      <m:r>
                        <a:rPr lang="en-US" altLang="zh-CN" i="1" smtClean="0">
                          <a:latin typeface="Cambria Math" panose="02040503050406030204" pitchFamily="18" charset="0"/>
                        </a:rPr>
                        <m:t>=</m:t>
                      </m:r>
                      <m:f>
                        <m:fPr>
                          <m:ctrlPr>
                            <a:rPr lang="el-GR" altLang="zh-CN" i="1" smtClean="0">
                              <a:latin typeface="Cambria Math" panose="02040503050406030204" pitchFamily="18" charset="0"/>
                            </a:rPr>
                          </m:ctrlPr>
                        </m:fPr>
                        <m:num>
                          <m:r>
                            <a:rPr lang="en-US" altLang="zh-CN" b="0" i="1" smtClean="0">
                              <a:latin typeface="Cambria Math" panose="02040503050406030204" pitchFamily="18" charset="0"/>
                            </a:rPr>
                            <m:t>𝐿</m:t>
                          </m:r>
                          <m:r>
                            <a:rPr lang="en-US" altLang="zh-CN" b="0" i="1" smtClean="0">
                              <a:latin typeface="Cambria Math" panose="02040503050406030204" pitchFamily="18" charset="0"/>
                            </a:rPr>
                            <m:t>−</m:t>
                          </m:r>
                          <m:r>
                            <m:rPr>
                              <m:nor/>
                            </m:rPr>
                            <a:rPr lang="en-US" altLang="zh-CN" i="1" dirty="0">
                              <a:latin typeface="Calisto MT" panose="02040603050505030304" pitchFamily="18" charset="0"/>
                              <a:ea typeface="Cambria" panose="02040503050406030204" pitchFamily="18" charset="0"/>
                            </a:rPr>
                            <m:t>l</m:t>
                          </m:r>
                        </m:num>
                        <m:den>
                          <m:r>
                            <a:rPr lang="en-US" altLang="zh-CN" b="0" i="1" smtClean="0">
                              <a:latin typeface="Cambria Math" panose="02040503050406030204" pitchFamily="18" charset="0"/>
                            </a:rPr>
                            <m:t>𝑠</m:t>
                          </m:r>
                        </m:den>
                      </m:f>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2000−40</m:t>
                          </m:r>
                        </m:num>
                        <m:den>
                          <m:r>
                            <a:rPr lang="en-US" altLang="zh-CN" b="0" i="1" smtClean="0">
                              <a:latin typeface="Cambria Math" panose="02040503050406030204" pitchFamily="18" charset="0"/>
                            </a:rPr>
                            <m:t>20</m:t>
                          </m:r>
                        </m:den>
                      </m:f>
                      <m:r>
                        <a:rPr lang="en-US" altLang="zh-CN" b="0" i="1" smtClean="0">
                          <a:latin typeface="Cambria Math" panose="02040503050406030204" pitchFamily="18" charset="0"/>
                        </a:rPr>
                        <m:t>+1=99</m:t>
                      </m:r>
                    </m:oMath>
                  </m:oMathPara>
                </a14:m>
                <a:endParaRPr lang="zh-CN" altLang="en-US" i="1" dirty="0"/>
              </a:p>
            </p:txBody>
          </p:sp>
        </mc:Choice>
        <mc:Fallback xmlns="">
          <p:sp>
            <p:nvSpPr>
              <p:cNvPr id="34" name="文本框 33">
                <a:extLst>
                  <a:ext uri="{FF2B5EF4-FFF2-40B4-BE49-F238E27FC236}">
                    <a16:creationId xmlns:a16="http://schemas.microsoft.com/office/drawing/2014/main" id="{E7AE9AF8-5E99-42AC-AEC4-25DEA682E8BC}"/>
                  </a:ext>
                </a:extLst>
              </p:cNvPr>
              <p:cNvSpPr txBox="1">
                <a:spLocks noRot="1" noChangeAspect="1" noMove="1" noResize="1" noEditPoints="1" noAdjustHandles="1" noChangeArrowheads="1" noChangeShapeType="1" noTextEdit="1"/>
              </p:cNvSpPr>
              <p:nvPr/>
            </p:nvSpPr>
            <p:spPr>
              <a:xfrm>
                <a:off x="6444274" y="4051901"/>
                <a:ext cx="3855736" cy="621452"/>
              </a:xfrm>
              <a:prstGeom prst="rect">
                <a:avLst/>
              </a:prstGeom>
              <a:blipFill>
                <a:blip r:embed="rId3"/>
                <a:stretch>
                  <a:fillRect/>
                </a:stretch>
              </a:blipFill>
            </p:spPr>
            <p:txBody>
              <a:bodyPr/>
              <a:lstStyle/>
              <a:p>
                <a:r>
                  <a:rPr lang="zh-CN" altLang="en-US">
                    <a:noFill/>
                  </a:rPr>
                  <a:t> </a:t>
                </a:r>
              </a:p>
            </p:txBody>
          </p:sp>
        </mc:Fallback>
      </mc:AlternateContent>
      <p:cxnSp>
        <p:nvCxnSpPr>
          <p:cNvPr id="35" name="直接连接符 34">
            <a:extLst>
              <a:ext uri="{FF2B5EF4-FFF2-40B4-BE49-F238E27FC236}">
                <a16:creationId xmlns:a16="http://schemas.microsoft.com/office/drawing/2014/main" id="{0D7169FC-7CA7-4D7F-B027-4D89BB4C253A}"/>
              </a:ext>
            </a:extLst>
          </p:cNvPr>
          <p:cNvCxnSpPr/>
          <p:nvPr/>
        </p:nvCxnSpPr>
        <p:spPr>
          <a:xfrm>
            <a:off x="788931" y="5524216"/>
            <a:ext cx="0" cy="27991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3382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73F29F6F-925B-476A-937B-D721480ECC69}"/>
              </a:ext>
            </a:extLst>
          </p:cNvPr>
          <p:cNvSpPr>
            <a:spLocks noGrp="1"/>
          </p:cNvSpPr>
          <p:nvPr>
            <p:ph idx="1"/>
          </p:nvPr>
        </p:nvSpPr>
        <p:spPr>
          <a:xfrm>
            <a:off x="729183" y="765110"/>
            <a:ext cx="10515600" cy="1230444"/>
          </a:xfrm>
        </p:spPr>
        <p:txBody>
          <a:bodyPr>
            <a:normAutofit/>
          </a:bodyPr>
          <a:lstStyle/>
          <a:p>
            <a:pPr marL="0" indent="0">
              <a:lnSpc>
                <a:spcPct val="150000"/>
              </a:lnSpc>
              <a:buNone/>
            </a:pPr>
            <a:r>
              <a:rPr lang="zh-CN" altLang="en-US" sz="1600" b="1" dirty="0">
                <a:latin typeface="微软雅黑" panose="020B0503020204020204" pitchFamily="34" charset="-122"/>
                <a:ea typeface="微软雅黑" panose="020B0503020204020204" pitchFamily="34" charset="-122"/>
              </a:rPr>
              <a:t>加窗</a:t>
            </a:r>
            <a:r>
              <a:rPr lang="zh-CN" altLang="en-US"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加窗即与一个窗函数相乘，</a:t>
            </a:r>
            <a:r>
              <a:rPr lang="zh-CN" altLang="en-US" sz="1600" dirty="0">
                <a:latin typeface="微软雅黑" panose="020B0503020204020204" pitchFamily="34" charset="-122"/>
                <a:ea typeface="微软雅黑" panose="020B0503020204020204" pitchFamily="34" charset="-122"/>
              </a:rPr>
              <a:t>常用的</a:t>
            </a:r>
            <a:r>
              <a:rPr lang="zh-CN" altLang="zh-CN" sz="1600" dirty="0">
                <a:latin typeface="微软雅黑" panose="020B0503020204020204" pitchFamily="34" charset="-122"/>
                <a:ea typeface="微软雅黑" panose="020B0503020204020204" pitchFamily="34" charset="-122"/>
              </a:rPr>
              <a:t>窗函数</a:t>
            </a:r>
            <a:r>
              <a:rPr lang="zh-CN" altLang="en-US" sz="1600" dirty="0">
                <a:latin typeface="微软雅黑" panose="020B0503020204020204" pitchFamily="34" charset="-122"/>
                <a:ea typeface="微软雅黑" panose="020B0503020204020204" pitchFamily="34" charset="-122"/>
              </a:rPr>
              <a:t>有</a:t>
            </a:r>
            <a:r>
              <a:rPr lang="zh-CN" altLang="zh-CN" sz="1600" dirty="0">
                <a:latin typeface="微软雅黑" panose="020B0503020204020204" pitchFamily="34" charset="-122"/>
                <a:ea typeface="微软雅黑" panose="020B0503020204020204" pitchFamily="34" charset="-122"/>
              </a:rPr>
              <a:t>矩形窗</a:t>
            </a:r>
            <a:r>
              <a:rPr lang="zh-CN" altLang="en-US" sz="1600" dirty="0">
                <a:latin typeface="微软雅黑" panose="020B0503020204020204" pitchFamily="34" charset="-122"/>
                <a:ea typeface="微软雅黑" panose="020B0503020204020204" pitchFamily="34" charset="-122"/>
              </a:rPr>
              <a:t>、汉明窗、海宁窗等</a:t>
            </a:r>
            <a:r>
              <a:rPr lang="zh-CN"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加窗的目的是消除各个帧两端可能会造成的信号不连续性。因为</a:t>
            </a:r>
            <a:r>
              <a:rPr lang="zh-CN" altLang="zh-CN" sz="1600" dirty="0">
                <a:latin typeface="微软雅黑" panose="020B0503020204020204" pitchFamily="34" charset="-122"/>
                <a:ea typeface="微软雅黑" panose="020B0503020204020204" pitchFamily="34" charset="-122"/>
              </a:rPr>
              <a:t>加窗的代价是</a:t>
            </a:r>
            <a:r>
              <a:rPr lang="zh-CN" altLang="en-US" sz="1600" dirty="0">
                <a:latin typeface="微软雅黑" panose="020B0503020204020204" pitchFamily="34" charset="-122"/>
                <a:ea typeface="微软雅黑" panose="020B0503020204020204" pitchFamily="34" charset="-122"/>
              </a:rPr>
              <a:t>每</a:t>
            </a:r>
            <a:r>
              <a:rPr lang="zh-CN" altLang="zh-CN" sz="1600" dirty="0">
                <a:latin typeface="微软雅黑" panose="020B0503020204020204" pitchFamily="34" charset="-122"/>
                <a:ea typeface="微软雅黑" panose="020B0503020204020204" pitchFamily="34" charset="-122"/>
              </a:rPr>
              <a:t>帧信号的两端部分被消弱了，所以在分帧的时候，帧与帧之间需要有重叠。加窗可以使全局更加连续，使原本没有周期性的语音信号呈现出周期函数的部分特征。</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8433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图片1"/>
          <p:cNvPicPr>
            <a:picLocks noChangeAspect="1"/>
          </p:cNvPicPr>
          <p:nvPr/>
        </p:nvPicPr>
        <p:blipFill>
          <a:blip r:embed="rId3"/>
          <a:stretch>
            <a:fillRect/>
          </a:stretch>
        </p:blipFill>
        <p:spPr>
          <a:xfrm>
            <a:off x="9763125" y="6060440"/>
            <a:ext cx="2282825" cy="624840"/>
          </a:xfrm>
          <a:prstGeom prst="rect">
            <a:avLst/>
          </a:prstGeom>
        </p:spPr>
      </p:pic>
      <p:sp>
        <p:nvSpPr>
          <p:cNvPr id="2" name="文本框 1">
            <a:extLst>
              <a:ext uri="{FF2B5EF4-FFF2-40B4-BE49-F238E27FC236}">
                <a16:creationId xmlns:a16="http://schemas.microsoft.com/office/drawing/2014/main" id="{9D51AEC1-927F-4D0A-9C46-FFB66E1E5358}"/>
              </a:ext>
            </a:extLst>
          </p:cNvPr>
          <p:cNvSpPr txBox="1"/>
          <p:nvPr/>
        </p:nvSpPr>
        <p:spPr>
          <a:xfrm>
            <a:off x="3659936" y="731597"/>
            <a:ext cx="4638514" cy="769441"/>
          </a:xfrm>
          <a:prstGeom prst="rect">
            <a:avLst/>
          </a:prstGeom>
          <a:noFill/>
        </p:spPr>
        <p:txBody>
          <a:bodyPr wrap="none" rtlCol="0">
            <a:spAutoFit/>
          </a:bodyPr>
          <a:lstStyle/>
          <a:p>
            <a:pPr algn="ctr"/>
            <a:r>
              <a:rPr lang="zh-CN" altLang="en-US" sz="4400" b="1" dirty="0">
                <a:solidFill>
                  <a:srgbClr val="00AFCE"/>
                </a:solidFill>
                <a:latin typeface="微软雅黑" panose="020B0503020204020204" pitchFamily="34" charset="-122"/>
                <a:ea typeface="微软雅黑" panose="020B0503020204020204" pitchFamily="34" charset="-122"/>
              </a:rPr>
              <a:t>目录 </a:t>
            </a:r>
            <a:r>
              <a:rPr lang="en-US" altLang="zh-CN" sz="4400" b="1" dirty="0">
                <a:solidFill>
                  <a:srgbClr val="00AFCE"/>
                </a:solidFill>
                <a:latin typeface="微软雅黑" panose="020B0503020204020204" pitchFamily="34" charset="-122"/>
                <a:ea typeface="微软雅黑" panose="020B0503020204020204" pitchFamily="34" charset="-122"/>
              </a:rPr>
              <a:t>CONTENT </a:t>
            </a:r>
            <a:endParaRPr lang="zh-CN" altLang="en-US" sz="4400" dirty="0">
              <a:solidFill>
                <a:srgbClr val="00AFCE"/>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3FE079CD-2B09-4564-97D4-F5419E39B0F7}"/>
              </a:ext>
            </a:extLst>
          </p:cNvPr>
          <p:cNvSpPr/>
          <p:nvPr/>
        </p:nvSpPr>
        <p:spPr>
          <a:xfrm>
            <a:off x="838555" y="2249939"/>
            <a:ext cx="3556679" cy="646331"/>
          </a:xfrm>
          <a:prstGeom prst="rect">
            <a:avLst/>
          </a:prstGeom>
        </p:spPr>
        <p:txBody>
          <a:bodyPr wrap="square">
            <a:spAutoFit/>
          </a:bodyPr>
          <a:lstStyle/>
          <a:p>
            <a:r>
              <a:rPr lang="en-US" altLang="zh-CN" sz="3200" b="1" dirty="0">
                <a:solidFill>
                  <a:srgbClr val="00AFCE"/>
                </a:solidFill>
                <a:latin typeface="微软雅黑" panose="020B0503020204020204" pitchFamily="34" charset="-122"/>
                <a:cs typeface="微软雅黑" panose="020B0503020204020204" pitchFamily="34" charset="-122"/>
              </a:rPr>
              <a:t>01</a:t>
            </a:r>
            <a:r>
              <a:rPr lang="en-US" altLang="zh-CN" sz="3600" b="1" dirty="0">
                <a:solidFill>
                  <a:srgbClr val="00AFCE"/>
                </a:solidFill>
                <a:latin typeface="微软雅黑" panose="020B0503020204020204" pitchFamily="34" charset="-122"/>
                <a:cs typeface="微软雅黑" panose="020B0503020204020204" pitchFamily="34" charset="-122"/>
              </a:rPr>
              <a:t> </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rPr>
              <a:t>语音识别介绍</a:t>
            </a:r>
            <a:r>
              <a:rPr lang="zh-CN" altLang="zh-CN" b="1" dirty="0"/>
              <a:t>★★</a:t>
            </a:r>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05281142-9809-4965-8909-87ACF1664C79}"/>
              </a:ext>
            </a:extLst>
          </p:cNvPr>
          <p:cNvSpPr/>
          <p:nvPr/>
        </p:nvSpPr>
        <p:spPr>
          <a:xfrm>
            <a:off x="6056243" y="2249938"/>
            <a:ext cx="3556679" cy="646331"/>
          </a:xfrm>
          <a:prstGeom prst="rect">
            <a:avLst/>
          </a:prstGeom>
        </p:spPr>
        <p:txBody>
          <a:bodyPr wrap="square">
            <a:spAutoFit/>
          </a:bodyPr>
          <a:lstStyle/>
          <a:p>
            <a:r>
              <a:rPr lang="en-US" altLang="zh-CN" sz="3200" b="1" dirty="0">
                <a:solidFill>
                  <a:srgbClr val="00AFCE"/>
                </a:solidFill>
                <a:latin typeface="微软雅黑" panose="020B0503020204020204" pitchFamily="34" charset="-122"/>
                <a:cs typeface="微软雅黑" panose="020B0503020204020204" pitchFamily="34" charset="-122"/>
              </a:rPr>
              <a:t>02</a:t>
            </a:r>
            <a:r>
              <a:rPr lang="en-US" altLang="zh-CN" sz="3600" b="1" dirty="0">
                <a:solidFill>
                  <a:srgbClr val="00AFCE"/>
                </a:solidFill>
                <a:latin typeface="微软雅黑" panose="020B0503020204020204" pitchFamily="34" charset="-122"/>
                <a:cs typeface="微软雅黑" panose="020B0503020204020204" pitchFamily="34" charset="-122"/>
              </a:rPr>
              <a:t> </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前处理算法</a:t>
            </a:r>
            <a:r>
              <a:rPr lang="zh-CN" altLang="zh-CN" b="1" dirty="0"/>
              <a:t>★★★★★</a:t>
            </a:r>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18C26306-CF77-4440-A769-CE97F7B5B08D}"/>
              </a:ext>
            </a:extLst>
          </p:cNvPr>
          <p:cNvSpPr/>
          <p:nvPr/>
        </p:nvSpPr>
        <p:spPr>
          <a:xfrm>
            <a:off x="838555" y="3508511"/>
            <a:ext cx="4049968" cy="646331"/>
          </a:xfrm>
          <a:prstGeom prst="rect">
            <a:avLst/>
          </a:prstGeom>
        </p:spPr>
        <p:txBody>
          <a:bodyPr wrap="square">
            <a:spAutoFit/>
          </a:bodyPr>
          <a:lstStyle/>
          <a:p>
            <a:r>
              <a:rPr lang="en-US" altLang="zh-CN" sz="3200" b="1" dirty="0">
                <a:solidFill>
                  <a:srgbClr val="00AFCE"/>
                </a:solidFill>
                <a:latin typeface="微软雅黑" panose="020B0503020204020204" pitchFamily="34" charset="-122"/>
                <a:cs typeface="微软雅黑" panose="020B0503020204020204" pitchFamily="34" charset="-122"/>
              </a:rPr>
              <a:t>03</a:t>
            </a:r>
            <a:r>
              <a:rPr lang="en-US" altLang="zh-CN" sz="3600" b="1" dirty="0">
                <a:solidFill>
                  <a:srgbClr val="00AFCE"/>
                </a:solidFill>
                <a:latin typeface="微软雅黑" panose="020B0503020204020204" pitchFamily="34" charset="-122"/>
                <a:cs typeface="微软雅黑" panose="020B0503020204020204" pitchFamily="34" charset="-122"/>
              </a:rPr>
              <a:t> </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rPr>
              <a:t>命令词</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识别模型</a:t>
            </a:r>
            <a:r>
              <a:rPr lang="zh-CN" altLang="zh-CN" b="1" dirty="0"/>
              <a:t>★★★★</a:t>
            </a:r>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4DEED5BE-0024-49C7-A625-4DD776CA307C}"/>
              </a:ext>
            </a:extLst>
          </p:cNvPr>
          <p:cNvSpPr/>
          <p:nvPr/>
        </p:nvSpPr>
        <p:spPr>
          <a:xfrm>
            <a:off x="6056244" y="3565660"/>
            <a:ext cx="3706881" cy="646331"/>
          </a:xfrm>
          <a:prstGeom prst="rect">
            <a:avLst/>
          </a:prstGeom>
        </p:spPr>
        <p:txBody>
          <a:bodyPr wrap="square">
            <a:spAutoFit/>
          </a:bodyPr>
          <a:lstStyle/>
          <a:p>
            <a:r>
              <a:rPr lang="en-US" altLang="zh-CN" sz="3200" b="1" dirty="0">
                <a:solidFill>
                  <a:srgbClr val="00AFCE"/>
                </a:solidFill>
                <a:latin typeface="微软雅黑" panose="020B0503020204020204" pitchFamily="34" charset="-122"/>
                <a:cs typeface="微软雅黑" panose="020B0503020204020204" pitchFamily="34" charset="-122"/>
              </a:rPr>
              <a:t>04</a:t>
            </a:r>
            <a:r>
              <a:rPr lang="en-US" altLang="zh-CN" sz="3600" b="1" dirty="0">
                <a:solidFill>
                  <a:srgbClr val="00AFCE"/>
                </a:solidFill>
                <a:latin typeface="微软雅黑" panose="020B0503020204020204" pitchFamily="34" charset="-122"/>
                <a:cs typeface="微软雅黑" panose="020B0503020204020204" pitchFamily="34" charset="-122"/>
              </a:rPr>
              <a:t> </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模型量化及部署</a:t>
            </a:r>
            <a:r>
              <a:rPr lang="zh-CN" altLang="zh-CN" b="1" dirty="0"/>
              <a:t>★ ★</a:t>
            </a:r>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05497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792FA4E-ED31-4729-BE1F-1F09A7489873}"/>
              </a:ext>
            </a:extLst>
          </p:cNvPr>
          <p:cNvSpPr>
            <a:spLocks noGrp="1"/>
          </p:cNvSpPr>
          <p:nvPr>
            <p:ph type="title"/>
          </p:nvPr>
        </p:nvSpPr>
        <p:spPr/>
        <p:txBody>
          <a:bodyPr/>
          <a:lstStyle/>
          <a:p>
            <a:r>
              <a:rPr lang="en-US" altLang="zh-CN" dirty="0"/>
              <a:t>FFT(Fast Fourier Transform)</a:t>
            </a:r>
            <a:endParaRPr lang="zh-CN" altLang="en-US" dirty="0"/>
          </a:p>
        </p:txBody>
      </p:sp>
      <p:sp>
        <p:nvSpPr>
          <p:cNvPr id="7" name="文本框 6">
            <a:extLst>
              <a:ext uri="{FF2B5EF4-FFF2-40B4-BE49-F238E27FC236}">
                <a16:creationId xmlns:a16="http://schemas.microsoft.com/office/drawing/2014/main" id="{6187657B-C5F2-45D6-BF06-EDF769238BE4}"/>
              </a:ext>
            </a:extLst>
          </p:cNvPr>
          <p:cNvSpPr txBox="1"/>
          <p:nvPr/>
        </p:nvSpPr>
        <p:spPr>
          <a:xfrm>
            <a:off x="701191" y="1426538"/>
            <a:ext cx="3573158" cy="1895519"/>
          </a:xfrm>
          <a:prstGeom prst="rect">
            <a:avLst/>
          </a:prstGeom>
          <a:noFill/>
        </p:spPr>
        <p:txBody>
          <a:bodyPr wrap="non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傅里叶变换（</a:t>
            </a:r>
            <a:r>
              <a:rPr lang="en-US" altLang="zh-CN" sz="1600" dirty="0">
                <a:latin typeface="微软雅黑" panose="020B0503020204020204" pitchFamily="34" charset="-122"/>
                <a:ea typeface="微软雅黑" panose="020B0503020204020204" pitchFamily="34" charset="-122"/>
              </a:rPr>
              <a:t>DFT</a:t>
            </a:r>
            <a:r>
              <a:rPr lang="zh-CN" altLang="en-US" sz="1600" dirty="0">
                <a:latin typeface="微软雅黑" panose="020B0503020204020204" pitchFamily="34" charset="-122"/>
                <a:ea typeface="微软雅黑" panose="020B0503020204020204" pitchFamily="34" charset="-122"/>
              </a:rPr>
              <a:t>）就是把时域信号</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转换为频域信号，但其计算量太大，</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很难实时地处理问题，因此引出了快</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速傅里叶变换（</a:t>
            </a:r>
            <a:r>
              <a:rPr lang="en-US" altLang="zh-CN" sz="1600" dirty="0">
                <a:latin typeface="微软雅黑" panose="020B0503020204020204" pitchFamily="34" charset="-122"/>
                <a:ea typeface="微软雅黑" panose="020B0503020204020204" pitchFamily="34" charset="-122"/>
              </a:rPr>
              <a:t>FFT</a:t>
            </a:r>
            <a:r>
              <a:rPr lang="zh-CN" altLang="en-US" sz="1600" dirty="0">
                <a:latin typeface="微软雅黑" panose="020B0503020204020204" pitchFamily="34" charset="-122"/>
                <a:ea typeface="微软雅黑" panose="020B0503020204020204" pitchFamily="34" charset="-122"/>
              </a:rPr>
              <a:t>），将</a:t>
            </a:r>
            <a:r>
              <a:rPr lang="en-US" altLang="zh-CN" sz="1600" dirty="0">
                <a:latin typeface="微软雅黑" panose="020B0503020204020204" pitchFamily="34" charset="-122"/>
                <a:ea typeface="微软雅黑" panose="020B0503020204020204" pitchFamily="34" charset="-122"/>
              </a:rPr>
              <a:t>DFT</a:t>
            </a:r>
            <a:r>
              <a:rPr lang="zh-CN" altLang="en-US" sz="1600" dirty="0">
                <a:latin typeface="微软雅黑" panose="020B0503020204020204" pitchFamily="34" charset="-122"/>
                <a:ea typeface="微软雅黑" panose="020B0503020204020204" pitchFamily="34" charset="-122"/>
              </a:rPr>
              <a:t>的运算</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量减少了几个数量级。</a:t>
            </a:r>
          </a:p>
        </p:txBody>
      </p:sp>
      <p:pic>
        <p:nvPicPr>
          <p:cNvPr id="7172" name="Picture 4" descr="preview">
            <a:extLst>
              <a:ext uri="{FF2B5EF4-FFF2-40B4-BE49-F238E27FC236}">
                <a16:creationId xmlns:a16="http://schemas.microsoft.com/office/drawing/2014/main" id="{0A00905D-5DE7-41AE-8D44-811C7D287E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1943" y="1627144"/>
            <a:ext cx="6994848" cy="4205652"/>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72B9DE49-B277-4F54-BF66-F8A713A27117}"/>
              </a:ext>
            </a:extLst>
          </p:cNvPr>
          <p:cNvSpPr txBox="1"/>
          <p:nvPr/>
        </p:nvSpPr>
        <p:spPr>
          <a:xfrm>
            <a:off x="701191" y="4076894"/>
            <a:ext cx="3467616" cy="1156855"/>
          </a:xfrm>
          <a:prstGeom prst="rect">
            <a:avLst/>
          </a:prstGeom>
          <a:noFill/>
        </p:spPr>
        <p:txBody>
          <a:bodyPr wrap="none" rtlCol="0">
            <a:spAutoFit/>
          </a:bodyPr>
          <a:lstStyle/>
          <a:p>
            <a:pPr>
              <a:lnSpc>
                <a:spcPct val="150000"/>
              </a:lnSpc>
            </a:pPr>
            <a:r>
              <a:rPr lang="zh-CN" altLang="en-US" sz="1600" dirty="0">
                <a:solidFill>
                  <a:schemeClr val="accent6"/>
                </a:solidFill>
                <a:latin typeface="微软雅黑" panose="020B0503020204020204" pitchFamily="34" charset="-122"/>
                <a:ea typeface="微软雅黑" panose="020B0503020204020204" pitchFamily="34" charset="-122"/>
              </a:rPr>
              <a:t>什么是傅里叶变换？</a:t>
            </a:r>
            <a:endParaRPr lang="en-US" altLang="zh-CN" sz="1600" dirty="0">
              <a:solidFill>
                <a:schemeClr val="accent6"/>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chemeClr val="accent6"/>
                </a:solidFill>
                <a:latin typeface="微软雅黑" panose="020B0503020204020204" pitchFamily="34" charset="-122"/>
                <a:ea typeface="微软雅黑" panose="020B0503020204020204" pitchFamily="34" charset="-122"/>
              </a:rPr>
              <a:t>为什么要把信号从时域转变为频域？</a:t>
            </a:r>
            <a:endParaRPr lang="en-US" altLang="zh-CN" sz="1600" dirty="0">
              <a:solidFill>
                <a:schemeClr val="accent6"/>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chemeClr val="accent6"/>
                </a:solidFill>
                <a:latin typeface="微软雅黑" panose="020B0503020204020204" pitchFamily="34" charset="-122"/>
                <a:ea typeface="微软雅黑" panose="020B0503020204020204" pitchFamily="34" charset="-122"/>
              </a:rPr>
              <a:t>傅里叶变换的作用是什么？</a:t>
            </a:r>
            <a:endParaRPr lang="en-US" altLang="zh-CN" sz="1600" dirty="0">
              <a:solidFill>
                <a:schemeClr val="accent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85986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s://img-blog.csdn.net/20130623205844093?watermark/2/text/aHR0cDovL2Jsb2cuY3Nkbi5uZXQvem91eHkwOQ==/font/5a6L5L2T/fontsize/400/fill/I0JBQkFCMA==/dissolve/70/gravity/Center">
            <a:extLst>
              <a:ext uri="{FF2B5EF4-FFF2-40B4-BE49-F238E27FC236}">
                <a16:creationId xmlns:a16="http://schemas.microsoft.com/office/drawing/2014/main" id="{C5DB467F-C30E-40CA-A44A-4D7C82F616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081" y="1006903"/>
            <a:ext cx="5326550" cy="320168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s://img-blog.csdn.net/20130623205928484?watermark/2/text/aHR0cDovL2Jsb2cuY3Nkbi5uZXQvem91eHkwOQ==/font/5a6L5L2T/fontsize/400/fill/I0JBQkFCMA==/dissolve/70/gravity/Center">
            <a:extLst>
              <a:ext uri="{FF2B5EF4-FFF2-40B4-BE49-F238E27FC236}">
                <a16:creationId xmlns:a16="http://schemas.microsoft.com/office/drawing/2014/main" id="{C7852A30-AF31-48FC-A9C7-17E940FBEB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370" y="1006903"/>
            <a:ext cx="5767754" cy="3231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54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s://img-blog.csdn.net/20131205192410890">
            <a:extLst>
              <a:ext uri="{FF2B5EF4-FFF2-40B4-BE49-F238E27FC236}">
                <a16:creationId xmlns:a16="http://schemas.microsoft.com/office/drawing/2014/main" id="{46A90864-0745-4700-94D0-3BB1099674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2470" y="1056752"/>
            <a:ext cx="5258138" cy="379754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3D4E0442-9E67-45CC-8878-66B334F0A9D1}"/>
              </a:ext>
            </a:extLst>
          </p:cNvPr>
          <p:cNvSpPr/>
          <p:nvPr/>
        </p:nvSpPr>
        <p:spPr>
          <a:xfrm>
            <a:off x="4966614" y="4854296"/>
            <a:ext cx="1298753" cy="338554"/>
          </a:xfrm>
          <a:prstGeom prst="rect">
            <a:avLst/>
          </a:prstGeom>
        </p:spPr>
        <p:txBody>
          <a:bodyPr wrap="none">
            <a:spAutoFit/>
          </a:bodyPr>
          <a:lstStyle/>
          <a:p>
            <a:r>
              <a:rPr lang="zh-CN" altLang="en-US" sz="1600" dirty="0">
                <a:solidFill>
                  <a:srgbClr val="00AFCE"/>
                </a:solidFill>
                <a:latin typeface="微软雅黑" panose="020B0503020204020204" pitchFamily="34" charset="-122"/>
                <a:ea typeface="微软雅黑" panose="020B0503020204020204" pitchFamily="34" charset="-122"/>
              </a:rPr>
              <a:t>时域</a:t>
            </a:r>
            <a:r>
              <a:rPr lang="en-US" altLang="zh-CN" sz="1600" dirty="0">
                <a:solidFill>
                  <a:srgbClr val="00AFCE"/>
                </a:solidFill>
                <a:latin typeface="微软雅黑" panose="020B0503020204020204" pitchFamily="34" charset="-122"/>
                <a:ea typeface="微软雅黑" panose="020B0503020204020204" pitchFamily="34" charset="-122"/>
              </a:rPr>
              <a:t>-</a:t>
            </a:r>
            <a:r>
              <a:rPr lang="zh-CN" altLang="en-US" sz="1600" dirty="0">
                <a:solidFill>
                  <a:srgbClr val="00AFCE"/>
                </a:solidFill>
                <a:latin typeface="微软雅黑" panose="020B0503020204020204" pitchFamily="34" charset="-122"/>
                <a:ea typeface="微软雅黑" panose="020B0503020204020204" pitchFamily="34" charset="-122"/>
              </a:rPr>
              <a:t>频谱图</a:t>
            </a:r>
          </a:p>
        </p:txBody>
      </p:sp>
    </p:spTree>
    <p:extLst>
      <p:ext uri="{BB962C8B-B14F-4D97-AF65-F5344CB8AC3E}">
        <p14:creationId xmlns:p14="http://schemas.microsoft.com/office/powerpoint/2010/main" val="3325845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FFF130C-2DCD-4610-9E30-4ABF3A522F52}"/>
              </a:ext>
            </a:extLst>
          </p:cNvPr>
          <p:cNvSpPr>
            <a:spLocks noGrp="1"/>
          </p:cNvSpPr>
          <p:nvPr>
            <p:ph idx="1"/>
          </p:nvPr>
        </p:nvSpPr>
        <p:spPr>
          <a:xfrm>
            <a:off x="701191" y="1489295"/>
            <a:ext cx="10515600" cy="1163908"/>
          </a:xfrm>
        </p:spPr>
        <p:txBody>
          <a:bodyPr>
            <a:normAutofit/>
          </a:bodyPr>
          <a:lstStyle/>
          <a:p>
            <a:pPr marL="0" indent="0">
              <a:lnSpc>
                <a:spcPct val="150000"/>
              </a:lnSpc>
              <a:buNone/>
            </a:pPr>
            <a:r>
              <a:rPr lang="zh-CN" altLang="en-US" sz="1600" dirty="0">
                <a:latin typeface="微软雅黑" panose="020B0503020204020204" pitchFamily="34" charset="-122"/>
                <a:ea typeface="微软雅黑" panose="020B0503020204020204" pitchFamily="34" charset="-122"/>
              </a:rPr>
              <a:t>对于人类听觉感知频率的实验表明，人类听觉的感知只聚焦在某些特定的区域，而不是整个频谱包络。而</a:t>
            </a:r>
            <a:r>
              <a:rPr lang="en-US" altLang="zh-CN" sz="1600" dirty="0">
                <a:latin typeface="微软雅黑" panose="020B0503020204020204" pitchFamily="34" charset="-122"/>
                <a:ea typeface="微软雅黑" panose="020B0503020204020204" pitchFamily="34" charset="-122"/>
              </a:rPr>
              <a:t>Mel</a:t>
            </a:r>
            <a:r>
              <a:rPr lang="zh-CN" altLang="en-US" sz="1600" dirty="0">
                <a:latin typeface="微软雅黑" panose="020B0503020204020204" pitchFamily="34" charset="-122"/>
                <a:ea typeface="微软雅黑" panose="020B0503020204020204" pitchFamily="34" charset="-122"/>
              </a:rPr>
              <a:t>频率分析就是基于人类听觉感知实验的。实验观测发现人耳就像一个滤波器组一样，它只关注某些特定的频率分量（人的听觉对频率是有选择性的）。也就说，它只让某些频率的信号通过，而压根就直接无视它不想感知的某些频率信号。</a:t>
            </a:r>
            <a:endParaRPr lang="en-US" altLang="zh-CN" sz="1600" dirty="0">
              <a:latin typeface="微软雅黑" panose="020B0503020204020204" pitchFamily="34" charset="-122"/>
              <a:ea typeface="微软雅黑" panose="020B0503020204020204" pitchFamily="34" charset="-122"/>
            </a:endParaRPr>
          </a:p>
        </p:txBody>
      </p:sp>
      <p:sp>
        <p:nvSpPr>
          <p:cNvPr id="3" name="标题 2">
            <a:extLst>
              <a:ext uri="{FF2B5EF4-FFF2-40B4-BE49-F238E27FC236}">
                <a16:creationId xmlns:a16="http://schemas.microsoft.com/office/drawing/2014/main" id="{3E2944BA-DA01-4C7F-B01E-3CCEF9C543E2}"/>
              </a:ext>
            </a:extLst>
          </p:cNvPr>
          <p:cNvSpPr>
            <a:spLocks noGrp="1"/>
          </p:cNvSpPr>
          <p:nvPr>
            <p:ph type="title"/>
          </p:nvPr>
        </p:nvSpPr>
        <p:spPr/>
        <p:txBody>
          <a:bodyPr/>
          <a:lstStyle/>
          <a:p>
            <a:r>
              <a:rPr lang="en-US" altLang="zh-CN" dirty="0"/>
              <a:t>Mel</a:t>
            </a:r>
            <a:r>
              <a:rPr lang="zh-CN" altLang="en-US" dirty="0"/>
              <a:t>滤波</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67F45203-C96A-4F94-A403-AD0686BE21EF}"/>
                  </a:ext>
                </a:extLst>
              </p:cNvPr>
              <p:cNvSpPr/>
              <p:nvPr/>
            </p:nvSpPr>
            <p:spPr>
              <a:xfrm>
                <a:off x="701190" y="4653868"/>
                <a:ext cx="10515599" cy="1163908"/>
              </a:xfrm>
              <a:prstGeom prst="rect">
                <a:avLst/>
              </a:prstGeom>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梅尔滤波就是把普通频率转换为</a:t>
                </a:r>
                <a:r>
                  <a:rPr lang="en-US" altLang="zh-CN" sz="1600" dirty="0">
                    <a:latin typeface="微软雅黑" panose="020B0503020204020204" pitchFamily="34" charset="-122"/>
                    <a:ea typeface="微软雅黑" panose="020B0503020204020204" pitchFamily="34" charset="-122"/>
                  </a:rPr>
                  <a:t>Mel</a:t>
                </a:r>
                <a:r>
                  <a:rPr lang="zh-CN" altLang="en-US" sz="1600" dirty="0">
                    <a:latin typeface="微软雅黑" panose="020B0503020204020204" pitchFamily="34" charset="-122"/>
                    <a:ea typeface="微软雅黑" panose="020B0503020204020204" pitchFamily="34" charset="-122"/>
                  </a:rPr>
                  <a:t>频率。公式为：</a:t>
                </a:r>
                <a:endParaRPr lang="en-US" altLang="zh-CN" sz="1600" dirty="0">
                  <a:latin typeface="微软雅黑" panose="020B0503020204020204" pitchFamily="34" charset="-122"/>
                  <a:ea typeface="微软雅黑" panose="020B0503020204020204" pitchFamily="34" charset="-122"/>
                </a:endParaRPr>
              </a:p>
              <a:p>
                <a:pPr algn="ctr">
                  <a:lnSpc>
                    <a:spcPct val="150000"/>
                  </a:lnSpc>
                </a:pPr>
                <a14:m>
                  <m:oMathPara xmlns:m="http://schemas.openxmlformats.org/officeDocument/2006/math">
                    <m:oMathParaPr>
                      <m:jc m:val="centerGroup"/>
                    </m:oMathParaPr>
                    <m:oMath xmlns:m="http://schemas.openxmlformats.org/officeDocument/2006/math">
                      <m:r>
                        <a:rPr lang="en-US" altLang="zh-CN" sz="1600" i="1" dirty="0">
                          <a:latin typeface="Cambria Math" panose="02040503050406030204" pitchFamily="18" charset="0"/>
                          <a:ea typeface="微软雅黑" panose="020B0503020204020204" pitchFamily="34" charset="-122"/>
                        </a:rPr>
                        <m:t>𝑚𝑒𝑙</m:t>
                      </m:r>
                      <m:d>
                        <m:dPr>
                          <m:ctrlPr>
                            <a:rPr lang="en-US" altLang="zh-CN" sz="1600" i="1" dirty="0">
                              <a:latin typeface="Cambria Math" panose="02040503050406030204" pitchFamily="18" charset="0"/>
                              <a:ea typeface="微软雅黑" panose="020B0503020204020204" pitchFamily="34" charset="-122"/>
                            </a:rPr>
                          </m:ctrlPr>
                        </m:dPr>
                        <m:e>
                          <m:r>
                            <a:rPr lang="en-US" altLang="zh-CN" sz="1600" i="1" dirty="0">
                              <a:latin typeface="Cambria Math" panose="02040503050406030204" pitchFamily="18" charset="0"/>
                              <a:ea typeface="微软雅黑" panose="020B0503020204020204" pitchFamily="34" charset="-122"/>
                            </a:rPr>
                            <m:t>𝑓</m:t>
                          </m:r>
                        </m:e>
                      </m:d>
                      <m:r>
                        <a:rPr lang="en-US" altLang="zh-CN" sz="1600" i="1" dirty="0">
                          <a:latin typeface="Cambria Math" panose="02040503050406030204" pitchFamily="18" charset="0"/>
                          <a:ea typeface="微软雅黑" panose="020B0503020204020204" pitchFamily="34" charset="-122"/>
                        </a:rPr>
                        <m:t>=2595∗</m:t>
                      </m:r>
                      <m:func>
                        <m:funcPr>
                          <m:ctrlPr>
                            <a:rPr lang="en-US" altLang="zh-CN" sz="1600" i="1" dirty="0">
                              <a:latin typeface="Cambria Math" panose="02040503050406030204" pitchFamily="18" charset="0"/>
                              <a:ea typeface="微软雅黑" panose="020B0503020204020204" pitchFamily="34" charset="-122"/>
                            </a:rPr>
                          </m:ctrlPr>
                        </m:funcPr>
                        <m:fName>
                          <m:sSub>
                            <m:sSubPr>
                              <m:ctrlPr>
                                <a:rPr lang="en-US" altLang="zh-CN" sz="1600" i="1" dirty="0">
                                  <a:latin typeface="Cambria Math" panose="02040503050406030204" pitchFamily="18" charset="0"/>
                                  <a:ea typeface="微软雅黑" panose="020B0503020204020204" pitchFamily="34" charset="-122"/>
                                </a:rPr>
                              </m:ctrlPr>
                            </m:sSubPr>
                            <m:e>
                              <m:r>
                                <a:rPr lang="en-US" altLang="zh-CN" sz="1600" i="1" dirty="0">
                                  <a:latin typeface="Cambria Math" panose="02040503050406030204" pitchFamily="18" charset="0"/>
                                  <a:ea typeface="微软雅黑" panose="020B0503020204020204" pitchFamily="34" charset="-122"/>
                                </a:rPr>
                                <m:t>𝑙𝑜𝑔</m:t>
                              </m:r>
                            </m:e>
                            <m:sub>
                              <m:r>
                                <a:rPr lang="en-US" altLang="zh-CN" sz="1600" i="1" dirty="0">
                                  <a:latin typeface="Cambria Math" panose="02040503050406030204" pitchFamily="18" charset="0"/>
                                  <a:ea typeface="微软雅黑" panose="020B0503020204020204" pitchFamily="34" charset="-122"/>
                                </a:rPr>
                                <m:t>10</m:t>
                              </m:r>
                            </m:sub>
                          </m:sSub>
                        </m:fName>
                        <m:e>
                          <m:r>
                            <a:rPr lang="en-US" altLang="zh-CN" sz="1600" i="1" dirty="0">
                              <a:latin typeface="Cambria Math" panose="02040503050406030204" pitchFamily="18" charset="0"/>
                              <a:ea typeface="微软雅黑" panose="020B0503020204020204" pitchFamily="34" charset="-122"/>
                            </a:rPr>
                            <m:t>(1+</m:t>
                          </m:r>
                          <m:f>
                            <m:fPr>
                              <m:ctrlPr>
                                <a:rPr lang="en-US" altLang="zh-CN" sz="1600" i="1" dirty="0">
                                  <a:latin typeface="Cambria Math" panose="02040503050406030204" pitchFamily="18" charset="0"/>
                                  <a:ea typeface="微软雅黑" panose="020B0503020204020204" pitchFamily="34" charset="-122"/>
                                </a:rPr>
                              </m:ctrlPr>
                            </m:fPr>
                            <m:num>
                              <m:r>
                                <a:rPr lang="en-US" altLang="zh-CN" sz="1600" i="1" dirty="0">
                                  <a:latin typeface="Cambria Math" panose="02040503050406030204" pitchFamily="18" charset="0"/>
                                  <a:ea typeface="微软雅黑" panose="020B0503020204020204" pitchFamily="34" charset="-122"/>
                                </a:rPr>
                                <m:t>𝑓</m:t>
                              </m:r>
                            </m:num>
                            <m:den>
                              <m:r>
                                <a:rPr lang="en-US" altLang="zh-CN" sz="1600" i="1" dirty="0">
                                  <a:latin typeface="Cambria Math" panose="02040503050406030204" pitchFamily="18" charset="0"/>
                                  <a:ea typeface="微软雅黑" panose="020B0503020204020204" pitchFamily="34" charset="-122"/>
                                </a:rPr>
                                <m:t>700</m:t>
                              </m:r>
                            </m:den>
                          </m:f>
                          <m:r>
                            <a:rPr lang="en-US" altLang="zh-CN" sz="1600" i="1" dirty="0">
                              <a:latin typeface="Cambria Math" panose="02040503050406030204" pitchFamily="18" charset="0"/>
                              <a:ea typeface="微软雅黑" panose="020B0503020204020204" pitchFamily="34" charset="-122"/>
                            </a:rPr>
                            <m:t>)</m:t>
                          </m:r>
                        </m:e>
                      </m:func>
                    </m:oMath>
                  </m:oMathPara>
                </a14:m>
                <a:endParaRPr lang="en-US" altLang="zh-CN" sz="1600" i="1" dirty="0">
                  <a:latin typeface="微软雅黑" panose="020B0503020204020204" pitchFamily="34" charset="-122"/>
                  <a:ea typeface="微软雅黑" panose="020B0503020204020204" pitchFamily="34" charset="-122"/>
                </a:endParaRPr>
              </a:p>
            </p:txBody>
          </p:sp>
        </mc:Choice>
        <mc:Fallback xmlns="">
          <p:sp>
            <p:nvSpPr>
              <p:cNvPr id="6" name="矩形 5">
                <a:extLst>
                  <a:ext uri="{FF2B5EF4-FFF2-40B4-BE49-F238E27FC236}">
                    <a16:creationId xmlns:a16="http://schemas.microsoft.com/office/drawing/2014/main" id="{67F45203-C96A-4F94-A403-AD0686BE21EF}"/>
                  </a:ext>
                </a:extLst>
              </p:cNvPr>
              <p:cNvSpPr>
                <a:spLocks noRot="1" noChangeAspect="1" noMove="1" noResize="1" noEditPoints="1" noAdjustHandles="1" noChangeArrowheads="1" noChangeShapeType="1" noTextEdit="1"/>
              </p:cNvSpPr>
              <p:nvPr/>
            </p:nvSpPr>
            <p:spPr>
              <a:xfrm>
                <a:off x="701190" y="4653868"/>
                <a:ext cx="10515599" cy="1163908"/>
              </a:xfrm>
              <a:prstGeom prst="rect">
                <a:avLst/>
              </a:prstGeom>
              <a:blipFill>
                <a:blip r:embed="rId2"/>
                <a:stretch>
                  <a:fillRect l="-290"/>
                </a:stretch>
              </a:blipFill>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310733A1-89CD-4D79-B760-6DF3825B86ED}"/>
              </a:ext>
            </a:extLst>
          </p:cNvPr>
          <p:cNvSpPr/>
          <p:nvPr/>
        </p:nvSpPr>
        <p:spPr>
          <a:xfrm>
            <a:off x="701190" y="2665650"/>
            <a:ext cx="10515599" cy="1895519"/>
          </a:xfrm>
          <a:prstGeom prst="rect">
            <a:avLst/>
          </a:prstGeom>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人的听觉系统是一个特殊的非线性系统，它响应不同频率信号的灵敏度是不同的。在语音特征的提取上，人类听觉系统做得非常好，它不仅能提取出语义信息, 而且能提取出说话人的个人特征，这些都是现有的语音识别系统所望尘莫及的。如果在语音识别系统中能模拟人类听觉感知处理特点，就有可能提高语音的识别率。</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梅尔频率倒谱系数（</a:t>
            </a:r>
            <a:r>
              <a:rPr lang="en-US" altLang="zh-CN" sz="1600" dirty="0">
                <a:latin typeface="微软雅黑" panose="020B0503020204020204" pitchFamily="34" charset="-122"/>
                <a:ea typeface="微软雅黑" panose="020B0503020204020204" pitchFamily="34" charset="-122"/>
              </a:rPr>
              <a:t>MFCC</a:t>
            </a:r>
            <a:r>
              <a:rPr lang="zh-CN" altLang="en-US" sz="1600" dirty="0">
                <a:latin typeface="微软雅黑" panose="020B0503020204020204" pitchFamily="34" charset="-122"/>
                <a:ea typeface="微软雅黑" panose="020B0503020204020204" pitchFamily="34" charset="-122"/>
              </a:rPr>
              <a:t>）考虑到了人类的听觉特征，先将线性频谱映射到基于听觉感知的</a:t>
            </a:r>
            <a:r>
              <a:rPr lang="en-US" altLang="zh-CN" sz="1600" dirty="0">
                <a:latin typeface="微软雅黑" panose="020B0503020204020204" pitchFamily="34" charset="-122"/>
                <a:ea typeface="微软雅黑" panose="020B0503020204020204" pitchFamily="34" charset="-122"/>
              </a:rPr>
              <a:t>Mel</a:t>
            </a:r>
            <a:r>
              <a:rPr lang="zh-CN" altLang="en-US" sz="1600" dirty="0">
                <a:latin typeface="微软雅黑" panose="020B0503020204020204" pitchFamily="34" charset="-122"/>
                <a:ea typeface="微软雅黑" panose="020B0503020204020204" pitchFamily="34" charset="-122"/>
              </a:rPr>
              <a:t>非线性频谱中，然后转换到倒谱上。</a:t>
            </a:r>
          </a:p>
        </p:txBody>
      </p:sp>
    </p:spTree>
    <p:extLst>
      <p:ext uri="{BB962C8B-B14F-4D97-AF65-F5344CB8AC3E}">
        <p14:creationId xmlns:p14="http://schemas.microsoft.com/office/powerpoint/2010/main" val="521474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619F41A-1823-4AF2-B3F2-6B78DB70BF59}"/>
              </a:ext>
            </a:extLst>
          </p:cNvPr>
          <p:cNvSpPr/>
          <p:nvPr/>
        </p:nvSpPr>
        <p:spPr>
          <a:xfrm>
            <a:off x="767980" y="561927"/>
            <a:ext cx="5076093" cy="787523"/>
          </a:xfrm>
          <a:prstGeom prst="rect">
            <a:avLst/>
          </a:prstGeom>
        </p:spPr>
        <p:txBody>
          <a:bodyPr wrap="square">
            <a:spAutoFit/>
          </a:bodyPr>
          <a:lstStyle/>
          <a:p>
            <a:pPr>
              <a:lnSpc>
                <a:spcPct val="150000"/>
              </a:lnSpc>
            </a:pPr>
            <a:r>
              <a:rPr lang="zh-CN" altLang="en-US" sz="1600" dirty="0">
                <a:solidFill>
                  <a:srgbClr val="4F4F4F"/>
                </a:solidFill>
                <a:latin typeface="微软雅黑" panose="020B0503020204020204" pitchFamily="34" charset="-122"/>
                <a:ea typeface="微软雅黑" panose="020B0503020204020204" pitchFamily="34" charset="-122"/>
              </a:rPr>
              <a:t>由下图可以看到，它可以将不统一的频率转化为统一的频率，也就是统一的滤波器组。</a:t>
            </a:r>
            <a:endParaRPr lang="zh-CN" altLang="en-US" sz="1600" dirty="0">
              <a:latin typeface="微软雅黑" panose="020B0503020204020204" pitchFamily="34" charset="-122"/>
              <a:ea typeface="微软雅黑" panose="020B0503020204020204" pitchFamily="34" charset="-122"/>
            </a:endParaRPr>
          </a:p>
        </p:txBody>
      </p:sp>
      <p:pic>
        <p:nvPicPr>
          <p:cNvPr id="11266" name="Picture 2" descr="https://img-blog.csdn.net/20130623210430296?watermark/2/text/aHR0cDovL2Jsb2cuY3Nkbi5uZXQvem91eHkwOQ==/font/5a6L5L2T/fontsize/400/fill/I0JBQkFCMA==/dissolve/70/gravity/Center">
            <a:extLst>
              <a:ext uri="{FF2B5EF4-FFF2-40B4-BE49-F238E27FC236}">
                <a16:creationId xmlns:a16="http://schemas.microsoft.com/office/drawing/2014/main" id="{A8F39C43-1A53-4D2D-B743-4400488E54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961" y="1349450"/>
            <a:ext cx="5394081" cy="416423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AD29745B-CC38-472D-A696-6D2CF7EAEDF4}"/>
              </a:ext>
            </a:extLst>
          </p:cNvPr>
          <p:cNvSpPr/>
          <p:nvPr/>
        </p:nvSpPr>
        <p:spPr>
          <a:xfrm>
            <a:off x="436983" y="5416707"/>
            <a:ext cx="6096000" cy="787523"/>
          </a:xfrm>
          <a:prstGeom prst="rect">
            <a:avLst/>
          </a:prstGeom>
        </p:spPr>
        <p:txBody>
          <a:bodyPr>
            <a:spAutoFit/>
          </a:bodyPr>
          <a:lstStyle/>
          <a:p>
            <a:pPr>
              <a:lnSpc>
                <a:spcPct val="150000"/>
              </a:lnSpc>
            </a:pPr>
            <a:r>
              <a:rPr lang="zh-CN" altLang="en-US" sz="1600" dirty="0">
                <a:solidFill>
                  <a:srgbClr val="4F4F4F"/>
                </a:solidFill>
                <a:latin typeface="微软雅黑" panose="020B0503020204020204" pitchFamily="34" charset="-122"/>
                <a:ea typeface="微软雅黑" panose="020B0503020204020204" pitchFamily="34" charset="-122"/>
              </a:rPr>
              <a:t>在</a:t>
            </a:r>
            <a:r>
              <a:rPr lang="en-US" altLang="zh-CN" sz="1600" dirty="0">
                <a:solidFill>
                  <a:srgbClr val="4F4F4F"/>
                </a:solidFill>
                <a:latin typeface="微软雅黑" panose="020B0503020204020204" pitchFamily="34" charset="-122"/>
                <a:ea typeface="微软雅黑" panose="020B0503020204020204" pitchFamily="34" charset="-122"/>
              </a:rPr>
              <a:t>Mel</a:t>
            </a:r>
            <a:r>
              <a:rPr lang="zh-CN" altLang="en-US" sz="1600" dirty="0">
                <a:solidFill>
                  <a:srgbClr val="4F4F4F"/>
                </a:solidFill>
                <a:latin typeface="微软雅黑" panose="020B0503020204020204" pitchFamily="34" charset="-122"/>
                <a:ea typeface="微软雅黑" panose="020B0503020204020204" pitchFamily="34" charset="-122"/>
              </a:rPr>
              <a:t>频域内，人对音调的感知度为线性关系。举例来说，如果两段语音的</a:t>
            </a:r>
            <a:r>
              <a:rPr lang="en-US" altLang="zh-CN" sz="1600" dirty="0">
                <a:solidFill>
                  <a:srgbClr val="4F4F4F"/>
                </a:solidFill>
                <a:latin typeface="微软雅黑" panose="020B0503020204020204" pitchFamily="34" charset="-122"/>
                <a:ea typeface="微软雅黑" panose="020B0503020204020204" pitchFamily="34" charset="-122"/>
              </a:rPr>
              <a:t>Mel</a:t>
            </a:r>
            <a:r>
              <a:rPr lang="zh-CN" altLang="en-US" sz="1600" dirty="0">
                <a:solidFill>
                  <a:srgbClr val="4F4F4F"/>
                </a:solidFill>
                <a:latin typeface="微软雅黑" panose="020B0503020204020204" pitchFamily="34" charset="-122"/>
                <a:ea typeface="微软雅黑" panose="020B0503020204020204" pitchFamily="34" charset="-122"/>
              </a:rPr>
              <a:t>频率相差两倍，则人耳听起来两者的音调也相差两倍。</a:t>
            </a:r>
            <a:endParaRPr lang="zh-CN" altLang="en-US" sz="1600"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CBC20FD6-DD89-429A-8F4A-0022CF54CA03}"/>
              </a:ext>
            </a:extLst>
          </p:cNvPr>
          <p:cNvSpPr/>
          <p:nvPr/>
        </p:nvSpPr>
        <p:spPr>
          <a:xfrm>
            <a:off x="6532683" y="568632"/>
            <a:ext cx="5495926" cy="1156855"/>
          </a:xfrm>
          <a:prstGeom prst="rect">
            <a:avLst/>
          </a:prstGeom>
        </p:spPr>
        <p:txBody>
          <a:bodyPr wrap="square">
            <a:spAutoFit/>
          </a:bodyPr>
          <a:lstStyle/>
          <a:p>
            <a:pPr>
              <a:lnSpc>
                <a:spcPct val="150000"/>
              </a:lnSpc>
            </a:pPr>
            <a:r>
              <a:rPr lang="en-US" altLang="zh-CN" sz="1600" dirty="0">
                <a:solidFill>
                  <a:srgbClr val="4F4F4F"/>
                </a:solidFill>
                <a:latin typeface="微软雅黑" panose="020B0503020204020204" pitchFamily="34" charset="-122"/>
                <a:ea typeface="微软雅黑" panose="020B0503020204020204" pitchFamily="34" charset="-122"/>
              </a:rPr>
              <a:t>Mel</a:t>
            </a:r>
            <a:r>
              <a:rPr lang="zh-CN" altLang="en-US" sz="1600" dirty="0">
                <a:solidFill>
                  <a:srgbClr val="4F4F4F"/>
                </a:solidFill>
                <a:latin typeface="微软雅黑" panose="020B0503020204020204" pitchFamily="34" charset="-122"/>
                <a:ea typeface="微软雅黑" panose="020B0503020204020204" pitchFamily="34" charset="-122"/>
              </a:rPr>
              <a:t>滤波后的图像如下，假如一共有</a:t>
            </a:r>
            <a:r>
              <a:rPr lang="en-US" altLang="zh-CN" sz="1600" dirty="0">
                <a:solidFill>
                  <a:srgbClr val="4F4F4F"/>
                </a:solidFill>
                <a:latin typeface="微软雅黑" panose="020B0503020204020204" pitchFamily="34" charset="-122"/>
                <a:ea typeface="微软雅黑" panose="020B0503020204020204" pitchFamily="34" charset="-122"/>
              </a:rPr>
              <a:t>25</a:t>
            </a:r>
            <a:r>
              <a:rPr lang="zh-CN" altLang="en-US" sz="1600" dirty="0">
                <a:solidFill>
                  <a:srgbClr val="4F4F4F"/>
                </a:solidFill>
                <a:latin typeface="微软雅黑" panose="020B0503020204020204" pitchFamily="34" charset="-122"/>
                <a:ea typeface="微软雅黑" panose="020B0503020204020204" pitchFamily="34" charset="-122"/>
              </a:rPr>
              <a:t>个滤波器组，那么在下图在纵向上就降成了</a:t>
            </a:r>
            <a:r>
              <a:rPr lang="en-US" altLang="zh-CN" sz="1600" dirty="0">
                <a:solidFill>
                  <a:srgbClr val="4F4F4F"/>
                </a:solidFill>
                <a:latin typeface="微软雅黑" panose="020B0503020204020204" pitchFamily="34" charset="-122"/>
                <a:ea typeface="微软雅黑" panose="020B0503020204020204" pitchFamily="34" charset="-122"/>
              </a:rPr>
              <a:t>25</a:t>
            </a:r>
            <a:r>
              <a:rPr lang="zh-CN" altLang="en-US" sz="1600" dirty="0">
                <a:solidFill>
                  <a:srgbClr val="4F4F4F"/>
                </a:solidFill>
                <a:latin typeface="微软雅黑" panose="020B0503020204020204" pitchFamily="34" charset="-122"/>
                <a:ea typeface="微软雅黑" panose="020B0503020204020204" pitchFamily="34" charset="-122"/>
              </a:rPr>
              <a:t>维。因而对数据维度进行了压缩降维。</a:t>
            </a:r>
            <a:endParaRPr lang="zh-CN" altLang="en-US" sz="1600" dirty="0">
              <a:latin typeface="微软雅黑" panose="020B0503020204020204" pitchFamily="34" charset="-122"/>
              <a:ea typeface="微软雅黑" panose="020B0503020204020204" pitchFamily="34" charset="-122"/>
            </a:endParaRPr>
          </a:p>
        </p:txBody>
      </p:sp>
      <p:pic>
        <p:nvPicPr>
          <p:cNvPr id="11268" name="Picture 4" descr="https://img-blog.csdn.net/20131205192908031">
            <a:extLst>
              <a:ext uri="{FF2B5EF4-FFF2-40B4-BE49-F238E27FC236}">
                <a16:creationId xmlns:a16="http://schemas.microsoft.com/office/drawing/2014/main" id="{A0640B9C-AA2A-4DB4-B4C8-3650B4EA7A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114" y="1686119"/>
            <a:ext cx="5495925" cy="371475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36E2FE09-1CA7-472B-AC1B-69B8F2CABC9E}"/>
              </a:ext>
            </a:extLst>
          </p:cNvPr>
          <p:cNvSpPr/>
          <p:nvPr/>
        </p:nvSpPr>
        <p:spPr>
          <a:xfrm>
            <a:off x="8096651" y="5471914"/>
            <a:ext cx="1992853" cy="338554"/>
          </a:xfrm>
          <a:prstGeom prst="rect">
            <a:avLst/>
          </a:prstGeom>
        </p:spPr>
        <p:txBody>
          <a:bodyPr wrap="none">
            <a:spAutoFit/>
          </a:bodyPr>
          <a:lstStyle/>
          <a:p>
            <a:r>
              <a:rPr lang="en-US" altLang="zh-CN" sz="1600" dirty="0">
                <a:solidFill>
                  <a:srgbClr val="00AFCE"/>
                </a:solidFill>
                <a:latin typeface="微软雅黑" panose="020B0503020204020204" pitchFamily="34" charset="-122"/>
                <a:ea typeface="微软雅黑" panose="020B0503020204020204" pitchFamily="34" charset="-122"/>
              </a:rPr>
              <a:t>Mel</a:t>
            </a:r>
            <a:r>
              <a:rPr lang="zh-CN" altLang="en-US" sz="1600" dirty="0">
                <a:solidFill>
                  <a:srgbClr val="00AFCE"/>
                </a:solidFill>
                <a:latin typeface="微软雅黑" panose="020B0503020204020204" pitchFamily="34" charset="-122"/>
                <a:ea typeface="微软雅黑" panose="020B0503020204020204" pitchFamily="34" charset="-122"/>
              </a:rPr>
              <a:t>滤波后的频谱图</a:t>
            </a:r>
          </a:p>
        </p:txBody>
      </p:sp>
    </p:spTree>
    <p:extLst>
      <p:ext uri="{BB962C8B-B14F-4D97-AF65-F5344CB8AC3E}">
        <p14:creationId xmlns:p14="http://schemas.microsoft.com/office/powerpoint/2010/main" val="4029898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BF55D4A-D2AB-4AB2-977A-4B40A6451016}"/>
              </a:ext>
            </a:extLst>
          </p:cNvPr>
          <p:cNvSpPr>
            <a:spLocks noGrp="1"/>
          </p:cNvSpPr>
          <p:nvPr>
            <p:ph type="title"/>
          </p:nvPr>
        </p:nvSpPr>
        <p:spPr/>
        <p:txBody>
          <a:bodyPr/>
          <a:lstStyle/>
          <a:p>
            <a:r>
              <a:rPr lang="zh-CN" altLang="en-US" dirty="0"/>
              <a:t>对数运算</a:t>
            </a:r>
          </a:p>
        </p:txBody>
      </p:sp>
      <p:sp>
        <p:nvSpPr>
          <p:cNvPr id="4" name="矩形 3">
            <a:extLst>
              <a:ext uri="{FF2B5EF4-FFF2-40B4-BE49-F238E27FC236}">
                <a16:creationId xmlns:a16="http://schemas.microsoft.com/office/drawing/2014/main" id="{39EA7065-DF09-4A0C-BF5D-E91A87C3DDAC}"/>
              </a:ext>
            </a:extLst>
          </p:cNvPr>
          <p:cNvSpPr/>
          <p:nvPr/>
        </p:nvSpPr>
        <p:spPr>
          <a:xfrm>
            <a:off x="701191" y="1320079"/>
            <a:ext cx="10212994" cy="1526187"/>
          </a:xfrm>
          <a:prstGeom prst="rect">
            <a:avLst/>
          </a:prstGeom>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人类的发声系统发出的信号是由基音信息与声道信息卷积而成。记作“s卷积v“。</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经过FFT变换后，卷积变成了乘法。即"FFT(s)*FFT(v)"。</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取对数后，乘法变成了加法。即“Log(FFT(s)*FFT(v)) </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Log(FFT(s))+Log(FFT(v))”。</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把卷积信号转换成乘性信号和加性信号，这就是取FFT和对数的原因。</a:t>
            </a:r>
          </a:p>
        </p:txBody>
      </p:sp>
      <p:pic>
        <p:nvPicPr>
          <p:cNvPr id="12290" name="Picture 2" descr="https://img-blog.csdn.net/20131205193028765">
            <a:extLst>
              <a:ext uri="{FF2B5EF4-FFF2-40B4-BE49-F238E27FC236}">
                <a16:creationId xmlns:a16="http://schemas.microsoft.com/office/drawing/2014/main" id="{B95F72F0-59E2-4436-B3AC-559E7848C3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917" y="2765815"/>
            <a:ext cx="5079442" cy="350093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01F4B725-647B-4633-857B-F04B1CE08834}"/>
              </a:ext>
            </a:extLst>
          </p:cNvPr>
          <p:cNvSpPr/>
          <p:nvPr/>
        </p:nvSpPr>
        <p:spPr>
          <a:xfrm>
            <a:off x="4038975" y="6082084"/>
            <a:ext cx="1826141" cy="338554"/>
          </a:xfrm>
          <a:prstGeom prst="rect">
            <a:avLst/>
          </a:prstGeom>
        </p:spPr>
        <p:txBody>
          <a:bodyPr wrap="none">
            <a:spAutoFit/>
          </a:bodyPr>
          <a:lstStyle/>
          <a:p>
            <a:r>
              <a:rPr lang="zh-CN" altLang="en-US" sz="1600" dirty="0">
                <a:solidFill>
                  <a:srgbClr val="00AFCE"/>
                </a:solidFill>
                <a:latin typeface="微软雅黑" panose="020B0503020204020204" pitchFamily="34" charset="-122"/>
                <a:ea typeface="微软雅黑" panose="020B0503020204020204" pitchFamily="34" charset="-122"/>
              </a:rPr>
              <a:t>取对数后的频谱图</a:t>
            </a:r>
          </a:p>
        </p:txBody>
      </p:sp>
    </p:spTree>
    <p:extLst>
      <p:ext uri="{BB962C8B-B14F-4D97-AF65-F5344CB8AC3E}">
        <p14:creationId xmlns:p14="http://schemas.microsoft.com/office/powerpoint/2010/main" val="31006734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8FF112D-F697-4E4C-AB23-456EBC4B84FD}"/>
              </a:ext>
            </a:extLst>
          </p:cNvPr>
          <p:cNvSpPr>
            <a:spLocks noGrp="1"/>
          </p:cNvSpPr>
          <p:nvPr>
            <p:ph type="title"/>
          </p:nvPr>
        </p:nvSpPr>
        <p:spPr/>
        <p:txBody>
          <a:bodyPr/>
          <a:lstStyle/>
          <a:p>
            <a:r>
              <a:rPr lang="en-US" altLang="zh-CN" dirty="0"/>
              <a:t>DCT(Discrete Cosine Transform)</a:t>
            </a:r>
            <a:endParaRPr lang="zh-CN" altLang="en-US" dirty="0"/>
          </a:p>
        </p:txBody>
      </p:sp>
      <p:sp>
        <p:nvSpPr>
          <p:cNvPr id="6" name="文本框 5">
            <a:extLst>
              <a:ext uri="{FF2B5EF4-FFF2-40B4-BE49-F238E27FC236}">
                <a16:creationId xmlns:a16="http://schemas.microsoft.com/office/drawing/2014/main" id="{66C7C56D-A83E-4004-AB90-09990A637A5E}"/>
              </a:ext>
            </a:extLst>
          </p:cNvPr>
          <p:cNvSpPr txBox="1"/>
          <p:nvPr/>
        </p:nvSpPr>
        <p:spPr>
          <a:xfrm>
            <a:off x="844062" y="1746738"/>
            <a:ext cx="10238700" cy="1526187"/>
          </a:xfrm>
          <a:prstGeom prst="rect">
            <a:avLst/>
          </a:prstGeom>
          <a:noFill/>
        </p:spPr>
        <p:txBody>
          <a:bodyPr wrap="non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离散余弦变换是一个与离散傅里叶变换类似的一种变换。</a:t>
            </a:r>
            <a:r>
              <a:rPr lang="en-US" altLang="zh-CN" sz="1600" dirty="0">
                <a:latin typeface="微软雅黑" panose="020B0503020204020204" pitchFamily="34" charset="-122"/>
                <a:ea typeface="微软雅黑" panose="020B0503020204020204" pitchFamily="34" charset="-122"/>
              </a:rPr>
              <a:t>DFT</a:t>
            </a:r>
            <a:r>
              <a:rPr lang="zh-CN" altLang="en-US" sz="1600" dirty="0">
                <a:latin typeface="微软雅黑" panose="020B0503020204020204" pitchFamily="34" charset="-122"/>
                <a:ea typeface="微软雅黑" panose="020B0503020204020204" pitchFamily="34" charset="-122"/>
              </a:rPr>
              <a:t>需要进行复数运算，而</a:t>
            </a:r>
            <a:r>
              <a:rPr lang="en-US" altLang="zh-CN" sz="1600" dirty="0">
                <a:latin typeface="微软雅黑" panose="020B0503020204020204" pitchFamily="34" charset="-122"/>
                <a:ea typeface="微软雅黑" panose="020B0503020204020204" pitchFamily="34" charset="-122"/>
              </a:rPr>
              <a:t>DCT</a:t>
            </a:r>
            <a:r>
              <a:rPr lang="zh-CN" altLang="en-US" sz="1600" dirty="0">
                <a:latin typeface="微软雅黑" panose="020B0503020204020204" pitchFamily="34" charset="-122"/>
                <a:ea typeface="微软雅黑" panose="020B0503020204020204" pitchFamily="34" charset="-122"/>
              </a:rPr>
              <a:t>只在实数域进行运算。</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离散余弦变换经常用于信号处理和图像处理，用来对信号和图像进行有损数据压缩，这是由于离散余弦变换具有</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很强的</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能量集中</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特性：大多数的自然信号（包括声音和图像）的能量都集中在离散余弦变换后的低频部分，实</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际就是对每帧数据再进行一次降维。</a:t>
            </a:r>
          </a:p>
        </p:txBody>
      </p:sp>
      <p:sp>
        <p:nvSpPr>
          <p:cNvPr id="7" name="文本框 6">
            <a:extLst>
              <a:ext uri="{FF2B5EF4-FFF2-40B4-BE49-F238E27FC236}">
                <a16:creationId xmlns:a16="http://schemas.microsoft.com/office/drawing/2014/main" id="{405BE6AB-2AA6-4C37-AFA2-04F6FFA8DC31}"/>
              </a:ext>
            </a:extLst>
          </p:cNvPr>
          <p:cNvSpPr txBox="1"/>
          <p:nvPr/>
        </p:nvSpPr>
        <p:spPr>
          <a:xfrm>
            <a:off x="844062" y="3272925"/>
            <a:ext cx="10240304" cy="1156855"/>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在上一步取对数中已成功把基音信息与声道信息变成加性的。而基音信息在频域是快速变化的，声道信息在频域</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是缓慢变化的。这就可以用</a:t>
            </a:r>
            <a:r>
              <a:rPr lang="en-US" altLang="zh-CN" sz="1600" dirty="0">
                <a:latin typeface="微软雅黑" panose="020B0503020204020204" pitchFamily="34" charset="-122"/>
                <a:ea typeface="微软雅黑" panose="020B0503020204020204" pitchFamily="34" charset="-122"/>
              </a:rPr>
              <a:t>DCT</a:t>
            </a:r>
            <a:r>
              <a:rPr lang="zh-CN" altLang="en-US" sz="1600" dirty="0">
                <a:latin typeface="微软雅黑" panose="020B0503020204020204" pitchFamily="34" charset="-122"/>
                <a:ea typeface="微软雅黑" panose="020B0503020204020204" pitchFamily="34" charset="-122"/>
              </a:rPr>
              <a:t>将其分离，常称之为“倒谱域”。因此倒谱域的低频部分刻画了声道信息，高频</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部分刻画了基音信息。</a:t>
            </a:r>
          </a:p>
        </p:txBody>
      </p:sp>
    </p:spTree>
    <p:extLst>
      <p:ext uri="{BB962C8B-B14F-4D97-AF65-F5344CB8AC3E}">
        <p14:creationId xmlns:p14="http://schemas.microsoft.com/office/powerpoint/2010/main" val="1543622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s://img-blog.csdn.net/20131205193235625">
            <a:extLst>
              <a:ext uri="{FF2B5EF4-FFF2-40B4-BE49-F238E27FC236}">
                <a16:creationId xmlns:a16="http://schemas.microsoft.com/office/drawing/2014/main" id="{3FF4A310-38E7-485B-A307-8C336EA3A8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02" y="1380023"/>
            <a:ext cx="5786891" cy="3762375"/>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https://img-blog.csdn.net/20131205193559500">
            <a:extLst>
              <a:ext uri="{FF2B5EF4-FFF2-40B4-BE49-F238E27FC236}">
                <a16:creationId xmlns:a16="http://schemas.microsoft.com/office/drawing/2014/main" id="{432F3C08-38A7-4976-B13F-F640FC5A69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6908" y="1876058"/>
            <a:ext cx="5391150" cy="376237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38FB64D0-BDEB-48F6-A3D1-3369493D7FC8}"/>
              </a:ext>
            </a:extLst>
          </p:cNvPr>
          <p:cNvSpPr/>
          <p:nvPr/>
        </p:nvSpPr>
        <p:spPr>
          <a:xfrm>
            <a:off x="1411850" y="5157787"/>
            <a:ext cx="2031325" cy="338554"/>
          </a:xfrm>
          <a:prstGeom prst="rect">
            <a:avLst/>
          </a:prstGeom>
        </p:spPr>
        <p:txBody>
          <a:bodyPr wrap="none">
            <a:spAutoFit/>
          </a:bodyPr>
          <a:lstStyle/>
          <a:p>
            <a:r>
              <a:rPr lang="en-US" altLang="zh-CN" sz="1600" dirty="0">
                <a:solidFill>
                  <a:srgbClr val="00AFCE"/>
                </a:solidFill>
                <a:latin typeface="微软雅黑" panose="020B0503020204020204" pitchFamily="34" charset="-122"/>
                <a:ea typeface="微软雅黑" panose="020B0503020204020204" pitchFamily="34" charset="-122"/>
              </a:rPr>
              <a:t>DCT</a:t>
            </a:r>
            <a:r>
              <a:rPr lang="zh-CN" altLang="en-US" sz="1600" dirty="0">
                <a:solidFill>
                  <a:srgbClr val="00AFCE"/>
                </a:solidFill>
                <a:latin typeface="微软雅黑" panose="020B0503020204020204" pitchFamily="34" charset="-122"/>
                <a:ea typeface="微软雅黑" panose="020B0503020204020204" pitchFamily="34" charset="-122"/>
              </a:rPr>
              <a:t>变换后的频谱图</a:t>
            </a:r>
            <a:endParaRPr lang="zh-CN" altLang="en-US" sz="1600" dirty="0"/>
          </a:p>
        </p:txBody>
      </p:sp>
      <p:sp>
        <p:nvSpPr>
          <p:cNvPr id="5" name="文本框 4">
            <a:extLst>
              <a:ext uri="{FF2B5EF4-FFF2-40B4-BE49-F238E27FC236}">
                <a16:creationId xmlns:a16="http://schemas.microsoft.com/office/drawing/2014/main" id="{2384C558-C4B7-4519-89B9-2FB8BA97C878}"/>
              </a:ext>
            </a:extLst>
          </p:cNvPr>
          <p:cNvSpPr txBox="1"/>
          <p:nvPr/>
        </p:nvSpPr>
        <p:spPr>
          <a:xfrm>
            <a:off x="6293009" y="456473"/>
            <a:ext cx="4818948" cy="1526187"/>
          </a:xfrm>
          <a:prstGeom prst="rect">
            <a:avLst/>
          </a:prstGeom>
          <a:noFill/>
        </p:spPr>
        <p:txBody>
          <a:bodyPr wrap="non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对</a:t>
            </a:r>
            <a:r>
              <a:rPr lang="en-US" altLang="zh-CN" sz="1600" dirty="0">
                <a:latin typeface="微软雅黑" panose="020B0503020204020204" pitchFamily="34" charset="-122"/>
                <a:ea typeface="微软雅黑" panose="020B0503020204020204" pitchFamily="34" charset="-122"/>
              </a:rPr>
              <a:t>DCT</a:t>
            </a:r>
            <a:r>
              <a:rPr lang="zh-CN" altLang="en-US" sz="1600" dirty="0">
                <a:latin typeface="微软雅黑" panose="020B0503020204020204" pitchFamily="34" charset="-122"/>
                <a:ea typeface="微软雅黑" panose="020B0503020204020204" pitchFamily="34" charset="-122"/>
              </a:rPr>
              <a:t>变换后的频谱图进行降维：</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去掉第</a:t>
            </a:r>
            <a:r>
              <a:rPr lang="en-US" altLang="zh-CN" sz="1600" dirty="0">
                <a:latin typeface="微软雅黑" panose="020B0503020204020204" pitchFamily="34" charset="-122"/>
                <a:ea typeface="微软雅黑" panose="020B0503020204020204" pitchFamily="34" charset="-122"/>
              </a:rPr>
              <a:t>0</a:t>
            </a:r>
            <a:r>
              <a:rPr lang="zh-CN" altLang="en-US" sz="1600" dirty="0">
                <a:latin typeface="微软雅黑" panose="020B0503020204020204" pitchFamily="34" charset="-122"/>
                <a:ea typeface="微软雅黑" panose="020B0503020204020204" pitchFamily="34" charset="-122"/>
              </a:rPr>
              <a:t>维，这只是每一帧的均值，不含任何信息。</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去掉</a:t>
            </a:r>
            <a:r>
              <a:rPr lang="en-US" altLang="zh-CN" sz="1600" dirty="0">
                <a:latin typeface="微软雅黑" panose="020B0503020204020204" pitchFamily="34" charset="-122"/>
                <a:ea typeface="微软雅黑" panose="020B0503020204020204" pitchFamily="34" charset="-122"/>
              </a:rPr>
              <a:t>12-25</a:t>
            </a:r>
            <a:r>
              <a:rPr lang="zh-CN" altLang="en-US" sz="1600" dirty="0">
                <a:latin typeface="微软雅黑" panose="020B0503020204020204" pitchFamily="34" charset="-122"/>
                <a:ea typeface="微软雅黑" panose="020B0503020204020204" pitchFamily="34" charset="-122"/>
              </a:rPr>
              <a:t>维高频的基音信息。</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保留</a:t>
            </a:r>
            <a:r>
              <a:rPr lang="en-US" altLang="zh-CN" sz="1600" dirty="0">
                <a:latin typeface="微软雅黑" panose="020B0503020204020204" pitchFamily="34" charset="-122"/>
                <a:ea typeface="微软雅黑" panose="020B0503020204020204" pitchFamily="34" charset="-122"/>
              </a:rPr>
              <a:t>1-11</a:t>
            </a:r>
            <a:r>
              <a:rPr lang="zh-CN" altLang="en-US" sz="1600" dirty="0">
                <a:latin typeface="微软雅黑" panose="020B0503020204020204" pitchFamily="34" charset="-122"/>
                <a:ea typeface="微软雅黑" panose="020B0503020204020204" pitchFamily="34" charset="-122"/>
              </a:rPr>
              <a:t>维低频的声道信息。</a:t>
            </a:r>
          </a:p>
        </p:txBody>
      </p:sp>
      <p:sp>
        <p:nvSpPr>
          <p:cNvPr id="8" name="矩形 7">
            <a:extLst>
              <a:ext uri="{FF2B5EF4-FFF2-40B4-BE49-F238E27FC236}">
                <a16:creationId xmlns:a16="http://schemas.microsoft.com/office/drawing/2014/main" id="{532FD265-172E-44DA-BDD0-6B75C42837D5}"/>
              </a:ext>
            </a:extLst>
          </p:cNvPr>
          <p:cNvSpPr/>
          <p:nvPr/>
        </p:nvSpPr>
        <p:spPr>
          <a:xfrm>
            <a:off x="7686820" y="5638433"/>
            <a:ext cx="2200154" cy="338554"/>
          </a:xfrm>
          <a:prstGeom prst="rect">
            <a:avLst/>
          </a:prstGeom>
        </p:spPr>
        <p:txBody>
          <a:bodyPr wrap="none">
            <a:spAutoFit/>
          </a:bodyPr>
          <a:lstStyle/>
          <a:p>
            <a:r>
              <a:rPr lang="zh-CN" altLang="en-US" sz="1600" dirty="0">
                <a:solidFill>
                  <a:srgbClr val="00AFCE"/>
                </a:solidFill>
                <a:latin typeface="微软雅黑" panose="020B0503020204020204" pitchFamily="34" charset="-122"/>
                <a:ea typeface="微软雅黑" panose="020B0503020204020204" pitchFamily="34" charset="-122"/>
              </a:rPr>
              <a:t>降维后的</a:t>
            </a:r>
            <a:r>
              <a:rPr lang="en-US" altLang="zh-CN" sz="1600" dirty="0">
                <a:solidFill>
                  <a:srgbClr val="00AFCE"/>
                </a:solidFill>
                <a:latin typeface="微软雅黑" panose="020B0503020204020204" pitchFamily="34" charset="-122"/>
                <a:ea typeface="微软雅黑" panose="020B0503020204020204" pitchFamily="34" charset="-122"/>
              </a:rPr>
              <a:t>MFCC</a:t>
            </a:r>
            <a:r>
              <a:rPr lang="zh-CN" altLang="en-US" sz="1600" dirty="0">
                <a:solidFill>
                  <a:srgbClr val="00AFCE"/>
                </a:solidFill>
                <a:latin typeface="微软雅黑" panose="020B0503020204020204" pitchFamily="34" charset="-122"/>
                <a:ea typeface="微软雅黑" panose="020B0503020204020204" pitchFamily="34" charset="-122"/>
              </a:rPr>
              <a:t>频谱图</a:t>
            </a:r>
            <a:endParaRPr lang="zh-CN" altLang="en-US" sz="1600" dirty="0"/>
          </a:p>
        </p:txBody>
      </p:sp>
    </p:spTree>
    <p:extLst>
      <p:ext uri="{BB962C8B-B14F-4D97-AF65-F5344CB8AC3E}">
        <p14:creationId xmlns:p14="http://schemas.microsoft.com/office/powerpoint/2010/main" val="4139431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F34D6A6-870A-4352-8049-1174A471552E}"/>
              </a:ext>
            </a:extLst>
          </p:cNvPr>
          <p:cNvSpPr>
            <a:spLocks noGrp="1"/>
          </p:cNvSpPr>
          <p:nvPr>
            <p:ph type="title"/>
          </p:nvPr>
        </p:nvSpPr>
        <p:spPr/>
        <p:txBody>
          <a:bodyPr/>
          <a:lstStyle/>
          <a:p>
            <a:r>
              <a:rPr lang="en-US" altLang="zh-CN" dirty="0"/>
              <a:t>3.3 </a:t>
            </a:r>
            <a:r>
              <a:rPr lang="zh-CN" altLang="en-US" dirty="0"/>
              <a:t>神经网络分类器</a:t>
            </a:r>
          </a:p>
        </p:txBody>
      </p:sp>
      <p:sp>
        <p:nvSpPr>
          <p:cNvPr id="4" name="文本框 3">
            <a:extLst>
              <a:ext uri="{FF2B5EF4-FFF2-40B4-BE49-F238E27FC236}">
                <a16:creationId xmlns:a16="http://schemas.microsoft.com/office/drawing/2014/main" id="{7973BAF3-9654-495B-9F60-F66555554706}"/>
              </a:ext>
            </a:extLst>
          </p:cNvPr>
          <p:cNvSpPr txBox="1"/>
          <p:nvPr/>
        </p:nvSpPr>
        <p:spPr>
          <a:xfrm>
            <a:off x="701190" y="1426538"/>
            <a:ext cx="9919917" cy="1526187"/>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传统的</a:t>
            </a:r>
            <a:r>
              <a:rPr lang="en-US" altLang="zh-CN" sz="1600" dirty="0">
                <a:latin typeface="微软雅黑" panose="020B0503020204020204" pitchFamily="34" charset="-122"/>
                <a:ea typeface="微软雅黑" panose="020B0503020204020204" pitchFamily="34" charset="-122"/>
              </a:rPr>
              <a:t>KWS</a:t>
            </a:r>
            <a:r>
              <a:rPr lang="zh-CN" altLang="en-US" sz="1600" dirty="0">
                <a:latin typeface="微软雅黑" panose="020B0503020204020204" pitchFamily="34" charset="-122"/>
                <a:ea typeface="微软雅黑" panose="020B0503020204020204" pitchFamily="34" charset="-122"/>
              </a:rPr>
              <a:t>语音识别技术使用隐马尔科夫模型（</a:t>
            </a:r>
            <a:r>
              <a:rPr lang="en-US" altLang="zh-CN" sz="1600" dirty="0">
                <a:latin typeface="微软雅黑" panose="020B0503020204020204" pitchFamily="34" charset="-122"/>
                <a:ea typeface="微软雅黑" panose="020B0503020204020204" pitchFamily="34" charset="-122"/>
              </a:rPr>
              <a:t>HMM</a:t>
            </a:r>
            <a:r>
              <a:rPr lang="zh-CN" altLang="en-US" sz="1600" dirty="0">
                <a:latin typeface="微软雅黑" panose="020B0503020204020204" pitchFamily="34" charset="-122"/>
                <a:ea typeface="微软雅黑" panose="020B0503020204020204" pitchFamily="34" charset="-122"/>
              </a:rPr>
              <a:t>），但它很难训练，而且在推理过程中计算开销很大。采用了基于</a:t>
            </a:r>
            <a:r>
              <a:rPr lang="zh-CN" altLang="zh-CN" sz="1600" dirty="0">
                <a:latin typeface="微软雅黑" panose="020B0503020204020204" pitchFamily="34" charset="-122"/>
                <a:ea typeface="微软雅黑" panose="020B0503020204020204" pitchFamily="34" charset="-122"/>
              </a:rPr>
              <a:t>深度神经网络</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DNN</a:t>
            </a:r>
            <a:r>
              <a:rPr lang="zh-CN" altLang="en-US" sz="1600" dirty="0">
                <a:latin typeface="微软雅黑" panose="020B0503020204020204" pitchFamily="34" charset="-122"/>
                <a:ea typeface="微软雅黑" panose="020B0503020204020204" pitchFamily="34" charset="-122"/>
              </a:rPr>
              <a:t>）模型的</a:t>
            </a:r>
            <a:r>
              <a:rPr lang="en-US" altLang="zh-CN" sz="1600" dirty="0">
                <a:latin typeface="微软雅黑" panose="020B0503020204020204" pitchFamily="34" charset="-122"/>
                <a:ea typeface="微软雅黑" panose="020B0503020204020204" pitchFamily="34" charset="-122"/>
              </a:rPr>
              <a:t>KWS</a:t>
            </a:r>
            <a:r>
              <a:rPr lang="zh-CN" altLang="en-US" sz="1600" dirty="0">
                <a:latin typeface="微软雅黑" panose="020B0503020204020204" pitchFamily="34" charset="-122"/>
                <a:ea typeface="微软雅黑" panose="020B0503020204020204" pitchFamily="34" charset="-122"/>
              </a:rPr>
              <a:t>其准确率明显优于基于</a:t>
            </a:r>
            <a:r>
              <a:rPr lang="en-US" altLang="zh-CN" sz="1600" dirty="0">
                <a:latin typeface="微软雅黑" panose="020B0503020204020204" pitchFamily="34" charset="-122"/>
                <a:ea typeface="微软雅黑" panose="020B0503020204020204" pitchFamily="34" charset="-122"/>
              </a:rPr>
              <a:t>HMM</a:t>
            </a:r>
            <a:r>
              <a:rPr lang="zh-CN" altLang="en-US" sz="1600" dirty="0">
                <a:latin typeface="微软雅黑" panose="020B0503020204020204" pitchFamily="34" charset="-122"/>
                <a:ea typeface="微软雅黑" panose="020B0503020204020204" pitchFamily="34" charset="-122"/>
              </a:rPr>
              <a:t>的</a:t>
            </a:r>
            <a:r>
              <a:rPr lang="en-US" altLang="zh-CN" sz="1600" dirty="0">
                <a:latin typeface="微软雅黑" panose="020B0503020204020204" pitchFamily="34" charset="-122"/>
                <a:ea typeface="微软雅黑" panose="020B0503020204020204" pitchFamily="34" charset="-122"/>
              </a:rPr>
              <a:t>KWS</a:t>
            </a:r>
            <a:r>
              <a:rPr lang="zh-CN" altLang="en-US" sz="1600" dirty="0">
                <a:latin typeface="微软雅黑" panose="020B0503020204020204" pitchFamily="34" charset="-122"/>
                <a:ea typeface="微软雅黑" panose="020B0503020204020204" pitchFamily="34" charset="-122"/>
              </a:rPr>
              <a:t>，但其检测延时较大。后来又研究了各种不同的神经网络架构的</a:t>
            </a:r>
            <a:r>
              <a:rPr lang="en-US" altLang="zh-CN" sz="1600" dirty="0">
                <a:latin typeface="微软雅黑" panose="020B0503020204020204" pitchFamily="34" charset="-122"/>
                <a:ea typeface="微软雅黑" panose="020B0503020204020204" pitchFamily="34" charset="-122"/>
              </a:rPr>
              <a:t>KWS</a:t>
            </a:r>
            <a:r>
              <a:rPr lang="zh-CN" altLang="en-US" sz="1600" dirty="0">
                <a:latin typeface="微软雅黑" panose="020B0503020204020204" pitchFamily="34" charset="-122"/>
                <a:ea typeface="微软雅黑" panose="020B0503020204020204" pitchFamily="34" charset="-122"/>
              </a:rPr>
              <a:t>，包括</a:t>
            </a:r>
            <a:r>
              <a:rPr lang="zh-CN" altLang="zh-CN" sz="1600" dirty="0">
                <a:latin typeface="微软雅黑" panose="020B0503020204020204" pitchFamily="34" charset="-122"/>
                <a:ea typeface="微软雅黑" panose="020B0503020204020204" pitchFamily="34" charset="-122"/>
              </a:rPr>
              <a:t>卷积神经网络</a:t>
            </a:r>
            <a:r>
              <a:rPr lang="en-US" altLang="zh-CN" sz="1600" dirty="0">
                <a:latin typeface="微软雅黑" panose="020B0503020204020204" pitchFamily="34" charset="-122"/>
                <a:ea typeface="微软雅黑" panose="020B0503020204020204" pitchFamily="34" charset="-122"/>
              </a:rPr>
              <a:t>(CNN)</a:t>
            </a:r>
            <a:r>
              <a:rPr lang="zh-CN" altLang="zh-CN" sz="1600" dirty="0">
                <a:latin typeface="微软雅黑" panose="020B0503020204020204" pitchFamily="34" charset="-122"/>
                <a:ea typeface="微软雅黑" panose="020B0503020204020204" pitchFamily="34" charset="-122"/>
              </a:rPr>
              <a:t>、回归神经网络</a:t>
            </a:r>
            <a:r>
              <a:rPr lang="en-US" altLang="zh-CN" sz="1600" dirty="0">
                <a:latin typeface="微软雅黑" panose="020B0503020204020204" pitchFamily="34" charset="-122"/>
                <a:ea typeface="微软雅黑" panose="020B0503020204020204" pitchFamily="34" charset="-122"/>
              </a:rPr>
              <a:t>(RNN)</a:t>
            </a:r>
            <a:r>
              <a:rPr lang="zh-CN" altLang="zh-CN" sz="1600" dirty="0">
                <a:latin typeface="微软雅黑" panose="020B0503020204020204" pitchFamily="34" charset="-122"/>
                <a:ea typeface="微软雅黑" panose="020B0503020204020204" pitchFamily="34" charset="-122"/>
              </a:rPr>
              <a:t>、卷积回归神经网络</a:t>
            </a:r>
            <a:r>
              <a:rPr lang="en-US" altLang="zh-CN" sz="1600" dirty="0">
                <a:latin typeface="微软雅黑" panose="020B0503020204020204" pitchFamily="34" charset="-122"/>
                <a:ea typeface="微软雅黑" panose="020B0503020204020204" pitchFamily="34" charset="-122"/>
              </a:rPr>
              <a:t>(CRNN)</a:t>
            </a:r>
            <a:r>
              <a:rPr lang="zh-CN" altLang="zh-CN" sz="1600" dirty="0">
                <a:latin typeface="微软雅黑" panose="020B0503020204020204" pitchFamily="34" charset="-122"/>
                <a:ea typeface="微软雅黑" panose="020B0503020204020204" pitchFamily="34" charset="-122"/>
              </a:rPr>
              <a:t>和深度可分离卷积神经网络</a:t>
            </a:r>
            <a:r>
              <a:rPr lang="en-US" altLang="zh-CN" sz="1600" dirty="0">
                <a:latin typeface="微软雅黑" panose="020B0503020204020204" pitchFamily="34" charset="-122"/>
                <a:ea typeface="微软雅黑" panose="020B0503020204020204" pitchFamily="34" charset="-122"/>
              </a:rPr>
              <a:t>(DS-CNN)</a:t>
            </a:r>
            <a:r>
              <a:rPr lang="zh-CN" altLang="en-US" sz="1600" dirty="0">
                <a:latin typeface="微软雅黑" panose="020B0503020204020204" pitchFamily="34" charset="-122"/>
                <a:ea typeface="微软雅黑" panose="020B0503020204020204" pitchFamily="34" charset="-122"/>
              </a:rPr>
              <a:t>等</a:t>
            </a:r>
            <a:r>
              <a:rPr lang="zh-CN"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它们的准确率都高于</a:t>
            </a:r>
            <a:r>
              <a:rPr lang="en-US" altLang="zh-CN" sz="1600" dirty="0">
                <a:latin typeface="微软雅黑" panose="020B0503020204020204" pitchFamily="34" charset="-122"/>
                <a:ea typeface="微软雅黑" panose="020B0503020204020204" pitchFamily="34" charset="-122"/>
              </a:rPr>
              <a:t>DNN</a:t>
            </a:r>
            <a:r>
              <a:rPr lang="zh-CN" altLang="en-US" sz="1600" dirty="0">
                <a:latin typeface="微软雅黑" panose="020B0503020204020204" pitchFamily="34" charset="-122"/>
                <a:ea typeface="微软雅黑" panose="020B0503020204020204" pitchFamily="34" charset="-122"/>
              </a:rPr>
              <a:t>，检测延时也非常小。</a:t>
            </a:r>
          </a:p>
        </p:txBody>
      </p:sp>
      <p:sp>
        <p:nvSpPr>
          <p:cNvPr id="5" name="矩形 4">
            <a:extLst>
              <a:ext uri="{FF2B5EF4-FFF2-40B4-BE49-F238E27FC236}">
                <a16:creationId xmlns:a16="http://schemas.microsoft.com/office/drawing/2014/main" id="{6189D436-C0CC-42A5-AA11-EEA7ADB2B7D9}"/>
              </a:ext>
            </a:extLst>
          </p:cNvPr>
          <p:cNvSpPr/>
          <p:nvPr/>
        </p:nvSpPr>
        <p:spPr>
          <a:xfrm>
            <a:off x="701190" y="3012832"/>
            <a:ext cx="9919916" cy="1160959"/>
          </a:xfrm>
          <a:prstGeom prst="rect">
            <a:avLst/>
          </a:prstGeom>
        </p:spPr>
        <p:txBody>
          <a:bodyPr wrap="square">
            <a:spAutoFit/>
          </a:bodyPr>
          <a:lstStyle/>
          <a:p>
            <a:pPr>
              <a:lnSpc>
                <a:spcPct val="150000"/>
              </a:lnSpc>
            </a:pPr>
            <a:r>
              <a:rPr lang="zh-CN" altLang="zh-CN" sz="1600" dirty="0">
                <a:latin typeface="Arial" panose="020B0604020202020204" pitchFamily="34" charset="0"/>
                <a:ea typeface="微软雅黑" panose="020B0503020204020204" pitchFamily="34" charset="-122"/>
                <a:cs typeface="Times New Roman" panose="02020603050405020304" pitchFamily="18" charset="0"/>
              </a:rPr>
              <a:t>内存占用和执行时间是能够在微控制器上运行</a:t>
            </a:r>
            <a:r>
              <a:rPr lang="zh-CN" altLang="en-US" sz="1600" dirty="0">
                <a:latin typeface="Arial" panose="020B0604020202020204" pitchFamily="34" charset="0"/>
                <a:ea typeface="微软雅黑" panose="020B0503020204020204" pitchFamily="34" charset="-122"/>
                <a:cs typeface="Times New Roman" panose="02020603050405020304" pitchFamily="18" charset="0"/>
              </a:rPr>
              <a:t>命令词识别</a:t>
            </a:r>
            <a:r>
              <a:rPr lang="zh-CN" altLang="zh-CN" sz="1600" dirty="0">
                <a:latin typeface="Arial" panose="020B0604020202020204" pitchFamily="34" charset="0"/>
                <a:ea typeface="微软雅黑" panose="020B0503020204020204" pitchFamily="34" charset="-122"/>
                <a:cs typeface="Times New Roman" panose="02020603050405020304" pitchFamily="18" charset="0"/>
              </a:rPr>
              <a:t>的两个重要考虑因素。在设计和优化运行</a:t>
            </a:r>
            <a:r>
              <a:rPr lang="zh-CN" altLang="en-US" sz="1600" dirty="0">
                <a:latin typeface="Arial" panose="020B0604020202020204" pitchFamily="34" charset="0"/>
                <a:ea typeface="微软雅黑" panose="020B0503020204020204" pitchFamily="34" charset="-122"/>
                <a:cs typeface="Times New Roman" panose="02020603050405020304" pitchFamily="18" charset="0"/>
              </a:rPr>
              <a:t>命令词</a:t>
            </a:r>
            <a:r>
              <a:rPr lang="zh-CN" altLang="zh-CN" sz="1600" dirty="0">
                <a:latin typeface="Arial" panose="020B0604020202020204" pitchFamily="34" charset="0"/>
                <a:ea typeface="微软雅黑" panose="020B0503020204020204" pitchFamily="34" charset="-122"/>
                <a:cs typeface="Times New Roman" panose="02020603050405020304" pitchFamily="18" charset="0"/>
              </a:rPr>
              <a:t>识别的神经网络时，应考虑这些因素。</a:t>
            </a:r>
            <a:r>
              <a:rPr lang="zh-CN" altLang="en-US" sz="1600" dirty="0">
                <a:latin typeface="Arial" panose="020B0604020202020204" pitchFamily="34" charset="0"/>
                <a:ea typeface="微软雅黑" panose="020B0503020204020204" pitchFamily="34" charset="-122"/>
                <a:cs typeface="Times New Roman" panose="02020603050405020304" pitchFamily="18" charset="0"/>
              </a:rPr>
              <a:t>理想的模型应该具有较高的精度、较小的延时、较小的内存占用和较低的计算次数。</a:t>
            </a:r>
            <a:endParaRPr lang="zh-CN" altLang="en-US" sz="1600" dirty="0"/>
          </a:p>
        </p:txBody>
      </p:sp>
    </p:spTree>
    <p:extLst>
      <p:ext uri="{BB962C8B-B14F-4D97-AF65-F5344CB8AC3E}">
        <p14:creationId xmlns:p14="http://schemas.microsoft.com/office/powerpoint/2010/main" val="3927666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CB40391-4C21-4208-9BB9-9164155DA594}"/>
              </a:ext>
            </a:extLst>
          </p:cNvPr>
          <p:cNvSpPr>
            <a:spLocks noGrp="1"/>
          </p:cNvSpPr>
          <p:nvPr>
            <p:ph type="title"/>
          </p:nvPr>
        </p:nvSpPr>
        <p:spPr/>
        <p:txBody>
          <a:bodyPr/>
          <a:lstStyle/>
          <a:p>
            <a:r>
              <a:rPr lang="en-US" altLang="zh-CN" dirty="0"/>
              <a:t>3.4 </a:t>
            </a:r>
            <a:r>
              <a:rPr lang="zh-CN" altLang="en-US" dirty="0"/>
              <a:t>该模型特点</a:t>
            </a:r>
          </a:p>
        </p:txBody>
      </p:sp>
      <p:sp>
        <p:nvSpPr>
          <p:cNvPr id="4" name="矩形 3">
            <a:extLst>
              <a:ext uri="{FF2B5EF4-FFF2-40B4-BE49-F238E27FC236}">
                <a16:creationId xmlns:a16="http://schemas.microsoft.com/office/drawing/2014/main" id="{1E7A883A-ACBE-4B47-A23C-3D1CF2627839}"/>
              </a:ext>
            </a:extLst>
          </p:cNvPr>
          <p:cNvSpPr/>
          <p:nvPr/>
        </p:nvSpPr>
        <p:spPr>
          <a:xfrm>
            <a:off x="701190" y="1426538"/>
            <a:ext cx="10515599" cy="2634183"/>
          </a:xfrm>
          <a:prstGeom prst="rect">
            <a:avLst/>
          </a:prstGeom>
        </p:spPr>
        <p:txBody>
          <a:bodyPr wrap="square">
            <a:spAutoFit/>
          </a:bodyPr>
          <a:lstStyle/>
          <a:p>
            <a:pPr marL="342900" lvl="0" indent="-342900">
              <a:lnSpc>
                <a:spcPct val="150000"/>
              </a:lnSpc>
              <a:spcAft>
                <a:spcPts val="0"/>
              </a:spcAft>
              <a:buClr>
                <a:srgbClr val="00AFCE"/>
              </a:buClr>
              <a:buFont typeface="Wingdings" panose="05000000000000000000" pitchFamily="2" charset="2"/>
              <a:buChar char=""/>
            </a:pP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模型结构简单，摒弃了传统语音识别中声学模型</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词典</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语言模型的复杂结构，使用单个模型即可进行多个关键词的检测。</a:t>
            </a:r>
          </a:p>
          <a:p>
            <a:pPr marL="342900" lvl="0" indent="-342900">
              <a:lnSpc>
                <a:spcPct val="150000"/>
              </a:lnSpc>
              <a:spcAft>
                <a:spcPts val="0"/>
              </a:spcAft>
              <a:buClr>
                <a:srgbClr val="00AFCE"/>
              </a:buClr>
              <a:buFont typeface="Wingdings" panose="05000000000000000000" pitchFamily="2" charset="2"/>
              <a:buChar char=""/>
            </a:pP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训练方法简单，使用分类模型进行关键词检测，只需要拥有一定的深度学习知识即可完成训练，对声学知识储备的要求较低。</a:t>
            </a:r>
          </a:p>
          <a:p>
            <a:pPr marL="342900" lvl="0" indent="-342900">
              <a:lnSpc>
                <a:spcPct val="150000"/>
              </a:lnSpc>
              <a:spcAft>
                <a:spcPts val="0"/>
              </a:spcAft>
              <a:buClr>
                <a:srgbClr val="00AFCE"/>
              </a:buClr>
              <a:buFont typeface="Wingdings" panose="05000000000000000000" pitchFamily="2" charset="2"/>
              <a:buChar char=""/>
            </a:pP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计算和内存开销较低，由于</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CNN</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的参数共享特性，模型大小相比于传统的全连接网络（</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FC</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）模型大幅减小，利用量化技术进一步减小内存和计算开销。</a:t>
            </a:r>
          </a:p>
          <a:p>
            <a:pPr marL="342900" lvl="0" indent="-342900">
              <a:lnSpc>
                <a:spcPct val="150000"/>
              </a:lnSpc>
              <a:spcAft>
                <a:spcPts val="400"/>
              </a:spcAft>
              <a:buClr>
                <a:srgbClr val="00AFCE"/>
              </a:buClr>
              <a:buFont typeface="Wingdings" panose="05000000000000000000" pitchFamily="2" charset="2"/>
              <a:buChar char=""/>
            </a:pP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识别准确度高，抗噪能力强，相比于</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FC</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模型，相同大小的</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CNN</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模型能够达到更高的识别率。</a:t>
            </a:r>
          </a:p>
        </p:txBody>
      </p:sp>
    </p:spTree>
    <p:extLst>
      <p:ext uri="{BB962C8B-B14F-4D97-AF65-F5344CB8AC3E}">
        <p14:creationId xmlns:p14="http://schemas.microsoft.com/office/powerpoint/2010/main" val="3745338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A6BF04E-0CEF-4F69-850E-E3568C03EBDF}"/>
              </a:ext>
            </a:extLst>
          </p:cNvPr>
          <p:cNvSpPr>
            <a:spLocks noGrp="1"/>
          </p:cNvSpPr>
          <p:nvPr>
            <p:ph type="title"/>
          </p:nvPr>
        </p:nvSpPr>
        <p:spPr>
          <a:xfrm>
            <a:off x="2737809" y="2723450"/>
            <a:ext cx="6562054" cy="1124169"/>
          </a:xfrm>
        </p:spPr>
        <p:txBody>
          <a:bodyPr>
            <a:normAutofit/>
          </a:bodyPr>
          <a:lstStyle/>
          <a:p>
            <a:pPr algn="ctr"/>
            <a:r>
              <a:rPr lang="en-US" altLang="zh-CN" sz="4400" dirty="0">
                <a:solidFill>
                  <a:schemeClr val="tx1">
                    <a:lumMod val="50000"/>
                    <a:lumOff val="50000"/>
                  </a:schemeClr>
                </a:solidFill>
                <a:cs typeface="微软雅黑" panose="020B0503020204020204" pitchFamily="34" charset="-122"/>
              </a:rPr>
              <a:t>01 </a:t>
            </a:r>
            <a:r>
              <a:rPr lang="zh-CN" altLang="en-US" sz="4400" dirty="0">
                <a:solidFill>
                  <a:schemeClr val="tx1">
                    <a:lumMod val="50000"/>
                    <a:lumOff val="50000"/>
                  </a:schemeClr>
                </a:solidFill>
                <a:cs typeface="微软雅黑" panose="020B0503020204020204" pitchFamily="34" charset="-122"/>
              </a:rPr>
              <a:t>语音识别介绍</a:t>
            </a:r>
          </a:p>
        </p:txBody>
      </p:sp>
    </p:spTree>
    <p:extLst>
      <p:ext uri="{BB962C8B-B14F-4D97-AF65-F5344CB8AC3E}">
        <p14:creationId xmlns:p14="http://schemas.microsoft.com/office/powerpoint/2010/main" val="257148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A6BF04E-0CEF-4F69-850E-E3568C03EBDF}"/>
              </a:ext>
            </a:extLst>
          </p:cNvPr>
          <p:cNvSpPr>
            <a:spLocks noGrp="1"/>
          </p:cNvSpPr>
          <p:nvPr>
            <p:ph type="title"/>
          </p:nvPr>
        </p:nvSpPr>
        <p:spPr>
          <a:xfrm>
            <a:off x="2737809" y="2723450"/>
            <a:ext cx="6562054" cy="1124169"/>
          </a:xfrm>
        </p:spPr>
        <p:txBody>
          <a:bodyPr>
            <a:normAutofit/>
          </a:bodyPr>
          <a:lstStyle/>
          <a:p>
            <a:pPr algn="ctr"/>
            <a:r>
              <a:rPr lang="en-US" altLang="zh-CN" sz="4400" dirty="0">
                <a:solidFill>
                  <a:schemeClr val="tx1">
                    <a:lumMod val="50000"/>
                    <a:lumOff val="50000"/>
                  </a:schemeClr>
                </a:solidFill>
                <a:cs typeface="微软雅黑" panose="020B0503020204020204" pitchFamily="34" charset="-122"/>
              </a:rPr>
              <a:t>04</a:t>
            </a:r>
            <a:r>
              <a:rPr lang="en-US" altLang="zh-CN" sz="4400" dirty="0"/>
              <a:t> </a:t>
            </a:r>
            <a:r>
              <a:rPr lang="zh-CN" altLang="en-US" sz="4400" dirty="0">
                <a:solidFill>
                  <a:schemeClr val="tx1">
                    <a:lumMod val="50000"/>
                    <a:lumOff val="50000"/>
                  </a:schemeClr>
                </a:solidFill>
              </a:rPr>
              <a:t>模型量化及部署</a:t>
            </a:r>
            <a:endParaRPr lang="zh-CN" altLang="en-US" sz="4400" dirty="0">
              <a:solidFill>
                <a:schemeClr val="tx1">
                  <a:lumMod val="50000"/>
                  <a:lumOff val="50000"/>
                </a:schemeClr>
              </a:solidFill>
              <a:cs typeface="微软雅黑" panose="020B0503020204020204" pitchFamily="34" charset="-122"/>
            </a:endParaRPr>
          </a:p>
        </p:txBody>
      </p:sp>
    </p:spTree>
    <p:extLst>
      <p:ext uri="{BB962C8B-B14F-4D97-AF65-F5344CB8AC3E}">
        <p14:creationId xmlns:p14="http://schemas.microsoft.com/office/powerpoint/2010/main" val="19431622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A12311A-4983-45E3-870F-3E955D1E17E9}"/>
              </a:ext>
            </a:extLst>
          </p:cNvPr>
          <p:cNvSpPr>
            <a:spLocks noGrp="1"/>
          </p:cNvSpPr>
          <p:nvPr>
            <p:ph type="title"/>
          </p:nvPr>
        </p:nvSpPr>
        <p:spPr/>
        <p:txBody>
          <a:bodyPr/>
          <a:lstStyle/>
          <a:p>
            <a:r>
              <a:rPr lang="en-US" altLang="zh-CN" dirty="0"/>
              <a:t>4.1 </a:t>
            </a:r>
            <a:r>
              <a:rPr lang="zh-CN" altLang="en-US" dirty="0"/>
              <a:t>模型量化</a:t>
            </a:r>
          </a:p>
        </p:txBody>
      </p:sp>
      <p:sp>
        <p:nvSpPr>
          <p:cNvPr id="4" name="矩形 3">
            <a:extLst>
              <a:ext uri="{FF2B5EF4-FFF2-40B4-BE49-F238E27FC236}">
                <a16:creationId xmlns:a16="http://schemas.microsoft.com/office/drawing/2014/main" id="{1221A409-1E9F-4ACB-B625-F7E6A7FBFEF2}"/>
              </a:ext>
            </a:extLst>
          </p:cNvPr>
          <p:cNvSpPr/>
          <p:nvPr/>
        </p:nvSpPr>
        <p:spPr>
          <a:xfrm>
            <a:off x="701191" y="1426538"/>
            <a:ext cx="10259886" cy="1156855"/>
          </a:xfrm>
          <a:prstGeom prst="rect">
            <a:avLst/>
          </a:prstGeom>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神经网络</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通常使用浮点权重进行训练。以前的研究已经表明，定点权重足以以最小的精度损失运行神经网络。单片机系统内存有限，将</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32</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位浮点权重量化为</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8</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位定点权重进行部署，从而使模型大</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大减小</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。此外，在典型的微控制器中，定点整型操作比浮点操作运行速度快得多，这也是在部署期</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之前</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执行量化模型的另一个原因。</a:t>
            </a:r>
            <a:endParaRPr lang="zh-CN" altLang="en-US" sz="16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4F74ADCC-B8D9-4F0C-8000-61DBCAAD758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56663" y="3463869"/>
            <a:ext cx="6766268" cy="1967593"/>
          </a:xfrm>
          <a:prstGeom prst="rect">
            <a:avLst/>
          </a:prstGeom>
          <a:noFill/>
          <a:ln>
            <a:noFill/>
          </a:ln>
        </p:spPr>
      </p:pic>
      <p:sp>
        <p:nvSpPr>
          <p:cNvPr id="6" name="文本框 5">
            <a:extLst>
              <a:ext uri="{FF2B5EF4-FFF2-40B4-BE49-F238E27FC236}">
                <a16:creationId xmlns:a16="http://schemas.microsoft.com/office/drawing/2014/main" id="{AF502AF8-C882-48CA-9957-F83674CAA04B}"/>
              </a:ext>
            </a:extLst>
          </p:cNvPr>
          <p:cNvSpPr txBox="1"/>
          <p:nvPr/>
        </p:nvSpPr>
        <p:spPr>
          <a:xfrm>
            <a:off x="701191" y="5431462"/>
            <a:ext cx="6545382" cy="418191"/>
          </a:xfrm>
          <a:prstGeom prst="rect">
            <a:avLst/>
          </a:prstGeom>
          <a:noFill/>
        </p:spPr>
        <p:txBody>
          <a:bodyPr wrap="non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由表可知，定点量化对模型识别率影响较小，有时甚至会提升识别率。</a:t>
            </a:r>
          </a:p>
        </p:txBody>
      </p:sp>
      <p:sp>
        <p:nvSpPr>
          <p:cNvPr id="7" name="矩形 6">
            <a:extLst>
              <a:ext uri="{FF2B5EF4-FFF2-40B4-BE49-F238E27FC236}">
                <a16:creationId xmlns:a16="http://schemas.microsoft.com/office/drawing/2014/main" id="{F66383CC-629E-4C82-9336-8D3B419551F6}"/>
              </a:ext>
            </a:extLst>
          </p:cNvPr>
          <p:cNvSpPr/>
          <p:nvPr/>
        </p:nvSpPr>
        <p:spPr>
          <a:xfrm>
            <a:off x="701191" y="2838965"/>
            <a:ext cx="9976339" cy="418191"/>
          </a:xfrm>
          <a:prstGeom prst="rect">
            <a:avLst/>
          </a:prstGeom>
        </p:spPr>
        <p:txBody>
          <a:bodyPr wrap="square">
            <a:spAutoFit/>
          </a:bodyPr>
          <a:lstStyle/>
          <a:p>
            <a:pPr>
              <a:lnSpc>
                <a:spcPct val="150000"/>
              </a:lnSpc>
            </a:pP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下表给出了用该方法量化的具有代表性的</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8</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位网络的精度，并与原全精度网络进行了比较。</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428678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FA2FBB6-AAAE-4DA5-8309-CF945A14AEB4}"/>
              </a:ext>
            </a:extLst>
          </p:cNvPr>
          <p:cNvSpPr>
            <a:spLocks noGrp="1"/>
          </p:cNvSpPr>
          <p:nvPr>
            <p:ph type="title"/>
          </p:nvPr>
        </p:nvSpPr>
        <p:spPr/>
        <p:txBody>
          <a:bodyPr/>
          <a:lstStyle/>
          <a:p>
            <a:r>
              <a:rPr lang="en-US" altLang="zh-CN" dirty="0"/>
              <a:t>4.2 </a:t>
            </a:r>
            <a:r>
              <a:rPr lang="zh-CN" altLang="en-US" dirty="0"/>
              <a:t>模型部署</a:t>
            </a:r>
          </a:p>
        </p:txBody>
      </p:sp>
      <p:sp>
        <p:nvSpPr>
          <p:cNvPr id="4" name="文本框 3">
            <a:extLst>
              <a:ext uri="{FF2B5EF4-FFF2-40B4-BE49-F238E27FC236}">
                <a16:creationId xmlns:a16="http://schemas.microsoft.com/office/drawing/2014/main" id="{53F200EE-6A43-4876-BFD4-D2687F3E55B1}"/>
              </a:ext>
            </a:extLst>
          </p:cNvPr>
          <p:cNvSpPr txBox="1"/>
          <p:nvPr/>
        </p:nvSpPr>
        <p:spPr>
          <a:xfrm>
            <a:off x="701191" y="1426538"/>
            <a:ext cx="10061857" cy="787523"/>
          </a:xfrm>
          <a:prstGeom prst="rect">
            <a:avLst/>
          </a:prstGeom>
          <a:noFill/>
        </p:spPr>
        <p:txBody>
          <a:bodyPr wrap="non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模型部署就是把训练好的模型放到命令词识别的设备中（如</a:t>
            </a:r>
            <a:r>
              <a:rPr lang="en-US" altLang="zh-CN" sz="1600" dirty="0">
                <a:latin typeface="微软雅黑" panose="020B0503020204020204" pitchFamily="34" charset="-122"/>
                <a:ea typeface="微软雅黑" panose="020B0503020204020204" pitchFamily="34" charset="-122"/>
              </a:rPr>
              <a:t>EAIDK-610</a:t>
            </a:r>
            <a:r>
              <a:rPr lang="zh-CN" altLang="en-US" sz="1600" dirty="0">
                <a:latin typeface="微软雅黑" panose="020B0503020204020204" pitchFamily="34" charset="-122"/>
                <a:ea typeface="微软雅黑" panose="020B0503020204020204" pitchFamily="34" charset="-122"/>
              </a:rPr>
              <a:t>），然后进行编译，编译完成就可进行</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实时地命令词识别。</a:t>
            </a:r>
          </a:p>
        </p:txBody>
      </p:sp>
    </p:spTree>
    <p:extLst>
      <p:ext uri="{BB962C8B-B14F-4D97-AF65-F5344CB8AC3E}">
        <p14:creationId xmlns:p14="http://schemas.microsoft.com/office/powerpoint/2010/main" val="2722497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7jpg"/>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3175" y="-8890"/>
            <a:ext cx="12203430" cy="6877685"/>
          </a:xfrm>
          <a:prstGeom prst="rect">
            <a:avLst/>
          </a:prstGeom>
        </p:spPr>
      </p:pic>
      <p:sp>
        <p:nvSpPr>
          <p:cNvPr id="5" name="标题 3"/>
          <p:cNvSpPr txBox="1"/>
          <p:nvPr/>
        </p:nvSpPr>
        <p:spPr>
          <a:xfrm>
            <a:off x="1459866" y="555103"/>
            <a:ext cx="9278624" cy="1035492"/>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1" lang="zh-CN" altLang="en-US" sz="5600" b="1" i="0" u="none" strike="noStrike" kern="1200" cap="none" spc="0" normalizeH="0" baseline="0" noProof="0" dirty="0">
                <a:ln>
                  <a:noFill/>
                </a:ln>
                <a:solidFill>
                  <a:srgbClr val="00AFCE"/>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未来，一起见证！</a:t>
            </a:r>
          </a:p>
        </p:txBody>
      </p:sp>
      <p:pic>
        <p:nvPicPr>
          <p:cNvPr id="6" name="图片 5"/>
          <p:cNvPicPr>
            <a:picLocks noChangeAspect="1"/>
          </p:cNvPicPr>
          <p:nvPr/>
        </p:nvPicPr>
        <p:blipFill>
          <a:blip r:embed="rId5" cstate="print"/>
          <a:stretch>
            <a:fillRect/>
          </a:stretch>
        </p:blipFill>
        <p:spPr>
          <a:xfrm>
            <a:off x="4504197" y="1716365"/>
            <a:ext cx="2980336" cy="2993409"/>
          </a:xfrm>
          <a:prstGeom prst="rect">
            <a:avLst/>
          </a:prstGeom>
        </p:spPr>
      </p:pic>
      <p:sp>
        <p:nvSpPr>
          <p:cNvPr id="7" name="文本框 4"/>
          <p:cNvSpPr txBox="1"/>
          <p:nvPr/>
        </p:nvSpPr>
        <p:spPr>
          <a:xfrm>
            <a:off x="2894920" y="4866650"/>
            <a:ext cx="6408712" cy="1136586"/>
          </a:xfrm>
          <a:prstGeom prst="rect">
            <a:avLst/>
          </a:prstGeom>
        </p:spPr>
        <p:txBody>
          <a:bodyPr vert="horz" wrap="none" lIns="0" tIns="0" rIns="0" bIns="0" rtlCol="0" anchor="t">
            <a:noAutofit/>
          </a:bodyPr>
          <a:lstStyle/>
          <a:p>
            <a:pPr algn="l">
              <a:lnSpc>
                <a:spcPct val="120000"/>
              </a:lnSpc>
            </a:pPr>
            <a:r>
              <a:rPr kumimoji="1" lang="zh-CN" altLang="en-US" sz="1600" dirty="0">
                <a:latin typeface="微软雅黑" panose="020B0503020204020204" pitchFamily="34" charset="-122"/>
                <a:ea typeface="微软雅黑" panose="020B0503020204020204" pitchFamily="34" charset="-122"/>
                <a:cs typeface="微软雅黑" panose="020B0503020204020204" pitchFamily="34" charset="-122"/>
              </a:rPr>
              <a:t>交流合作：</a:t>
            </a:r>
            <a:r>
              <a:rPr kumimoji="1" lang="en-US" altLang="zh-CN" sz="1600" dirty="0">
                <a:latin typeface="微软雅黑" panose="020B0503020204020204" pitchFamily="34" charset="-122"/>
                <a:ea typeface="微软雅黑" panose="020B0503020204020204" pitchFamily="34" charset="-122"/>
                <a:cs typeface="微软雅黑" panose="020B0503020204020204" pitchFamily="34" charset="-122"/>
              </a:rPr>
              <a:t>biz@openailab.com</a:t>
            </a:r>
          </a:p>
          <a:p>
            <a:pPr algn="l">
              <a:lnSpc>
                <a:spcPct val="120000"/>
              </a:lnSpc>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公司地址：上海市徐汇区宜州路</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180</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号华鑫天地二期</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号楼四层（</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C601</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栋）</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20000"/>
              </a:lnSpc>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a:t>
            </a:r>
            <a:r>
              <a:rPr sz="1600" dirty="0">
                <a:latin typeface="微软雅黑" panose="020B0503020204020204" pitchFamily="34" charset="-122"/>
                <a:ea typeface="微软雅黑" panose="020B0503020204020204" pitchFamily="34" charset="-122"/>
                <a:cs typeface="微软雅黑" panose="020B0503020204020204" pitchFamily="34" charset="-122"/>
              </a:rPr>
              <a:t>深圳市南山区</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科技园北区</a:t>
            </a:r>
            <a:r>
              <a:rPr sz="1600" dirty="0">
                <a:latin typeface="微软雅黑" panose="020B0503020204020204" pitchFamily="34" charset="-122"/>
                <a:ea typeface="微软雅黑" panose="020B0503020204020204" pitchFamily="34" charset="-122"/>
                <a:cs typeface="微软雅黑" panose="020B0503020204020204" pitchFamily="34" charset="-122"/>
              </a:rPr>
              <a:t>朗山路13号紫光信息港A</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座八层</a:t>
            </a:r>
            <a:r>
              <a:rPr sz="1600" dirty="0">
                <a:latin typeface="微软雅黑" panose="020B0503020204020204" pitchFamily="34" charset="-122"/>
                <a:ea typeface="微软雅黑" panose="020B0503020204020204" pitchFamily="34" charset="-122"/>
                <a:cs typeface="微软雅黑" panose="020B0503020204020204" pitchFamily="34" charset="-122"/>
              </a:rPr>
              <a:t>80</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9</a:t>
            </a:r>
          </a:p>
          <a:p>
            <a:pPr>
              <a:lnSpc>
                <a:spcPct val="1200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北京市海淀区中关村创业大街</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号楼氪空间三层</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307</a:t>
            </a:r>
            <a:endParaRPr sz="16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0282AD8-95EF-40CA-BEE1-2E5C73118BE6}"/>
              </a:ext>
            </a:extLst>
          </p:cNvPr>
          <p:cNvSpPr>
            <a:spLocks noGrp="1"/>
          </p:cNvSpPr>
          <p:nvPr>
            <p:ph type="title"/>
          </p:nvPr>
        </p:nvSpPr>
        <p:spPr>
          <a:xfrm>
            <a:off x="701191" y="302369"/>
            <a:ext cx="10515600" cy="1124169"/>
          </a:xfrm>
        </p:spPr>
        <p:txBody>
          <a:bodyPr/>
          <a:lstStyle/>
          <a:p>
            <a:r>
              <a:rPr lang="en-US" altLang="zh-CN" dirty="0"/>
              <a:t>1.1</a:t>
            </a:r>
            <a:r>
              <a:rPr lang="zh-CN" altLang="en-US" dirty="0"/>
              <a:t> 语音识别概念</a:t>
            </a:r>
          </a:p>
        </p:txBody>
      </p:sp>
      <p:sp>
        <p:nvSpPr>
          <p:cNvPr id="4" name="文本框 3">
            <a:extLst>
              <a:ext uri="{FF2B5EF4-FFF2-40B4-BE49-F238E27FC236}">
                <a16:creationId xmlns:a16="http://schemas.microsoft.com/office/drawing/2014/main" id="{EE95DDB0-E575-4353-AF4F-CA2C06BC9630}"/>
              </a:ext>
            </a:extLst>
          </p:cNvPr>
          <p:cNvSpPr txBox="1"/>
          <p:nvPr/>
        </p:nvSpPr>
        <p:spPr>
          <a:xfrm>
            <a:off x="701191" y="1426538"/>
            <a:ext cx="10515600" cy="1156855"/>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语音是语言的声学表现，是人类交流信息最自然、最有效、最方便的手段。随着社会文化的进步和科学技术的发展，</a:t>
            </a:r>
            <a:r>
              <a:rPr lang="zh-CN" altLang="zh-CN" sz="1600" dirty="0">
                <a:latin typeface="微软雅黑" panose="020B0503020204020204" pitchFamily="34" charset="-122"/>
                <a:ea typeface="微软雅黑" panose="020B0503020204020204" pitchFamily="34" charset="-122"/>
              </a:rPr>
              <a:t>与机器进行语音交流，让机器明白你说什么，这是人们长期以来梦寐以求的事情。语音识别技术就是让机器通过识别和理解过程把语音信号转变为相应的文本或命令的高技术。</a:t>
            </a:r>
            <a:endParaRPr lang="en-US" altLang="zh-CN" sz="1600"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D6F499E5-D9A8-4E1B-A62A-4A4D4177FC59}"/>
              </a:ext>
            </a:extLst>
          </p:cNvPr>
          <p:cNvSpPr/>
          <p:nvPr/>
        </p:nvSpPr>
        <p:spPr>
          <a:xfrm>
            <a:off x="2603345" y="3056100"/>
            <a:ext cx="3649980" cy="1280160"/>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dirty="0"/>
          </a:p>
        </p:txBody>
      </p:sp>
      <p:pic>
        <p:nvPicPr>
          <p:cNvPr id="2051" name="图片 59">
            <a:extLst>
              <a:ext uri="{FF2B5EF4-FFF2-40B4-BE49-F238E27FC236}">
                <a16:creationId xmlns:a16="http://schemas.microsoft.com/office/drawing/2014/main" id="{1A3D2BC4-8DBC-40E3-A69E-8731A4455F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6288" y="3341050"/>
            <a:ext cx="1241425" cy="601663"/>
          </a:xfrm>
          <a:prstGeom prst="rect">
            <a:avLst/>
          </a:prstGeom>
          <a:noFill/>
          <a:extLst>
            <a:ext uri="{909E8E84-426E-40DD-AFC4-6F175D3DCCD1}">
              <a14:hiddenFill xmlns:a14="http://schemas.microsoft.com/office/drawing/2010/main">
                <a:solidFill>
                  <a:srgbClr val="FFFFFF"/>
                </a:solidFill>
              </a14:hiddenFill>
            </a:ext>
          </a:extLst>
        </p:spPr>
      </p:pic>
      <p:sp>
        <p:nvSpPr>
          <p:cNvPr id="6" name="箭头: 右 5">
            <a:extLst>
              <a:ext uri="{FF2B5EF4-FFF2-40B4-BE49-F238E27FC236}">
                <a16:creationId xmlns:a16="http://schemas.microsoft.com/office/drawing/2014/main" id="{6E0214E7-A4A4-4D5E-8665-782D5501A76D}"/>
              </a:ext>
            </a:extLst>
          </p:cNvPr>
          <p:cNvSpPr/>
          <p:nvPr/>
        </p:nvSpPr>
        <p:spPr>
          <a:xfrm>
            <a:off x="4056166" y="3565682"/>
            <a:ext cx="906780"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 name="文本框 61">
            <a:extLst>
              <a:ext uri="{FF2B5EF4-FFF2-40B4-BE49-F238E27FC236}">
                <a16:creationId xmlns:a16="http://schemas.microsoft.com/office/drawing/2014/main" id="{90D70E47-AF06-4C25-9745-BC6BCEFF8F7B}"/>
              </a:ext>
            </a:extLst>
          </p:cNvPr>
          <p:cNvSpPr txBox="1">
            <a:spLocks noChangeArrowheads="1"/>
          </p:cNvSpPr>
          <p:nvPr/>
        </p:nvSpPr>
        <p:spPr bwMode="auto">
          <a:xfrm>
            <a:off x="4062729" y="3289320"/>
            <a:ext cx="792162" cy="312738"/>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non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cs typeface="Arial" panose="020B0604020202020204" pitchFamily="34" charset="0"/>
              </a:rPr>
              <a:t>语音识别</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7" name="文本框 63">
            <a:extLst>
              <a:ext uri="{FF2B5EF4-FFF2-40B4-BE49-F238E27FC236}">
                <a16:creationId xmlns:a16="http://schemas.microsoft.com/office/drawing/2014/main" id="{EB605280-DABA-4EB0-9FDE-F8160A38ABA7}"/>
              </a:ext>
            </a:extLst>
          </p:cNvPr>
          <p:cNvSpPr txBox="1">
            <a:spLocks noChangeArrowheads="1"/>
          </p:cNvSpPr>
          <p:nvPr/>
        </p:nvSpPr>
        <p:spPr bwMode="auto">
          <a:xfrm>
            <a:off x="5050734" y="3413440"/>
            <a:ext cx="1135063" cy="487363"/>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algn="ctr"/>
            <a:r>
              <a:rPr lang="zh-CN" altLang="en-US" dirty="0">
                <a:solidFill>
                  <a:schemeClr val="bg1"/>
                </a:solidFill>
              </a:rPr>
              <a:t>文本信息</a:t>
            </a:r>
          </a:p>
        </p:txBody>
      </p:sp>
      <p:sp>
        <p:nvSpPr>
          <p:cNvPr id="9" name="箭头: 右 8">
            <a:extLst>
              <a:ext uri="{FF2B5EF4-FFF2-40B4-BE49-F238E27FC236}">
                <a16:creationId xmlns:a16="http://schemas.microsoft.com/office/drawing/2014/main" id="{C348CD9C-E752-441C-B8BF-A34D1079BA63}"/>
              </a:ext>
            </a:extLst>
          </p:cNvPr>
          <p:cNvSpPr/>
          <p:nvPr/>
        </p:nvSpPr>
        <p:spPr>
          <a:xfrm rot="20218952">
            <a:off x="6395506" y="3080542"/>
            <a:ext cx="944880" cy="312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0" name="箭头: 右 9">
            <a:extLst>
              <a:ext uri="{FF2B5EF4-FFF2-40B4-BE49-F238E27FC236}">
                <a16:creationId xmlns:a16="http://schemas.microsoft.com/office/drawing/2014/main" id="{6C7F8AD3-56EB-419E-8224-9BDB36E5AD33}"/>
              </a:ext>
            </a:extLst>
          </p:cNvPr>
          <p:cNvSpPr/>
          <p:nvPr/>
        </p:nvSpPr>
        <p:spPr>
          <a:xfrm rot="1335978">
            <a:off x="6394871" y="3835557"/>
            <a:ext cx="944880" cy="312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8" name="Rectangle 8">
            <a:extLst>
              <a:ext uri="{FF2B5EF4-FFF2-40B4-BE49-F238E27FC236}">
                <a16:creationId xmlns:a16="http://schemas.microsoft.com/office/drawing/2014/main" id="{04CCF019-0E57-4F5B-ACFF-73AAA67613D0}"/>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1">
            <a:extLst>
              <a:ext uri="{FF2B5EF4-FFF2-40B4-BE49-F238E27FC236}">
                <a16:creationId xmlns:a16="http://schemas.microsoft.com/office/drawing/2014/main" id="{973C2BF2-6A53-4D84-93F9-D92AA81C2100}"/>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endParaRPr kumimoji="0" lang="zh-CN" altLang="zh-CN" sz="800" b="0" i="0" u="none" strike="noStrike" cap="none" normalizeH="0" baseline="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12">
            <a:extLst>
              <a:ext uri="{FF2B5EF4-FFF2-40B4-BE49-F238E27FC236}">
                <a16:creationId xmlns:a16="http://schemas.microsoft.com/office/drawing/2014/main" id="{EA63ECD9-928B-4047-B6F1-479E2703E5DD}"/>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5" name="矩形 24">
            <a:extLst>
              <a:ext uri="{FF2B5EF4-FFF2-40B4-BE49-F238E27FC236}">
                <a16:creationId xmlns:a16="http://schemas.microsoft.com/office/drawing/2014/main" id="{0D0ABE3E-7E43-43D4-8E74-F5C033823B07}"/>
              </a:ext>
            </a:extLst>
          </p:cNvPr>
          <p:cNvSpPr/>
          <p:nvPr/>
        </p:nvSpPr>
        <p:spPr>
          <a:xfrm>
            <a:off x="7401386" y="2683453"/>
            <a:ext cx="832773" cy="1969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其他应用</a:t>
            </a:r>
          </a:p>
        </p:txBody>
      </p:sp>
      <p:sp>
        <p:nvSpPr>
          <p:cNvPr id="26" name="文本框 25">
            <a:extLst>
              <a:ext uri="{FF2B5EF4-FFF2-40B4-BE49-F238E27FC236}">
                <a16:creationId xmlns:a16="http://schemas.microsoft.com/office/drawing/2014/main" id="{BCF98E2C-DB36-42B4-8208-CF363B8F211E}"/>
              </a:ext>
            </a:extLst>
          </p:cNvPr>
          <p:cNvSpPr txBox="1"/>
          <p:nvPr/>
        </p:nvSpPr>
        <p:spPr>
          <a:xfrm>
            <a:off x="656838" y="5092908"/>
            <a:ext cx="7160935" cy="338554"/>
          </a:xfrm>
          <a:prstGeom prst="rect">
            <a:avLst/>
          </a:prstGeom>
          <a:noFill/>
        </p:spPr>
        <p:txBody>
          <a:bodyPr wrap="none" rtlCol="0">
            <a:spAutoFit/>
          </a:bodyPr>
          <a:lstStyle/>
          <a:p>
            <a:r>
              <a:rPr lang="zh-CN" altLang="en-US" sz="1600" b="1" dirty="0">
                <a:solidFill>
                  <a:srgbClr val="00AFCE"/>
                </a:solidFill>
                <a:latin typeface="微软雅黑" panose="020B0503020204020204" pitchFamily="34" charset="-122"/>
                <a:ea typeface="微软雅黑" panose="020B0503020204020204" pitchFamily="34" charset="-122"/>
              </a:rPr>
              <a:t>简单来说，语音识别就是利用计算机将语音信号自动转换为文本的一项技术。</a:t>
            </a:r>
          </a:p>
        </p:txBody>
      </p:sp>
    </p:spTree>
    <p:extLst>
      <p:ext uri="{BB962C8B-B14F-4D97-AF65-F5344CB8AC3E}">
        <p14:creationId xmlns:p14="http://schemas.microsoft.com/office/powerpoint/2010/main" val="562793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AF530A0-847C-4D14-90F2-F2DFDCEF82FF}"/>
              </a:ext>
            </a:extLst>
          </p:cNvPr>
          <p:cNvSpPr>
            <a:spLocks noGrp="1"/>
          </p:cNvSpPr>
          <p:nvPr>
            <p:ph type="title"/>
          </p:nvPr>
        </p:nvSpPr>
        <p:spPr/>
        <p:txBody>
          <a:bodyPr/>
          <a:lstStyle/>
          <a:p>
            <a:r>
              <a:rPr lang="en-US" altLang="zh-CN" dirty="0"/>
              <a:t>1.2</a:t>
            </a:r>
            <a:r>
              <a:rPr lang="zh-CN" altLang="en-US" dirty="0"/>
              <a:t> 语音识别任务与识别方法</a:t>
            </a:r>
          </a:p>
        </p:txBody>
      </p:sp>
      <p:sp>
        <p:nvSpPr>
          <p:cNvPr id="2" name="文本框 1">
            <a:extLst>
              <a:ext uri="{FF2B5EF4-FFF2-40B4-BE49-F238E27FC236}">
                <a16:creationId xmlns:a16="http://schemas.microsoft.com/office/drawing/2014/main" id="{4840D682-4998-4D90-B5DA-725D80E4D4B6}"/>
              </a:ext>
            </a:extLst>
          </p:cNvPr>
          <p:cNvSpPr txBox="1"/>
          <p:nvPr/>
        </p:nvSpPr>
        <p:spPr>
          <a:xfrm>
            <a:off x="701191" y="1402421"/>
            <a:ext cx="10288394" cy="787523"/>
          </a:xfrm>
          <a:prstGeom prst="rect">
            <a:avLst/>
          </a:prstGeom>
          <a:noFill/>
        </p:spPr>
        <p:txBody>
          <a:bodyPr wrap="square" rtlCol="0">
            <a:spAutoFit/>
          </a:bodyPr>
          <a:lstStyle/>
          <a:p>
            <a:pPr>
              <a:lnSpc>
                <a:spcPct val="150000"/>
              </a:lnSpc>
            </a:pPr>
            <a:r>
              <a:rPr lang="zh-CN" altLang="zh-CN" sz="1600" dirty="0">
                <a:latin typeface="微软雅黑" panose="020B0503020204020204" pitchFamily="34" charset="-122"/>
                <a:ea typeface="微软雅黑" panose="020B0503020204020204" pitchFamily="34" charset="-122"/>
              </a:rPr>
              <a:t>根据识别的对象不同，语音识别任务大体可分为</a:t>
            </a:r>
            <a:r>
              <a:rPr lang="en-US" altLang="zh-CN" sz="1600" dirty="0">
                <a:latin typeface="微软雅黑" panose="020B0503020204020204" pitchFamily="34" charset="-122"/>
                <a:ea typeface="微软雅黑" panose="020B0503020204020204" pitchFamily="34" charset="-122"/>
              </a:rPr>
              <a:t>3</a:t>
            </a:r>
            <a:r>
              <a:rPr lang="zh-CN" altLang="zh-CN" sz="1600" dirty="0">
                <a:latin typeface="微软雅黑" panose="020B0503020204020204" pitchFamily="34" charset="-122"/>
                <a:ea typeface="微软雅黑" panose="020B0503020204020204" pitchFamily="34" charset="-122"/>
              </a:rPr>
              <a:t>类，即</a:t>
            </a:r>
            <a:r>
              <a:rPr lang="zh-CN" altLang="zh-CN" sz="1600" b="1" dirty="0">
                <a:latin typeface="微软雅黑" panose="020B0503020204020204" pitchFamily="34" charset="-122"/>
                <a:ea typeface="微软雅黑" panose="020B0503020204020204" pitchFamily="34" charset="-122"/>
              </a:rPr>
              <a:t>孤立词识别</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isolated word recognition</a:t>
            </a:r>
            <a:r>
              <a:rPr lang="zh-CN" altLang="zh-CN" sz="1600" dirty="0">
                <a:latin typeface="微软雅黑" panose="020B0503020204020204" pitchFamily="34" charset="-122"/>
                <a:ea typeface="微软雅黑" panose="020B0503020204020204" pitchFamily="34" charset="-122"/>
              </a:rPr>
              <a:t>），</a:t>
            </a:r>
            <a:r>
              <a:rPr lang="zh-CN" altLang="zh-CN" sz="1600" b="1" dirty="0">
                <a:latin typeface="微软雅黑" panose="020B0503020204020204" pitchFamily="34" charset="-122"/>
                <a:ea typeface="微软雅黑" panose="020B0503020204020204" pitchFamily="34" charset="-122"/>
              </a:rPr>
              <a:t>连续语音识别</a:t>
            </a:r>
            <a:r>
              <a:rPr lang="zh-CN" altLang="en-US" sz="1600" dirty="0">
                <a:latin typeface="微软雅黑" panose="020B0503020204020204" pitchFamily="34" charset="-122"/>
                <a:ea typeface="微软雅黑" panose="020B0503020204020204" pitchFamily="34" charset="-122"/>
              </a:rPr>
              <a:t>和</a:t>
            </a:r>
            <a:r>
              <a:rPr lang="zh-CN" altLang="zh-CN" sz="1600" b="1" dirty="0">
                <a:latin typeface="微软雅黑" panose="020B0503020204020204" pitchFamily="34" charset="-122"/>
                <a:ea typeface="微软雅黑" panose="020B0503020204020204" pitchFamily="34" charset="-122"/>
              </a:rPr>
              <a:t>关键词识别</a:t>
            </a:r>
            <a:r>
              <a:rPr lang="zh-CN" altLang="zh-CN" sz="1600" dirty="0">
                <a:latin typeface="微软雅黑" panose="020B0503020204020204" pitchFamily="34" charset="-122"/>
                <a:ea typeface="微软雅黑" panose="020B0503020204020204" pitchFamily="34" charset="-122"/>
              </a:rPr>
              <a:t>（或称关键词检出，</a:t>
            </a:r>
            <a:r>
              <a:rPr lang="en-US" altLang="zh-CN" sz="1600" dirty="0">
                <a:latin typeface="微软雅黑" panose="020B0503020204020204" pitchFamily="34" charset="-122"/>
                <a:ea typeface="微软雅黑" panose="020B0503020204020204" pitchFamily="34" charset="-122"/>
              </a:rPr>
              <a:t>keyword spotting</a:t>
            </a:r>
            <a:r>
              <a:rPr lang="zh-CN"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FD0A461-5495-4C7B-8016-DD5A1943663E}"/>
              </a:ext>
            </a:extLst>
          </p:cNvPr>
          <p:cNvSpPr txBox="1"/>
          <p:nvPr/>
        </p:nvSpPr>
        <p:spPr>
          <a:xfrm>
            <a:off x="701191" y="2294416"/>
            <a:ext cx="9212778" cy="418191"/>
          </a:xfrm>
          <a:prstGeom prst="rect">
            <a:avLst/>
          </a:prstGeom>
          <a:noFill/>
        </p:spPr>
        <p:txBody>
          <a:bodyPr wrap="none" rtlCol="0">
            <a:spAutoFit/>
          </a:bodyPr>
          <a:lstStyle/>
          <a:p>
            <a:pPr>
              <a:lnSpc>
                <a:spcPct val="150000"/>
              </a:lnSpc>
            </a:pPr>
            <a:r>
              <a:rPr lang="zh-CN" altLang="zh-CN" sz="1600" dirty="0">
                <a:latin typeface="微软雅黑" panose="020B0503020204020204" pitchFamily="34" charset="-122"/>
                <a:ea typeface="微软雅黑" panose="020B0503020204020204" pitchFamily="34" charset="-122"/>
              </a:rPr>
              <a:t>关键词识别主要应用技术有</a:t>
            </a:r>
            <a:r>
              <a:rPr lang="zh-CN" altLang="zh-CN" sz="1600" b="1" dirty="0">
                <a:latin typeface="微软雅黑" panose="020B0503020204020204" pitchFamily="34" charset="-122"/>
                <a:ea typeface="微软雅黑" panose="020B0503020204020204" pitchFamily="34" charset="-122"/>
              </a:rPr>
              <a:t>命令词识别</a:t>
            </a:r>
            <a:r>
              <a:rPr lang="zh-CN" altLang="zh-CN" sz="1600" dirty="0">
                <a:latin typeface="微软雅黑" panose="020B0503020204020204" pitchFamily="34" charset="-122"/>
                <a:ea typeface="微软雅黑" panose="020B0503020204020204" pitchFamily="34" charset="-122"/>
              </a:rPr>
              <a:t>、语音监听、语音拨号、对话系统、话题跟踪、数据查询等。</a:t>
            </a:r>
            <a:endParaRPr lang="zh-CN" altLang="en-US" sz="16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0EA22E3A-6893-4873-B4D5-9C0D0178B4D8}"/>
              </a:ext>
            </a:extLst>
          </p:cNvPr>
          <p:cNvSpPr txBox="1"/>
          <p:nvPr/>
        </p:nvSpPr>
        <p:spPr>
          <a:xfrm>
            <a:off x="701191" y="2913135"/>
            <a:ext cx="10288394"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一</a:t>
            </a:r>
            <a:r>
              <a:rPr lang="zh-CN" altLang="zh-CN" sz="1600" dirty="0">
                <a:latin typeface="微软雅黑" panose="020B0503020204020204" pitchFamily="34" charset="-122"/>
                <a:ea typeface="微软雅黑" panose="020B0503020204020204" pitchFamily="34" charset="-122"/>
              </a:rPr>
              <a:t>般语音识别的方法有三种：</a:t>
            </a:r>
            <a:r>
              <a:rPr lang="zh-CN" altLang="zh-CN" sz="1600" b="1" dirty="0">
                <a:latin typeface="微软雅黑" panose="020B0503020204020204" pitchFamily="34" charset="-122"/>
                <a:ea typeface="微软雅黑" panose="020B0503020204020204" pitchFamily="34" charset="-122"/>
              </a:rPr>
              <a:t>基于声道模型和语音知识的方法</a:t>
            </a:r>
            <a:r>
              <a:rPr lang="zh-CN" altLang="zh-CN" sz="1600" dirty="0">
                <a:latin typeface="微软雅黑" panose="020B0503020204020204" pitchFamily="34" charset="-122"/>
                <a:ea typeface="微软雅黑" panose="020B0503020204020204" pitchFamily="34" charset="-122"/>
              </a:rPr>
              <a:t>、</a:t>
            </a:r>
            <a:r>
              <a:rPr lang="zh-CN" altLang="zh-CN" sz="1600" b="1" dirty="0">
                <a:latin typeface="微软雅黑" panose="020B0503020204020204" pitchFamily="34" charset="-122"/>
                <a:ea typeface="微软雅黑" panose="020B0503020204020204" pitchFamily="34" charset="-122"/>
              </a:rPr>
              <a:t>模板匹配的方法</a:t>
            </a:r>
            <a:r>
              <a:rPr lang="zh-CN" altLang="zh-CN" sz="1600" dirty="0">
                <a:latin typeface="微软雅黑" panose="020B0503020204020204" pitchFamily="34" charset="-122"/>
                <a:ea typeface="微软雅黑" panose="020B0503020204020204" pitchFamily="34" charset="-122"/>
              </a:rPr>
              <a:t>以及</a:t>
            </a:r>
            <a:r>
              <a:rPr lang="zh-CN" altLang="zh-CN" sz="1600" b="1" dirty="0">
                <a:latin typeface="微软雅黑" panose="020B0503020204020204" pitchFamily="34" charset="-122"/>
                <a:ea typeface="微软雅黑" panose="020B0503020204020204" pitchFamily="34" charset="-122"/>
              </a:rPr>
              <a:t>利用人工神经网络的方法</a:t>
            </a:r>
            <a:r>
              <a:rPr lang="zh-CN"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74" name="矩形: 圆角 73">
            <a:extLst>
              <a:ext uri="{FF2B5EF4-FFF2-40B4-BE49-F238E27FC236}">
                <a16:creationId xmlns:a16="http://schemas.microsoft.com/office/drawing/2014/main" id="{632F8EE4-53B4-42D2-B068-C35EC009842E}"/>
              </a:ext>
            </a:extLst>
          </p:cNvPr>
          <p:cNvSpPr/>
          <p:nvPr/>
        </p:nvSpPr>
        <p:spPr>
          <a:xfrm>
            <a:off x="1751759" y="3660496"/>
            <a:ext cx="1359877" cy="612075"/>
          </a:xfrm>
          <a:prstGeom prst="roundRect">
            <a:avLst/>
          </a:prstGeom>
          <a:solidFill>
            <a:srgbClr val="00AF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前处理</a:t>
            </a:r>
          </a:p>
        </p:txBody>
      </p:sp>
      <p:sp>
        <p:nvSpPr>
          <p:cNvPr id="75" name="矩形: 圆角 74">
            <a:extLst>
              <a:ext uri="{FF2B5EF4-FFF2-40B4-BE49-F238E27FC236}">
                <a16:creationId xmlns:a16="http://schemas.microsoft.com/office/drawing/2014/main" id="{2F57BA89-8A78-4050-B64E-A64C04999336}"/>
              </a:ext>
            </a:extLst>
          </p:cNvPr>
          <p:cNvSpPr/>
          <p:nvPr/>
        </p:nvSpPr>
        <p:spPr>
          <a:xfrm>
            <a:off x="4077949" y="3664021"/>
            <a:ext cx="1359877" cy="612075"/>
          </a:xfrm>
          <a:prstGeom prst="roundRect">
            <a:avLst/>
          </a:prstGeom>
          <a:solidFill>
            <a:srgbClr val="00AF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特征提取</a:t>
            </a:r>
          </a:p>
        </p:txBody>
      </p:sp>
      <p:sp>
        <p:nvSpPr>
          <p:cNvPr id="76" name="矩形: 圆角 75">
            <a:extLst>
              <a:ext uri="{FF2B5EF4-FFF2-40B4-BE49-F238E27FC236}">
                <a16:creationId xmlns:a16="http://schemas.microsoft.com/office/drawing/2014/main" id="{A0FE09EF-7AB4-41A9-BCCF-0F285756A86D}"/>
              </a:ext>
            </a:extLst>
          </p:cNvPr>
          <p:cNvSpPr/>
          <p:nvPr/>
        </p:nvSpPr>
        <p:spPr>
          <a:xfrm>
            <a:off x="6443885" y="3643172"/>
            <a:ext cx="1469191" cy="612075"/>
          </a:xfrm>
          <a:prstGeom prst="roundRect">
            <a:avLst/>
          </a:prstGeom>
          <a:solidFill>
            <a:srgbClr val="00AF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模式匹配</a:t>
            </a:r>
          </a:p>
        </p:txBody>
      </p:sp>
      <p:sp>
        <p:nvSpPr>
          <p:cNvPr id="77" name="矩形: 圆角 76">
            <a:extLst>
              <a:ext uri="{FF2B5EF4-FFF2-40B4-BE49-F238E27FC236}">
                <a16:creationId xmlns:a16="http://schemas.microsoft.com/office/drawing/2014/main" id="{9636011C-3658-4799-9538-6E7FE311E79C}"/>
              </a:ext>
            </a:extLst>
          </p:cNvPr>
          <p:cNvSpPr/>
          <p:nvPr/>
        </p:nvSpPr>
        <p:spPr>
          <a:xfrm>
            <a:off x="8468390" y="3645876"/>
            <a:ext cx="1359877" cy="612075"/>
          </a:xfrm>
          <a:prstGeom prst="roundRect">
            <a:avLst/>
          </a:prstGeom>
          <a:solidFill>
            <a:srgbClr val="00AF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输出结果</a:t>
            </a:r>
          </a:p>
        </p:txBody>
      </p:sp>
      <p:sp>
        <p:nvSpPr>
          <p:cNvPr id="78" name="矩形: 圆角 77">
            <a:extLst>
              <a:ext uri="{FF2B5EF4-FFF2-40B4-BE49-F238E27FC236}">
                <a16:creationId xmlns:a16="http://schemas.microsoft.com/office/drawing/2014/main" id="{9457DE57-6B48-457A-B8CD-DB55DA09FF0E}"/>
              </a:ext>
            </a:extLst>
          </p:cNvPr>
          <p:cNvSpPr/>
          <p:nvPr/>
        </p:nvSpPr>
        <p:spPr>
          <a:xfrm>
            <a:off x="6443886" y="4985284"/>
            <a:ext cx="1469191" cy="612075"/>
          </a:xfrm>
          <a:prstGeom prst="roundRect">
            <a:avLst/>
          </a:prstGeom>
          <a:solidFill>
            <a:srgbClr val="00AF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参考模式库</a:t>
            </a:r>
          </a:p>
        </p:txBody>
      </p:sp>
      <p:cxnSp>
        <p:nvCxnSpPr>
          <p:cNvPr id="79" name="直接箭头连接符 78">
            <a:extLst>
              <a:ext uri="{FF2B5EF4-FFF2-40B4-BE49-F238E27FC236}">
                <a16:creationId xmlns:a16="http://schemas.microsoft.com/office/drawing/2014/main" id="{13AA9C44-4BE9-4773-9232-C40D1D0D1E07}"/>
              </a:ext>
            </a:extLst>
          </p:cNvPr>
          <p:cNvCxnSpPr>
            <a:cxnSpLocks/>
            <a:endCxn id="74" idx="1"/>
          </p:cNvCxnSpPr>
          <p:nvPr/>
        </p:nvCxnSpPr>
        <p:spPr>
          <a:xfrm flipV="1">
            <a:off x="785446" y="3966534"/>
            <a:ext cx="966313" cy="8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9267BD84-12BF-4F82-B079-69B9D8FB9792}"/>
              </a:ext>
            </a:extLst>
          </p:cNvPr>
          <p:cNvSpPr txBox="1"/>
          <p:nvPr/>
        </p:nvSpPr>
        <p:spPr>
          <a:xfrm>
            <a:off x="785444" y="3652929"/>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语音信号</a:t>
            </a:r>
          </a:p>
        </p:txBody>
      </p:sp>
      <p:cxnSp>
        <p:nvCxnSpPr>
          <p:cNvPr id="81" name="直接箭头连接符 80">
            <a:extLst>
              <a:ext uri="{FF2B5EF4-FFF2-40B4-BE49-F238E27FC236}">
                <a16:creationId xmlns:a16="http://schemas.microsoft.com/office/drawing/2014/main" id="{30DAC2A9-BEE4-4BB0-8617-DA89020355CA}"/>
              </a:ext>
            </a:extLst>
          </p:cNvPr>
          <p:cNvCxnSpPr>
            <a:cxnSpLocks/>
          </p:cNvCxnSpPr>
          <p:nvPr/>
        </p:nvCxnSpPr>
        <p:spPr>
          <a:xfrm flipV="1">
            <a:off x="3105773" y="3960705"/>
            <a:ext cx="972176" cy="5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文本框 81">
            <a:extLst>
              <a:ext uri="{FF2B5EF4-FFF2-40B4-BE49-F238E27FC236}">
                <a16:creationId xmlns:a16="http://schemas.microsoft.com/office/drawing/2014/main" id="{E957860C-5ED8-4076-BB1E-A2FB37E6A347}"/>
              </a:ext>
            </a:extLst>
          </p:cNvPr>
          <p:cNvSpPr txBox="1"/>
          <p:nvPr/>
        </p:nvSpPr>
        <p:spPr>
          <a:xfrm>
            <a:off x="3175138" y="3652928"/>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输入语音</a:t>
            </a:r>
          </a:p>
        </p:txBody>
      </p:sp>
      <p:cxnSp>
        <p:nvCxnSpPr>
          <p:cNvPr id="83" name="直接箭头连接符 82">
            <a:extLst>
              <a:ext uri="{FF2B5EF4-FFF2-40B4-BE49-F238E27FC236}">
                <a16:creationId xmlns:a16="http://schemas.microsoft.com/office/drawing/2014/main" id="{6325BF23-398F-4428-B611-A5A6693BAE6A}"/>
              </a:ext>
            </a:extLst>
          </p:cNvPr>
          <p:cNvCxnSpPr>
            <a:cxnSpLocks/>
          </p:cNvCxnSpPr>
          <p:nvPr/>
        </p:nvCxnSpPr>
        <p:spPr>
          <a:xfrm flipV="1">
            <a:off x="5446279" y="3951914"/>
            <a:ext cx="966313" cy="8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文本框 83">
            <a:extLst>
              <a:ext uri="{FF2B5EF4-FFF2-40B4-BE49-F238E27FC236}">
                <a16:creationId xmlns:a16="http://schemas.microsoft.com/office/drawing/2014/main" id="{BE989A46-71C5-4E6B-AEC2-89EBC75AD2DB}"/>
              </a:ext>
            </a:extLst>
          </p:cNvPr>
          <p:cNvSpPr txBox="1"/>
          <p:nvPr/>
        </p:nvSpPr>
        <p:spPr>
          <a:xfrm>
            <a:off x="7894979" y="3654750"/>
            <a:ext cx="543739"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识别</a:t>
            </a:r>
          </a:p>
        </p:txBody>
      </p:sp>
      <p:cxnSp>
        <p:nvCxnSpPr>
          <p:cNvPr id="85" name="连接符: 肘形 84">
            <a:extLst>
              <a:ext uri="{FF2B5EF4-FFF2-40B4-BE49-F238E27FC236}">
                <a16:creationId xmlns:a16="http://schemas.microsoft.com/office/drawing/2014/main" id="{B9E8906E-AD8F-496B-A354-E29B317D2922}"/>
              </a:ext>
            </a:extLst>
          </p:cNvPr>
          <p:cNvCxnSpPr>
            <a:cxnSpLocks/>
            <a:stCxn id="75" idx="2"/>
            <a:endCxn id="78" idx="1"/>
          </p:cNvCxnSpPr>
          <p:nvPr/>
        </p:nvCxnSpPr>
        <p:spPr>
          <a:xfrm rot="16200000" flipH="1">
            <a:off x="5093274" y="3940710"/>
            <a:ext cx="1015226" cy="16859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687696F9-7055-4F0A-A387-4C1DF08D72EB}"/>
              </a:ext>
            </a:extLst>
          </p:cNvPr>
          <p:cNvSpPr txBox="1"/>
          <p:nvPr/>
        </p:nvSpPr>
        <p:spPr>
          <a:xfrm>
            <a:off x="5169355" y="4982675"/>
            <a:ext cx="543739"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训练</a:t>
            </a:r>
          </a:p>
        </p:txBody>
      </p:sp>
      <p:cxnSp>
        <p:nvCxnSpPr>
          <p:cNvPr id="87" name="直接箭头连接符 86">
            <a:extLst>
              <a:ext uri="{FF2B5EF4-FFF2-40B4-BE49-F238E27FC236}">
                <a16:creationId xmlns:a16="http://schemas.microsoft.com/office/drawing/2014/main" id="{5C948D6E-037B-430C-8655-DD00985BF834}"/>
              </a:ext>
            </a:extLst>
          </p:cNvPr>
          <p:cNvCxnSpPr>
            <a:cxnSpLocks/>
            <a:stCxn id="78" idx="0"/>
            <a:endCxn id="76" idx="2"/>
          </p:cNvCxnSpPr>
          <p:nvPr/>
        </p:nvCxnSpPr>
        <p:spPr>
          <a:xfrm flipH="1" flipV="1">
            <a:off x="7178481" y="4255247"/>
            <a:ext cx="1" cy="730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1E30BDE6-8836-44E6-BC53-29F7D6349815}"/>
              </a:ext>
            </a:extLst>
          </p:cNvPr>
          <p:cNvCxnSpPr>
            <a:cxnSpLocks/>
            <a:endCxn id="77" idx="1"/>
          </p:cNvCxnSpPr>
          <p:nvPr/>
        </p:nvCxnSpPr>
        <p:spPr>
          <a:xfrm flipV="1">
            <a:off x="7894979" y="3951914"/>
            <a:ext cx="573411" cy="8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文本框 89">
            <a:extLst>
              <a:ext uri="{FF2B5EF4-FFF2-40B4-BE49-F238E27FC236}">
                <a16:creationId xmlns:a16="http://schemas.microsoft.com/office/drawing/2014/main" id="{F5B64189-3DBF-4A7A-BEC0-915145FA234B}"/>
              </a:ext>
            </a:extLst>
          </p:cNvPr>
          <p:cNvSpPr txBox="1"/>
          <p:nvPr/>
        </p:nvSpPr>
        <p:spPr>
          <a:xfrm>
            <a:off x="5499009" y="3654750"/>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输入特征</a:t>
            </a:r>
          </a:p>
        </p:txBody>
      </p:sp>
      <p:cxnSp>
        <p:nvCxnSpPr>
          <p:cNvPr id="91" name="直接箭头连接符 90">
            <a:extLst>
              <a:ext uri="{FF2B5EF4-FFF2-40B4-BE49-F238E27FC236}">
                <a16:creationId xmlns:a16="http://schemas.microsoft.com/office/drawing/2014/main" id="{BD037BB6-487A-41D5-96A3-49E0FEC41D59}"/>
              </a:ext>
            </a:extLst>
          </p:cNvPr>
          <p:cNvCxnSpPr>
            <a:stCxn id="77" idx="3"/>
          </p:cNvCxnSpPr>
          <p:nvPr/>
        </p:nvCxnSpPr>
        <p:spPr>
          <a:xfrm flipV="1">
            <a:off x="9828267" y="3949209"/>
            <a:ext cx="1191227" cy="2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文本框 91">
            <a:extLst>
              <a:ext uri="{FF2B5EF4-FFF2-40B4-BE49-F238E27FC236}">
                <a16:creationId xmlns:a16="http://schemas.microsoft.com/office/drawing/2014/main" id="{9B32F749-BBC7-42AF-B5EE-8D34BBB4E5A6}"/>
              </a:ext>
            </a:extLst>
          </p:cNvPr>
          <p:cNvSpPr txBox="1"/>
          <p:nvPr/>
        </p:nvSpPr>
        <p:spPr>
          <a:xfrm>
            <a:off x="9972475" y="3654750"/>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其他处理</a:t>
            </a:r>
          </a:p>
        </p:txBody>
      </p:sp>
      <p:sp>
        <p:nvSpPr>
          <p:cNvPr id="93" name="矩形 92">
            <a:extLst>
              <a:ext uri="{FF2B5EF4-FFF2-40B4-BE49-F238E27FC236}">
                <a16:creationId xmlns:a16="http://schemas.microsoft.com/office/drawing/2014/main" id="{6AF84E46-70C6-4E65-B940-EC946D1530D3}"/>
              </a:ext>
            </a:extLst>
          </p:cNvPr>
          <p:cNvSpPr/>
          <p:nvPr/>
        </p:nvSpPr>
        <p:spPr>
          <a:xfrm>
            <a:off x="4829595" y="5630549"/>
            <a:ext cx="2646878" cy="338554"/>
          </a:xfrm>
          <a:prstGeom prst="rect">
            <a:avLst/>
          </a:prstGeom>
        </p:spPr>
        <p:txBody>
          <a:bodyPr wrap="none">
            <a:spAutoFit/>
          </a:bodyPr>
          <a:lstStyle/>
          <a:p>
            <a:r>
              <a:rPr lang="zh-CN" altLang="en-US" sz="1600" dirty="0">
                <a:solidFill>
                  <a:srgbClr val="00AFCE"/>
                </a:solidFill>
                <a:latin typeface="微软雅黑" pitchFamily="34" charset="-122"/>
                <a:ea typeface="微软雅黑" pitchFamily="34" charset="-122"/>
              </a:rPr>
              <a:t>语音识别模板匹配基本结构</a:t>
            </a:r>
          </a:p>
        </p:txBody>
      </p:sp>
    </p:spTree>
    <p:extLst>
      <p:ext uri="{BB962C8B-B14F-4D97-AF65-F5344CB8AC3E}">
        <p14:creationId xmlns:p14="http://schemas.microsoft.com/office/powerpoint/2010/main" val="544802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76694A2-02B0-4A39-9E5E-8F402C50F21B}"/>
              </a:ext>
            </a:extLst>
          </p:cNvPr>
          <p:cNvSpPr>
            <a:spLocks noGrp="1"/>
          </p:cNvSpPr>
          <p:nvPr>
            <p:ph type="title"/>
          </p:nvPr>
        </p:nvSpPr>
        <p:spPr>
          <a:xfrm>
            <a:off x="701191" y="302369"/>
            <a:ext cx="10515600" cy="1124169"/>
          </a:xfrm>
        </p:spPr>
        <p:txBody>
          <a:bodyPr/>
          <a:lstStyle/>
          <a:p>
            <a:r>
              <a:rPr lang="en-US" altLang="zh-CN" dirty="0"/>
              <a:t>1.3</a:t>
            </a:r>
            <a:r>
              <a:rPr lang="zh-CN" altLang="en-US" dirty="0"/>
              <a:t> 命令词识别概念</a:t>
            </a:r>
          </a:p>
        </p:txBody>
      </p:sp>
      <p:sp>
        <p:nvSpPr>
          <p:cNvPr id="2" name="文本框 1">
            <a:extLst>
              <a:ext uri="{FF2B5EF4-FFF2-40B4-BE49-F238E27FC236}">
                <a16:creationId xmlns:a16="http://schemas.microsoft.com/office/drawing/2014/main" id="{499D9B6F-7E25-4226-9F0E-7EBD82CB5995}"/>
              </a:ext>
            </a:extLst>
          </p:cNvPr>
          <p:cNvSpPr txBox="1"/>
          <p:nvPr/>
        </p:nvSpPr>
        <p:spPr>
          <a:xfrm>
            <a:off x="701191" y="1426538"/>
            <a:ext cx="10649069" cy="787523"/>
          </a:xfrm>
          <a:prstGeom prst="rect">
            <a:avLst/>
          </a:prstGeom>
          <a:noFill/>
        </p:spPr>
        <p:txBody>
          <a:bodyPr wrap="none" rtlCol="0">
            <a:spAutoFit/>
          </a:bodyPr>
          <a:lstStyle/>
          <a:p>
            <a:pPr>
              <a:lnSpc>
                <a:spcPct val="150000"/>
              </a:lnSpc>
            </a:pPr>
            <a:r>
              <a:rPr lang="zh-CN" altLang="zh-CN" sz="1600" dirty="0">
                <a:latin typeface="微软雅黑" panose="020B0503020204020204" pitchFamily="34" charset="-122"/>
                <a:ea typeface="微软雅黑" panose="020B0503020204020204" pitchFamily="34" charset="-122"/>
              </a:rPr>
              <a:t>命令词识别是关键词识别领域的一个子领域，其目的是</a:t>
            </a:r>
            <a:r>
              <a:rPr lang="zh-CN" altLang="en-US" sz="1600" dirty="0">
                <a:latin typeface="微软雅黑" panose="020B0503020204020204" pitchFamily="34" charset="-122"/>
                <a:ea typeface="微软雅黑" panose="020B0503020204020204" pitchFamily="34" charset="-122"/>
              </a:rPr>
              <a:t>从无约束的自然语言流</a:t>
            </a:r>
            <a:r>
              <a:rPr lang="zh-CN" altLang="zh-CN" sz="1600" dirty="0">
                <a:latin typeface="微软雅黑" panose="020B0503020204020204" pitchFamily="34" charset="-122"/>
                <a:ea typeface="微软雅黑" panose="020B0503020204020204" pitchFamily="34" charset="-122"/>
              </a:rPr>
              <a:t>中检测出指定词语，再执行后续功能。</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zh-CN" sz="1600" dirty="0">
                <a:latin typeface="微软雅黑" panose="020B0503020204020204" pitchFamily="34" charset="-122"/>
                <a:ea typeface="微软雅黑" panose="020B0503020204020204" pitchFamily="34" charset="-122"/>
              </a:rPr>
              <a:t>用户可以通过命令词检测系统控制智能家电的开启、通过语音菜单控制计算机程序的动作等等。</a:t>
            </a:r>
            <a:endParaRPr lang="en-US" altLang="zh-CN" sz="16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F1D5D14B-D97B-4B77-A217-8909B84F4735}"/>
              </a:ext>
            </a:extLst>
          </p:cNvPr>
          <p:cNvSpPr txBox="1"/>
          <p:nvPr/>
        </p:nvSpPr>
        <p:spPr>
          <a:xfrm>
            <a:off x="701191" y="3644763"/>
            <a:ext cx="8186857" cy="1156855"/>
          </a:xfrm>
          <a:prstGeom prst="rect">
            <a:avLst/>
          </a:prstGeom>
          <a:noFill/>
        </p:spPr>
        <p:txBody>
          <a:bodyPr wrap="non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命令词识别的应用领域比较广范</a:t>
            </a:r>
            <a:r>
              <a:rPr lang="zh-CN" altLang="zh-CN" sz="1600" dirty="0">
                <a:latin typeface="微软雅黑" panose="020B0503020204020204" pitchFamily="34" charset="-122"/>
                <a:ea typeface="微软雅黑" panose="020B0503020204020204" pitchFamily="34" charset="-122"/>
              </a:rPr>
              <a:t>，例如机器人、手机、可穿戴设备、智能家居、车载等。</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不同产品会有不同的命令词。</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大部分命令词都是三到四个音节。</a:t>
            </a:r>
            <a:endParaRPr lang="en-US" altLang="zh-CN" sz="1600"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E599364A-E8B5-4450-8292-7E89E835EF84}"/>
              </a:ext>
            </a:extLst>
          </p:cNvPr>
          <p:cNvSpPr/>
          <p:nvPr/>
        </p:nvSpPr>
        <p:spPr>
          <a:xfrm>
            <a:off x="701191" y="3172399"/>
            <a:ext cx="5109091" cy="338554"/>
          </a:xfrm>
          <a:prstGeom prst="rect">
            <a:avLst/>
          </a:prstGeom>
        </p:spPr>
        <p:txBody>
          <a:bodyPr wrap="none">
            <a:spAutoFit/>
          </a:bodyPr>
          <a:lstStyle/>
          <a:p>
            <a:r>
              <a:rPr lang="zh-CN" altLang="zh-CN" sz="1600" dirty="0">
                <a:latin typeface="Arial" panose="020B0604020202020204" pitchFamily="34" charset="0"/>
                <a:ea typeface="微软雅黑" panose="020B0503020204020204" pitchFamily="34" charset="-122"/>
                <a:cs typeface="Times New Roman" panose="02020603050405020304" pitchFamily="18" charset="0"/>
              </a:rPr>
              <a:t>命令词识别任务中常把命令词用作</a:t>
            </a:r>
            <a:r>
              <a:rPr lang="zh-CN" altLang="zh-CN" sz="1600" b="1" dirty="0">
                <a:latin typeface="Arial" panose="020B0604020202020204" pitchFamily="34" charset="0"/>
                <a:ea typeface="微软雅黑" panose="020B0503020204020204" pitchFamily="34" charset="-122"/>
                <a:cs typeface="Times New Roman" panose="02020603050405020304" pitchFamily="18" charset="0"/>
              </a:rPr>
              <a:t>唤醒</a:t>
            </a:r>
            <a:r>
              <a:rPr lang="zh-CN" altLang="zh-CN" sz="1600" dirty="0">
                <a:latin typeface="Arial" panose="020B0604020202020204" pitchFamily="34" charset="0"/>
                <a:ea typeface="微软雅黑" panose="020B0503020204020204" pitchFamily="34" charset="-122"/>
                <a:cs typeface="Times New Roman" panose="02020603050405020304" pitchFamily="18" charset="0"/>
              </a:rPr>
              <a:t>和</a:t>
            </a:r>
            <a:r>
              <a:rPr lang="zh-CN" altLang="zh-CN" sz="1600" b="1" dirty="0">
                <a:latin typeface="Arial" panose="020B0604020202020204" pitchFamily="34" charset="0"/>
                <a:ea typeface="微软雅黑" panose="020B0503020204020204" pitchFamily="34" charset="-122"/>
                <a:cs typeface="Times New Roman" panose="02020603050405020304" pitchFamily="18" charset="0"/>
              </a:rPr>
              <a:t>打断</a:t>
            </a:r>
            <a:r>
              <a:rPr lang="zh-CN" altLang="zh-CN" sz="1600" dirty="0">
                <a:latin typeface="Arial" panose="020B0604020202020204" pitchFamily="34" charset="0"/>
                <a:ea typeface="微软雅黑" panose="020B0503020204020204" pitchFamily="34" charset="-122"/>
                <a:cs typeface="Times New Roman" panose="02020603050405020304" pitchFamily="18" charset="0"/>
              </a:rPr>
              <a:t>的功能。</a:t>
            </a:r>
            <a:endParaRPr lang="zh-CN" altLang="en-US" sz="1600" dirty="0"/>
          </a:p>
        </p:txBody>
      </p:sp>
      <p:sp>
        <p:nvSpPr>
          <p:cNvPr id="6" name="矩形 5">
            <a:extLst>
              <a:ext uri="{FF2B5EF4-FFF2-40B4-BE49-F238E27FC236}">
                <a16:creationId xmlns:a16="http://schemas.microsoft.com/office/drawing/2014/main" id="{EB5A9034-34E8-4CAF-A104-F609572F7FC6}"/>
              </a:ext>
            </a:extLst>
          </p:cNvPr>
          <p:cNvSpPr/>
          <p:nvPr/>
        </p:nvSpPr>
        <p:spPr>
          <a:xfrm>
            <a:off x="701192" y="2248540"/>
            <a:ext cx="10649068" cy="791627"/>
          </a:xfrm>
          <a:prstGeom prst="rect">
            <a:avLst/>
          </a:prstGeom>
        </p:spPr>
        <p:txBody>
          <a:bodyPr wrap="square">
            <a:spAutoFit/>
          </a:bodyPr>
          <a:lstStyle/>
          <a:p>
            <a:pPr>
              <a:lnSpc>
                <a:spcPct val="150000"/>
              </a:lnSpc>
            </a:pPr>
            <a:r>
              <a:rPr lang="zh-CN" altLang="zh-CN" sz="1600" dirty="0">
                <a:latin typeface="微软雅黑" panose="020B0503020204020204" pitchFamily="34" charset="-122"/>
                <a:ea typeface="微软雅黑" panose="020B0503020204020204" pitchFamily="34" charset="-122"/>
              </a:rPr>
              <a:t>命令词识别方法</a:t>
            </a:r>
            <a:r>
              <a:rPr lang="zh-CN" altLang="en-US" sz="1600" dirty="0">
                <a:latin typeface="微软雅黑" panose="020B0503020204020204" pitchFamily="34" charset="-122"/>
                <a:ea typeface="微软雅黑" panose="020B0503020204020204" pitchFamily="34" charset="-122"/>
              </a:rPr>
              <a:t>主要</a:t>
            </a:r>
            <a:r>
              <a:rPr lang="zh-CN" altLang="zh-CN" sz="1600" dirty="0">
                <a:latin typeface="微软雅黑" panose="020B0503020204020204" pitchFamily="34" charset="-122"/>
                <a:ea typeface="微软雅黑" panose="020B0503020204020204" pitchFamily="34" charset="-122"/>
              </a:rPr>
              <a:t>适用于移动端和嵌入端，改变</a:t>
            </a:r>
            <a:r>
              <a:rPr lang="zh-CN" altLang="en-US" sz="1600" dirty="0">
                <a:latin typeface="微软雅黑" panose="020B0503020204020204" pitchFamily="34" charset="-122"/>
                <a:ea typeface="微软雅黑" panose="020B0503020204020204" pitchFamily="34" charset="-122"/>
              </a:rPr>
              <a:t>了</a:t>
            </a:r>
            <a:r>
              <a:rPr lang="zh-CN" altLang="zh-CN" sz="1600" dirty="0">
                <a:latin typeface="微软雅黑" panose="020B0503020204020204" pitchFamily="34" charset="-122"/>
                <a:ea typeface="微软雅黑" panose="020B0503020204020204" pitchFamily="34" charset="-122"/>
              </a:rPr>
              <a:t>语音交互系统的手动唤醒过程，真正解放用户的双手、提升人机交互体验。</a:t>
            </a:r>
            <a:endParaRPr lang="zh-CN" altLang="en-US" sz="16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3AF0807E-3E7E-4ECD-A1D9-E6ADE96809D1}"/>
              </a:ext>
            </a:extLst>
          </p:cNvPr>
          <p:cNvSpPr/>
          <p:nvPr/>
        </p:nvSpPr>
        <p:spPr>
          <a:xfrm>
            <a:off x="701191" y="4935428"/>
            <a:ext cx="10318501" cy="1156855"/>
          </a:xfrm>
          <a:prstGeom prst="rect">
            <a:avLst/>
          </a:prstGeom>
        </p:spPr>
        <p:txBody>
          <a:bodyPr wrap="square">
            <a:spAutoFit/>
          </a:bodyPr>
          <a:lstStyle/>
          <a:p>
            <a:pPr>
              <a:lnSpc>
                <a:spcPct val="150000"/>
              </a:lnSpc>
            </a:pPr>
            <a:r>
              <a:rPr lang="zh-CN" altLang="zh-CN" sz="1600" dirty="0">
                <a:latin typeface="微软雅黑" panose="020B0503020204020204" pitchFamily="34" charset="-122"/>
                <a:ea typeface="微软雅黑" panose="020B0503020204020204" pitchFamily="34" charset="-122"/>
              </a:rPr>
              <a:t>命令词识别是一种小资源的关键词检索任务，小资源是指计算资源比较小和空间存储资源比较小</a:t>
            </a:r>
            <a:r>
              <a:rPr lang="zh-CN" altLang="en-US"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因此它的系统框架跟关键词检索的系统会有一定的区别，目前常用的系统框架主要有</a:t>
            </a:r>
            <a:r>
              <a:rPr lang="en-US" altLang="zh-CN" sz="1600" b="1" dirty="0">
                <a:latin typeface="微软雅黑" panose="020B0503020204020204" pitchFamily="34" charset="-122"/>
                <a:ea typeface="微软雅黑" panose="020B0503020204020204" pitchFamily="34" charset="-122"/>
              </a:rPr>
              <a:t>KWS System</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Hidden Markov Model System</a:t>
            </a:r>
            <a:r>
              <a:rPr lang="zh-CN" altLang="zh-CN" sz="1600" dirty="0">
                <a:latin typeface="微软雅黑" panose="020B0503020204020204" pitchFamily="34" charset="-122"/>
                <a:ea typeface="微软雅黑" panose="020B0503020204020204" pitchFamily="34" charset="-122"/>
              </a:rPr>
              <a:t>两种。</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54934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026B176-35C5-4874-8019-B508814A034E}"/>
              </a:ext>
            </a:extLst>
          </p:cNvPr>
          <p:cNvSpPr>
            <a:spLocks noGrp="1"/>
          </p:cNvSpPr>
          <p:nvPr>
            <p:ph type="title"/>
          </p:nvPr>
        </p:nvSpPr>
        <p:spPr/>
        <p:txBody>
          <a:bodyPr/>
          <a:lstStyle/>
          <a:p>
            <a:r>
              <a:rPr lang="en-US" altLang="zh-CN" dirty="0"/>
              <a:t>1.4 </a:t>
            </a:r>
            <a:r>
              <a:rPr lang="zh-CN" altLang="en-US" dirty="0"/>
              <a:t>命令词识别方法</a:t>
            </a:r>
          </a:p>
        </p:txBody>
      </p:sp>
      <p:sp>
        <p:nvSpPr>
          <p:cNvPr id="5" name="文本框 4">
            <a:extLst>
              <a:ext uri="{FF2B5EF4-FFF2-40B4-BE49-F238E27FC236}">
                <a16:creationId xmlns:a16="http://schemas.microsoft.com/office/drawing/2014/main" id="{181AE2BE-781E-4AD7-AF88-9F7C4EC17AA4}"/>
              </a:ext>
            </a:extLst>
          </p:cNvPr>
          <p:cNvSpPr txBox="1"/>
          <p:nvPr/>
        </p:nvSpPr>
        <p:spPr>
          <a:xfrm>
            <a:off x="701191" y="1453484"/>
            <a:ext cx="10336923" cy="1526187"/>
          </a:xfrm>
          <a:prstGeom prst="rect">
            <a:avLst/>
          </a:prstGeom>
          <a:noFill/>
        </p:spPr>
        <p:txBody>
          <a:bodyPr wrap="square" rtlCol="0">
            <a:spAutoFit/>
          </a:bodyPr>
          <a:lstStyle/>
          <a:p>
            <a:pPr algn="just">
              <a:lnSpc>
                <a:spcPct val="150000"/>
              </a:lnSpc>
            </a:pPr>
            <a:r>
              <a:rPr lang="zh-CN" altLang="en-US" sz="1600" dirty="0">
                <a:latin typeface="微软雅黑" panose="020B0503020204020204" pitchFamily="34" charset="-122"/>
                <a:ea typeface="微软雅黑" panose="020B0503020204020204" pitchFamily="34" charset="-122"/>
              </a:rPr>
              <a:t>命令词</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识别可以分成</a:t>
            </a:r>
            <a:r>
              <a:rPr lang="zh-CN" altLang="zh-CN" sz="1600" b="1" dirty="0">
                <a:latin typeface="微软雅黑" panose="020B0503020204020204" pitchFamily="34" charset="-122"/>
                <a:ea typeface="微软雅黑" panose="020B0503020204020204" pitchFamily="34" charset="-122"/>
                <a:cs typeface="Times New Roman" panose="02020603050405020304" pitchFamily="18" charset="0"/>
              </a:rPr>
              <a:t>前处理模块</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和</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命令词</a:t>
            </a:r>
            <a:r>
              <a:rPr lang="zh-CN" altLang="zh-CN" sz="1600" b="1" dirty="0">
                <a:latin typeface="微软雅黑" panose="020B0503020204020204" pitchFamily="34" charset="-122"/>
                <a:ea typeface="微软雅黑" panose="020B0503020204020204" pitchFamily="34" charset="-122"/>
                <a:cs typeface="Times New Roman" panose="02020603050405020304" pitchFamily="18" charset="0"/>
              </a:rPr>
              <a:t>识别模型</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两部分。前处理模块可以对机器获取的语音进行“提纯”（语音增强），来提升模型识别准确率。前处理之后的语音信号输入给语音识别模型，经过加窗和梅尔频率倒谱系数（</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MFCC</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）之后从时域转化为频率</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时间信号，之后使用神经网络进行识别，经过加权平均后输出各个命令词的置信度。</a:t>
            </a:r>
            <a:endParaRPr lang="zh-CN" altLang="en-US" sz="1600" dirty="0">
              <a:latin typeface="微软雅黑" panose="020B0503020204020204" pitchFamily="34" charset="-122"/>
              <a:ea typeface="微软雅黑" panose="020B0503020204020204" pitchFamily="34" charset="-122"/>
            </a:endParaRPr>
          </a:p>
        </p:txBody>
      </p:sp>
      <p:sp>
        <p:nvSpPr>
          <p:cNvPr id="6" name="矩形: 圆角 5">
            <a:extLst>
              <a:ext uri="{FF2B5EF4-FFF2-40B4-BE49-F238E27FC236}">
                <a16:creationId xmlns:a16="http://schemas.microsoft.com/office/drawing/2014/main" id="{0C1733B0-3D1C-428C-BE9D-3711466F3D2C}"/>
              </a:ext>
            </a:extLst>
          </p:cNvPr>
          <p:cNvSpPr/>
          <p:nvPr/>
        </p:nvSpPr>
        <p:spPr>
          <a:xfrm>
            <a:off x="1667506" y="3280875"/>
            <a:ext cx="1359877" cy="612075"/>
          </a:xfrm>
          <a:prstGeom prst="roundRect">
            <a:avLst/>
          </a:prstGeom>
          <a:solidFill>
            <a:srgbClr val="00AF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前处理</a:t>
            </a:r>
          </a:p>
        </p:txBody>
      </p:sp>
      <p:sp>
        <p:nvSpPr>
          <p:cNvPr id="7" name="矩形: 圆角 6">
            <a:extLst>
              <a:ext uri="{FF2B5EF4-FFF2-40B4-BE49-F238E27FC236}">
                <a16:creationId xmlns:a16="http://schemas.microsoft.com/office/drawing/2014/main" id="{87E3D413-0D87-4268-9EEA-CB77EDAB41AE}"/>
              </a:ext>
            </a:extLst>
          </p:cNvPr>
          <p:cNvSpPr/>
          <p:nvPr/>
        </p:nvSpPr>
        <p:spPr>
          <a:xfrm>
            <a:off x="3993696" y="3284400"/>
            <a:ext cx="1359877" cy="612075"/>
          </a:xfrm>
          <a:prstGeom prst="roundRect">
            <a:avLst/>
          </a:prstGeom>
          <a:solidFill>
            <a:srgbClr val="00AF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特征提取</a:t>
            </a:r>
          </a:p>
        </p:txBody>
      </p:sp>
      <p:sp>
        <p:nvSpPr>
          <p:cNvPr id="8" name="矩形: 圆角 7">
            <a:extLst>
              <a:ext uri="{FF2B5EF4-FFF2-40B4-BE49-F238E27FC236}">
                <a16:creationId xmlns:a16="http://schemas.microsoft.com/office/drawing/2014/main" id="{B166AE80-1A07-49B9-B243-A192AF688C7A}"/>
              </a:ext>
            </a:extLst>
          </p:cNvPr>
          <p:cNvSpPr/>
          <p:nvPr/>
        </p:nvSpPr>
        <p:spPr>
          <a:xfrm>
            <a:off x="6359632" y="3263551"/>
            <a:ext cx="1359877" cy="612075"/>
          </a:xfrm>
          <a:prstGeom prst="roundRect">
            <a:avLst/>
          </a:prstGeom>
          <a:solidFill>
            <a:srgbClr val="00AF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EAIDK-610</a:t>
            </a:r>
            <a:endParaRPr lang="zh-CN" altLang="en-US" dirty="0"/>
          </a:p>
        </p:txBody>
      </p:sp>
      <p:sp>
        <p:nvSpPr>
          <p:cNvPr id="9" name="矩形: 圆角 8">
            <a:extLst>
              <a:ext uri="{FF2B5EF4-FFF2-40B4-BE49-F238E27FC236}">
                <a16:creationId xmlns:a16="http://schemas.microsoft.com/office/drawing/2014/main" id="{5025CA19-B8AA-4B90-8A07-D40AB2263387}"/>
              </a:ext>
            </a:extLst>
          </p:cNvPr>
          <p:cNvSpPr/>
          <p:nvPr/>
        </p:nvSpPr>
        <p:spPr>
          <a:xfrm>
            <a:off x="8304534" y="3266255"/>
            <a:ext cx="1359877" cy="612075"/>
          </a:xfrm>
          <a:prstGeom prst="roundRect">
            <a:avLst/>
          </a:prstGeom>
          <a:solidFill>
            <a:srgbClr val="00AF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输出结果</a:t>
            </a:r>
          </a:p>
        </p:txBody>
      </p:sp>
      <p:sp>
        <p:nvSpPr>
          <p:cNvPr id="10" name="矩形: 圆角 9">
            <a:extLst>
              <a:ext uri="{FF2B5EF4-FFF2-40B4-BE49-F238E27FC236}">
                <a16:creationId xmlns:a16="http://schemas.microsoft.com/office/drawing/2014/main" id="{2E0D7376-7195-4671-B2F1-FBA2A2DE1E0B}"/>
              </a:ext>
            </a:extLst>
          </p:cNvPr>
          <p:cNvSpPr/>
          <p:nvPr/>
        </p:nvSpPr>
        <p:spPr>
          <a:xfrm>
            <a:off x="6359633" y="4605663"/>
            <a:ext cx="1359877" cy="612075"/>
          </a:xfrm>
          <a:prstGeom prst="roundRect">
            <a:avLst/>
          </a:prstGeom>
          <a:solidFill>
            <a:srgbClr val="00AF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神经网络模型</a:t>
            </a:r>
          </a:p>
        </p:txBody>
      </p:sp>
      <p:cxnSp>
        <p:nvCxnSpPr>
          <p:cNvPr id="11" name="直接箭头连接符 10">
            <a:extLst>
              <a:ext uri="{FF2B5EF4-FFF2-40B4-BE49-F238E27FC236}">
                <a16:creationId xmlns:a16="http://schemas.microsoft.com/office/drawing/2014/main" id="{6ADADAAC-2D65-47BE-A6BF-96209B08772C}"/>
              </a:ext>
            </a:extLst>
          </p:cNvPr>
          <p:cNvCxnSpPr>
            <a:cxnSpLocks/>
            <a:endCxn id="6" idx="1"/>
          </p:cNvCxnSpPr>
          <p:nvPr/>
        </p:nvCxnSpPr>
        <p:spPr>
          <a:xfrm flipV="1">
            <a:off x="701193" y="3586913"/>
            <a:ext cx="966313" cy="8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6464269F-C8B3-4286-9DF3-5032A24A2DF3}"/>
              </a:ext>
            </a:extLst>
          </p:cNvPr>
          <p:cNvSpPr txBox="1"/>
          <p:nvPr/>
        </p:nvSpPr>
        <p:spPr>
          <a:xfrm>
            <a:off x="701191" y="3273308"/>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语音信号</a:t>
            </a:r>
          </a:p>
        </p:txBody>
      </p:sp>
      <p:cxnSp>
        <p:nvCxnSpPr>
          <p:cNvPr id="13" name="直接箭头连接符 12">
            <a:extLst>
              <a:ext uri="{FF2B5EF4-FFF2-40B4-BE49-F238E27FC236}">
                <a16:creationId xmlns:a16="http://schemas.microsoft.com/office/drawing/2014/main" id="{F5CF9A3B-FFEC-4C62-B90F-18F9BFDDE3A8}"/>
              </a:ext>
            </a:extLst>
          </p:cNvPr>
          <p:cNvCxnSpPr>
            <a:cxnSpLocks/>
          </p:cNvCxnSpPr>
          <p:nvPr/>
        </p:nvCxnSpPr>
        <p:spPr>
          <a:xfrm flipV="1">
            <a:off x="3021520" y="3581084"/>
            <a:ext cx="972176" cy="5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AA1DEC5B-3E6A-4BB0-B9F1-CF4EA14A951D}"/>
              </a:ext>
            </a:extLst>
          </p:cNvPr>
          <p:cNvSpPr txBox="1"/>
          <p:nvPr/>
        </p:nvSpPr>
        <p:spPr>
          <a:xfrm>
            <a:off x="3090885" y="3273307"/>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输入语音</a:t>
            </a:r>
          </a:p>
        </p:txBody>
      </p:sp>
      <p:cxnSp>
        <p:nvCxnSpPr>
          <p:cNvPr id="15" name="直接箭头连接符 14">
            <a:extLst>
              <a:ext uri="{FF2B5EF4-FFF2-40B4-BE49-F238E27FC236}">
                <a16:creationId xmlns:a16="http://schemas.microsoft.com/office/drawing/2014/main" id="{92127B77-2FCF-4CF8-8FC5-450B6B91FAFB}"/>
              </a:ext>
            </a:extLst>
          </p:cNvPr>
          <p:cNvCxnSpPr>
            <a:cxnSpLocks/>
          </p:cNvCxnSpPr>
          <p:nvPr/>
        </p:nvCxnSpPr>
        <p:spPr>
          <a:xfrm flipV="1">
            <a:off x="5362026" y="3572293"/>
            <a:ext cx="966313" cy="8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EB3C5F8A-090C-4836-A97C-7D3E7AE5AECE}"/>
              </a:ext>
            </a:extLst>
          </p:cNvPr>
          <p:cNvSpPr txBox="1"/>
          <p:nvPr/>
        </p:nvSpPr>
        <p:spPr>
          <a:xfrm>
            <a:off x="7731123" y="3275129"/>
            <a:ext cx="543739"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识别</a:t>
            </a:r>
          </a:p>
        </p:txBody>
      </p:sp>
      <p:cxnSp>
        <p:nvCxnSpPr>
          <p:cNvPr id="17" name="连接符: 肘形 16">
            <a:extLst>
              <a:ext uri="{FF2B5EF4-FFF2-40B4-BE49-F238E27FC236}">
                <a16:creationId xmlns:a16="http://schemas.microsoft.com/office/drawing/2014/main" id="{D623B5A8-17B7-4225-88EC-C7DEE9AC868C}"/>
              </a:ext>
            </a:extLst>
          </p:cNvPr>
          <p:cNvCxnSpPr>
            <a:stCxn id="7" idx="2"/>
            <a:endCxn id="10" idx="1"/>
          </p:cNvCxnSpPr>
          <p:nvPr/>
        </p:nvCxnSpPr>
        <p:spPr>
          <a:xfrm rot="16200000" flipH="1">
            <a:off x="5009021" y="3561089"/>
            <a:ext cx="1015226" cy="16859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D1946FAE-8B30-4F5E-AB94-A6159CBB3690}"/>
              </a:ext>
            </a:extLst>
          </p:cNvPr>
          <p:cNvSpPr txBox="1"/>
          <p:nvPr/>
        </p:nvSpPr>
        <p:spPr>
          <a:xfrm>
            <a:off x="5085102" y="4603054"/>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输入特征</a:t>
            </a:r>
          </a:p>
        </p:txBody>
      </p:sp>
      <p:cxnSp>
        <p:nvCxnSpPr>
          <p:cNvPr id="19" name="直接箭头连接符 18">
            <a:extLst>
              <a:ext uri="{FF2B5EF4-FFF2-40B4-BE49-F238E27FC236}">
                <a16:creationId xmlns:a16="http://schemas.microsoft.com/office/drawing/2014/main" id="{0232E1E0-830A-4884-B6D8-A93C2C790EDB}"/>
              </a:ext>
            </a:extLst>
          </p:cNvPr>
          <p:cNvCxnSpPr>
            <a:stCxn id="10" idx="0"/>
            <a:endCxn id="8" idx="2"/>
          </p:cNvCxnSpPr>
          <p:nvPr/>
        </p:nvCxnSpPr>
        <p:spPr>
          <a:xfrm flipH="1" flipV="1">
            <a:off x="7039571" y="3875626"/>
            <a:ext cx="1" cy="730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B74C685B-E826-4791-BE7D-28E1F7B160E3}"/>
              </a:ext>
            </a:extLst>
          </p:cNvPr>
          <p:cNvSpPr txBox="1"/>
          <p:nvPr/>
        </p:nvSpPr>
        <p:spPr>
          <a:xfrm>
            <a:off x="6960360" y="4108198"/>
            <a:ext cx="543739" cy="307777"/>
          </a:xfrm>
          <a:prstGeom prst="rect">
            <a:avLst/>
          </a:prstGeom>
          <a:noFill/>
        </p:spPr>
        <p:txBody>
          <a:bodyPr wrap="none" rtlCol="0">
            <a:spAutoFit/>
          </a:bodyPr>
          <a:lstStyle/>
          <a:p>
            <a:r>
              <a:rPr lang="zh-CN" altLang="en-US" sz="1400" dirty="0"/>
              <a:t>部署</a:t>
            </a:r>
          </a:p>
        </p:txBody>
      </p:sp>
      <p:cxnSp>
        <p:nvCxnSpPr>
          <p:cNvPr id="21" name="直接箭头连接符 20">
            <a:extLst>
              <a:ext uri="{FF2B5EF4-FFF2-40B4-BE49-F238E27FC236}">
                <a16:creationId xmlns:a16="http://schemas.microsoft.com/office/drawing/2014/main" id="{524E4907-8A77-43C3-8E7B-A13775117EEA}"/>
              </a:ext>
            </a:extLst>
          </p:cNvPr>
          <p:cNvCxnSpPr>
            <a:cxnSpLocks/>
            <a:stCxn id="8" idx="3"/>
            <a:endCxn id="9" idx="1"/>
          </p:cNvCxnSpPr>
          <p:nvPr/>
        </p:nvCxnSpPr>
        <p:spPr>
          <a:xfrm>
            <a:off x="7719509" y="3569589"/>
            <a:ext cx="585025" cy="2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03F52DE6-A59D-4287-ADEE-AA0CFF200D51}"/>
              </a:ext>
            </a:extLst>
          </p:cNvPr>
          <p:cNvSpPr txBox="1"/>
          <p:nvPr/>
        </p:nvSpPr>
        <p:spPr>
          <a:xfrm>
            <a:off x="5414756" y="3275129"/>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输入特征</a:t>
            </a:r>
          </a:p>
        </p:txBody>
      </p:sp>
      <p:cxnSp>
        <p:nvCxnSpPr>
          <p:cNvPr id="23" name="直接箭头连接符 22">
            <a:extLst>
              <a:ext uri="{FF2B5EF4-FFF2-40B4-BE49-F238E27FC236}">
                <a16:creationId xmlns:a16="http://schemas.microsoft.com/office/drawing/2014/main" id="{72B2CBA4-C2FB-41FE-A354-EA823EEFA9EA}"/>
              </a:ext>
            </a:extLst>
          </p:cNvPr>
          <p:cNvCxnSpPr>
            <a:stCxn id="9" idx="3"/>
          </p:cNvCxnSpPr>
          <p:nvPr/>
        </p:nvCxnSpPr>
        <p:spPr>
          <a:xfrm flipV="1">
            <a:off x="9664411" y="3569588"/>
            <a:ext cx="1191227" cy="2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68732F3B-605D-480F-B883-8D4EB77345DD}"/>
              </a:ext>
            </a:extLst>
          </p:cNvPr>
          <p:cNvSpPr txBox="1"/>
          <p:nvPr/>
        </p:nvSpPr>
        <p:spPr>
          <a:xfrm>
            <a:off x="9808619" y="3275129"/>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其他处理</a:t>
            </a:r>
          </a:p>
        </p:txBody>
      </p:sp>
      <p:sp>
        <p:nvSpPr>
          <p:cNvPr id="25" name="矩形 24">
            <a:extLst>
              <a:ext uri="{FF2B5EF4-FFF2-40B4-BE49-F238E27FC236}">
                <a16:creationId xmlns:a16="http://schemas.microsoft.com/office/drawing/2014/main" id="{EA8F4EBE-94C0-492E-8221-4C2669F70C03}"/>
              </a:ext>
            </a:extLst>
          </p:cNvPr>
          <p:cNvSpPr/>
          <p:nvPr/>
        </p:nvSpPr>
        <p:spPr>
          <a:xfrm>
            <a:off x="4745342" y="5250928"/>
            <a:ext cx="2441694" cy="338554"/>
          </a:xfrm>
          <a:prstGeom prst="rect">
            <a:avLst/>
          </a:prstGeom>
        </p:spPr>
        <p:txBody>
          <a:bodyPr wrap="none">
            <a:spAutoFit/>
          </a:bodyPr>
          <a:lstStyle/>
          <a:p>
            <a:r>
              <a:rPr lang="zh-CN" altLang="en-US" sz="1600" dirty="0">
                <a:solidFill>
                  <a:srgbClr val="00AFCE"/>
                </a:solidFill>
                <a:latin typeface="微软雅黑" pitchFamily="34" charset="-122"/>
                <a:ea typeface="微软雅黑" pitchFamily="34" charset="-122"/>
              </a:rPr>
              <a:t>命令词识别系统基本结构</a:t>
            </a:r>
          </a:p>
        </p:txBody>
      </p:sp>
    </p:spTree>
    <p:extLst>
      <p:ext uri="{BB962C8B-B14F-4D97-AF65-F5344CB8AC3E}">
        <p14:creationId xmlns:p14="http://schemas.microsoft.com/office/powerpoint/2010/main" val="2493959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A6BF04E-0CEF-4F69-850E-E3568C03EBDF}"/>
              </a:ext>
            </a:extLst>
          </p:cNvPr>
          <p:cNvSpPr>
            <a:spLocks noGrp="1"/>
          </p:cNvSpPr>
          <p:nvPr>
            <p:ph type="title"/>
          </p:nvPr>
        </p:nvSpPr>
        <p:spPr>
          <a:xfrm>
            <a:off x="2737809" y="2723450"/>
            <a:ext cx="6562054" cy="1124169"/>
          </a:xfrm>
        </p:spPr>
        <p:txBody>
          <a:bodyPr>
            <a:normAutofit/>
          </a:bodyPr>
          <a:lstStyle/>
          <a:p>
            <a:pPr algn="ctr"/>
            <a:r>
              <a:rPr lang="en-US" altLang="zh-CN" sz="4400" dirty="0">
                <a:solidFill>
                  <a:schemeClr val="tx1">
                    <a:lumMod val="50000"/>
                    <a:lumOff val="50000"/>
                  </a:schemeClr>
                </a:solidFill>
                <a:cs typeface="微软雅黑" panose="020B0503020204020204" pitchFamily="34" charset="-122"/>
              </a:rPr>
              <a:t>02</a:t>
            </a:r>
            <a:r>
              <a:rPr lang="en-US" altLang="zh-CN" sz="4400" dirty="0"/>
              <a:t> </a:t>
            </a:r>
            <a:r>
              <a:rPr lang="zh-CN" altLang="en-US" sz="4400" dirty="0">
                <a:solidFill>
                  <a:schemeClr val="tx1">
                    <a:lumMod val="50000"/>
                    <a:lumOff val="50000"/>
                  </a:schemeClr>
                </a:solidFill>
              </a:rPr>
              <a:t>前处理算法</a:t>
            </a:r>
            <a:endParaRPr lang="zh-CN" altLang="en-US" sz="4400" dirty="0">
              <a:solidFill>
                <a:schemeClr val="tx1">
                  <a:lumMod val="50000"/>
                  <a:lumOff val="50000"/>
                </a:schemeClr>
              </a:solidFill>
              <a:cs typeface="微软雅黑" panose="020B0503020204020204" pitchFamily="34" charset="-122"/>
            </a:endParaRPr>
          </a:p>
        </p:txBody>
      </p:sp>
    </p:spTree>
    <p:extLst>
      <p:ext uri="{BB962C8B-B14F-4D97-AF65-F5344CB8AC3E}">
        <p14:creationId xmlns:p14="http://schemas.microsoft.com/office/powerpoint/2010/main" val="1560199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325C164-3FBA-4421-9B68-938FB447FC6B}"/>
              </a:ext>
            </a:extLst>
          </p:cNvPr>
          <p:cNvSpPr>
            <a:spLocks noGrp="1"/>
          </p:cNvSpPr>
          <p:nvPr>
            <p:ph idx="1"/>
          </p:nvPr>
        </p:nvSpPr>
        <p:spPr>
          <a:xfrm>
            <a:off x="701190" y="1489294"/>
            <a:ext cx="10623301" cy="855321"/>
          </a:xfrm>
        </p:spPr>
        <p:txBody>
          <a:bodyPr>
            <a:normAutofit/>
          </a:bodyPr>
          <a:lstStyle/>
          <a:p>
            <a:pPr marL="0" indent="0" algn="just">
              <a:lnSpc>
                <a:spcPct val="150000"/>
              </a:lnSpc>
              <a:buNone/>
            </a:pPr>
            <a:r>
              <a:rPr lang="zh-CN" altLang="zh-CN" sz="1600" dirty="0">
                <a:latin typeface="微软雅黑" panose="020B0503020204020204" pitchFamily="34" charset="-122"/>
                <a:ea typeface="微软雅黑" panose="020B0503020204020204" pitchFamily="34" charset="-122"/>
              </a:rPr>
              <a:t>机器获取的语音会受到四种类型的噪声干扰，分别是加性噪声、其它语音干扰、混响和回声，它们会消弱语音的质量，进而会影响识别率或者人的主观听感</a:t>
            </a:r>
            <a:r>
              <a:rPr lang="zh-CN" altLang="en-US" sz="1600" dirty="0">
                <a:latin typeface="微软雅黑" panose="020B0503020204020204" pitchFamily="34" charset="-122"/>
                <a:ea typeface="微软雅黑" panose="020B0503020204020204" pitchFamily="34" charset="-122"/>
              </a:rPr>
              <a:t>。</a:t>
            </a:r>
          </a:p>
        </p:txBody>
      </p:sp>
      <p:sp>
        <p:nvSpPr>
          <p:cNvPr id="3" name="标题 2">
            <a:extLst>
              <a:ext uri="{FF2B5EF4-FFF2-40B4-BE49-F238E27FC236}">
                <a16:creationId xmlns:a16="http://schemas.microsoft.com/office/drawing/2014/main" id="{A4BF3C7E-45BC-42D0-8419-BE17AFC28424}"/>
              </a:ext>
            </a:extLst>
          </p:cNvPr>
          <p:cNvSpPr>
            <a:spLocks noGrp="1"/>
          </p:cNvSpPr>
          <p:nvPr>
            <p:ph type="title"/>
          </p:nvPr>
        </p:nvSpPr>
        <p:spPr/>
        <p:txBody>
          <a:bodyPr/>
          <a:lstStyle/>
          <a:p>
            <a:r>
              <a:rPr lang="zh-CN" altLang="en-US" dirty="0"/>
              <a:t>概述</a:t>
            </a:r>
          </a:p>
        </p:txBody>
      </p:sp>
      <p:sp>
        <p:nvSpPr>
          <p:cNvPr id="4" name="矩形 3">
            <a:extLst>
              <a:ext uri="{FF2B5EF4-FFF2-40B4-BE49-F238E27FC236}">
                <a16:creationId xmlns:a16="http://schemas.microsoft.com/office/drawing/2014/main" id="{3FD46422-B997-4771-9C2C-16CEA82814A7}"/>
              </a:ext>
            </a:extLst>
          </p:cNvPr>
          <p:cNvSpPr/>
          <p:nvPr/>
        </p:nvSpPr>
        <p:spPr>
          <a:xfrm>
            <a:off x="701190" y="2407371"/>
            <a:ext cx="10854253" cy="787523"/>
          </a:xfrm>
          <a:prstGeom prst="rect">
            <a:avLst/>
          </a:prstGeom>
        </p:spPr>
        <p:txBody>
          <a:bodyPr wrap="square">
            <a:spAutoFit/>
          </a:bodyPr>
          <a:lstStyle/>
          <a:p>
            <a:pPr algn="just">
              <a:lnSpc>
                <a:spcPct val="150000"/>
              </a:lnSpc>
            </a:pPr>
            <a:r>
              <a:rPr lang="zh-CN" altLang="zh-CN" sz="1600" dirty="0">
                <a:latin typeface="微软雅黑" panose="020B0503020204020204" pitchFamily="34" charset="-122"/>
                <a:ea typeface="微软雅黑" panose="020B0503020204020204" pitchFamily="34" charset="-122"/>
              </a:rPr>
              <a:t>前处理</a:t>
            </a:r>
            <a:r>
              <a:rPr lang="zh-CN" altLang="en-US" sz="1600" dirty="0">
                <a:latin typeface="微软雅黑" panose="020B0503020204020204" pitchFamily="34" charset="-122"/>
                <a:ea typeface="微软雅黑" panose="020B0503020204020204" pitchFamily="34" charset="-122"/>
              </a:rPr>
              <a:t>算法</a:t>
            </a:r>
            <a:r>
              <a:rPr lang="zh-CN" altLang="zh-CN" sz="1600" dirty="0">
                <a:latin typeface="微软雅黑" panose="020B0503020204020204" pitchFamily="34" charset="-122"/>
                <a:ea typeface="微软雅黑" panose="020B0503020204020204" pitchFamily="34" charset="-122"/>
              </a:rPr>
              <a:t>的效果对模型识别率的影响很大，好的前处理</a:t>
            </a:r>
            <a:r>
              <a:rPr lang="zh-CN" altLang="en-US" sz="1600" dirty="0">
                <a:latin typeface="微软雅黑" panose="020B0503020204020204" pitchFamily="34" charset="-122"/>
                <a:ea typeface="微软雅黑" panose="020B0503020204020204" pitchFamily="34" charset="-122"/>
              </a:rPr>
              <a:t>算法</a:t>
            </a:r>
            <a:r>
              <a:rPr lang="zh-CN" altLang="zh-CN" sz="1600" dirty="0">
                <a:latin typeface="微软雅黑" panose="020B0503020204020204" pitchFamily="34" charset="-122"/>
                <a:ea typeface="微软雅黑" panose="020B0503020204020204" pitchFamily="34" charset="-122"/>
              </a:rPr>
              <a:t>可以大大提升语音的信噪比，提高模型的识别率，但是如</a:t>
            </a:r>
            <a:endParaRPr lang="en-US" altLang="zh-CN" sz="1600" dirty="0">
              <a:latin typeface="微软雅黑" panose="020B0503020204020204" pitchFamily="34" charset="-122"/>
              <a:ea typeface="微软雅黑" panose="020B0503020204020204" pitchFamily="34" charset="-122"/>
            </a:endParaRPr>
          </a:p>
          <a:p>
            <a:pPr algn="just">
              <a:lnSpc>
                <a:spcPct val="150000"/>
              </a:lnSpc>
            </a:pPr>
            <a:r>
              <a:rPr lang="zh-CN" altLang="zh-CN" sz="1600" dirty="0">
                <a:latin typeface="微软雅黑" panose="020B0503020204020204" pitchFamily="34" charset="-122"/>
                <a:ea typeface="微软雅黑" panose="020B0503020204020204" pitchFamily="34" charset="-122"/>
              </a:rPr>
              <a:t>果前处理效果很差，可能导致模型完全无法正确识别。</a:t>
            </a:r>
            <a:endParaRPr lang="en-US" altLang="zh-CN" sz="16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2556C8B-D0C8-48B0-BE05-D0CEF8757A1C}"/>
              </a:ext>
            </a:extLst>
          </p:cNvPr>
          <p:cNvSpPr txBox="1"/>
          <p:nvPr/>
        </p:nvSpPr>
        <p:spPr>
          <a:xfrm>
            <a:off x="701189" y="3493830"/>
            <a:ext cx="10854253" cy="787523"/>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常用的</a:t>
            </a:r>
            <a:r>
              <a:rPr lang="zh-CN" altLang="zh-CN" sz="1600" dirty="0">
                <a:latin typeface="微软雅黑" panose="020B0503020204020204" pitchFamily="34" charset="-122"/>
                <a:ea typeface="微软雅黑" panose="020B0503020204020204" pitchFamily="34" charset="-122"/>
              </a:rPr>
              <a:t>前处理</a:t>
            </a:r>
            <a:r>
              <a:rPr lang="zh-CN" altLang="en-US" sz="1600" dirty="0">
                <a:latin typeface="微软雅黑" panose="020B0503020204020204" pitchFamily="34" charset="-122"/>
                <a:ea typeface="微软雅黑" panose="020B0503020204020204" pitchFamily="34" charset="-122"/>
              </a:rPr>
              <a:t>算法</a:t>
            </a:r>
            <a:r>
              <a:rPr lang="zh-CN" altLang="zh-CN" sz="1600" dirty="0">
                <a:latin typeface="微软雅黑" panose="020B0503020204020204" pitchFamily="34" charset="-122"/>
                <a:ea typeface="微软雅黑" panose="020B0503020204020204" pitchFamily="34" charset="-122"/>
              </a:rPr>
              <a:t>主要包含自动回声消除</a:t>
            </a:r>
            <a:r>
              <a:rPr lang="en-US" altLang="zh-CN" sz="1600" dirty="0">
                <a:latin typeface="微软雅黑" panose="020B0503020204020204" pitchFamily="34" charset="-122"/>
                <a:ea typeface="微软雅黑" panose="020B0503020204020204" pitchFamily="34" charset="-122"/>
              </a:rPr>
              <a:t>Automatic Echo Cancellation</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AEC</a:t>
            </a:r>
            <a:r>
              <a:rPr lang="zh-CN" altLang="zh-CN" sz="1600" dirty="0">
                <a:latin typeface="微软雅黑" panose="020B0503020204020204" pitchFamily="34" charset="-122"/>
                <a:ea typeface="微软雅黑" panose="020B0503020204020204" pitchFamily="34" charset="-122"/>
              </a:rPr>
              <a:t>） 、噪声抑制</a:t>
            </a:r>
            <a:r>
              <a:rPr lang="en-US" altLang="zh-CN" sz="1600" dirty="0">
                <a:latin typeface="微软雅黑" panose="020B0503020204020204" pitchFamily="34" charset="-122"/>
                <a:ea typeface="微软雅黑" panose="020B0503020204020204" pitchFamily="34" charset="-122"/>
              </a:rPr>
              <a:t>Noise Suppression</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NS</a:t>
            </a:r>
            <a:r>
              <a:rPr lang="zh-CN" altLang="zh-CN" sz="1600" dirty="0">
                <a:latin typeface="微软雅黑" panose="020B0503020204020204" pitchFamily="34" charset="-122"/>
                <a:ea typeface="微软雅黑" panose="020B0503020204020204" pitchFamily="34" charset="-122"/>
              </a:rPr>
              <a:t>） 、语音活性检测</a:t>
            </a:r>
            <a:r>
              <a:rPr lang="en-US" altLang="zh-CN" sz="1600" dirty="0">
                <a:latin typeface="微软雅黑" panose="020B0503020204020204" pitchFamily="34" charset="-122"/>
                <a:ea typeface="微软雅黑" panose="020B0503020204020204" pitchFamily="34" charset="-122"/>
              </a:rPr>
              <a:t>Voice Activity Detection</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VAD</a:t>
            </a:r>
            <a:r>
              <a:rPr lang="zh-CN" altLang="zh-CN" sz="1600" dirty="0">
                <a:latin typeface="微软雅黑" panose="020B0503020204020204" pitchFamily="34" charset="-122"/>
                <a:ea typeface="微软雅黑" panose="020B0503020204020204" pitchFamily="34" charset="-122"/>
              </a:rPr>
              <a:t>）和自动增益控制</a:t>
            </a:r>
            <a:r>
              <a:rPr lang="en-US" altLang="zh-CN" sz="1600" dirty="0">
                <a:latin typeface="微软雅黑" panose="020B0503020204020204" pitchFamily="34" charset="-122"/>
                <a:ea typeface="微软雅黑" panose="020B0503020204020204" pitchFamily="34" charset="-122"/>
              </a:rPr>
              <a:t>Automatic Gain Control</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AGC</a:t>
            </a:r>
            <a:r>
              <a:rPr lang="zh-CN"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873887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12059</TotalTime>
  <Words>3392</Words>
  <Application>Microsoft Office PowerPoint</Application>
  <PresentationFormat>宽屏</PresentationFormat>
  <Paragraphs>204</Paragraphs>
  <Slides>33</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33</vt:i4>
      </vt:variant>
    </vt:vector>
  </HeadingPairs>
  <TitlesOfParts>
    <vt:vector size="42" baseType="lpstr">
      <vt:lpstr>微软雅黑</vt:lpstr>
      <vt:lpstr>Arial</vt:lpstr>
      <vt:lpstr>Calibri</vt:lpstr>
      <vt:lpstr>Calibri Light</vt:lpstr>
      <vt:lpstr>Calisto MT</vt:lpstr>
      <vt:lpstr>Cambria</vt:lpstr>
      <vt:lpstr>Cambria Math</vt:lpstr>
      <vt:lpstr>Wingdings</vt:lpstr>
      <vt:lpstr>Office 主题</vt:lpstr>
      <vt:lpstr>PowerPoint 演示文稿</vt:lpstr>
      <vt:lpstr>PowerPoint 演示文稿</vt:lpstr>
      <vt:lpstr>01 语音识别介绍</vt:lpstr>
      <vt:lpstr>1.1 语音识别概念</vt:lpstr>
      <vt:lpstr>1.2 语音识别任务与识别方法</vt:lpstr>
      <vt:lpstr>1.3 命令词识别概念</vt:lpstr>
      <vt:lpstr>1.4 命令词识别方法</vt:lpstr>
      <vt:lpstr>02 前处理算法</vt:lpstr>
      <vt:lpstr>概述</vt:lpstr>
      <vt:lpstr>回声消除AEC</vt:lpstr>
      <vt:lpstr>噪声抑制NS</vt:lpstr>
      <vt:lpstr>维纳滤波法</vt:lpstr>
      <vt:lpstr>语音活性检测VAD</vt:lpstr>
      <vt:lpstr>自动增益控制AGC</vt:lpstr>
      <vt:lpstr>03 命令词识别模型</vt:lpstr>
      <vt:lpstr>3.1 Keyword Spotting(KWS) System</vt:lpstr>
      <vt:lpstr>3.2 特征提取器</vt:lpstr>
      <vt:lpstr>预处理</vt:lpstr>
      <vt:lpstr>PowerPoint 演示文稿</vt:lpstr>
      <vt:lpstr>FFT(Fast Fourier Transform)</vt:lpstr>
      <vt:lpstr>PowerPoint 演示文稿</vt:lpstr>
      <vt:lpstr>PowerPoint 演示文稿</vt:lpstr>
      <vt:lpstr>Mel滤波</vt:lpstr>
      <vt:lpstr>PowerPoint 演示文稿</vt:lpstr>
      <vt:lpstr>对数运算</vt:lpstr>
      <vt:lpstr>DCT(Discrete Cosine Transform)</vt:lpstr>
      <vt:lpstr>PowerPoint 演示文稿</vt:lpstr>
      <vt:lpstr>3.3 神经网络分类器</vt:lpstr>
      <vt:lpstr>3.4 该模型特点</vt:lpstr>
      <vt:lpstr>04 模型量化及部署</vt:lpstr>
      <vt:lpstr>4.1 模型量化</vt:lpstr>
      <vt:lpstr>4.2 模型部署</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Rebas zz</cp:lastModifiedBy>
  <cp:revision>318</cp:revision>
  <dcterms:created xsi:type="dcterms:W3CDTF">2018-07-18T10:41:00Z</dcterms:created>
  <dcterms:modified xsi:type="dcterms:W3CDTF">2019-02-28T10:45:59Z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