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10.png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hyperlink" Target="#md5=994abd90e691beaf7d42c00ffb2f3a67" TargetMode="Externa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9730" y="109855"/>
            <a:ext cx="443865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Beautiful Soup介绍</a:t>
            </a:r>
            <a:endParaRPr lang="zh-CN" altLang="zh-CN" sz="4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9770" y="1505585"/>
            <a:ext cx="1076325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BeautifulSoup是python的一个库，最主要的功能是从网页抓取数据。</a:t>
            </a:r>
            <a:endParaRPr lang="zh-CN" sz="32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    Beautiful Soup提供一些简单的、python式的函数用来处理导航、搜索、修改分析树等功能。它是一个工具箱，通过解析文档为用户提供需要抓取的数据，因为简单，所以不需要多少代码就可以写出一个完整的应用程序。</a:t>
            </a:r>
            <a:endParaRPr lang="zh-CN" altLang="en-US" sz="3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网络协议头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4380" y="1167765"/>
            <a:ext cx="10955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Mozilla/4.0 (compatible; MSIE 7.0; Windows NT 6.1; WOW64; Trident/5.0; SLCC2; .NET CLR 2.0.50727; .NET CLR 3.5.30729; .NET CLR 3.0.30729; Media Center PC 6.0; .NET4.0C; .NET4.0E)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4380" y="2201545"/>
            <a:ext cx="10586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Mozilla/5.0 (compatible; MSIE 9.0; Windows NT 6.1; WOW64; Trident/5.0; SLCC2; .NET CLR 2.0.50727; .NET CLR 3.5.30729; .NET CLR 3.0.30729; Media Center PC 6.0; .NET4.0C; .NET4.0E; QQBrowser/7.0.3698.400)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7705" y="3422015"/>
            <a:ext cx="10360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Mozilla/5.0 (Windows NT 6.1; WOW64) AppleWebKit/537.1 (KHTML, like Gecko) Chrome/21.0.1180.89 Safari/537.1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4380" y="4710430"/>
            <a:ext cx="10227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Mozilla/5.0 (Windows NT 6.1; WOW64) AppleWebKit/537.36 (KHTML, like Gecko) Chrome/48.0.2564.116 Safari/537.36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获取新闻列表</a:t>
            </a:r>
            <a:r>
              <a:rPr lang="en-US" altLang="zh-CN" dirty="0"/>
              <a:t>(url</a:t>
            </a:r>
            <a:r>
              <a:rPr lang="zh-CN" altLang="zh-CN" dirty="0"/>
              <a:t>地址数据</a:t>
            </a:r>
            <a:r>
              <a:rPr lang="en-US" altLang="zh-CN" dirty="0"/>
              <a:t>)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95045" y="970280"/>
            <a:ext cx="909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导库，加载</a:t>
            </a:r>
            <a:r>
              <a:rPr lang="en-US" altLang="zh-CN">
                <a:solidFill>
                  <a:srgbClr val="FF0000"/>
                </a:solidFill>
              </a:rPr>
              <a:t>Url</a:t>
            </a:r>
            <a:r>
              <a:rPr lang="zh-CN" altLang="en-US">
                <a:solidFill>
                  <a:srgbClr val="FF0000"/>
                </a:solidFill>
              </a:rPr>
              <a:t>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2777490"/>
            <a:ext cx="909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>
                <a:solidFill>
                  <a:srgbClr val="FF0000"/>
                </a:solidFill>
              </a:rPr>
              <a:t>、定义函数获取新闻列表</a:t>
            </a:r>
            <a:endParaRPr lang="zh-CN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1447165"/>
            <a:ext cx="6306185" cy="1318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3145790"/>
            <a:ext cx="9085580" cy="3523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效果图：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670685"/>
            <a:ext cx="7559675" cy="2725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爬虫作业一：抓取</a:t>
            </a:r>
            <a:r>
              <a:rPr lang="zh-CN" altLang="en-US" b="1" dirty="0">
                <a:solidFill>
                  <a:srgbClr val="FF0000"/>
                </a:solidFill>
              </a:rPr>
              <a:t>网易新闻（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地址）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39190" y="1236980"/>
            <a:ext cx="9411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url</a:t>
            </a:r>
            <a:r>
              <a:rPr lang="zh-CN" altLang="en-US" sz="2800"/>
              <a:t>接口地址：</a:t>
            </a:r>
            <a:endParaRPr lang="zh-CN" altLang="en-US" sz="2800"/>
          </a:p>
          <a:p>
            <a:r>
              <a:rPr lang="zh-CN" altLang="en-US" sz="2800"/>
              <a:t>https://news.163.com/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0" y="2190115"/>
            <a:ext cx="6943090" cy="441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定义根据新闻的url获取新闻的内容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95780"/>
            <a:ext cx="11257280" cy="3266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67398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新闻内容数据</a:t>
            </a:r>
            <a:r>
              <a:rPr lang="zh-CN" altLang="en-US" dirty="0"/>
              <a:t>效果：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1126490"/>
            <a:ext cx="8680450" cy="5584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6578" y="131445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爬虫作业二：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9320" y="889000"/>
            <a:ext cx="103727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百度贴吧数据接口：</a:t>
            </a:r>
            <a:endParaRPr lang="zh-CN" altLang="en-US" sz="2400"/>
          </a:p>
          <a:p>
            <a:r>
              <a:rPr lang="zh-CN" altLang="en-US" sz="2400"/>
              <a:t>https://tieba.baidu.com/p/2460150866?red_tag=0771883801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需求：</a:t>
            </a:r>
            <a:endParaRPr lang="zh-CN" altLang="en-US"/>
          </a:p>
          <a:p>
            <a:r>
              <a:rPr lang="en-US" altLang="zh-CN" sz="2400"/>
              <a:t>1</a:t>
            </a:r>
            <a:r>
              <a:rPr lang="zh-CN" altLang="en-US" sz="2400"/>
              <a:t>、导入库文件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2955925"/>
            <a:ext cx="8010525" cy="1209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9660" y="4658995"/>
            <a:ext cx="883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r>
              <a:rPr lang="zh-CN" altLang="zh-CN" sz="2400"/>
              <a:t>、定义</a:t>
            </a:r>
            <a:r>
              <a:rPr lang="zh-CN" altLang="zh-CN" sz="2400">
                <a:solidFill>
                  <a:srgbClr val="FF0000"/>
                </a:solidFill>
              </a:rPr>
              <a:t>一个函数</a:t>
            </a:r>
            <a:r>
              <a:rPr lang="zh-CN" altLang="zh-CN" sz="2400"/>
              <a:t>，并且</a:t>
            </a:r>
            <a:r>
              <a:rPr lang="zh-CN" altLang="zh-CN" sz="2400">
                <a:solidFill>
                  <a:srgbClr val="FF0000"/>
                </a:solidFill>
              </a:rPr>
              <a:t>传入一个参数</a:t>
            </a:r>
            <a:r>
              <a:rPr lang="zh-CN" altLang="zh-CN" sz="2400"/>
              <a:t>（用于调用时传接口地址）</a:t>
            </a:r>
            <a:endParaRPr lang="zh-CN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5420360"/>
            <a:ext cx="5716905" cy="702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4360" y="368935"/>
            <a:ext cx="1100328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r>
              <a:rPr lang="zh-CN" altLang="en-US" sz="2800"/>
              <a:t>、调用请求对象，并打开请求对象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、通过</a:t>
            </a:r>
            <a:r>
              <a:rPr lang="en-US" altLang="zh-CN" sz="2800"/>
              <a:t>BeautifulSoup</a:t>
            </a:r>
            <a:r>
              <a:rPr lang="zh-CN" altLang="en-US" sz="2800"/>
              <a:t>函数格式化</a:t>
            </a:r>
            <a:r>
              <a:rPr lang="en-US" altLang="zh-CN" sz="2800"/>
              <a:t>html</a:t>
            </a:r>
            <a:r>
              <a:rPr lang="zh-CN" altLang="en-US" sz="2800"/>
              <a:t>网页数据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5</a:t>
            </a:r>
            <a:r>
              <a:rPr lang="zh-CN" altLang="zh-CN" sz="2800"/>
              <a:t>、定义变量，用于</a:t>
            </a:r>
            <a:r>
              <a:rPr lang="en-US" altLang="zh-CN" sz="2800"/>
              <a:t>for</a:t>
            </a:r>
            <a:r>
              <a:rPr lang="zh-CN" altLang="en-US" sz="2800"/>
              <a:t>循环逻辑起点。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6</a:t>
            </a:r>
            <a:r>
              <a:rPr lang="zh-CN" altLang="zh-CN" sz="2800"/>
              <a:t>、通过</a:t>
            </a:r>
            <a:r>
              <a:rPr lang="en-US" altLang="zh-CN" sz="2800"/>
              <a:t>for</a:t>
            </a:r>
            <a:r>
              <a:rPr lang="zh-CN" altLang="en-US" sz="2800"/>
              <a:t>循环遍历整个百度贴吧网页图片元素节点，并获取图片相关属性并且输出</a:t>
            </a:r>
            <a:r>
              <a:rPr lang="en-US" altLang="zh-CN" sz="2800"/>
              <a:t>url</a:t>
            </a:r>
            <a:r>
              <a:rPr lang="zh-CN" altLang="en-US" sz="2800"/>
              <a:t>图片绝对路径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7</a:t>
            </a:r>
            <a:r>
              <a:rPr lang="zh-CN" altLang="zh-CN" sz="2800"/>
              <a:t>、通过urlretrieve方法，请求远程</a:t>
            </a:r>
            <a:r>
              <a:rPr lang="en-US" altLang="zh-CN" sz="2800"/>
              <a:t>Url</a:t>
            </a:r>
            <a:r>
              <a:rPr lang="zh-CN" altLang="en-US" sz="2800">
                <a:sym typeface="+mn-ea"/>
              </a:rPr>
              <a:t>图片</a:t>
            </a:r>
            <a:r>
              <a:rPr lang="zh-CN" altLang="en-US" sz="2800"/>
              <a:t>路径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8</a:t>
            </a:r>
            <a:r>
              <a:rPr lang="zh-CN" altLang="zh-CN" sz="2800"/>
              <a:t>、调用函数</a:t>
            </a:r>
            <a:r>
              <a:rPr lang="en-US" altLang="zh-CN" sz="2800"/>
              <a:t>getImage()</a:t>
            </a:r>
            <a:r>
              <a:rPr lang="zh-CN" altLang="zh-CN" sz="2800"/>
              <a:t>，</a:t>
            </a:r>
            <a:r>
              <a:rPr lang="zh-CN" altLang="en-US" sz="2800">
                <a:sym typeface="+mn-ea"/>
              </a:rPr>
              <a:t>最终把百度贴吧图片下载到本地</a:t>
            </a:r>
            <a:r>
              <a:rPr lang="en-US" altLang="zh-CN" sz="2800">
                <a:sym typeface="+mn-ea"/>
              </a:rPr>
              <a:t>C</a:t>
            </a:r>
            <a:r>
              <a:rPr lang="zh-CN" altLang="en-US" sz="2800">
                <a:sym typeface="+mn-ea"/>
              </a:rPr>
              <a:t>盘</a:t>
            </a:r>
            <a:r>
              <a:rPr lang="en-US" altLang="zh-CN" sz="2800">
                <a:sym typeface="+mn-ea"/>
              </a:rPr>
              <a:t>picture</a:t>
            </a:r>
            <a:r>
              <a:rPr lang="zh-CN" altLang="en-US" sz="2800">
                <a:sym typeface="+mn-ea"/>
              </a:rPr>
              <a:t>文件夹内。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8815" y="236220"/>
            <a:ext cx="891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BeautifulSoup</a:t>
            </a:r>
            <a:r>
              <a:rPr lang="zh-CN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控制台输出图片路径</a:t>
            </a:r>
            <a:endParaRPr lang="zh-CN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615" y="1187450"/>
            <a:ext cx="8079740" cy="5186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8815" y="236220"/>
            <a:ext cx="891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获取图片到本地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盘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263015"/>
            <a:ext cx="10107930" cy="4952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164465"/>
            <a:ext cx="443865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4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BeautifulSoup</a:t>
            </a:r>
            <a:r>
              <a:rPr lang="zh-CN" altLang="zh-CN" sz="4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安装</a:t>
            </a:r>
            <a:endParaRPr lang="zh-CN" altLang="zh-CN" sz="40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8640" y="1205230"/>
            <a:ext cx="1103820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Beautiful Soup的安装  打开浏览器，打开</a:t>
            </a:r>
            <a:endParaRPr lang="en-US" sz="2400" b="0" u="sng">
              <a:solidFill>
                <a:srgbClr val="6666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/>
            <a:r>
              <a:rPr lang="en-US" sz="2400" b="0" u="sng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https://pypi.python.org/packages/86/ea/8e9fbce5c8405b9614f1fd304f7109d9169a3516a493ce4f7f77c39435b7/beautifulsoup4-4.5.1.tar.gz#md5=994abd90e691beaf7d42c00ffb2f3a67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下载beautifulsoup安装程序。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       下载完成后将安装包解决到某个目录中（示例为C:\tools）。解压后安装程序的目录为C:\tools\ beautifulsoup4-4.5.1。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       在cmd命令行中使用cd C:\tools\ beautifulsoup4-4.5.1 命令进入程序目录。输入命令python setup.py install安装beautifulsoup。</a:t>
            </a:r>
            <a:endParaRPr lang="zh-CN" altLang="en-US" sz="2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88328" y="281305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pPr marL="0" lvl="1"/>
            <a:r>
              <a:rPr lang="en-US" altLang="zh-CN" sz="4000" dirty="0"/>
              <a:t>BeautifulSoup</a:t>
            </a:r>
            <a:r>
              <a:rPr lang="zh-CN" altLang="zh-CN" sz="4000" dirty="0"/>
              <a:t>使用</a:t>
            </a:r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013460" y="1043305"/>
            <a:ext cx="9134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、导入</a:t>
            </a:r>
            <a:r>
              <a:rPr lang="en-US" altLang="zh-CN" sz="3200"/>
              <a:t>bs4</a:t>
            </a:r>
            <a:r>
              <a:rPr lang="zh-CN" altLang="zh-CN" sz="3200"/>
              <a:t>库</a:t>
            </a:r>
            <a:endParaRPr lang="zh-CN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30" y="1756410"/>
            <a:ext cx="6459855" cy="779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5380" y="2957195"/>
            <a:ext cx="9134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sz="3200"/>
              <a:t>创建 beautifulsoup 对象</a:t>
            </a:r>
            <a:endParaRPr sz="3200"/>
          </a:p>
        </p:txBody>
      </p:sp>
      <p:sp>
        <p:nvSpPr>
          <p:cNvPr id="8" name="文本框 7"/>
          <p:cNvSpPr txBox="1"/>
          <p:nvPr/>
        </p:nvSpPr>
        <p:spPr>
          <a:xfrm>
            <a:off x="1434465" y="3855720"/>
            <a:ext cx="8989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soup = BeautifulSoup(html , “html.parser”)       </a:t>
            </a:r>
            <a:r>
              <a:rPr lang="en-US" altLang="zh-CN"/>
              <a:t>#html</a:t>
            </a:r>
            <a:r>
              <a:rPr lang="zh-CN" altLang="en-US"/>
              <a:t>对象会提示错误，可以先不管。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我们还可以用本地 HTML 文件来创建对象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olidFill>
                  <a:srgbClr val="FF0000"/>
                </a:solidFill>
              </a:rPr>
              <a:t>soup = BeautifulSoup(open(</a:t>
            </a:r>
            <a:r>
              <a:rPr lang="en-US" altLang="zh-CN" sz="2400">
                <a:solidFill>
                  <a:srgbClr val="FF0000"/>
                </a:solidFill>
              </a:rPr>
              <a:t>test</a:t>
            </a:r>
            <a:r>
              <a:rPr lang="zh-CN" altLang="en-US" sz="2400">
                <a:solidFill>
                  <a:srgbClr val="FF0000"/>
                </a:solidFill>
              </a:rPr>
              <a:t>.html')</a:t>
            </a:r>
            <a:r>
              <a:rPr lang="en-US" altLang="zh-CN" sz="2400">
                <a:solidFill>
                  <a:srgbClr val="FF0000"/>
                </a:solidFill>
              </a:rPr>
              <a:t>,'html.parser'</a:t>
            </a:r>
            <a:r>
              <a:rPr lang="zh-CN" altLang="en-US" sz="2400">
                <a:solidFill>
                  <a:srgbClr val="FF0000"/>
                </a:solidFill>
              </a:rPr>
              <a:t>)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4045" y="445770"/>
            <a:ext cx="11057255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pPr marL="0" lvl="1"/>
            <a:r>
              <a:rPr lang="zh-CN" altLang="en-US" sz="4000" dirty="0">
                <a:latin typeface="微软雅黑" panose="020B0503020204020204" charset="-122"/>
                <a:sym typeface="微软雅黑" panose="020B0503020204020204" charset="-122"/>
              </a:rPr>
              <a:t>抓取数据并美化（网页的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sym typeface="微软雅黑" panose="020B0503020204020204" charset="-122"/>
              </a:rPr>
              <a:t>排版</a:t>
            </a:r>
            <a:r>
              <a:rPr lang="zh-CN" altLang="en-US" sz="4000" dirty="0">
                <a:latin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4000" dirty="0"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48715" y="1375410"/>
            <a:ext cx="10212705" cy="2922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90500"/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示例：  获取</a:t>
            </a:r>
            <a:endParaRPr lang="zh-CN" sz="32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0500"/>
            <a:r>
              <a:rPr lang="en-US" sz="28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http://m.sohu.com/cr/32/?page=2&amp;_smuid=1qCppj0Q1MiPQWJ4Q8qOj1&amp;v=2</a:t>
            </a:r>
            <a:endParaRPr lang="en-US" sz="2800" b="0" u="sng">
              <a:solidFill>
                <a:srgbClr val="6666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500"/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网址的html内容保存到</a:t>
            </a:r>
            <a:r>
              <a:rPr lang="zh-CN" sz="3200" b="0">
                <a:solidFill>
                  <a:srgbClr val="FF0000"/>
                </a:solidFill>
                <a:ea typeface="宋体" panose="02010600030101010101" pitchFamily="2" charset="-122"/>
              </a:rPr>
              <a:t>C:\test.html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，解析出所有的新闻标题和对应的地址。</a:t>
            </a:r>
            <a:endParaRPr lang="zh-CN" altLang="en-US" sz="3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905" y="318135"/>
            <a:ext cx="968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</a:t>
            </a:r>
            <a:r>
              <a:rPr lang="zh-CN" altLang="zh-CN" sz="3200"/>
              <a:t>、输出排版后的网页结果</a:t>
            </a:r>
            <a:endParaRPr lang="zh-CN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1122045"/>
            <a:ext cx="8514080" cy="1076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9535" y="2406015"/>
            <a:ext cx="9119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注意，第二个参数</a:t>
            </a:r>
            <a:r>
              <a:rPr lang="en-US" altLang="zh-CN" sz="2000">
                <a:solidFill>
                  <a:srgbClr val="FF0000"/>
                </a:solidFill>
              </a:rPr>
              <a:t>html.parser</a:t>
            </a:r>
            <a:r>
              <a:rPr lang="zh-CN" altLang="en-US" sz="2000">
                <a:solidFill>
                  <a:srgbClr val="FF0000"/>
                </a:solidFill>
              </a:rPr>
              <a:t>要写，如果不写，控制台会有错误提示。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139440"/>
            <a:ext cx="587375" cy="2463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1020" y="3942715"/>
            <a:ext cx="2929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DOM</a:t>
            </a:r>
            <a:r>
              <a:rPr lang="zh-CN" altLang="en-US" sz="3200"/>
              <a:t>元素</a:t>
            </a:r>
            <a:endParaRPr lang="zh-CN" altLang="en-US" sz="3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19270" y="4276725"/>
            <a:ext cx="1812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54063" y="315595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抓取所有网页的</a:t>
            </a:r>
            <a:r>
              <a:rPr lang="en-US" altLang="zh-CN" dirty="0"/>
              <a:t>A</a:t>
            </a:r>
            <a:r>
              <a:rPr lang="zh-CN" altLang="en-US" dirty="0"/>
              <a:t>标签（超链接）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93190" y="1567815"/>
            <a:ext cx="89509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9050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查找所有的a标签：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for link in soup.find_all('a'):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    #输出a标签中的href属性值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  print(link.get('href'))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    #查询a标签的文本内容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  print(link.get_text())</a:t>
            </a:r>
            <a:endParaRPr lang="en-US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效果：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10" y="368300"/>
            <a:ext cx="8390255" cy="1876425"/>
          </a:xfrm>
          <a:prstGeom prst="rect">
            <a:avLst/>
          </a:prstGeom>
        </p:spPr>
      </p:pic>
      <p:pic>
        <p:nvPicPr>
          <p:cNvPr id="5" name="图片 4" descr="2018-07-23_1647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519680"/>
            <a:ext cx="1261745" cy="4188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Urlopen函数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70585" y="1078230"/>
            <a:ext cx="1042352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81000"/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urlopen(url, data=None, proxies=None)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  参数 url 表示远程数据的路径，一般是 http 或者 ftp 路径。  参数 data 表示以 get 或者 post 方式提交到 url 的数据。  参数 proxies 表示用于代理的设置。   urlopen 返回一个类文件对象，它提供了如下方法：   read() , readline() , readlines()，fileno()和close()： 这些方法的使用与文件对象完全一样。   info()：返回一个httplib.HTTPMessage 对象，表示远程服务器返回的头信息。   getcode()：返回Http状态码，如果是http请求，200表示请求成功完成;404表示网址未找到。   geturl()：返回请求的url地址。</a:t>
            </a:r>
            <a:endParaRPr lang="zh-CN" altLang="en-US" sz="2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54063" y="368300"/>
            <a:ext cx="102282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zh-CN" altLang="en-US" dirty="0"/>
              <a:t>网络协议请求头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13790" y="1250315"/>
            <a:ext cx="99644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</a:t>
            </a:r>
            <a:r>
              <a:rPr lang="zh-CN" altLang="en-US" sz="2800"/>
              <a:t>有一些站点不喜欢被程序（非人为访问）访问，或者发送不同版本的内容到不同的浏览器。这个身份可能会让站点迷惑，或者干脆不工作。浏览器确认自己身份是通过User-Agent头，当你创建了一个请求对象，你可以给他一个包含头数据的字典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49985" y="3408045"/>
            <a:ext cx="9437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解决方案是把自身模拟成Mozilla、Internet Explorer。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8*a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73*150"/>
  <p:tag name="KSO_WM_SLIDE_SIZE" val="816*301"/>
  <p:tag name="KSO_WM_COMBINE_RELATE_SLIDE_ID" val="diagram20168374_6"/>
  <p:tag name="KSO_WM_TEMPLATE_CATEGORY" val="custom"/>
  <p:tag name="KSO_WM_TEMPLATE_INDEX" val="20181613"/>
  <p:tag name="KSO_WM_SLIDE_ID" val="custom20181613_18"/>
  <p:tag name="KSO_WM_SLIDE_INDEX" val="18"/>
  <p:tag name="KSO_WM_DIAGRAM_GROUP_CODE" val="l1-2"/>
  <p:tag name="KSO_WM_TEMPLATE_SUBCATEGORY" val="combine"/>
  <p:tag name="KSO_WM_SLIDE_SUBTYPE" val="diag"/>
</p:tagLst>
</file>

<file path=ppt/tags/tag1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custom160316_9"/>
  <p:tag name="KSO_WM_TEMPLATE_CATEGORY" val="custom"/>
  <p:tag name="KSO_WM_TEMPLATE_INDEX" val="20181613"/>
  <p:tag name="KSO_WM_SLIDE_ID" val="custom20181613_9"/>
  <p:tag name="KSO_WM_SLIDE_INDEX" val="9"/>
  <p:tag name="KSO_WM_DIAGRAM_GROUP_CODE" val="l1-1"/>
  <p:tag name="KSO_WM_TEMPLATE_SUBCATEGORY" val="combine"/>
  <p:tag name="KSO_WM_SLIDE_SUBTYPE" val="diag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9*a*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SLIDE_ITEM_CNT" val="7"/>
  <p:tag name="KSO_WM_SLIDE_LAYOUT" val="a_l"/>
  <p:tag name="KSO_WM_SLIDE_LAYOUT_CNT" val="1_1"/>
  <p:tag name="KSO_WM_SLIDE_TYPE" val="text"/>
  <p:tag name="KSO_WM_BEAUTIFY_FLAG" val="#wm#"/>
  <p:tag name="KSO_WM_SLIDE_POSITION" val="73*150"/>
  <p:tag name="KSO_WM_SLIDE_SIZE" val="813*334"/>
  <p:tag name="KSO_WM_COMBINE_RELATE_SLIDE_ID" val="diagram20168374_7"/>
  <p:tag name="KSO_WM_TEMPLATE_CATEGORY" val="custom"/>
  <p:tag name="KSO_WM_TEMPLATE_INDEX" val="20181613"/>
  <p:tag name="KSO_WM_SLIDE_ID" val="custom20181613_19"/>
  <p:tag name="KSO_WM_SLIDE_INDEX" val="19"/>
  <p:tag name="KSO_WM_DIAGRAM_GROUP_CODE" val="l1-2"/>
  <p:tag name="KSO_WM_TEMPLATE_SUBCATEGORY" val="combine"/>
  <p:tag name="KSO_WM_SLIDE_SUBTYPE" val="diag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6*a*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73*177"/>
  <p:tag name="KSO_WM_SLIDE_SIZE" val="813*216"/>
  <p:tag name="KSO_WM_COMBINE_RELATE_SLIDE_ID" val="diagram20168374_4"/>
  <p:tag name="KSO_WM_TEMPLATE_CATEGORY" val="custom"/>
  <p:tag name="KSO_WM_TEMPLATE_INDEX" val="20181613"/>
  <p:tag name="KSO_WM_SLIDE_ID" val="custom20181613_16"/>
  <p:tag name="KSO_WM_SLIDE_INDEX" val="16"/>
  <p:tag name="KSO_WM_DIAGRAM_GROUP_CODE" val="l1-2"/>
  <p:tag name="KSO_WM_TEMPLATE_SUBCATEGORY" val="combine"/>
  <p:tag name="KSO_WM_SLIDE_SUBTYPE" val="diag"/>
</p:tagLst>
</file>

<file path=ppt/tags/tag1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1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2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2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2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2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2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3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3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3*a*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10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custom160316_11"/>
  <p:tag name="KSO_WM_TEMPLATE_CATEGORY" val="custom"/>
  <p:tag name="KSO_WM_TEMPLATE_INDEX" val="20181613"/>
  <p:tag name="KSO_WM_SLIDE_ID" val="custom20181613_11"/>
  <p:tag name="KSO_WM_SLIDE_INDEX" val="11"/>
  <p:tag name="KSO_WM_DIAGRAM_GROUP_CODE" val="l1-1"/>
  <p:tag name="KSO_WM_TEMPLATE_SUBCATEGORY" val="combine"/>
  <p:tag name="KSO_WM_SLIDE_SUBTYPE" val="diag"/>
</p:tagLst>
</file>

<file path=ppt/tags/tag6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10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8*211"/>
  <p:tag name="KSO_WM_SLIDE_SIZE" val="282*129"/>
  <p:tag name="KSO_WM_COMBINE_RELATE_SLIDE_ID" val="diagram20168374_1"/>
  <p:tag name="KSO_WM_TEMPLATE_CATEGORY" val="custom"/>
  <p:tag name="KSO_WM_TEMPLATE_INDEX" val="20181613"/>
  <p:tag name="KSO_WM_SLIDE_ID" val="custom20181613_13"/>
  <p:tag name="KSO_WM_SLIDE_INDEX" val="13"/>
  <p:tag name="KSO_WM_DIAGRAM_GROUP_CODE" val="l1-2"/>
  <p:tag name="KSO_WM_TEMPLATE_SUBCATEGORY" val="combine"/>
  <p:tag name="KSO_WM_SLIDE_SUBTYPE" val="diag"/>
</p:tagLst>
</file>

<file path=ppt/tags/tag8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custom20181613_18*a*1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73*150"/>
  <p:tag name="KSO_WM_SLIDE_SIZE" val="816*301"/>
  <p:tag name="KSO_WM_COMBINE_RELATE_SLIDE_ID" val="diagram20168374_6"/>
  <p:tag name="KSO_WM_TEMPLATE_CATEGORY" val="custom"/>
  <p:tag name="KSO_WM_TEMPLATE_INDEX" val="20181613"/>
  <p:tag name="KSO_WM_SLIDE_ID" val="custom20181613_18"/>
  <p:tag name="KSO_WM_SLIDE_INDEX" val="18"/>
  <p:tag name="KSO_WM_DIAGRAM_GROUP_CODE" val="l1-2"/>
  <p:tag name="KSO_WM_TEMPLATE_SUBCATEGORY" val="combine"/>
  <p:tag name="KSO_WM_SLIDE_SUBTYPE" val="diag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演示</Application>
  <PresentationFormat>宽屏</PresentationFormat>
  <Paragraphs>124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黑体</vt:lpstr>
      <vt:lpstr>Tempus Sans ITC</vt:lpstr>
      <vt:lpstr>Gabriola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onemee</cp:lastModifiedBy>
  <cp:revision>394</cp:revision>
  <dcterms:created xsi:type="dcterms:W3CDTF">2017-08-03T09:01:00Z</dcterms:created>
  <dcterms:modified xsi:type="dcterms:W3CDTF">2019-01-18T07:19:23Z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