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notesSlides/notesSlide13.xml" ContentType="application/vnd.openxmlformats-officedocument.presentationml.notesSlide+xml"/>
  <Override PartName="/ppt/tags/tag24.xml" ContentType="application/vnd.openxmlformats-officedocument.presentationml.tags+xml"/>
  <Override PartName="/ppt/notesSlides/notesSlide14.xml" ContentType="application/vnd.openxmlformats-officedocument.presentationml.notesSlide+xml"/>
  <Override PartName="/ppt/tags/tag25.xml" ContentType="application/vnd.openxmlformats-officedocument.presentationml.tags+xml"/>
  <Override PartName="/ppt/notesSlides/notesSlide15.xml" ContentType="application/vnd.openxmlformats-officedocument.presentationml.notesSlide+xml"/>
  <Override PartName="/ppt/tags/tag26.xml" ContentType="application/vnd.openxmlformats-officedocument.presentationml.tags+xml"/>
  <Override PartName="/ppt/notesSlides/notesSlide16.xml" ContentType="application/vnd.openxmlformats-officedocument.presentationml.notesSlide+xml"/>
  <Override PartName="/ppt/tags/tag27.xml" ContentType="application/vnd.openxmlformats-officedocument.presentationml.tags+xml"/>
  <Override PartName="/ppt/notesSlides/notesSlide1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8.xml" ContentType="application/vnd.openxmlformats-officedocument.presentationml.notesSlide+xml"/>
  <Override PartName="/ppt/tags/tag33.xml" ContentType="application/vnd.openxmlformats-officedocument.presentationml.tags+xml"/>
  <Override PartName="/ppt/notesSlides/notesSlide19.xml" ContentType="application/vnd.openxmlformats-officedocument.presentationml.notesSlide+xml"/>
  <Override PartName="/ppt/tags/tag34.xml" ContentType="application/vnd.openxmlformats-officedocument.presentationml.tags+xml"/>
  <Override PartName="/ppt/notesSlides/notesSlide20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82" r:id="rId22"/>
    <p:sldId id="280" r:id="rId23"/>
    <p:sldId id="283" r:id="rId24"/>
    <p:sldId id="284" r:id="rId25"/>
    <p:sldId id="278" r:id="rId2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8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9FA5-F7FB-4E51-ACB3-106DA6074FB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9FA5-F7FB-4E51-ACB3-106DA6074FB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FB53-074E-453F-8BCF-006D7CFC3CA0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9FA5-F7FB-4E51-ACB3-106DA6074FB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9FA5-F7FB-4E51-ACB3-106DA6074FB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9FA5-F7FB-4E51-ACB3-106DA6074FB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9FA5-F7FB-4E51-ACB3-106DA6074FB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2028560" y="4443106"/>
            <a:ext cx="10163440" cy="2414895"/>
            <a:chOff x="2028560" y="4443106"/>
            <a:chExt cx="10163440" cy="2414895"/>
          </a:xfrm>
        </p:grpSpPr>
        <p:grpSp>
          <p:nvGrpSpPr>
            <p:cNvPr id="8" name="组合 7"/>
            <p:cNvGrpSpPr/>
            <p:nvPr/>
          </p:nvGrpSpPr>
          <p:grpSpPr>
            <a:xfrm>
              <a:off x="4956671" y="4443106"/>
              <a:ext cx="4884016" cy="2414895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2" name="任意多边形 1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492615" y="5410200"/>
              <a:ext cx="2928111" cy="1447800"/>
              <a:chOff x="4956670" y="4443106"/>
              <a:chExt cx="4884016" cy="2414894"/>
            </a:xfrm>
          </p:grpSpPr>
          <p:sp>
            <p:nvSpPr>
              <p:cNvPr id="19" name="等腰三角形 18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0" name="任意多边形 16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721715" y="5048250"/>
              <a:ext cx="3660139" cy="1809751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8" name="任意多边形 19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028560" y="6342962"/>
              <a:ext cx="1041643" cy="515039"/>
              <a:chOff x="4956670" y="4443106"/>
              <a:chExt cx="4884016" cy="2414894"/>
            </a:xfrm>
          </p:grpSpPr>
          <p:sp>
            <p:nvSpPr>
              <p:cNvPr id="15" name="等腰三角形 1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6" name="任意多边形 2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150357" y="6342962"/>
              <a:ext cx="1041643" cy="515039"/>
              <a:chOff x="4956670" y="4443106"/>
              <a:chExt cx="4884016" cy="2414894"/>
            </a:xfrm>
          </p:grpSpPr>
          <p:sp>
            <p:nvSpPr>
              <p:cNvPr id="13" name="等腰三角形 12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4" name="任意多边形 25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1566" y="1700984"/>
            <a:ext cx="8894914" cy="923330"/>
          </a:xfrm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566" y="2687367"/>
            <a:ext cx="8894914" cy="480131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V 形 5"/>
          <p:cNvSpPr/>
          <p:nvPr/>
        </p:nvSpPr>
        <p:spPr>
          <a:xfrm>
            <a:off x="368604" y="534056"/>
            <a:ext cx="398804" cy="4568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425144"/>
            <a:ext cx="4304715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0" y="4097817"/>
            <a:ext cx="12193219" cy="2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/>
          </a:p>
        </p:txBody>
      </p:sp>
      <p:sp>
        <p:nvSpPr>
          <p:cNvPr id="9" name="矩形 8"/>
          <p:cNvSpPr/>
          <p:nvPr/>
        </p:nvSpPr>
        <p:spPr>
          <a:xfrm>
            <a:off x="4403189" y="2425144"/>
            <a:ext cx="407963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927251" y="2564904"/>
            <a:ext cx="6426549" cy="757130"/>
          </a:xfrm>
        </p:spPr>
        <p:txBody>
          <a:bodyPr wrap="square" anchor="b">
            <a:normAutofit/>
          </a:bodyPr>
          <a:lstStyle>
            <a:lvl1pPr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27251" y="3372357"/>
            <a:ext cx="6426549" cy="424732"/>
          </a:xfrm>
        </p:spPr>
        <p:txBody>
          <a:bodyPr wrap="square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箭头: V 形 9"/>
          <p:cNvSpPr/>
          <p:nvPr/>
        </p:nvSpPr>
        <p:spPr>
          <a:xfrm>
            <a:off x="263352" y="677986"/>
            <a:ext cx="502840" cy="57606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03237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>
            <a:off x="2028560" y="4443106"/>
            <a:ext cx="10163440" cy="2414895"/>
            <a:chOff x="2028560" y="4443106"/>
            <a:chExt cx="10163440" cy="2414895"/>
          </a:xfrm>
        </p:grpSpPr>
        <p:grpSp>
          <p:nvGrpSpPr>
            <p:cNvPr id="7" name="组合 6"/>
            <p:cNvGrpSpPr/>
            <p:nvPr/>
          </p:nvGrpSpPr>
          <p:grpSpPr>
            <a:xfrm>
              <a:off x="4956671" y="4443106"/>
              <a:ext cx="4884016" cy="2414895"/>
              <a:chOff x="4956670" y="4443106"/>
              <a:chExt cx="4884016" cy="2414894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1" name="任意多边形 1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492615" y="5410200"/>
              <a:ext cx="2928111" cy="1447800"/>
              <a:chOff x="4956670" y="4443106"/>
              <a:chExt cx="4884016" cy="2414894"/>
            </a:xfrm>
          </p:grpSpPr>
          <p:sp>
            <p:nvSpPr>
              <p:cNvPr id="18" name="等腰三角形 1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9" name="任意多边形 16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721715" y="5048250"/>
              <a:ext cx="3660139" cy="1809751"/>
              <a:chOff x="4956670" y="4443106"/>
              <a:chExt cx="4884016" cy="2414894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7" name="任意多边形 19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028560" y="6342962"/>
              <a:ext cx="1041643" cy="515039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" name="任意多边形 2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1150357" y="6342962"/>
              <a:ext cx="1041643" cy="515039"/>
              <a:chOff x="4956670" y="4443106"/>
              <a:chExt cx="4884016" cy="2414894"/>
            </a:xfrm>
          </p:grpSpPr>
          <p:sp>
            <p:nvSpPr>
              <p:cNvPr id="12" name="等腰三角形 1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3" name="任意多边形 25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43472" y="1710778"/>
            <a:ext cx="8066112" cy="923330"/>
          </a:xfrm>
        </p:spPr>
        <p:txBody>
          <a:bodyPr anchor="b" anchorCtr="0">
            <a:normAutofit/>
          </a:bodyPr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内容占位符 22"/>
          <p:cNvSpPr>
            <a:spLocks noGrp="1"/>
          </p:cNvSpPr>
          <p:nvPr>
            <p:ph sz="quarter" idx="13"/>
          </p:nvPr>
        </p:nvSpPr>
        <p:spPr>
          <a:xfrm>
            <a:off x="1343472" y="2716236"/>
            <a:ext cx="8066158" cy="535531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V 形 7"/>
          <p:cNvSpPr/>
          <p:nvPr/>
        </p:nvSpPr>
        <p:spPr>
          <a:xfrm>
            <a:off x="351477" y="548680"/>
            <a:ext cx="398804" cy="4568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76672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76872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2019/1/19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16480" y="365125"/>
            <a:ext cx="93732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506272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V 形 7"/>
          <p:cNvSpPr/>
          <p:nvPr/>
        </p:nvSpPr>
        <p:spPr>
          <a:xfrm>
            <a:off x="263352" y="739874"/>
            <a:ext cx="502840" cy="57606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488CED8-A2E1-4FD5-B2F5-D691BB24C91E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A5F2F5A-3577-40D0-9738-AC762F5E24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30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4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等腰三角形 26"/>
          <p:cNvSpPr/>
          <p:nvPr>
            <p:custDataLst>
              <p:tags r:id="rId2"/>
            </p:custDataLst>
          </p:nvPr>
        </p:nvSpPr>
        <p:spPr>
          <a:xfrm rot="5400000">
            <a:off x="354599" y="4137720"/>
            <a:ext cx="708360" cy="802557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  <a:gd name="connsiteX0-17" fmla="*/ 369815 w 1135134"/>
              <a:gd name="connsiteY0-18" fmla="*/ 675524 h 675524"/>
              <a:gd name="connsiteX1-19" fmla="*/ 0 w 1135134"/>
              <a:gd name="connsiteY1-20" fmla="*/ 0 h 675524"/>
              <a:gd name="connsiteX2-21" fmla="*/ 1135134 w 1135134"/>
              <a:gd name="connsiteY2-22" fmla="*/ 391312 h 675524"/>
              <a:gd name="connsiteX3-23" fmla="*/ 369815 w 1135134"/>
              <a:gd name="connsiteY3-24" fmla="*/ 675524 h 675524"/>
              <a:gd name="connsiteX0-25" fmla="*/ 369815 w 1199659"/>
              <a:gd name="connsiteY0-26" fmla="*/ 675524 h 1359189"/>
              <a:gd name="connsiteX1-27" fmla="*/ 0 w 1199659"/>
              <a:gd name="connsiteY1-28" fmla="*/ 0 h 1359189"/>
              <a:gd name="connsiteX2-29" fmla="*/ 1199659 w 1199659"/>
              <a:gd name="connsiteY2-30" fmla="*/ 1359189 h 1359189"/>
              <a:gd name="connsiteX3-31" fmla="*/ 369815 w 1199659"/>
              <a:gd name="connsiteY3-32" fmla="*/ 675524 h 13591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99659" h="1359189">
                <a:moveTo>
                  <a:pt x="369815" y="675524"/>
                </a:moveTo>
                <a:lnTo>
                  <a:pt x="0" y="0"/>
                </a:lnTo>
                <a:lnTo>
                  <a:pt x="1199659" y="1359189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豆瓣影评</a:t>
            </a:r>
            <a:r>
              <a:rPr lang="en-US" altLang="zh-CN"/>
              <a:t>-</a:t>
            </a:r>
            <a:r>
              <a:rPr lang="zh-CN" altLang="en-US"/>
              <a:t>项目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write by onemee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889635" y="695960"/>
            <a:ext cx="385699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0">
                <a:solidFill>
                  <a:srgbClr val="2E2E2E"/>
                </a:solidFill>
                <a:ea typeface="宋体" panose="02010600030101010101" pitchFamily="2" charset="-122"/>
              </a:rPr>
              <a:t>可以看到和豆瓣网址上面是匹配的。这样就得到了最新电影的信息了。接下来就要进行对最新电影短评进行分析了。</a:t>
            </a:r>
            <a:endParaRPr lang="zh-CN" altLang="en-US" sz="2800" b="0">
              <a:solidFill>
                <a:srgbClr val="2E2E2E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360" y="154305"/>
            <a:ext cx="6153785" cy="6362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1525" y="4299585"/>
            <a:ext cx="39751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访问影评地址：https://movie.douban.com/subject/26394152/comments?start=0&amp;limit=20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58850" y="797560"/>
            <a:ext cx="102743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0">
                <a:solidFill>
                  <a:srgbClr val="2E2E2E"/>
                </a:solidFill>
                <a:ea typeface="宋体" panose="02010600030101010101" pitchFamily="2" charset="-122"/>
              </a:rPr>
              <a:t>其中</a:t>
            </a:r>
            <a:r>
              <a:rPr lang="en-US" sz="2800" b="1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26394152</a:t>
            </a:r>
            <a:r>
              <a:rPr lang="zh-CN" sz="2800" b="0">
                <a:solidFill>
                  <a:srgbClr val="2E2E2E"/>
                </a:solidFill>
                <a:ea typeface="宋体" panose="02010600030101010101" pitchFamily="2" charset="-122"/>
              </a:rPr>
              <a:t>就是电影的id，</a:t>
            </a:r>
            <a:r>
              <a:rPr lang="en-US" sz="2800" b="1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start=0</a:t>
            </a:r>
            <a:r>
              <a:rPr lang="zh-CN" sz="2800" b="0">
                <a:solidFill>
                  <a:srgbClr val="2E2E2E"/>
                </a:solidFill>
                <a:ea typeface="宋体" panose="02010600030101010101" pitchFamily="2" charset="-122"/>
              </a:rPr>
              <a:t>表示评论的第0条评论。</a:t>
            </a:r>
            <a:endParaRPr lang="zh-CN" altLang="en-US" sz="2800" b="0">
              <a:solidFill>
                <a:srgbClr val="2E2E2E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8850" y="1513205"/>
            <a:ext cx="954595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 b="0">
                <a:solidFill>
                  <a:srgbClr val="2E2E2E"/>
                </a:solidFill>
                <a:ea typeface="宋体" panose="02010600030101010101" pitchFamily="2" charset="-122"/>
              </a:rPr>
              <a:t>打开短评页面的html代码，每页</a:t>
            </a:r>
            <a:r>
              <a:rPr lang="en-US" altLang="zh-CN" sz="2400" b="0">
                <a:solidFill>
                  <a:srgbClr val="2E2E2E"/>
                </a:solidFill>
                <a:ea typeface="宋体" panose="02010600030101010101" pitchFamily="2" charset="-122"/>
              </a:rPr>
              <a:t>20</a:t>
            </a:r>
            <a:r>
              <a:rPr lang="zh-CN" altLang="en-US" sz="2400" b="0">
                <a:solidFill>
                  <a:srgbClr val="2E2E2E"/>
                </a:solidFill>
                <a:ea typeface="宋体" panose="02010600030101010101" pitchFamily="2" charset="-122"/>
              </a:rPr>
              <a:t>条影评经过数据分析发现</a:t>
            </a:r>
            <a:r>
              <a:rPr lang="zh-CN" sz="2400" b="0">
                <a:solidFill>
                  <a:srgbClr val="2E2E2E"/>
                </a:solidFill>
                <a:ea typeface="宋体" panose="02010600030101010101" pitchFamily="2" charset="-122"/>
              </a:rPr>
              <a:t>关于评论的数据是在</a:t>
            </a:r>
            <a:r>
              <a:rPr lang="en-US" sz="2400" b="1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div</a:t>
            </a:r>
            <a:r>
              <a:rPr lang="zh-CN" sz="2400" b="0">
                <a:solidFill>
                  <a:srgbClr val="2E2E2E"/>
                </a:solidFill>
                <a:ea typeface="宋体" panose="02010600030101010101" pitchFamily="2" charset="-122"/>
              </a:rPr>
              <a:t>标签的</a:t>
            </a:r>
            <a:r>
              <a:rPr lang="en-US" sz="2400" b="1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comment</a:t>
            </a:r>
            <a:r>
              <a:rPr lang="zh-CN" sz="2400" b="0">
                <a:solidFill>
                  <a:srgbClr val="2E2E2E"/>
                </a:solidFill>
                <a:ea typeface="宋体" panose="02010600030101010101" pitchFamily="2" charset="-122"/>
              </a:rPr>
              <a:t>属性下面</a:t>
            </a:r>
            <a:endParaRPr lang="zh-CN" altLang="en-US" sz="2400" b="0">
              <a:solidFill>
                <a:srgbClr val="2E2E2E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245" y="2508250"/>
            <a:ext cx="7763510" cy="40360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8655" y="1537335"/>
            <a:ext cx="108546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requrl = 'https://movie.douban.com/subject/'+now_list[0]['id']+'/comments'+'?'+'start=0'+'&amp;limit=20'</a:t>
            </a:r>
          </a:p>
          <a:p>
            <a:r>
              <a:rPr lang="zh-CN" altLang="en-US"/>
              <a:t>resq=request.urlopen(requrl)</a:t>
            </a:r>
          </a:p>
          <a:p>
            <a:r>
              <a:rPr lang="zh-CN" altLang="en-US"/>
              <a:t>html_data1=resq.read().decode('utf-8')</a:t>
            </a:r>
          </a:p>
          <a:p>
            <a:r>
              <a:rPr lang="zh-CN" altLang="en-US"/>
              <a:t>soup1=BeautifulSoup(html_data1,'html.parser')</a:t>
            </a:r>
          </a:p>
          <a:p>
            <a:r>
              <a:rPr lang="zh-CN" altLang="en-US"/>
              <a:t>comment_list=soup1.select('div.comment-item')</a:t>
            </a:r>
          </a:p>
          <a:p>
            <a:r>
              <a:rPr lang="zh-CN" altLang="en-US"/>
              <a:t>print(comment_list)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62330" y="75628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3200" b="0">
                <a:solidFill>
                  <a:srgbClr val="2E2E2E"/>
                </a:solidFill>
                <a:ea typeface="宋体" panose="02010600030101010101" pitchFamily="2" charset="-122"/>
              </a:rPr>
              <a:t>对此标签进行解析</a:t>
            </a:r>
            <a:endParaRPr lang="zh-CN" altLang="en-US" sz="3200" b="0">
              <a:solidFill>
                <a:srgbClr val="2E2E2E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00" y="3606800"/>
            <a:ext cx="10389235" cy="27755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99490" y="836295"/>
            <a:ext cx="1012317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0">
                <a:solidFill>
                  <a:srgbClr val="2E2E2E"/>
                </a:solidFill>
                <a:ea typeface="宋体" panose="02010600030101010101" pitchFamily="2" charset="-122"/>
              </a:rPr>
              <a:t>此时在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comment_list</a:t>
            </a:r>
            <a:r>
              <a:rPr lang="zh-CN" sz="2800" b="0">
                <a:solidFill>
                  <a:srgbClr val="2E2E2E"/>
                </a:solidFill>
                <a:ea typeface="宋体" panose="02010600030101010101" pitchFamily="2" charset="-122"/>
              </a:rPr>
              <a:t>列表中存放的就是div标签和comment属性下面的html代码，还可以数据分析发现在p标签下面存放了网友对电影的评论</a:t>
            </a:r>
            <a:r>
              <a:rPr lang="en-US" altLang="zh-CN" sz="2800" b="0">
                <a:solidFill>
                  <a:srgbClr val="2E2E2E"/>
                </a:solidFill>
                <a:ea typeface="宋体" panose="02010600030101010101" pitchFamily="2" charset="-122"/>
              </a:rPr>
              <a:t>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25" y="2528570"/>
            <a:ext cx="11849100" cy="13049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7085" y="4087495"/>
            <a:ext cx="992632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each_comment = []</a:t>
            </a:r>
          </a:p>
          <a:p>
            <a:r>
              <a:rPr lang="zh-CN" altLang="en-US" sz="2400"/>
              <a:t>for i in comment_list:         #对comment_list进行解释</a:t>
            </a:r>
          </a:p>
          <a:p>
            <a:r>
              <a:rPr lang="zh-CN" altLang="en-US" sz="2400"/>
              <a:t>    if i.select('span.short'):</a:t>
            </a:r>
          </a:p>
          <a:p>
            <a:r>
              <a:rPr lang="zh-CN" altLang="en-US" sz="2400"/>
              <a:t>        each_comment.append(i.get_text())</a:t>
            </a:r>
          </a:p>
          <a:p>
            <a:r>
              <a:rPr lang="zh-CN" altLang="en-US" sz="2400"/>
              <a:t>print(each_comment)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9815" y="718185"/>
            <a:ext cx="990663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each_comment = []</a:t>
            </a:r>
          </a:p>
          <a:p>
            <a:r>
              <a:rPr lang="zh-CN" altLang="en-US" sz="2800"/>
              <a:t>for i in comment_list:  #对comment_list进行解释</a:t>
            </a:r>
          </a:p>
          <a:p>
            <a:r>
              <a:rPr lang="zh-CN" altLang="en-US" sz="2800"/>
              <a:t>    if i.select('span.short'):</a:t>
            </a:r>
          </a:p>
          <a:p>
            <a:r>
              <a:rPr lang="zh-CN" altLang="en-US" sz="2800"/>
              <a:t>        each_comment.append(i.get_text())</a:t>
            </a:r>
          </a:p>
          <a:p>
            <a:r>
              <a:rPr lang="zh-CN" altLang="en-US" sz="2800"/>
              <a:t>print(each_comment)   #此处列表会有脏数据，也就是空格。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35" y="3384550"/>
            <a:ext cx="11048365" cy="4737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25625" y="4436745"/>
            <a:ext cx="84734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/>
            <a:r>
              <a:rPr lang="zh-CN" sz="2800" b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至此已经爬取了豆瓣最近播放电影的评论数据，</a:t>
            </a:r>
          </a:p>
          <a:p>
            <a:pPr indent="0" algn="l"/>
            <a:r>
              <a:rPr lang="zh-CN" sz="2800" b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接下来就要对</a:t>
            </a: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数据进行分析并清洗</a:t>
            </a:r>
            <a:r>
              <a:rPr lang="zh-CN" sz="2800" b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和</a:t>
            </a: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词云显示</a:t>
            </a:r>
            <a:r>
              <a:rPr lang="zh-CN" sz="2800" b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了。</a:t>
            </a:r>
            <a:endParaRPr lang="zh-CN" altLang="en-US" sz="2800" b="1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889635" y="622300"/>
            <a:ext cx="5080000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</a:rPr>
              <a:t>数据清洗</a:t>
            </a:r>
            <a:endParaRPr lang="zh-CN" altLang="en-US" sz="4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9025" y="2248535"/>
            <a:ext cx="1020000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comments = '  '</a:t>
            </a:r>
          </a:p>
          <a:p>
            <a:r>
              <a:rPr lang="zh-CN" altLang="en-US" sz="2400"/>
              <a:t>for k in range(len(each_comment)):</a:t>
            </a:r>
          </a:p>
          <a:p>
            <a:r>
              <a:rPr lang="zh-CN" altLang="en-US" sz="2400"/>
              <a:t>    comments = comments+(str(each_comment[k])).strip()</a:t>
            </a:r>
          </a:p>
          <a:p>
            <a:r>
              <a:rPr lang="zh-CN" altLang="en-US" sz="2400"/>
              <a:t>print(comments)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390" y="4338320"/>
            <a:ext cx="10014585" cy="18491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72185" y="1643380"/>
            <a:ext cx="917448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000" b="0">
                <a:solidFill>
                  <a:srgbClr val="2E2E2E"/>
                </a:solidFill>
                <a:ea typeface="宋体" panose="02010600030101010101" pitchFamily="2" charset="-122"/>
              </a:rPr>
              <a:t>为了方便进行数据进行清洗，我们将列表中的数据放在一个字符串对象中</a:t>
            </a:r>
            <a:endParaRPr lang="zh-CN" altLang="en-US" sz="2000" b="0">
              <a:solidFill>
                <a:srgbClr val="2E2E2E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45515" y="683260"/>
            <a:ext cx="1030160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 b="0">
                <a:solidFill>
                  <a:srgbClr val="2E2E2E"/>
                </a:solidFill>
                <a:ea typeface="宋体" panose="02010600030101010101" pitchFamily="2" charset="-122"/>
              </a:rPr>
              <a:t>可以看到所有的评论已经变成一个字符串了，但是我们发现评论中还有不少的空格，标点符号等。这些符号对我们进行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词频统计</a:t>
            </a:r>
            <a:r>
              <a:rPr lang="zh-CN" sz="2400" b="0">
                <a:solidFill>
                  <a:srgbClr val="2E2E2E"/>
                </a:solidFill>
                <a:ea typeface="宋体" panose="02010600030101010101" pitchFamily="2" charset="-122"/>
              </a:rPr>
              <a:t>时根本没有用，因此要将它们清洗掉。所用的方法是正则表达式。</a:t>
            </a:r>
            <a:endParaRPr lang="zh-CN" altLang="en-US" sz="2400" b="0">
              <a:solidFill>
                <a:srgbClr val="2E2E2E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5515" y="2109470"/>
            <a:ext cx="1003490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pattern = re.compile(r'[\u4e00-\u9fa5]+')</a:t>
            </a:r>
          </a:p>
          <a:p>
            <a:r>
              <a:rPr lang="zh-CN" altLang="en-US" sz="2800"/>
              <a:t>filter_data = re.findall(pattern,comments)</a:t>
            </a:r>
          </a:p>
          <a:p>
            <a:r>
              <a:rPr lang="zh-CN" altLang="en-US" sz="2800"/>
              <a:t>clean_data = ' '.join(filter_data)</a:t>
            </a:r>
          </a:p>
          <a:p>
            <a:r>
              <a:rPr lang="zh-CN" altLang="en-US" sz="2800"/>
              <a:t>print(clean_data)   </a:t>
            </a:r>
            <a:r>
              <a:rPr lang="en-US" altLang="zh-CN" sz="2800"/>
              <a:t>#</a:t>
            </a:r>
            <a:r>
              <a:rPr lang="zh-CN" altLang="zh-CN" sz="2800"/>
              <a:t>去掉了标点符号与空格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" y="4720590"/>
            <a:ext cx="11725275" cy="4667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6450" y="2260600"/>
            <a:ext cx="1030414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pattern = re.compile(r'[\u4e00-\u9fa5]+')</a:t>
            </a:r>
          </a:p>
          <a:p>
            <a:r>
              <a:rPr lang="zh-CN" altLang="en-US" sz="2800"/>
              <a:t>filter_data = re.findall(pattern,comments)</a:t>
            </a:r>
          </a:p>
          <a:p>
            <a:r>
              <a:rPr lang="zh-CN" altLang="en-US" sz="2800"/>
              <a:t>clean_data = ''.join(filter_data)</a:t>
            </a:r>
          </a:p>
          <a:p>
            <a:r>
              <a:rPr lang="zh-CN" altLang="en-US" sz="2800"/>
              <a:t>print(clean_data)</a:t>
            </a:r>
          </a:p>
          <a:p>
            <a:r>
              <a:rPr lang="zh-CN" altLang="en-US" sz="2800"/>
              <a:t>with open('c://comments.txt','wb') as f:</a:t>
            </a:r>
          </a:p>
          <a:p>
            <a:r>
              <a:rPr lang="zh-CN" altLang="en-US" sz="2800"/>
              <a:t>    f.write(bytes(clean_data,encoding='utf-8'))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35355" y="714375"/>
            <a:ext cx="7089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把</a:t>
            </a:r>
            <a:r>
              <a:rPr lang="zh-CN" altLang="en-US" sz="360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干净的</a:t>
            </a:r>
            <a:r>
              <a:rPr lang="zh-CN" altLang="en-US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影评数据保存在本地</a:t>
            </a:r>
            <a:r>
              <a:rPr lang="en-US" altLang="zh-CN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zh-CN" altLang="en-US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175" y="2352040"/>
            <a:ext cx="2281555" cy="24936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920115" y="538480"/>
            <a:ext cx="11321415" cy="9474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结巴分词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20115" y="3542665"/>
            <a:ext cx="11321415" cy="4794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800" dirty="0">
                <a:solidFill>
                  <a:srgbClr val="FF0000"/>
                </a:solidFill>
                <a:latin typeface="+mn-lt"/>
                <a:ea typeface="+mn-ea"/>
              </a:rPr>
              <a:t>就是口吃，说话结巴！</a:t>
            </a:r>
          </a:p>
        </p:txBody>
      </p:sp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>
            <a:off x="493395" y="3293110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 cstate="screen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565" y="4413250"/>
            <a:ext cx="1497330" cy="18821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</p:pic>
      <p:sp>
        <p:nvSpPr>
          <p:cNvPr id="100" name="文本框 99"/>
          <p:cNvSpPr txBox="1"/>
          <p:nvPr/>
        </p:nvSpPr>
        <p:spPr>
          <a:xfrm>
            <a:off x="920115" y="1870075"/>
            <a:ext cx="1024699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 b="0">
                <a:solidFill>
                  <a:srgbClr val="2E2E2E"/>
                </a:solidFill>
                <a:ea typeface="宋体" panose="02010600030101010101" pitchFamily="2" charset="-122"/>
              </a:rPr>
              <a:t>要进行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词频统计</a:t>
            </a:r>
            <a:r>
              <a:rPr lang="zh-CN" sz="2400" b="0">
                <a:solidFill>
                  <a:srgbClr val="2E2E2E"/>
                </a:solidFill>
                <a:ea typeface="宋体" panose="02010600030101010101" pitchFamily="2" charset="-122"/>
              </a:rPr>
              <a:t>，所以先要进行中文分词操作。在这里我使用的是结巴分词。如果没有安装结巴分词，可以在控制台使用</a:t>
            </a:r>
            <a:r>
              <a:rPr lang="en-US" sz="2400" b="1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pip install jieba</a:t>
            </a:r>
            <a:r>
              <a:rPr lang="zh-CN" sz="2400" b="0">
                <a:solidFill>
                  <a:srgbClr val="2E2E2E"/>
                </a:solidFill>
                <a:ea typeface="宋体" panose="02010600030101010101" pitchFamily="2" charset="-122"/>
              </a:rPr>
              <a:t>进行安装。（注：可以使用</a:t>
            </a:r>
            <a:r>
              <a:rPr lang="en-US" sz="2400" b="1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pip list</a:t>
            </a:r>
            <a:r>
              <a:rPr lang="zh-CN" sz="2400" b="0">
                <a:solidFill>
                  <a:srgbClr val="2E2E2E"/>
                </a:solidFill>
                <a:ea typeface="宋体" panose="02010600030101010101" pitchFamily="2" charset="-122"/>
              </a:rPr>
              <a:t>查看是否安装了这些库）。</a:t>
            </a:r>
            <a:endParaRPr lang="zh-CN" altLang="en-US" sz="2400" b="0">
              <a:solidFill>
                <a:srgbClr val="2E2E2E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420" y="2828925"/>
            <a:ext cx="3451860" cy="34518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98880" y="710565"/>
            <a:ext cx="776097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segment = jieba.lcut(clean_data)</a:t>
            </a:r>
          </a:p>
          <a:p>
            <a:r>
              <a:rPr lang="zh-CN" altLang="en-US" sz="2800"/>
              <a:t>words = pd.DataFrame({'segment':segment})</a:t>
            </a:r>
          </a:p>
          <a:p>
            <a:r>
              <a:rPr lang="zh-CN" altLang="en-US" sz="2800"/>
              <a:t>print(words.head())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>
        <p14:vortex dir="r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简介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195" y="365125"/>
            <a:ext cx="6999605" cy="57505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2025" y="3778885"/>
            <a:ext cx="254000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https://movie.douban.com/cinema/nowplaying/wuhan/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2025" y="2953385"/>
            <a:ext cx="2281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访问地址：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896620" y="394970"/>
            <a:ext cx="1039876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0">
                <a:solidFill>
                  <a:srgbClr val="2E2E2E"/>
                </a:solidFill>
                <a:ea typeface="宋体" panose="02010600030101010101" pitchFamily="2" charset="-122"/>
              </a:rPr>
              <a:t>从上图可以看到我们的数据中有“样”、“这”等虚词（停用词），而这些词在任何场景中都是</a:t>
            </a: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高频</a:t>
            </a:r>
            <a:r>
              <a:rPr lang="zh-CN" sz="2800" b="0">
                <a:solidFill>
                  <a:srgbClr val="2E2E2E"/>
                </a:solidFill>
                <a:ea typeface="宋体" panose="02010600030101010101" pitchFamily="2" charset="-122"/>
              </a:rPr>
              <a:t>时，并且没有实际的含义，所以我们要他们进行清除。在stopwords.txt文件中，将我们的数据与停用词进行比对即可（百度stopwords.txt，下载该文件）。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805" y="4398010"/>
            <a:ext cx="2352675" cy="22167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70940" y="2459990"/>
            <a:ext cx="101244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#quoting=3全不引用</a:t>
            </a:r>
          </a:p>
          <a:p>
            <a:r>
              <a:rPr lang="zh-CN" altLang="en-US" sz="2400"/>
              <a:t>stopwords=pd.read_csv("stopwords.txt",index_col=False,quoting=3,sep="\t",names=['stopword'], encoding='utf-8')</a:t>
            </a:r>
          </a:p>
          <a:p>
            <a:r>
              <a:rPr lang="zh-CN" altLang="en-US" sz="2400"/>
              <a:t>words_df=words[~words.segment.isin(stopwords.stopword)]</a:t>
            </a:r>
          </a:p>
          <a:p>
            <a:r>
              <a:rPr lang="zh-CN" altLang="en-US" sz="2400"/>
              <a:t>print(words_df.head())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58215" y="701675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3600" b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</a:rPr>
              <a:t>词频统计</a:t>
            </a:r>
            <a:endParaRPr lang="zh-CN" altLang="en-US" sz="3600" b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1840" y="160845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numpy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5955" y="2392045"/>
            <a:ext cx="586549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/>
              <a:t>words_start = words.groupby(by=['segment'])['segment'].agg({"计数":numpy.size})</a:t>
            </a:r>
          </a:p>
          <a:p>
            <a:r>
              <a:rPr lang="zh-CN" altLang="en-US" sz="2400" b="1"/>
              <a:t>print(words_start.head())</a:t>
            </a:r>
          </a:p>
          <a:p>
            <a:r>
              <a:rPr lang="zh-CN" altLang="en-US" sz="2400" b="1"/>
              <a:t>words_start=words_start.reset_index().sort_values(by=["计数"],ascending=False)</a:t>
            </a:r>
          </a:p>
          <a:p>
            <a:r>
              <a:rPr lang="zh-CN" altLang="en-US" sz="2400" b="1"/>
              <a:t>print(words_start.head())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530" y="1072515"/>
            <a:ext cx="4301490" cy="51142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1840" y="2130425"/>
            <a:ext cx="42443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#词频统计，第一页</a:t>
            </a:r>
            <a:r>
              <a:rPr lang="en-US" altLang="zh-CN"/>
              <a:t>20</a:t>
            </a:r>
            <a:r>
              <a:rPr lang="zh-CN" altLang="en-US"/>
              <a:t>条影评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765810" y="663575"/>
            <a:ext cx="5080000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4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</a:rPr>
              <a:t>词云可视化</a:t>
            </a:r>
            <a:endParaRPr lang="zh-CN" altLang="en-US" sz="44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5810" y="1766570"/>
            <a:ext cx="1104646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import matplotlib.pyplot as plt</a:t>
            </a:r>
          </a:p>
          <a:p>
            <a:r>
              <a:rPr lang="zh-CN" altLang="en-US" sz="2400"/>
              <a:t>import matplotlib</a:t>
            </a:r>
          </a:p>
          <a:p>
            <a:r>
              <a:rPr lang="zh-CN" altLang="en-US" sz="2400"/>
              <a:t>matplotlib.rcParams['figure.figsize']=(10.0,5.0)</a:t>
            </a:r>
          </a:p>
          <a:p>
            <a:r>
              <a:rPr lang="zh-CN" altLang="en-US" sz="2400"/>
              <a:t>from wordcloud import WordCloud</a:t>
            </a:r>
          </a:p>
        </p:txBody>
      </p:sp>
      <p:pic>
        <p:nvPicPr>
          <p:cNvPr id="3" name="图片 2" descr="figure.figsiz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055" y="4215130"/>
            <a:ext cx="7591425" cy="22879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1375" y="3613785"/>
            <a:ext cx="505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注：</a:t>
            </a:r>
            <a:r>
              <a:rPr lang="en-US" altLang="zh-CN"/>
              <a:t>figure</a:t>
            </a:r>
            <a:r>
              <a:rPr lang="zh-CN" altLang="zh-CN"/>
              <a:t>表示一块画布；</a:t>
            </a:r>
            <a:r>
              <a:rPr lang="en-US" altLang="zh-CN"/>
              <a:t>figsize</a:t>
            </a:r>
            <a:r>
              <a:rPr lang="zh-CN" altLang="en-US"/>
              <a:t>单位是英寸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3290" y="815975"/>
            <a:ext cx="1072959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#生成词云进行显示</a:t>
            </a:r>
          </a:p>
          <a:p>
            <a:r>
              <a:rPr lang="zh-CN" altLang="en-US" sz="2800"/>
              <a:t>wordcloud = WordCloud(font_path='simhei.ttf',background_color='white',max_font_size=80)</a:t>
            </a:r>
          </a:p>
          <a:p>
            <a:r>
              <a:rPr lang="zh-CN" altLang="en-US" sz="2800"/>
              <a:t>w_frequence ={x[0]:x[1] for x in words_start.head(1000).values}</a:t>
            </a:r>
          </a:p>
          <a:p>
            <a:r>
              <a:rPr lang="zh-CN" altLang="en-US" sz="2800"/>
              <a:t>w_frequence_list = []</a:t>
            </a:r>
          </a:p>
          <a:p>
            <a:r>
              <a:rPr lang="zh-CN" altLang="en-US" sz="2800"/>
              <a:t>for key in w_frequence:</a:t>
            </a:r>
          </a:p>
          <a:p>
            <a:r>
              <a:rPr lang="zh-CN" altLang="en-US" sz="2800"/>
              <a:t>    temp = (key,w_frequence[key])</a:t>
            </a:r>
          </a:p>
          <a:p>
            <a:r>
              <a:rPr lang="zh-CN" altLang="en-US" sz="2800"/>
              <a:t>    w_frequence_list.append(temp)</a:t>
            </a:r>
          </a:p>
          <a:p>
            <a:r>
              <a:rPr lang="zh-CN" altLang="en-US" sz="2800"/>
              <a:t>wordcloud = wordcloud.fit_words(dict(w_frequence_list))</a:t>
            </a:r>
          </a:p>
          <a:p>
            <a:r>
              <a:rPr lang="zh-CN" altLang="en-US" sz="2800"/>
              <a:t>plt.imshow(wordcloud)</a:t>
            </a:r>
          </a:p>
          <a:p>
            <a:r>
              <a:rPr lang="zh-CN" altLang="en-US" sz="2800"/>
              <a:t>plt.savefig("douban.jpg")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10" y="192405"/>
            <a:ext cx="11148695" cy="55803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3245" y="5963920"/>
            <a:ext cx="10981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数据分析可视化界面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感谢聆听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write by onemee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项目概况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199130" y="2152650"/>
            <a:ext cx="606996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28600" indent="-228600"/>
            <a:r>
              <a:rPr lang="en-US" sz="3200" b="0" dirty="0">
                <a:solidFill>
                  <a:srgbClr val="2E2E2E"/>
                </a:solidFill>
                <a:latin typeface="Symbol" panose="05050102010706020507" charset="0"/>
                <a:ea typeface="宋体" panose="02010600030101010101" pitchFamily="2" charset="-122"/>
              </a:rPr>
              <a:t>1</a:t>
            </a:r>
            <a:r>
              <a:rPr lang="zh-CN" altLang="en-US" sz="3200" b="0" dirty="0">
                <a:solidFill>
                  <a:srgbClr val="2E2E2E"/>
                </a:solidFill>
                <a:latin typeface="Symbol" panose="05050102010706020507" charset="0"/>
                <a:ea typeface="宋体" panose="02010600030101010101" pitchFamily="2" charset="-122"/>
              </a:rPr>
              <a:t>、</a:t>
            </a:r>
            <a:r>
              <a:rPr lang="zh-CN" sz="3200" b="0" dirty="0">
                <a:solidFill>
                  <a:srgbClr val="2E2E2E"/>
                </a:solidFill>
                <a:ea typeface="宋体" panose="02010600030101010101" pitchFamily="2" charset="-122"/>
              </a:rPr>
              <a:t>抓取网页数据</a:t>
            </a:r>
          </a:p>
          <a:p>
            <a:pPr marL="228600" indent="-228600"/>
            <a:endParaRPr lang="zh-CN" sz="3200" b="0" dirty="0">
              <a:solidFill>
                <a:srgbClr val="2E2E2E"/>
              </a:solidFill>
              <a:ea typeface="宋体" panose="02010600030101010101" pitchFamily="2" charset="-122"/>
            </a:endParaRPr>
          </a:p>
          <a:p>
            <a:pPr marL="228600" indent="-228600"/>
            <a:r>
              <a:rPr lang="en-US" altLang="zh-CN" sz="3200" b="0" dirty="0">
                <a:solidFill>
                  <a:srgbClr val="2E2E2E"/>
                </a:solidFill>
                <a:ea typeface="宋体" panose="02010600030101010101" pitchFamily="2" charset="-122"/>
              </a:rPr>
              <a:t>2</a:t>
            </a:r>
            <a:r>
              <a:rPr lang="zh-CN" altLang="en-US" sz="3200" b="0" dirty="0">
                <a:solidFill>
                  <a:srgbClr val="2E2E2E"/>
                </a:solidFill>
                <a:ea typeface="宋体" panose="02010600030101010101" pitchFamily="2" charset="-122"/>
              </a:rPr>
              <a:t>、</a:t>
            </a:r>
            <a:r>
              <a:rPr lang="zh-CN" sz="3200" b="0" dirty="0">
                <a:solidFill>
                  <a:srgbClr val="2E2E2E"/>
                </a:solidFill>
                <a:ea typeface="宋体" panose="02010600030101010101" pitchFamily="2" charset="-122"/>
              </a:rPr>
              <a:t>数据</a:t>
            </a:r>
            <a:r>
              <a:rPr lang="zh-CN" altLang="en-US" sz="3200" dirty="0">
                <a:solidFill>
                  <a:srgbClr val="2E2E2E"/>
                </a:solidFill>
                <a:ea typeface="宋体" panose="02010600030101010101" pitchFamily="2" charset="-122"/>
                <a:sym typeface="+mn-ea"/>
              </a:rPr>
              <a:t>分析</a:t>
            </a:r>
            <a:endParaRPr lang="zh-CN" sz="3200" b="0" dirty="0">
              <a:solidFill>
                <a:srgbClr val="2E2E2E"/>
              </a:solidFill>
              <a:ea typeface="宋体" panose="02010600030101010101" pitchFamily="2" charset="-122"/>
            </a:endParaRPr>
          </a:p>
          <a:p>
            <a:pPr marL="228600" indent="-228600"/>
            <a:endParaRPr lang="zh-CN" sz="3200" b="0" dirty="0">
              <a:solidFill>
                <a:srgbClr val="2E2E2E"/>
              </a:solidFill>
              <a:ea typeface="宋体" panose="02010600030101010101" pitchFamily="2" charset="-122"/>
            </a:endParaRPr>
          </a:p>
          <a:p>
            <a:pPr marL="228600" indent="-228600"/>
            <a:r>
              <a:rPr lang="en-US" altLang="zh-CN" sz="3200" b="0" dirty="0">
                <a:solidFill>
                  <a:srgbClr val="2E2E2E"/>
                </a:solidFill>
                <a:ea typeface="宋体" panose="02010600030101010101" pitchFamily="2" charset="-122"/>
              </a:rPr>
              <a:t>3</a:t>
            </a:r>
            <a:r>
              <a:rPr lang="zh-CN" altLang="en-US" sz="3200" b="0" dirty="0">
                <a:solidFill>
                  <a:srgbClr val="2E2E2E"/>
                </a:solidFill>
                <a:ea typeface="宋体" panose="02010600030101010101" pitchFamily="2" charset="-122"/>
              </a:rPr>
              <a:t>、</a:t>
            </a:r>
            <a:r>
              <a:rPr lang="zh-CN" sz="3200" b="0" dirty="0">
                <a:solidFill>
                  <a:srgbClr val="2E2E2E"/>
                </a:solidFill>
                <a:ea typeface="宋体" panose="02010600030101010101" pitchFamily="2" charset="-122"/>
              </a:rPr>
              <a:t>用词云进行展示</a:t>
            </a:r>
            <a:endParaRPr lang="zh-CN" altLang="en-US" sz="3200" b="0" dirty="0">
              <a:solidFill>
                <a:srgbClr val="2E2E2E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53440" y="476885"/>
            <a:ext cx="8713470" cy="1600200"/>
          </a:xfrm>
        </p:spPr>
        <p:txBody>
          <a:bodyPr/>
          <a:lstStyle/>
          <a:p>
            <a:r>
              <a:rPr lang="en-US" altLang="zh-CN" dirty="0"/>
              <a:t>一、抓取网页数据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999490" y="1236980"/>
            <a:ext cx="76225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000" b="1">
                <a:solidFill>
                  <a:srgbClr val="2E2E2E"/>
                </a:solidFill>
                <a:ea typeface="宋体" panose="02010600030101010101" pitchFamily="2" charset="-122"/>
              </a:rPr>
              <a:t>第一步要对网页进行访问，python中使用的是urllib库。</a:t>
            </a:r>
            <a:endParaRPr lang="zh-CN" altLang="en-US" sz="2000" b="1">
              <a:solidFill>
                <a:srgbClr val="2E2E2E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7755" y="2778760"/>
            <a:ext cx="104209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req = request.urlopen('https://movie.douban.com/cinema/nowplaying/wuhan/')</a:t>
            </a:r>
          </a:p>
          <a:p>
            <a:r>
              <a:rPr lang="zh-CN" altLang="en-US"/>
              <a:t>html_data=req.read().decode('utf-8')</a:t>
            </a:r>
          </a:p>
          <a:p>
            <a:r>
              <a:rPr lang="zh-CN" altLang="en-US"/>
              <a:t>print(html_data)   </a:t>
            </a:r>
            <a:r>
              <a:rPr lang="en-US" altLang="zh-CN"/>
              <a:t>#</a:t>
            </a:r>
            <a:r>
              <a:rPr lang="zh-CN" altLang="zh-CN"/>
              <a:t>返回比特字符串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99490" y="4268470"/>
            <a:ext cx="104209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req = request.urlopen('https://movie.douban.com/cinema/nowplaying/wuhan/')</a:t>
            </a:r>
          </a:p>
          <a:p>
            <a:r>
              <a:rPr lang="zh-CN" altLang="en-US" dirty="0"/>
              <a:t>html_data=req.read().decode('utf-8')</a:t>
            </a:r>
          </a:p>
          <a:p>
            <a:r>
              <a:rPr lang="zh-CN" altLang="en-US" dirty="0"/>
              <a:t>print(html_data)</a:t>
            </a:r>
          </a:p>
          <a:p>
            <a:r>
              <a:rPr lang="zh-CN" altLang="en-US" dirty="0"/>
              <a:t>with open('c://douban.txt','wb') as f:</a:t>
            </a:r>
          </a:p>
          <a:p>
            <a:r>
              <a:rPr lang="zh-CN" altLang="en-US" dirty="0"/>
              <a:t>    f.write(bytes(html_data,encoding='utf8'))    </a:t>
            </a:r>
            <a:r>
              <a:rPr lang="en-US" altLang="zh-CN" dirty="0"/>
              <a:t>#</a:t>
            </a:r>
            <a:r>
              <a:rPr lang="zh-CN" altLang="en-US" dirty="0"/>
              <a:t>强制转论</a:t>
            </a:r>
            <a:r>
              <a:rPr lang="en-US" altLang="zh-CN" dirty="0"/>
              <a:t>bytes</a:t>
            </a:r>
            <a:r>
              <a:rPr lang="zh-CN" altLang="en-US" dirty="0"/>
              <a:t>类型字符串，并声明编码，保存数据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87755" y="1842135"/>
            <a:ext cx="6278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from urllib import request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962024" y="531868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solidFill>
                  <a:schemeClr val="tx1"/>
                </a:solidFill>
              </a:rPr>
              <a:t>二、需要对得到的html代码进行解析提取我们需要的数据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0741" y="1409065"/>
            <a:ext cx="7724775" cy="4381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2605" y="2074545"/>
            <a:ext cx="26936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分析网页数据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22605" y="2954655"/>
            <a:ext cx="2611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所有电影名下，</a:t>
            </a:r>
            <a:r>
              <a:rPr lang="en-US" altLang="zh-CN"/>
              <a:t>div</a:t>
            </a:r>
            <a:r>
              <a:rPr lang="zh-CN" altLang="en-US"/>
              <a:t>标签，属性</a:t>
            </a:r>
            <a:r>
              <a:rPr lang="en-US" altLang="zh-CN"/>
              <a:t>id</a:t>
            </a:r>
            <a:r>
              <a:rPr lang="zh-CN" altLang="en-US"/>
              <a:t>为</a:t>
            </a:r>
            <a:r>
              <a:rPr lang="en-US" altLang="zh-CN"/>
              <a:t>nowplaying</a:t>
            </a:r>
            <a:r>
              <a:rPr lang="zh-CN" altLang="en-US"/>
              <a:t>的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22910" y="4409440"/>
            <a:ext cx="322643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div id=”nowplaying</a:t>
            </a:r>
          </a:p>
          <a:p>
            <a:pPr indent="0"/>
            <a:r>
              <a:rPr lang="en-US" b="1">
                <a:solidFill>
                  <a:srgbClr val="2E2E2E"/>
                </a:solidFill>
                <a:latin typeface="微软雅黑" panose="020B0503020204020204" charset="-122"/>
                <a:ea typeface="宋体" panose="02010600030101010101" pitchFamily="2" charset="-122"/>
              </a:rPr>
              <a:t>“</a:t>
            </a:r>
            <a:r>
              <a:rPr lang="zh-CN" b="0">
                <a:solidFill>
                  <a:srgbClr val="2E2E2E"/>
                </a:solidFill>
                <a:ea typeface="宋体" panose="02010600030101010101" pitchFamily="2" charset="-122"/>
              </a:rPr>
              <a:t>标签开始是我们想要的数据，里面有电影的名称、评分、主演等信息。</a:t>
            </a:r>
            <a:endParaRPr lang="zh-CN" altLang="en-US" b="0">
              <a:solidFill>
                <a:srgbClr val="2E2E2E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7115" y="626110"/>
            <a:ext cx="968502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soup = BeautifulSoup(html_data,'html.parser')</a:t>
            </a:r>
          </a:p>
          <a:p>
            <a:r>
              <a:rPr lang="zh-CN" altLang="en-US" sz="2800"/>
              <a:t>now_movie=soup.find_all('div',id='nowplaying')</a:t>
            </a:r>
          </a:p>
          <a:p>
            <a:r>
              <a:rPr lang="zh-CN" altLang="en-US" sz="2800"/>
              <a:t>movie_list=soup.select('li.list-item')</a:t>
            </a:r>
          </a:p>
          <a:p>
            <a:r>
              <a:rPr lang="zh-CN" altLang="en-US" sz="2800"/>
              <a:t>print(movie_list)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115" y="3089275"/>
            <a:ext cx="10155555" cy="22694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13460" y="588645"/>
            <a:ext cx="1049401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3200">
                <a:sym typeface="+mn-ea"/>
              </a:rPr>
              <a:t>movie_list</a:t>
            </a:r>
            <a:r>
              <a:rPr lang="en-US" sz="3200" b="1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zh-CN" sz="3200" b="0">
                <a:solidFill>
                  <a:srgbClr val="2E2E2E"/>
                </a:solidFill>
                <a:ea typeface="宋体" panose="02010600030101010101" pitchFamily="2" charset="-122"/>
              </a:rPr>
              <a:t>是一个列表，可以用</a:t>
            </a:r>
            <a:r>
              <a:rPr lang="en-US" sz="3200" b="1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print(</a:t>
            </a:r>
            <a:r>
              <a:rPr lang="zh-CN" altLang="en-US" sz="3200">
                <a:sym typeface="+mn-ea"/>
              </a:rPr>
              <a:t>movie_list</a:t>
            </a:r>
            <a:r>
              <a:rPr lang="en-US" sz="3200" b="1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[0]</a:t>
            </a:r>
            <a:r>
              <a:rPr lang="en-US" sz="3200" b="1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)</a:t>
            </a:r>
            <a:r>
              <a:rPr lang="zh-CN" sz="3200" b="0">
                <a:solidFill>
                  <a:srgbClr val="2E2E2E"/>
                </a:solidFill>
                <a:ea typeface="宋体" panose="02010600030101010101" pitchFamily="2" charset="-122"/>
              </a:rPr>
              <a:t>查看里面的内容</a:t>
            </a:r>
            <a:endParaRPr lang="zh-CN" altLang="en-US" sz="3200" b="0">
              <a:solidFill>
                <a:srgbClr val="2E2E2E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8045" y="1904365"/>
            <a:ext cx="1045527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soup = BeautifulSoup(html_data,'html.parser')</a:t>
            </a:r>
          </a:p>
          <a:p>
            <a:r>
              <a:rPr lang="zh-CN" altLang="en-US" sz="2400"/>
              <a:t>now_movie=soup.find_all('div',id='nowplaying')</a:t>
            </a:r>
          </a:p>
          <a:p>
            <a:r>
              <a:rPr lang="zh-CN" altLang="en-US" sz="2400"/>
              <a:t>movie_list=soup.select('li.list-item')</a:t>
            </a:r>
          </a:p>
          <a:p>
            <a:r>
              <a:rPr lang="zh-CN" altLang="en-US" sz="2400"/>
              <a:t>print(movie_list[0])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595" y="3999230"/>
            <a:ext cx="9782175" cy="24606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00125" y="628650"/>
            <a:ext cx="1012317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 b="0">
                <a:solidFill>
                  <a:srgbClr val="2E2E2E"/>
                </a:solidFill>
                <a:ea typeface="宋体" panose="02010600030101010101" pitchFamily="2" charset="-122"/>
              </a:rPr>
              <a:t>可以看到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data-subject属性里面放了电影的id号码</a:t>
            </a:r>
            <a:r>
              <a:rPr lang="zh-CN" sz="2400" b="0">
                <a:solidFill>
                  <a:srgbClr val="2E2E2E"/>
                </a:solidFill>
                <a:ea typeface="宋体" panose="02010600030101010101" pitchFamily="2" charset="-122"/>
              </a:rPr>
              <a:t>，而在img标签的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alt属性里面放了电影的名字</a:t>
            </a:r>
            <a:r>
              <a:rPr lang="zh-CN" sz="2400" b="0">
                <a:solidFill>
                  <a:srgbClr val="2E2E2E"/>
                </a:solidFill>
                <a:ea typeface="宋体" panose="02010600030101010101" pitchFamily="2" charset="-122"/>
              </a:rPr>
              <a:t>，因此我们就通过这两个属性来得到电影的id和名称。（注：打开电影短评的网页时需要用到电影的id，所以需要对它进行解析）</a:t>
            </a:r>
            <a:endParaRPr lang="zh-CN" altLang="en-US" sz="2400" b="0">
              <a:solidFill>
                <a:srgbClr val="2E2E2E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4240" y="2365375"/>
            <a:ext cx="1009967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now_list = []</a:t>
            </a:r>
          </a:p>
          <a:p>
            <a:r>
              <a:rPr lang="zh-CN" altLang="en-US" sz="2800"/>
              <a:t>for item in movie_list:</a:t>
            </a:r>
          </a:p>
          <a:p>
            <a:r>
              <a:rPr lang="zh-CN" altLang="en-US" sz="2800"/>
              <a:t>    movie_dic = {}</a:t>
            </a:r>
          </a:p>
          <a:p>
            <a:r>
              <a:rPr lang="zh-CN" altLang="en-US" sz="2800"/>
              <a:t>    movie_dic['id']=item['data-subject']</a:t>
            </a:r>
          </a:p>
          <a:p>
            <a:r>
              <a:rPr lang="zh-CN" altLang="en-US" sz="2800"/>
              <a:t>    for img_item in item.find_all('img'):</a:t>
            </a:r>
          </a:p>
          <a:p>
            <a:r>
              <a:rPr lang="zh-CN" altLang="en-US" sz="2800"/>
              <a:t>        movie_dic['name'] = img_item['alt']</a:t>
            </a:r>
          </a:p>
          <a:p>
            <a:r>
              <a:rPr lang="zh-CN" altLang="en-US" sz="2800"/>
              <a:t>        now_list.append(movie_dic)</a:t>
            </a:r>
          </a:p>
          <a:p>
            <a:r>
              <a:rPr lang="zh-CN" altLang="en-US" sz="2800"/>
              <a:t>print(now_list)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6420" y="1600200"/>
            <a:ext cx="1105979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[{</a:t>
            </a:r>
            <a:r>
              <a:rPr lang="zh-CN" altLang="en-US" sz="2000" b="1">
                <a:solidFill>
                  <a:srgbClr val="FF0000"/>
                </a:solidFill>
              </a:rPr>
              <a:t>'id': '27193043', 'name': '一条狗的回家路'</a:t>
            </a:r>
            <a:r>
              <a:rPr lang="zh-CN" altLang="en-US" sz="2000"/>
              <a:t>}, {'id': '27604296', 'name': '家和万事惊'}, {'id': '26394152', 'name': '大黄蜂'}, {'id': '26816076', 'name': '“大”人物'}, {'id': '27109679', 'name': '密室逃生'}, {'id': '4221462', 'name': '掠食城市'}, {'id': '27107140', 'name': '我想吃掉你的胰脏'}, {'id': '30331149', 'name': '白蛇：缘起'}, {'id': '30377108', 'name': '闯堂兔3囧囧时光机'}, {'id': '30190607', 'name': '钢铁飞龙之奥特曼崛起'}, {'id': '26992446', 'name': '森林奇缘'}, {'id': '30377703', 'name': '来电狂响'}, {</a:t>
            </a:r>
            <a:r>
              <a:rPr lang="zh-CN" altLang="en-US" sz="2000" b="1">
                <a:solidFill>
                  <a:srgbClr val="FF0000"/>
                </a:solidFill>
              </a:rPr>
              <a:t>'id': '3878007', 'name': '海王'</a:t>
            </a:r>
            <a:r>
              <a:rPr lang="zh-CN" altLang="en-US" sz="2000"/>
              <a:t>}, {'id': '26779902', 'name': '占芭花开'}, {'id': '25937991', 'name': '命运之夜——天之杯：恶兆之花'}, {'id': '26346327', 'name': '养家之人'}, {'id': '27663881', 'name': '燃点'}, {'id': '26374197', 'name': '蜘蛛侠：平行宇宙'}, {'id': '27074301', 'name': '德鲁大叔'}, {'id': '30168032', 'name': '战斗民族养成记'}, {'id': '26835911', 'name': '22年后的自白'}, {'id': '1291560', 'name': '龙猫'}, {'id': '26796664', 'name': '叶问外传：张天志'}, {'id': '27019982', 'name': '印度暴徒'}, {'id': '30258232', 'name': '照相师'}, {'id': '27203619', 'name': '差等生乔曦'}, {'id': '26588308', 'name': '死侍2：我爱我家'}, {'id': '26989213', 'name': '海上浮城'}, {'id': '26309965', 'name': '大侦探霍桑'}, {'id': '30269510', 'name': '相亲时代'}, {'id': '30402367', 'name': '错位囧途'}, {'id': '30168001', 'name': '杨门女将之女将初征'}, {'id': '30432371', 'name': '夺命杀机'}, {'id': '30269067', 'name': '简爱之约'}, {'id': '25986662', 'name': '疯狂的外星人'}]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75030" y="796290"/>
            <a:ext cx="108565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JSON</a:t>
            </a:r>
            <a:r>
              <a:rPr lang="zh-CN" altLang="zh-CN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格式数据，其中</a:t>
            </a:r>
            <a:r>
              <a:rPr lang="en-US" altLang="zh-CN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</a:t>
            </a:r>
            <a:r>
              <a:rPr lang="zh-CN" altLang="en-US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表示电影编号，</a:t>
            </a:r>
            <a:r>
              <a:rPr lang="en-US" altLang="zh-CN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</a:t>
            </a:r>
            <a:r>
              <a:rPr lang="zh-CN" altLang="en-US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表示电影名称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684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2"/>
  <p:tag name="KSO_WM_SLIDE_POSITION" val="66*143"/>
  <p:tag name="KSO_WM_SLIDE_LAYOUT_CNT" val="1_2"/>
  <p:tag name="KSO_WM_SLIDE_LAYOUT" val="a_f"/>
  <p:tag name="KSO_WM_BEAUTIFY_FLAG" val="#wm#"/>
  <p:tag name="KSO_WM_SLIDE_TYPE" val="text"/>
  <p:tag name="KSO_WM_SLIDE_ITEM_CNT" val="2"/>
  <p:tag name="KSO_WM_SLIDE_INDEX" val="3"/>
  <p:tag name="KSO_WM_SLIDE_ID" val="custom20186846_3"/>
  <p:tag name="KSO_WM_TAG_VERSION" val="1.0"/>
  <p:tag name="KSO_WM_TEMPLATE_INDEX" val="20186846"/>
  <p:tag name="KSO_WM_TEMPLATE_CATEGORY" val="custom"/>
  <p:tag name="KSO_WM_SLIDE_SUBTYPE" val="pureT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6846_3*a*1"/>
  <p:tag name="KSO_WM_UNIT_TYPE" val="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7*427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6846_4"/>
  <p:tag name="KSO_WM_TAG_VERSION" val="1.0"/>
  <p:tag name="KSO_WM_TEMPLATE_INDEX" val="20186846"/>
  <p:tag name="KSO_WM_TEMPLATE_CATEGORY" val="custom"/>
  <p:tag name="KSO_WM_SLIDE_SUBTYPE" val="picT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7"/>
  <p:tag name="KSO_WM_UNIT_LAYERLEVEL" val="1"/>
  <p:tag name="KSO_WM_UNIT_INDEX" val="1"/>
  <p:tag name="KSO_WM_UNIT_ID" val="custom20186846_4*a*1"/>
  <p:tag name="KSO_WM_UNIT_TYPE" val="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790*388"/>
  <p:tag name="KSO_WM_SLIDE_POSITION" val="75*1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5"/>
  <p:tag name="KSO_WM_SLIDE_ID" val="custom20186846_5"/>
  <p:tag name="KSO_WM_TAG_VERSION" val="1.0"/>
  <p:tag name="KSO_WM_TEMPLATE_INDEX" val="20186846"/>
  <p:tag name="KSO_WM_TEMPLATE_CATEGORY" val="custom"/>
  <p:tag name="KSO_WM_SLIDE_SUBTYPE" val="picT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19"/>
  <p:tag name="KSO_WM_UNIT_LAYERLEVEL" val="1"/>
  <p:tag name="KSO_WM_UNIT_INDEX" val="1"/>
  <p:tag name="KSO_WM_UNIT_ID" val="custom20186846_5*a*1"/>
  <p:tag name="KSO_WM_UNIT_TYPE" val="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684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6846"/>
  <p:tag name="KSO_WM_DIAGRAM_GROUP_CODE" val="l1-1"/>
  <p:tag name="KSO_WM_TAG_VERSION" val="1.0"/>
  <p:tag name="KSO_WM_SLIDE_SUBTYPE" val="dia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6846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6846"/>
  <p:tag name="KSO_WM_DIAGRAM_GROUP_CODE" val="l1-1"/>
  <p:tag name="KSO_WM_TAG_VERSION" val="1.0"/>
  <p:tag name="KSO_WM_SLIDE_SUBTYPE" val="dia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6846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6846"/>
  <p:tag name="KSO_WM_DIAGRAM_GROUP_CODE" val="l1-1"/>
  <p:tag name="KSO_WM_TAG_VERSION" val="1.0"/>
  <p:tag name="KSO_WM_SLIDE_SUBTYPE" val="dia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6846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6846"/>
  <p:tag name="KSO_WM_DIAGRAM_GROUP_CODE" val="l1-1"/>
  <p:tag name="KSO_WM_TAG_VERSION" val="1.0"/>
  <p:tag name="KSO_WM_SLIDE_SUBTYPE" val="dia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684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6846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6846"/>
  <p:tag name="KSO_WM_DIAGRAM_GROUP_CODE" val="l1-1"/>
  <p:tag name="KSO_WM_TAG_VERSION" val="1.0"/>
  <p:tag name="KSO_WM_SLIDE_SUBTYPE" val="dia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6846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6846"/>
  <p:tag name="KSO_WM_DIAGRAM_GROUP_CODE" val="l1-1"/>
  <p:tag name="KSO_WM_TAG_VERSION" val="1.0"/>
  <p:tag name="KSO_WM_SLIDE_SUBTYPE" val="dia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6846_13"/>
  <p:tag name="KSO_WM_SLIDE_INDEX" val="13"/>
  <p:tag name="KSO_WM_SLIDE_ITEM_CNT" val="1"/>
  <p:tag name="KSO_WM_SLIDE_LAYOUT" val="l_g"/>
  <p:tag name="KSO_WM_SLIDE_LAYOUT_CNT" val="1_1"/>
  <p:tag name="KSO_WM_SLIDE_TYPE" val="text"/>
  <p:tag name="KSO_WM_BEAUTIFY_FLAG" val="#wm#"/>
  <p:tag name="KSO_WM_SLIDE_POSITION" val="70*28"/>
  <p:tag name="KSO_WM_SLIDE_SIZE" val="636*391"/>
  <p:tag name="KSO_WM_TEMPLATE_CATEGORY" val="custom"/>
  <p:tag name="KSO_WM_TEMPLATE_INDEX" val="20186846"/>
  <p:tag name="KSO_WM_TAG_VERSION" val="1.0"/>
  <p:tag name="KSO_WM_DIAGRAM_GROUP_CODE" val="l1-2"/>
  <p:tag name="KSO_WM_SLIDE_SUBTYPE" val="dia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6846_14"/>
  <p:tag name="KSO_WM_SLIDE_INDEX" val="14"/>
  <p:tag name="KSO_WM_SLIDE_ITEM_CNT" val="2"/>
  <p:tag name="KSO_WM_SLIDE_LAYOUT" val="l_g"/>
  <p:tag name="KSO_WM_SLIDE_LAYOUT_CNT" val="1_1"/>
  <p:tag name="KSO_WM_SLIDE_TYPE" val="text"/>
  <p:tag name="KSO_WM_BEAUTIFY_FLAG" val="#wm#"/>
  <p:tag name="KSO_WM_SLIDE_POSITION" val="70*28"/>
  <p:tag name="KSO_WM_SLIDE_SIZE" val="699*361"/>
  <p:tag name="KSO_WM_TEMPLATE_CATEGORY" val="custom"/>
  <p:tag name="KSO_WM_TEMPLATE_INDEX" val="20186846"/>
  <p:tag name="KSO_WM_TAG_VERSION" val="1.0"/>
  <p:tag name="KSO_WM_DIAGRAM_GROUP_CODE" val="l1-2"/>
  <p:tag name="KSO_WM_SLIDE_SUBTYPE" val="dia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6846_15"/>
  <p:tag name="KSO_WM_SLIDE_INDEX" val="15"/>
  <p:tag name="KSO_WM_SLIDE_ITEM_CNT" val="3"/>
  <p:tag name="KSO_WM_SLIDE_LAYOUT" val="l_g"/>
  <p:tag name="KSO_WM_SLIDE_LAYOUT_CNT" val="1_1"/>
  <p:tag name="KSO_WM_SLIDE_TYPE" val="text"/>
  <p:tag name="KSO_WM_BEAUTIFY_FLAG" val="#wm#"/>
  <p:tag name="KSO_WM_SLIDE_POSITION" val="70*28"/>
  <p:tag name="KSO_WM_SLIDE_SIZE" val="776*361"/>
  <p:tag name="KSO_WM_TEMPLATE_CATEGORY" val="custom"/>
  <p:tag name="KSO_WM_TEMPLATE_INDEX" val="20186846"/>
  <p:tag name="KSO_WM_TAG_VERSION" val="1.0"/>
  <p:tag name="KSO_WM_DIAGRAM_GROUP_CODE" val="l1-2"/>
  <p:tag name="KSO_WM_SLIDE_SUBTYPE" val="dia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6846_16"/>
  <p:tag name="KSO_WM_SLIDE_INDEX" val="16"/>
  <p:tag name="KSO_WM_SLIDE_ITEM_CNT" val="4"/>
  <p:tag name="KSO_WM_SLIDE_LAYOUT" val="l_g"/>
  <p:tag name="KSO_WM_SLIDE_LAYOUT_CNT" val="1_1"/>
  <p:tag name="KSO_WM_SLIDE_TYPE" val="text"/>
  <p:tag name="KSO_WM_BEAUTIFY_FLAG" val="#wm#"/>
  <p:tag name="KSO_WM_SLIDE_POSITION" val="70*28"/>
  <p:tag name="KSO_WM_SLIDE_SIZE" val="699*439"/>
  <p:tag name="KSO_WM_TEMPLATE_CATEGORY" val="custom"/>
  <p:tag name="KSO_WM_TEMPLATE_INDEX" val="20186846"/>
  <p:tag name="KSO_WM_TAG_VERSION" val="1.0"/>
  <p:tag name="KSO_WM_DIAGRAM_GROUP_CODE" val="l1-2"/>
  <p:tag name="KSO_WM_SLIDE_SUBTYPE" val="dia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6846_17"/>
  <p:tag name="KSO_WM_SLIDE_INDEX" val="17"/>
  <p:tag name="KSO_WM_SLIDE_ITEM_CNT" val="5"/>
  <p:tag name="KSO_WM_SLIDE_LAYOUT" val="l_g"/>
  <p:tag name="KSO_WM_SLIDE_LAYOUT_CNT" val="1_1"/>
  <p:tag name="KSO_WM_SLIDE_TYPE" val="text"/>
  <p:tag name="KSO_WM_BEAUTIFY_FLAG" val="#wm#"/>
  <p:tag name="KSO_WM_SLIDE_POSITION" val="70*28"/>
  <p:tag name="KSO_WM_SLIDE_SIZE" val="782*439"/>
  <p:tag name="KSO_WM_TEMPLATE_CATEGORY" val="custom"/>
  <p:tag name="KSO_WM_TEMPLATE_INDEX" val="20186846"/>
  <p:tag name="KSO_WM_TAG_VERSION" val="1.0"/>
  <p:tag name="KSO_WM_DIAGRAM_GROUP_CODE" val="l1-2"/>
  <p:tag name="KSO_WM_SLIDE_SUBTYPE" val="dia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6846_18"/>
  <p:tag name="KSO_WM_SLIDE_INDEX" val="18"/>
  <p:tag name="KSO_WM_SLIDE_ITEM_CNT" val="6"/>
  <p:tag name="KSO_WM_SLIDE_LAYOUT" val="l_g"/>
  <p:tag name="KSO_WM_SLIDE_LAYOUT_CNT" val="1_1"/>
  <p:tag name="KSO_WM_SLIDE_TYPE" val="text"/>
  <p:tag name="KSO_WM_BEAUTIFY_FLAG" val="#wm#"/>
  <p:tag name="KSO_WM_SLIDE_POSITION" val="70*28"/>
  <p:tag name="KSO_WM_SLIDE_SIZE" val="782*439"/>
  <p:tag name="KSO_WM_TEMPLATE_CATEGORY" val="custom"/>
  <p:tag name="KSO_WM_TEMPLATE_INDEX" val="20186846"/>
  <p:tag name="KSO_WM_TAG_VERSION" val="1.0"/>
  <p:tag name="KSO_WM_DIAGRAM_GROUP_CODE" val="l1-2"/>
  <p:tag name="KSO_WM_SLIDE_SUBTYPE" val="dia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CNT" val="1_1"/>
  <p:tag name="KSO_WM_SLIDE_LAYOUT" val="a_f"/>
  <p:tag name="KSO_WM_SLIDE_SIZE" val="891*84"/>
  <p:tag name="KSO_WM_SLIDE_POSITION" val="38*269"/>
  <p:tag name="KSO_WM_BEAUTIFY_FLAG" val="#wm#"/>
  <p:tag name="KSO_WM_SLIDE_TYPE" val="text"/>
  <p:tag name="KSO_WM_SLIDE_ITEM_CNT" val="1"/>
  <p:tag name="KSO_WM_SLIDE_INDEX" val="20"/>
  <p:tag name="KSO_WM_SLIDE_ID" val="custom20186846_20"/>
  <p:tag name="KSO_WM_TAG_VERSION" val="1.0"/>
  <p:tag name="KSO_WM_TEMPLATE_INDEX" val="20186846"/>
  <p:tag name="KSO_WM_TEMPLATE_CATEGORY" val="custom"/>
  <p:tag name="KSO_WM_SLIDE_SUBTYPE" val="pureTx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6846_20*a*1"/>
  <p:tag name="KSO_WM_UNIT_TYPE" val="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46"/>
  <p:tag name="KSO_WM_TAG_VERSION" val="1.0"/>
  <p:tag name="KSO_WM_TEMPLATE_THUMBS_INDEX" val="1、9、12、16、19、22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46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6846_20*f*1"/>
  <p:tag name="KSO_WM_UNIT_TYPE" val="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6846_20*i*2"/>
  <p:tag name="KSO_WM_TEMPLATE_CATEGORY" val="custom"/>
  <p:tag name="KSO_WM_TEMPLATE_INDEX" val="20186846"/>
  <p:tag name="KSO_WM_UNIT_INDEX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6846_19*i*2"/>
  <p:tag name="KSO_WM_TEMPLATE_CATEGORY" val="custom"/>
  <p:tag name="KSO_WM_TEMPLATE_INDEX" val="20186846"/>
  <p:tag name="KSO_WM_UNIT_INDEX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46"/>
  <p:tag name="KSO_WM_TAG_VERSION" val="1.0"/>
  <p:tag name="KSO_WM_SLIDE_ID" val="custom20186846_19"/>
  <p:tag name="KSO_WM_SLIDE_INDEX" val="19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70*349"/>
  <p:tag name="KSO_WM_SLIDE_SIZE" val="606*141"/>
  <p:tag name="KSO_WM_SLIDE_SUBTYPE" val="pureTx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8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6846_21"/>
  <p:tag name="KSO_WM_TAG_VERSION" val="1.0"/>
  <p:tag name="KSO_WM_TEMPLATE_INDEX" val="20186846"/>
  <p:tag name="KSO_WM_TEMPLATE_CATEGORY" val="custom"/>
  <p:tag name="KSO_WM_SLIDE_SUBTYPE" val="pureTx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684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684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684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684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46"/>
  <p:tag name="KSO_WM_TAG_VERSION" val="1.0"/>
  <p:tag name="KSO_WM_SLIDE_ID" val="custom20186846_22"/>
  <p:tag name="KSO_WM_SLIDE_INDEX" val="22"/>
  <p:tag name="KSO_WM_SLIDE_ITEM_CNT" val="2"/>
  <p:tag name="KSO_WM_SLIDE_LAYOUT" val="a_b"/>
  <p:tag name="KSO_WM_SLIDE_LAYOUT_CNT" val="1_1"/>
  <p:tag name="KSO_WM_SLIDE_TYPE" val="endPage"/>
  <p:tag name="KSO_WM_BEAUTIFY_FLAG" val="#wm#"/>
  <p:tag name="KSO_WM_SLIDE_SUBTYPE" val="pureT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46"/>
  <p:tag name="KSO_WM_TAG_VERSION" val="1.0"/>
  <p:tag name="KSO_WM_SLIDE_ID" val="custom20186846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  <p:tag name="KSO_WM_SLIDE_SUBTYPE" val="pureTxt"/>
  <p:tag name="KSO_WM_SLIDE_MODEL_TYPE" val="cov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46"/>
  <p:tag name="KSO_WM_UNIT_TYPE" val="a"/>
  <p:tag name="KSO_WM_UNIT_INDEX" val="1"/>
  <p:tag name="KSO_WM_UNIT_ID" val="custom20186846_22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恳请各位老师批评指正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46"/>
  <p:tag name="KSO_WM_UNIT_TYPE" val="b"/>
  <p:tag name="KSO_WM_UNIT_INDEX" val="1"/>
  <p:tag name="KSO_WM_UNIT_ID" val="custom20186846_22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HANK YOU FOR YOUR WATCHI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6846_1*i*0"/>
  <p:tag name="KSO_WM_TEMPLATE_CATEGORY" val="custom"/>
  <p:tag name="KSO_WM_TEMPLATE_INDEX" val="20186846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46"/>
  <p:tag name="KSO_WM_UNIT_TYPE" val="a"/>
  <p:tag name="KSO_WM_UNIT_INDEX" val="1"/>
  <p:tag name="KSO_WM_UNIT_ID" val="custom20186846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蓝色简洁毕业答辩模板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46"/>
  <p:tag name="KSO_WM_UNIT_TYPE" val="b"/>
  <p:tag name="KSO_WM_UNIT_INDEX" val="1"/>
  <p:tag name="KSO_WM_UNIT_ID" val="custom20186846_1*b*1"/>
  <p:tag name="KSO_WM_UNIT_LAYERLEVEL" val="1"/>
  <p:tag name="KSO_WM_UNIT_VALUE" val="2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BLUE CONCISE GRADUATION REPLY TEMPLA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6_2"/>
  <p:tag name="KSO_WM_TAG_VERSION" val="1.0"/>
  <p:tag name="KSO_WM_TEMPLATE_INDEX" val="20186846"/>
  <p:tag name="KSO_WM_TEMPLATE_CATEGORY" val="custom"/>
  <p:tag name="KSO_WM_SLIDE_SUBTYPE" val="pureT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6846_2*a*1"/>
  <p:tag name="KSO_WM_UNIT_TYPE" val="a"/>
</p:tagLst>
</file>

<file path=ppt/theme/theme1.xml><?xml version="1.0" encoding="utf-8"?>
<a:theme xmlns:a="http://schemas.openxmlformats.org/drawingml/2006/main" name="自定义设计方案">
  <a:themeElements>
    <a:clrScheme name="自定义 207">
      <a:dk1>
        <a:srgbClr val="000000"/>
      </a:dk1>
      <a:lt1>
        <a:srgbClr val="FFFFFF"/>
      </a:lt1>
      <a:dk2>
        <a:srgbClr val="1CADE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FFFFFF"/>
      </a:accent6>
      <a:hlink>
        <a:srgbClr val="6EAC1C"/>
      </a:hlink>
      <a:folHlink>
        <a:srgbClr val="B26B0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2242</Words>
  <Application>Microsoft Office PowerPoint</Application>
  <PresentationFormat>宽屏</PresentationFormat>
  <Paragraphs>147</Paragraphs>
  <Slides>25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微软雅黑</vt:lpstr>
      <vt:lpstr>Arial</vt:lpstr>
      <vt:lpstr>Calibri</vt:lpstr>
      <vt:lpstr>Symbol</vt:lpstr>
      <vt:lpstr>自定义设计方案</vt:lpstr>
      <vt:lpstr>豆瓣影评-项目</vt:lpstr>
      <vt:lpstr>简介</vt:lpstr>
      <vt:lpstr>项目概况</vt:lpstr>
      <vt:lpstr>一、抓取网页数据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onemee</dc:creator>
  <cp:lastModifiedBy>asus</cp:lastModifiedBy>
  <cp:revision>124</cp:revision>
  <dcterms:created xsi:type="dcterms:W3CDTF">2017-08-03T09:01:00Z</dcterms:created>
  <dcterms:modified xsi:type="dcterms:W3CDTF">2019-01-19T04:04:03Z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2052-11.1.0.8205</vt:lpwstr>
  </property>
</Properties>
</file>