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84" r:id="rId4"/>
    <p:sldId id="285" r:id="rId5"/>
    <p:sldId id="286" r:id="rId6"/>
    <p:sldId id="287" r:id="rId7"/>
    <p:sldId id="288" r:id="rId8"/>
    <p:sldId id="289" r:id="rId9"/>
    <p:sldId id="279" r:id="rId10"/>
    <p:sldId id="280" r:id="rId12"/>
    <p:sldId id="281" r:id="rId13"/>
    <p:sldId id="283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0" y="3416064"/>
            <a:ext cx="6106886" cy="904863"/>
          </a:xfrm>
        </p:spPr>
        <p:txBody>
          <a:bodyPr wrap="square" anchor="b">
            <a:normAutofit/>
          </a:bodyPr>
          <a:lstStyle>
            <a:lvl1pPr algn="ctr"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413002"/>
            <a:ext cx="6106886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4300" y="2576192"/>
            <a:ext cx="5470071" cy="120251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300" y="3805690"/>
            <a:ext cx="5470071" cy="537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225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7080" y="3516536"/>
            <a:ext cx="5774872" cy="1325563"/>
          </a:xfrm>
        </p:spPr>
        <p:txBody>
          <a:bodyPr anchor="t" anchorCtr="0">
            <a:normAutofit/>
          </a:bodyPr>
          <a:lstStyle>
            <a:lvl1pPr algn="ctr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80324" y="1676999"/>
            <a:ext cx="5219700" cy="1719574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8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80822" y="365125"/>
            <a:ext cx="1072978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343768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3"/>
          <p:cNvGrpSpPr/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chemeClr val="accent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直角三角形 8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" name="组合 14"/>
          <p:cNvGrpSpPr/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11" name="直角三角形 10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chemeClr val="accent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24.xml"/><Relationship Id="rId2" Type="http://schemas.openxmlformats.org/officeDocument/2006/relationships/image" Target="../media/image10.png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.xml"/><Relationship Id="rId2" Type="http://schemas.openxmlformats.org/officeDocument/2006/relationships/image" Target="../media/image2.png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2" Type="http://schemas.openxmlformats.org/officeDocument/2006/relationships/image" Target="../media/image3.png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image" Target="../media/image4.png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2" Type="http://schemas.openxmlformats.org/officeDocument/2006/relationships/image" Target="../media/image5.png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2" Type="http://schemas.openxmlformats.org/officeDocument/2006/relationships/image" Target="../media/image6.png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8.xml"/><Relationship Id="rId2" Type="http://schemas.openxmlformats.org/officeDocument/2006/relationships/image" Target="../media/image7.png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2" Type="http://schemas.openxmlformats.org/officeDocument/2006/relationships/image" Target="../media/image8.png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2.xml"/><Relationship Id="rId2" Type="http://schemas.openxmlformats.org/officeDocument/2006/relationships/image" Target="../media/image9.png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552450" y="1469390"/>
            <a:ext cx="6118860" cy="1499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altLang="zh-CN" sz="6000">
                <a:solidFill>
                  <a:schemeClr val="tx2"/>
                </a:solidFill>
              </a:rPr>
              <a:t>python</a:t>
            </a:r>
            <a:r>
              <a:rPr lang="zh-CN" altLang="zh-CN" sz="6000">
                <a:solidFill>
                  <a:schemeClr val="tx2"/>
                </a:solidFill>
              </a:rPr>
              <a:t>面向对象</a:t>
            </a:r>
            <a:endParaRPr lang="zh-CN" altLang="zh-CN" sz="6000" dirty="0">
              <a:solidFill>
                <a:schemeClr val="tx2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-635" y="4193292"/>
            <a:ext cx="6106886" cy="535531"/>
          </a:xfrm>
        </p:spPr>
        <p:txBody>
          <a:bodyPr/>
          <a:p>
            <a:r>
              <a:rPr lang="en-US" altLang="zh-CN" smtClean="0"/>
              <a:t>write by onemee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517074" y="251136"/>
            <a:ext cx="98461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eaLnBrk="1" hangingPunct="1">
              <a:buFont typeface="Arial" panose="020B0604020202020204" pitchFamily="34" charset="0"/>
              <a:defRPr sz="4000">
                <a:solidFill>
                  <a:schemeClr val="tx2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</a:lvl2pPr>
            <a:lvl3pPr marL="1143000" indent="-228600">
              <a:buFont typeface="Arial" panose="020B0604020202020204" pitchFamily="34" charset="0"/>
            </a:lvl3pPr>
            <a:lvl4pPr marL="1600200" indent="-228600">
              <a:buFont typeface="Arial" panose="020B0604020202020204" pitchFamily="34" charset="0"/>
            </a:lvl4pPr>
            <a:lvl5pPr marL="2057400" indent="-228600">
              <a:buFont typeface="Arial" panose="020B0604020202020204" pitchFamily="34" charset="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9pPr>
          </a:lstStyle>
          <a:p>
            <a:r>
              <a:rPr lang="zh-CN" altLang="en-US" dirty="0">
                <a:ea typeface="+mj-ea"/>
                <a:cs typeface="+mj-cs"/>
              </a:rPr>
              <a:t>作业四：</a:t>
            </a:r>
            <a:endParaRPr lang="zh-CN" altLang="en-US" dirty="0"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0950" y="1092200"/>
            <a:ext cx="898969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将一个列表对象的数据完整复制到另一个列表对象中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解题需求：</a:t>
            </a:r>
            <a:endParaRPr lang="zh-CN" altLang="en-US" sz="2800"/>
          </a:p>
          <a:p>
            <a:r>
              <a:rPr lang="en-US" altLang="zh-CN" sz="2800"/>
              <a:t>1</a:t>
            </a:r>
            <a:r>
              <a:rPr lang="zh-CN" altLang="en-US" sz="2800"/>
              <a:t>、使用列表对象方法进行复制</a:t>
            </a:r>
            <a:endParaRPr lang="zh-CN" altLang="en-US" sz="2800"/>
          </a:p>
          <a:p>
            <a:r>
              <a:rPr lang="en-US" altLang="zh-CN" sz="2800"/>
              <a:t>2</a:t>
            </a:r>
            <a:r>
              <a:rPr lang="zh-CN" altLang="en-US" sz="2800"/>
              <a:t>、特别说明：不是分别打印输出两个列表，否则没意义。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605" y="3757295"/>
            <a:ext cx="9114155" cy="11334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 YOU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 smtClean="0"/>
              <a:t>感谢聆听</a:t>
            </a:r>
            <a:endParaRPr lang="zh-CN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9435" y="262890"/>
            <a:ext cx="5068570" cy="104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zh-CN" sz="400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任务一：</a:t>
            </a:r>
            <a:endParaRPr lang="zh-CN" altLang="zh-CN" sz="400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/>
        </p:nvSpPr>
        <p:spPr bwMode="auto">
          <a:xfrm>
            <a:off x="617220" y="1229995"/>
            <a:ext cx="10958195" cy="35083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000" dirty="0"/>
              <a:t>使用面向对象编程</a:t>
            </a:r>
            <a:endParaRPr lang="zh-CN" altLang="en-US" sz="2000" dirty="0"/>
          </a:p>
          <a:p>
            <a:pPr eaLnBrk="0" hangingPunct="0">
              <a:defRPr/>
            </a:pPr>
            <a:r>
              <a:rPr lang="zh-CN" altLang="en-US" sz="2000" dirty="0"/>
              <a:t>需求分析：</a:t>
            </a:r>
            <a:endParaRPr lang="zh-CN" altLang="en-US" sz="2000" dirty="0"/>
          </a:p>
          <a:p>
            <a:pPr eaLnBrk="0" hangingPunct="0"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、信息管理系统包括基本的信息功能，能够实现学生信息的添加，查询，修改和删除</a:t>
            </a:r>
            <a:endParaRPr lang="zh-CN" altLang="en-US" sz="2000" dirty="0"/>
          </a:p>
          <a:p>
            <a:pPr eaLnBrk="0" hangingPunct="0">
              <a:defRPr/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zh-CN" altLang="zh-CN" sz="2000" dirty="0"/>
              <a:t>基本结构：开始操作菜单（程序入口），接收用户输入选项，调用相应的函数实现对应的   功能，循环回到开始菜单。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715" y="3497580"/>
            <a:ext cx="4785995" cy="19805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72440" y="359410"/>
            <a:ext cx="6884670" cy="104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80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用户主菜单输入错误，则重新加载主菜单。</a:t>
            </a:r>
            <a:endParaRPr lang="zh-CN" altLang="en-US" sz="280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910" y="1400175"/>
            <a:ext cx="3150870" cy="45078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3"/>
          <p:cNvSpPr>
            <a:spLocks noGrp="1" noChangeArrowheads="1"/>
          </p:cNvSpPr>
          <p:nvPr/>
        </p:nvSpPr>
        <p:spPr bwMode="auto">
          <a:xfrm>
            <a:off x="446405" y="2570480"/>
            <a:ext cx="5190490" cy="1717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0" hangingPunct="0">
              <a:defRPr/>
            </a:pPr>
            <a:r>
              <a:rPr lang="zh-CN" altLang="zh-CN" sz="2000" dirty="0"/>
              <a:t>当用户选择序号</a:t>
            </a:r>
            <a:r>
              <a:rPr lang="en-US" altLang="zh-CN" sz="2000" dirty="0"/>
              <a:t>1</a:t>
            </a:r>
            <a:r>
              <a:rPr lang="zh-CN" altLang="zh-CN" sz="2000" dirty="0"/>
              <a:t>，分别完成</a:t>
            </a:r>
            <a:endParaRPr lang="zh-CN" altLang="zh-CN" sz="2000" dirty="0"/>
          </a:p>
          <a:p>
            <a:pPr eaLnBrk="0" hangingPunct="0">
              <a:defRPr/>
            </a:pPr>
            <a:r>
              <a:rPr lang="zh-CN" altLang="zh-CN" sz="2000" dirty="0"/>
              <a:t>车名，编号，年份，</a:t>
            </a:r>
            <a:r>
              <a:rPr lang="zh-CN" altLang="zh-CN" sz="2000" dirty="0">
                <a:sym typeface="+mn-ea"/>
              </a:rPr>
              <a:t>车龄</a:t>
            </a:r>
            <a:r>
              <a:rPr lang="zh-CN" altLang="zh-CN" sz="2000" dirty="0"/>
              <a:t>，产地的输入</a:t>
            </a:r>
            <a:r>
              <a:rPr lang="zh-CN" altLang="en-US" sz="2000" dirty="0"/>
              <a:t>：</a:t>
            </a:r>
            <a:endParaRPr lang="zh-CN" altLang="en-US" sz="20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5636895" y="3308985"/>
            <a:ext cx="16920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6405" y="-8890"/>
            <a:ext cx="5068570" cy="104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en-US" altLang="zh-CN" sz="280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A.</a:t>
            </a:r>
            <a:r>
              <a:rPr lang="zh-CN" altLang="en-US" sz="280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添加信息的功能模块完成</a:t>
            </a:r>
            <a:endParaRPr lang="zh-CN" altLang="en-US" sz="280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185" y="1823720"/>
            <a:ext cx="3149600" cy="29705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6405" y="-8890"/>
            <a:ext cx="5068570" cy="104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en-US" altLang="zh-CN" sz="280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B.</a:t>
            </a:r>
            <a:r>
              <a:rPr lang="zh-CN" altLang="en-US" sz="280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查询信息的功能模块完成</a:t>
            </a:r>
            <a:endParaRPr lang="zh-CN" altLang="en-US" sz="280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/>
        </p:nvSpPr>
        <p:spPr bwMode="auto">
          <a:xfrm>
            <a:off x="681355" y="2417445"/>
            <a:ext cx="5361940" cy="1717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0" hangingPunct="0">
              <a:defRPr/>
            </a:pPr>
            <a:r>
              <a:rPr lang="zh-CN" altLang="zh-CN" sz="2000" dirty="0"/>
              <a:t>当用户选择序号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zh-CN" sz="2000" dirty="0"/>
              <a:t>，完成查询刚才添加的数据，</a:t>
            </a:r>
            <a:r>
              <a:rPr lang="zh-CN" altLang="zh-CN" sz="2000" dirty="0">
                <a:solidFill>
                  <a:srgbClr val="FF0000"/>
                </a:solidFill>
              </a:rPr>
              <a:t>同时加载主菜单。</a:t>
            </a:r>
            <a:r>
              <a:rPr lang="zh-CN" altLang="zh-CN" sz="2000" dirty="0"/>
              <a:t>如果用户此时再次选择序号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3</a:t>
            </a:r>
            <a:r>
              <a:rPr lang="zh-CN" altLang="en-US" sz="2000" dirty="0"/>
              <a:t>，则再次执行查询功能。</a:t>
            </a:r>
            <a:endParaRPr lang="zh-CN" altLang="zh-CN" sz="2000" dirty="0"/>
          </a:p>
          <a:p>
            <a:pPr eaLnBrk="0" hangingPunct="0">
              <a:defRPr/>
            </a:pPr>
            <a:endParaRPr lang="zh-CN" altLang="en-US" sz="20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6169025" y="3275965"/>
            <a:ext cx="16920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030" y="1031875"/>
            <a:ext cx="3790315" cy="47904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6405" y="-8890"/>
            <a:ext cx="5068570" cy="104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en-US" altLang="zh-CN" sz="280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C.</a:t>
            </a:r>
            <a:r>
              <a:rPr lang="zh-CN" altLang="en-US" sz="280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修改信息的功能模块完成</a:t>
            </a:r>
            <a:endParaRPr lang="zh-CN" altLang="en-US" sz="280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/>
        </p:nvSpPr>
        <p:spPr bwMode="auto">
          <a:xfrm>
            <a:off x="802640" y="1031875"/>
            <a:ext cx="10587355" cy="120459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0" hangingPunct="0">
              <a:defRPr/>
            </a:pPr>
            <a:r>
              <a:rPr lang="zh-CN" altLang="zh-CN" sz="2000" dirty="0"/>
              <a:t>当用户选择序号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zh-CN" sz="2000" dirty="0"/>
              <a:t>，开始加载用户数据，</a:t>
            </a:r>
            <a:r>
              <a:rPr lang="zh-CN" altLang="zh-CN" sz="2000" dirty="0">
                <a:solidFill>
                  <a:srgbClr val="FF0000"/>
                </a:solidFill>
              </a:rPr>
              <a:t>同时加载修改菜单</a:t>
            </a:r>
            <a:r>
              <a:rPr lang="en-US" altLang="zh-CN" sz="2000" dirty="0">
                <a:solidFill>
                  <a:srgbClr val="FF0000"/>
                </a:solidFill>
              </a:rPr>
              <a:t>(1:</a:t>
            </a:r>
            <a:r>
              <a:rPr lang="zh-CN" altLang="en-US" sz="2000" dirty="0">
                <a:solidFill>
                  <a:srgbClr val="FF0000"/>
                </a:solidFill>
              </a:rPr>
              <a:t>车名</a:t>
            </a:r>
            <a:r>
              <a:rPr lang="en-US" altLang="zh-CN" sz="2000" dirty="0">
                <a:solidFill>
                  <a:srgbClr val="FF0000"/>
                </a:solidFill>
              </a:rPr>
              <a:t>;2:</a:t>
            </a:r>
            <a:r>
              <a:rPr lang="zh-CN" altLang="en-US" sz="2000" dirty="0">
                <a:solidFill>
                  <a:srgbClr val="FF0000"/>
                </a:solidFill>
              </a:rPr>
              <a:t>编号</a:t>
            </a:r>
            <a:r>
              <a:rPr lang="en-US" altLang="zh-CN" sz="2000" dirty="0">
                <a:solidFill>
                  <a:srgbClr val="FF0000"/>
                </a:solidFill>
              </a:rPr>
              <a:t>;3:</a:t>
            </a:r>
            <a:r>
              <a:rPr lang="zh-CN" altLang="en-US" sz="2000" dirty="0">
                <a:solidFill>
                  <a:srgbClr val="FF0000"/>
                </a:solidFill>
              </a:rPr>
              <a:t>年份</a:t>
            </a:r>
            <a:r>
              <a:rPr lang="en-US" altLang="zh-CN" sz="2000" dirty="0">
                <a:solidFill>
                  <a:srgbClr val="FF0000"/>
                </a:solidFill>
              </a:rPr>
              <a:t>;4:</a:t>
            </a:r>
            <a:r>
              <a:rPr lang="zh-CN" altLang="en-US" sz="2000" dirty="0">
                <a:solidFill>
                  <a:srgbClr val="FF0000"/>
                </a:solidFill>
              </a:rPr>
              <a:t>车龄</a:t>
            </a:r>
            <a:r>
              <a:rPr lang="en-US" altLang="zh-CN" sz="2000" dirty="0">
                <a:solidFill>
                  <a:srgbClr val="FF0000"/>
                </a:solidFill>
              </a:rPr>
              <a:t>;5:</a:t>
            </a:r>
            <a:r>
              <a:rPr lang="zh-CN" altLang="en-US" sz="2000" dirty="0">
                <a:solidFill>
                  <a:srgbClr val="FF0000"/>
                </a:solidFill>
              </a:rPr>
              <a:t>产地</a:t>
            </a:r>
            <a:r>
              <a:rPr lang="en-US" altLang="zh-CN" sz="2000" dirty="0">
                <a:solidFill>
                  <a:srgbClr val="FF0000"/>
                </a:solidFill>
              </a:rPr>
              <a:t>;6:</a:t>
            </a:r>
            <a:r>
              <a:rPr lang="zh-CN" altLang="en-US" sz="2000" dirty="0">
                <a:solidFill>
                  <a:srgbClr val="FF0000"/>
                </a:solidFill>
              </a:rPr>
              <a:t>退出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zh-CN" altLang="zh-CN" sz="2000" dirty="0">
                <a:solidFill>
                  <a:srgbClr val="FF0000"/>
                </a:solidFill>
              </a:rPr>
              <a:t>。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525" y="2586990"/>
            <a:ext cx="5361940" cy="33521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6405" y="-8890"/>
            <a:ext cx="5068570" cy="104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en-US" altLang="zh-CN" sz="280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C.</a:t>
            </a:r>
            <a:r>
              <a:rPr lang="zh-CN" altLang="en-US" sz="280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修改信息的功能模块完成</a:t>
            </a:r>
            <a:endParaRPr lang="zh-CN" altLang="en-US" sz="280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/>
        </p:nvSpPr>
        <p:spPr bwMode="auto">
          <a:xfrm>
            <a:off x="946785" y="1031875"/>
            <a:ext cx="10587355" cy="67881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0" hangingPunct="0">
              <a:defRPr/>
            </a:pPr>
            <a:r>
              <a:rPr lang="zh-CN" altLang="zh-CN" sz="2000" dirty="0"/>
              <a:t>当用户选择</a:t>
            </a:r>
            <a:r>
              <a:rPr lang="zh-CN" altLang="zh-CN" sz="2000" b="1" dirty="0">
                <a:solidFill>
                  <a:srgbClr val="00B0F0"/>
                </a:solidFill>
              </a:rPr>
              <a:t>修改菜单</a:t>
            </a:r>
            <a:r>
              <a:rPr lang="zh-CN" altLang="zh-CN" sz="2000" dirty="0"/>
              <a:t>序号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zh-CN" sz="2000" dirty="0"/>
              <a:t>，修改编号。提示请重新输入</a:t>
            </a:r>
            <a:r>
              <a:rPr lang="zh-CN" altLang="zh-CN" sz="2000" dirty="0">
                <a:sym typeface="+mn-ea"/>
              </a:rPr>
              <a:t>编号</a:t>
            </a:r>
            <a:r>
              <a:rPr lang="zh-CN" altLang="zh-CN" sz="2000" dirty="0"/>
              <a:t>并完成输入。修改成功提示性别已更正为修改值。并显示修改菜单序号，等待用户输入，完成其它修改内容。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990" y="2886710"/>
            <a:ext cx="5053330" cy="19831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517074" y="251136"/>
            <a:ext cx="98461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eaLnBrk="1" hangingPunct="1">
              <a:buFont typeface="Arial" panose="020B0604020202020204" pitchFamily="34" charset="0"/>
              <a:defRPr sz="4000">
                <a:solidFill>
                  <a:schemeClr val="tx2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</a:lvl2pPr>
            <a:lvl3pPr marL="1143000" indent="-228600">
              <a:buFont typeface="Arial" panose="020B0604020202020204" pitchFamily="34" charset="0"/>
            </a:lvl3pPr>
            <a:lvl4pPr marL="1600200" indent="-228600">
              <a:buFont typeface="Arial" panose="020B0604020202020204" pitchFamily="34" charset="0"/>
            </a:lvl4pPr>
            <a:lvl5pPr marL="2057400" indent="-228600">
              <a:buFont typeface="Arial" panose="020B0604020202020204" pitchFamily="34" charset="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9pPr>
          </a:lstStyle>
          <a:p>
            <a:r>
              <a:rPr lang="zh-CN" altLang="en-US" dirty="0">
                <a:ea typeface="+mj-ea"/>
                <a:cs typeface="+mj-cs"/>
              </a:rPr>
              <a:t>作业二：</a:t>
            </a:r>
            <a:endParaRPr lang="zh-CN" altLang="en-US" dirty="0">
              <a:ea typeface="+mj-ea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1395" y="1065530"/>
            <a:ext cx="96481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接收用户输入年月日，然后判断这一天是这一年的第几天？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需求说明：</a:t>
            </a:r>
            <a:endParaRPr lang="zh-CN" altLang="en-US" sz="2400"/>
          </a:p>
          <a:p>
            <a:r>
              <a:rPr lang="en-US" altLang="zh-CN" sz="2400"/>
              <a:t>1</a:t>
            </a:r>
            <a:r>
              <a:rPr lang="zh-CN" altLang="zh-CN" sz="2400"/>
              <a:t>、</a:t>
            </a:r>
            <a:r>
              <a:rPr lang="zh-CN" altLang="en-US" sz="2400"/>
              <a:t>闰年且输入月份大于2时需考虑多加一天</a:t>
            </a:r>
            <a:endParaRPr lang="zh-CN" altLang="en-US" sz="2400"/>
          </a:p>
          <a:p>
            <a:r>
              <a:rPr lang="en-US" altLang="zh-CN" sz="2400"/>
              <a:t>2</a:t>
            </a:r>
            <a:r>
              <a:rPr lang="zh-CN" altLang="zh-CN" sz="2400"/>
              <a:t>、使用反射类型调用，比如</a:t>
            </a:r>
            <a:r>
              <a:rPr lang="en-US" altLang="zh-CN" sz="2400"/>
              <a:t>A</a:t>
            </a:r>
            <a:r>
              <a:rPr lang="zh-CN" altLang="en-US" sz="2400"/>
              <a:t>文件定义函数，</a:t>
            </a:r>
            <a:r>
              <a:rPr lang="en-US" altLang="zh-CN" sz="2400"/>
              <a:t>B</a:t>
            </a:r>
            <a:r>
              <a:rPr lang="zh-CN" altLang="en-US" sz="2400"/>
              <a:t>文件进行调用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425" y="3253740"/>
            <a:ext cx="3939540" cy="30251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517074" y="251136"/>
            <a:ext cx="98461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eaLnBrk="1" hangingPunct="1">
              <a:buFont typeface="Arial" panose="020B0604020202020204" pitchFamily="34" charset="0"/>
              <a:defRPr sz="4000">
                <a:solidFill>
                  <a:schemeClr val="tx2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</a:lvl2pPr>
            <a:lvl3pPr marL="1143000" indent="-228600">
              <a:buFont typeface="Arial" panose="020B0604020202020204" pitchFamily="34" charset="0"/>
            </a:lvl3pPr>
            <a:lvl4pPr marL="1600200" indent="-228600">
              <a:buFont typeface="Arial" panose="020B0604020202020204" pitchFamily="34" charset="0"/>
            </a:lvl4pPr>
            <a:lvl5pPr marL="2057400" indent="-228600">
              <a:buFont typeface="Arial" panose="020B0604020202020204" pitchFamily="34" charset="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9pPr>
          </a:lstStyle>
          <a:p>
            <a:r>
              <a:rPr lang="zh-CN" altLang="en-US" dirty="0">
                <a:ea typeface="+mj-ea"/>
                <a:cs typeface="+mj-cs"/>
              </a:rPr>
              <a:t>作业三：</a:t>
            </a:r>
            <a:endParaRPr lang="zh-CN" altLang="en-US" dirty="0"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5545" y="1104900"/>
            <a:ext cx="9595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判断</a:t>
            </a:r>
            <a:r>
              <a:rPr lang="en-US" altLang="zh-CN" sz="2400"/>
              <a:t>1-100</a:t>
            </a:r>
            <a:r>
              <a:rPr lang="zh-CN" altLang="en-US" sz="2400"/>
              <a:t>之间有多少个素数，并输出所有素数。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303655" y="1671320"/>
            <a:ext cx="81616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解题需求：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用一个数分别去除2到sqrt(这个数)，如果能被整除，则表明此数不是素数，反之是素数。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python</a:t>
            </a:r>
            <a:r>
              <a:rPr lang="zh-CN" altLang="zh-CN" sz="2000"/>
              <a:t>中的</a:t>
            </a:r>
            <a:r>
              <a:rPr lang="zh-CN" altLang="en-US" sz="2000"/>
              <a:t>sqrt() 方法返回数字x的平方根。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855" y="3983355"/>
            <a:ext cx="8161655" cy="16287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161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6846"/>
</p:tagLst>
</file>

<file path=ppt/tags/tag11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1613_6*a*1"/>
  <p:tag name="KSO_WM_UNIT_PRESET_TEXT" val="CONTENTS"/>
  <p:tag name="KSO_WM_UNIT_TEXT_FILL_FORE_SCHEMECOLOR_INDEX" val="5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6846"/>
</p:tagLst>
</file>

<file path=ppt/tags/tag13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1613_6*a*1"/>
  <p:tag name="KSO_WM_UNIT_PRESET_TEXT" val="CONTENTS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6846"/>
</p:tagLst>
</file>

<file path=ppt/tags/tag15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1613_6*a*1"/>
  <p:tag name="KSO_WM_UNIT_PRESET_TEXT" val="CONTENTS"/>
  <p:tag name="KSO_WM_UNIT_TEXT_FILL_FORE_SCHEMECOLOR_INDEX" val="5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6846"/>
</p:tagLst>
</file>

<file path=ppt/tags/tag17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1613_6*a*1"/>
  <p:tag name="KSO_WM_UNIT_PRESET_TEXT" val="CONTENTS"/>
  <p:tag name="KSO_WM_UNIT_TEXT_FILL_FORE_SCHEMECOLOR_INDEX" val="5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6846"/>
</p:tagLst>
</file>

<file path=ppt/tags/tag19.xml><?xml version="1.0" encoding="utf-8"?>
<p:tagLst xmlns:p="http://schemas.openxmlformats.org/presentationml/2006/main">
  <p:tag name="KSO_WM_TEMPLATE_CATEGORY" val="custom"/>
  <p:tag name="KSO_WM_TEMPLATE_INDEX" val="20181613"/>
  <p:tag name="KSO_WM_UNIT_TYPE" val="a"/>
  <p:tag name="KSO_WM_UNIT_INDEX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BEAUTIFY_FLAG" val="#wm#"/>
  <p:tag name="KSO_WM_TAG_VERSION" val="1.0"/>
  <p:tag name="KSO_WM_UNIT_ID" val="custom20181613_22*a*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1613"/>
</p:tagLst>
</file>

<file path=ppt/tags/tag20.xml><?xml version="1.0" encoding="utf-8"?>
<p:tagLst xmlns:p="http://schemas.openxmlformats.org/presentationml/2006/main">
  <p:tag name="KSO_WM_TAG_VERSION" val="1.0"/>
  <p:tag name="KSO_WM_SLIDE_ITEM_CNT" val="2"/>
  <p:tag name="KSO_WM_SLIDE_LAYOUT" val="a_h"/>
  <p:tag name="KSO_WM_SLIDE_LAYOUT_CNT" val="1_2"/>
  <p:tag name="KSO_WM_SLIDE_TYPE" val="text"/>
  <p:tag name="KSO_WM_BEAUTIFY_FLAG" val="#wm#"/>
  <p:tag name="KSO_WM_SLIDE_POSITION" val="40*158"/>
  <p:tag name="KSO_WM_SLIDE_SIZE" val="862*351"/>
  <p:tag name="KSO_WM_COMBINE_RELATE_SLIDE_ID" val="background20180934_8"/>
  <p:tag name="KSO_WM_TEMPLATE_CATEGORY" val="custom"/>
  <p:tag name="KSO_WM_TEMPLATE_INDEX" val="20181613"/>
  <p:tag name="KSO_WM_SLIDE_ID" val="custom20181613_22"/>
  <p:tag name="KSO_WM_SLIDE_INDEX" val="22"/>
  <p:tag name="KSO_WM_TEMPLATE_SUBCATEGORY" val="combine"/>
  <p:tag name="KSO_WM_SLIDE_SUBTYPE" val="picTxt"/>
</p:tagLst>
</file>

<file path=ppt/tags/tag21.xml><?xml version="1.0" encoding="utf-8"?>
<p:tagLst xmlns:p="http://schemas.openxmlformats.org/presentationml/2006/main">
  <p:tag name="KSO_WM_TEMPLATE_CATEGORY" val="custom"/>
  <p:tag name="KSO_WM_TEMPLATE_INDEX" val="20181613"/>
  <p:tag name="KSO_WM_UNIT_TYPE" val="a"/>
  <p:tag name="KSO_WM_UNIT_INDEX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BEAUTIFY_FLAG" val="#wm#"/>
  <p:tag name="KSO_WM_TAG_VERSION" val="1.0"/>
  <p:tag name="KSO_WM_UNIT_ID" val="custom20181613_22*a*1"/>
</p:tagLst>
</file>

<file path=ppt/tags/tag22.xml><?xml version="1.0" encoding="utf-8"?>
<p:tagLst xmlns:p="http://schemas.openxmlformats.org/presentationml/2006/main">
  <p:tag name="KSO_WM_SLIDE_LAYOUT_CNT" val="1_1"/>
  <p:tag name="KSO_WM_SLIDE_LAYOUT" val="a_f"/>
  <p:tag name="KSO_WM_SLIDE_SIZE" val="891*84"/>
  <p:tag name="KSO_WM_SLIDE_POSITION" val="38*269"/>
  <p:tag name="KSO_WM_BEAUTIFY_FLAG" val="#wm#"/>
  <p:tag name="KSO_WM_SLIDE_TYPE" val="text"/>
  <p:tag name="KSO_WM_SLIDE_ITEM_CNT" val="1"/>
  <p:tag name="KSO_WM_TAG_VERSION" val="1.0"/>
  <p:tag name="KSO_WM_COMBINE_RELATE_SLIDE_ID" val="background20180934_9"/>
  <p:tag name="KSO_WM_TEMPLATE_CATEGORY" val="custom"/>
  <p:tag name="KSO_WM_TEMPLATE_INDEX" val="20181613"/>
  <p:tag name="KSO_WM_SLIDE_ID" val="custom20181613_23"/>
  <p:tag name="KSO_WM_SLIDE_INDEX" val="23"/>
  <p:tag name="KSO_WM_TEMPLATE_SUBCATEGORY" val="combine"/>
  <p:tag name="KSO_WM_SLIDE_SUBTYPE" val="pureTxt"/>
</p:tagLst>
</file>

<file path=ppt/tags/tag23.xml><?xml version="1.0" encoding="utf-8"?>
<p:tagLst xmlns:p="http://schemas.openxmlformats.org/presentationml/2006/main">
  <p:tag name="KSO_WM_TEMPLATE_CATEGORY" val="custom"/>
  <p:tag name="KSO_WM_TEMPLATE_INDEX" val="20181613"/>
  <p:tag name="KSO_WM_UNIT_TYPE" val="a"/>
  <p:tag name="KSO_WM_UNIT_INDEX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BEAUTIFY_FLAG" val="#wm#"/>
  <p:tag name="KSO_WM_TAG_VERSION" val="1.0"/>
  <p:tag name="KSO_WM_UNIT_ID" val="custom20181613_22*a*1"/>
</p:tagLst>
</file>

<file path=ppt/tags/tag24.xml><?xml version="1.0" encoding="utf-8"?>
<p:tagLst xmlns:p="http://schemas.openxmlformats.org/presentationml/2006/main">
  <p:tag name="KSO_WM_SLIDE_SIZE" val="828*438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TAG_VERSION" val="1.0"/>
  <p:tag name="KSO_WM_COMBINE_RELATE_SLIDE_ID" val="background20180934_10"/>
  <p:tag name="KSO_WM_TEMPLATE_CATEGORY" val="custom"/>
  <p:tag name="KSO_WM_TEMPLATE_INDEX" val="20181613"/>
  <p:tag name="KSO_WM_SLIDE_ID" val="custom20181613_24"/>
  <p:tag name="KSO_WM_SLIDE_INDEX" val="24"/>
  <p:tag name="KSO_WM_TEMPLATE_SUBCATEGORY" val="combine"/>
  <p:tag name="KSO_WM_SLIDE_SUBTYPE" val="pureTxt"/>
</p:tagLst>
</file>

<file path=ppt/tags/tag25.xml><?xml version="1.0" encoding="utf-8"?>
<p:tagLst xmlns:p="http://schemas.openxmlformats.org/presentationml/2006/main">
  <p:tag name="KSO_WM_TEMPLATE_CATEGORY" val="custom"/>
  <p:tag name="KSO_WM_TEMPLATE_INDEX" val="20181613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1613_26*a*1"/>
  <p:tag name="KSO_WM_UNIT_PRESET_TEXT" val="THANK YOU"/>
</p:tagLst>
</file>

<file path=ppt/tags/tag26.xml><?xml version="1.0" encoding="utf-8"?>
<p:tagLst xmlns:p="http://schemas.openxmlformats.org/presentationml/2006/main">
  <p:tag name="KSO_WM_TEMPLATE_CATEGORY" val="custom"/>
  <p:tag name="KSO_WM_TEMPLATE_INDEX" val="20181613"/>
  <p:tag name="KSO_WM_UNIT_TYPE" val="f"/>
  <p:tag name="KSO_WM_UNIT_INDEX" val="1"/>
  <p:tag name="KSO_WM_UNIT_LAYERLEVEL" val="1"/>
  <p:tag name="KSO_WM_UNIT_VALUE" val="4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1613_26*f*1"/>
  <p:tag name="KSO_WM_UNIT_PRESET_TEXT" val="2018"/>
</p:tagLst>
</file>

<file path=ppt/tags/tag27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BEAUTIFY_FLAG" val="#wm#"/>
  <p:tag name="KSO_WM_COMBINE_RELATE_SLIDE_ID" val="background20180934_12"/>
  <p:tag name="KSO_WM_TEMPLATE_CATEGORY" val="custom"/>
  <p:tag name="KSO_WM_TEMPLATE_INDEX" val="20181613"/>
  <p:tag name="KSO_WM_SLIDE_ID" val="custom20181613_26"/>
  <p:tag name="KSO_WM_SLIDE_INDEX" val="26"/>
  <p:tag name="KSO_WM_TEMPLATE_SUBCATEGORY" val="combine"/>
  <p:tag name="KSO_WM_SLIDE_SUBTYPE" val="pureTxt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34_1"/>
  <p:tag name="KSO_WM_TEMPLATE_CATEGORY" val="custom"/>
  <p:tag name="KSO_WM_TEMPLATE_INDEX" val="20181613"/>
  <p:tag name="KSO_WM_TEMPLATE_SUBCATEGORY" val="combine"/>
  <p:tag name="KSO_WM_TEMPLATE_THUMBS_INDEX" val="1、6、12、13、21、22、25、26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13_1*i*0"/>
  <p:tag name="KSO_WM_TEMPLATE_CATEGORY" val="custom"/>
  <p:tag name="KSO_WM_TEMPLATE_INDEX" val="20181613"/>
  <p:tag name="KSO_WM_UNIT_INDEX" val="0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1613"/>
  <p:tag name="KSO_WM_UNIT_TYPE" val="b"/>
  <p:tag name="KSO_WM_UNIT_INDEX" val="1"/>
  <p:tag name="KSO_WM_UNIT_ID" val="custom20181613_1*b*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Lorem ipsum dolor sit amet, consectetur"/>
</p:tagLst>
</file>

<file path=ppt/tags/tag6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0934_1"/>
  <p:tag name="KSO_WM_TEMPLATE_CATEGORY" val="custom"/>
  <p:tag name="KSO_WM_TEMPLATE_INDEX" val="20181613"/>
  <p:tag name="KSO_WM_SLIDE_ID" val="custom20181613_1"/>
  <p:tag name="KSO_WM_SLIDE_INDEX" val="1"/>
  <p:tag name="KSO_WM_TEMPLATE_SUBCATEGORY" val="combine"/>
  <p:tag name="KSO_WM_TEMPLATE_THUMBS_INDEX" val="1、6、12、13、21、22、25、26、"/>
  <p:tag name="KSO_WM_SLIDE_SUBTYPE" val="pureTxt"/>
  <p:tag name="KSO_WM_SLIDE_MODEL_TYPE" val="cover"/>
</p:tagLst>
</file>

<file path=ppt/tags/tag7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1613_6*a*1"/>
  <p:tag name="KSO_WM_UNIT_PRESET_TEXT" val="CONTENTS"/>
  <p:tag name="KSO_WM_UNIT_TEXT_FILL_FORE_SCHEMECOLOR_INDEX" val="5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6846"/>
</p:tagLst>
</file>

<file path=ppt/tags/tag9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1613_6*a*1"/>
  <p:tag name="KSO_WM_UNIT_PRESET_TEXT" val="CONTENTS"/>
  <p:tag name="KSO_WM_UNIT_TEXT_FILL_FORE_SCHEMECOLOR_INDEX" val="5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自定义设计方案">
  <a:themeElements>
    <a:clrScheme name="Office">
      <a:dk1>
        <a:srgbClr val="000000"/>
      </a:dk1>
      <a:lt1>
        <a:srgbClr val="FFFFFF"/>
      </a:lt1>
      <a:dk2>
        <a:srgbClr val="51ACDE"/>
      </a:dk2>
      <a:lt2>
        <a:srgbClr val="E7E6E6"/>
      </a:lt2>
      <a:accent1>
        <a:srgbClr val="50ABDE"/>
      </a:accent1>
      <a:accent2>
        <a:srgbClr val="FFFFF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</Words>
  <Application>WPS 演示</Application>
  <PresentationFormat>宽屏</PresentationFormat>
  <Paragraphs>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黑体</vt:lpstr>
      <vt:lpstr>Arial Unicode MS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onemee</cp:lastModifiedBy>
  <cp:revision>44</cp:revision>
  <dcterms:created xsi:type="dcterms:W3CDTF">2018-04-20T00:32:00Z</dcterms:created>
  <dcterms:modified xsi:type="dcterms:W3CDTF">2019-01-16T13:02:13Z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2052-11.1.0.8205</vt:lpwstr>
  </property>
</Properties>
</file>