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sldIdLst>
    <p:sldId id="341" r:id="rId2"/>
    <p:sldId id="344" r:id="rId3"/>
    <p:sldId id="342" r:id="rId4"/>
    <p:sldId id="343" r:id="rId5"/>
    <p:sldId id="330" r:id="rId6"/>
    <p:sldId id="332" r:id="rId7"/>
    <p:sldId id="333" r:id="rId8"/>
    <p:sldId id="345" r:id="rId9"/>
    <p:sldId id="331" r:id="rId10"/>
    <p:sldId id="346" r:id="rId11"/>
    <p:sldId id="347" r:id="rId12"/>
    <p:sldId id="334" r:id="rId13"/>
    <p:sldId id="335" r:id="rId14"/>
    <p:sldId id="348" r:id="rId15"/>
    <p:sldId id="350" r:id="rId16"/>
    <p:sldId id="349" r:id="rId17"/>
    <p:sldId id="352" r:id="rId18"/>
    <p:sldId id="35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0066"/>
    <a:srgbClr val="FF0000"/>
    <a:srgbClr val="F6F000"/>
    <a:srgbClr val="000000"/>
    <a:srgbClr val="CC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7" autoAdjust="0"/>
    <p:restoredTop sz="92551" autoAdjust="0"/>
  </p:normalViewPr>
  <p:slideViewPr>
    <p:cSldViewPr>
      <p:cViewPr varScale="1">
        <p:scale>
          <a:sx n="86" d="100"/>
          <a:sy n="86" d="100"/>
        </p:scale>
        <p:origin x="-1686" y="-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450015-75AE-4965-A1D4-269F574D7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69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C496DA-97E7-4B2B-9554-DC9AF24752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E61DBD-F593-487C-8963-3D9FD92394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07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45810F-9DCF-4EE6-B66C-4431185B8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5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80EAB8-63BE-41AA-A619-F83E1DF952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5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0CFDFA-A183-4E44-962D-436E2F92A6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16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5D8D3D-14E6-4E83-A5BF-8CDAD5246C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12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C2F84-4A78-453C-A90B-7384B00017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93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C04B7-45E7-467A-B3FD-DDE35EA41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17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BF964-51EC-447F-9FB4-1C7019E920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7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5EA7E2-6953-4472-9CB8-8DE1D56955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9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2BBF-6DC3-4FC0-87AB-A3E5C4688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40080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1D3F112-1038-4F53-A8C4-491D7515B34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2285" name="Picture 61" descr="BOOK0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5.png"/><Relationship Id="rId3" Type="http://schemas.openxmlformats.org/officeDocument/2006/relationships/oleObject" Target="../embeddings/oleObject80.bin"/><Relationship Id="rId7" Type="http://schemas.openxmlformats.org/officeDocument/2006/relationships/image" Target="../media/image92.wmf"/><Relationship Id="rId12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3.wmf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97.png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91.wmf"/><Relationship Id="rId9" Type="http://schemas.openxmlformats.org/officeDocument/2006/relationships/image" Target="../media/image78.wmf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547664" y="3326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0000FF"/>
                </a:solidFill>
              </a:rPr>
              <a:t>第</a:t>
            </a:r>
            <a:r>
              <a:rPr lang="en-US" altLang="zh-CN" sz="3600" dirty="0" smtClean="0">
                <a:solidFill>
                  <a:srgbClr val="0000FF"/>
                </a:solidFill>
              </a:rPr>
              <a:t>22</a:t>
            </a:r>
            <a:r>
              <a:rPr lang="zh-CN" altLang="en-US" sz="3600" dirty="0" smtClean="0">
                <a:solidFill>
                  <a:srgbClr val="0000FF"/>
                </a:solidFill>
              </a:rPr>
              <a:t>章 光的干涉 作业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98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：两束平面相干光都以光强</a:t>
            </a:r>
            <a:r>
              <a:rPr lang="en-US" altLang="zh-CN" dirty="0" smtClean="0"/>
              <a:t>I</a:t>
            </a:r>
            <a:r>
              <a:rPr lang="zh-CN" altLang="en-US" dirty="0" smtClean="0"/>
              <a:t>平行地照射到某一表面上，两光合成可能达到的最大强度是 </a:t>
            </a:r>
            <a:r>
              <a:rPr lang="en-US" altLang="zh-CN" i="1" u="sng" dirty="0" smtClean="0">
                <a:solidFill>
                  <a:srgbClr val="0000FF"/>
                </a:solidFill>
              </a:rPr>
              <a:t>4I</a:t>
            </a:r>
            <a:endParaRPr lang="zh-CN" altLang="en-US" i="1" u="sng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94214"/>
              </p:ext>
            </p:extLst>
          </p:nvPr>
        </p:nvGraphicFramePr>
        <p:xfrm>
          <a:off x="1143000" y="2194248"/>
          <a:ext cx="6705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60" name="Equation" r:id="rId3" imgW="2311200" imgH="291960" progId="Equation.3">
                  <p:embed/>
                </p:oleObj>
              </mc:Choice>
              <mc:Fallback>
                <p:oleObj name="Equation" r:id="rId3" imgW="2311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94248"/>
                        <a:ext cx="67056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14400" y="2950840"/>
            <a:ext cx="6934200" cy="838200"/>
            <a:chOff x="576" y="1671"/>
            <a:chExt cx="4368" cy="52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4" y="1671"/>
              <a:ext cx="2160" cy="52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576" y="1770"/>
              <a:ext cx="4368" cy="381"/>
              <a:chOff x="576" y="1770"/>
              <a:chExt cx="4368" cy="381"/>
            </a:xfrm>
          </p:grpSpPr>
          <p:graphicFrame>
            <p:nvGraphicFramePr>
              <p:cNvPr id="11" name="Object 7"/>
              <p:cNvGraphicFramePr>
                <a:graphicFrameLocks noChangeAspect="1"/>
              </p:cNvGraphicFramePr>
              <p:nvPr/>
            </p:nvGraphicFramePr>
            <p:xfrm>
              <a:off x="1496" y="1770"/>
              <a:ext cx="3448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861" name="Equation" r:id="rId5" imgW="3174840" imgH="355320" progId="Equation.3">
                      <p:embed/>
                    </p:oleObj>
                  </mc:Choice>
                  <mc:Fallback>
                    <p:oleObj name="Equation" r:id="rId5" imgW="3174840" imgH="3553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6" y="1770"/>
                            <a:ext cx="3448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576" y="1775"/>
                <a:ext cx="18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合光强</a:t>
                </a:r>
              </a:p>
            </p:txBody>
          </p:sp>
        </p:grp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7239000" y="4138463"/>
            <a:ext cx="1828800" cy="685800"/>
            <a:chOff x="4320" y="2544"/>
            <a:chExt cx="1152" cy="432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368" y="2544"/>
              <a:ext cx="720" cy="432"/>
            </a:xfrm>
            <a:prstGeom prst="wedgeRoundRectCallout">
              <a:avLst>
                <a:gd name="adj1" fmla="val -117500"/>
                <a:gd name="adj2" fmla="val -128704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320" y="2601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干涉项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652963" y="4200376"/>
            <a:ext cx="3119437" cy="623887"/>
            <a:chOff x="2787" y="2457"/>
            <a:chExt cx="1965" cy="393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787" y="2457"/>
              <a:ext cx="19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若</a:t>
              </a: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3168" y="2496"/>
            <a:ext cx="115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62" name="Equation" r:id="rId7" imgW="1346040" imgH="380880" progId="Equation.3">
                    <p:embed/>
                  </p:oleObj>
                </mc:Choice>
                <mc:Fallback>
                  <p:oleObj name="Equation" r:id="rId7" imgW="134604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96"/>
                          <a:ext cx="115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762000" y="3909863"/>
            <a:ext cx="3662363" cy="1103313"/>
            <a:chOff x="480" y="2304"/>
            <a:chExt cx="2307" cy="695"/>
          </a:xfrm>
        </p:grpSpPr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768" y="2304"/>
            <a:ext cx="2019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63" name="Equation" r:id="rId9" imgW="2336760" imgH="723600" progId="Equation.3">
                    <p:embed/>
                  </p:oleObj>
                </mc:Choice>
                <mc:Fallback>
                  <p:oleObj name="Equation" r:id="rId9" imgW="233676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04"/>
                          <a:ext cx="2019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80" y="249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其中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381000" y="5029200"/>
            <a:ext cx="8305800" cy="1284288"/>
            <a:chOff x="240" y="3168"/>
            <a:chExt cx="5232" cy="809"/>
          </a:xfrm>
        </p:grpSpPr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576" y="3168"/>
              <a:ext cx="4896" cy="809"/>
              <a:chOff x="528" y="3179"/>
              <a:chExt cx="4656" cy="798"/>
            </a:xfrm>
          </p:grpSpPr>
          <p:graphicFrame>
            <p:nvGraphicFramePr>
              <p:cNvPr id="25" name="Object 20"/>
              <p:cNvGraphicFramePr>
                <a:graphicFrameLocks noChangeAspect="1"/>
              </p:cNvGraphicFramePr>
              <p:nvPr/>
            </p:nvGraphicFramePr>
            <p:xfrm>
              <a:off x="528" y="3221"/>
              <a:ext cx="201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864" name="Equation" r:id="rId11" imgW="2095200" imgH="609480" progId="Equation.3">
                      <p:embed/>
                    </p:oleObj>
                  </mc:Choice>
                  <mc:Fallback>
                    <p:oleObj name="Equation" r:id="rId11" imgW="2095200" imgH="609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221"/>
                            <a:ext cx="2016" cy="6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1"/>
              <p:cNvGraphicFramePr>
                <a:graphicFrameLocks noChangeAspect="1"/>
              </p:cNvGraphicFramePr>
              <p:nvPr/>
            </p:nvGraphicFramePr>
            <p:xfrm>
              <a:off x="2786" y="3179"/>
              <a:ext cx="1630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865" name="公式" r:id="rId13" imgW="1638000" imgH="330120" progId="Equation.3">
                      <p:embed/>
                    </p:oleObj>
                  </mc:Choice>
                  <mc:Fallback>
                    <p:oleObj name="公式" r:id="rId13" imgW="16380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6" y="3179"/>
                            <a:ext cx="1630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2"/>
              <p:cNvGraphicFramePr>
                <a:graphicFrameLocks noChangeAspect="1"/>
              </p:cNvGraphicFramePr>
              <p:nvPr/>
            </p:nvGraphicFramePr>
            <p:xfrm>
              <a:off x="2786" y="3627"/>
              <a:ext cx="2398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866" name="公式" r:id="rId15" imgW="2311200" imgH="317160" progId="Equation.3">
                      <p:embed/>
                    </p:oleObj>
                  </mc:Choice>
                  <mc:Fallback>
                    <p:oleObj name="公式" r:id="rId15" imgW="231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6" y="3627"/>
                            <a:ext cx="2398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AutoShape 23"/>
              <p:cNvSpPr>
                <a:spLocks/>
              </p:cNvSpPr>
              <p:nvPr/>
            </p:nvSpPr>
            <p:spPr bwMode="auto">
              <a:xfrm>
                <a:off x="2607" y="3362"/>
                <a:ext cx="140" cy="410"/>
              </a:xfrm>
              <a:prstGeom prst="leftBrace">
                <a:avLst>
                  <a:gd name="adj1" fmla="val 24405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40" y="336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7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39367"/>
              </p:ext>
            </p:extLst>
          </p:nvPr>
        </p:nvGraphicFramePr>
        <p:xfrm>
          <a:off x="4932040" y="2038176"/>
          <a:ext cx="1449313" cy="95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3" name="Equation" r:id="rId3" imgW="622030" imgH="406224" progId="Equation.3">
                  <p:embed/>
                </p:oleObj>
              </mc:Choice>
              <mc:Fallback>
                <p:oleObj name="Equation" r:id="rId3" imgW="622030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038176"/>
                        <a:ext cx="1449313" cy="958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512" y="226383"/>
            <a:ext cx="8712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22-11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将单色光垂直照射在空气劈尖上，若将整个劈尖装置由空气放入水中，观察劈尖条纹的变化为</a:t>
            </a:r>
            <a:r>
              <a:rPr kumimoji="0" lang="zh-CN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变窄</a:t>
            </a:r>
            <a:r>
              <a:rPr kumimoji="0" lang="zh-CN" altLang="en-US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（填“变窄”或“不变”或“增大”）．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解：由劈尖条纹间距公式 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2996952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22-12 </a:t>
            </a:r>
            <a:r>
              <a:rPr lang="zh-CN" altLang="zh-CN" dirty="0" smtClean="0"/>
              <a:t>在</a:t>
            </a:r>
            <a:r>
              <a:rPr lang="zh-CN" altLang="zh-CN" dirty="0"/>
              <a:t>图示的三种透明材料构成的牛顿环装置中，用单色光垂直照射，在反射光中看到干涉条纹，则在接触点</a:t>
            </a:r>
            <a:r>
              <a:rPr lang="en-US" altLang="zh-CN" i="1" dirty="0"/>
              <a:t>P</a:t>
            </a:r>
            <a:r>
              <a:rPr lang="zh-CN" altLang="zh-CN" dirty="0"/>
              <a:t>附近形成的圆斑为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左</a:t>
            </a:r>
            <a:r>
              <a:rPr lang="zh-CN" altLang="zh-CN" dirty="0" smtClean="0"/>
              <a:t>半部</a:t>
            </a:r>
            <a:r>
              <a:rPr lang="en-US" altLang="zh-CN" dirty="0" smtClean="0"/>
              <a:t>  </a:t>
            </a:r>
            <a:r>
              <a:rPr lang="zh-CN" altLang="zh-CN" u="sng" dirty="0" smtClean="0">
                <a:solidFill>
                  <a:srgbClr val="FF0000"/>
                </a:solidFill>
              </a:rPr>
              <a:t>明</a:t>
            </a:r>
            <a:r>
              <a:rPr lang="zh-CN" altLang="zh-CN" dirty="0" smtClean="0"/>
              <a:t>（</a:t>
            </a:r>
            <a:r>
              <a:rPr lang="zh-CN" altLang="zh-CN" dirty="0"/>
              <a:t>填“明”或“暗</a:t>
            </a:r>
            <a:r>
              <a:rPr lang="zh-CN" altLang="zh-CN" dirty="0" smtClean="0"/>
              <a:t>”），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半</a:t>
            </a:r>
            <a:r>
              <a:rPr lang="zh-CN" altLang="zh-CN" dirty="0"/>
              <a:t>部</a:t>
            </a:r>
            <a:r>
              <a:rPr lang="en-US" altLang="zh-CN" u="sng" dirty="0"/>
              <a:t>  </a:t>
            </a:r>
            <a:r>
              <a:rPr lang="zh-CN" altLang="en-US" u="sng" dirty="0" smtClean="0">
                <a:solidFill>
                  <a:srgbClr val="FF0000"/>
                </a:solidFill>
              </a:rPr>
              <a:t>暗</a:t>
            </a:r>
            <a:r>
              <a:rPr lang="en-US" altLang="zh-CN" u="sng" dirty="0" smtClean="0"/>
              <a:t>  </a:t>
            </a:r>
            <a:r>
              <a:rPr lang="zh-CN" altLang="zh-CN" dirty="0"/>
              <a:t>（填“明”或“暗</a:t>
            </a:r>
            <a:r>
              <a:rPr lang="zh-CN" altLang="zh-CN" dirty="0" smtClean="0"/>
              <a:t>”）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34522" name="Picture 2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1"/>
          <a:stretch/>
        </p:blipFill>
        <p:spPr bwMode="auto">
          <a:xfrm>
            <a:off x="5524146" y="4941168"/>
            <a:ext cx="361985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51520" y="4797152"/>
            <a:ext cx="5400600" cy="1631216"/>
          </a:xfrm>
          <a:prstGeom prst="rect">
            <a:avLst/>
          </a:prstGeom>
          <a:ln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解：在</a:t>
            </a:r>
            <a:r>
              <a:rPr lang="zh-CN" altLang="en-US" sz="2400" dirty="0"/>
              <a:t>接触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 ，</a:t>
            </a:r>
            <a:r>
              <a:rPr lang="en-US" altLang="zh-CN" dirty="0" smtClean="0"/>
              <a:t>e=0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．在左半边</a:t>
            </a:r>
            <a:r>
              <a:rPr lang="zh-CN" altLang="en-US" sz="2400" dirty="0">
                <a:solidFill>
                  <a:srgbClr val="FF0000"/>
                </a:solidFill>
              </a:rPr>
              <a:t>上下表面</a:t>
            </a:r>
            <a:r>
              <a:rPr lang="zh-CN" altLang="en-US" sz="2400" dirty="0"/>
              <a:t>反射光均有半波损，光程差为</a:t>
            </a:r>
            <a:r>
              <a:rPr lang="en-US" altLang="zh-CN" sz="2400" dirty="0"/>
              <a:t>0</a:t>
            </a:r>
            <a:r>
              <a:rPr lang="zh-CN" altLang="en-US" sz="2400" dirty="0"/>
              <a:t>，为明纹．而在右半边，</a:t>
            </a:r>
            <a:r>
              <a:rPr lang="zh-CN" altLang="en-US" sz="2400" dirty="0">
                <a:solidFill>
                  <a:srgbClr val="FF0000"/>
                </a:solidFill>
              </a:rPr>
              <a:t>仅上表面</a:t>
            </a:r>
            <a:r>
              <a:rPr lang="zh-CN" altLang="en-US" sz="2400" dirty="0"/>
              <a:t>反射光有半波损</a:t>
            </a:r>
            <a:r>
              <a:rPr lang="en-US" altLang="zh-CN" sz="2400" dirty="0"/>
              <a:t>,</a:t>
            </a:r>
            <a:r>
              <a:rPr lang="zh-CN" altLang="en-US" sz="2400" dirty="0"/>
              <a:t>光程差</a:t>
            </a:r>
            <a:r>
              <a:rPr lang="zh-CN" altLang="en-US" sz="2400" dirty="0" smtClean="0"/>
              <a:t>为       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为暗纹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234525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037409"/>
            <a:ext cx="497584" cy="39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66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23528" y="620688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22-13 </a:t>
            </a:r>
            <a:r>
              <a:rPr lang="zh-CN" altLang="en-US" dirty="0" smtClean="0"/>
              <a:t>如</a:t>
            </a:r>
            <a:r>
              <a:rPr lang="zh-CN" altLang="zh-CN" dirty="0" smtClean="0"/>
              <a:t>图</a:t>
            </a:r>
            <a:r>
              <a:rPr lang="zh-CN" altLang="zh-CN" dirty="0"/>
              <a:t>所示，用波长为</a:t>
            </a:r>
            <a:r>
              <a:rPr lang="en-US" altLang="zh-CN" dirty="0"/>
              <a:t> </a:t>
            </a:r>
            <a:r>
              <a:rPr lang="zh-CN" altLang="zh-CN" dirty="0"/>
              <a:t>的单色光垂直照射折射率为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的</a:t>
            </a:r>
            <a:r>
              <a:rPr lang="zh-CN" altLang="zh-CN" dirty="0"/>
              <a:t>劈尖膜（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zh-CN" dirty="0" smtClean="0"/>
              <a:t>）</a:t>
            </a:r>
            <a:r>
              <a:rPr lang="zh-CN" altLang="zh-CN" dirty="0"/>
              <a:t>观察反射光干涉，从劈尖顶开始，</a:t>
            </a:r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条</a:t>
            </a:r>
            <a:r>
              <a:rPr lang="zh-CN" altLang="zh-CN" dirty="0"/>
              <a:t>明纹对应的薄膜厚度</a:t>
            </a:r>
            <a:r>
              <a:rPr lang="zh-CN" altLang="zh-CN" dirty="0" smtClean="0"/>
              <a:t>为</a:t>
            </a:r>
            <a:r>
              <a:rPr lang="en-US" altLang="zh-CN" dirty="0" smtClean="0"/>
              <a:t>=</a:t>
            </a:r>
            <a:r>
              <a:rPr lang="en-US" altLang="zh-CN" u="sng" dirty="0" smtClean="0"/>
              <a:t>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331398"/>
              </p:ext>
            </p:extLst>
          </p:nvPr>
        </p:nvGraphicFramePr>
        <p:xfrm>
          <a:off x="755576" y="1023085"/>
          <a:ext cx="432048" cy="53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9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23085"/>
                        <a:ext cx="432048" cy="533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46314"/>
              </p:ext>
            </p:extLst>
          </p:nvPr>
        </p:nvGraphicFramePr>
        <p:xfrm>
          <a:off x="2935616" y="1052736"/>
          <a:ext cx="2068432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0"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616" y="1052736"/>
                        <a:ext cx="2068432" cy="488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331640" y="2204864"/>
            <a:ext cx="1944216" cy="1222046"/>
            <a:chOff x="7173" y="6508"/>
            <a:chExt cx="1895" cy="782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173" y="7041"/>
              <a:ext cx="18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7173" y="6622"/>
              <a:ext cx="1869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8046" y="6508"/>
            <a:ext cx="22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1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" y="6508"/>
                          <a:ext cx="22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8375" y="6721"/>
            <a:ext cx="24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2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5" y="6721"/>
                          <a:ext cx="24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8196" y="6970"/>
            <a:ext cx="22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3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6" y="6970"/>
                          <a:ext cx="22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683568" y="36155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解：劈尖膜仅下表面反射光有半波</a:t>
            </a:r>
            <a:r>
              <a:rPr lang="zh-CN" altLang="zh-CN" dirty="0" smtClean="0"/>
              <a:t>损</a:t>
            </a:r>
            <a:r>
              <a:rPr lang="zh-CN" altLang="en-US" dirty="0"/>
              <a:t>。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33432"/>
              </p:ext>
            </p:extLst>
          </p:nvPr>
        </p:nvGraphicFramePr>
        <p:xfrm>
          <a:off x="1907704" y="4407594"/>
          <a:ext cx="3459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4" name="Equation" r:id="rId13" imgW="1002960" imgH="215640" progId="Equation.3">
                  <p:embed/>
                </p:oleObj>
              </mc:Choice>
              <mc:Fallback>
                <p:oleObj name="Equation" r:id="rId13" imgW="10029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07594"/>
                        <a:ext cx="3459163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31198"/>
              </p:ext>
            </p:extLst>
          </p:nvPr>
        </p:nvGraphicFramePr>
        <p:xfrm>
          <a:off x="3887925" y="5199682"/>
          <a:ext cx="2700300" cy="70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5" name="Equation" r:id="rId15" imgW="812520" imgH="215640" progId="Equation.3">
                  <p:embed/>
                </p:oleObj>
              </mc:Choice>
              <mc:Fallback>
                <p:oleObj name="Equation" r:id="rId15" imgW="81252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5" y="5199682"/>
                        <a:ext cx="2700300" cy="704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Arrow 22"/>
          <p:cNvSpPr/>
          <p:nvPr/>
        </p:nvSpPr>
        <p:spPr bwMode="auto">
          <a:xfrm>
            <a:off x="2771800" y="5343698"/>
            <a:ext cx="100811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3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7809D-1A92-420B-9F6C-589BB5683136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224288" name="Group 32"/>
          <p:cNvGrpSpPr>
            <a:grpSpLocks/>
          </p:cNvGrpSpPr>
          <p:nvPr/>
        </p:nvGrpSpPr>
        <p:grpSpPr bwMode="auto">
          <a:xfrm>
            <a:off x="144463" y="188913"/>
            <a:ext cx="8820150" cy="2228849"/>
            <a:chOff x="91" y="119"/>
            <a:chExt cx="5556" cy="1404"/>
          </a:xfrm>
        </p:grpSpPr>
        <p:sp>
          <p:nvSpPr>
            <p:cNvPr id="224260" name="Text Box 4"/>
            <p:cNvSpPr txBox="1">
              <a:spLocks noChangeArrowheads="1"/>
            </p:cNvSpPr>
            <p:nvPr/>
          </p:nvSpPr>
          <p:spPr bwMode="auto">
            <a:xfrm>
              <a:off x="91" y="119"/>
              <a:ext cx="555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/>
                <a:t>22-14  </a:t>
              </a:r>
              <a:r>
                <a:rPr lang="zh-CN" altLang="en-US" dirty="0"/>
                <a:t>为了测量由两平板玻璃构成的空气劈尖的微小夹角</a:t>
              </a:r>
              <a:r>
                <a:rPr lang="en-US" altLang="zh-CN" dirty="0"/>
                <a:t>,</a:t>
              </a:r>
              <a:r>
                <a:rPr lang="zh-CN" altLang="en-US" dirty="0"/>
                <a:t>用波长为</a:t>
              </a:r>
              <a:r>
                <a:rPr lang="en-US" altLang="zh-CN" dirty="0"/>
                <a:t>589 nm</a:t>
              </a:r>
              <a:r>
                <a:rPr lang="zh-CN" altLang="en-US" dirty="0"/>
                <a:t>的平行光垂直照射空气劈尖</a:t>
              </a:r>
              <a:r>
                <a:rPr lang="en-US" altLang="zh-CN" dirty="0"/>
                <a:t>,</a:t>
              </a:r>
              <a:r>
                <a:rPr lang="zh-CN" altLang="en-US" dirty="0"/>
                <a:t>测得反射光的等厚干涉条纹的间距                </a:t>
              </a:r>
              <a:r>
                <a:rPr lang="en-US" altLang="zh-CN" dirty="0" smtClean="0"/>
                <a:t>mm</a:t>
              </a:r>
              <a:r>
                <a:rPr lang="zh-CN" altLang="en-US" dirty="0" smtClean="0"/>
                <a:t>．</a:t>
              </a:r>
              <a:r>
                <a:rPr lang="zh-CN" altLang="en-US" dirty="0"/>
                <a:t>⑴求劈尖的夹角；⑵接着在该空气劈尖中充满待测液体，再测得干涉条纹间距                    </a:t>
              </a:r>
              <a:r>
                <a:rPr lang="en-US" altLang="zh-CN" dirty="0"/>
                <a:t>mm,</a:t>
              </a:r>
              <a:r>
                <a:rPr lang="zh-CN" altLang="en-US" dirty="0"/>
                <a:t>求液体的折射率 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2242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038435"/>
                </p:ext>
              </p:extLst>
            </p:nvPr>
          </p:nvGraphicFramePr>
          <p:xfrm>
            <a:off x="2835" y="663"/>
            <a:ext cx="93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6" name="Equation" r:id="rId3" imgW="533160" imgH="177480" progId="Equation.3">
                    <p:embed/>
                  </p:oleObj>
                </mc:Choice>
                <mc:Fallback>
                  <p:oleObj name="Equation" r:id="rId3" imgW="53316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663"/>
                          <a:ext cx="932" cy="30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336520"/>
                </p:ext>
              </p:extLst>
            </p:nvPr>
          </p:nvGraphicFramePr>
          <p:xfrm>
            <a:off x="1338" y="1207"/>
            <a:ext cx="9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7" name="Equation" r:id="rId5" imgW="545760" imgH="177480" progId="Equation.3">
                    <p:embed/>
                  </p:oleObj>
                </mc:Choice>
                <mc:Fallback>
                  <p:oleObj name="Equation" r:id="rId5" imgW="54576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207"/>
                          <a:ext cx="952" cy="31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0" y="293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4277" name="Group 21"/>
          <p:cNvGrpSpPr>
            <a:grpSpLocks/>
          </p:cNvGrpSpPr>
          <p:nvPr/>
        </p:nvGrpSpPr>
        <p:grpSpPr bwMode="auto">
          <a:xfrm>
            <a:off x="539750" y="2406651"/>
            <a:ext cx="7056438" cy="950913"/>
            <a:chOff x="340" y="1806"/>
            <a:chExt cx="4445" cy="599"/>
          </a:xfrm>
        </p:grpSpPr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340" y="1933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解：⑴ 劈尖等厚干涉条纹间距 </a:t>
              </a:r>
            </a:p>
          </p:txBody>
        </p:sp>
        <p:graphicFrame>
          <p:nvGraphicFramePr>
            <p:cNvPr id="2242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458878"/>
                </p:ext>
              </p:extLst>
            </p:nvPr>
          </p:nvGraphicFramePr>
          <p:xfrm>
            <a:off x="3470" y="1806"/>
            <a:ext cx="1315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8" name="公式" r:id="rId7" imgW="2298600" imgH="1041120" progId="Equation.3">
                    <p:embed/>
                  </p:oleObj>
                </mc:Choice>
                <mc:Fallback>
                  <p:oleObj name="公式" r:id="rId7" imgW="2298600" imgH="1041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06"/>
                          <a:ext cx="1315" cy="59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4274" name="Group 18"/>
          <p:cNvGrpSpPr>
            <a:grpSpLocks/>
          </p:cNvGrpSpPr>
          <p:nvPr/>
        </p:nvGrpSpPr>
        <p:grpSpPr bwMode="auto">
          <a:xfrm>
            <a:off x="323850" y="3286125"/>
            <a:ext cx="7993063" cy="520700"/>
            <a:chOff x="204" y="2613"/>
            <a:chExt cx="5035" cy="328"/>
          </a:xfrm>
        </p:grpSpPr>
        <p:sp>
          <p:nvSpPr>
            <p:cNvPr id="224271" name="Text Box 15"/>
            <p:cNvSpPr txBox="1">
              <a:spLocks noChangeArrowheads="1"/>
            </p:cNvSpPr>
            <p:nvPr/>
          </p:nvSpPr>
          <p:spPr bwMode="auto">
            <a:xfrm>
              <a:off x="204" y="2614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空气劈尖               ，劈尖的夹角一般很小 </a:t>
              </a:r>
            </a:p>
          </p:txBody>
        </p:sp>
        <p:graphicFrame>
          <p:nvGraphicFramePr>
            <p:cNvPr id="224272" name="Object 16"/>
            <p:cNvGraphicFramePr>
              <a:graphicFrameLocks noChangeAspect="1"/>
            </p:cNvGraphicFramePr>
            <p:nvPr/>
          </p:nvGraphicFramePr>
          <p:xfrm>
            <a:off x="1265" y="2613"/>
            <a:ext cx="64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9" name="公式" r:id="rId9" imgW="1015920" imgH="469800" progId="Equation.3">
                    <p:embed/>
                  </p:oleObj>
                </mc:Choice>
                <mc:Fallback>
                  <p:oleObj name="公式" r:id="rId9" imgW="1015920" imgH="469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2613"/>
                          <a:ext cx="64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42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31716"/>
              </p:ext>
            </p:extLst>
          </p:nvPr>
        </p:nvGraphicFramePr>
        <p:xfrm>
          <a:off x="620090" y="3717032"/>
          <a:ext cx="6992544" cy="10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0" name="Equation" r:id="rId11" imgW="2958840" imgH="457200" progId="Equation.3">
                  <p:embed/>
                </p:oleObj>
              </mc:Choice>
              <mc:Fallback>
                <p:oleObj name="Equation" r:id="rId11" imgW="29588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90" y="3717032"/>
                        <a:ext cx="6992544" cy="10803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80" name="Rectangle 24"/>
          <p:cNvSpPr>
            <a:spLocks noChangeArrowheads="1"/>
          </p:cNvSpPr>
          <p:nvPr/>
        </p:nvSpPr>
        <p:spPr bwMode="auto">
          <a:xfrm>
            <a:off x="0" y="305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0" y="305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284" name="Rectangle 28"/>
          <p:cNvSpPr>
            <a:spLocks noChangeArrowheads="1"/>
          </p:cNvSpPr>
          <p:nvPr/>
        </p:nvSpPr>
        <p:spPr bwMode="auto">
          <a:xfrm>
            <a:off x="0" y="305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4287" name="Group 31"/>
          <p:cNvGrpSpPr>
            <a:grpSpLocks/>
          </p:cNvGrpSpPr>
          <p:nvPr/>
        </p:nvGrpSpPr>
        <p:grpSpPr bwMode="auto">
          <a:xfrm>
            <a:off x="107950" y="4797425"/>
            <a:ext cx="8497888" cy="946150"/>
            <a:chOff x="249" y="3339"/>
            <a:chExt cx="5353" cy="596"/>
          </a:xfrm>
        </p:grpSpPr>
        <p:sp>
          <p:nvSpPr>
            <p:cNvPr id="224278" name="Text Box 22"/>
            <p:cNvSpPr txBox="1">
              <a:spLocks noChangeArrowheads="1"/>
            </p:cNvSpPr>
            <p:nvPr/>
          </p:nvSpPr>
          <p:spPr bwMode="auto">
            <a:xfrm>
              <a:off x="249" y="3339"/>
              <a:ext cx="535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⑵ </a:t>
              </a:r>
              <a:r>
                <a:rPr lang="zh-CN" altLang="en-US"/>
                <a:t>充液后                    </a:t>
              </a:r>
              <a:r>
                <a:rPr lang="en-US" altLang="zh-CN"/>
                <a:t>mm </a:t>
              </a:r>
              <a:r>
                <a:rPr lang="zh-CN" altLang="en-US"/>
                <a:t>，但     和    都保持不变，设待测液体的折射率为         ，则 </a:t>
              </a:r>
            </a:p>
          </p:txBody>
        </p:sp>
        <p:graphicFrame>
          <p:nvGraphicFramePr>
            <p:cNvPr id="22427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318262"/>
                </p:ext>
              </p:extLst>
            </p:nvPr>
          </p:nvGraphicFramePr>
          <p:xfrm>
            <a:off x="1337" y="3339"/>
            <a:ext cx="9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1" name="Equation" r:id="rId13" imgW="545760" imgH="177480" progId="Equation.3">
                    <p:embed/>
                  </p:oleObj>
                </mc:Choice>
                <mc:Fallback>
                  <p:oleObj name="Equation" r:id="rId13" imgW="54576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339"/>
                          <a:ext cx="987" cy="3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81" name="Object 25"/>
            <p:cNvGraphicFramePr>
              <a:graphicFrameLocks noChangeAspect="1"/>
            </p:cNvGraphicFramePr>
            <p:nvPr/>
          </p:nvGraphicFramePr>
          <p:xfrm>
            <a:off x="3288" y="3385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2" name="公式" r:id="rId15" imgW="291960" imgH="342720" progId="Equation.3">
                    <p:embed/>
                  </p:oleObj>
                </mc:Choice>
                <mc:Fallback>
                  <p:oleObj name="公式" r:id="rId15" imgW="291960" imgH="3427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385"/>
                          <a:ext cx="188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83" name="Object 27"/>
            <p:cNvGraphicFramePr>
              <a:graphicFrameLocks noChangeAspect="1"/>
            </p:cNvGraphicFramePr>
            <p:nvPr/>
          </p:nvGraphicFramePr>
          <p:xfrm>
            <a:off x="3787" y="3385"/>
            <a:ext cx="16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3" name="公式" r:id="rId17" imgW="266400" imgH="342720" progId="Equation.3">
                    <p:embed/>
                  </p:oleObj>
                </mc:Choice>
                <mc:Fallback>
                  <p:oleObj name="公式" r:id="rId17" imgW="266400" imgH="3427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385"/>
                          <a:ext cx="16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85" name="Object 29"/>
            <p:cNvGraphicFramePr>
              <a:graphicFrameLocks noChangeAspect="1"/>
            </p:cNvGraphicFramePr>
            <p:nvPr/>
          </p:nvGraphicFramePr>
          <p:xfrm>
            <a:off x="2608" y="3621"/>
            <a:ext cx="2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4" name="公式" r:id="rId19" imgW="393480" imgH="469800" progId="Equation.3">
                    <p:embed/>
                  </p:oleObj>
                </mc:Choice>
                <mc:Fallback>
                  <p:oleObj name="公式" r:id="rId19" imgW="393480" imgH="469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621"/>
                          <a:ext cx="24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89" name="Line 33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3" name="Rectangle 3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1800"/>
              </p:ext>
            </p:extLst>
          </p:nvPr>
        </p:nvGraphicFramePr>
        <p:xfrm>
          <a:off x="4977127" y="5836865"/>
          <a:ext cx="3411297" cy="83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5" name="Equation" r:id="rId21" imgW="1625400" imgH="393480" progId="Equation.3">
                  <p:embed/>
                </p:oleObj>
              </mc:Choice>
              <mc:Fallback>
                <p:oleObj name="Equation" r:id="rId21" imgW="16254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127" y="5836865"/>
                        <a:ext cx="3411297" cy="832495"/>
                      </a:xfrm>
                      <a:prstGeom prst="rect">
                        <a:avLst/>
                      </a:prstGeom>
                      <a:solidFill>
                        <a:srgbClr val="C0C0C0">
                          <a:alpha val="80000"/>
                        </a:srgbClr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94" name="AutoShape 38"/>
          <p:cNvSpPr>
            <a:spLocks noChangeArrowheads="1"/>
          </p:cNvSpPr>
          <p:nvPr/>
        </p:nvSpPr>
        <p:spPr bwMode="auto">
          <a:xfrm>
            <a:off x="4716463" y="616585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7740352" y="393305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42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87199"/>
              </p:ext>
            </p:extLst>
          </p:nvPr>
        </p:nvGraphicFramePr>
        <p:xfrm>
          <a:off x="322039" y="5835876"/>
          <a:ext cx="4321969" cy="97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6" name="公式" r:id="rId23" imgW="3974760" imgH="1041120" progId="Equation.3">
                  <p:embed/>
                </p:oleObj>
              </mc:Choice>
              <mc:Fallback>
                <p:oleObj name="公式" r:id="rId23" imgW="3974760" imgH="10411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9" y="5835876"/>
                        <a:ext cx="4321969" cy="97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F8CE-DC9A-406B-8670-6CB06483AF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287" name="Group 7"/>
          <p:cNvGrpSpPr>
            <a:grpSpLocks/>
          </p:cNvGrpSpPr>
          <p:nvPr/>
        </p:nvGrpSpPr>
        <p:grpSpPr bwMode="auto">
          <a:xfrm>
            <a:off x="215900" y="260350"/>
            <a:ext cx="8532813" cy="2654300"/>
            <a:chOff x="136" y="164"/>
            <a:chExt cx="5375" cy="1672"/>
          </a:xfrm>
        </p:grpSpPr>
        <p:sp>
          <p:nvSpPr>
            <p:cNvPr id="225284" name="Text Box 4"/>
            <p:cNvSpPr txBox="1">
              <a:spLocks noChangeArrowheads="1"/>
            </p:cNvSpPr>
            <p:nvPr/>
          </p:nvSpPr>
          <p:spPr bwMode="auto">
            <a:xfrm>
              <a:off x="136" y="164"/>
              <a:ext cx="5375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/>
                <a:t>22-15  </a:t>
              </a:r>
              <a:r>
                <a:rPr lang="zh-CN" altLang="en-US" dirty="0"/>
                <a:t>牛顿环装置中平凸透镜的曲率半径</a:t>
              </a:r>
              <a:r>
                <a:rPr lang="en-US" altLang="zh-CN" i="1" dirty="0"/>
                <a:t>R</a:t>
              </a:r>
              <a:r>
                <a:rPr lang="en-US" altLang="zh-CN" dirty="0"/>
                <a:t> = 2.00 m</a:t>
              </a:r>
              <a:r>
                <a:rPr lang="zh-CN" altLang="en-US" dirty="0"/>
                <a:t>，垂直入射的光波长                       </a:t>
              </a:r>
              <a:r>
                <a:rPr lang="zh-CN" altLang="en-US" dirty="0" smtClean="0"/>
                <a:t>，</a:t>
              </a:r>
              <a:r>
                <a:rPr lang="zh-CN" altLang="en-US" dirty="0" smtClean="0"/>
                <a:t>让</a:t>
              </a:r>
              <a:r>
                <a:rPr lang="zh-CN" altLang="en-US" dirty="0"/>
                <a:t>折射率</a:t>
              </a:r>
              <a:r>
                <a:rPr lang="zh-CN" altLang="en-US" dirty="0" smtClean="0"/>
                <a:t>为 </a:t>
              </a:r>
              <a:r>
                <a:rPr lang="en-US" altLang="zh-CN" i="1" dirty="0" smtClean="0"/>
                <a:t>n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= </a:t>
              </a:r>
              <a:r>
                <a:rPr lang="en-US" altLang="zh-CN" dirty="0" smtClean="0"/>
                <a:t>1.62</a:t>
              </a:r>
              <a:r>
                <a:rPr lang="zh-CN" altLang="en-US" dirty="0" smtClean="0"/>
                <a:t>的</a:t>
              </a:r>
              <a:r>
                <a:rPr lang="zh-CN" altLang="en-US" dirty="0"/>
                <a:t>液体充满平凸透镜和平板玻璃之间形成的环形薄膜间隙中．求：⑴ 充以液体前后第</a:t>
              </a:r>
              <a:r>
                <a:rPr lang="en-US" altLang="zh-CN" dirty="0"/>
                <a:t>10</a:t>
              </a:r>
              <a:r>
                <a:rPr lang="zh-CN" altLang="en-US" dirty="0"/>
                <a:t>暗环条纹半径之比是多少？⑵ 充液之后此暗环的半径（即第</a:t>
              </a:r>
              <a:r>
                <a:rPr lang="en-US" altLang="zh-CN" dirty="0"/>
                <a:t>10</a:t>
              </a:r>
              <a:r>
                <a:rPr lang="zh-CN" altLang="en-US" dirty="0"/>
                <a:t>暗环的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10</a:t>
              </a:r>
              <a:r>
                <a:rPr lang="zh-CN" altLang="en-US" dirty="0"/>
                <a:t>）为多少？ </a:t>
              </a:r>
            </a:p>
          </p:txBody>
        </p:sp>
        <p:graphicFrame>
          <p:nvGraphicFramePr>
            <p:cNvPr id="2252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225373"/>
                </p:ext>
              </p:extLst>
            </p:nvPr>
          </p:nvGraphicFramePr>
          <p:xfrm>
            <a:off x="1973" y="482"/>
            <a:ext cx="12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2" name="Equation" r:id="rId3" imgW="825480" imgH="177480" progId="Equation.3">
                    <p:embed/>
                  </p:oleObj>
                </mc:Choice>
                <mc:Fallback>
                  <p:oleObj name="Equation" r:id="rId3" imgW="8254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482"/>
                          <a:ext cx="1292" cy="27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295" name="Group 15"/>
          <p:cNvGrpSpPr>
            <a:grpSpLocks/>
          </p:cNvGrpSpPr>
          <p:nvPr/>
        </p:nvGrpSpPr>
        <p:grpSpPr bwMode="auto">
          <a:xfrm>
            <a:off x="539750" y="3068638"/>
            <a:ext cx="6351588" cy="519112"/>
            <a:chOff x="340" y="1979"/>
            <a:chExt cx="4001" cy="327"/>
          </a:xfrm>
        </p:grpSpPr>
        <p:sp>
          <p:nvSpPr>
            <p:cNvPr id="225289" name="Text Box 9"/>
            <p:cNvSpPr txBox="1">
              <a:spLocks noChangeArrowheads="1"/>
            </p:cNvSpPr>
            <p:nvPr/>
          </p:nvSpPr>
          <p:spPr bwMode="auto">
            <a:xfrm>
              <a:off x="340" y="1979"/>
              <a:ext cx="28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解：⑴ 第</a:t>
              </a:r>
              <a:r>
                <a:rPr lang="en-US" altLang="zh-CN" i="1"/>
                <a:t>K</a:t>
              </a:r>
              <a:r>
                <a:rPr lang="zh-CN" altLang="en-US"/>
                <a:t>条暗环半径为 </a:t>
              </a:r>
            </a:p>
          </p:txBody>
        </p:sp>
        <p:graphicFrame>
          <p:nvGraphicFramePr>
            <p:cNvPr id="225290" name="Object 10"/>
            <p:cNvGraphicFramePr>
              <a:graphicFrameLocks noChangeAspect="1"/>
            </p:cNvGraphicFramePr>
            <p:nvPr/>
          </p:nvGraphicFramePr>
          <p:xfrm>
            <a:off x="2925" y="1979"/>
            <a:ext cx="14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3" name="公式" r:id="rId5" imgW="2247840" imgH="507960" progId="Equation.3">
                    <p:embed/>
                  </p:oleObj>
                </mc:Choice>
                <mc:Fallback>
                  <p:oleObj name="公式" r:id="rId5" imgW="2247840" imgH="507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979"/>
                          <a:ext cx="141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16191"/>
              </p:ext>
            </p:extLst>
          </p:nvPr>
        </p:nvGraphicFramePr>
        <p:xfrm>
          <a:off x="1330670" y="3587750"/>
          <a:ext cx="601057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4" name="Equation" r:id="rId7" imgW="2197080" imgH="507960" progId="Equation.3">
                  <p:embed/>
                </p:oleObj>
              </mc:Choice>
              <mc:Fallback>
                <p:oleObj name="Equation" r:id="rId7" imgW="219708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670" y="3587750"/>
                        <a:ext cx="6010573" cy="1209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88925" y="4797425"/>
            <a:ext cx="845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即由空气到液体牛顿环半径变小，条纹向中心收缩 </a:t>
            </a:r>
          </a:p>
        </p:txBody>
      </p:sp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2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75619"/>
              </p:ext>
            </p:extLst>
          </p:nvPr>
        </p:nvGraphicFramePr>
        <p:xfrm>
          <a:off x="827584" y="5445224"/>
          <a:ext cx="7325897" cy="122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5" name="Equation" r:id="rId9" imgW="3060360" imgH="507960" progId="Equation.3">
                  <p:embed/>
                </p:oleObj>
              </mc:Choice>
              <mc:Fallback>
                <p:oleObj name="Equation" r:id="rId9" imgW="30603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45224"/>
                        <a:ext cx="7325897" cy="12235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39552" y="47667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22-16</a:t>
            </a:r>
            <a:r>
              <a:rPr lang="zh-CN" altLang="en-US" dirty="0" smtClean="0"/>
              <a:t>：波长为</a:t>
            </a:r>
            <a:r>
              <a:rPr lang="en-US" altLang="zh-CN" dirty="0" smtClean="0"/>
              <a:t>600nm</a:t>
            </a:r>
            <a:r>
              <a:rPr lang="zh-CN" altLang="en-US" dirty="0" smtClean="0"/>
              <a:t>的单色光垂直照射到牛顿环装置上，第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级明纹与第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级明纹所对应的空气薄膜厚度之差为</a:t>
            </a:r>
            <a:r>
              <a:rPr lang="zh-CN" altLang="en-US" u="sng" dirty="0" smtClean="0"/>
              <a:t>     </a:t>
            </a:r>
            <a:r>
              <a:rPr lang="en-US" altLang="zh-CN" u="sng" dirty="0" smtClean="0">
                <a:solidFill>
                  <a:srgbClr val="FF0000"/>
                </a:solidFill>
              </a:rPr>
              <a:t>900</a:t>
            </a:r>
            <a:r>
              <a:rPr lang="zh-CN" altLang="en-US" u="sng" dirty="0" smtClean="0">
                <a:solidFill>
                  <a:srgbClr val="FF0000"/>
                </a:solidFill>
              </a:rPr>
              <a:t> </a:t>
            </a:r>
            <a:r>
              <a:rPr lang="zh-CN" altLang="en-US" u="sng" dirty="0" smtClean="0"/>
              <a:t>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nm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484044" y="2060848"/>
            <a:ext cx="3124200" cy="3733800"/>
            <a:chOff x="3485" y="576"/>
            <a:chExt cx="1968" cy="235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Oval 6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Oval 18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21" name="Group 21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23" name="Arc 22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615" y="829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>
                  <a:solidFill>
                    <a:srgbClr val="000000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40" name="AutoShape 36"/>
          <p:cNvSpPr>
            <a:spLocks/>
          </p:cNvSpPr>
          <p:nvPr/>
        </p:nvSpPr>
        <p:spPr bwMode="auto">
          <a:xfrm>
            <a:off x="1170806" y="427064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1C1C1C"/>
              </a:solidFill>
              <a:latin typeface="Times New Roman" pitchFamily="18" charset="0"/>
            </a:endParaRPr>
          </a:p>
        </p:txBody>
      </p:sp>
      <p:graphicFrame>
        <p:nvGraphicFramePr>
          <p:cNvPr id="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93388"/>
              </p:ext>
            </p:extLst>
          </p:nvPr>
        </p:nvGraphicFramePr>
        <p:xfrm>
          <a:off x="467544" y="4481786"/>
          <a:ext cx="766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0" name="Equation" r:id="rId3" imgW="266400" imgH="164880" progId="Equation.3">
                  <p:embed/>
                </p:oleObj>
              </mc:Choice>
              <mc:Fallback>
                <p:oleObj name="Equation" r:id="rId3" imgW="266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81786"/>
                        <a:ext cx="766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47178"/>
              </p:ext>
            </p:extLst>
          </p:nvPr>
        </p:nvGraphicFramePr>
        <p:xfrm>
          <a:off x="1475606" y="4042048"/>
          <a:ext cx="2590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1" name="公式" r:id="rId5" imgW="1612800" imgH="317160" progId="Equation.3">
                  <p:embed/>
                </p:oleObj>
              </mc:Choice>
              <mc:Fallback>
                <p:oleObj name="公式" r:id="rId5" imgW="1612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4042048"/>
                        <a:ext cx="2590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218806" y="4042048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明纹</a:t>
            </a:r>
          </a:p>
        </p:txBody>
      </p:sp>
      <p:grpSp>
        <p:nvGrpSpPr>
          <p:cNvPr id="44" name="Group 40"/>
          <p:cNvGrpSpPr>
            <a:grpSpLocks/>
          </p:cNvGrpSpPr>
          <p:nvPr/>
        </p:nvGrpSpPr>
        <p:grpSpPr bwMode="auto">
          <a:xfrm>
            <a:off x="1323206" y="4732611"/>
            <a:ext cx="4479925" cy="985837"/>
            <a:chOff x="816" y="1584"/>
            <a:chExt cx="2822" cy="621"/>
          </a:xfrm>
        </p:grpSpPr>
        <p:graphicFrame>
          <p:nvGraphicFramePr>
            <p:cNvPr id="45" name="Object 41"/>
            <p:cNvGraphicFramePr>
              <a:graphicFrameLocks noChangeAspect="1"/>
            </p:cNvGraphicFramePr>
            <p:nvPr/>
          </p:nvGraphicFramePr>
          <p:xfrm>
            <a:off x="816" y="1584"/>
            <a:ext cx="1968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12" name="公式" r:id="rId7" imgW="2197080" imgH="609480" progId="Equation.3">
                    <p:embed/>
                  </p:oleObj>
                </mc:Choice>
                <mc:Fallback>
                  <p:oleObj name="公式" r:id="rId7" imgW="219708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1968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544" y="1728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暗纹</a:t>
              </a:r>
            </a:p>
          </p:txBody>
        </p:sp>
      </p:grp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6876281" y="3294336"/>
            <a:ext cx="1228725" cy="519112"/>
            <a:chOff x="4362" y="1353"/>
            <a:chExt cx="774" cy="327"/>
          </a:xfrm>
        </p:grpSpPr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4362" y="1607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541" y="1353"/>
              <a:ext cx="5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>
                  <a:solidFill>
                    <a:srgbClr val="000000"/>
                  </a:solidFill>
                  <a:latin typeface="Bookman Old Style" pitchFamily="18" charset="0"/>
                </a:rPr>
                <a:t>r</a:t>
              </a:r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6946131" y="3241948"/>
            <a:ext cx="2149475" cy="1104900"/>
            <a:chOff x="4406" y="1320"/>
            <a:chExt cx="1354" cy="696"/>
          </a:xfrm>
        </p:grpSpPr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5069" y="172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4406" y="160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5236" y="132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V="1">
              <a:off x="5236" y="172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213" y="1344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</a:p>
          </p:txBody>
        </p:sp>
      </p:grpSp>
      <p:graphicFrame>
        <p:nvGraphicFramePr>
          <p:cNvPr id="5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60941"/>
              </p:ext>
            </p:extLst>
          </p:nvPr>
        </p:nvGraphicFramePr>
        <p:xfrm>
          <a:off x="2905944" y="2362473"/>
          <a:ext cx="20097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3" name="Equation" r:id="rId9" imgW="723600" imgH="393480" progId="Equation.3">
                  <p:embed/>
                </p:oleObj>
              </mc:Choice>
              <mc:Fallback>
                <p:oleObj name="Equation" r:id="rId9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944" y="2362473"/>
                        <a:ext cx="20097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13606" y="2594248"/>
            <a:ext cx="177165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光程差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1043608" y="6093296"/>
            <a:ext cx="79208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2007687" y="5987738"/>
                <a:ext cx="205871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/>
                        <m:t>2</m:t>
                      </m:r>
                      <m:r>
                        <a:rPr lang="zh-CN" altLang="en-US" sz="3200" i="1"/>
                        <m:t>𝛥</m:t>
                      </m:r>
                      <m:r>
                        <a:rPr lang="zh-CN" altLang="en-US" sz="3200" i="1"/>
                        <m:t>𝑑</m:t>
                      </m:r>
                      <m:r>
                        <a:rPr lang="zh-CN" altLang="en-US" sz="3200"/>
                        <m:t>=3</m:t>
                      </m:r>
                      <m:r>
                        <a:rPr lang="zh-CN" altLang="en-US" sz="3200" i="1"/>
                        <m:t>𝜆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687" y="5987738"/>
                <a:ext cx="205871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 bwMode="auto">
          <a:xfrm>
            <a:off x="4218806" y="6093296"/>
            <a:ext cx="35319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4644008" y="5733256"/>
                <a:ext cx="364394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𝛥</m:t>
                      </m:r>
                      <m:r>
                        <a:rPr lang="zh-CN" altLang="en-US" sz="3200" i="1" smtClean="0">
                          <a:latin typeface="Cambria Math"/>
                        </a:rPr>
                        <m:t>𝑑</m:t>
                      </m:r>
                      <m:r>
                        <a:rPr lang="zh-CN" alt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0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3200" b="1" i="0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zh-CN" altLang="en-US" sz="3200" i="1">
                          <a:latin typeface="Cambria Math"/>
                        </a:rPr>
                        <m:t>𝜆</m:t>
                      </m:r>
                      <m:r>
                        <a:rPr lang="zh-CN" altLang="en-US" sz="3200" i="0">
                          <a:latin typeface="Cambria Math"/>
                        </a:rPr>
                        <m:t>=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𝟗</m:t>
                      </m:r>
                      <m:r>
                        <a:rPr lang="zh-CN" altLang="en-US" sz="3200" i="0">
                          <a:latin typeface="Cambria Math"/>
                        </a:rPr>
                        <m:t>00</m:t>
                      </m:r>
                      <m:r>
                        <a:rPr lang="zh-CN" altLang="en-US" sz="3200" i="1">
                          <a:latin typeface="Cambria Math"/>
                        </a:rPr>
                        <m:t>𝑛𝑚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733256"/>
                <a:ext cx="3643946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utoUpdateAnimBg="0"/>
      <p:bldP spid="5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EB24-1167-42F2-9BF3-D7AF1130195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39" name="Group 11"/>
          <p:cNvGrpSpPr>
            <a:grpSpLocks/>
          </p:cNvGrpSpPr>
          <p:nvPr/>
        </p:nvGrpSpPr>
        <p:grpSpPr bwMode="auto">
          <a:xfrm>
            <a:off x="66675" y="333375"/>
            <a:ext cx="9005888" cy="1587500"/>
            <a:chOff x="87" y="210"/>
            <a:chExt cx="5673" cy="1000"/>
          </a:xfrm>
        </p:grpSpPr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113" y="210"/>
              <a:ext cx="5647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/>
                <a:t>22-17  </a:t>
              </a:r>
              <a:r>
                <a:rPr lang="zh-CN" altLang="en-US" dirty="0"/>
                <a:t>在折射率                   的照相机镜头表面镀有一层折射率                  的</a:t>
              </a:r>
              <a:r>
                <a:rPr lang="en-US" altLang="zh-CN" dirty="0"/>
                <a:t>MgF</a:t>
              </a:r>
              <a:r>
                <a:rPr lang="en-US" altLang="zh-CN" baseline="-25000" dirty="0"/>
                <a:t>2</a:t>
              </a:r>
              <a:r>
                <a:rPr lang="zh-CN" altLang="en-US" dirty="0"/>
                <a:t>增透膜，若此膜可使波长            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dirty="0"/>
                <a:t>                </a:t>
              </a:r>
              <a:r>
                <a:rPr lang="en-US" altLang="zh-CN" dirty="0"/>
                <a:t>nm</a:t>
              </a:r>
              <a:r>
                <a:rPr lang="zh-CN" altLang="en-US" dirty="0"/>
                <a:t>的光透射增强，问此膜最小厚度为多少？</a:t>
              </a:r>
            </a:p>
          </p:txBody>
        </p:sp>
        <p:graphicFrame>
          <p:nvGraphicFramePr>
            <p:cNvPr id="2273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996221"/>
                </p:ext>
              </p:extLst>
            </p:nvPr>
          </p:nvGraphicFramePr>
          <p:xfrm>
            <a:off x="1736" y="227"/>
            <a:ext cx="9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2" name="公式" r:id="rId3" imgW="1536480" imgH="482400" progId="Equation.3">
                    <p:embed/>
                  </p:oleObj>
                </mc:Choice>
                <mc:Fallback>
                  <p:oleObj name="公式" r:id="rId3" imgW="15364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227"/>
                          <a:ext cx="9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35" name="Object 7"/>
            <p:cNvGraphicFramePr>
              <a:graphicFrameLocks noChangeAspect="1"/>
            </p:cNvGraphicFramePr>
            <p:nvPr/>
          </p:nvGraphicFramePr>
          <p:xfrm>
            <a:off x="612" y="507"/>
            <a:ext cx="96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3" name="公式" r:id="rId5" imgW="1536480" imgH="469800" progId="Equation.3">
                    <p:embed/>
                  </p:oleObj>
                </mc:Choice>
                <mc:Fallback>
                  <p:oleObj name="公式" r:id="rId5" imgW="1536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07"/>
                          <a:ext cx="96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3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753561"/>
                </p:ext>
              </p:extLst>
            </p:nvPr>
          </p:nvGraphicFramePr>
          <p:xfrm>
            <a:off x="87" y="924"/>
            <a:ext cx="96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4" name="Equation" r:id="rId7" imgW="622080" imgH="177480" progId="Equation.3">
                    <p:embed/>
                  </p:oleObj>
                </mc:Choice>
                <mc:Fallback>
                  <p:oleObj name="Equation" r:id="rId7" imgW="622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" y="924"/>
                          <a:ext cx="966" cy="26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323850" y="23495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/>
              <a:t>解： </a:t>
            </a:r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2843213" y="2305050"/>
          <a:ext cx="1981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5" name="公式" r:id="rId9" imgW="1981080" imgH="482400" progId="Equation.3">
                  <p:embed/>
                </p:oleObj>
              </mc:Choice>
              <mc:Fallback>
                <p:oleObj name="公式" r:id="rId9" imgW="198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05050"/>
                        <a:ext cx="1981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57" name="Group 29"/>
          <p:cNvGrpSpPr>
            <a:grpSpLocks/>
          </p:cNvGrpSpPr>
          <p:nvPr/>
        </p:nvGrpSpPr>
        <p:grpSpPr bwMode="auto">
          <a:xfrm>
            <a:off x="34925" y="2909888"/>
            <a:ext cx="8367713" cy="519112"/>
            <a:chOff x="22" y="1697"/>
            <a:chExt cx="5271" cy="327"/>
          </a:xfrm>
        </p:grpSpPr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22" y="1697"/>
              <a:ext cx="4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上、下两表面反射光均有半波损，光程差为 </a:t>
              </a:r>
            </a:p>
          </p:txBody>
        </p:sp>
        <p:graphicFrame>
          <p:nvGraphicFramePr>
            <p:cNvPr id="227344" name="Object 16"/>
            <p:cNvGraphicFramePr>
              <a:graphicFrameLocks noChangeAspect="1"/>
            </p:cNvGraphicFramePr>
            <p:nvPr/>
          </p:nvGraphicFramePr>
          <p:xfrm>
            <a:off x="4359" y="1723"/>
            <a:ext cx="93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6" name="公式" r:id="rId11" imgW="1473120" imgH="469800" progId="Equation.3">
                    <p:embed/>
                  </p:oleObj>
                </mc:Choice>
                <mc:Fallback>
                  <p:oleObj name="公式" r:id="rId11" imgW="14731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1723"/>
                          <a:ext cx="93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49" name="Group 21"/>
          <p:cNvGrpSpPr>
            <a:grpSpLocks/>
          </p:cNvGrpSpPr>
          <p:nvPr/>
        </p:nvGrpSpPr>
        <p:grpSpPr bwMode="auto">
          <a:xfrm>
            <a:off x="107950" y="3556000"/>
            <a:ext cx="7969250" cy="952500"/>
            <a:chOff x="68" y="2160"/>
            <a:chExt cx="5020" cy="600"/>
          </a:xfrm>
        </p:grpSpPr>
        <p:sp>
          <p:nvSpPr>
            <p:cNvPr id="227346" name="Rectangle 18"/>
            <p:cNvSpPr>
              <a:spLocks noChangeArrowheads="1"/>
            </p:cNvSpPr>
            <p:nvPr/>
          </p:nvSpPr>
          <p:spPr bwMode="auto">
            <a:xfrm>
              <a:off x="68" y="2160"/>
              <a:ext cx="43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为使给定波长的透射光增强，要求该波长光</a:t>
              </a:r>
            </a:p>
            <a:p>
              <a:r>
                <a:rPr kumimoji="1" lang="zh-CN" altLang="en-US"/>
                <a:t>反射光干涉相消，应满足条件 </a:t>
              </a:r>
            </a:p>
          </p:txBody>
        </p:sp>
        <p:graphicFrame>
          <p:nvGraphicFramePr>
            <p:cNvPr id="227347" name="Object 19"/>
            <p:cNvGraphicFramePr>
              <a:graphicFrameLocks noChangeAspect="1"/>
            </p:cNvGraphicFramePr>
            <p:nvPr/>
          </p:nvGraphicFramePr>
          <p:xfrm>
            <a:off x="3098" y="2468"/>
            <a:ext cx="199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7" name="公式" r:id="rId13" imgW="3149280" imgH="469800" progId="Equation.3">
                    <p:embed/>
                  </p:oleObj>
                </mc:Choice>
                <mc:Fallback>
                  <p:oleObj name="公式" r:id="rId13" imgW="31492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2468"/>
                          <a:ext cx="199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323850" y="4710113"/>
            <a:ext cx="4641850" cy="519112"/>
            <a:chOff x="204" y="2886"/>
            <a:chExt cx="2924" cy="327"/>
          </a:xfrm>
        </p:grpSpPr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204" y="2886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取 </a:t>
              </a:r>
            </a:p>
          </p:txBody>
        </p:sp>
        <p:graphicFrame>
          <p:nvGraphicFramePr>
            <p:cNvPr id="227351" name="Object 23"/>
            <p:cNvGraphicFramePr>
              <a:graphicFrameLocks noChangeAspect="1"/>
            </p:cNvGraphicFramePr>
            <p:nvPr/>
          </p:nvGraphicFramePr>
          <p:xfrm>
            <a:off x="558" y="2949"/>
            <a:ext cx="55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8" name="公式" r:id="rId15" imgW="876240" imgH="342720" progId="Equation.3">
                    <p:embed/>
                  </p:oleObj>
                </mc:Choice>
                <mc:Fallback>
                  <p:oleObj name="公式" r:id="rId15" imgW="8762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2949"/>
                          <a:ext cx="557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53" name="Rectangle 25"/>
            <p:cNvSpPr>
              <a:spLocks noChangeArrowheads="1"/>
            </p:cNvSpPr>
            <p:nvPr/>
          </p:nvSpPr>
          <p:spPr bwMode="auto">
            <a:xfrm>
              <a:off x="1156" y="2886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对应膜的最小厚度 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72213"/>
              </p:ext>
            </p:extLst>
          </p:nvPr>
        </p:nvGraphicFramePr>
        <p:xfrm>
          <a:off x="1691680" y="5373216"/>
          <a:ext cx="4520336" cy="98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9" name="Equation" r:id="rId17" imgW="1993680" imgH="431640" progId="Equation.3">
                  <p:embed/>
                </p:oleObj>
              </mc:Choice>
              <mc:Fallback>
                <p:oleObj name="Equation" r:id="rId17" imgW="1993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73216"/>
                        <a:ext cx="4520336" cy="9876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0" y="20605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22-18</a:t>
            </a:r>
            <a:r>
              <a:rPr lang="zh-CN" altLang="en-US" dirty="0" smtClean="0"/>
              <a:t>：在迈克尔逊干涉仪的一条光路中，放入一折射率为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，厚度为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的透明薄片，放入后，这条光路的光程改变了 </a:t>
            </a:r>
            <a:r>
              <a:rPr lang="zh-CN" altLang="en-US" u="sng" dirty="0" smtClean="0"/>
              <a:t>      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7421"/>
              </p:ext>
            </p:extLst>
          </p:nvPr>
        </p:nvGraphicFramePr>
        <p:xfrm>
          <a:off x="4284665" y="1141587"/>
          <a:ext cx="13651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9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5" y="1141587"/>
                        <a:ext cx="136515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377626" y="2186012"/>
            <a:ext cx="4770438" cy="3619252"/>
            <a:chOff x="192" y="528"/>
            <a:chExt cx="3264" cy="2552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192" y="528"/>
              <a:ext cx="3264" cy="2552"/>
              <a:chOff x="192" y="528"/>
              <a:chExt cx="3264" cy="2552"/>
            </a:xfrm>
          </p:grpSpPr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3264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157" y="909"/>
                <a:ext cx="913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8" name="Group 6"/>
              <p:cNvGrpSpPr>
                <a:grpSpLocks/>
              </p:cNvGrpSpPr>
              <p:nvPr/>
            </p:nvGrpSpPr>
            <p:grpSpPr bwMode="auto">
              <a:xfrm>
                <a:off x="1537" y="1070"/>
                <a:ext cx="1632" cy="1081"/>
                <a:chOff x="1537" y="1070"/>
                <a:chExt cx="1632" cy="1081"/>
              </a:xfrm>
            </p:grpSpPr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1656" y="2058"/>
                  <a:ext cx="1513" cy="93"/>
                </a:xfrm>
                <a:custGeom>
                  <a:avLst/>
                  <a:gdLst>
                    <a:gd name="T0" fmla="*/ 0 w 1686"/>
                    <a:gd name="T1" fmla="*/ 6 h 120"/>
                    <a:gd name="T2" fmla="*/ 618 w 1686"/>
                    <a:gd name="T3" fmla="*/ 0 h 120"/>
                    <a:gd name="T4" fmla="*/ 768 w 1686"/>
                    <a:gd name="T5" fmla="*/ 114 h 120"/>
                    <a:gd name="T6" fmla="*/ 1686 w 1686"/>
                    <a:gd name="T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86" h="120">
                      <a:moveTo>
                        <a:pt x="0" y="6"/>
                      </a:moveTo>
                      <a:lnTo>
                        <a:pt x="618" y="0"/>
                      </a:lnTo>
                      <a:lnTo>
                        <a:pt x="768" y="114"/>
                      </a:lnTo>
                      <a:lnTo>
                        <a:pt x="1686" y="120"/>
                      </a:lnTo>
                    </a:path>
                  </a:pathLst>
                </a:custGeom>
                <a:noFill/>
                <a:ln w="28575" cmpd="sng">
                  <a:solidFill>
                    <a:srgbClr val="990099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>
                  <a:off x="1916" y="2062"/>
                  <a:ext cx="103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>
                  <a:off x="2989" y="2151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" name="Freeform 10"/>
                <p:cNvSpPr>
                  <a:spLocks/>
                </p:cNvSpPr>
                <p:nvPr/>
              </p:nvSpPr>
              <p:spPr bwMode="auto">
                <a:xfrm>
                  <a:off x="1542" y="1070"/>
                  <a:ext cx="104" cy="1001"/>
                </a:xfrm>
                <a:custGeom>
                  <a:avLst/>
                  <a:gdLst>
                    <a:gd name="T0" fmla="*/ 116 w 116"/>
                    <a:gd name="T1" fmla="*/ 1294 h 1294"/>
                    <a:gd name="T2" fmla="*/ 0 w 116"/>
                    <a:gd name="T3" fmla="*/ 1122 h 1294"/>
                    <a:gd name="T4" fmla="*/ 0 w 116"/>
                    <a:gd name="T5" fmla="*/ 0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6" h="1294">
                      <a:moveTo>
                        <a:pt x="116" y="1294"/>
                      </a:moveTo>
                      <a:lnTo>
                        <a:pt x="0" y="11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rgbClr val="DC83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3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1537" y="1195"/>
                  <a:ext cx="2" cy="12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" name="Group 12"/>
              <p:cNvGrpSpPr>
                <a:grpSpLocks/>
              </p:cNvGrpSpPr>
              <p:nvPr/>
            </p:nvGrpSpPr>
            <p:grpSpPr bwMode="auto">
              <a:xfrm>
                <a:off x="316" y="2010"/>
                <a:ext cx="1340" cy="59"/>
                <a:chOff x="316" y="2010"/>
                <a:chExt cx="1340" cy="59"/>
              </a:xfrm>
            </p:grpSpPr>
            <p:sp>
              <p:nvSpPr>
                <p:cNvPr id="67" name="Freeform 13"/>
                <p:cNvSpPr>
                  <a:spLocks/>
                </p:cNvSpPr>
                <p:nvPr/>
              </p:nvSpPr>
              <p:spPr bwMode="auto">
                <a:xfrm>
                  <a:off x="316" y="2010"/>
                  <a:ext cx="1340" cy="59"/>
                </a:xfrm>
                <a:custGeom>
                  <a:avLst/>
                  <a:gdLst>
                    <a:gd name="T0" fmla="*/ 0 w 1340"/>
                    <a:gd name="T1" fmla="*/ 1 h 59"/>
                    <a:gd name="T2" fmla="*/ 1184 w 1340"/>
                    <a:gd name="T3" fmla="*/ 0 h 59"/>
                    <a:gd name="T4" fmla="*/ 1340 w 1340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40" h="59">
                      <a:moveTo>
                        <a:pt x="0" y="1"/>
                      </a:moveTo>
                      <a:lnTo>
                        <a:pt x="1184" y="0"/>
                      </a:lnTo>
                      <a:lnTo>
                        <a:pt x="1340" y="59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auto">
                <a:xfrm>
                  <a:off x="778" y="2012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 flipV="1">
                <a:off x="1157" y="1058"/>
                <a:ext cx="921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1" name="Group 16"/>
              <p:cNvGrpSpPr>
                <a:grpSpLocks/>
              </p:cNvGrpSpPr>
              <p:nvPr/>
            </p:nvGrpSpPr>
            <p:grpSpPr bwMode="auto">
              <a:xfrm>
                <a:off x="273" y="1693"/>
                <a:ext cx="230" cy="637"/>
                <a:chOff x="1177" y="2167"/>
                <a:chExt cx="228" cy="733"/>
              </a:xfrm>
            </p:grpSpPr>
            <p:sp>
              <p:nvSpPr>
                <p:cNvPr id="58" name="AutoShape 17"/>
                <p:cNvSpPr>
                  <a:spLocks noChangeArrowheads="1"/>
                </p:cNvSpPr>
                <p:nvPr/>
              </p:nvSpPr>
              <p:spPr bwMode="auto">
                <a:xfrm>
                  <a:off x="1177" y="2167"/>
                  <a:ext cx="228" cy="577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" name="Rectangle 18"/>
                <p:cNvSpPr>
                  <a:spLocks noChangeArrowheads="1"/>
                </p:cNvSpPr>
                <p:nvPr/>
              </p:nvSpPr>
              <p:spPr bwMode="auto">
                <a:xfrm>
                  <a:off x="1214" y="2725"/>
                  <a:ext cx="154" cy="9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Oval 19"/>
                <p:cNvSpPr>
                  <a:spLocks noChangeArrowheads="1"/>
                </p:cNvSpPr>
                <p:nvPr/>
              </p:nvSpPr>
              <p:spPr bwMode="auto">
                <a:xfrm>
                  <a:off x="1214" y="2786"/>
                  <a:ext cx="154" cy="11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20"/>
                <p:cNvSpPr>
                  <a:spLocks/>
                </p:cNvSpPr>
                <p:nvPr/>
              </p:nvSpPr>
              <p:spPr bwMode="auto">
                <a:xfrm>
                  <a:off x="1274" y="2266"/>
                  <a:ext cx="51" cy="472"/>
                </a:xfrm>
                <a:custGeom>
                  <a:avLst/>
                  <a:gdLst>
                    <a:gd name="T0" fmla="*/ 0 w 51"/>
                    <a:gd name="T1" fmla="*/ 455 h 472"/>
                    <a:gd name="T2" fmla="*/ 0 w 51"/>
                    <a:gd name="T3" fmla="*/ 0 h 472"/>
                    <a:gd name="T4" fmla="*/ 16 w 51"/>
                    <a:gd name="T5" fmla="*/ 106 h 472"/>
                    <a:gd name="T6" fmla="*/ 16 w 51"/>
                    <a:gd name="T7" fmla="*/ 0 h 472"/>
                    <a:gd name="T8" fmla="*/ 33 w 51"/>
                    <a:gd name="T9" fmla="*/ 106 h 472"/>
                    <a:gd name="T10" fmla="*/ 33 w 51"/>
                    <a:gd name="T11" fmla="*/ 0 h 472"/>
                    <a:gd name="T12" fmla="*/ 50 w 51"/>
                    <a:gd name="T13" fmla="*/ 106 h 472"/>
                    <a:gd name="T14" fmla="*/ 50 w 51"/>
                    <a:gd name="T15" fmla="*/ 471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472">
                      <a:moveTo>
                        <a:pt x="0" y="455"/>
                      </a:moveTo>
                      <a:lnTo>
                        <a:pt x="0" y="0"/>
                      </a:lnTo>
                      <a:lnTo>
                        <a:pt x="16" y="106"/>
                      </a:lnTo>
                      <a:lnTo>
                        <a:pt x="16" y="0"/>
                      </a:lnTo>
                      <a:lnTo>
                        <a:pt x="33" y="106"/>
                      </a:lnTo>
                      <a:lnTo>
                        <a:pt x="33" y="0"/>
                      </a:lnTo>
                      <a:lnTo>
                        <a:pt x="50" y="106"/>
                      </a:lnTo>
                      <a:lnTo>
                        <a:pt x="50" y="471"/>
                      </a:lnTo>
                    </a:path>
                  </a:pathLst>
                </a:cu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10" y="273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10" y="276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10" y="2797"/>
                  <a:ext cx="162" cy="16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10" y="2828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6" name="Rectangle 25"/>
                <p:cNvSpPr>
                  <a:spLocks noChangeArrowheads="1"/>
                </p:cNvSpPr>
                <p:nvPr/>
              </p:nvSpPr>
              <p:spPr bwMode="auto">
                <a:xfrm>
                  <a:off x="1263" y="2629"/>
                  <a:ext cx="69" cy="97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1773" y="1966"/>
                <a:ext cx="1380" cy="1114"/>
                <a:chOff x="1897" y="1944"/>
                <a:chExt cx="1278" cy="1135"/>
              </a:xfrm>
            </p:grpSpPr>
            <p:grpSp>
              <p:nvGrpSpPr>
                <p:cNvPr id="53" name="Group 27"/>
                <p:cNvGrpSpPr>
                  <a:grpSpLocks/>
                </p:cNvGrpSpPr>
                <p:nvPr/>
              </p:nvGrpSpPr>
              <p:grpSpPr bwMode="auto">
                <a:xfrm>
                  <a:off x="1897" y="1944"/>
                  <a:ext cx="1278" cy="1031"/>
                  <a:chOff x="1897" y="1944"/>
                  <a:chExt cx="1278" cy="1031"/>
                </a:xfrm>
              </p:grpSpPr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1897" y="1944"/>
                    <a:ext cx="1278" cy="1031"/>
                  </a:xfrm>
                  <a:custGeom>
                    <a:avLst/>
                    <a:gdLst>
                      <a:gd name="T0" fmla="*/ 1536 w 1536"/>
                      <a:gd name="T1" fmla="*/ 138 h 1308"/>
                      <a:gd name="T2" fmla="*/ 738 w 1536"/>
                      <a:gd name="T3" fmla="*/ 132 h 1308"/>
                      <a:gd name="T4" fmla="*/ 582 w 1536"/>
                      <a:gd name="T5" fmla="*/ 12 h 1308"/>
                      <a:gd name="T6" fmla="*/ 0 w 1536"/>
                      <a:gd name="T7" fmla="*/ 0 h 1308"/>
                      <a:gd name="T8" fmla="*/ 0 w 1536"/>
                      <a:gd name="T9" fmla="*/ 1290 h 1308"/>
                      <a:gd name="T10" fmla="*/ 12 w 1536"/>
                      <a:gd name="T11" fmla="*/ 1308 h 1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36" h="1308">
                        <a:moveTo>
                          <a:pt x="1536" y="138"/>
                        </a:moveTo>
                        <a:lnTo>
                          <a:pt x="738" y="132"/>
                        </a:lnTo>
                        <a:lnTo>
                          <a:pt x="582" y="12"/>
                        </a:lnTo>
                        <a:lnTo>
                          <a:pt x="0" y="0"/>
                        </a:lnTo>
                        <a:lnTo>
                          <a:pt x="0" y="1290"/>
                        </a:lnTo>
                        <a:lnTo>
                          <a:pt x="12" y="1308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990099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b="1">
                      <a:solidFill>
                        <a:srgbClr val="1C1C1C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35" y="2055"/>
                    <a:ext cx="13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b="1">
                      <a:solidFill>
                        <a:srgbClr val="1C1C1C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9" y="1953"/>
                    <a:ext cx="9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b="1">
                      <a:solidFill>
                        <a:srgbClr val="1C1C1C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4" name="Line 31"/>
                <p:cNvSpPr>
                  <a:spLocks noChangeShapeType="1"/>
                </p:cNvSpPr>
                <p:nvPr/>
              </p:nvSpPr>
              <p:spPr bwMode="auto">
                <a:xfrm>
                  <a:off x="1899" y="2920"/>
                  <a:ext cx="0" cy="159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1607" y="1060"/>
                <a:ext cx="82" cy="2006"/>
                <a:chOff x="2628" y="1230"/>
                <a:chExt cx="92" cy="2595"/>
              </a:xfrm>
            </p:grpSpPr>
            <p:grpSp>
              <p:nvGrpSpPr>
                <p:cNvPr id="49" name="Group 33"/>
                <p:cNvGrpSpPr>
                  <a:grpSpLocks/>
                </p:cNvGrpSpPr>
                <p:nvPr/>
              </p:nvGrpSpPr>
              <p:grpSpPr bwMode="auto">
                <a:xfrm>
                  <a:off x="2628" y="1230"/>
                  <a:ext cx="90" cy="2532"/>
                  <a:chOff x="2628" y="1230"/>
                  <a:chExt cx="90" cy="2532"/>
                </a:xfrm>
              </p:grpSpPr>
              <p:sp>
                <p:nvSpPr>
                  <p:cNvPr id="51" name="Freeform 34"/>
                  <p:cNvSpPr>
                    <a:spLocks/>
                  </p:cNvSpPr>
                  <p:nvPr/>
                </p:nvSpPr>
                <p:spPr bwMode="auto">
                  <a:xfrm>
                    <a:off x="2628" y="1230"/>
                    <a:ext cx="90" cy="2532"/>
                  </a:xfrm>
                  <a:custGeom>
                    <a:avLst/>
                    <a:gdLst>
                      <a:gd name="T0" fmla="*/ 0 w 90"/>
                      <a:gd name="T1" fmla="*/ 0 h 2532"/>
                      <a:gd name="T2" fmla="*/ 0 w 90"/>
                      <a:gd name="T3" fmla="*/ 1062 h 2532"/>
                      <a:gd name="T4" fmla="*/ 90 w 90"/>
                      <a:gd name="T5" fmla="*/ 1236 h 2532"/>
                      <a:gd name="T6" fmla="*/ 90 w 90"/>
                      <a:gd name="T7" fmla="*/ 2532 h 25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532">
                        <a:moveTo>
                          <a:pt x="0" y="0"/>
                        </a:moveTo>
                        <a:lnTo>
                          <a:pt x="0" y="1062"/>
                        </a:lnTo>
                        <a:lnTo>
                          <a:pt x="90" y="1236"/>
                        </a:lnTo>
                        <a:lnTo>
                          <a:pt x="90" y="253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DC8300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b="1">
                      <a:solidFill>
                        <a:srgbClr val="1C1C1C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29" y="1536"/>
                    <a:ext cx="0" cy="82"/>
                  </a:xfrm>
                  <a:prstGeom prst="line">
                    <a:avLst/>
                  </a:prstGeom>
                  <a:noFill/>
                  <a:ln w="38100">
                    <a:solidFill>
                      <a:srgbClr val="DC83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b="1">
                      <a:solidFill>
                        <a:srgbClr val="1C1C1C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0" name="Line 36"/>
                <p:cNvSpPr>
                  <a:spLocks noChangeShapeType="1"/>
                </p:cNvSpPr>
                <p:nvPr/>
              </p:nvSpPr>
              <p:spPr bwMode="auto">
                <a:xfrm>
                  <a:off x="2720" y="3670"/>
                  <a:ext cx="0" cy="15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graphicFrame>
            <p:nvGraphicFramePr>
              <p:cNvPr id="34" name="Object 37"/>
              <p:cNvGraphicFramePr>
                <a:graphicFrameLocks noChangeAspect="1"/>
              </p:cNvGraphicFramePr>
              <p:nvPr/>
            </p:nvGraphicFramePr>
            <p:xfrm>
              <a:off x="934" y="2261"/>
              <a:ext cx="38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40" name="Equation" r:id="rId5" imgW="203040" imgH="215640" progId="Equation.3">
                      <p:embed/>
                    </p:oleObj>
                  </mc:Choice>
                  <mc:Fallback>
                    <p:oleObj name="Equation" r:id="rId5" imgW="2030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4" y="2261"/>
                            <a:ext cx="383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8"/>
              <p:cNvGraphicFramePr>
                <a:graphicFrameLocks noChangeAspect="1"/>
              </p:cNvGraphicFramePr>
              <p:nvPr/>
            </p:nvGraphicFramePr>
            <p:xfrm>
              <a:off x="2135" y="2261"/>
              <a:ext cx="38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41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5" y="2261"/>
                            <a:ext cx="38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 rot="18900000">
                <a:off x="1900" y="1977"/>
                <a:ext cx="860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7" name="Group 40"/>
              <p:cNvGrpSpPr>
                <a:grpSpLocks/>
              </p:cNvGrpSpPr>
              <p:nvPr/>
            </p:nvGrpSpPr>
            <p:grpSpPr bwMode="auto">
              <a:xfrm>
                <a:off x="3125" y="1727"/>
                <a:ext cx="144" cy="625"/>
                <a:chOff x="4149" y="2005"/>
                <a:chExt cx="162" cy="809"/>
              </a:xfrm>
            </p:grpSpPr>
            <p:sp>
              <p:nvSpPr>
                <p:cNvPr id="4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49" y="2005"/>
                  <a:ext cx="162" cy="806"/>
                </a:xfrm>
                <a:prstGeom prst="rect">
                  <a:avLst/>
                </a:prstGeom>
                <a:solidFill>
                  <a:srgbClr val="99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>
                  <a:off x="4149" y="2005"/>
                  <a:ext cx="0" cy="809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1155" y="656"/>
                <a:ext cx="903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" name="Group 44"/>
              <p:cNvGrpSpPr>
                <a:grpSpLocks/>
              </p:cNvGrpSpPr>
              <p:nvPr/>
            </p:nvGrpSpPr>
            <p:grpSpPr bwMode="auto">
              <a:xfrm>
                <a:off x="2092" y="793"/>
                <a:ext cx="904" cy="273"/>
                <a:chOff x="2832" y="800"/>
                <a:chExt cx="1008" cy="352"/>
              </a:xfrm>
            </p:grpSpPr>
            <p:sp>
              <p:nvSpPr>
                <p:cNvPr id="43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816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>
                  <a:off x="2832" y="1138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>
                  <a:off x="3600" y="81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46" name="Object 48"/>
                <p:cNvGraphicFramePr>
                  <a:graphicFrameLocks noChangeAspect="1"/>
                </p:cNvGraphicFramePr>
                <p:nvPr/>
              </p:nvGraphicFramePr>
              <p:xfrm>
                <a:off x="3612" y="800"/>
                <a:ext cx="228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742" name="Equation" r:id="rId9" imgW="190440" imgH="253800" progId="Equation.3">
                        <p:embed/>
                      </p:oleObj>
                    </mc:Choice>
                    <mc:Fallback>
                      <p:oleObj name="Equation" r:id="rId9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2" y="800"/>
                              <a:ext cx="228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Group 49"/>
              <p:cNvGrpSpPr>
                <a:grpSpLocks/>
              </p:cNvGrpSpPr>
              <p:nvPr/>
            </p:nvGrpSpPr>
            <p:grpSpPr bwMode="auto">
              <a:xfrm>
                <a:off x="1104" y="1704"/>
                <a:ext cx="1008" cy="720"/>
                <a:chOff x="1104" y="1704"/>
                <a:chExt cx="1008" cy="720"/>
              </a:xfrm>
            </p:grpSpPr>
            <p:sp>
              <p:nvSpPr>
                <p:cNvPr id="41" name="Rectangle 50"/>
                <p:cNvSpPr>
                  <a:spLocks noChangeArrowheads="1"/>
                </p:cNvSpPr>
                <p:nvPr/>
              </p:nvSpPr>
              <p:spPr bwMode="auto">
                <a:xfrm rot="18900000">
                  <a:off x="1104" y="1920"/>
                  <a:ext cx="1008" cy="169"/>
                </a:xfrm>
                <a:prstGeom prst="rect">
                  <a:avLst/>
                </a:prstGeom>
                <a:solidFill>
                  <a:srgbClr val="00FFCC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1704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23" name="Object 52"/>
            <p:cNvGraphicFramePr>
              <a:graphicFrameLocks noChangeAspect="1"/>
            </p:cNvGraphicFramePr>
            <p:nvPr/>
          </p:nvGraphicFramePr>
          <p:xfrm>
            <a:off x="3024" y="1392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3" name="Equation" r:id="rId11" imgW="419040" imgH="368280" progId="Equation.3">
                    <p:embed/>
                  </p:oleObj>
                </mc:Choice>
                <mc:Fallback>
                  <p:oleObj name="Equation" r:id="rId11" imgW="4190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3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3"/>
            <p:cNvGraphicFramePr>
              <a:graphicFrameLocks noChangeAspect="1"/>
            </p:cNvGraphicFramePr>
            <p:nvPr/>
          </p:nvGraphicFramePr>
          <p:xfrm>
            <a:off x="731" y="912"/>
            <a:ext cx="3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4" name="Equation" r:id="rId13" imgW="393480" imgH="368280" progId="Equation.3">
                    <p:embed/>
                  </p:oleObj>
                </mc:Choice>
                <mc:Fallback>
                  <p:oleObj name="Equation" r:id="rId13" imgW="3934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912"/>
                          <a:ext cx="3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54"/>
            <p:cNvGraphicFramePr>
              <a:graphicFrameLocks noChangeAspect="1"/>
            </p:cNvGraphicFramePr>
            <p:nvPr/>
          </p:nvGraphicFramePr>
          <p:xfrm>
            <a:off x="703" y="576"/>
            <a:ext cx="40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5" name="Equation" r:id="rId15" imgW="457200" imgH="368280" progId="Equation.3">
                    <p:embed/>
                  </p:oleObj>
                </mc:Choice>
                <mc:Fallback>
                  <p:oleObj name="Equation" r:id="rId15" imgW="4572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576"/>
                          <a:ext cx="40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55"/>
          <p:cNvGrpSpPr>
            <a:grpSpLocks/>
          </p:cNvGrpSpPr>
          <p:nvPr/>
        </p:nvGrpSpPr>
        <p:grpSpPr bwMode="auto">
          <a:xfrm>
            <a:off x="5410200" y="2876004"/>
            <a:ext cx="3581400" cy="1371600"/>
            <a:chOff x="3408" y="1008"/>
            <a:chExt cx="2256" cy="864"/>
          </a:xfrm>
        </p:grpSpPr>
        <p:graphicFrame>
          <p:nvGraphicFramePr>
            <p:cNvPr id="75" name="Object 56"/>
            <p:cNvGraphicFramePr>
              <a:graphicFrameLocks noChangeAspect="1"/>
            </p:cNvGraphicFramePr>
            <p:nvPr/>
          </p:nvGraphicFramePr>
          <p:xfrm>
            <a:off x="3456" y="1522"/>
            <a:ext cx="211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6" name="Equation" r:id="rId17" imgW="2145960" imgH="342720" progId="Equation.3">
                    <p:embed/>
                  </p:oleObj>
                </mc:Choice>
                <mc:Fallback>
                  <p:oleObj name="Equation" r:id="rId17" imgW="21459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22"/>
                          <a:ext cx="211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Rectangle 57"/>
            <p:cNvSpPr>
              <a:spLocks noChangeArrowheads="1"/>
            </p:cNvSpPr>
            <p:nvPr/>
          </p:nvSpPr>
          <p:spPr bwMode="auto">
            <a:xfrm>
              <a:off x="3408" y="1008"/>
              <a:ext cx="225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插入介质片后光程差</a:t>
              </a:r>
            </a:p>
          </p:txBody>
        </p:sp>
      </p:grpSp>
      <p:grpSp>
        <p:nvGrpSpPr>
          <p:cNvPr id="77" name="Group 58"/>
          <p:cNvGrpSpPr>
            <a:grpSpLocks/>
          </p:cNvGrpSpPr>
          <p:nvPr/>
        </p:nvGrpSpPr>
        <p:grpSpPr bwMode="auto">
          <a:xfrm>
            <a:off x="5562600" y="4388892"/>
            <a:ext cx="3276600" cy="1279525"/>
            <a:chOff x="3504" y="1961"/>
            <a:chExt cx="2064" cy="806"/>
          </a:xfrm>
        </p:grpSpPr>
        <p:sp>
          <p:nvSpPr>
            <p:cNvPr id="78" name="Rectangle 59"/>
            <p:cNvSpPr>
              <a:spLocks noChangeArrowheads="1"/>
            </p:cNvSpPr>
            <p:nvPr/>
          </p:nvSpPr>
          <p:spPr bwMode="auto">
            <a:xfrm>
              <a:off x="3552" y="1961"/>
              <a:ext cx="19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光程差变化</a:t>
              </a:r>
            </a:p>
          </p:txBody>
        </p:sp>
        <p:graphicFrame>
          <p:nvGraphicFramePr>
            <p:cNvPr id="79" name="Object 60"/>
            <p:cNvGraphicFramePr>
              <a:graphicFrameLocks noChangeAspect="1"/>
            </p:cNvGraphicFramePr>
            <p:nvPr/>
          </p:nvGraphicFramePr>
          <p:xfrm>
            <a:off x="3504" y="2409"/>
            <a:ext cx="206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7" name="Equation" r:id="rId19" imgW="1942920" imgH="342720" progId="Equation.3">
                    <p:embed/>
                  </p:oleObj>
                </mc:Choice>
                <mc:Fallback>
                  <p:oleObj name="Equation" r:id="rId19" imgW="19429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09"/>
                          <a:ext cx="206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Group 68"/>
          <p:cNvGrpSpPr>
            <a:grpSpLocks/>
          </p:cNvGrpSpPr>
          <p:nvPr/>
        </p:nvGrpSpPr>
        <p:grpSpPr bwMode="auto">
          <a:xfrm>
            <a:off x="3810000" y="3866606"/>
            <a:ext cx="914400" cy="2200276"/>
            <a:chOff x="2400" y="1488"/>
            <a:chExt cx="576" cy="1386"/>
          </a:xfrm>
        </p:grpSpPr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0" name="Line 71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72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2" name="Line 73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3" name="Object 74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8" name="Equation" r:id="rId21" imgW="114120" imgH="215640" progId="Equation.3">
                    <p:embed/>
                  </p:oleObj>
                </mc:Choice>
                <mc:Fallback>
                  <p:oleObj name="Equation" r:id="rId21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75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9" name="Equation" r:id="rId23" imgW="177480" imgH="190440" progId="Equation.3">
                    <p:embed/>
                  </p:oleObj>
                </mc:Choice>
                <mc:Fallback>
                  <p:oleObj name="Equation" r:id="rId23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Group 76"/>
          <p:cNvGrpSpPr>
            <a:grpSpLocks/>
          </p:cNvGrpSpPr>
          <p:nvPr/>
        </p:nvGrpSpPr>
        <p:grpSpPr bwMode="auto">
          <a:xfrm>
            <a:off x="5715000" y="2114004"/>
            <a:ext cx="2819400" cy="519113"/>
            <a:chOff x="3504" y="3504"/>
            <a:chExt cx="1776" cy="327"/>
          </a:xfrm>
        </p:grpSpPr>
        <p:sp>
          <p:nvSpPr>
            <p:cNvPr id="96" name="Text Box 77"/>
            <p:cNvSpPr txBox="1">
              <a:spLocks noChangeArrowheads="1"/>
            </p:cNvSpPr>
            <p:nvPr/>
          </p:nvSpPr>
          <p:spPr bwMode="auto">
            <a:xfrm>
              <a:off x="3504" y="3504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光程差</a:t>
              </a:r>
            </a:p>
          </p:txBody>
        </p:sp>
        <p:graphicFrame>
          <p:nvGraphicFramePr>
            <p:cNvPr id="97" name="Object 78"/>
            <p:cNvGraphicFramePr>
              <a:graphicFrameLocks noChangeAspect="1"/>
            </p:cNvGraphicFramePr>
            <p:nvPr/>
          </p:nvGraphicFramePr>
          <p:xfrm>
            <a:off x="4339" y="3510"/>
            <a:ext cx="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50" name="Equation" r:id="rId25" imgW="876240" imgH="279360" progId="Equation.3">
                    <p:embed/>
                  </p:oleObj>
                </mc:Choice>
                <mc:Fallback>
                  <p:oleObj name="Equation" r:id="rId25" imgW="8762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10"/>
                          <a:ext cx="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CFF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  <a:gs pos="50000">
                                    <a:srgbClr val="CCFFFF"/>
                                  </a:gs>
                                  <a:gs pos="100000">
                                    <a:srgbClr val="CCFF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87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733F0-7273-4C53-8B32-8532EC8D496D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29386" name="Group 10"/>
          <p:cNvGrpSpPr>
            <a:grpSpLocks/>
          </p:cNvGrpSpPr>
          <p:nvPr/>
        </p:nvGrpSpPr>
        <p:grpSpPr bwMode="auto">
          <a:xfrm>
            <a:off x="68547" y="115888"/>
            <a:ext cx="8964612" cy="2678112"/>
            <a:chOff x="192" y="122"/>
            <a:chExt cx="5364" cy="1687"/>
          </a:xfrm>
        </p:grpSpPr>
        <p:sp>
          <p:nvSpPr>
            <p:cNvPr id="229379" name="Rectangle 3"/>
            <p:cNvSpPr>
              <a:spLocks noChangeArrowheads="1"/>
            </p:cNvSpPr>
            <p:nvPr/>
          </p:nvSpPr>
          <p:spPr bwMode="auto">
            <a:xfrm>
              <a:off x="192" y="122"/>
              <a:ext cx="536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-457200" algn="just">
                <a:tabLst>
                  <a:tab pos="600075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22-19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、有一劈尖，折射率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n=1.38</a:t>
              </a:r>
              <a:r>
                <a:rPr kumimoji="1" lang="zh-CN" altLang="en-US" dirty="0" smtClean="0">
                  <a:solidFill>
                    <a:srgbClr val="000000"/>
                  </a:solidFill>
                </a:rPr>
                <a:t>，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尖角   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=10</a:t>
              </a:r>
              <a:r>
                <a:rPr kumimoji="1" lang="en-US" altLang="zh-CN" baseline="30000" dirty="0">
                  <a:solidFill>
                    <a:srgbClr val="000000"/>
                  </a:solidFill>
                </a:rPr>
                <a:t>-4 </a:t>
              </a:r>
              <a:r>
                <a:rPr kumimoji="1" lang="en-US" altLang="zh-CN" i="1" dirty="0">
                  <a:solidFill>
                    <a:srgbClr val="000000"/>
                  </a:solidFill>
                </a:rPr>
                <a:t>rad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，在某一单色光的垂直照射下，可测得两相邻明条纹之间的距离</a:t>
              </a:r>
              <a:r>
                <a:rPr kumimoji="1" lang="zh-CN" altLang="en-US" dirty="0" smtClean="0">
                  <a:solidFill>
                    <a:srgbClr val="000000"/>
                  </a:solidFill>
                </a:rPr>
                <a:t>为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2.5mm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，试求：</a:t>
              </a:r>
            </a:p>
            <a:p>
              <a:pPr indent="-457200" algn="just" eaLnBrk="0" hangingPunct="0">
                <a:tabLst>
                  <a:tab pos="600075" algn="l"/>
                </a:tabLst>
              </a:pPr>
              <a:r>
                <a:rPr kumimoji="1" lang="zh-CN" altLang="en-US" dirty="0">
                  <a:solidFill>
                    <a:srgbClr val="000000"/>
                  </a:solidFill>
                </a:rPr>
                <a:t>（</a:t>
              </a:r>
              <a:r>
                <a:rPr kumimoji="1" lang="zh-CN" altLang="en-US" dirty="0">
                  <a:solidFill>
                    <a:srgbClr val="000000"/>
                  </a:solidFill>
                  <a:cs typeface="Times New Roman" pitchFamily="18" charset="0"/>
                </a:rPr>
                <a:t> </a:t>
              </a:r>
              <a:r>
                <a:rPr kumimoji="1" lang="en-US" altLang="zh-CN" dirty="0">
                  <a:solidFill>
                    <a:srgbClr val="000000"/>
                  </a:solidFill>
                  <a:cs typeface="Times New Roman" pitchFamily="18" charset="0"/>
                </a:rPr>
                <a:t>(1)  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此单色光在空气中的波长；</a:t>
              </a:r>
            </a:p>
            <a:p>
              <a:pPr indent="-457200" eaLnBrk="0" hangingPunct="0">
                <a:tabLst>
                  <a:tab pos="600075" algn="l"/>
                </a:tabLst>
              </a:pPr>
              <a:r>
                <a:rPr kumimoji="1" lang="zh-CN" altLang="en-US" dirty="0">
                  <a:solidFill>
                    <a:srgbClr val="000000"/>
                  </a:solidFill>
                </a:rPr>
                <a:t>     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(2)  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如果劈尖长为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35mm, </a:t>
              </a:r>
              <a:r>
                <a:rPr kumimoji="1" lang="zh-CN" altLang="en-US" dirty="0" smtClean="0">
                  <a:solidFill>
                    <a:srgbClr val="000000"/>
                  </a:solidFill>
                </a:rPr>
                <a:t>总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共可出现多少条明条纹。 </a:t>
              </a:r>
            </a:p>
          </p:txBody>
        </p:sp>
        <p:graphicFrame>
          <p:nvGraphicFramePr>
            <p:cNvPr id="2293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301276"/>
                </p:ext>
              </p:extLst>
            </p:nvPr>
          </p:nvGraphicFramePr>
          <p:xfrm>
            <a:off x="4050" y="164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4" r:id="rId3" imgW="126725" imgH="177415" progId="Equation.3">
                    <p:embed/>
                  </p:oleObj>
                </mc:Choice>
                <mc:Fallback>
                  <p:oleObj r:id="rId3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64"/>
                          <a:ext cx="1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64788"/>
              </p:ext>
            </p:extLst>
          </p:nvPr>
        </p:nvGraphicFramePr>
        <p:xfrm>
          <a:off x="2362200" y="2397125"/>
          <a:ext cx="52562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5" imgW="2184120" imgH="393480" progId="Equation.3">
                  <p:embed/>
                </p:oleObj>
              </mc:Choice>
              <mc:Fallback>
                <p:oleObj name="Equation" r:id="rId5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97125"/>
                        <a:ext cx="525621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04800" y="253523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解：（</a:t>
            </a:r>
            <a:r>
              <a:rPr kumimoji="1" lang="en-US" altLang="zh-CN">
                <a:solidFill>
                  <a:srgbClr val="000000"/>
                </a:solidFill>
              </a:rPr>
              <a:t>1</a:t>
            </a:r>
            <a:r>
              <a:rPr kumimoji="1" lang="zh-CN" altLang="en-US">
                <a:solidFill>
                  <a:srgbClr val="000000"/>
                </a:solidFill>
              </a:rPr>
              <a:t>）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44188"/>
              </p:ext>
            </p:extLst>
          </p:nvPr>
        </p:nvGraphicFramePr>
        <p:xfrm>
          <a:off x="2155825" y="3405188"/>
          <a:ext cx="20986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7" imgW="914400" imgH="419040" progId="Equation.3">
                  <p:embed/>
                </p:oleObj>
              </mc:Choice>
              <mc:Fallback>
                <p:oleObj name="Equation" r:id="rId7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405188"/>
                        <a:ext cx="20986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990600" y="3644900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（</a:t>
            </a:r>
            <a:r>
              <a:rPr kumimoji="1" lang="en-US" altLang="zh-CN">
                <a:solidFill>
                  <a:srgbClr val="000000"/>
                </a:solidFill>
              </a:rPr>
              <a:t>2</a:t>
            </a:r>
            <a:r>
              <a:rPr kumimoji="1" lang="zh-CN" altLang="en-US">
                <a:solidFill>
                  <a:srgbClr val="000000"/>
                </a:solidFill>
              </a:rPr>
              <a:t>）</a:t>
            </a:r>
          </a:p>
        </p:txBody>
      </p:sp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1139825" y="4349750"/>
          <a:ext cx="61499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公式" r:id="rId9" imgW="2425680" imgH="812520" progId="Equation.3">
                  <p:embed/>
                </p:oleObj>
              </mc:Choice>
              <mc:Fallback>
                <p:oleObj name="公式" r:id="rId9" imgW="24256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349750"/>
                        <a:ext cx="6149975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4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22-20:</a:t>
            </a:r>
            <a:r>
              <a:rPr kumimoji="1" lang="zh-CN" altLang="en-US" dirty="0">
                <a:solidFill>
                  <a:srgbClr val="000000"/>
                </a:solidFill>
              </a:rPr>
              <a:t>用波长为</a:t>
            </a:r>
            <a:r>
              <a:rPr kumimoji="1" lang="en-US" altLang="zh-CN" dirty="0">
                <a:solidFill>
                  <a:srgbClr val="000000"/>
                </a:solidFill>
              </a:rPr>
              <a:t>500nm</a:t>
            </a:r>
            <a:r>
              <a:rPr kumimoji="1" lang="zh-CN" altLang="en-US" dirty="0">
                <a:solidFill>
                  <a:srgbClr val="000000"/>
                </a:solidFill>
              </a:rPr>
              <a:t>的单色光垂直照射到有两块光学平玻璃构成的空气劈尖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上</a:t>
            </a:r>
            <a:r>
              <a:rPr kumimoji="1" lang="zh-CN" altLang="en-US" dirty="0">
                <a:solidFill>
                  <a:srgbClr val="000000"/>
                </a:solidFill>
              </a:rPr>
              <a:t>，</a:t>
            </a:r>
            <a:r>
              <a:rPr kumimoji="1" lang="zh-CN" altLang="en-US" dirty="0" smtClean="0">
                <a:solidFill>
                  <a:srgbClr val="000000"/>
                </a:solidFill>
              </a:rPr>
              <a:t>在</a:t>
            </a:r>
            <a:r>
              <a:rPr kumimoji="1" lang="zh-CN" altLang="en-US" dirty="0">
                <a:solidFill>
                  <a:srgbClr val="000000"/>
                </a:solidFill>
              </a:rPr>
              <a:t>观察反射光的干涉现象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中，距</a:t>
            </a:r>
            <a:r>
              <a:rPr kumimoji="1" lang="zh-CN" altLang="en-US" dirty="0">
                <a:solidFill>
                  <a:srgbClr val="000000"/>
                </a:solidFill>
              </a:rPr>
              <a:t>劈尖棱</a:t>
            </a:r>
            <a:r>
              <a:rPr kumimoji="1" lang="zh-CN" altLang="en-US" dirty="0" smtClean="0">
                <a:solidFill>
                  <a:srgbClr val="000000"/>
                </a:solidFill>
              </a:rPr>
              <a:t>边 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l</a:t>
            </a:r>
            <a:r>
              <a:rPr kumimoji="1" lang="en-US" altLang="zh-CN" dirty="0" smtClean="0">
                <a:solidFill>
                  <a:srgbClr val="000000"/>
                </a:solidFill>
              </a:rPr>
              <a:t>=1.56cm</a:t>
            </a:r>
            <a:r>
              <a:rPr kumimoji="1" lang="zh-CN" altLang="en-US" dirty="0">
                <a:solidFill>
                  <a:srgbClr val="000000"/>
                </a:solidFill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</a:rPr>
              <a:t>A</a:t>
            </a:r>
            <a:r>
              <a:rPr kumimoji="1" lang="zh-CN" altLang="en-US" dirty="0">
                <a:solidFill>
                  <a:srgbClr val="000000"/>
                </a:solidFill>
              </a:rPr>
              <a:t>处是从棱边算起的第四条暗条纹中</a:t>
            </a:r>
            <a:r>
              <a:rPr kumimoji="1" lang="zh-CN" altLang="en-US" dirty="0" smtClean="0">
                <a:solidFill>
                  <a:srgbClr val="000000"/>
                </a:solidFill>
              </a:rPr>
              <a:t>心。（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）空</a:t>
            </a:r>
            <a:r>
              <a:rPr kumimoji="1" lang="zh-CN" altLang="en-US" dirty="0">
                <a:solidFill>
                  <a:srgbClr val="000000"/>
                </a:solidFill>
              </a:rPr>
              <a:t>气劈尖的劈尖角</a:t>
            </a:r>
            <a:r>
              <a:rPr kumimoji="1" lang="en-US" altLang="zh-CN" dirty="0">
                <a:solidFill>
                  <a:srgbClr val="000000"/>
                </a:solidFill>
              </a:rPr>
              <a:t>θ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；（</a:t>
            </a:r>
            <a:r>
              <a:rPr kumimoji="1" lang="en-US" altLang="zh-CN" dirty="0">
                <a:solidFill>
                  <a:srgbClr val="000000"/>
                </a:solidFill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</a:rPr>
              <a:t>）改用</a:t>
            </a:r>
            <a:r>
              <a:rPr kumimoji="1" lang="en-US" altLang="zh-CN" dirty="0">
                <a:solidFill>
                  <a:srgbClr val="000000"/>
                </a:solidFill>
              </a:rPr>
              <a:t>600nm</a:t>
            </a:r>
            <a:r>
              <a:rPr kumimoji="1" lang="zh-CN" altLang="en-US" dirty="0">
                <a:solidFill>
                  <a:srgbClr val="000000"/>
                </a:solidFill>
              </a:rPr>
              <a:t>的单色光垂直照射到劈尖上仍观察反射光的干涉条</a:t>
            </a:r>
            <a:r>
              <a:rPr kumimoji="1" lang="zh-CN" altLang="en-US" dirty="0" smtClean="0">
                <a:solidFill>
                  <a:srgbClr val="000000"/>
                </a:solidFill>
              </a:rPr>
              <a:t>纹，</a:t>
            </a:r>
            <a:r>
              <a:rPr kumimoji="1" lang="en-US" altLang="zh-CN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dirty="0" smtClean="0">
                <a:solidFill>
                  <a:srgbClr val="000000"/>
                </a:solidFill>
              </a:rPr>
              <a:t>处是明</a:t>
            </a:r>
            <a:r>
              <a:rPr kumimoji="1" lang="zh-CN" altLang="en-US" dirty="0">
                <a:solidFill>
                  <a:srgbClr val="000000"/>
                </a:solidFill>
              </a:rPr>
              <a:t>条纹还是暗条</a:t>
            </a:r>
            <a:r>
              <a:rPr kumimoji="1" lang="zh-CN" altLang="en-US" dirty="0" smtClean="0">
                <a:solidFill>
                  <a:srgbClr val="000000"/>
                </a:solidFill>
              </a:rPr>
              <a:t>纹</a:t>
            </a:r>
            <a:r>
              <a:rPr kumimoji="1" lang="zh-CN" altLang="en-US" dirty="0">
                <a:solidFill>
                  <a:srgbClr val="000000"/>
                </a:solidFill>
              </a:rPr>
              <a:t>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1861" y="3021282"/>
            <a:ext cx="2585545" cy="1277561"/>
            <a:chOff x="2592" y="624"/>
            <a:chExt cx="2784" cy="1488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592" y="624"/>
              <a:ext cx="2784" cy="1488"/>
              <a:chOff x="2688" y="528"/>
              <a:chExt cx="2784" cy="1488"/>
            </a:xfrm>
          </p:grpSpPr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2784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2016" cy="288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 rot="-316683">
                <a:off x="3049" y="1104"/>
                <a:ext cx="2016" cy="288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23" name="Object 14"/>
              <p:cNvGraphicFramePr>
                <a:graphicFrameLocks noChangeAspect="1"/>
              </p:cNvGraphicFramePr>
              <p:nvPr/>
            </p:nvGraphicFramePr>
            <p:xfrm>
              <a:off x="3216" y="1104"/>
              <a:ext cx="296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677" name="公式" r:id="rId3" imgW="215640" imgH="317160" progId="Equation.3">
                      <p:embed/>
                    </p:oleObj>
                  </mc:Choice>
                  <mc:Fallback>
                    <p:oleObj name="公式" r:id="rId3" imgW="215640" imgH="31716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04"/>
                            <a:ext cx="296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5"/>
              <p:cNvGraphicFramePr>
                <a:graphicFrameLocks noChangeAspect="1"/>
              </p:cNvGraphicFramePr>
              <p:nvPr/>
            </p:nvGraphicFramePr>
            <p:xfrm>
              <a:off x="3216" y="1440"/>
              <a:ext cx="296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678" name="公式" r:id="rId5" imgW="215640" imgH="317160" progId="Equation.3">
                      <p:embed/>
                    </p:oleObj>
                  </mc:Choice>
                  <mc:Fallback>
                    <p:oleObj name="公式" r:id="rId5" imgW="215640" imgH="31716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440"/>
                            <a:ext cx="296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4704" y="768"/>
              <a:ext cx="288" cy="288"/>
              <a:chOff x="4752" y="672"/>
              <a:chExt cx="288" cy="288"/>
            </a:xfrm>
          </p:grpSpPr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288" cy="288"/>
              </a:xfrm>
              <a:prstGeom prst="wedgeRectCallout">
                <a:avLst>
                  <a:gd name="adj1" fmla="val -51042"/>
                  <a:gd name="adj2" fmla="val 211111"/>
                </a:avLst>
              </a:prstGeom>
              <a:gradFill rotWithShape="0">
                <a:gsLst>
                  <a:gs pos="0">
                    <a:srgbClr val="FCDCED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CC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8" name="Object 18"/>
              <p:cNvGraphicFramePr>
                <a:graphicFrameLocks noChangeAspect="1"/>
              </p:cNvGraphicFramePr>
              <p:nvPr/>
            </p:nvGraphicFramePr>
            <p:xfrm>
              <a:off x="4800" y="719"/>
              <a:ext cx="24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679" name="公式" r:id="rId6" imgW="177480" imgH="190440" progId="Equation.3">
                      <p:embed/>
                    </p:oleObj>
                  </mc:Choice>
                  <mc:Fallback>
                    <p:oleObj name="公式" r:id="rId6" imgW="177480" imgH="1904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719"/>
                            <a:ext cx="240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D9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3840" y="720"/>
              <a:ext cx="0" cy="8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3936" y="768"/>
              <a:ext cx="0" cy="7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4032" y="768"/>
              <a:ext cx="0" cy="81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3840" y="1248"/>
              <a:ext cx="732" cy="576"/>
              <a:chOff x="3888" y="1248"/>
              <a:chExt cx="732" cy="576"/>
            </a:xfrm>
          </p:grpSpPr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888" y="1488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4416" y="124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6" name="Object 26"/>
              <p:cNvGraphicFramePr>
                <a:graphicFrameLocks noChangeAspect="1"/>
              </p:cNvGraphicFramePr>
              <p:nvPr/>
            </p:nvGraphicFramePr>
            <p:xfrm>
              <a:off x="4416" y="1536"/>
              <a:ext cx="2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680" name="Equation" r:id="rId8" imgW="190440" imgH="253800" progId="Equation.3">
                      <p:embed/>
                    </p:oleObj>
                  </mc:Choice>
                  <mc:Fallback>
                    <p:oleObj name="Equation" r:id="rId8" imgW="190440" imgH="2538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536"/>
                            <a:ext cx="20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4516"/>
              </p:ext>
            </p:extLst>
          </p:nvPr>
        </p:nvGraphicFramePr>
        <p:xfrm>
          <a:off x="3275856" y="2767116"/>
          <a:ext cx="1440160" cy="68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1" name="Equation" r:id="rId10" imgW="812520" imgH="406080" progId="Equation.3">
                  <p:embed/>
                </p:oleObj>
              </mc:Choice>
              <mc:Fallback>
                <p:oleObj name="Equation" r:id="rId10" imgW="812520" imgH="406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67116"/>
                        <a:ext cx="1440160" cy="68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98" y="3458798"/>
            <a:ext cx="3442394" cy="120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6" name="Picture 6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9"/>
          <a:stretch/>
        </p:blipFill>
        <p:spPr bwMode="auto">
          <a:xfrm>
            <a:off x="6417407" y="2889504"/>
            <a:ext cx="2599308" cy="14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9331" y="4742934"/>
                <a:ext cx="3606565" cy="1926425"/>
              </a:xfrm>
              <a:prstGeom prst="rect">
                <a:avLst/>
              </a:prstGeom>
              <a:ln>
                <a:solidFill>
                  <a:srgbClr val="CC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 i="1">
                                <a:latin typeface="Cambria Math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den>
                                </m:f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 i="1" smtClean="0">
                                    <a:latin typeface="Cambria Math"/>
                                  </a:rPr>
                                  <m:t>所以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zh-CN" altLang="en-US" sz="2400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=4.81×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zh-CN" altLang="en-US" sz="2400" i="1">
                                    <a:latin typeface="Cambria Math"/>
                                  </a:rPr>
                                  <m:t>𝑟𝑎𝑑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" y="4742934"/>
                <a:ext cx="3606565" cy="19264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rgbClr val="CC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 bwMode="auto">
          <a:xfrm>
            <a:off x="6084168" y="3392187"/>
            <a:ext cx="216024" cy="37090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707904" y="4725144"/>
                <a:ext cx="5344668" cy="1951945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0" smtClean="0">
                                <a:latin typeface="Cambria Math"/>
                              </a:rPr>
                              <m:t>𝐀</m:t>
                            </m:r>
                            <m:r>
                              <m:rPr>
                                <m:brk m:alnAt="7"/>
                              </m:rPr>
                              <a:rPr lang="zh-CN" altLang="en-US" sz="2400" b="1" i="1" smtClean="0">
                                <a:latin typeface="Cambria Math"/>
                              </a:rPr>
                              <m:t>处：</m:t>
                            </m:r>
                            <m:sSup>
                              <m:sSupPr>
                                <m:ctrlPr>
                                  <a:rPr lang="zh-CN" altLang="en-US" sz="240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i="0">
                                <a:latin typeface="Cambria Math"/>
                              </a:rPr>
                              <m:t>=2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latin typeface="Cambria Math"/>
                              </a:rPr>
                              <m:t>=3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𝜆</m:t>
                            </m:r>
                            <m:r>
                              <a:rPr lang="zh-CN" altLang="en-US" sz="2400" i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 i="0">
                                <a:latin typeface="Cambria Math"/>
                              </a:rPr>
                              <m:t>=3×500+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600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latin typeface="Cambria Math"/>
                              </a:rPr>
                              <m:t>=3×600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𝑛𝑚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zh-CN" altLang="en-US" sz="2400" i="1" smtClean="0">
                                <a:latin typeface="Cambria Math"/>
                              </a:rPr>
                              <m:t>所以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  <m: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处是</m:t>
                            </m:r>
                            <m: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第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zh-CN" altLang="en-US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级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明纹</m:t>
                            </m:r>
                            <m:r>
                              <a:rPr lang="zh-CN" altLang="en-US" sz="2400" b="1" i="1" smtClean="0">
                                <a:latin typeface="Cambria Math"/>
                              </a:rPr>
                              <m:t>。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725144"/>
                <a:ext cx="5344668" cy="19519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：在双缝干涉实验中，光的波长为</a:t>
            </a:r>
            <a:r>
              <a:rPr lang="en-US" altLang="zh-CN" dirty="0" smtClean="0"/>
              <a:t>600nm</a:t>
            </a:r>
            <a:r>
              <a:rPr lang="zh-CN" altLang="en-US" dirty="0" smtClean="0"/>
              <a:t>，双缝间距为</a:t>
            </a:r>
            <a:r>
              <a:rPr lang="en-US" altLang="zh-CN" dirty="0" smtClean="0"/>
              <a:t>0.500mm</a:t>
            </a:r>
            <a:r>
              <a:rPr lang="zh-CN" altLang="en-US" dirty="0" smtClean="0"/>
              <a:t>，双缝与屏的间距为</a:t>
            </a:r>
            <a:r>
              <a:rPr lang="en-US" altLang="zh-CN" dirty="0" smtClean="0"/>
              <a:t>1.00m</a:t>
            </a:r>
            <a:r>
              <a:rPr lang="zh-CN" altLang="en-US" dirty="0" smtClean="0"/>
              <a:t>，在屏上形成干涉图样的明条纹间距为  </a:t>
            </a:r>
            <a:r>
              <a:rPr lang="en-US" altLang="zh-CN" u="sng" dirty="0" smtClean="0">
                <a:solidFill>
                  <a:srgbClr val="0000FF"/>
                </a:solidFill>
              </a:rPr>
              <a:t>1.2</a:t>
            </a:r>
            <a:r>
              <a:rPr lang="zh-CN" altLang="en-US" u="sng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mm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762000" y="2179563"/>
            <a:ext cx="7086600" cy="2041525"/>
            <a:chOff x="480" y="768"/>
            <a:chExt cx="4464" cy="1286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987" y="1396"/>
              <a:ext cx="2851" cy="658"/>
              <a:chOff x="1083" y="3360"/>
              <a:chExt cx="2851" cy="658"/>
            </a:xfrm>
          </p:grpSpPr>
          <p:graphicFrame>
            <p:nvGraphicFramePr>
              <p:cNvPr id="35" name="Object 14"/>
              <p:cNvGraphicFramePr>
                <a:graphicFrameLocks noChangeAspect="1"/>
              </p:cNvGraphicFramePr>
              <p:nvPr/>
            </p:nvGraphicFramePr>
            <p:xfrm>
              <a:off x="1083" y="3360"/>
              <a:ext cx="1630" cy="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52" name="Equation" r:id="rId3" imgW="901440" imgH="393480" progId="Equation.3">
                      <p:embed/>
                    </p:oleObj>
                  </mc:Choice>
                  <mc:Fallback>
                    <p:oleObj name="Equation" r:id="rId3" imgW="9014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3" y="3360"/>
                            <a:ext cx="1630" cy="6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832" y="3483"/>
                <a:ext cx="110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000066"/>
                    </a:solidFill>
                    <a:latin typeface="Times New Roman" pitchFamily="18" charset="0"/>
                  </a:rPr>
                  <a:t>暗纹</a:t>
                </a:r>
              </a:p>
            </p:txBody>
          </p:sp>
        </p:grp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480" y="768"/>
              <a:ext cx="3426" cy="916"/>
              <a:chOff x="576" y="2732"/>
              <a:chExt cx="3426" cy="916"/>
            </a:xfrm>
          </p:grpSpPr>
          <p:sp>
            <p:nvSpPr>
              <p:cNvPr id="31" name="AutoShape 17"/>
              <p:cNvSpPr>
                <a:spLocks/>
              </p:cNvSpPr>
              <p:nvPr/>
            </p:nvSpPr>
            <p:spPr bwMode="auto">
              <a:xfrm>
                <a:off x="931" y="3189"/>
                <a:ext cx="139" cy="459"/>
              </a:xfrm>
              <a:prstGeom prst="leftBrace">
                <a:avLst>
                  <a:gd name="adj1" fmla="val 2751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1056" y="2732"/>
              <a:ext cx="849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53" name="Equation" r:id="rId5" imgW="583920" imgH="431640" progId="Equation.3">
                      <p:embed/>
                    </p:oleObj>
                  </mc:Choice>
                  <mc:Fallback>
                    <p:oleObj name="Equation" r:id="rId5" imgW="5839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732"/>
                            <a:ext cx="849" cy="7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9"/>
              <p:cNvGraphicFramePr>
                <a:graphicFrameLocks noChangeAspect="1"/>
              </p:cNvGraphicFramePr>
              <p:nvPr/>
            </p:nvGraphicFramePr>
            <p:xfrm>
              <a:off x="576" y="3323"/>
              <a:ext cx="3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54" name="公式" r:id="rId7" imgW="368280" imgH="190440" progId="Equation.3">
                      <p:embed/>
                    </p:oleObj>
                  </mc:Choice>
                  <mc:Fallback>
                    <p:oleObj name="公式" r:id="rId7" imgW="368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323"/>
                            <a:ext cx="3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2776" y="2976"/>
                <a:ext cx="1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3200" b="1">
                    <a:solidFill>
                      <a:srgbClr val="CC0000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3200" b="1">
                    <a:solidFill>
                      <a:srgbClr val="CC0000"/>
                    </a:solidFill>
                    <a:latin typeface="Times New Roman" pitchFamily="18" charset="0"/>
                  </a:rPr>
                  <a:t>明纹</a:t>
                </a:r>
              </a:p>
            </p:txBody>
          </p:sp>
        </p:grpSp>
        <p:graphicFrame>
          <p:nvGraphicFramePr>
            <p:cNvPr id="30" name="Object 21"/>
            <p:cNvGraphicFramePr>
              <a:graphicFrameLocks noChangeAspect="1"/>
            </p:cNvGraphicFramePr>
            <p:nvPr/>
          </p:nvGraphicFramePr>
          <p:xfrm>
            <a:off x="3119" y="1281"/>
            <a:ext cx="182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55" name="公式" r:id="rId9" imgW="1536480" imgH="317160" progId="Equation.3">
                    <p:embed/>
                  </p:oleObj>
                </mc:Choice>
                <mc:Fallback>
                  <p:oleObj name="公式" r:id="rId9" imgW="15364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281"/>
                          <a:ext cx="182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26368" y="4470325"/>
            <a:ext cx="3536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条纹间距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79277"/>
              </p:ext>
            </p:extLst>
          </p:nvPr>
        </p:nvGraphicFramePr>
        <p:xfrm>
          <a:off x="2502793" y="4221088"/>
          <a:ext cx="1781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6" name="Equation" r:id="rId11" imgW="622080" imgH="393480" progId="Equation.3">
                  <p:embed/>
                </p:oleObj>
              </mc:Choice>
              <mc:Fallback>
                <p:oleObj name="Equation" r:id="rId11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93" y="4221088"/>
                        <a:ext cx="1781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1600" y="5157192"/>
                <a:ext cx="5150064" cy="1491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𝛥</m:t>
                            </m:r>
                            <m:r>
                              <a:rPr lang="zh-CN" altLang="en-US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 sz="3200" i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0">
                                    <a:latin typeface="Cambria Math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lang="zh-CN" alt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3200" i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zh-CN" altLang="en-US" sz="3200" i="0">
                                    <a:latin typeface="Cambria Math"/>
                                  </a:rPr>
                                  <m:t>×600×</m:t>
                                </m:r>
                                <m:sSup>
                                  <m:sSupPr>
                                    <m:ctrlPr>
                                      <a:rPr lang="zh-CN" alt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3200" i="0"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3200" i="0">
                                    <a:latin typeface="Cambria Math"/>
                                  </a:rPr>
                                  <m:t>0.5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sz="3200" i="0">
                                <a:latin typeface="Cambria Math"/>
                              </a:rPr>
                              <m:t>=1.2</m:t>
                            </m:r>
                            <m:r>
                              <a:rPr lang="zh-CN" altLang="en-US" sz="3200" i="1">
                                <a:latin typeface="Cambria Math"/>
                              </a:rPr>
                              <m:t>𝑚𝑚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157192"/>
                <a:ext cx="5150064" cy="149130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：在真空中波长为      的单色光，在折射率为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透明介质中从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沿某路径传播到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两点相位差为 </a:t>
            </a:r>
            <a:r>
              <a:rPr lang="en-US" altLang="zh-CN" dirty="0" smtClean="0"/>
              <a:t>5     </a:t>
            </a:r>
            <a:r>
              <a:rPr lang="zh-CN" altLang="en-US" dirty="0" smtClean="0"/>
              <a:t>，则此路径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的光程差为  </a:t>
            </a:r>
            <a:r>
              <a:rPr lang="en-US" altLang="zh-CN" u="sng" dirty="0" smtClean="0"/>
              <a:t>2.5 </a:t>
            </a:r>
            <a:r>
              <a:rPr lang="zh-CN" altLang="en-US" u="sng" dirty="0" smtClean="0"/>
              <a:t>     </a:t>
            </a:r>
            <a:r>
              <a:rPr lang="zh-CN" altLang="en-US" dirty="0" smtClean="0"/>
              <a:t>。    </a:t>
            </a:r>
            <a:endParaRPr lang="zh-CN" altLang="en-US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1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61976"/>
            <a:ext cx="410840" cy="41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39942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25214" y="1700808"/>
                <a:ext cx="2145074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𝛥𝜑</m:t>
                      </m:r>
                      <m:r>
                        <a:rPr lang="zh-CN" alt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/>
                            </a:rPr>
                            <m:t>2</m:t>
                          </m:r>
                          <m:r>
                            <a:rPr lang="zh-CN" altLang="en-US" sz="32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zh-CN" altLang="en-US" sz="32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14" y="1700808"/>
                <a:ext cx="2145074" cy="10175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5536" y="2636912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4:  </a:t>
            </a:r>
            <a:r>
              <a:rPr lang="zh-CN" altLang="en-US" dirty="0" smtClean="0"/>
              <a:t>在双缝干涉实验中，入射光的波长为       ，用透明玻璃纸遮住双缝中的一个缝，若玻璃纸中的光程比相同厚度的空气光程大</a:t>
            </a:r>
            <a:r>
              <a:rPr lang="en-US" altLang="zh-CN" dirty="0" smtClean="0"/>
              <a:t>2.5      </a:t>
            </a:r>
            <a:r>
              <a:rPr lang="zh-CN" altLang="en-US" dirty="0" smtClean="0"/>
              <a:t>，则屏上原来的明纹处变为 </a:t>
            </a:r>
            <a:r>
              <a:rPr lang="zh-CN" altLang="en-US" u="sng" dirty="0" smtClean="0">
                <a:solidFill>
                  <a:srgbClr val="0000FF"/>
                </a:solidFill>
              </a:rPr>
              <a:t>暗纹</a:t>
            </a:r>
            <a:r>
              <a:rPr lang="zh-CN" altLang="en-US" dirty="0" smtClean="0"/>
              <a:t>（填 明纹、</a:t>
            </a:r>
            <a:r>
              <a:rPr lang="zh-CN" altLang="en-US" dirty="0" smtClean="0">
                <a:solidFill>
                  <a:srgbClr val="0000FF"/>
                </a:solidFill>
              </a:rPr>
              <a:t>暗纹</a:t>
            </a:r>
            <a:r>
              <a:rPr lang="zh-CN" altLang="en-US" dirty="0" smtClean="0"/>
              <a:t>、无法确定）。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44" y="2708920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89" y="3541852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09378" y="4531148"/>
                <a:ext cx="5638886" cy="2282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𝑛𝑑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+2.5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𝑛𝑑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+2.5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=(2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+1)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78" y="4531148"/>
                <a:ext cx="5638886" cy="22822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EAB8-63BE-41AA-A619-F83E1DF9520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95536" y="620688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：在双缝干涉实验中，两缝分别被折射率为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的透明薄膜遮盖，二者的厚度均为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。波长为     的平行光垂直照射到双缝上，在屏中央处，两束相干光的相位差</a:t>
            </a:r>
            <a:r>
              <a:rPr lang="en-US" altLang="zh-CN" dirty="0" smtClean="0"/>
              <a:t>=       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04154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7824" y="2636912"/>
                <a:ext cx="2145074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𝛥𝜑</m:t>
                      </m:r>
                      <m:r>
                        <a:rPr lang="zh-CN" alt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/>
                            </a:rPr>
                            <m:t>2</m:t>
                          </m:r>
                          <m:r>
                            <a:rPr lang="zh-CN" altLang="en-US" sz="32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zh-CN" altLang="en-US" sz="32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636912"/>
                <a:ext cx="2145074" cy="10175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10" y="3861048"/>
            <a:ext cx="579579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3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3C95-4CCA-4D88-B3F4-BD72B1DE68F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7137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6: </a:t>
            </a:r>
            <a:r>
              <a:rPr lang="zh-CN" altLang="en-US" dirty="0"/>
              <a:t>如图所示，在双缝干涉实验中入射光的波长为</a:t>
            </a:r>
            <a:r>
              <a:rPr lang="en-US" altLang="zh-CN" dirty="0"/>
              <a:t>550 nm</a:t>
            </a:r>
            <a:r>
              <a:rPr lang="zh-CN" altLang="en-US" dirty="0"/>
              <a:t>，用一厚度为                         的透明薄片盖住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缝，发现中央明纹移动了</a:t>
            </a:r>
            <a:r>
              <a:rPr lang="en-US" altLang="zh-CN" dirty="0"/>
              <a:t>3</a:t>
            </a:r>
            <a:r>
              <a:rPr lang="zh-CN" altLang="en-US" dirty="0"/>
              <a:t>个条纹，上移至</a:t>
            </a:r>
            <a:r>
              <a:rPr lang="en-US" altLang="zh-CN" dirty="0"/>
              <a:t>O</a:t>
            </a:r>
            <a:r>
              <a:rPr lang="en-US" altLang="zh-CN" baseline="30000" dirty="0"/>
              <a:t>’</a:t>
            </a:r>
            <a:r>
              <a:rPr lang="zh-CN" altLang="en-US" dirty="0"/>
              <a:t>点，求透明薄片的折射率． </a:t>
            </a:r>
          </a:p>
        </p:txBody>
      </p:sp>
      <p:grpSp>
        <p:nvGrpSpPr>
          <p:cNvPr id="220168" name="Group 8"/>
          <p:cNvGrpSpPr>
            <a:grpSpLocks/>
          </p:cNvGrpSpPr>
          <p:nvPr/>
        </p:nvGrpSpPr>
        <p:grpSpPr bwMode="auto">
          <a:xfrm>
            <a:off x="4500563" y="2060575"/>
            <a:ext cx="4392612" cy="1827213"/>
            <a:chOff x="2129" y="2679"/>
            <a:chExt cx="3262" cy="1357"/>
          </a:xfrm>
        </p:grpSpPr>
        <p:sp>
          <p:nvSpPr>
            <p:cNvPr id="220169" name="Rectangle 9"/>
            <p:cNvSpPr>
              <a:spLocks noChangeArrowheads="1"/>
            </p:cNvSpPr>
            <p:nvPr/>
          </p:nvSpPr>
          <p:spPr bwMode="auto">
            <a:xfrm>
              <a:off x="3203" y="2801"/>
              <a:ext cx="105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>
              <a:off x="5093" y="2679"/>
              <a:ext cx="0" cy="1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0171" name="Group 11"/>
            <p:cNvGrpSpPr>
              <a:grpSpLocks/>
            </p:cNvGrpSpPr>
            <p:nvPr/>
          </p:nvGrpSpPr>
          <p:grpSpPr bwMode="auto">
            <a:xfrm>
              <a:off x="2964" y="3029"/>
              <a:ext cx="2129" cy="0"/>
              <a:chOff x="2964" y="3029"/>
              <a:chExt cx="2129" cy="0"/>
            </a:xfrm>
          </p:grpSpPr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>
                <a:off x="2964" y="3029"/>
                <a:ext cx="2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3" name="Line 13"/>
              <p:cNvSpPr>
                <a:spLocks noChangeShapeType="1"/>
              </p:cNvSpPr>
              <p:nvPr/>
            </p:nvSpPr>
            <p:spPr bwMode="auto">
              <a:xfrm>
                <a:off x="3413" y="3029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0174" name="Group 14"/>
            <p:cNvGrpSpPr>
              <a:grpSpLocks/>
            </p:cNvGrpSpPr>
            <p:nvPr/>
          </p:nvGrpSpPr>
          <p:grpSpPr bwMode="auto">
            <a:xfrm>
              <a:off x="2962" y="3029"/>
              <a:ext cx="2122" cy="656"/>
              <a:chOff x="2962" y="3026"/>
              <a:chExt cx="2122" cy="656"/>
            </a:xfrm>
          </p:grpSpPr>
          <p:sp>
            <p:nvSpPr>
              <p:cNvPr id="220175" name="Line 15"/>
              <p:cNvSpPr>
                <a:spLocks noChangeShapeType="1"/>
              </p:cNvSpPr>
              <p:nvPr/>
            </p:nvSpPr>
            <p:spPr bwMode="auto">
              <a:xfrm flipV="1">
                <a:off x="2962" y="3026"/>
                <a:ext cx="2122" cy="6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6" name="Line 16"/>
              <p:cNvSpPr>
                <a:spLocks noChangeShapeType="1"/>
              </p:cNvSpPr>
              <p:nvPr/>
            </p:nvSpPr>
            <p:spPr bwMode="auto">
              <a:xfrm rot="20803954" flipV="1">
                <a:off x="3451" y="3477"/>
                <a:ext cx="280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0177" name="Text Box 17"/>
            <p:cNvSpPr txBox="1">
              <a:spLocks noChangeArrowheads="1"/>
            </p:cNvSpPr>
            <p:nvPr/>
          </p:nvSpPr>
          <p:spPr bwMode="auto">
            <a:xfrm>
              <a:off x="2601" y="2698"/>
              <a:ext cx="4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200" i="1"/>
                <a:t>S</a:t>
              </a:r>
              <a:r>
                <a:rPr lang="en-US" altLang="zh-CN" sz="1200" baseline="-25000"/>
                <a:t>1</a:t>
              </a:r>
              <a:endParaRPr lang="en-US" altLang="zh-CN" sz="1200"/>
            </a:p>
          </p:txBody>
        </p:sp>
        <p:sp>
          <p:nvSpPr>
            <p:cNvPr id="220178" name="Text Box 18"/>
            <p:cNvSpPr txBox="1">
              <a:spLocks noChangeArrowheads="1"/>
            </p:cNvSpPr>
            <p:nvPr/>
          </p:nvSpPr>
          <p:spPr bwMode="auto">
            <a:xfrm>
              <a:off x="2590" y="3515"/>
              <a:ext cx="54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 i="1"/>
                <a:t>S</a:t>
              </a:r>
              <a:r>
                <a:rPr lang="en-US" altLang="zh-CN" sz="1000" b="0" baseline="-25000"/>
                <a:t>2</a:t>
              </a:r>
              <a:endParaRPr lang="en-US" altLang="zh-CN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2969" y="2699"/>
              <a:ext cx="0" cy="2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2969" y="3066"/>
              <a:ext cx="0" cy="5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2969" y="3712"/>
              <a:ext cx="0" cy="2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2" name="Oval 22"/>
            <p:cNvSpPr>
              <a:spLocks noChangeAspect="1" noChangeArrowheads="1"/>
            </p:cNvSpPr>
            <p:nvPr/>
          </p:nvSpPr>
          <p:spPr bwMode="auto">
            <a:xfrm>
              <a:off x="2431" y="3329"/>
              <a:ext cx="45" cy="4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2445" y="3354"/>
              <a:ext cx="26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4" name="Text Box 24"/>
            <p:cNvSpPr txBox="1">
              <a:spLocks noChangeArrowheads="1"/>
            </p:cNvSpPr>
            <p:nvPr/>
          </p:nvSpPr>
          <p:spPr bwMode="auto">
            <a:xfrm>
              <a:off x="2129" y="3116"/>
              <a:ext cx="54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 i="1"/>
                <a:t>S</a:t>
              </a:r>
              <a:endParaRPr lang="en-US" altLang="zh-CN" sz="1400"/>
            </a:p>
          </p:txBody>
        </p:sp>
        <p:grpSp>
          <p:nvGrpSpPr>
            <p:cNvPr id="220185" name="Group 25"/>
            <p:cNvGrpSpPr>
              <a:grpSpLocks/>
            </p:cNvGrpSpPr>
            <p:nvPr/>
          </p:nvGrpSpPr>
          <p:grpSpPr bwMode="auto">
            <a:xfrm>
              <a:off x="2471" y="3026"/>
              <a:ext cx="495" cy="310"/>
              <a:chOff x="2468" y="3023"/>
              <a:chExt cx="495" cy="310"/>
            </a:xfrm>
          </p:grpSpPr>
          <p:sp>
            <p:nvSpPr>
              <p:cNvPr id="220186" name="Line 26"/>
              <p:cNvSpPr>
                <a:spLocks noChangeShapeType="1"/>
              </p:cNvSpPr>
              <p:nvPr/>
            </p:nvSpPr>
            <p:spPr bwMode="auto">
              <a:xfrm flipV="1">
                <a:off x="2468" y="3023"/>
                <a:ext cx="495" cy="3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87" name="Line 27"/>
              <p:cNvSpPr>
                <a:spLocks noChangeShapeType="1"/>
              </p:cNvSpPr>
              <p:nvPr/>
            </p:nvSpPr>
            <p:spPr bwMode="auto">
              <a:xfrm flipV="1">
                <a:off x="2570" y="3169"/>
                <a:ext cx="156" cy="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0188" name="Group 28"/>
            <p:cNvGrpSpPr>
              <a:grpSpLocks/>
            </p:cNvGrpSpPr>
            <p:nvPr/>
          </p:nvGrpSpPr>
          <p:grpSpPr bwMode="auto">
            <a:xfrm flipV="1">
              <a:off x="2471" y="3371"/>
              <a:ext cx="495" cy="310"/>
              <a:chOff x="2468" y="3023"/>
              <a:chExt cx="495" cy="310"/>
            </a:xfrm>
          </p:grpSpPr>
          <p:sp>
            <p:nvSpPr>
              <p:cNvPr id="220189" name="Line 29"/>
              <p:cNvSpPr>
                <a:spLocks noChangeShapeType="1"/>
              </p:cNvSpPr>
              <p:nvPr/>
            </p:nvSpPr>
            <p:spPr bwMode="auto">
              <a:xfrm flipV="1">
                <a:off x="2468" y="3023"/>
                <a:ext cx="495" cy="3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90" name="Line 30"/>
              <p:cNvSpPr>
                <a:spLocks noChangeShapeType="1"/>
              </p:cNvSpPr>
              <p:nvPr/>
            </p:nvSpPr>
            <p:spPr bwMode="auto">
              <a:xfrm flipV="1">
                <a:off x="2570" y="3169"/>
                <a:ext cx="156" cy="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20191" name="Object 31"/>
            <p:cNvGraphicFramePr>
              <a:graphicFrameLocks noChangeAspect="1"/>
            </p:cNvGraphicFramePr>
            <p:nvPr/>
          </p:nvGraphicFramePr>
          <p:xfrm>
            <a:off x="5104" y="3266"/>
            <a:ext cx="22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68" name="公式" r:id="rId3" imgW="139680" imgH="152280" progId="Equation.3">
                    <p:embed/>
                  </p:oleObj>
                </mc:Choice>
                <mc:Fallback>
                  <p:oleObj name="公式" r:id="rId3" imgW="139680" imgH="1522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3266"/>
                          <a:ext cx="22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92" name="Object 32"/>
            <p:cNvGraphicFramePr>
              <a:graphicFrameLocks noChangeAspect="1"/>
            </p:cNvGraphicFramePr>
            <p:nvPr/>
          </p:nvGraphicFramePr>
          <p:xfrm>
            <a:off x="5131" y="2920"/>
            <a:ext cx="26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69" name="公式" r:id="rId5" imgW="177480" imgH="164880" progId="Equation.3">
                    <p:embed/>
                  </p:oleObj>
                </mc:Choice>
                <mc:Fallback>
                  <p:oleObj name="公式" r:id="rId5" imgW="1774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" y="2920"/>
                          <a:ext cx="26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93" name="Object 33"/>
            <p:cNvGraphicFramePr>
              <a:graphicFrameLocks noChangeAspect="1"/>
            </p:cNvGraphicFramePr>
            <p:nvPr/>
          </p:nvGraphicFramePr>
          <p:xfrm>
            <a:off x="3842" y="2725"/>
            <a:ext cx="18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70" name="公式" r:id="rId7" imgW="279360" imgH="469800" progId="Equation.3">
                    <p:embed/>
                  </p:oleObj>
                </mc:Choice>
                <mc:Fallback>
                  <p:oleObj name="公式" r:id="rId7" imgW="279360" imgH="469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2725"/>
                          <a:ext cx="18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94" name="Object 34"/>
            <p:cNvGraphicFramePr>
              <a:graphicFrameLocks noChangeAspect="1"/>
            </p:cNvGraphicFramePr>
            <p:nvPr/>
          </p:nvGraphicFramePr>
          <p:xfrm>
            <a:off x="3852" y="3338"/>
            <a:ext cx="2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71" name="公式" r:id="rId9" imgW="304560" imgH="469800" progId="Equation.3">
                    <p:embed/>
                  </p:oleObj>
                </mc:Choice>
                <mc:Fallback>
                  <p:oleObj name="公式" r:id="rId9" imgW="304560" imgH="4698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338"/>
                          <a:ext cx="2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2995" y="3849"/>
              <a:ext cx="20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0196" name="Object 36"/>
            <p:cNvGraphicFramePr>
              <a:graphicFrameLocks noChangeAspect="1"/>
            </p:cNvGraphicFramePr>
            <p:nvPr/>
          </p:nvGraphicFramePr>
          <p:xfrm>
            <a:off x="3868" y="3755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72" name="公式" r:id="rId11" imgW="152280" imgH="139680" progId="Equation.3">
                    <p:embed/>
                  </p:oleObj>
                </mc:Choice>
                <mc:Fallback>
                  <p:oleObj name="公式" r:id="rId11" imgW="152280" imgH="1396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3755"/>
                          <a:ext cx="240" cy="21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97" name="Text Box 37"/>
          <p:cNvSpPr txBox="1">
            <a:spLocks noChangeArrowheads="1"/>
          </p:cNvSpPr>
          <p:nvPr/>
        </p:nvSpPr>
        <p:spPr bwMode="auto">
          <a:xfrm>
            <a:off x="179388" y="2786063"/>
            <a:ext cx="39608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解：当透明薄片盖住一条缝时，光程差将增加                                  ，                            正是这一附加光程差使中央明纹移动到原来</a:t>
            </a:r>
            <a:r>
              <a:rPr lang="en-US" altLang="zh-CN"/>
              <a:t>3</a:t>
            </a:r>
            <a:r>
              <a:rPr lang="zh-CN" altLang="en-US"/>
              <a:t>级明纹的位置， </a:t>
            </a:r>
          </a:p>
        </p:txBody>
      </p:sp>
      <p:sp>
        <p:nvSpPr>
          <p:cNvPr id="220198" name="Line 38"/>
          <p:cNvSpPr>
            <a:spLocks noChangeShapeType="1"/>
          </p:cNvSpPr>
          <p:nvPr/>
        </p:nvSpPr>
        <p:spPr bwMode="auto">
          <a:xfrm>
            <a:off x="4211638" y="2349500"/>
            <a:ext cx="0" cy="18002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99" name="Line 39"/>
          <p:cNvSpPr>
            <a:spLocks noChangeShapeType="1"/>
          </p:cNvSpPr>
          <p:nvPr/>
        </p:nvSpPr>
        <p:spPr bwMode="auto">
          <a:xfrm>
            <a:off x="4211638" y="4149725"/>
            <a:ext cx="4932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0200" name="Line 40"/>
          <p:cNvSpPr>
            <a:spLocks noChangeShapeType="1"/>
          </p:cNvSpPr>
          <p:nvPr/>
        </p:nvSpPr>
        <p:spPr bwMode="auto">
          <a:xfrm>
            <a:off x="0" y="2349500"/>
            <a:ext cx="421163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0202" name="Rectangle 42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2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88178"/>
              </p:ext>
            </p:extLst>
          </p:nvPr>
        </p:nvGraphicFramePr>
        <p:xfrm>
          <a:off x="3010294" y="692696"/>
          <a:ext cx="2088160" cy="5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73" name="Equation" r:id="rId13" imgW="736560" imgH="203040" progId="Equation.3">
                  <p:embed/>
                </p:oleObj>
              </mc:Choice>
              <mc:Fallback>
                <p:oleObj name="Equation" r:id="rId13" imgW="73656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294" y="692696"/>
                        <a:ext cx="2088160" cy="576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4" name="Rectangle 4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203" name="Object 43"/>
          <p:cNvGraphicFramePr>
            <a:graphicFrameLocks noChangeAspect="1"/>
          </p:cNvGraphicFramePr>
          <p:nvPr/>
        </p:nvGraphicFramePr>
        <p:xfrm>
          <a:off x="755650" y="3716338"/>
          <a:ext cx="2714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74" name="公式" r:id="rId15" imgW="2705040" imgH="419040" progId="Equation.3">
                  <p:embed/>
                </p:oleObj>
              </mc:Choice>
              <mc:Fallback>
                <p:oleObj name="公式" r:id="rId15" imgW="270504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2714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5" name="Rectangle 45"/>
          <p:cNvSpPr>
            <a:spLocks noChangeArrowheads="1"/>
          </p:cNvSpPr>
          <p:nvPr/>
        </p:nvSpPr>
        <p:spPr bwMode="auto">
          <a:xfrm>
            <a:off x="2339975" y="49418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/>
              <a:t>即 </a:t>
            </a:r>
          </a:p>
        </p:txBody>
      </p:sp>
      <p:sp>
        <p:nvSpPr>
          <p:cNvPr id="220207" name="Rectangle 4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206" name="Object 46"/>
          <p:cNvGraphicFramePr>
            <a:graphicFrameLocks noChangeAspect="1"/>
          </p:cNvGraphicFramePr>
          <p:nvPr/>
        </p:nvGraphicFramePr>
        <p:xfrm>
          <a:off x="2916238" y="5013325"/>
          <a:ext cx="2162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75" name="公式" r:id="rId17" imgW="2171520" imgH="419040" progId="Equation.3">
                  <p:embed/>
                </p:oleObj>
              </mc:Choice>
              <mc:Fallback>
                <p:oleObj name="公式" r:id="rId17" imgW="217152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21621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9" name="Rectangle 4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20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73610"/>
              </p:ext>
            </p:extLst>
          </p:nvPr>
        </p:nvGraphicFramePr>
        <p:xfrm>
          <a:off x="1037779" y="5477470"/>
          <a:ext cx="6347717" cy="11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76" name="Equation" r:id="rId19" imgW="2234880" imgH="419040" progId="Equation.3">
                  <p:embed/>
                </p:oleObj>
              </mc:Choice>
              <mc:Fallback>
                <p:oleObj name="Equation" r:id="rId19" imgW="2234880" imgH="419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779" y="5477470"/>
                        <a:ext cx="6347717" cy="1191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3D80-79F9-4B78-AED1-E54383D1F2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381000" y="228600"/>
            <a:ext cx="8153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dirty="0" smtClean="0">
                <a:solidFill>
                  <a:schemeClr val="tx1"/>
                </a:solidFill>
              </a:rPr>
              <a:t>22</a:t>
            </a:r>
            <a:r>
              <a:rPr kumimoji="1" lang="en-US" altLang="zh-CN" dirty="0" smtClean="0">
                <a:solidFill>
                  <a:schemeClr val="tx1"/>
                </a:solidFill>
              </a:rPr>
              <a:t>-7</a:t>
            </a:r>
            <a:r>
              <a:rPr kumimoji="1" lang="zh-CN" altLang="en-US" dirty="0">
                <a:solidFill>
                  <a:schemeClr val="tx1"/>
                </a:solidFill>
              </a:rPr>
              <a:t>、在杨氏双缝干涉实验装置中，双缝间距为</a:t>
            </a:r>
            <a:r>
              <a:rPr kumimoji="1" lang="en-US" altLang="zh-CN" dirty="0">
                <a:solidFill>
                  <a:schemeClr val="tx1"/>
                </a:solidFill>
              </a:rPr>
              <a:t>0.5mm</a:t>
            </a:r>
            <a:r>
              <a:rPr kumimoji="1" lang="zh-CN" altLang="en-US" dirty="0">
                <a:solidFill>
                  <a:schemeClr val="tx1"/>
                </a:solidFill>
              </a:rPr>
              <a:t>，双缝至屏幕的距离为</a:t>
            </a:r>
            <a:r>
              <a:rPr kumimoji="1" lang="en-US" altLang="zh-CN" dirty="0">
                <a:solidFill>
                  <a:schemeClr val="tx1"/>
                </a:solidFill>
              </a:rPr>
              <a:t>1.0m</a:t>
            </a:r>
            <a:r>
              <a:rPr kumimoji="1" lang="zh-CN" altLang="en-US" dirty="0">
                <a:solidFill>
                  <a:schemeClr val="tx1"/>
                </a:solidFill>
              </a:rPr>
              <a:t>，屏上可见到两组干涉条纹，一组由波长为</a:t>
            </a:r>
            <a:r>
              <a:rPr kumimoji="1" lang="en-US" altLang="zh-CN" dirty="0" smtClean="0">
                <a:solidFill>
                  <a:schemeClr val="tx1"/>
                </a:solidFill>
              </a:rPr>
              <a:t>450nm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</a:rPr>
              <a:t>光产生，另一组由波长为</a:t>
            </a:r>
            <a:r>
              <a:rPr kumimoji="1" lang="en-US" altLang="zh-CN" dirty="0" smtClean="0">
                <a:solidFill>
                  <a:schemeClr val="tx1"/>
                </a:solidFill>
              </a:rPr>
              <a:t>600nm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</a:rPr>
              <a:t>光产生，求这两组条纹中的第三级干涉明条纹之间的距离。</a:t>
            </a:r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58024"/>
              </p:ext>
            </p:extLst>
          </p:nvPr>
        </p:nvGraphicFramePr>
        <p:xfrm>
          <a:off x="1482725" y="2636838"/>
          <a:ext cx="57181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39" name="Equation" r:id="rId3" imgW="2171520" imgH="812520" progId="Equation.3">
                  <p:embed/>
                </p:oleObj>
              </mc:Choice>
              <mc:Fallback>
                <p:oleObj name="Equation" r:id="rId3" imgW="217152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636838"/>
                        <a:ext cx="57181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57200" y="2838450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解： 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23751"/>
              </p:ext>
            </p:extLst>
          </p:nvPr>
        </p:nvGraphicFramePr>
        <p:xfrm>
          <a:off x="1643063" y="4674423"/>
          <a:ext cx="5593233" cy="10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40" name="Equation" r:id="rId5" imgW="2082600" imgH="393480" progId="Equation.3">
                  <p:embed/>
                </p:oleObj>
              </mc:Choice>
              <mc:Fallback>
                <p:oleObj name="Equation" r:id="rId5" imgW="2082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674423"/>
                        <a:ext cx="5593233" cy="1087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0" y="2636838"/>
            <a:ext cx="9144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047E2-44EA-41D5-8593-1BD2550BE0C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2400" y="152400"/>
            <a:ext cx="8610600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457200" algn="just">
              <a:lnSpc>
                <a:spcPct val="120000"/>
              </a:lnSpc>
              <a:tabLst>
                <a:tab pos="600075" algn="l"/>
              </a:tabLst>
            </a:pPr>
            <a:r>
              <a:rPr kumimoji="1" lang="en-US" altLang="zh-CN" dirty="0">
                <a:solidFill>
                  <a:schemeClr val="tx1"/>
                </a:solidFill>
              </a:rPr>
              <a:t>   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22-8</a:t>
            </a:r>
            <a:r>
              <a:rPr kumimoji="1" lang="zh-CN" altLang="en-US" dirty="0">
                <a:solidFill>
                  <a:schemeClr val="tx1"/>
                </a:solidFill>
              </a:rPr>
              <a:t>、薄钢片上有两条紧靠的平行细缝，用波长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kumimoji="1" lang="en-US" altLang="zh-CN" dirty="0">
                <a:solidFill>
                  <a:schemeClr val="tx1"/>
                </a:solidFill>
              </a:rPr>
              <a:t>=</a:t>
            </a:r>
            <a:r>
              <a:rPr kumimoji="1" lang="en-US" altLang="zh-CN" dirty="0" smtClean="0">
                <a:solidFill>
                  <a:schemeClr val="tx1"/>
                </a:solidFill>
              </a:rPr>
              <a:t>546.1nm 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的平面光波正人射到钢片上屏幕距双缝的距离为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D=1.00m 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，测得中央明条纹两侧的第五级明条纹间的距离为</a:t>
            </a:r>
            <a:r>
              <a:rPr kumimoji="1" lang="zh-CN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∆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X=6.0mm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。求（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）两缝间的距离；（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）从任一明条纹（计作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）向一边数到第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20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条明条纹，共经过多大距离； （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）如果使光波斜射到钢片上，条纹间的距离如何改变 ？</a:t>
            </a:r>
          </a:p>
        </p:txBody>
      </p:sp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914400" y="396240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4" name="Equation" r:id="rId3" imgW="977760" imgH="406080" progId="Equation.3">
                  <p:embed/>
                </p:oleObj>
              </mc:Choice>
              <mc:Fallback>
                <p:oleObj name="Equation" r:id="rId3" imgW="9777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2819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3962400" y="3940175"/>
          <a:ext cx="4191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5" name="Equation" r:id="rId5" imgW="1815840" imgH="406080" progId="Equation.3">
                  <p:embed/>
                </p:oleObj>
              </mc:Choice>
              <mc:Fallback>
                <p:oleObj name="Equation" r:id="rId5" imgW="18158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40175"/>
                        <a:ext cx="4191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28600" y="4038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chemeClr val="tx1"/>
                </a:solidFill>
              </a:rPr>
              <a:t>解：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685800" y="58674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solidFill>
                  <a:schemeClr val="tx1"/>
                </a:solidFill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</a:rPr>
              <a:t>）斜射时仍然发生干涉，条纹的</a:t>
            </a:r>
            <a:r>
              <a:rPr kumimoji="1" lang="zh-CN" altLang="en-US" dirty="0">
                <a:solidFill>
                  <a:srgbClr val="FF0000"/>
                </a:solidFill>
              </a:rPr>
              <a:t>间距不变</a:t>
            </a:r>
            <a:r>
              <a:rPr kumimoji="1" lang="zh-CN" altLang="en-US" dirty="0">
                <a:solidFill>
                  <a:schemeClr val="tx1"/>
                </a:solidFill>
              </a:rPr>
              <a:t>（只是</a:t>
            </a:r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</a:rPr>
              <a:t>级明纹偏离中央）。</a:t>
            </a:r>
          </a:p>
        </p:txBody>
      </p:sp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87887"/>
              </p:ext>
            </p:extLst>
          </p:nvPr>
        </p:nvGraphicFramePr>
        <p:xfrm>
          <a:off x="1044575" y="4797152"/>
          <a:ext cx="4345715" cy="97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6" name="Equation" r:id="rId7" imgW="1523880" imgH="393480" progId="Equation.3">
                  <p:embed/>
                </p:oleObj>
              </mc:Choice>
              <mc:Fallback>
                <p:oleObj name="Equation" r:id="rId7" imgW="15238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797152"/>
                        <a:ext cx="4345715" cy="9797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0" y="3933825"/>
            <a:ext cx="9144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BF964-51EC-447F-9FB4-1C7019E920BF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67198"/>
              </p:ext>
            </p:extLst>
          </p:nvPr>
        </p:nvGraphicFramePr>
        <p:xfrm>
          <a:off x="425685" y="2606259"/>
          <a:ext cx="3930291" cy="119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9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85" y="2606259"/>
                        <a:ext cx="3930291" cy="119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953000" y="2615393"/>
            <a:ext cx="3505200" cy="2057400"/>
            <a:chOff x="3168" y="864"/>
            <a:chExt cx="2208" cy="1296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168" y="864"/>
              <a:ext cx="2208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456" y="960"/>
              <a:ext cx="1584" cy="912"/>
              <a:chOff x="3456" y="1344"/>
              <a:chExt cx="1584" cy="912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4128" y="13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C64A1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V="1">
                <a:off x="4224" y="1344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4032" y="172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1584" cy="432"/>
              </a:xfrm>
              <a:prstGeom prst="rect">
                <a:avLst/>
              </a:prstGeom>
              <a:solidFill>
                <a:srgbClr val="CEFAF2">
                  <a:alpha val="50000"/>
                </a:srgbClr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4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016264"/>
                  </p:ext>
                </p:extLst>
              </p:nvPr>
            </p:nvGraphicFramePr>
            <p:xfrm>
              <a:off x="4606" y="1870"/>
              <a:ext cx="20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50" name="Equation" r:id="rId5" imgW="164880" imgH="241200" progId="Equation.3">
                      <p:embed/>
                    </p:oleObj>
                  </mc:Choice>
                  <mc:Fallback>
                    <p:oleObj name="Equation" r:id="rId5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6" y="1870"/>
                            <a:ext cx="20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86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22-9  </a:t>
            </a:r>
            <a:r>
              <a:rPr lang="zh-CN" altLang="en-US" dirty="0"/>
              <a:t>一束波长</a:t>
            </a:r>
            <a:r>
              <a:rPr lang="zh-CN" altLang="en-US" dirty="0" smtClean="0"/>
              <a:t>为    的</a:t>
            </a:r>
            <a:r>
              <a:rPr lang="zh-CN" altLang="en-US" dirty="0"/>
              <a:t>单</a:t>
            </a:r>
            <a:r>
              <a:rPr lang="zh-CN" altLang="en-US" dirty="0" smtClean="0"/>
              <a:t>色光</a:t>
            </a:r>
            <a:r>
              <a:rPr lang="zh-CN" altLang="en-US" dirty="0" smtClean="0"/>
              <a:t>由空气</a:t>
            </a:r>
            <a:r>
              <a:rPr lang="zh-CN" altLang="en-US" dirty="0" smtClean="0"/>
              <a:t>垂直入射到折射率为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的透明薄</a:t>
            </a:r>
            <a:r>
              <a:rPr lang="zh-CN" altLang="en-US" dirty="0"/>
              <a:t>膜上</a:t>
            </a:r>
            <a:r>
              <a:rPr lang="zh-CN" altLang="en-US" dirty="0" smtClean="0"/>
              <a:t>，透明薄膜放在空气中，要使反射光得到干涉加强，则薄膜的最小厚度厚</a:t>
            </a:r>
            <a:r>
              <a:rPr lang="zh-CN" altLang="en-US" dirty="0"/>
              <a:t>度</a:t>
            </a:r>
            <a:r>
              <a:rPr lang="zh-CN" altLang="en-US" dirty="0" smtClean="0"/>
              <a:t>为  </a:t>
            </a:r>
            <a:r>
              <a:rPr lang="zh-CN" altLang="en-US" u="sng" dirty="0" smtClean="0"/>
              <a:t>          </a:t>
            </a:r>
            <a:r>
              <a:rPr lang="zh-CN" altLang="en-US" dirty="0" smtClean="0"/>
              <a:t> 。</a:t>
            </a:r>
            <a:endParaRPr lang="en-US" altLang="zh-CN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479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99592" y="4145123"/>
                <a:ext cx="2108654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/>
                            </a:rPr>
                            <m:t>min</m:t>
                          </m:r>
                        </m:sub>
                      </m:sSub>
                      <m:r>
                        <a:rPr lang="zh-CN" alt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3200" i="0">
                              <a:latin typeface="Cambria Math"/>
                            </a:rPr>
                            <m:t>4</m:t>
                          </m:r>
                          <m:r>
                            <a:rPr lang="zh-CN" alt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45123"/>
                <a:ext cx="2108654" cy="10275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0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5ABC6-8914-4B05-9721-1562FA9B98F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79930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22-10  </a:t>
            </a:r>
            <a:r>
              <a:rPr lang="zh-CN" altLang="en-US" dirty="0"/>
              <a:t>一束波长</a:t>
            </a:r>
            <a:r>
              <a:rPr lang="zh-CN" altLang="en-US" dirty="0" smtClean="0"/>
              <a:t>为    的</a:t>
            </a:r>
            <a:r>
              <a:rPr lang="zh-CN" altLang="en-US" dirty="0"/>
              <a:t>单色平行光垂直照射在薄膜上，经上、下两表面反射的两束光发生干涉，如图所示，薄膜厚度为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</a:p>
        </p:txBody>
      </p:sp>
      <p:pic>
        <p:nvPicPr>
          <p:cNvPr id="22120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557338"/>
            <a:ext cx="2319338" cy="17996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179388" y="1989138"/>
            <a:ext cx="64087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⑴ </a:t>
            </a: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en-US" altLang="zh-CN" baseline="-25000" dirty="0"/>
              <a:t>1 </a:t>
            </a:r>
            <a:r>
              <a:rPr lang="en-US" altLang="zh-CN" dirty="0"/>
              <a:t>&lt;n</a:t>
            </a:r>
            <a:r>
              <a:rPr lang="en-US" altLang="zh-CN" baseline="-25000" dirty="0"/>
              <a:t>2  </a:t>
            </a:r>
            <a:r>
              <a:rPr lang="en-US" altLang="zh-CN" dirty="0"/>
              <a:t>&gt;n</a:t>
            </a:r>
            <a:r>
              <a:rPr lang="en-US" altLang="zh-CN" baseline="-25000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则两束反射光的光程差</a:t>
            </a:r>
          </a:p>
          <a:p>
            <a:r>
              <a:rPr lang="zh-CN" altLang="en-US" dirty="0"/>
              <a:t>⑵ 若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 &lt;n</a:t>
            </a:r>
            <a:r>
              <a:rPr lang="en-US" altLang="zh-CN" baseline="-25000" dirty="0"/>
              <a:t>2</a:t>
            </a:r>
            <a:r>
              <a:rPr lang="en-US" altLang="zh-CN" dirty="0"/>
              <a:t>  &lt;n</a:t>
            </a:r>
            <a:r>
              <a:rPr lang="en-US" altLang="zh-CN" baseline="-25000" dirty="0"/>
              <a:t>3.</a:t>
            </a:r>
            <a:r>
              <a:rPr lang="zh-CN" altLang="en-US" dirty="0"/>
              <a:t>则两束反射光的光程差 </a:t>
            </a:r>
          </a:p>
        </p:txBody>
      </p:sp>
      <p:pic>
        <p:nvPicPr>
          <p:cNvPr id="22120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r="1443"/>
          <a:stretch>
            <a:fillRect/>
          </a:stretch>
        </p:blipFill>
        <p:spPr bwMode="auto">
          <a:xfrm>
            <a:off x="107950" y="3789363"/>
            <a:ext cx="8964613" cy="16160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479"/>
            <a:ext cx="360040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3964</TotalTime>
  <Words>2122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Balloons</vt:lpstr>
      <vt:lpstr>Equation</vt:lpstr>
      <vt:lpstr>公式</vt:lpstr>
      <vt:lpstr>Microsoft Equation 3.0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brad</dc:creator>
  <cp:lastModifiedBy>brad</cp:lastModifiedBy>
  <cp:revision>268</cp:revision>
  <dcterms:created xsi:type="dcterms:W3CDTF">2001-03-15T01:39:43Z</dcterms:created>
  <dcterms:modified xsi:type="dcterms:W3CDTF">2016-11-06T06:47:16Z</dcterms:modified>
</cp:coreProperties>
</file>