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varScale="1">
        <p:scale>
          <a:sx n="98" d="100"/>
          <a:sy n="98" d="100"/>
        </p:scale>
        <p:origin x="11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63203-2D5F-725C-5E75-E05CA1A86F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19DDE66-43FA-7CD8-883A-56A66B74E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F159BB-39CB-4F9C-3EDA-FCD2CFC4A9E9}"/>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5" name="页脚占位符 4">
            <a:extLst>
              <a:ext uri="{FF2B5EF4-FFF2-40B4-BE49-F238E27FC236}">
                <a16:creationId xmlns:a16="http://schemas.microsoft.com/office/drawing/2014/main" id="{41E17AA9-C442-9884-9CB1-635A4CA3D7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57024F-8A90-1FCE-6D94-D70A70B3F34D}"/>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153706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CD063-96DC-CEE1-840C-6BBA0E5360D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E13275-7118-E169-D6CD-C1A968A7B4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CBA132-1D70-4050-0443-015EBD40FFC4}"/>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5" name="页脚占位符 4">
            <a:extLst>
              <a:ext uri="{FF2B5EF4-FFF2-40B4-BE49-F238E27FC236}">
                <a16:creationId xmlns:a16="http://schemas.microsoft.com/office/drawing/2014/main" id="{8947099B-1EF0-0B4D-4CC5-C7B29F48FA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A374C7-A900-F1B1-4EEF-14EC99ACC631}"/>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80370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D933B5-0166-3FCB-74CE-5F1168ADA8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FCD13C0-2310-3EE8-7121-EA94474105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6CD8A9-E4DA-82D6-4A2D-1F62406A4560}"/>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5" name="页脚占位符 4">
            <a:extLst>
              <a:ext uri="{FF2B5EF4-FFF2-40B4-BE49-F238E27FC236}">
                <a16:creationId xmlns:a16="http://schemas.microsoft.com/office/drawing/2014/main" id="{4C2417E6-DA39-F596-4BCA-574B50C181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8E2AED-03BA-6978-ECF1-A85B26A67C6F}"/>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25890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1E6AF-DBC7-AD1A-DBD6-09E60B75B7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4A08D6-5944-5BD1-D344-2A391B3D31C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A286FF-5F80-2840-7C13-C8E27DDA61A4}"/>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5" name="页脚占位符 4">
            <a:extLst>
              <a:ext uri="{FF2B5EF4-FFF2-40B4-BE49-F238E27FC236}">
                <a16:creationId xmlns:a16="http://schemas.microsoft.com/office/drawing/2014/main" id="{D8442CD4-3852-2EAA-F981-8CE08456BA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BFD33B-E53B-082E-1266-71830C431D42}"/>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298861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69B2F-DEBE-D335-0EC9-E22D12C58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A79C561-2615-FBA7-F7E4-EC2898523F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34127B7-09C5-4046-2651-8146919B7949}"/>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5" name="页脚占位符 4">
            <a:extLst>
              <a:ext uri="{FF2B5EF4-FFF2-40B4-BE49-F238E27FC236}">
                <a16:creationId xmlns:a16="http://schemas.microsoft.com/office/drawing/2014/main" id="{54B26EB1-A48D-ADAD-F508-CC3D5C1A8A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EE304C-2588-E185-AA3E-279523649C56}"/>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33906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99562-8673-0263-7104-BA4FC9CED7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5EC498-61F5-9035-33AD-E648BB17891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E41E84-FE58-AA08-B48E-324C01A719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08A1B66-92CB-FB83-363F-3B272BE87FB9}"/>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6" name="页脚占位符 5">
            <a:extLst>
              <a:ext uri="{FF2B5EF4-FFF2-40B4-BE49-F238E27FC236}">
                <a16:creationId xmlns:a16="http://schemas.microsoft.com/office/drawing/2014/main" id="{C2CEC7FA-9CEC-BFE1-553C-F7027B3143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927A7A-72E5-D6FC-0489-5BD14EF492C3}"/>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196810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C7443-BC88-C2E6-0937-D348232BE3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92EEA1-31C8-F7F9-E94A-21A92EC1D5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28DF69-AA4B-692A-EAFF-77C4BFB74B1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2048FE4-5D2A-6813-CF4F-A2EAFADF8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3AFB4D-EAB8-B3B1-F037-54025375CB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33B653-1534-1F10-742F-CD41A6FD967E}"/>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8" name="页脚占位符 7">
            <a:extLst>
              <a:ext uri="{FF2B5EF4-FFF2-40B4-BE49-F238E27FC236}">
                <a16:creationId xmlns:a16="http://schemas.microsoft.com/office/drawing/2014/main" id="{64B48AB1-600B-F136-3E3B-935EA30D3D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8E75B7D-0EBB-0106-2942-231C855C98F4}"/>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238309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E7F48-B13C-BEAF-E34B-FAD5E7EDA94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1D49DF-A9BD-ED5D-8A3C-6F6310377201}"/>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4" name="页脚占位符 3">
            <a:extLst>
              <a:ext uri="{FF2B5EF4-FFF2-40B4-BE49-F238E27FC236}">
                <a16:creationId xmlns:a16="http://schemas.microsoft.com/office/drawing/2014/main" id="{A2641B40-F7EC-AEF1-7B0A-9CDAAF7949E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D7FA702-661F-42A9-0702-A744A43C94EC}"/>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2280601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604124-388F-B80D-FC6F-75307F30D8BC}"/>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3" name="页脚占位符 2">
            <a:extLst>
              <a:ext uri="{FF2B5EF4-FFF2-40B4-BE49-F238E27FC236}">
                <a16:creationId xmlns:a16="http://schemas.microsoft.com/office/drawing/2014/main" id="{DB52ADF1-7747-40C5-6B14-537A3DB361F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2774351-7F74-8FA5-79C6-21526DE7215F}"/>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246464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AAFE0-19F2-9C66-A9A1-C41B6E8045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876E4B5-B07D-CE6A-816A-6201BE34B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2E07CE-34D1-446D-B052-01E08DA71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E80D42A-F6A9-34D0-8A8F-E43285F91EC5}"/>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6" name="页脚占位符 5">
            <a:extLst>
              <a:ext uri="{FF2B5EF4-FFF2-40B4-BE49-F238E27FC236}">
                <a16:creationId xmlns:a16="http://schemas.microsoft.com/office/drawing/2014/main" id="{05B5C09D-6F88-458B-E1FF-2DD30AA925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982605-4667-E2A2-B969-63C6447A6F5B}"/>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124751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84AD7-6BC8-A0F4-E6EF-2FC301A3C6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B727C5-6B12-019C-95D2-456FF33D4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36F32A5-CBDD-244F-81C1-6A1145931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F726B9-74A4-B204-E199-813244BE47F6}"/>
              </a:ext>
            </a:extLst>
          </p:cNvPr>
          <p:cNvSpPr>
            <a:spLocks noGrp="1"/>
          </p:cNvSpPr>
          <p:nvPr>
            <p:ph type="dt" sz="half" idx="10"/>
          </p:nvPr>
        </p:nvSpPr>
        <p:spPr/>
        <p:txBody>
          <a:bodyPr/>
          <a:lstStyle/>
          <a:p>
            <a:fld id="{E2FCDAA7-F11D-41FC-B84A-995C9083FDC1}" type="datetimeFigureOut">
              <a:rPr lang="zh-CN" altLang="en-US" smtClean="0"/>
              <a:t>2024/9/11</a:t>
            </a:fld>
            <a:endParaRPr lang="zh-CN" altLang="en-US"/>
          </a:p>
        </p:txBody>
      </p:sp>
      <p:sp>
        <p:nvSpPr>
          <p:cNvPr id="6" name="页脚占位符 5">
            <a:extLst>
              <a:ext uri="{FF2B5EF4-FFF2-40B4-BE49-F238E27FC236}">
                <a16:creationId xmlns:a16="http://schemas.microsoft.com/office/drawing/2014/main" id="{9D29047B-D1AF-9461-E2A4-B0134AA6AB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FBB434-6083-D21B-B401-44EEBFD75E86}"/>
              </a:ext>
            </a:extLst>
          </p:cNvPr>
          <p:cNvSpPr>
            <a:spLocks noGrp="1"/>
          </p:cNvSpPr>
          <p:nvPr>
            <p:ph type="sldNum" sz="quarter" idx="12"/>
          </p:nvPr>
        </p:nvSpPr>
        <p:spPr/>
        <p:txBody>
          <a:body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351902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65D484-08EF-AF3A-F799-318074F030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8E0AAF-B522-CEB5-CCFC-18540DC57A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4AE7DC-81B6-2768-B217-441385FA1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CDAA7-F11D-41FC-B84A-995C9083FDC1}" type="datetimeFigureOut">
              <a:rPr lang="zh-CN" altLang="en-US" smtClean="0"/>
              <a:t>2024/9/11</a:t>
            </a:fld>
            <a:endParaRPr lang="zh-CN" altLang="en-US"/>
          </a:p>
        </p:txBody>
      </p:sp>
      <p:sp>
        <p:nvSpPr>
          <p:cNvPr id="5" name="页脚占位符 4">
            <a:extLst>
              <a:ext uri="{FF2B5EF4-FFF2-40B4-BE49-F238E27FC236}">
                <a16:creationId xmlns:a16="http://schemas.microsoft.com/office/drawing/2014/main" id="{70B34DAE-1705-8B8B-C0D8-FEE067A91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A55525-AC9F-38F5-5C84-68AD80D44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E7A00-F974-42EB-9ABC-C89E349F6255}" type="slidenum">
              <a:rPr lang="zh-CN" altLang="en-US" smtClean="0"/>
              <a:t>‹#›</a:t>
            </a:fld>
            <a:endParaRPr lang="zh-CN" altLang="en-US"/>
          </a:p>
        </p:txBody>
      </p:sp>
    </p:spTree>
    <p:extLst>
      <p:ext uri="{BB962C8B-B14F-4D97-AF65-F5344CB8AC3E}">
        <p14:creationId xmlns:p14="http://schemas.microsoft.com/office/powerpoint/2010/main" val="3025401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nsightpartners.com/ideas/the-next-industrial-revolution-how-software-is-shaping-the-future-of-produc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D77AF31-98FC-4E3E-CA8E-565C5B76C82A}"/>
              </a:ext>
            </a:extLst>
          </p:cNvPr>
          <p:cNvSpPr txBox="1"/>
          <p:nvPr/>
        </p:nvSpPr>
        <p:spPr>
          <a:xfrm>
            <a:off x="301557" y="120402"/>
            <a:ext cx="10700426" cy="3308598"/>
          </a:xfrm>
          <a:prstGeom prst="rect">
            <a:avLst/>
          </a:prstGeom>
          <a:noFill/>
        </p:spPr>
        <p:txBody>
          <a:bodyPr wrap="square">
            <a:spAutoFit/>
          </a:bodyPr>
          <a:lstStyle/>
          <a:p>
            <a:r>
              <a:rPr lang="zh-CN" altLang="en-US" sz="1100" dirty="0"/>
              <a:t>当前产销策划平台的创业前景非常广阔，主要体现在以下几个方面：</a:t>
            </a:r>
          </a:p>
          <a:p>
            <a:pPr>
              <a:buFont typeface="+mj-lt"/>
              <a:buAutoNum type="arabicPeriod"/>
            </a:pPr>
            <a:r>
              <a:rPr lang="zh-CN" altLang="en-US" sz="1100" b="1" dirty="0"/>
              <a:t>数字化转型</a:t>
            </a:r>
            <a:r>
              <a:rPr lang="zh-CN" altLang="en-US" sz="1100" dirty="0"/>
              <a:t>：制造业和生产领域正在经历全面的数字化转型。传统手工和纸质的流程逐渐被自动化和数据驱动的解决方案所取代。产销策划平台可以通过实时数据分析、流程优化和自动化等功能，大大提升企业的生产效率，降低成本，具备很大的市场潜力​</a:t>
            </a:r>
            <a:r>
              <a:rPr lang="en-US" altLang="zh-CN" sz="1100" dirty="0"/>
              <a:t>(</a:t>
            </a:r>
            <a:r>
              <a:rPr lang="en-US" altLang="zh-CN" sz="1100" dirty="0">
                <a:hlinkClick r:id="rId2"/>
              </a:rPr>
              <a:t>Insight Partners</a:t>
            </a:r>
            <a:endParaRPr lang="zh-CN" altLang="en-US" sz="1100" dirty="0"/>
          </a:p>
          <a:p>
            <a:pPr>
              <a:buFont typeface="+mj-lt"/>
              <a:buAutoNum type="arabicPeriod"/>
            </a:pPr>
            <a:r>
              <a:rPr lang="en-US" altLang="zh-CN" sz="1100" dirty="0"/>
              <a:t>)</a:t>
            </a:r>
            <a:r>
              <a:rPr lang="zh-CN" altLang="en-US" sz="1100" dirty="0"/>
              <a:t>。</a:t>
            </a:r>
          </a:p>
          <a:p>
            <a:pPr>
              <a:buFont typeface="+mj-lt"/>
              <a:buAutoNum type="arabicPeriod"/>
            </a:pPr>
            <a:r>
              <a:rPr lang="zh-CN" altLang="en-US" sz="1100" b="1" dirty="0"/>
              <a:t>数据分析与整合</a:t>
            </a:r>
            <a:r>
              <a:rPr lang="zh-CN" altLang="en-US" sz="1100" dirty="0"/>
              <a:t>：工业领域的数据量巨大，但往往存在数据孤岛问题。能够将分散的数据整合并提供深度分析的产销策划平台具有极高的市场价值。特别是在面对欧盟等地区的新监管框架（如数字产品护照）的要求下，数据收集和合规性报告变得更加重要，这为平台提供了极佳的机会​</a:t>
            </a:r>
            <a:r>
              <a:rPr lang="en-US" altLang="zh-CN" sz="1100" dirty="0"/>
              <a:t>(</a:t>
            </a:r>
            <a:r>
              <a:rPr lang="en-US" altLang="zh-CN" sz="1100" dirty="0">
                <a:hlinkClick r:id="rId2"/>
              </a:rPr>
              <a:t>Insight Partners</a:t>
            </a:r>
            <a:endParaRPr lang="zh-CN" altLang="en-US" sz="1100" dirty="0"/>
          </a:p>
          <a:p>
            <a:pPr>
              <a:buFont typeface="+mj-lt"/>
              <a:buAutoNum type="arabicPeriod"/>
            </a:pPr>
            <a:r>
              <a:rPr lang="en-US" altLang="zh-CN" sz="1100" dirty="0"/>
              <a:t>)</a:t>
            </a:r>
            <a:r>
              <a:rPr lang="zh-CN" altLang="en-US" sz="1100" dirty="0"/>
              <a:t>。</a:t>
            </a:r>
          </a:p>
          <a:p>
            <a:pPr>
              <a:buFont typeface="+mj-lt"/>
              <a:buAutoNum type="arabicPeriod"/>
            </a:pPr>
            <a:r>
              <a:rPr lang="zh-CN" altLang="en-US" sz="1100" b="1" dirty="0"/>
              <a:t>可持续发展和</a:t>
            </a:r>
            <a:r>
              <a:rPr lang="en-US" altLang="zh-CN" sz="1100" b="1" dirty="0"/>
              <a:t>ESG</a:t>
            </a:r>
            <a:r>
              <a:rPr lang="zh-CN" altLang="en-US" sz="1100" dirty="0"/>
              <a:t>：随着全球对环保和可持续发展的关注增加，许多企业正在寻求减少碳排放和优化能源使用的解决方案。一个能够帮助企业实现</a:t>
            </a:r>
            <a:r>
              <a:rPr lang="en-US" altLang="zh-CN" sz="1100" dirty="0"/>
              <a:t>ESG</a:t>
            </a:r>
            <a:r>
              <a:rPr lang="zh-CN" altLang="en-US" sz="1100" dirty="0"/>
              <a:t>目标（环境、社会和公司治理）的产销策划平台，尤其是在能源优化、废物管理和合规性报告方面，将非常有竞争力​</a:t>
            </a:r>
            <a:r>
              <a:rPr lang="en-US" altLang="zh-CN" sz="1100" dirty="0"/>
              <a:t>(</a:t>
            </a:r>
            <a:r>
              <a:rPr lang="en-US" altLang="zh-CN" sz="1100" dirty="0">
                <a:hlinkClick r:id="rId2"/>
              </a:rPr>
              <a:t>Insight Partners</a:t>
            </a:r>
            <a:endParaRPr lang="zh-CN" altLang="en-US" sz="1100" dirty="0"/>
          </a:p>
          <a:p>
            <a:pPr>
              <a:buFont typeface="+mj-lt"/>
              <a:buAutoNum type="arabicPeriod"/>
            </a:pPr>
            <a:r>
              <a:rPr lang="en-US" altLang="zh-CN" sz="1100" dirty="0"/>
              <a:t>)</a:t>
            </a:r>
            <a:r>
              <a:rPr lang="zh-CN" altLang="en-US" sz="1100" dirty="0"/>
              <a:t>。</a:t>
            </a:r>
          </a:p>
          <a:p>
            <a:pPr>
              <a:buFont typeface="+mj-lt"/>
              <a:buAutoNum type="arabicPeriod"/>
            </a:pPr>
            <a:r>
              <a:rPr lang="zh-CN" altLang="en-US" sz="1100" b="1" dirty="0"/>
              <a:t>网络安全</a:t>
            </a:r>
            <a:r>
              <a:rPr lang="zh-CN" altLang="en-US" sz="1100" dirty="0"/>
              <a:t>：随着生产流程的自动化和数字化，网络攻击的风险也随之增加。能够提供强大网络安全功能的产销策划平台将拥有独特优势，尤其是面对制造企业中愈发严峻的网络威胁​</a:t>
            </a:r>
            <a:r>
              <a:rPr lang="en-US" altLang="zh-CN" sz="1100" dirty="0"/>
              <a:t>(</a:t>
            </a:r>
            <a:r>
              <a:rPr lang="en-US" altLang="zh-CN" sz="1100" dirty="0">
                <a:hlinkClick r:id="rId2"/>
              </a:rPr>
              <a:t>Insight Partners</a:t>
            </a:r>
            <a:endParaRPr lang="zh-CN" altLang="en-US" sz="1100" dirty="0"/>
          </a:p>
          <a:p>
            <a:pPr>
              <a:buFont typeface="+mj-lt"/>
              <a:buAutoNum type="arabicPeriod"/>
            </a:pPr>
            <a:r>
              <a:rPr lang="en-US" altLang="zh-CN" sz="1100" dirty="0"/>
              <a:t>)</a:t>
            </a:r>
            <a:r>
              <a:rPr lang="zh-CN" altLang="en-US" sz="1100" dirty="0"/>
              <a:t>。</a:t>
            </a:r>
          </a:p>
          <a:p>
            <a:r>
              <a:rPr lang="zh-CN" altLang="en-US" sz="1100" b="1" dirty="0"/>
              <a:t>竞品分析</a:t>
            </a:r>
            <a:r>
              <a:rPr lang="zh-CN" altLang="en-US" sz="1100" dirty="0"/>
              <a:t>： 在这一领域，已有一些公司取得了领先地位。比如：</a:t>
            </a:r>
          </a:p>
          <a:p>
            <a:pPr>
              <a:buFont typeface="Arial" panose="020B0604020202020204" pitchFamily="34" charset="0"/>
              <a:buChar char="•"/>
            </a:pPr>
            <a:r>
              <a:rPr lang="en-US" altLang="zh-CN" sz="1100" b="1" dirty="0" err="1"/>
              <a:t>UpKeep</a:t>
            </a:r>
            <a:r>
              <a:rPr lang="zh-CN" altLang="en-US" sz="1100" dirty="0"/>
              <a:t> 提供资产管理和运营优化的解决方案，通过移动技术和实时数据帮助企业提升维护效率。</a:t>
            </a:r>
          </a:p>
          <a:p>
            <a:pPr>
              <a:buFont typeface="Arial" panose="020B0604020202020204" pitchFamily="34" charset="0"/>
              <a:buChar char="•"/>
            </a:pPr>
            <a:r>
              <a:rPr lang="en-US" altLang="zh-CN" sz="1100" b="1" dirty="0" err="1"/>
              <a:t>XOi</a:t>
            </a:r>
            <a:r>
              <a:rPr lang="en-US" altLang="zh-CN" sz="1100" b="1" dirty="0"/>
              <a:t> Technologies</a:t>
            </a:r>
            <a:r>
              <a:rPr lang="zh-CN" altLang="en-US" sz="1100" dirty="0"/>
              <a:t> 整合数据以支持技术人员，提供实时维修建议，帮助企业优化劳动力管理。</a:t>
            </a:r>
          </a:p>
          <a:p>
            <a:pPr>
              <a:buFont typeface="Arial" panose="020B0604020202020204" pitchFamily="34" charset="0"/>
              <a:buChar char="•"/>
            </a:pPr>
            <a:r>
              <a:rPr lang="en-US" altLang="zh-CN" sz="1100" b="1" dirty="0"/>
              <a:t>Augury</a:t>
            </a:r>
            <a:r>
              <a:rPr lang="zh-CN" altLang="en-US" sz="1100" dirty="0"/>
              <a:t> 通过</a:t>
            </a:r>
            <a:r>
              <a:rPr lang="en-US" altLang="zh-CN" sz="1100" dirty="0"/>
              <a:t>AI</a:t>
            </a:r>
            <a:r>
              <a:rPr lang="zh-CN" altLang="en-US" sz="1100" dirty="0"/>
              <a:t>驱动的预测性维护技术，帮助制造业企业预防机器故障，提升生产效率。</a:t>
            </a:r>
          </a:p>
          <a:p>
            <a:r>
              <a:rPr lang="zh-CN" altLang="en-US" sz="1100" dirty="0"/>
              <a:t>这些公司在市场上的成功经验表明，产销策划平台如能专注于数据分析、流程优化、网络安全和可持续发展，将有很大的发展空间​</a:t>
            </a:r>
            <a:r>
              <a:rPr lang="en-US" altLang="zh-CN" sz="1100" dirty="0"/>
              <a:t>(</a:t>
            </a:r>
            <a:r>
              <a:rPr lang="en-US" altLang="zh-CN" sz="1100" dirty="0">
                <a:hlinkClick r:id="rId2"/>
              </a:rPr>
              <a:t>Insight Partners</a:t>
            </a:r>
            <a:endParaRPr lang="zh-CN" altLang="en-US" sz="1100" dirty="0"/>
          </a:p>
          <a:p>
            <a:r>
              <a:rPr lang="en-US" altLang="zh-CN" sz="1100" dirty="0"/>
              <a:t>)</a:t>
            </a:r>
            <a:r>
              <a:rPr lang="zh-CN" altLang="en-US" sz="1100" dirty="0"/>
              <a:t>。</a:t>
            </a:r>
          </a:p>
        </p:txBody>
      </p:sp>
    </p:spTree>
    <p:extLst>
      <p:ext uri="{BB962C8B-B14F-4D97-AF65-F5344CB8AC3E}">
        <p14:creationId xmlns:p14="http://schemas.microsoft.com/office/powerpoint/2010/main" val="25744182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415</Words>
  <Application>Microsoft Office PowerPoint</Application>
  <PresentationFormat>宽屏</PresentationFormat>
  <Paragraphs>15</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Leadvisor Law</dc:creator>
  <cp:lastModifiedBy>Leadvisor Law</cp:lastModifiedBy>
  <cp:revision>1</cp:revision>
  <dcterms:created xsi:type="dcterms:W3CDTF">2024-09-11T03:44:23Z</dcterms:created>
  <dcterms:modified xsi:type="dcterms:W3CDTF">2024-09-11T03:46:04Z</dcterms:modified>
</cp:coreProperties>
</file>