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2" r:id="rId2"/>
    <p:sldId id="256" r:id="rId3"/>
    <p:sldId id="265" r:id="rId4"/>
    <p:sldId id="280" r:id="rId5"/>
    <p:sldId id="257" r:id="rId6"/>
    <p:sldId id="258" r:id="rId7"/>
    <p:sldId id="263" r:id="rId8"/>
    <p:sldId id="281" r:id="rId9"/>
    <p:sldId id="282" r:id="rId10"/>
    <p:sldId id="264" r:id="rId11"/>
    <p:sldId id="261" r:id="rId12"/>
    <p:sldId id="270" r:id="rId13"/>
    <p:sldId id="27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73737"/>
    <a:srgbClr val="3637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767FF-26B4-44D0-A111-08B4B77C7131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BEC29-ADBF-4777-9308-B02D77647A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BEC29-ADBF-4777-9308-B02D77647A1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44F7-E4C3-410A-84EE-58B768CB0B01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78FB-BD25-45AC-A9FF-196F852149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44F7-E4C3-410A-84EE-58B768CB0B01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78FB-BD25-45AC-A9FF-196F852149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44F7-E4C3-410A-84EE-58B768CB0B01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78FB-BD25-45AC-A9FF-196F852149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44F7-E4C3-410A-84EE-58B768CB0B01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78FB-BD25-45AC-A9FF-196F852149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44F7-E4C3-410A-84EE-58B768CB0B01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78FB-BD25-45AC-A9FF-196F852149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44F7-E4C3-410A-84EE-58B768CB0B01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78FB-BD25-45AC-A9FF-196F852149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44F7-E4C3-410A-84EE-58B768CB0B01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78FB-BD25-45AC-A9FF-196F852149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44F7-E4C3-410A-84EE-58B768CB0B01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78FB-BD25-45AC-A9FF-196F852149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44F7-E4C3-410A-84EE-58B768CB0B01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78FB-BD25-45AC-A9FF-196F852149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44F7-E4C3-410A-84EE-58B768CB0B01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78FB-BD25-45AC-A9FF-196F852149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144F7-E4C3-410A-84EE-58B768CB0B01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C78FB-BD25-45AC-A9FF-196F852149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PA_淘宝网chenying0907出品 914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9786"/>
          </a:xfrm>
          <a:prstGeom prst="rect">
            <a:avLst/>
          </a:prstGeom>
          <a:solidFill>
            <a:srgbClr val="000000">
              <a:alpha val="6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Playfair Display" panose="00000500000000000000" pitchFamily="50" charset="0"/>
            </a:endParaRPr>
          </a:p>
        </p:txBody>
      </p:sp>
      <p:grpSp>
        <p:nvGrpSpPr>
          <p:cNvPr id="6" name="Group 7"/>
          <p:cNvGrpSpPr/>
          <p:nvPr/>
        </p:nvGrpSpPr>
        <p:grpSpPr>
          <a:xfrm>
            <a:off x="2135949" y="2279924"/>
            <a:ext cx="7920100" cy="1631216"/>
            <a:chOff x="4539948" y="2563107"/>
            <a:chExt cx="4486136" cy="1631216"/>
          </a:xfrm>
        </p:grpSpPr>
        <p:sp>
          <p:nvSpPr>
            <p:cNvPr id="7" name="TextBox 4"/>
            <p:cNvSpPr txBox="1"/>
            <p:nvPr/>
          </p:nvSpPr>
          <p:spPr>
            <a:xfrm>
              <a:off x="4539948" y="2563107"/>
              <a:ext cx="4367767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500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Koa-compose</a:t>
              </a:r>
              <a:r>
                <a:rPr lang="zh-CN" altLang="en-US" sz="500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源码分析分享</a:t>
              </a:r>
              <a:endParaRPr sz="5000" dirty="0">
                <a:solidFill>
                  <a:schemeClr val="bg1"/>
                </a:solidFill>
                <a:latin typeface="GeosansLight" panose="02000603020000020003" pitchFamily="2" charset="0"/>
              </a:endParaRPr>
            </a:p>
          </p:txBody>
        </p:sp>
        <p:sp>
          <p:nvSpPr>
            <p:cNvPr id="8" name="TextBox 5"/>
            <p:cNvSpPr txBox="1"/>
            <p:nvPr/>
          </p:nvSpPr>
          <p:spPr>
            <a:xfrm>
              <a:off x="7134671" y="3929463"/>
              <a:ext cx="1891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讲的不好就拜托大家指点一下</a:t>
              </a:r>
              <a:r>
                <a:rPr lang="en-US" altLang="zh-CN" sz="11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…</a:t>
              </a:r>
              <a:r>
                <a:rPr lang="zh-CN" altLang="en-US" sz="11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轻虐轻虐</a:t>
              </a:r>
              <a:r>
                <a:rPr lang="en-US" altLang="zh-CN" sz="11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…</a:t>
              </a:r>
              <a:endParaRPr lang="en-US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9" name="TextBox 6"/>
          <p:cNvSpPr txBox="1"/>
          <p:nvPr/>
        </p:nvSpPr>
        <p:spPr>
          <a:xfrm>
            <a:off x="4746912" y="5374489"/>
            <a:ext cx="2698175" cy="523220"/>
          </a:xfrm>
          <a:prstGeom prst="rect">
            <a:avLst/>
          </a:prstGeom>
          <a:solidFill>
            <a:srgbClr val="373737"/>
          </a:solidFill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分享人：钟嘉禧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875935" cy="6858000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69145" y="946052"/>
            <a:ext cx="9945858" cy="49658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23"/>
          <p:cNvSpPr>
            <a:spLocks noChangeArrowheads="1"/>
          </p:cNvSpPr>
          <p:nvPr/>
        </p:nvSpPr>
        <p:spPr bwMode="auto">
          <a:xfrm>
            <a:off x="1069145" y="2076157"/>
            <a:ext cx="3552017" cy="10290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+mn-ea"/>
              </a:rPr>
              <a:t>通过</a:t>
            </a:r>
            <a:r>
              <a:rPr lang="en-US" altLang="zh-CN" sz="1400" dirty="0">
                <a:latin typeface="+mn-ea"/>
              </a:rPr>
              <a:t>return </a:t>
            </a:r>
            <a:r>
              <a:rPr lang="en-US" altLang="zh-CN" sz="1400" dirty="0" err="1">
                <a:latin typeface="+mn-ea"/>
              </a:rPr>
              <a:t>Promise.resolve</a:t>
            </a:r>
            <a:r>
              <a:rPr lang="zh-CN" altLang="en-US" sz="1400" dirty="0">
                <a:latin typeface="+mn-ea"/>
              </a:rPr>
              <a:t>，再次递归</a:t>
            </a:r>
            <a:r>
              <a:rPr lang="en-US" altLang="zh-CN" sz="1400" dirty="0">
                <a:latin typeface="+mn-ea"/>
              </a:rPr>
              <a:t>return</a:t>
            </a:r>
            <a:r>
              <a:rPr lang="zh-CN" altLang="en-US" sz="1400" dirty="0">
                <a:latin typeface="+mn-ea"/>
              </a:rPr>
              <a:t>调用</a:t>
            </a:r>
            <a:r>
              <a:rPr lang="en-US" altLang="zh-CN" sz="1400" dirty="0">
                <a:latin typeface="+mn-ea"/>
              </a:rPr>
              <a:t>dispatch</a:t>
            </a:r>
            <a:r>
              <a:rPr lang="zh-CN" altLang="en-US" sz="1400" dirty="0">
                <a:latin typeface="+mn-ea"/>
              </a:rPr>
              <a:t>调度函数，这两个</a:t>
            </a:r>
            <a:r>
              <a:rPr lang="en-US" altLang="zh-CN" sz="1400" dirty="0">
                <a:latin typeface="+mn-ea"/>
              </a:rPr>
              <a:t>return</a:t>
            </a:r>
            <a:r>
              <a:rPr lang="zh-CN" altLang="en-US" sz="1400" dirty="0">
                <a:latin typeface="+mn-ea"/>
              </a:rPr>
              <a:t>实现了中间件一层层深入，一层层出来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56452" y="1096297"/>
            <a:ext cx="3848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n-ea"/>
              </a:rPr>
              <a:t>关键的两个</a:t>
            </a:r>
            <a:r>
              <a:rPr lang="en-US" altLang="zh-CN" sz="2400" b="1" dirty="0">
                <a:latin typeface="+mn-ea"/>
              </a:rPr>
              <a:t>return</a:t>
            </a:r>
            <a:endParaRPr lang="zh-CN" altLang="en-US" sz="2400" b="1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B7CB13-F03A-4E14-B39C-54EBACB7C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97" y="350170"/>
            <a:ext cx="5162550" cy="162877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5685E91-796D-4E8C-ABCA-628AABA7E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613" y="1096297"/>
            <a:ext cx="7513693" cy="516865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0B53C16-1C5D-42FF-A32F-74147584F1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45232" b="3281"/>
          <a:stretch/>
        </p:blipFill>
        <p:spPr>
          <a:xfrm>
            <a:off x="1069145" y="3582187"/>
            <a:ext cx="2875935" cy="2297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71620"/>
            <a:ext cx="12192000" cy="3386380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23"/>
          <p:cNvSpPr>
            <a:spLocks noChangeArrowheads="1"/>
          </p:cNvSpPr>
          <p:nvPr/>
        </p:nvSpPr>
        <p:spPr bwMode="auto">
          <a:xfrm>
            <a:off x="6912244" y="1371279"/>
            <a:ext cx="5279756" cy="6730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来个动态图来配合理解</a:t>
            </a:r>
          </a:p>
        </p:txBody>
      </p:sp>
      <p:sp>
        <p:nvSpPr>
          <p:cNvPr id="7" name="矩形 23"/>
          <p:cNvSpPr>
            <a:spLocks noChangeArrowheads="1"/>
          </p:cNvSpPr>
          <p:nvPr/>
        </p:nvSpPr>
        <p:spPr bwMode="auto">
          <a:xfrm>
            <a:off x="6339978" y="4724240"/>
            <a:ext cx="5279756" cy="8811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+mn-ea"/>
              </a:rPr>
              <a:t>Compose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把一个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[f1(),f2(),f3(),f4(),…,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fn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()]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中间件函数数组整合成一个大的函数嵌套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f1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f2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…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fn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（）））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5AAF34-4ADC-48D4-98F7-2ADE6FF6C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3" y="0"/>
            <a:ext cx="565785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形状 1190"/>
          <p:cNvSpPr/>
          <p:nvPr>
            <p:custDataLst>
              <p:tags r:id="rId1"/>
            </p:custDataLst>
          </p:nvPr>
        </p:nvSpPr>
        <p:spPr>
          <a:xfrm>
            <a:off x="6676595" y="3007943"/>
            <a:ext cx="4267195" cy="90916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/>
          <a:p>
            <a:pPr algn="r" defTabSz="2286000">
              <a:lnSpc>
                <a:spcPts val="6750"/>
              </a:lnSpc>
              <a:defRPr sz="15400" b="1" spc="500">
                <a:solidFill>
                  <a:srgbClr val="000000"/>
                </a:solidFill>
                <a:latin typeface="Montserrat Semi Bold"/>
                <a:ea typeface="Montserrat Semi Bold"/>
                <a:cs typeface="Montserrat Semi Bold"/>
                <a:sym typeface="Montserrat Semi Bold"/>
              </a:defRPr>
            </a:pPr>
            <a:r>
              <a:rPr lang="en-US" altLang="zh-CN" sz="7700" dirty="0">
                <a:latin typeface="Playfair Display" panose="00000500000000000000" pitchFamily="50" charset="0"/>
              </a:rPr>
              <a:t>Q&amp;A</a:t>
            </a:r>
            <a:r>
              <a:rPr lang="zh-CN" altLang="en-US" sz="7700" dirty="0">
                <a:latin typeface="Playfair Display" panose="00000500000000000000" pitchFamily="50" charset="0"/>
              </a:rPr>
              <a:t>时间</a:t>
            </a:r>
            <a:endParaRPr sz="7700" dirty="0">
              <a:latin typeface="Playfair Display" panose="00000500000000000000" pitchFamily="50" charset="0"/>
            </a:endParaRPr>
          </a:p>
        </p:txBody>
      </p:sp>
      <p:sp>
        <p:nvSpPr>
          <p:cNvPr id="5" name="PA_形状 1191"/>
          <p:cNvSpPr/>
          <p:nvPr>
            <p:custDataLst>
              <p:tags r:id="rId2"/>
            </p:custDataLst>
          </p:nvPr>
        </p:nvSpPr>
        <p:spPr>
          <a:xfrm>
            <a:off x="7546649" y="3917103"/>
            <a:ext cx="3887334" cy="497476"/>
          </a:xfrm>
          <a:prstGeom prst="rect">
            <a:avLst/>
          </a:prstGeom>
          <a:ln w="12700">
            <a:miter lim="400000"/>
          </a:ln>
        </p:spPr>
        <p:txBody>
          <a:bodyPr lIns="54372" tIns="54372" rIns="54372" bIns="54372">
            <a:spAutoFit/>
          </a:bodyPr>
          <a:lstStyle>
            <a:lvl1pPr algn="r" defTabSz="1087755">
              <a:lnSpc>
                <a:spcPts val="3600"/>
              </a:lnSpc>
              <a:spcBef>
                <a:spcPts val="600"/>
              </a:spcBef>
              <a:defRPr sz="2500"/>
            </a:lvl1pPr>
          </a:lstStyle>
          <a:p>
            <a:endParaRPr sz="1250" dirty="0">
              <a:latin typeface="Playfair Display" panose="00000500000000000000" pitchFamily="50" charset="0"/>
            </a:endParaRPr>
          </a:p>
        </p:txBody>
      </p:sp>
      <p:pic>
        <p:nvPicPr>
          <p:cNvPr id="6" name="PA_photo-1445098516063-9b0b2e4206e9.jp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618" r="20618"/>
          <a:stretch>
            <a:fillRect/>
          </a:stretch>
        </p:blipFill>
        <p:spPr>
          <a:xfrm>
            <a:off x="0" y="297628"/>
            <a:ext cx="5775387" cy="65603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6" h="21559" extrusionOk="0">
                <a:moveTo>
                  <a:pt x="17678" y="4"/>
                </a:moveTo>
                <a:cubicBezTo>
                  <a:pt x="17588" y="11"/>
                  <a:pt x="17499" y="25"/>
                  <a:pt x="17409" y="48"/>
                </a:cubicBezTo>
                <a:lnTo>
                  <a:pt x="0" y="4535"/>
                </a:lnTo>
                <a:lnTo>
                  <a:pt x="0" y="7016"/>
                </a:lnTo>
                <a:lnTo>
                  <a:pt x="18162" y="2335"/>
                </a:lnTo>
                <a:cubicBezTo>
                  <a:pt x="18876" y="2151"/>
                  <a:pt x="19285" y="1490"/>
                  <a:pt x="19078" y="858"/>
                </a:cubicBezTo>
                <a:cubicBezTo>
                  <a:pt x="18896" y="306"/>
                  <a:pt x="18301" y="-41"/>
                  <a:pt x="17678" y="4"/>
                </a:cubicBezTo>
                <a:close/>
                <a:moveTo>
                  <a:pt x="18264" y="3569"/>
                </a:moveTo>
                <a:cubicBezTo>
                  <a:pt x="18175" y="3576"/>
                  <a:pt x="18085" y="3590"/>
                  <a:pt x="17996" y="3613"/>
                </a:cubicBezTo>
                <a:lnTo>
                  <a:pt x="0" y="8251"/>
                </a:lnTo>
                <a:lnTo>
                  <a:pt x="0" y="10714"/>
                </a:lnTo>
                <a:lnTo>
                  <a:pt x="197" y="10682"/>
                </a:lnTo>
                <a:lnTo>
                  <a:pt x="18748" y="5900"/>
                </a:lnTo>
                <a:cubicBezTo>
                  <a:pt x="19462" y="5716"/>
                  <a:pt x="19872" y="5055"/>
                  <a:pt x="19664" y="4423"/>
                </a:cubicBezTo>
                <a:cubicBezTo>
                  <a:pt x="19482" y="3871"/>
                  <a:pt x="18888" y="3524"/>
                  <a:pt x="18264" y="3569"/>
                </a:cubicBezTo>
                <a:close/>
                <a:moveTo>
                  <a:pt x="18834" y="7039"/>
                </a:moveTo>
                <a:cubicBezTo>
                  <a:pt x="18745" y="7046"/>
                  <a:pt x="18656" y="7060"/>
                  <a:pt x="18567" y="7083"/>
                </a:cubicBezTo>
                <a:lnTo>
                  <a:pt x="83" y="11847"/>
                </a:lnTo>
                <a:lnTo>
                  <a:pt x="0" y="11876"/>
                </a:lnTo>
                <a:lnTo>
                  <a:pt x="0" y="14106"/>
                </a:lnTo>
                <a:lnTo>
                  <a:pt x="49" y="14125"/>
                </a:lnTo>
                <a:cubicBezTo>
                  <a:pt x="295" y="14195"/>
                  <a:pt x="568" y="14203"/>
                  <a:pt x="836" y="14134"/>
                </a:cubicBezTo>
                <a:lnTo>
                  <a:pt x="19319" y="9370"/>
                </a:lnTo>
                <a:cubicBezTo>
                  <a:pt x="20033" y="9186"/>
                  <a:pt x="20443" y="8525"/>
                  <a:pt x="20235" y="7893"/>
                </a:cubicBezTo>
                <a:cubicBezTo>
                  <a:pt x="20053" y="7341"/>
                  <a:pt x="19458" y="6994"/>
                  <a:pt x="18834" y="7039"/>
                </a:cubicBezTo>
                <a:close/>
                <a:moveTo>
                  <a:pt x="19421" y="10604"/>
                </a:moveTo>
                <a:cubicBezTo>
                  <a:pt x="19332" y="10611"/>
                  <a:pt x="19242" y="10625"/>
                  <a:pt x="19153" y="10648"/>
                </a:cubicBezTo>
                <a:lnTo>
                  <a:pt x="0" y="15584"/>
                </a:lnTo>
                <a:lnTo>
                  <a:pt x="0" y="17869"/>
                </a:lnTo>
                <a:lnTo>
                  <a:pt x="219" y="17912"/>
                </a:lnTo>
                <a:cubicBezTo>
                  <a:pt x="392" y="17930"/>
                  <a:pt x="572" y="17918"/>
                  <a:pt x="751" y="17872"/>
                </a:cubicBezTo>
                <a:lnTo>
                  <a:pt x="19906" y="12935"/>
                </a:lnTo>
                <a:cubicBezTo>
                  <a:pt x="20620" y="12751"/>
                  <a:pt x="21029" y="12090"/>
                  <a:pt x="20821" y="11458"/>
                </a:cubicBezTo>
                <a:cubicBezTo>
                  <a:pt x="20639" y="10906"/>
                  <a:pt x="20045" y="10559"/>
                  <a:pt x="19421" y="10604"/>
                </a:cubicBezTo>
                <a:close/>
                <a:moveTo>
                  <a:pt x="19992" y="14074"/>
                </a:moveTo>
                <a:cubicBezTo>
                  <a:pt x="19903" y="14081"/>
                  <a:pt x="19813" y="14095"/>
                  <a:pt x="19724" y="14118"/>
                </a:cubicBezTo>
                <a:lnTo>
                  <a:pt x="0" y="19202"/>
                </a:lnTo>
                <a:lnTo>
                  <a:pt x="0" y="21559"/>
                </a:lnTo>
                <a:lnTo>
                  <a:pt x="480" y="21559"/>
                </a:lnTo>
                <a:lnTo>
                  <a:pt x="20476" y="16405"/>
                </a:lnTo>
                <a:cubicBezTo>
                  <a:pt x="21190" y="16221"/>
                  <a:pt x="21600" y="15560"/>
                  <a:pt x="21392" y="14928"/>
                </a:cubicBezTo>
                <a:cubicBezTo>
                  <a:pt x="21210" y="14376"/>
                  <a:pt x="20616" y="14029"/>
                  <a:pt x="19992" y="14074"/>
                </a:cubicBez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7" name="PA_淘宝网chenying0907出品 914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9786"/>
          </a:xfrm>
          <a:prstGeom prst="rect">
            <a:avLst/>
          </a:prstGeom>
          <a:solidFill>
            <a:srgbClr val="000000">
              <a:alpha val="6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Playfair Display" panose="00000500000000000000" pitchFamily="50" charset="0"/>
            </a:endParaRPr>
          </a:p>
        </p:txBody>
      </p:sp>
      <p:sp>
        <p:nvSpPr>
          <p:cNvPr id="4" name="TextBox 8"/>
          <p:cNvSpPr txBox="1"/>
          <p:nvPr/>
        </p:nvSpPr>
        <p:spPr>
          <a:xfrm>
            <a:off x="3754333" y="2690392"/>
            <a:ext cx="46833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GeosansLight" panose="02000603020000020003" pitchFamily="2" charset="0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/>
          <p:nvPr/>
        </p:nvSpPr>
        <p:spPr>
          <a:xfrm>
            <a:off x="376557" y="357461"/>
            <a:ext cx="1678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洋葱模型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GeosansLight" panose="02000603020000020003" pitchFamily="2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8ED9E3F-12ED-4268-9479-CA3283229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911" y="1357312"/>
            <a:ext cx="5388077" cy="4218789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B6F4B61-995A-4B8D-855C-1310118C3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94" y="1357312"/>
            <a:ext cx="4635819" cy="4218789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3D4BF68A-4268-4763-9D4A-E5F6C41386AA}"/>
              </a:ext>
            </a:extLst>
          </p:cNvPr>
          <p:cNvSpPr txBox="1"/>
          <p:nvPr/>
        </p:nvSpPr>
        <p:spPr>
          <a:xfrm>
            <a:off x="7472749" y="5892881"/>
            <a:ext cx="2836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所以也叫作</a:t>
            </a:r>
            <a:r>
              <a:rPr lang="en-US" altLang="zh-CN" sz="2400" dirty="0"/>
              <a:t>V</a:t>
            </a:r>
            <a:r>
              <a:rPr lang="zh-CN" altLang="en-US" sz="2400" dirty="0"/>
              <a:t>字模型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863194" y="111796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洋葱模型的作用？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18289" y="1886238"/>
            <a:ext cx="3206156" cy="4025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在上图中，洋葱内的每一层都表示一个独立的中间件，用于实现不同的功能，每次请求都会从左侧开始一层层地经过每层的中间件，当进入到最里层的中间件之后，就会从最里层的中间件开始逐层返回。因此对于每层的中间件来说，在一个 </a:t>
            </a:r>
            <a:r>
              <a:rPr lang="zh-CN" altLang="en-US" b="1" dirty="0"/>
              <a:t>请求和响应</a:t>
            </a:r>
            <a:r>
              <a:rPr lang="zh-CN" altLang="en-US" dirty="0"/>
              <a:t> 周期中，都有两个时机点来添加不同的处理逻辑。</a:t>
            </a:r>
            <a:endParaRPr lang="zh-CN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79307" y="1732932"/>
            <a:ext cx="2484121" cy="0"/>
          </a:xfrm>
          <a:prstGeom prst="line">
            <a:avLst/>
          </a:prstGeom>
          <a:ln w="28575">
            <a:solidFill>
              <a:srgbClr val="1817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8E55E8D2-1AC1-4EA0-A6CF-53D4C069C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87" y="854012"/>
            <a:ext cx="5078157" cy="462207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5FECAEB-E1E3-4DC6-A1FD-551F8FB74DBE}"/>
              </a:ext>
            </a:extLst>
          </p:cNvPr>
          <p:cNvSpPr txBox="1"/>
          <p:nvPr/>
        </p:nvSpPr>
        <p:spPr>
          <a:xfrm>
            <a:off x="579105" y="6217925"/>
            <a:ext cx="11187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说白了</a:t>
            </a:r>
            <a:r>
              <a:rPr lang="zh-CN" altLang="en-US" dirty="0"/>
              <a:t>，你可以不用在意中间件间的依赖关系，由于洋葱模型的特性，有两个时间点来处理中间件的逻辑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AF92B6-C04D-47BB-A353-163932D20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72" y="1176576"/>
            <a:ext cx="4810161" cy="78645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8E153B0-89E2-45AB-AC46-257383657F68}"/>
              </a:ext>
            </a:extLst>
          </p:cNvPr>
          <p:cNvSpPr txBox="1"/>
          <p:nvPr/>
        </p:nvSpPr>
        <p:spPr>
          <a:xfrm>
            <a:off x="5777000" y="1338296"/>
            <a:ext cx="6094428" cy="463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zh-CN" altLang="en-US" b="1" dirty="0">
                <a:solidFill>
                  <a:srgbClr val="373737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大部分情况下我们使用</a:t>
            </a:r>
            <a:r>
              <a:rPr lang="en-US" altLang="zh-CN" b="1" dirty="0">
                <a:solidFill>
                  <a:srgbClr val="373737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zh-CN" altLang="en-US" b="1" dirty="0">
                <a:solidFill>
                  <a:srgbClr val="373737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，或者说使用</a:t>
            </a:r>
            <a:r>
              <a:rPr lang="en-US" altLang="zh-CN" b="1" dirty="0" err="1">
                <a:solidFill>
                  <a:srgbClr val="373737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koa</a:t>
            </a:r>
            <a:r>
              <a:rPr lang="zh-CN" altLang="en-US" b="1" dirty="0">
                <a:solidFill>
                  <a:srgbClr val="373737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是这样的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81EDA92-8DEF-4F0B-9C66-B6D09AF78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599" y="3603248"/>
            <a:ext cx="4879585" cy="308050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6F33661-512E-4DB7-863E-53976086EC09}"/>
              </a:ext>
            </a:extLst>
          </p:cNvPr>
          <p:cNvSpPr txBox="1"/>
          <p:nvPr/>
        </p:nvSpPr>
        <p:spPr>
          <a:xfrm>
            <a:off x="633953" y="4468987"/>
            <a:ext cx="6094428" cy="1349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在我们用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查找第三方模块时，实际上是查找该模块下</a:t>
            </a:r>
            <a:r>
              <a:rPr lang="en-US" altLang="zh-CN" b="1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package.json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文件的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字段。查看</a:t>
            </a:r>
            <a:r>
              <a:rPr lang="en-US" altLang="zh-CN" b="1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koa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仓库目录下的</a:t>
            </a:r>
            <a:r>
              <a:rPr lang="en-US" altLang="zh-CN" b="1" dirty="0" err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package.json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文件，可以看到模块暴露的出口是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目录下的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application.js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文件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/>
          <p:nvPr/>
        </p:nvSpPr>
        <p:spPr>
          <a:xfrm>
            <a:off x="2745884" y="4139859"/>
            <a:ext cx="67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在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application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模块里，调用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compose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方法的是在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callback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方法中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1219200" y="4727606"/>
            <a:ext cx="975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既然找到调用它的地方了，那就沿着调用的路线开始研究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本身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9"/>
          <p:cNvSpPr/>
          <p:nvPr/>
        </p:nvSpPr>
        <p:spPr>
          <a:xfrm>
            <a:off x="5044991" y="5886226"/>
            <a:ext cx="2102018" cy="4001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走起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6AA86E-7227-4C64-942E-CEB855762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0"/>
            <a:ext cx="9753600" cy="40581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E6C288D5-80EB-41DB-ABBA-1DF52A908EB1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8"/>
          <p:cNvSpPr txBox="1"/>
          <p:nvPr/>
        </p:nvSpPr>
        <p:spPr>
          <a:xfrm>
            <a:off x="0" y="886213"/>
            <a:ext cx="4949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进入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compose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函数，开头先是</a:t>
            </a:r>
            <a:r>
              <a:rPr lang="en-US" altLang="zh-CN" b="1" dirty="0" err="1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module.exports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，将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compose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方法对外暴露，这样可以使得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require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这个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compose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模块可以使用这个方法</a:t>
            </a:r>
            <a:endParaRPr lang="en-US" dirty="0">
              <a:solidFill>
                <a:schemeClr val="bg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0DAE7B-AB9E-45EF-8C42-523DCFD2B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22" b="1043"/>
          <a:stretch/>
        </p:blipFill>
        <p:spPr>
          <a:xfrm>
            <a:off x="5033913" y="522635"/>
            <a:ext cx="7158087" cy="165048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1A32D29-088A-42F1-9935-57690C4E2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96017"/>
            <a:ext cx="12192000" cy="1221977"/>
          </a:xfrm>
          <a:prstGeom prst="rect">
            <a:avLst/>
          </a:prstGeom>
        </p:spPr>
      </p:pic>
      <p:sp>
        <p:nvSpPr>
          <p:cNvPr id="26" name="TextBox 8">
            <a:extLst>
              <a:ext uri="{FF2B5EF4-FFF2-40B4-BE49-F238E27FC236}">
                <a16:creationId xmlns:a16="http://schemas.microsoft.com/office/drawing/2014/main" id="{15D74E94-2081-4A9B-8350-8C8559AE3335}"/>
              </a:ext>
            </a:extLst>
          </p:cNvPr>
          <p:cNvSpPr txBox="1"/>
          <p:nvPr/>
        </p:nvSpPr>
        <p:spPr>
          <a:xfrm>
            <a:off x="643379" y="5708179"/>
            <a:ext cx="10905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这里做了两次参数的类型判断，先是判断传入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compose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的参数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middleware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中间件的类型是否为数组类型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第二次是遍历数组元素，判断数组内的每一个元素是否为函数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4C5266D-487F-412B-BF7F-D6C3295B33E6}"/>
              </a:ext>
            </a:extLst>
          </p:cNvPr>
          <p:cNvSpPr/>
          <p:nvPr/>
        </p:nvSpPr>
        <p:spPr>
          <a:xfrm>
            <a:off x="2059067" y="2337846"/>
            <a:ext cx="803704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但是，平时好像我们见的</a:t>
            </a:r>
            <a:r>
              <a:rPr lang="en-US" altLang="zh-CN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exports</a:t>
            </a:r>
            <a:r>
              <a:rPr lang="zh-CN" alt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比较多呀</a:t>
            </a:r>
            <a:endParaRPr lang="en-US" altLang="zh-CN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这两者有什么区别嘛？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2"/>
          <p:cNvSpPr txBox="1"/>
          <p:nvPr/>
        </p:nvSpPr>
        <p:spPr>
          <a:xfrm>
            <a:off x="999679" y="3899695"/>
            <a:ext cx="9778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在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compose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调用后，返回的是上面这一个匿名函数，第一个参数是一个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context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上下文，第二个参数是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next</a:t>
            </a:r>
            <a:endParaRPr lang="tr-TR" dirty="0">
              <a:solidFill>
                <a:schemeClr val="tx1">
                  <a:lumMod val="95000"/>
                  <a:lumOff val="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7F7C24A-1056-4C09-A12B-47CDE07F3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517" y="951075"/>
            <a:ext cx="9679031" cy="247792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8041BA5-F571-4182-BCBF-4B4E203CDC0F}"/>
              </a:ext>
            </a:extLst>
          </p:cNvPr>
          <p:cNvSpPr/>
          <p:nvPr/>
        </p:nvSpPr>
        <p:spPr>
          <a:xfrm rot="20872363">
            <a:off x="1436538" y="4956638"/>
            <a:ext cx="468589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那</a:t>
            </a:r>
            <a:r>
              <a:rPr lang="en-US" altLang="zh-CN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…context</a:t>
            </a:r>
            <a:r>
              <a:rPr lang="zh-CN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是啥？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B1D1890-49B5-471E-9C73-E23077A71B4A}"/>
              </a:ext>
            </a:extLst>
          </p:cNvPr>
          <p:cNvSpPr/>
          <p:nvPr/>
        </p:nvSpPr>
        <p:spPr>
          <a:xfrm rot="1064114">
            <a:off x="6223190" y="5203306"/>
            <a:ext cx="442941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那</a:t>
            </a:r>
            <a:r>
              <a:rPr lang="en-US" altLang="zh-CN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…next</a:t>
            </a:r>
            <a:r>
              <a:rPr lang="zh-CN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又是啥？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2"/>
          <p:cNvSpPr txBox="1"/>
          <p:nvPr/>
        </p:nvSpPr>
        <p:spPr>
          <a:xfrm>
            <a:off x="949843" y="3626706"/>
            <a:ext cx="9778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接下来初始化我们用到的参数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index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定义为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-1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（数组的上限），并且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return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一个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dispatch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调度函数传入一个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作为参数执行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7F7C24A-1056-4C09-A12B-47CDE07F3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517" y="951075"/>
            <a:ext cx="9679031" cy="2477925"/>
          </a:xfrm>
          <a:prstGeom prst="rect">
            <a:avLst/>
          </a:prstGeom>
        </p:spPr>
      </p:pic>
      <p:sp>
        <p:nvSpPr>
          <p:cNvPr id="2" name="TextBox 22">
            <a:extLst>
              <a:ext uri="{FF2B5EF4-FFF2-40B4-BE49-F238E27FC236}">
                <a16:creationId xmlns:a16="http://schemas.microsoft.com/office/drawing/2014/main" id="{EFAD2447-CF93-4641-A05E-6D6E250B9A0B}"/>
              </a:ext>
            </a:extLst>
          </p:cNvPr>
          <p:cNvSpPr txBox="1"/>
          <p:nvPr/>
        </p:nvSpPr>
        <p:spPr>
          <a:xfrm>
            <a:off x="678238" y="4286077"/>
            <a:ext cx="1032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这里的 </a:t>
            </a:r>
            <a:r>
              <a:rPr lang="en-US" altLang="zh-CN" b="1" i="1" dirty="0" err="1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zh-CN" altLang="en-US" b="0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是标识 </a:t>
            </a:r>
            <a:r>
              <a:rPr lang="zh-CN" altLang="en-US" b="1" i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我即将要去执行哪一个中间件 </a:t>
            </a:r>
            <a:r>
              <a:rPr lang="zh-CN" altLang="en-US" b="0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而 </a:t>
            </a:r>
            <a:r>
              <a:rPr lang="en-US" altLang="zh-CN" b="1" i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zh-CN" b="0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zh-CN" altLang="en-US" b="0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是标识 </a:t>
            </a:r>
            <a:r>
              <a:rPr lang="zh-CN" altLang="en-US" b="1" i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我上一次执行的是哪一个中间件</a:t>
            </a:r>
            <a:endParaRPr lang="en-US" altLang="zh-CN" b="1" i="1" dirty="0">
              <a:solidFill>
                <a:srgbClr val="676E9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1284B8-EF98-4A92-A403-EADBA06A5738}"/>
              </a:ext>
            </a:extLst>
          </p:cNvPr>
          <p:cNvSpPr/>
          <p:nvPr/>
        </p:nvSpPr>
        <p:spPr>
          <a:xfrm>
            <a:off x="-18355" y="4866155"/>
            <a:ext cx="590738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那</a:t>
            </a:r>
            <a:r>
              <a:rPr lang="en-US" altLang="zh-CN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……</a:t>
            </a:r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为什么要这样标识咧？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532305-2D0F-4C61-B478-FB09918A0CE9}"/>
              </a:ext>
            </a:extLst>
          </p:cNvPr>
          <p:cNvSpPr txBox="1"/>
          <p:nvPr/>
        </p:nvSpPr>
        <p:spPr>
          <a:xfrm>
            <a:off x="6096000" y="4866155"/>
            <a:ext cx="6031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373737"/>
                </a:solidFill>
                <a:effectLst/>
                <a:latin typeface="Consolas" panose="020B0609020204030204" pitchFamily="49" charset="0"/>
              </a:rPr>
              <a:t>是为了重复调用</a:t>
            </a:r>
            <a:r>
              <a:rPr lang="en-US" altLang="zh-CN" b="1" dirty="0">
                <a:solidFill>
                  <a:srgbClr val="373737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zh-CN" altLang="en-US" b="1" dirty="0">
                <a:solidFill>
                  <a:srgbClr val="373737"/>
                </a:solidFill>
                <a:effectLst/>
                <a:latin typeface="Consolas" panose="020B0609020204030204" pitchFamily="49" charset="0"/>
              </a:rPr>
              <a:t>函数</a:t>
            </a:r>
            <a:endParaRPr lang="en-US" altLang="zh-CN" b="1" dirty="0">
              <a:solidFill>
                <a:srgbClr val="373737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当</a:t>
            </a:r>
            <a:r>
              <a:rPr lang="en-US" altLang="zh-CN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&lt;=index</a:t>
            </a:r>
            <a:r>
              <a: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时意味着我即将要去执行我已经执行过的中间件，这是违背洋葱模型的本质的，这时将会报错。</a:t>
            </a:r>
            <a:endParaRPr lang="en-US" altLang="zh-CN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报错信息为</a:t>
            </a:r>
            <a:r>
              <a:rPr lang="en-US" altLang="zh-CN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函数被调用执行多次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8F013C-2E8C-425F-8653-61492D1BD260}"/>
              </a:ext>
            </a:extLst>
          </p:cNvPr>
          <p:cNvSpPr txBox="1"/>
          <p:nvPr/>
        </p:nvSpPr>
        <p:spPr>
          <a:xfrm>
            <a:off x="1349023" y="6184490"/>
            <a:ext cx="898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接下来就是做判断，通过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index</a:t>
            </a:r>
            <a:r>
              <a:rPr lang="zh-CN" altLang="en-US" dirty="0"/>
              <a:t>来判断我们即将执行的时候是新的</a:t>
            </a:r>
            <a:r>
              <a:rPr lang="en-US" altLang="zh-CN" dirty="0"/>
              <a:t>(</a:t>
            </a:r>
            <a:r>
              <a:rPr lang="zh-CN" altLang="en-US" dirty="0"/>
              <a:t>未执行过的</a:t>
            </a:r>
            <a:r>
              <a:rPr lang="en-US" altLang="zh-CN" dirty="0"/>
              <a:t>)</a:t>
            </a:r>
            <a:r>
              <a:rPr lang="zh-CN" altLang="en-US" dirty="0"/>
              <a:t>中间件</a:t>
            </a:r>
          </a:p>
        </p:txBody>
      </p:sp>
    </p:spTree>
    <p:extLst>
      <p:ext uri="{BB962C8B-B14F-4D97-AF65-F5344CB8AC3E}">
        <p14:creationId xmlns:p14="http://schemas.microsoft.com/office/powerpoint/2010/main" val="92759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3" grpId="0"/>
      <p:bldP spid="3" grpId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2"/>
          <p:cNvSpPr txBox="1"/>
          <p:nvPr/>
        </p:nvSpPr>
        <p:spPr>
          <a:xfrm>
            <a:off x="1271282" y="3479001"/>
            <a:ext cx="9367221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Fn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Lato" panose="020F0502020204030203" pitchFamily="34" charset="0"/>
              </a:rPr>
              <a:t>为临时变量，根据每一次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的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即将要执行的中间件标识从中间件数组中取出一个中间件函数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7F7C24A-1056-4C09-A12B-47CDE07F3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969" y="228008"/>
            <a:ext cx="9679031" cy="2477925"/>
          </a:xfrm>
          <a:prstGeom prst="rect">
            <a:avLst/>
          </a:prstGeom>
          <a:ln w="15875">
            <a:noFill/>
          </a:ln>
        </p:spPr>
      </p:pic>
      <p:sp>
        <p:nvSpPr>
          <p:cNvPr id="2" name="TextBox 22">
            <a:extLst>
              <a:ext uri="{FF2B5EF4-FFF2-40B4-BE49-F238E27FC236}">
                <a16:creationId xmlns:a16="http://schemas.microsoft.com/office/drawing/2014/main" id="{EFAD2447-CF93-4641-A05E-6D6E250B9A0B}"/>
              </a:ext>
            </a:extLst>
          </p:cNvPr>
          <p:cNvSpPr txBox="1"/>
          <p:nvPr/>
        </p:nvSpPr>
        <p:spPr>
          <a:xfrm>
            <a:off x="1347020" y="4184538"/>
            <a:ext cx="7305367" cy="36933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0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这里的</a:t>
            </a:r>
            <a:r>
              <a:rPr lang="en-US" altLang="zh-CN" b="0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zh-CN" altLang="en-US" dirty="0">
                <a:solidFill>
                  <a:srgbClr val="676E95"/>
                </a:solidFill>
                <a:latin typeface="Consolas" panose="020B0609020204030204" pitchFamily="49" charset="0"/>
              </a:rPr>
              <a:t>判断用来判断中间件是否执行遍历完</a:t>
            </a:r>
            <a:r>
              <a:rPr lang="en-US" altLang="zh-CN" dirty="0">
                <a:solidFill>
                  <a:srgbClr val="676E95"/>
                </a:solidFill>
                <a:latin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rgbClr val="676E95"/>
                </a:solidFill>
                <a:latin typeface="Consolas" panose="020B0609020204030204" pitchFamily="49" charset="0"/>
              </a:rPr>
              <a:t>是的话将</a:t>
            </a:r>
            <a:r>
              <a:rPr lang="en-US" altLang="zh-CN" dirty="0">
                <a:solidFill>
                  <a:srgbClr val="676E95"/>
                </a:solidFill>
                <a:latin typeface="Consolas" panose="020B0609020204030204" pitchFamily="49" charset="0"/>
              </a:rPr>
              <a:t>next</a:t>
            </a:r>
            <a:r>
              <a:rPr lang="zh-CN" altLang="en-US" dirty="0">
                <a:solidFill>
                  <a:srgbClr val="676E95"/>
                </a:solidFill>
                <a:latin typeface="Consolas" panose="020B0609020204030204" pitchFamily="49" charset="0"/>
              </a:rPr>
              <a:t>赋值给</a:t>
            </a:r>
            <a:r>
              <a:rPr lang="en-US" altLang="zh-CN" dirty="0" err="1">
                <a:solidFill>
                  <a:srgbClr val="676E95"/>
                </a:solidFill>
                <a:latin typeface="Consolas" panose="020B0609020204030204" pitchFamily="49" charset="0"/>
              </a:rPr>
              <a:t>fn</a:t>
            </a:r>
            <a:endParaRPr lang="en-US" altLang="zh-CN" b="1" i="1" dirty="0">
              <a:solidFill>
                <a:srgbClr val="676E9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1284B8-EF98-4A92-A403-EADBA06A5738}"/>
              </a:ext>
            </a:extLst>
          </p:cNvPr>
          <p:cNvSpPr/>
          <p:nvPr/>
        </p:nvSpPr>
        <p:spPr>
          <a:xfrm>
            <a:off x="-86999" y="5104074"/>
            <a:ext cx="627717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问题来了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最开始就说过最后一次执行的时候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为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undefined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，那为什么都执行完了还要将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undefined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赋值给</a:t>
            </a:r>
            <a:r>
              <a:rPr lang="en-US" altLang="zh-C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fn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呢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532305-2D0F-4C61-B478-FB09918A0CE9}"/>
              </a:ext>
            </a:extLst>
          </p:cNvPr>
          <p:cNvSpPr txBox="1"/>
          <p:nvPr/>
        </p:nvSpPr>
        <p:spPr>
          <a:xfrm>
            <a:off x="5954892" y="5036380"/>
            <a:ext cx="62771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答案：为了在这里捕获到给这个函数的出口返回一个</a:t>
            </a:r>
            <a:r>
              <a:rPr lang="en-US" altLang="zh-CN" b="0" i="1" dirty="0">
                <a:solidFill>
                  <a:srgbClr val="676E95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zh-CN" altLang="en-US" i="1" dirty="0">
                <a:solidFill>
                  <a:srgbClr val="676E95"/>
                </a:solidFill>
                <a:latin typeface="Consolas" panose="020B0609020204030204" pitchFamily="49" charset="0"/>
              </a:rPr>
              <a:t>对象</a:t>
            </a:r>
            <a:endParaRPr lang="en-US" altLang="zh-CN" i="1" dirty="0">
              <a:solidFill>
                <a:srgbClr val="676E95"/>
              </a:solidFill>
              <a:latin typeface="Consolas" panose="020B0609020204030204" pitchFamily="49" charset="0"/>
            </a:endParaRPr>
          </a:p>
          <a:p>
            <a:endParaRPr lang="en-US" altLang="zh-CN" i="1" dirty="0">
              <a:solidFill>
                <a:srgbClr val="676E95"/>
              </a:solidFill>
              <a:latin typeface="Consolas" panose="020B0609020204030204" pitchFamily="49" charset="0"/>
            </a:endParaRPr>
          </a:p>
          <a:p>
            <a:r>
              <a:rPr lang="zh-CN" altLang="en-US" i="1" dirty="0">
                <a:solidFill>
                  <a:srgbClr val="676E95"/>
                </a:solidFill>
                <a:latin typeface="Consolas" panose="020B0609020204030204" pitchFamily="49" charset="0"/>
              </a:rPr>
              <a:t>如果中间件遍历到最后了。那么。此时</a:t>
            </a:r>
            <a:r>
              <a:rPr lang="en-US" altLang="zh-CN" i="1" dirty="0">
                <a:solidFill>
                  <a:srgbClr val="676E95"/>
                </a:solidFill>
                <a:latin typeface="Consolas" panose="020B0609020204030204" pitchFamily="49" charset="0"/>
              </a:rPr>
              <a:t>return </a:t>
            </a:r>
            <a:r>
              <a:rPr lang="en-US" altLang="zh-CN" i="1" dirty="0" err="1">
                <a:solidFill>
                  <a:srgbClr val="676E95"/>
                </a:solidFill>
                <a:latin typeface="Consolas" panose="020B0609020204030204" pitchFamily="49" charset="0"/>
              </a:rPr>
              <a:t>Promise.resolve</a:t>
            </a:r>
            <a:r>
              <a:rPr lang="en-US" altLang="zh-CN" i="1" dirty="0">
                <a:solidFill>
                  <a:srgbClr val="676E95"/>
                </a:solidFill>
                <a:latin typeface="Consolas" panose="020B0609020204030204" pitchFamily="49" charset="0"/>
              </a:rPr>
              <a:t>()</a:t>
            </a:r>
            <a:r>
              <a:rPr lang="zh-CN" altLang="en-US" i="1" dirty="0">
                <a:solidFill>
                  <a:srgbClr val="676E95"/>
                </a:solidFill>
                <a:latin typeface="Consolas" panose="020B0609020204030204" pitchFamily="49" charset="0"/>
              </a:rPr>
              <a:t>返回一个成功状态的</a:t>
            </a:r>
            <a:r>
              <a:rPr lang="en-US" altLang="zh-CN" i="1" dirty="0">
                <a:solidFill>
                  <a:srgbClr val="676E95"/>
                </a:solidFill>
                <a:latin typeface="Consolas" panose="020B0609020204030204" pitchFamily="49" charset="0"/>
              </a:rPr>
              <a:t>promise</a:t>
            </a:r>
            <a:endParaRPr lang="zh-CN" altLang="en-US" dirty="0">
              <a:solidFill>
                <a:srgbClr val="9DA5B3"/>
              </a:solidFill>
              <a:latin typeface="Consolas" panose="020B0609020204030204" pitchFamily="49" charset="0"/>
            </a:endParaRPr>
          </a:p>
          <a:p>
            <a:endParaRPr lang="zh-CN" altLang="en-US" b="0" dirty="0">
              <a:solidFill>
                <a:srgbClr val="9DA5B3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97AFDA0E-2E38-4DD8-9DE0-A2A717EFE0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47021" y="1763451"/>
            <a:ext cx="1523998" cy="1194678"/>
          </a:xfrm>
          <a:prstGeom prst="curvedConnector3">
            <a:avLst>
              <a:gd name="adj1" fmla="val 160968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DD50804-BB65-4063-8621-53A1267FBAFD}"/>
              </a:ext>
            </a:extLst>
          </p:cNvPr>
          <p:cNvSpPr txBox="1"/>
          <p:nvPr/>
        </p:nvSpPr>
        <p:spPr>
          <a:xfrm>
            <a:off x="1455173" y="2773463"/>
            <a:ext cx="3293808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Index =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判断无误后更新标识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3FCC49D0-82DB-4ADF-92CA-31D9552A754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80675" y="2050190"/>
            <a:ext cx="1773018" cy="1625072"/>
          </a:xfrm>
          <a:prstGeom prst="curvedConnector3">
            <a:avLst>
              <a:gd name="adj1" fmla="val 14482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4FB7870C-AA52-41D1-A31E-E01DDB062398}"/>
              </a:ext>
            </a:extLst>
          </p:cNvPr>
          <p:cNvCxnSpPr>
            <a:cxnSpLocks/>
            <a:endCxn id="2" idx="1"/>
          </p:cNvCxnSpPr>
          <p:nvPr/>
        </p:nvCxnSpPr>
        <p:spPr>
          <a:xfrm rot="5400000">
            <a:off x="1075839" y="2574016"/>
            <a:ext cx="2066370" cy="1524007"/>
          </a:xfrm>
          <a:prstGeom prst="curvedConnector4">
            <a:avLst>
              <a:gd name="adj1" fmla="val 5563"/>
              <a:gd name="adj2" fmla="val 149839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03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3" grpId="0"/>
      <p:bldP spid="4" grpId="0"/>
      <p:bldP spid="3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743</Words>
  <Application>Microsoft Office PowerPoint</Application>
  <PresentationFormat>宽屏</PresentationFormat>
  <Paragraphs>43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GeosansLight</vt:lpstr>
      <vt:lpstr>Lato</vt:lpstr>
      <vt:lpstr>Open Sans</vt:lpstr>
      <vt:lpstr>Playfair Display</vt:lpstr>
      <vt:lpstr>等线</vt:lpstr>
      <vt:lpstr>等线 Light</vt:lpstr>
      <vt:lpstr>方正兰亭粗黑简体</vt:lpstr>
      <vt:lpstr>Arial</vt:lpstr>
      <vt:lpstr>Calibri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锐旗设计；https://9ppt.taobao.com</dc:creator>
  <dc:description>锐旗设计；https://9ppt.taobao.com</dc:description>
  <cp:lastModifiedBy>嘉禧 钟</cp:lastModifiedBy>
  <cp:revision>51</cp:revision>
  <dcterms:created xsi:type="dcterms:W3CDTF">2017-05-19T09:52:00Z</dcterms:created>
  <dcterms:modified xsi:type="dcterms:W3CDTF">2020-11-13T09:53:53Z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