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8"/>
  </p:handoutMasterIdLst>
  <p:sldIdLst>
    <p:sldId id="260" r:id="rId4"/>
    <p:sldId id="286" r:id="rId6"/>
    <p:sldId id="289" r:id="rId7"/>
    <p:sldId id="314" r:id="rId8"/>
    <p:sldId id="346" r:id="rId9"/>
    <p:sldId id="342" r:id="rId10"/>
    <p:sldId id="343" r:id="rId11"/>
    <p:sldId id="340" r:id="rId12"/>
    <p:sldId id="345" r:id="rId13"/>
    <p:sldId id="344" r:id="rId14"/>
    <p:sldId id="347" r:id="rId15"/>
    <p:sldId id="354" r:id="rId16"/>
    <p:sldId id="339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8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36C"/>
    <a:srgbClr val="255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88"/>
      </p:cViewPr>
      <p:guideLst>
        <p:guide orient="horz" pos="2202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15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F430-4740-40B5-85C9-208621397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A98F-62F7-4FC1-8793-2AC85E1AC7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977C3-5D49-4AE3-94A3-4A850F718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3FDB9-DDE0-4054-8528-4EF247FF79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8922EB3-8BB3-4D7C-920D-99B3A498A3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8922EB3-8BB3-4D7C-920D-99B3A498A3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3FDB9-DDE0-4054-8528-4EF247FF79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03367" y="6372416"/>
            <a:ext cx="36004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lt1">
                    <a:lumMod val="50000"/>
                  </a:schemeClr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严谨、严格、求实、求是</a:t>
            </a:r>
            <a:endParaRPr lang="zh-CN" altLang="en-US" sz="2000" b="0" i="0" dirty="0">
              <a:solidFill>
                <a:schemeClr val="lt1">
                  <a:lumMod val="50000"/>
                </a:schemeClr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32" y="-287646"/>
            <a:ext cx="2991214" cy="1418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C7D-8D99-4A34-A1E2-2DE24A067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24F6-D578-4DD4-A737-07C2BD280F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2" y="211432"/>
            <a:ext cx="11803316" cy="55260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4342" y="211432"/>
            <a:ext cx="11809309" cy="55260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4949527" y="5155867"/>
            <a:ext cx="2292946" cy="383827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999656" y="5935211"/>
            <a:ext cx="2764598" cy="48723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6427470" y="5935345"/>
            <a:ext cx="2840990" cy="48704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5" name="文本占位符 30"/>
          <p:cNvSpPr txBox="1"/>
          <p:nvPr/>
        </p:nvSpPr>
        <p:spPr>
          <a:xfrm>
            <a:off x="3121932" y="6033862"/>
            <a:ext cx="2609850" cy="29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汇报人：徐子晗</a:t>
            </a:r>
            <a:endParaRPr lang="zh-CN" altLang="en-US" dirty="0">
              <a:solidFill>
                <a:sysClr val="window" lastClr="FFFFFF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占位符 31"/>
          <p:cNvSpPr txBox="1"/>
          <p:nvPr/>
        </p:nvSpPr>
        <p:spPr>
          <a:xfrm>
            <a:off x="6460490" y="6033770"/>
            <a:ext cx="2731135" cy="29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指导老师：刘伟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占位符 32"/>
          <p:cNvSpPr txBox="1"/>
          <p:nvPr/>
        </p:nvSpPr>
        <p:spPr>
          <a:xfrm>
            <a:off x="4791075" y="5213102"/>
            <a:ext cx="2609850" cy="29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占位符 24"/>
          <p:cNvSpPr txBox="1"/>
          <p:nvPr/>
        </p:nvSpPr>
        <p:spPr>
          <a:xfrm>
            <a:off x="514743" y="2091964"/>
            <a:ext cx="11161239" cy="2133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5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>
                <a:sym typeface="+mn-ea"/>
              </a:rPr>
              <a:t>“</a:t>
            </a:r>
            <a:r>
              <a:rPr>
                <a:sym typeface="+mn-ea"/>
              </a:rPr>
              <a:t>基于 Flask 的科研实验室知识管理网站设计与实现</a:t>
            </a:r>
            <a:r>
              <a:rPr lang="en-US">
                <a:sym typeface="+mn-ea"/>
              </a:rPr>
              <a:t>”</a:t>
            </a:r>
            <a:endParaRPr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zh-CN" sz="4400">
                <a:sym typeface="+mn-ea"/>
              </a:rPr>
              <a:t>开题答辩</a:t>
            </a:r>
            <a:endParaRPr lang="zh-CN" altLang="en-US" sz="4400" dirty="0">
              <a:solidFill>
                <a:sysClr val="window" lastClr="FFFFF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182168" y="4352676"/>
            <a:ext cx="76328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52" y="-200968"/>
            <a:ext cx="6532495" cy="3098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4.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技术方案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箭头: 五边形 19"/>
          <p:cNvSpPr/>
          <p:nvPr/>
        </p:nvSpPr>
        <p:spPr>
          <a:xfrm>
            <a:off x="392430" y="944880"/>
            <a:ext cx="4016375" cy="52260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975" y="206350"/>
            <a:ext cx="3706929" cy="5232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rPr>
              <a:t>请在此输入标题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1605915"/>
            <a:ext cx="11042650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4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430" y="977900"/>
            <a:ext cx="401637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技术方案</a:t>
            </a:r>
            <a:endParaRPr lang="zh-CN" altLang="en-US" sz="32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3240" y="1605915"/>
            <a:ext cx="5040630" cy="3477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1.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后端：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Flask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（轻量级、灵活的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框架）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+ MySQL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（关系型数据库）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+ Redis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（高速缓存）。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2.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前端：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Vue3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（组件化开发）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+ Element Plus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UI 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组件库）。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3.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部署：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Docker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（容器化部署）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+ Nginx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（反向代理）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+ 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阿里云服务器。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 descr="截屏2024-12-26 21.36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1497965"/>
            <a:ext cx="5847715" cy="468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4.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技术方案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箭头: 五边形 19"/>
          <p:cNvSpPr/>
          <p:nvPr/>
        </p:nvSpPr>
        <p:spPr>
          <a:xfrm>
            <a:off x="392430" y="944880"/>
            <a:ext cx="4016375" cy="52260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975" y="206350"/>
            <a:ext cx="3706929" cy="5232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rPr>
              <a:t>请在此输入标题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2124075"/>
            <a:ext cx="5723255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Outline 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是一款知识管理工具，专为团队设计，帮助团队高效组织和共享知识。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核心功能：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支持富文本编辑器，便于创建和管理文档。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提供实时协作功能，团队成员可同时编辑。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内置可自定义模板，快速完成文档创建。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强大的搜索功能，方便快速定位知识点。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官方网站：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https://www.redmine.org</a:t>
            </a:r>
            <a:endParaRPr lang="en-US" altLang="zh-CN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430" y="977900"/>
            <a:ext cx="401637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项目参考</a:t>
            </a:r>
            <a:endParaRPr lang="zh-CN" altLang="en-US" sz="32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7480" y="1467485"/>
            <a:ext cx="135064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outline</a:t>
            </a:r>
            <a:endParaRPr lang="en-US" altLang="zh-CN" sz="2400" b="1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31530" y="1590040"/>
            <a:ext cx="135064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en-US" altLang="zh-CN" sz="2400" b="1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09815" y="1467485"/>
            <a:ext cx="207962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Re</a:t>
            </a:r>
            <a:r>
              <a:rPr lang="en-US" altLang="zh-CN" sz="2400" b="1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dmine</a:t>
            </a:r>
            <a:endParaRPr lang="en-US" altLang="zh-CN" sz="2400" b="1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5225" y="2124075"/>
            <a:ext cx="5723255" cy="4317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Redmine 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一个基于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Web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的项目管理工具，提供灵活的项目跟踪和团队协作能力。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核心功能：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支持任务和问题跟踪，便于项目进度管理。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提供甘特图和日历视图，直观展示项目时间线。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角色权限控制，确保数据安全性。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时间跟踪功能，便于统计和分析工作量。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官方网站：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https://www.redmine.org</a:t>
            </a:r>
            <a:endParaRPr lang="en-US" altLang="zh-CN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4.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技术方案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箭头: 五边形 19"/>
          <p:cNvSpPr/>
          <p:nvPr/>
        </p:nvSpPr>
        <p:spPr>
          <a:xfrm>
            <a:off x="392430" y="944880"/>
            <a:ext cx="4016375" cy="52260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975" y="206350"/>
            <a:ext cx="3706929" cy="5232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rPr>
              <a:t>请在此输入标题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6035" y="1467485"/>
            <a:ext cx="6453505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未来，我希望通过集成大语言模型（如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ChatGPT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），进一步提升系统的智能化水平。具体包括智能搜索与推荐、文档自动生成与优化、知识问答与辅助决策等功能。同时，利用大语言模型的实时协作和多语言支持能力，打造智能协作助手，为国际化团队提供无障碍的工作环境。此外，通过领域优化的模型定制，确保对科研领域术语和知识的精准理解，并结合数据安全技术，保护实验室的核心数据，最终推动科研管理向更加智能、高效的方向发展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430" y="977900"/>
            <a:ext cx="401637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展望</a:t>
            </a:r>
            <a:endParaRPr lang="zh-CN" altLang="en-US" sz="32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88585" y="944880"/>
            <a:ext cx="370649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大语言模型</a:t>
            </a:r>
            <a:endParaRPr lang="zh-CN" altLang="en-US" sz="2400" b="1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31530" y="1590040"/>
            <a:ext cx="135064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en-US" altLang="zh-CN" sz="2400" b="1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906270"/>
            <a:ext cx="3587115" cy="3587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9" y="211432"/>
            <a:ext cx="11809308" cy="55260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4342" y="211432"/>
            <a:ext cx="11809309" cy="55260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4949527" y="5155867"/>
            <a:ext cx="2292946" cy="383827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999656" y="5935211"/>
            <a:ext cx="2764598" cy="48723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6427470" y="5935345"/>
            <a:ext cx="2840990" cy="48704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5" name="文本占位符 30"/>
          <p:cNvSpPr txBox="1"/>
          <p:nvPr/>
        </p:nvSpPr>
        <p:spPr>
          <a:xfrm>
            <a:off x="3121932" y="6033862"/>
            <a:ext cx="2609850" cy="29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徐子晗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占位符 31"/>
          <p:cNvSpPr txBox="1"/>
          <p:nvPr/>
        </p:nvSpPr>
        <p:spPr>
          <a:xfrm>
            <a:off x="6460490" y="6033770"/>
            <a:ext cx="2731135" cy="29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指导老师：刘伟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占位符 32"/>
          <p:cNvSpPr txBox="1"/>
          <p:nvPr/>
        </p:nvSpPr>
        <p:spPr>
          <a:xfrm>
            <a:off x="4791075" y="5213102"/>
            <a:ext cx="2609850" cy="29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占位符 24"/>
          <p:cNvSpPr txBox="1"/>
          <p:nvPr/>
        </p:nvSpPr>
        <p:spPr>
          <a:xfrm>
            <a:off x="629680" y="2881497"/>
            <a:ext cx="11161239" cy="2133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5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defRPr/>
            </a:pPr>
            <a:r>
              <a:rPr lang="zh-CN" altLang="en-US" dirty="0">
                <a:solidFill>
                  <a:sysClr val="window" lastClr="FFFFFF"/>
                </a:solidFill>
                <a:sym typeface="+mn-ea"/>
              </a:rPr>
              <a:t> 汇报结束  感谢聆听</a:t>
            </a:r>
            <a:r>
              <a:rPr lang="zh-CN" altLang="en-US" i="1" dirty="0">
                <a:solidFill>
                  <a:sysClr val="window" lastClr="FFFFFF"/>
                </a:solidFill>
                <a:sym typeface="+mn-ea"/>
              </a:rPr>
              <a:t>！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279576" y="4230756"/>
            <a:ext cx="76328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46" y="273617"/>
            <a:ext cx="7308714" cy="3466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研究背景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430" y="2040890"/>
            <a:ext cx="3595370" cy="373126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8150" y="2104390"/>
            <a:ext cx="3415030" cy="41935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目前，传统实验室管理模式存在一些明显的局限性：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•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首先，协作效率较低，团队成员之间的沟通和任务分配通常依赖线下或零散的线上工具，难以实现高效协作。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•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其次，信息分散问题较为突出，不同的项目数据和实验记录分散存储，导致知识积累和查阅困难。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•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总体上，这种模式难以满足现代科研中对知识积累和项目管理的需求。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</p:txBody>
      </p:sp>
      <p:sp>
        <p:nvSpPr>
          <p:cNvPr id="41" name="圆角矩形 6"/>
          <p:cNvSpPr/>
          <p:nvPr/>
        </p:nvSpPr>
        <p:spPr>
          <a:xfrm>
            <a:off x="414020" y="993775"/>
            <a:ext cx="3439795" cy="515620"/>
          </a:xfrm>
          <a:prstGeom prst="roundRect">
            <a:avLst>
              <a:gd name="adj" fmla="val 37046"/>
            </a:avLst>
          </a:prstGeom>
          <a:gradFill flip="none" rotWithShape="1">
            <a:gsLst>
              <a:gs pos="53000">
                <a:schemeClr val="accent1"/>
              </a:gs>
              <a:gs pos="95000">
                <a:schemeClr val="accent1"/>
              </a:gs>
              <a:gs pos="0">
                <a:schemeClr val="accent1"/>
              </a:gs>
            </a:gsLst>
            <a:lin ang="207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38150" y="1073150"/>
            <a:ext cx="3280410" cy="34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传统实验室管理模式的不足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4185" y="2040890"/>
            <a:ext cx="3595370" cy="373126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圆角矩形 6"/>
          <p:cNvSpPr/>
          <p:nvPr/>
        </p:nvSpPr>
        <p:spPr>
          <a:xfrm>
            <a:off x="4274185" y="1003300"/>
            <a:ext cx="3439795" cy="515620"/>
          </a:xfrm>
          <a:prstGeom prst="roundRect">
            <a:avLst>
              <a:gd name="adj" fmla="val 37046"/>
            </a:avLst>
          </a:prstGeom>
          <a:gradFill flip="none" rotWithShape="1">
            <a:gsLst>
              <a:gs pos="53000">
                <a:schemeClr val="accent1"/>
              </a:gs>
              <a:gs pos="95000">
                <a:schemeClr val="accent1"/>
              </a:gs>
              <a:gs pos="0">
                <a:schemeClr val="accent1"/>
              </a:gs>
            </a:gsLst>
            <a:lin ang="207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3560" y="1073150"/>
            <a:ext cx="3280410" cy="34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科研需求的变化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6"/>
          <p:cNvSpPr/>
          <p:nvPr/>
        </p:nvSpPr>
        <p:spPr>
          <a:xfrm>
            <a:off x="8269605" y="997585"/>
            <a:ext cx="3439795" cy="515620"/>
          </a:xfrm>
          <a:prstGeom prst="roundRect">
            <a:avLst>
              <a:gd name="adj" fmla="val 37046"/>
            </a:avLst>
          </a:prstGeom>
          <a:gradFill flip="none" rotWithShape="1">
            <a:gsLst>
              <a:gs pos="53000">
                <a:schemeClr val="accent1"/>
              </a:gs>
              <a:gs pos="95000">
                <a:schemeClr val="accent1"/>
              </a:gs>
              <a:gs pos="0">
                <a:schemeClr val="accent1"/>
              </a:gs>
            </a:gsLst>
            <a:lin ang="207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48980" y="1073150"/>
            <a:ext cx="3280410" cy="34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解决方案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9605" y="2040890"/>
            <a:ext cx="3595370" cy="373126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98950" y="2040890"/>
            <a:ext cx="3415030" cy="41935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随着科研工作的深入，科研需求也在发生变化：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•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科研团队对技术交流、成果展示的需求日益增长，同时对数据的统一管理和高效共享提出了更高要求。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•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因此，传统管理方式已经不能适应这些日益复杂的科研场景。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90560" y="2040890"/>
            <a:ext cx="3415030" cy="419354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针对上述问题，我的研究提出了一个基于现代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 Web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技术的解决方案：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•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我计划开发一个实验室知识管理系统，以解决协作低效和信息分散的问题。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•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在功能设计上，参考了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 Notion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等线" panose="02010600030101010101" charset="-122"/>
                <a:ea typeface="阿里巴巴普惠体 R"/>
                <a:cs typeface="阿里巴巴普惠体 M" panose="00020600040101010101" pitchFamily="18" charset="-122"/>
              </a:rPr>
              <a:t>的核心理念，将知识管理与项目管理融为一体，为科研团队提供一个综合性的管理工具。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等线" panose="02010600030101010101" charset="-122"/>
              <a:ea typeface="阿里巴巴普惠体 R"/>
              <a:cs typeface="阿里巴巴普惠体 M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研究的目的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和意义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4948" y="1251456"/>
            <a:ext cx="11751945" cy="1142365"/>
            <a:chOff x="-25921091" y="1994896"/>
            <a:chExt cx="43249100" cy="1142365"/>
          </a:xfrm>
        </p:grpSpPr>
        <p:sp>
          <p:nvSpPr>
            <p:cNvPr id="14" name="矩形 13"/>
            <p:cNvSpPr/>
            <p:nvPr/>
          </p:nvSpPr>
          <p:spPr>
            <a:xfrm>
              <a:off x="-15839683" y="1994896"/>
              <a:ext cx="33167692" cy="114236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vl="0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该平台能够有效提高协作效率，为团队成员提供便捷的知识共享与任务协作环境，减少信息孤岛和重复劳动。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-25921091" y="1994896"/>
              <a:ext cx="1075911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 Light 8" panose="020B0502040204020203" pitchFamily="34" charset="0"/>
                </a:rPr>
                <a:t>1.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 Light 8" panose="020B0502040204020203" pitchFamily="34" charset="0"/>
                </a:rPr>
                <a:t>对于科研团队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 Light 8" panose="020B0502040204020203" pitchFamily="34" charset="0"/>
                </a:rPr>
                <a:t>：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0" y="2650490"/>
            <a:ext cx="52787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  <a:sym typeface="+mn-ea"/>
              </a:rPr>
              <a:t>2.</a:t>
            </a:r>
            <a:r>
              <a:rPr lang="zh-CN" altLang="en-US" sz="2800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  <a:sym typeface="+mn-ea"/>
              </a:rPr>
              <a:t>从实验室管理的角度来看</a:t>
            </a:r>
            <a:r>
              <a:rPr lang="en-US" altLang="zh-CN" sz="2800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  <a:sym typeface="+mn-ea"/>
              </a:rPr>
              <a:t>：</a:t>
            </a:r>
            <a:endParaRPr lang="en-US" altLang="zh-CN" sz="2800" kern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0" y="465264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  <a:sym typeface="+mn-ea"/>
              </a:rPr>
              <a:t>3.</a:t>
            </a:r>
            <a:r>
              <a:rPr lang="zh-CN" altLang="en-US" sz="2800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  <a:sym typeface="+mn-ea"/>
              </a:rPr>
              <a:t>从实践价值来看</a:t>
            </a:r>
            <a:r>
              <a:rPr lang="en-US" altLang="zh-CN" sz="2800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  <a:sym typeface="+mn-ea"/>
              </a:rPr>
              <a:t>：</a:t>
            </a:r>
            <a:endParaRPr lang="en-US" altLang="zh-CN" sz="2800" kern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44338" y="3428871"/>
            <a:ext cx="9012555" cy="1142365"/>
          </a:xfrm>
          <a:prstGeom prst="rect">
            <a:avLst/>
          </a:prstGeom>
        </p:spPr>
        <p:txBody>
          <a:bodyPr wrap="square">
            <a:noAutofit/>
          </a:bodyPr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该平台推动了实验室管理的数字化与智能化，减少了传统管理模式中的低效环节，提升了实验室的整体管理水平。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971338" y="5172581"/>
            <a:ext cx="9012555" cy="1142365"/>
          </a:xfrm>
          <a:prstGeom prst="rect">
            <a:avLst/>
          </a:prstGeom>
        </p:spPr>
        <p:txBody>
          <a:bodyPr wrap="square">
            <a:noAutofit/>
          </a:bodyPr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该系统不仅可以应用于本实验室，未来还可以为其他科研机构提供管理参考，具有较强的推广价值。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3.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核心功能模块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cxnSp>
        <p:nvCxnSpPr>
          <p:cNvPr id="13" name="直接连接符 12"/>
          <p:cNvCxnSpPr>
            <a:stCxn id="16" idx="7"/>
            <a:endCxn id="18" idx="3"/>
          </p:cNvCxnSpPr>
          <p:nvPr/>
        </p:nvCxnSpPr>
        <p:spPr>
          <a:xfrm flipV="1">
            <a:off x="3514776" y="3851104"/>
            <a:ext cx="1417955" cy="276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498205" y="3756166"/>
            <a:ext cx="1271621" cy="12716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943973" y="777511"/>
            <a:ext cx="1271621" cy="12716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428745" y="3942374"/>
            <a:ext cx="1271621" cy="12716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18302" y="1435713"/>
            <a:ext cx="2830288" cy="28302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744488" y="1698094"/>
            <a:ext cx="2304256" cy="23042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6"/>
          <p:cNvSpPr txBox="1"/>
          <p:nvPr/>
        </p:nvSpPr>
        <p:spPr>
          <a:xfrm>
            <a:off x="392430" y="1363345"/>
            <a:ext cx="2188210" cy="439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0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9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19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实验室成果展示</a:t>
            </a:r>
            <a:endParaRPr kumimoji="0" lang="zh-CN" altLang="en-US" sz="19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占位符 7"/>
          <p:cNvSpPr txBox="1"/>
          <p:nvPr/>
        </p:nvSpPr>
        <p:spPr>
          <a:xfrm>
            <a:off x="621665" y="1802765"/>
            <a:ext cx="1621790" cy="439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1400" b="0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用户可上传论文摘要、实验报告、项目成果图片等内容，支持分类和关键字搜索。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占位符 8"/>
          <p:cNvSpPr txBox="1"/>
          <p:nvPr/>
        </p:nvSpPr>
        <p:spPr>
          <a:xfrm>
            <a:off x="393065" y="4213860"/>
            <a:ext cx="2600325" cy="485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0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技术总结与交流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占位符 9"/>
          <p:cNvSpPr txBox="1"/>
          <p:nvPr/>
        </p:nvSpPr>
        <p:spPr>
          <a:xfrm>
            <a:off x="725805" y="4676775"/>
            <a:ext cx="1621790" cy="556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1400" b="0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引入标签分类和全文搜索功能，方便快速定位所需信息。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占位符 10"/>
          <p:cNvSpPr txBox="1"/>
          <p:nvPr/>
        </p:nvSpPr>
        <p:spPr>
          <a:xfrm>
            <a:off x="9502775" y="966470"/>
            <a:ext cx="2019300" cy="351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0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项目进度管理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占位符 11"/>
          <p:cNvSpPr txBox="1"/>
          <p:nvPr/>
        </p:nvSpPr>
        <p:spPr>
          <a:xfrm>
            <a:off x="9770110" y="1363345"/>
            <a:ext cx="2134870" cy="351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1400" b="0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用任务看板（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Kanban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）视图，任务分为待办、进行中、已完成；时间轴可直观显示任务的截止日期。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占位符 12"/>
          <p:cNvSpPr txBox="1"/>
          <p:nvPr/>
        </p:nvSpPr>
        <p:spPr>
          <a:xfrm>
            <a:off x="9880600" y="3776980"/>
            <a:ext cx="2145665" cy="351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0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实验室人员管理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占位符 13"/>
          <p:cNvSpPr txBox="1"/>
          <p:nvPr/>
        </p:nvSpPr>
        <p:spPr>
          <a:xfrm>
            <a:off x="9881235" y="4213860"/>
            <a:ext cx="2135505" cy="351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1400" b="0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关键词详细描用户注册时由管理员分配权限（如普通成员、管理员）；权限决定用户可以访问或修改的内容。述</a:t>
            </a:r>
            <a:endParaRPr kumimoji="0" lang="zh-CN" altLang="en-US" sz="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10" y="4127969"/>
            <a:ext cx="774700" cy="774700"/>
          </a:xfrm>
          <a:prstGeom prst="rect">
            <a:avLst/>
          </a:prstGeom>
        </p:spPr>
      </p:pic>
      <p:pic>
        <p:nvPicPr>
          <p:cNvPr id="29" name="图片 28" descr="图片包含 物体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50" y="4002721"/>
            <a:ext cx="774700" cy="7747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770" y="976630"/>
            <a:ext cx="774700" cy="7747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2745082" y="889748"/>
            <a:ext cx="1271621" cy="1271621"/>
            <a:chOff x="2332967" y="1554593"/>
            <a:chExt cx="1271621" cy="1271621"/>
          </a:xfrm>
        </p:grpSpPr>
        <p:sp>
          <p:nvSpPr>
            <p:cNvPr id="32" name="椭圆 31"/>
            <p:cNvSpPr/>
            <p:nvPr/>
          </p:nvSpPr>
          <p:spPr>
            <a:xfrm>
              <a:off x="2332967" y="1554593"/>
              <a:ext cx="1271621" cy="127162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427" y="1803053"/>
              <a:ext cx="774700" cy="774700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46" y="2354922"/>
            <a:ext cx="990600" cy="990600"/>
          </a:xfrm>
          <a:prstGeom prst="rect">
            <a:avLst/>
          </a:prstGeom>
        </p:spPr>
      </p:pic>
      <p:cxnSp>
        <p:nvCxnSpPr>
          <p:cNvPr id="35" name="直接连接符 34"/>
          <p:cNvCxnSpPr>
            <a:stCxn id="18" idx="1"/>
            <a:endCxn id="32" idx="6"/>
          </p:cNvCxnSpPr>
          <p:nvPr/>
        </p:nvCxnSpPr>
        <p:spPr>
          <a:xfrm flipH="1" flipV="1">
            <a:off x="4017118" y="1525714"/>
            <a:ext cx="915670" cy="324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7"/>
            <a:endCxn id="15" idx="2"/>
          </p:cNvCxnSpPr>
          <p:nvPr/>
        </p:nvCxnSpPr>
        <p:spPr>
          <a:xfrm flipV="1">
            <a:off x="6933469" y="1413319"/>
            <a:ext cx="1010285" cy="436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5"/>
          </p:cNvCxnSpPr>
          <p:nvPr/>
        </p:nvCxnSpPr>
        <p:spPr>
          <a:xfrm>
            <a:off x="6933469" y="3851515"/>
            <a:ext cx="1622696" cy="211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6"/>
          <p:cNvSpPr txBox="1"/>
          <p:nvPr/>
        </p:nvSpPr>
        <p:spPr>
          <a:xfrm>
            <a:off x="4706620" y="4265930"/>
            <a:ext cx="3836035" cy="351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0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科研实验室知识管理系统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>
            <a:endCxn id="11" idx="0"/>
          </p:cNvCxnSpPr>
          <p:nvPr/>
        </p:nvCxnSpPr>
        <p:spPr>
          <a:xfrm flipH="1">
            <a:off x="5154199" y="4141075"/>
            <a:ext cx="139065" cy="14274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518025" y="5568456"/>
            <a:ext cx="1271621" cy="12716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Freeform 255"/>
          <p:cNvSpPr>
            <a:spLocks noEditPoints="1"/>
          </p:cNvSpPr>
          <p:nvPr/>
        </p:nvSpPr>
        <p:spPr bwMode="auto">
          <a:xfrm>
            <a:off x="4788376" y="5870526"/>
            <a:ext cx="731210" cy="698951"/>
          </a:xfrm>
          <a:custGeom>
            <a:avLst/>
            <a:gdLst>
              <a:gd name="T0" fmla="*/ 224 w 260"/>
              <a:gd name="T1" fmla="*/ 0 h 248"/>
              <a:gd name="T2" fmla="*/ 36 w 260"/>
              <a:gd name="T3" fmla="*/ 0 h 248"/>
              <a:gd name="T4" fmla="*/ 0 w 260"/>
              <a:gd name="T5" fmla="*/ 36 h 248"/>
              <a:gd name="T6" fmla="*/ 0 w 260"/>
              <a:gd name="T7" fmla="*/ 166 h 248"/>
              <a:gd name="T8" fmla="*/ 29 w 260"/>
              <a:gd name="T9" fmla="*/ 203 h 248"/>
              <a:gd name="T10" fmla="*/ 68 w 260"/>
              <a:gd name="T11" fmla="*/ 203 h 248"/>
              <a:gd name="T12" fmla="*/ 84 w 260"/>
              <a:gd name="T13" fmla="*/ 210 h 248"/>
              <a:gd name="T14" fmla="*/ 110 w 260"/>
              <a:gd name="T15" fmla="*/ 239 h 248"/>
              <a:gd name="T16" fmla="*/ 130 w 260"/>
              <a:gd name="T17" fmla="*/ 248 h 248"/>
              <a:gd name="T18" fmla="*/ 150 w 260"/>
              <a:gd name="T19" fmla="*/ 239 h 248"/>
              <a:gd name="T20" fmla="*/ 176 w 260"/>
              <a:gd name="T21" fmla="*/ 210 h 248"/>
              <a:gd name="T22" fmla="*/ 188 w 260"/>
              <a:gd name="T23" fmla="*/ 203 h 248"/>
              <a:gd name="T24" fmla="*/ 228 w 260"/>
              <a:gd name="T25" fmla="*/ 203 h 248"/>
              <a:gd name="T26" fmla="*/ 260 w 260"/>
              <a:gd name="T27" fmla="*/ 166 h 248"/>
              <a:gd name="T28" fmla="*/ 260 w 260"/>
              <a:gd name="T29" fmla="*/ 36 h 248"/>
              <a:gd name="T30" fmla="*/ 224 w 260"/>
              <a:gd name="T31" fmla="*/ 0 h 248"/>
              <a:gd name="T32" fmla="*/ 239 w 260"/>
              <a:gd name="T33" fmla="*/ 166 h 248"/>
              <a:gd name="T34" fmla="*/ 228 w 260"/>
              <a:gd name="T35" fmla="*/ 181 h 248"/>
              <a:gd name="T36" fmla="*/ 188 w 260"/>
              <a:gd name="T37" fmla="*/ 181 h 248"/>
              <a:gd name="T38" fmla="*/ 158 w 260"/>
              <a:gd name="T39" fmla="*/ 197 h 248"/>
              <a:gd name="T40" fmla="*/ 134 w 260"/>
              <a:gd name="T41" fmla="*/ 224 h 248"/>
              <a:gd name="T42" fmla="*/ 130 w 260"/>
              <a:gd name="T43" fmla="*/ 226 h 248"/>
              <a:gd name="T44" fmla="*/ 126 w 260"/>
              <a:gd name="T45" fmla="*/ 224 h 248"/>
              <a:gd name="T46" fmla="*/ 102 w 260"/>
              <a:gd name="T47" fmla="*/ 197 h 248"/>
              <a:gd name="T48" fmla="*/ 68 w 260"/>
              <a:gd name="T49" fmla="*/ 181 h 248"/>
              <a:gd name="T50" fmla="*/ 29 w 260"/>
              <a:gd name="T51" fmla="*/ 181 h 248"/>
              <a:gd name="T52" fmla="*/ 21 w 260"/>
              <a:gd name="T53" fmla="*/ 166 h 248"/>
              <a:gd name="T54" fmla="*/ 21 w 260"/>
              <a:gd name="T55" fmla="*/ 36 h 248"/>
              <a:gd name="T56" fmla="*/ 36 w 260"/>
              <a:gd name="T57" fmla="*/ 22 h 248"/>
              <a:gd name="T58" fmla="*/ 224 w 260"/>
              <a:gd name="T59" fmla="*/ 22 h 248"/>
              <a:gd name="T60" fmla="*/ 239 w 260"/>
              <a:gd name="T61" fmla="*/ 36 h 248"/>
              <a:gd name="T62" fmla="*/ 239 w 260"/>
              <a:gd name="T63" fmla="*/ 16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0" h="248">
                <a:moveTo>
                  <a:pt x="224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6"/>
                  <a:pt x="13" y="203"/>
                  <a:pt x="29" y="203"/>
                </a:cubicBezTo>
                <a:cubicBezTo>
                  <a:pt x="45" y="203"/>
                  <a:pt x="62" y="203"/>
                  <a:pt x="68" y="203"/>
                </a:cubicBezTo>
                <a:cubicBezTo>
                  <a:pt x="74" y="203"/>
                  <a:pt x="82" y="206"/>
                  <a:pt x="84" y="210"/>
                </a:cubicBezTo>
                <a:cubicBezTo>
                  <a:pt x="87" y="214"/>
                  <a:pt x="99" y="227"/>
                  <a:pt x="110" y="239"/>
                </a:cubicBezTo>
                <a:cubicBezTo>
                  <a:pt x="115" y="245"/>
                  <a:pt x="123" y="248"/>
                  <a:pt x="130" y="248"/>
                </a:cubicBezTo>
                <a:cubicBezTo>
                  <a:pt x="137" y="248"/>
                  <a:pt x="145" y="245"/>
                  <a:pt x="150" y="239"/>
                </a:cubicBezTo>
                <a:cubicBezTo>
                  <a:pt x="161" y="227"/>
                  <a:pt x="173" y="214"/>
                  <a:pt x="176" y="210"/>
                </a:cubicBezTo>
                <a:cubicBezTo>
                  <a:pt x="178" y="206"/>
                  <a:pt x="184" y="203"/>
                  <a:pt x="188" y="203"/>
                </a:cubicBezTo>
                <a:cubicBezTo>
                  <a:pt x="192" y="203"/>
                  <a:pt x="210" y="203"/>
                  <a:pt x="228" y="203"/>
                </a:cubicBezTo>
                <a:cubicBezTo>
                  <a:pt x="246" y="203"/>
                  <a:pt x="260" y="186"/>
                  <a:pt x="260" y="166"/>
                </a:cubicBezTo>
                <a:cubicBezTo>
                  <a:pt x="260" y="36"/>
                  <a:pt x="260" y="36"/>
                  <a:pt x="260" y="36"/>
                </a:cubicBezTo>
                <a:cubicBezTo>
                  <a:pt x="260" y="16"/>
                  <a:pt x="244" y="0"/>
                  <a:pt x="224" y="0"/>
                </a:cubicBezTo>
                <a:close/>
                <a:moveTo>
                  <a:pt x="239" y="166"/>
                </a:moveTo>
                <a:cubicBezTo>
                  <a:pt x="239" y="174"/>
                  <a:pt x="233" y="181"/>
                  <a:pt x="228" y="181"/>
                </a:cubicBezTo>
                <a:cubicBezTo>
                  <a:pt x="188" y="181"/>
                  <a:pt x="188" y="181"/>
                  <a:pt x="188" y="181"/>
                </a:cubicBezTo>
                <a:cubicBezTo>
                  <a:pt x="177" y="181"/>
                  <a:pt x="165" y="188"/>
                  <a:pt x="158" y="197"/>
                </a:cubicBezTo>
                <a:cubicBezTo>
                  <a:pt x="156" y="200"/>
                  <a:pt x="146" y="212"/>
                  <a:pt x="134" y="224"/>
                </a:cubicBezTo>
                <a:cubicBezTo>
                  <a:pt x="133" y="226"/>
                  <a:pt x="131" y="226"/>
                  <a:pt x="130" y="226"/>
                </a:cubicBezTo>
                <a:cubicBezTo>
                  <a:pt x="129" y="226"/>
                  <a:pt x="127" y="226"/>
                  <a:pt x="126" y="224"/>
                </a:cubicBezTo>
                <a:cubicBezTo>
                  <a:pt x="114" y="212"/>
                  <a:pt x="104" y="200"/>
                  <a:pt x="102" y="197"/>
                </a:cubicBezTo>
                <a:cubicBezTo>
                  <a:pt x="95" y="188"/>
                  <a:pt x="81" y="181"/>
                  <a:pt x="68" y="181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6" y="181"/>
                  <a:pt x="21" y="175"/>
                  <a:pt x="21" y="16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28"/>
                  <a:pt x="28" y="22"/>
                  <a:pt x="36" y="22"/>
                </a:cubicBezTo>
                <a:cubicBezTo>
                  <a:pt x="224" y="22"/>
                  <a:pt x="224" y="22"/>
                  <a:pt x="224" y="22"/>
                </a:cubicBezTo>
                <a:cubicBezTo>
                  <a:pt x="232" y="22"/>
                  <a:pt x="239" y="28"/>
                  <a:pt x="239" y="36"/>
                </a:cubicBezTo>
                <a:lnTo>
                  <a:pt x="239" y="16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占位符 8"/>
          <p:cNvSpPr txBox="1"/>
          <p:nvPr/>
        </p:nvSpPr>
        <p:spPr>
          <a:xfrm>
            <a:off x="5786755" y="4979670"/>
            <a:ext cx="2600325" cy="485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0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会议研讨管理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占位符 9"/>
          <p:cNvSpPr txBox="1"/>
          <p:nvPr/>
        </p:nvSpPr>
        <p:spPr>
          <a:xfrm>
            <a:off x="6024880" y="5381625"/>
            <a:ext cx="1621790" cy="556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1400" b="0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持创建会议议题、上传会议记录、分发任务决议，并通过通知提醒成员参会。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3. 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核心功能模块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箭头: 五边形 19"/>
          <p:cNvSpPr/>
          <p:nvPr/>
        </p:nvSpPr>
        <p:spPr>
          <a:xfrm>
            <a:off x="392430" y="944880"/>
            <a:ext cx="4016375" cy="52260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975" y="206350"/>
            <a:ext cx="3706929" cy="5232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rPr>
              <a:t>请在此输入标题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1605915"/>
            <a:ext cx="11042650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4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430" y="977900"/>
            <a:ext cx="401637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实验室成果展示</a:t>
            </a:r>
            <a:endParaRPr lang="zh-CN" altLang="en-US" sz="32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52615" y="1467485"/>
            <a:ext cx="4558665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主要内容：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系统将提供一个成果展示板块，用于集中展示实验室的科研成果，例如发表的论文、获得的专利等。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该模块方便实验室成员及外界快速了解实验室的研究进展，同时增强实验室的成果宣传。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 descr="截屏2024-12-26 21.23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682750"/>
            <a:ext cx="6826885" cy="443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3. 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核心功能模块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箭头: 五边形 19"/>
          <p:cNvSpPr/>
          <p:nvPr/>
        </p:nvSpPr>
        <p:spPr>
          <a:xfrm>
            <a:off x="392430" y="944880"/>
            <a:ext cx="4016375" cy="52260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975" y="206350"/>
            <a:ext cx="3706929" cy="5232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rPr>
              <a:t>请在此输入标题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1605915"/>
            <a:ext cx="11042650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4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430" y="977900"/>
            <a:ext cx="401637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技术总结与交流</a:t>
            </a:r>
            <a:endParaRPr lang="zh-CN" altLang="en-US" sz="32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31610" y="1335405"/>
            <a:ext cx="5237480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主要内容：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系统支持发布技术总结帖，用于成员记录和分享自己的研究经验和技术成果。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这一功能能够促进实验室内部的技术交流，提高知识积累的效率。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 descr="截屏2024-12-26 21.05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1838325"/>
            <a:ext cx="5880735" cy="3869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3. 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核心功能模块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箭头: 五边形 19"/>
          <p:cNvSpPr/>
          <p:nvPr/>
        </p:nvSpPr>
        <p:spPr>
          <a:xfrm>
            <a:off x="392430" y="944880"/>
            <a:ext cx="4016375" cy="52260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975" y="206350"/>
            <a:ext cx="3706929" cy="5232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rPr>
              <a:t>请在此输入标题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1605915"/>
            <a:ext cx="11042650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4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430" y="977900"/>
            <a:ext cx="424624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项目进度管理</a:t>
            </a:r>
            <a:endParaRPr lang="zh-CN" altLang="en-US" sz="32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05395" y="1467485"/>
            <a:ext cx="4158615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主要内容：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1.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功能描述：通过看板和时间轴管理科研项目的任务分配和进度更新。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2.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功能特点：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看板视图：展示任务状态（待办、进行中、已完成）。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时间轴：直观显示任务时间节点。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3.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使用价值：简化任务跟踪，确保项目按计划进行。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 descr="截屏2024-12-26 21.09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1682750"/>
            <a:ext cx="7037070" cy="4665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3. 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核心功能模块</a:t>
            </a:r>
            <a:endParaRPr lang="zh-CN" altLang="en-US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箭头: 五边形 19"/>
          <p:cNvSpPr/>
          <p:nvPr/>
        </p:nvSpPr>
        <p:spPr>
          <a:xfrm>
            <a:off x="392430" y="944880"/>
            <a:ext cx="4016375" cy="52260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975" y="206350"/>
            <a:ext cx="3706929" cy="5232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rPr>
              <a:t>请在此输入标题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8055" y="1605915"/>
            <a:ext cx="4558665" cy="3789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主要内容：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系统支持实验室成员的信息管理，包括角色和权限的配置</a:t>
            </a: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还有项目小组成员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管理。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不同权限的划分能够确保系统数据的安全性，同时也方便管理人员更高效地分配任务。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430" y="977900"/>
            <a:ext cx="401637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实验室人员管理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 descr="截屏2024-12-26 21.25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" y="1682750"/>
            <a:ext cx="6962775" cy="4596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3. 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核心功能模块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3677" y="639869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JUNE 12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th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箭头: 五边形 19"/>
          <p:cNvSpPr/>
          <p:nvPr/>
        </p:nvSpPr>
        <p:spPr>
          <a:xfrm>
            <a:off x="392430" y="944880"/>
            <a:ext cx="4016375" cy="52260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975" y="206350"/>
            <a:ext cx="3706929" cy="5232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 8" panose="020B0502040204020203" pitchFamily="34" charset="0"/>
              </a:rPr>
              <a:t>请在此输入标题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 8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1605915"/>
            <a:ext cx="11042650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4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430" y="977900"/>
            <a:ext cx="401637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会议研讨管理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46720" y="1553845"/>
            <a:ext cx="3867150" cy="484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主要内容：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系统提供会议管理模块，用于记录会议内容、安排会议时间和管理议题讨论。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•</a:t>
            </a:r>
            <a:r>
              <a:rPr lang="zh-CN" altLang="en-US" sz="2000">
                <a:solidFill>
                  <a:srgbClr val="73236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这能够帮助实验室规范会议流程，避免遗漏重要信息，同时提升讨论效率。</a:t>
            </a:r>
            <a:endParaRPr lang="zh-CN" altLang="en-US" sz="2000">
              <a:solidFill>
                <a:srgbClr val="73236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 descr="截屏2024-12-26 21.26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1642110"/>
            <a:ext cx="7157085" cy="469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ZDdjN2NjMDJjMDhlNTcyODdhZDcxZWMyYWM4YWYyMGQifQ=="/>
  <p:tag name="commondata" val="eyJoZGlkIjoiOTM4MjAwZGJhZDFiNTJiNThiNzJlM2NhZjg5ODk1NTYifQ==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73236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59000">
              <a:schemeClr val="accent1"/>
            </a:gs>
            <a:gs pos="100000">
              <a:schemeClr val="accent1"/>
            </a:gs>
          </a:gsLst>
          <a:lin ang="0" scaled="1"/>
          <a:tileRect/>
        </a:gradFill>
        <a:ln>
          <a:noFill/>
        </a:ln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宋体" pitchFamily="2" charset="-122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73236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73236C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文字</Application>
  <PresentationFormat>宽屏</PresentationFormat>
  <Paragraphs>202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Helvetica Neue</vt:lpstr>
      <vt:lpstr>汉仪书宋二KW</vt:lpstr>
      <vt:lpstr>方正舒体</vt:lpstr>
      <vt:lpstr>华文宋体</vt:lpstr>
      <vt:lpstr>微软雅黑</vt:lpstr>
      <vt:lpstr>汉仪旗黑</vt:lpstr>
      <vt:lpstr>等线</vt:lpstr>
      <vt:lpstr>Arial</vt:lpstr>
      <vt:lpstr>Calibri</vt:lpstr>
      <vt:lpstr>Arial Black</vt:lpstr>
      <vt:lpstr>Calibri Light</vt:lpstr>
      <vt:lpstr>方正宋刻本秀楷简体</vt:lpstr>
      <vt:lpstr>微软雅黑</vt:lpstr>
      <vt:lpstr>阿里巴巴普惠体 R</vt:lpstr>
      <vt:lpstr>阿里巴巴普惠体 M</vt:lpstr>
      <vt:lpstr>Segoe UI Light 8</vt:lpstr>
      <vt:lpstr>Candara</vt:lpstr>
      <vt:lpstr>华文楷体</vt:lpstr>
      <vt:lpstr>宋体</vt:lpstr>
      <vt:lpstr>Arial Unicode MS</vt:lpstr>
      <vt:lpstr>等线 Light</vt:lpstr>
      <vt:lpstr>汉仪中等线KW</vt:lpstr>
      <vt:lpstr>Thonburi</vt:lpstr>
      <vt:lpstr>苹方-简</vt:lpstr>
      <vt:lpstr>Candara</vt:lpstr>
      <vt:lpstr>方正舒体</vt:lpstr>
      <vt:lpstr>等线</vt:lpstr>
      <vt:lpstr>阿里巴巴普惠体 M</vt:lpstr>
      <vt:lpstr>阿里巴巴普惠体 R</vt:lpstr>
      <vt:lpstr>1_Office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生命既哀</cp:lastModifiedBy>
  <cp:revision>78</cp:revision>
  <dcterms:created xsi:type="dcterms:W3CDTF">2024-12-27T03:19:10Z</dcterms:created>
  <dcterms:modified xsi:type="dcterms:W3CDTF">2024-12-27T03:19:10Z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0263D12D7724D19C835E6D6765AF6524_43</vt:lpwstr>
  </property>
  <property fmtid="{D5CDD505-2E9C-101B-9397-08002B2CF9AE}" pid="3" name="KSOProductBuildVer">
    <vt:lpwstr>2052-6.13.2.8918</vt:lpwstr>
  </property>
</Properties>
</file>