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616761-C7ED-7A45-04BB-2A2279387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3C07E7-8C04-B77E-E140-D48AF708A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9FF5A5-AAF3-D912-81DC-948893B4E8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6B57A-EA1A-4285-B7C7-85E3BD73080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91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0C60C4-C3D2-8896-D1FC-CE48FA12D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7EF0D-07DF-1D25-94F9-0532B4DF7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B3D481-E2F2-2ECF-098A-811881BC1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D33CF-C6C6-4CB2-97CA-C763A64D05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9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E9CE43-0DE4-035B-FF91-D1DF2966A7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97C6E-43D2-B686-7E05-B83D304006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6B4A1A-6AEB-A18B-383E-B7B509D7E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8611-965E-495E-8167-108E8818DC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497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E15E7B-2288-B110-7B66-E88CF0DEB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A0BBEE-0615-B50C-7958-04D4F9181C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64FB13-439E-907B-C6BD-58D804A7C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AF21C-B96D-4100-AB64-7B44931D5D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868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5C130F-4C24-34AF-FFF4-2D41B35E2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439BCF-2A6E-6021-A00F-167E14439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9B88A5-68F5-76A8-02AA-A1BCD72BE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27A3B-FBF3-47AF-8E6F-86A5D37238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83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1CD5C-99BB-C141-0031-9053A0CE7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5062C-D129-AF1B-3F86-7F3210F25E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2FF7E-D7EE-4D2E-7C65-0B84A0F52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4A0A-6F33-4A7C-AC35-FA72A55546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66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BFAF1E-E4E3-FE7A-8101-1EB68BD51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4914BA-33CD-684B-8330-36A8F0E8E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D38D23-F686-1876-31B2-DA637F5F20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8EBC-B64E-4202-B434-747FD97DE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1EC0B4-F533-769A-DBC6-436222CD89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E5B521-1349-9E24-BEA8-3644B261B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97E600-6154-5732-7E75-9CA4E6AEC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61EDC-16A4-411B-9016-E63CD5399FA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223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20924BE-E238-D14F-8C84-7ACBFF7EF9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0BD4E1-5418-40A9-B497-650BED117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93379F-7354-22F4-8AD5-2F8C99374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F226B-AE65-4FCA-ABA2-D2C8F2C878D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35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3F7A1-2066-D1E0-42E3-16EBAA9B1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48654-F687-3584-ECA7-5CC1186AE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19180-1247-700A-6DF6-D78BE85A1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E649-5793-429D-93EF-0B299E2F9E1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65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340B2-A132-3FDA-4832-4825B790F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A9E0A-6ED2-29AA-3B56-4D076AD70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2510F-19A2-CD20-1E37-B712883EB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D5CF-9E38-4B5B-9133-4DF30E4120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694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B81515-C655-2D62-1407-0999E5AA0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ADBF37-F9A0-9F9F-75EB-B3027D98F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58F81F-6C31-B479-04DE-64E3D4EE0F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0243A6-0E75-58F2-BF25-2FFDB61FB7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614980-FE1F-D56E-F66E-800B51B3CE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EB89806-61F2-4F89-9B71-5CDA22A3A5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D06217-7CB2-1D6E-4DE7-70A73A7430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b="1">
                <a:solidFill>
                  <a:srgbClr val="86B300"/>
                </a:solidFill>
                <a:latin typeface="Consolas" panose="020B0609020204030204" pitchFamily="49" charset="0"/>
              </a:rPr>
              <a:t>策略梯度算法</a:t>
            </a:r>
            <a:endParaRPr lang="zh-CN" altLang="zh-CN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344FBB-5C36-65CD-B2EB-1747C409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4904"/>
            <a:ext cx="8126809" cy="21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B999-70DF-5B16-0BF0-937D2E86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Updates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1E3CD36-0A9C-3495-21AB-44260864A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916" y="1476189"/>
                <a:ext cx="8147248" cy="144016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rgbClr val="555555"/>
                    </a:solidFill>
                    <a:latin typeface="+mn-ea"/>
                  </a:rPr>
                  <a:t>AC</a:t>
                </a:r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</a:rPr>
                  <a:t>产生的数据，只能进行</a:t>
                </a:r>
                <a:r>
                  <a:rPr lang="en-US" altLang="zh-CN" sz="2000" dirty="0">
                    <a:solidFill>
                      <a:srgbClr val="555555"/>
                    </a:solidFill>
                    <a:latin typeface="+mn-ea"/>
                  </a:rPr>
                  <a:t>1</a:t>
                </a:r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</a:rPr>
                  <a:t>次更新，更新完就只能丢掉，等待下一次跑游戏的数据。可以应用重要性采样，使得我们用更新前的策略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</a:rPr>
                  <a:t>获取的数据，来更新现在的策略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555555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</a:rPr>
                  <a:t>。</a:t>
                </a:r>
                <a:endParaRPr lang="en-US" altLang="zh-CN" sz="2000" dirty="0">
                  <a:solidFill>
                    <a:srgbClr val="555555"/>
                  </a:solidFill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rgbClr val="555555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1E3CD36-0A9C-3495-21AB-44260864A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916" y="1476189"/>
                <a:ext cx="8147248" cy="1440160"/>
              </a:xfrm>
              <a:blipFill>
                <a:blip r:embed="rId2"/>
                <a:stretch>
                  <a:fillRect l="-748" b="-4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50382A-03A1-8385-526E-5EAA5F9F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94" y="900096"/>
            <a:ext cx="742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2800" dirty="0"/>
              <a:t>重要性采样 </a:t>
            </a:r>
            <a:r>
              <a:rPr lang="en-US" altLang="zh-CN" sz="2800" dirty="0"/>
              <a:t>Importance Sampling</a:t>
            </a:r>
          </a:p>
          <a:p>
            <a:pPr marL="0" indent="0" eaLnBrk="1" hangingPunct="1">
              <a:buFontTx/>
              <a:buNone/>
            </a:pPr>
            <a:endParaRPr lang="en-US" altLang="zh-CN" sz="2800" dirty="0"/>
          </a:p>
          <a:p>
            <a:pPr marL="0" indent="0" eaLnBrk="1" hangingPunct="1">
              <a:buFontTx/>
              <a:buNone/>
            </a:pP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B94E2-AB25-76A7-BC99-8F95515EC78A}"/>
              </a:ext>
            </a:extLst>
          </p:cNvPr>
          <p:cNvSpPr txBox="1"/>
          <p:nvPr/>
        </p:nvSpPr>
        <p:spPr>
          <a:xfrm>
            <a:off x="426277" y="3044529"/>
            <a:ext cx="8147248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555555"/>
                </a:solidFill>
                <a:latin typeface="+mn-ea"/>
                <a:ea typeface="+mn-ea"/>
              </a:rPr>
              <a:t>假设我们不能从分布</a:t>
            </a:r>
            <a:r>
              <a:rPr lang="en-US" altLang="zh-CN" sz="2000" dirty="0">
                <a:solidFill>
                  <a:srgbClr val="555555"/>
                </a:solidFill>
                <a:latin typeface="+mn-ea"/>
                <a:ea typeface="+mn-ea"/>
              </a:rPr>
              <a:t>p</a:t>
            </a:r>
            <a:r>
              <a:rPr lang="zh-CN" altLang="en-US" sz="2000" dirty="0">
                <a:solidFill>
                  <a:srgbClr val="555555"/>
                </a:solidFill>
                <a:latin typeface="+mn-ea"/>
                <a:ea typeface="+mn-ea"/>
              </a:rPr>
              <a:t>采样数据，只能从另外一个分布</a:t>
            </a:r>
            <a:r>
              <a:rPr lang="en-US" altLang="zh-CN" sz="2000" dirty="0">
                <a:solidFill>
                  <a:srgbClr val="555555"/>
                </a:solidFill>
                <a:latin typeface="+mn-ea"/>
                <a:ea typeface="+mn-ea"/>
              </a:rPr>
              <a:t>q</a:t>
            </a:r>
            <a:r>
              <a:rPr lang="zh-CN" altLang="en-US" sz="2000" dirty="0">
                <a:solidFill>
                  <a:srgbClr val="555555"/>
                </a:solidFill>
                <a:latin typeface="+mn-ea"/>
                <a:ea typeface="+mn-ea"/>
              </a:rPr>
              <a:t>采样数据</a:t>
            </a:r>
            <a:r>
              <a:rPr lang="en-US" altLang="zh-CN" sz="2000" dirty="0">
                <a:solidFill>
                  <a:srgbClr val="555555"/>
                </a:solidFill>
                <a:latin typeface="+mn-ea"/>
                <a:ea typeface="+mn-ea"/>
              </a:rPr>
              <a:t>x</a:t>
            </a:r>
            <a:r>
              <a:rPr lang="zh-CN" altLang="en-US" sz="2000" dirty="0">
                <a:solidFill>
                  <a:srgbClr val="555555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555555"/>
              </a:solidFill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086600E-E08D-A4D6-FE67-AFEF482D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47114"/>
            <a:ext cx="5194920" cy="6146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E8B871C-EC8B-20DD-ACC7-2A5CB82BE6BC}"/>
              </a:ext>
            </a:extLst>
          </p:cNvPr>
          <p:cNvSpPr txBox="1"/>
          <p:nvPr/>
        </p:nvSpPr>
        <p:spPr>
          <a:xfrm>
            <a:off x="466316" y="4899948"/>
            <a:ext cx="8147248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555555"/>
                </a:solidFill>
                <a:latin typeface="+mn-ea"/>
                <a:ea typeface="+mn-ea"/>
              </a:rPr>
              <a:t>那么</a:t>
            </a:r>
            <a:endParaRPr lang="en-US" altLang="zh-CN" sz="2000" dirty="0">
              <a:solidFill>
                <a:srgbClr val="555555"/>
              </a:solidFill>
              <a:latin typeface="+mn-ea"/>
              <a:ea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2EAFAE7-0F41-3339-85BE-7F79B2AE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161725"/>
            <a:ext cx="6636655" cy="8514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0CD4E4E-5AB5-E65F-88A0-2C0AC6A66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296564"/>
            <a:ext cx="4709072" cy="10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B999-70DF-5B16-0BF0-937D2E86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Updates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E3CD36-0A9C-3495-21AB-44260864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6" y="1476189"/>
            <a:ext cx="8147248" cy="5126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555555"/>
                </a:solidFill>
                <a:latin typeface="+mn-ea"/>
              </a:rPr>
              <a:t>PPO</a:t>
            </a:r>
            <a:r>
              <a:rPr lang="zh-CN" altLang="en-US" sz="2000" dirty="0">
                <a:solidFill>
                  <a:srgbClr val="555555"/>
                </a:solidFill>
                <a:latin typeface="+mn-ea"/>
              </a:rPr>
              <a:t>经过重要性采样后的目标函数</a:t>
            </a:r>
            <a:endParaRPr lang="en-US" altLang="zh-CN" sz="2000" dirty="0">
              <a:solidFill>
                <a:srgbClr val="555555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555555"/>
              </a:solidFill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50382A-03A1-8385-526E-5EAA5F9F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94" y="900096"/>
            <a:ext cx="742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2800" dirty="0"/>
              <a:t>PPO</a:t>
            </a:r>
          </a:p>
          <a:p>
            <a:pPr marL="0" indent="0" eaLnBrk="1" hangingPunct="1">
              <a:buFontTx/>
              <a:buNone/>
            </a:pP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D1C754-D2C1-5B31-DAF5-BD2DD513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1" y="1988840"/>
            <a:ext cx="4105327" cy="87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5C76AB-CAFA-2CEF-030F-3BB8F429FF5F}"/>
                  </a:ext>
                </a:extLst>
              </p:cNvPr>
              <p:cNvSpPr txBox="1"/>
              <p:nvPr/>
            </p:nvSpPr>
            <p:spPr>
              <a:xfrm>
                <a:off x="453794" y="2842182"/>
                <a:ext cx="8294670" cy="196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  <a:ea typeface="+mn-ea"/>
                  </a:rPr>
                  <a:t>在做重要性采样的时候，采样的模型不能与真正的模型相差太多，相差太多，重要性采样的结果就会不好。</a:t>
                </a:r>
                <a:endParaRPr lang="en-US" altLang="zh-CN" sz="2000" dirty="0">
                  <a:solidFill>
                    <a:srgbClr val="555555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rgbClr val="555555"/>
                    </a:solidFill>
                    <a:latin typeface="+mn-ea"/>
                    <a:ea typeface="+mn-ea"/>
                  </a:rPr>
                  <a:t>PPO</a:t>
                </a:r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  <a:ea typeface="+mn-ea"/>
                  </a:rPr>
                  <a:t>算法就是在目标函数后加一个</a:t>
                </a:r>
                <a:r>
                  <a:rPr lang="zh-CN" altLang="en-US" sz="2000" b="1" dirty="0">
                    <a:solidFill>
                      <a:srgbClr val="555555"/>
                    </a:solidFill>
                    <a:latin typeface="+mn-ea"/>
                    <a:ea typeface="+mn-ea"/>
                  </a:rPr>
                  <a:t>约束</a:t>
                </a:r>
                <a:r>
                  <a:rPr lang="en-US" altLang="zh-CN" sz="2000" b="1" dirty="0">
                    <a:solidFill>
                      <a:srgbClr val="555555"/>
                    </a:solidFill>
                    <a:latin typeface="+mn-ea"/>
                    <a:ea typeface="+mn-ea"/>
                  </a:rPr>
                  <a:t>KL</a:t>
                </a:r>
                <a:r>
                  <a:rPr lang="zh-CN" altLang="en-US" sz="2000" b="1" dirty="0">
                    <a:solidFill>
                      <a:srgbClr val="555555"/>
                    </a:solidFill>
                    <a:latin typeface="+mn-ea"/>
                    <a:ea typeface="+mn-ea"/>
                  </a:rPr>
                  <a:t>散度</a:t>
                </a:r>
                <a:r>
                  <a:rPr lang="zh-CN" altLang="el-GR" sz="2000" dirty="0">
                    <a:solidFill>
                      <a:srgbClr val="555555"/>
                    </a:solidFill>
                    <a:latin typeface="+mn-ea"/>
                    <a:ea typeface="+mn-ea"/>
                  </a:rPr>
                  <a:t>，</a:t>
                </a:r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  <a:ea typeface="+mn-ea"/>
                  </a:rPr>
                  <a:t>来保证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𝜃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555555"/>
                        </a:solidFill>
                        <a:latin typeface="Cambria Math" panose="02040503050406030204" pitchFamily="18" charset="0"/>
                        <a:ea typeface="+mn-ea"/>
                      </a:rPr>
                      <m:t>θ</m:t>
                    </m:r>
                  </m:oMath>
                </a14:m>
                <a:r>
                  <a:rPr lang="zh-CN" altLang="en-US" sz="2000" dirty="0">
                    <a:solidFill>
                      <a:srgbClr val="555555"/>
                    </a:solidFill>
                    <a:latin typeface="+mn-ea"/>
                    <a:ea typeface="+mn-ea"/>
                  </a:rPr>
                  <a:t>的相似性，这个约束就像深度学习中的正则化项。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5C76AB-CAFA-2CEF-030F-3BB8F429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4" y="2842182"/>
                <a:ext cx="8294670" cy="1969385"/>
              </a:xfrm>
              <a:prstGeom prst="rect">
                <a:avLst/>
              </a:prstGeom>
              <a:blipFill>
                <a:blip r:embed="rId3"/>
                <a:stretch>
                  <a:fillRect l="-735" r="-735" b="-4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48DFF634-0E59-62A3-9A13-C4C81BF07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81" y="4817845"/>
            <a:ext cx="7465389" cy="9874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3B2F280-76EE-210C-9F96-5B87A79E5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85" y="5831801"/>
            <a:ext cx="8964488" cy="7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2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B999-70DF-5B16-0BF0-937D2E86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Updates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5FAFBA-CC40-7966-EC10-CBE23233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94" y="900096"/>
            <a:ext cx="742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2800" dirty="0"/>
              <a:t>PPO</a:t>
            </a:r>
          </a:p>
          <a:p>
            <a:pPr marL="0" indent="0" eaLnBrk="1" hangingPunct="1">
              <a:buFontTx/>
              <a:buNone/>
            </a:pP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122E9D-A403-4A25-7875-23FA16AF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4" y="1412776"/>
            <a:ext cx="6480720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B999-70DF-5B16-0BF0-937D2E86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Updates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50382A-03A1-8385-526E-5EAA5F9F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94" y="900096"/>
            <a:ext cx="742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2800" dirty="0"/>
              <a:t>PPO2</a:t>
            </a:r>
          </a:p>
          <a:p>
            <a:pPr marL="0" indent="0" eaLnBrk="1" hangingPunct="1">
              <a:buFontTx/>
              <a:buNone/>
            </a:pP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5C76AB-CAFA-2CEF-030F-3BB8F429FF5F}"/>
              </a:ext>
            </a:extLst>
          </p:cNvPr>
          <p:cNvSpPr txBox="1"/>
          <p:nvPr/>
        </p:nvSpPr>
        <p:spPr>
          <a:xfrm>
            <a:off x="424665" y="1534178"/>
            <a:ext cx="8294670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555555"/>
                </a:solidFill>
                <a:latin typeface="+mn-ea"/>
                <a:ea typeface="+mn-ea"/>
              </a:rPr>
              <a:t>PPO2</a:t>
            </a:r>
            <a:r>
              <a:rPr lang="zh-CN" altLang="en-US" sz="2000" dirty="0">
                <a:solidFill>
                  <a:srgbClr val="555555"/>
                </a:solidFill>
                <a:latin typeface="+mn-ea"/>
                <a:ea typeface="+mn-ea"/>
              </a:rPr>
              <a:t>算法目标函数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56D7CD-F3E8-1EDD-4CC2-2CD19496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2053790"/>
            <a:ext cx="8062659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FCA113FB-4A3C-D80C-DE00-98853CEC0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8002588" cy="417586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Policy Objective Functions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Finite Difference Policy Gradient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Monte-Carlo Policy Gradient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Actor-Critic Policy Gradient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Constrained Updates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253239C2-E59B-D27A-5BCD-6EB929609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476250"/>
            <a:ext cx="7426325" cy="6492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策略目标函数 </a:t>
            </a:r>
            <a:r>
              <a:rPr lang="en-US" altLang="zh-CN" sz="2800"/>
              <a:t>Policy Objective Functions</a:t>
            </a:r>
          </a:p>
          <a:p>
            <a:pPr marL="0" indent="0" eaLnBrk="1" hangingPunct="1">
              <a:buFontTx/>
              <a:buNone/>
            </a:pPr>
            <a:endParaRPr lang="en-US" altLang="zh-CN" sz="2800"/>
          </a:p>
          <a:p>
            <a:pPr marL="0" indent="0" eaLnBrk="1" hangingPunct="1">
              <a:buFontTx/>
              <a:buNone/>
            </a:pPr>
            <a:endParaRPr lang="zh-CN" altLang="en-US" sz="2800"/>
          </a:p>
        </p:txBody>
      </p:sp>
      <p:pic>
        <p:nvPicPr>
          <p:cNvPr id="4099" name="图片 4">
            <a:extLst>
              <a:ext uri="{FF2B5EF4-FFF2-40B4-BE49-F238E27FC236}">
                <a16:creationId xmlns:a16="http://schemas.microsoft.com/office/drawing/2014/main" id="{304D37AB-D6A5-B2D8-B42A-9103DE4B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341438"/>
            <a:ext cx="8528051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F2EFC-99EC-080D-81AB-C744F43422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66018"/>
            <a:ext cx="8229600" cy="45259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57BE7602-C18E-CEA1-5A9C-05E15D3DC1A6}"/>
              </a:ext>
            </a:extLst>
          </p:cNvPr>
          <p:cNvSpPr txBox="1">
            <a:spLocks/>
          </p:cNvSpPr>
          <p:nvPr/>
        </p:nvSpPr>
        <p:spPr bwMode="auto">
          <a:xfrm>
            <a:off x="323850" y="476250"/>
            <a:ext cx="74263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Finite Difference Policy Gradient</a:t>
            </a:r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9AAD5-CCC7-1E13-A943-2CFF560C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Monte-Carlo Policy Gradient</a:t>
            </a:r>
            <a:endParaRPr lang="zh-CN" altLang="en-US" sz="2000" dirty="0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98FB4F09-5E4B-98E0-DF4B-A34DDCF36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475" y="803275"/>
            <a:ext cx="7426325" cy="6477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/>
              <a:t>似然比 </a:t>
            </a:r>
            <a:r>
              <a:rPr lang="en-US" altLang="zh-CN" sz="2800"/>
              <a:t>Likelihood Ratios</a:t>
            </a:r>
          </a:p>
          <a:p>
            <a:pPr marL="0" indent="0" eaLnBrk="1" hangingPunct="1">
              <a:buFontTx/>
              <a:buNone/>
            </a:pPr>
            <a:endParaRPr lang="en-US" altLang="zh-CN" sz="2800"/>
          </a:p>
          <a:p>
            <a:pPr marL="0" indent="0" eaLnBrk="1" hangingPunct="1">
              <a:buFontTx/>
              <a:buNone/>
            </a:pPr>
            <a:endParaRPr lang="en-US" altLang="zh-CN" sz="2800"/>
          </a:p>
          <a:p>
            <a:pPr marL="0" indent="0" eaLnBrk="1" hangingPunct="1">
              <a:buFontTx/>
              <a:buNone/>
            </a:pPr>
            <a:endParaRPr lang="zh-CN" altLang="en-US" sz="2800"/>
          </a:p>
        </p:txBody>
      </p:sp>
      <p:pic>
        <p:nvPicPr>
          <p:cNvPr id="6148" name="图片 5">
            <a:extLst>
              <a:ext uri="{FF2B5EF4-FFF2-40B4-BE49-F238E27FC236}">
                <a16:creationId xmlns:a16="http://schemas.microsoft.com/office/drawing/2014/main" id="{14BFEFCF-4BE8-5D7A-1824-863533CB9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858" b="70791"/>
          <a:stretch/>
        </p:blipFill>
        <p:spPr bwMode="auto">
          <a:xfrm>
            <a:off x="498475" y="1524001"/>
            <a:ext cx="8466138" cy="154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121EC9-3460-5131-6E26-1DE5090101ED}"/>
              </a:ext>
            </a:extLst>
          </p:cNvPr>
          <p:cNvSpPr txBox="1"/>
          <p:nvPr/>
        </p:nvSpPr>
        <p:spPr>
          <a:xfrm>
            <a:off x="498475" y="3644900"/>
            <a:ext cx="54006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555555"/>
                </a:solidFill>
                <a:latin typeface="Lato" panose="020F0502020204030203" pitchFamily="34" charset="0"/>
              </a:rPr>
              <a:t>对于离散动作，可以用 </a:t>
            </a:r>
            <a:r>
              <a:rPr lang="en-US" altLang="zh-CN" sz="2000" dirty="0" err="1">
                <a:solidFill>
                  <a:srgbClr val="555555"/>
                </a:solidFill>
                <a:latin typeface="Lato" panose="020F0502020204030203" pitchFamily="34" charset="0"/>
              </a:rPr>
              <a:t>Softmax</a:t>
            </a:r>
            <a:r>
              <a:rPr lang="en-US" altLang="zh-CN" sz="2000" dirty="0">
                <a:solidFill>
                  <a:srgbClr val="555555"/>
                </a:solidFill>
                <a:latin typeface="Lato" panose="020F0502020204030203" pitchFamily="34" charset="0"/>
              </a:rPr>
              <a:t> Policy</a:t>
            </a:r>
            <a:r>
              <a:rPr lang="zh-CN" altLang="en-US" sz="2000" dirty="0">
                <a:solidFill>
                  <a:srgbClr val="555555"/>
                </a:solidFill>
                <a:latin typeface="Lato" panose="020F0502020204030203" pitchFamily="34" charset="0"/>
              </a:rPr>
              <a:t>：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950DEF-7F3B-DA66-2883-107BCED83738}"/>
              </a:ext>
            </a:extLst>
          </p:cNvPr>
          <p:cNvSpPr txBox="1"/>
          <p:nvPr/>
        </p:nvSpPr>
        <p:spPr>
          <a:xfrm>
            <a:off x="555625" y="4933950"/>
            <a:ext cx="58880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555555"/>
                </a:solidFill>
                <a:latin typeface="Lato" panose="020F0502020204030203" pitchFamily="34" charset="0"/>
              </a:rPr>
              <a:t>对于连续动作，可以用高斯策略 </a:t>
            </a:r>
            <a:r>
              <a:rPr lang="en-US" altLang="zh-CN" sz="2000" dirty="0">
                <a:solidFill>
                  <a:srgbClr val="555555"/>
                </a:solidFill>
                <a:latin typeface="Lato" panose="020F0502020204030203" pitchFamily="34" charset="0"/>
              </a:rPr>
              <a:t>(Gaussian Policy): 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6151" name="图片 9">
            <a:extLst>
              <a:ext uri="{FF2B5EF4-FFF2-40B4-BE49-F238E27FC236}">
                <a16:creationId xmlns:a16="http://schemas.microsoft.com/office/drawing/2014/main" id="{D75A7B04-05E7-94D8-B862-7DC4D8F9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186238"/>
            <a:ext cx="48847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11">
            <a:extLst>
              <a:ext uri="{FF2B5EF4-FFF2-40B4-BE49-F238E27FC236}">
                <a16:creationId xmlns:a16="http://schemas.microsoft.com/office/drawing/2014/main" id="{2A2B9CA6-BD83-B391-C6B9-95D85C31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411788"/>
            <a:ext cx="437673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8B2225-7999-A184-6554-6533CF53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3141987"/>
            <a:ext cx="5194920" cy="510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58C8AEAE-059C-70D7-9E08-DBF6E82ED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475" y="803275"/>
            <a:ext cx="7426325" cy="6477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/>
              <a:t>策略梯度定理 </a:t>
            </a:r>
            <a:r>
              <a:rPr lang="en-US" altLang="zh-CN" sz="2800" dirty="0"/>
              <a:t>Policy Gradient Theorem</a:t>
            </a:r>
          </a:p>
          <a:p>
            <a:pPr marL="0" indent="0" eaLnBrk="1" hangingPunct="1">
              <a:buFontTx/>
              <a:buNone/>
            </a:pPr>
            <a:endParaRPr lang="en-US" altLang="zh-CN" sz="2800" dirty="0"/>
          </a:p>
          <a:p>
            <a:pPr marL="0" indent="0" eaLnBrk="1" hangingPunct="1">
              <a:buFontTx/>
              <a:buNone/>
            </a:pPr>
            <a:endParaRPr lang="en-US" altLang="zh-CN" sz="2800" dirty="0"/>
          </a:p>
          <a:p>
            <a:pPr marL="0" indent="0" eaLnBrk="1" hangingPunct="1">
              <a:buFontTx/>
              <a:buNone/>
            </a:pPr>
            <a:endParaRPr lang="zh-CN" altLang="en-US" sz="2800" dirty="0"/>
          </a:p>
        </p:txBody>
      </p:sp>
      <p:pic>
        <p:nvPicPr>
          <p:cNvPr id="7171" name="图片 4">
            <a:extLst>
              <a:ext uri="{FF2B5EF4-FFF2-40B4-BE49-F238E27FC236}">
                <a16:creationId xmlns:a16="http://schemas.microsoft.com/office/drawing/2014/main" id="{659F1801-BD67-D824-2DDB-CFF081EF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700213"/>
            <a:ext cx="79883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ED84EB-B2AC-8AE1-C63E-9E3AEB23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Monte-Carlo Policy Gradient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A1D0724D-1190-C9DC-ED25-5059145F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Monte-Carlo Policy Gradient</a:t>
            </a:r>
            <a:endParaRPr lang="zh-CN" altLang="en-US" sz="20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F9D576E-6F92-63B2-4117-22A4945E7C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21228" y="1057123"/>
            <a:ext cx="8159216" cy="1080120"/>
          </a:xfrm>
          <a:blipFill>
            <a:blip r:embed="rId2"/>
            <a:stretch>
              <a:fillRect l="-82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8196" name="图片 10">
            <a:extLst>
              <a:ext uri="{FF2B5EF4-FFF2-40B4-BE49-F238E27FC236}">
                <a16:creationId xmlns:a16="http://schemas.microsoft.com/office/drawing/2014/main" id="{2EB3E0D9-97F1-9F69-8765-CC567FFE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565400"/>
            <a:ext cx="796925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CA9C0E-64DF-6C4E-45BA-19723525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Actor-Critic Policy Gradient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229327A-EBB9-7D1A-BD35-51D26DD28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182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蒙特卡罗策略梯度方法有着很高的方差，所以用一个 </a:t>
                </a: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Critic 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来估计行为价值函数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55555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55555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55555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err="1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err="1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)≈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55555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55555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55555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000" b="0" i="1" dirty="0" smtClean="0">
                                <a:solidFill>
                                  <a:srgbClr val="55555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l-GR" altLang="zh-CN" sz="2000" b="0" i="1" dirty="0" smtClean="0">
                                <a:solidFill>
                                  <a:srgbClr val="555555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l-GR" altLang="zh-CN" sz="2000" b="0" i="1" dirty="0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dirty="0" err="1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err="1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err="1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rgbClr val="555555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。所以 </a:t>
                </a: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Actor-Critic 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算法包含两种参数：</a:t>
                </a:r>
              </a:p>
              <a:p>
                <a:pPr marL="0" indent="0">
                  <a:buNone/>
                </a:pP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Critic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：更新行为价值函数的参数</a:t>
                </a: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w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，使用线性</a:t>
                </a: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TD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（</a:t>
                </a: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0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）</a:t>
                </a:r>
                <a:endParaRPr lang="en-US" altLang="zh-CN" sz="2000" b="0" i="0" dirty="0">
                  <a:solidFill>
                    <a:srgbClr val="555555"/>
                  </a:solidFill>
                  <a:effectLst/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Actor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：更新策略的参数</a:t>
                </a:r>
                <a:r>
                  <a:rPr lang="el-GR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θ</a:t>
                </a:r>
                <a:r>
                  <a:rPr lang="zh-CN" altLang="el-GR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，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更新过程会受到 </a:t>
                </a:r>
                <a:r>
                  <a:rPr lang="en-US" altLang="zh-CN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Critic </a:t>
                </a:r>
                <a:r>
                  <a:rPr lang="zh-CN" altLang="en-US" sz="2000" b="0" i="0" dirty="0">
                    <a:solidFill>
                      <a:srgbClr val="555555"/>
                    </a:solidFill>
                    <a:effectLst/>
                    <a:latin typeface="+mn-ea"/>
                  </a:rPr>
                  <a:t>的价值函数的引导</a:t>
                </a:r>
              </a:p>
              <a:p>
                <a:pPr marL="0" indent="0">
                  <a:buNone/>
                </a:pP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229327A-EBB9-7D1A-BD35-51D26DD28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1828800"/>
              </a:xfrm>
              <a:blipFill>
                <a:blip r:embed="rId2"/>
                <a:stretch>
                  <a:fillRect l="-741" t="-2000" r="-370" b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82EE7FC-8795-92F7-BC22-56D1C416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4" y="2815806"/>
            <a:ext cx="6480720" cy="37915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CA9C0E-64DF-6C4E-45BA-19723525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Actor-Critic Policy Gradient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29327A-EBB9-7D1A-BD35-51D26DD2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6283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555555"/>
                </a:solidFill>
                <a:latin typeface="+mn-ea"/>
              </a:rPr>
              <a:t>如果一个比较好的动作没有被采样到，而采样到的不好的动作得到了一个比较小的正</a:t>
            </a:r>
            <a:r>
              <a:rPr lang="en-US" altLang="zh-CN" sz="2000" dirty="0">
                <a:solidFill>
                  <a:srgbClr val="555555"/>
                </a:solidFill>
                <a:latin typeface="+mn-ea"/>
              </a:rPr>
              <a:t>reward</a:t>
            </a:r>
            <a:r>
              <a:rPr lang="zh-CN" altLang="en-US" sz="2000" dirty="0">
                <a:solidFill>
                  <a:srgbClr val="555555"/>
                </a:solidFill>
                <a:latin typeface="+mn-ea"/>
              </a:rPr>
              <a:t>，那么没有被采样到的好动作的出现概率会越来越小。因此需要增加一个奖励的基线，让</a:t>
            </a:r>
            <a:r>
              <a:rPr lang="en-US" altLang="zh-CN" sz="2000" dirty="0">
                <a:solidFill>
                  <a:srgbClr val="555555"/>
                </a:solidFill>
                <a:latin typeface="+mn-ea"/>
              </a:rPr>
              <a:t>reward</a:t>
            </a:r>
            <a:r>
              <a:rPr lang="zh-CN" altLang="en-US" sz="2000" dirty="0">
                <a:solidFill>
                  <a:srgbClr val="555555"/>
                </a:solidFill>
                <a:latin typeface="+mn-ea"/>
              </a:rPr>
              <a:t>有正有负。</a:t>
            </a:r>
            <a:endParaRPr lang="en-US" altLang="zh-CN" sz="2000" dirty="0">
              <a:solidFill>
                <a:srgbClr val="555555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555555"/>
                </a:solidFill>
                <a:latin typeface="+mn-ea"/>
              </a:rPr>
              <a:t>由此引入优势函数：</a:t>
            </a:r>
            <a:r>
              <a:rPr lang="en-US" altLang="zh-CN" sz="2000" dirty="0">
                <a:solidFill>
                  <a:srgbClr val="555555"/>
                </a:solidFill>
                <a:latin typeface="+mn-ea"/>
              </a:rPr>
              <a:t>A=Q−V</a:t>
            </a:r>
            <a:r>
              <a:rPr lang="zh-CN" altLang="en-US" sz="2000" dirty="0">
                <a:solidFill>
                  <a:srgbClr val="555555"/>
                </a:solidFill>
                <a:latin typeface="+mn-ea"/>
              </a:rPr>
              <a:t>。可以使用</a:t>
            </a:r>
            <a:r>
              <a:rPr lang="en-US" altLang="zh-CN" sz="2000" dirty="0">
                <a:solidFill>
                  <a:srgbClr val="555555"/>
                </a:solidFill>
                <a:latin typeface="+mn-ea"/>
              </a:rPr>
              <a:t>TD</a:t>
            </a:r>
            <a:r>
              <a:rPr lang="zh-CN" altLang="en-US" sz="2000" dirty="0">
                <a:solidFill>
                  <a:srgbClr val="555555"/>
                </a:solidFill>
                <a:latin typeface="+mn-ea"/>
              </a:rPr>
              <a:t>误差替代优势函数。</a:t>
            </a:r>
            <a:endParaRPr lang="en-US" altLang="zh-CN" sz="2000" dirty="0">
              <a:solidFill>
                <a:srgbClr val="555555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555555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3E4595-06A2-73A1-3D8D-157B383B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6264696" cy="42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334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385</Words>
  <Application>Microsoft Office PowerPoint</Application>
  <PresentationFormat>全屏显示(4:3)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Cambria Math</vt:lpstr>
      <vt:lpstr>Consolas</vt:lpstr>
      <vt:lpstr>Lato</vt:lpstr>
      <vt:lpstr>默认设计模板</vt:lpstr>
      <vt:lpstr>策略梯度算法</vt:lpstr>
      <vt:lpstr>PowerPoint 演示文稿</vt:lpstr>
      <vt:lpstr>PowerPoint 演示文稿</vt:lpstr>
      <vt:lpstr>PowerPoint 演示文稿</vt:lpstr>
      <vt:lpstr>Monte-Carlo Policy Gradient</vt:lpstr>
      <vt:lpstr>Monte-Carlo Policy Gradient</vt:lpstr>
      <vt:lpstr>Monte-Carlo Policy Gradient</vt:lpstr>
      <vt:lpstr>Actor-Critic Policy Gradient</vt:lpstr>
      <vt:lpstr>Actor-Critic Policy Gradient</vt:lpstr>
      <vt:lpstr>PowerPoint 演示文稿</vt:lpstr>
      <vt:lpstr>Constrained Updates</vt:lpstr>
      <vt:lpstr>Constrained Updates</vt:lpstr>
      <vt:lpstr>Constrained Updates</vt:lpstr>
      <vt:lpstr>Constrained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策略梯度算法</dc:title>
  <dc:creator>12713</dc:creator>
  <cp:lastModifiedBy>1271309736@qq.com</cp:lastModifiedBy>
  <cp:revision>15</cp:revision>
  <dcterms:created xsi:type="dcterms:W3CDTF">2016-12-02T08:56:59Z</dcterms:created>
  <dcterms:modified xsi:type="dcterms:W3CDTF">2022-10-27T08:09:58Z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