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3" r:id="rId4"/>
    <p:sldId id="295" r:id="rId5"/>
    <p:sldId id="282" r:id="rId6"/>
    <p:sldId id="294" r:id="rId7"/>
    <p:sldId id="296" r:id="rId8"/>
    <p:sldId id="297" r:id="rId9"/>
    <p:sldId id="298" r:id="rId10"/>
    <p:sldId id="299" r:id="rId11"/>
    <p:sldId id="300" r:id="rId12"/>
    <p:sldId id="281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6314" autoAdjust="0"/>
  </p:normalViewPr>
  <p:slideViewPr>
    <p:cSldViewPr snapToGrid="0" snapToObjects="1">
      <p:cViewPr varScale="1">
        <p:scale>
          <a:sx n="90" d="100"/>
          <a:sy n="90" d="100"/>
        </p:scale>
        <p:origin x="132" y="64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7FE65-5E73-0045-A27F-790AEF1DF083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C6F83-540D-334B-BB7A-347CE6723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618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087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862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086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49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39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430183" y="459585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8337" y="17764"/>
            <a:ext cx="963555" cy="1111793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89965" y="0"/>
            <a:ext cx="309283" cy="537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4605" y="150158"/>
            <a:ext cx="309283" cy="5378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7F02-9673-4B45-90AC-0B7D8224E4A7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 flipH="1">
            <a:off x="0" y="844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8763000 w 12192000"/>
              <a:gd name="connsiteY1" fmla="*/ 0 h 6858000"/>
              <a:gd name="connsiteX2" fmla="*/ 12192000 w 12192000"/>
              <a:gd name="connsiteY2" fmla="*/ 342900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-1" fmla="*/ 0 w 12192000"/>
              <a:gd name="connsiteY0-2" fmla="*/ 0 h 6858000"/>
              <a:gd name="connsiteX1-3" fmla="*/ 3069566 w 12192000"/>
              <a:gd name="connsiteY1-4" fmla="*/ 0 h 6858000"/>
              <a:gd name="connsiteX2-5" fmla="*/ 12192000 w 12192000"/>
              <a:gd name="connsiteY2-6" fmla="*/ 3429000 h 6858000"/>
              <a:gd name="connsiteX3-7" fmla="*/ 12192000 w 12192000"/>
              <a:gd name="connsiteY3-8" fmla="*/ 6858000 h 6858000"/>
              <a:gd name="connsiteX4-9" fmla="*/ 0 w 12192000"/>
              <a:gd name="connsiteY4-10" fmla="*/ 6858000 h 6858000"/>
              <a:gd name="connsiteX5-11" fmla="*/ 0 w 12192000"/>
              <a:gd name="connsiteY5-12" fmla="*/ 0 h 6858000"/>
              <a:gd name="connsiteX0-13" fmla="*/ 0 w 12192000"/>
              <a:gd name="connsiteY0-14" fmla="*/ 0 h 6858000"/>
              <a:gd name="connsiteX1-15" fmla="*/ 3069566 w 12192000"/>
              <a:gd name="connsiteY1-16" fmla="*/ 0 h 6858000"/>
              <a:gd name="connsiteX2-17" fmla="*/ 12192000 w 12192000"/>
              <a:gd name="connsiteY2-18" fmla="*/ 6387860 h 6858000"/>
              <a:gd name="connsiteX3-19" fmla="*/ 12192000 w 12192000"/>
              <a:gd name="connsiteY3-20" fmla="*/ 6858000 h 6858000"/>
              <a:gd name="connsiteX4-21" fmla="*/ 0 w 12192000"/>
              <a:gd name="connsiteY4-22" fmla="*/ 6858000 h 6858000"/>
              <a:gd name="connsiteX5-23" fmla="*/ 0 w 12192000"/>
              <a:gd name="connsiteY5-24" fmla="*/ 0 h 6858000"/>
              <a:gd name="connsiteX0-25" fmla="*/ 0 w 12192000"/>
              <a:gd name="connsiteY0-26" fmla="*/ 0 h 6858000"/>
              <a:gd name="connsiteX1-27" fmla="*/ 3069566 w 12192000"/>
              <a:gd name="connsiteY1-28" fmla="*/ 0 h 6858000"/>
              <a:gd name="connsiteX2-29" fmla="*/ 12192000 w 12192000"/>
              <a:gd name="connsiteY2-30" fmla="*/ 6858000 h 6858000"/>
              <a:gd name="connsiteX3-31" fmla="*/ 0 w 12192000"/>
              <a:gd name="connsiteY3-32" fmla="*/ 6858000 h 6858000"/>
              <a:gd name="connsiteX4-33" fmla="*/ 0 w 12192000"/>
              <a:gd name="connsiteY4-34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069566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379" y="1292928"/>
            <a:ext cx="1982880" cy="726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586" y="1950236"/>
            <a:ext cx="1284449" cy="1106053"/>
          </a:xfrm>
          <a:prstGeom prst="rect">
            <a:avLst/>
          </a:prstGeom>
        </p:spPr>
      </p:pic>
      <p:sp>
        <p:nvSpPr>
          <p:cNvPr id="18" name="直角三角形 17"/>
          <p:cNvSpPr/>
          <p:nvPr/>
        </p:nvSpPr>
        <p:spPr>
          <a:xfrm rot="5400000">
            <a:off x="625947" y="446462"/>
            <a:ext cx="1297802" cy="1302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9" name="直角三角形 18"/>
          <p:cNvSpPr/>
          <p:nvPr/>
        </p:nvSpPr>
        <p:spPr>
          <a:xfrm rot="16200000">
            <a:off x="10323192" y="4629441"/>
            <a:ext cx="1297802" cy="1302111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623792" y="1950235"/>
            <a:ext cx="0" cy="3630297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11619412" y="2474263"/>
            <a:ext cx="0" cy="192636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u=1659782161,2150946685&amp;fm=26&amp;gp=0"/>
          <p:cNvPicPr>
            <a:picLocks noChangeAspect="1"/>
          </p:cNvPicPr>
          <p:nvPr/>
        </p:nvPicPr>
        <p:blipFill>
          <a:blip r:embed="rId5"/>
          <a:srcRect l="14000" r="17427" b="3645"/>
          <a:stretch>
            <a:fillRect/>
          </a:stretch>
        </p:blipFill>
        <p:spPr>
          <a:xfrm>
            <a:off x="10610215" y="123825"/>
            <a:ext cx="1332230" cy="1322070"/>
          </a:xfrm>
          <a:prstGeom prst="ellipse">
            <a:avLst/>
          </a:prstGeom>
        </p:spPr>
      </p:pic>
      <p:sp>
        <p:nvSpPr>
          <p:cNvPr id="3075" name="文本框 3074"/>
          <p:cNvSpPr txBox="1"/>
          <p:nvPr/>
        </p:nvSpPr>
        <p:spPr>
          <a:xfrm>
            <a:off x="7650997" y="5223223"/>
            <a:ext cx="2308860" cy="37592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汇报人：范思楠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11249" y="3148008"/>
            <a:ext cx="5996305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1468E"/>
                </a:solidFill>
                <a:sym typeface="+mn-ea"/>
              </a:rPr>
              <a:t>AGV</a:t>
            </a:r>
            <a:r>
              <a:rPr lang="zh-CN" altLang="en-US" sz="4800" b="1" dirty="0">
                <a:solidFill>
                  <a:srgbClr val="01468E"/>
                </a:solidFill>
                <a:sym typeface="+mn-ea"/>
              </a:rPr>
              <a:t>调度</a:t>
            </a:r>
            <a:endParaRPr lang="en-US" altLang="zh-CN" sz="4800" b="1" dirty="0">
              <a:solidFill>
                <a:srgbClr val="01468E"/>
              </a:solidFill>
              <a:sym typeface="+mn-ea"/>
            </a:endParaRPr>
          </a:p>
        </p:txBody>
      </p:sp>
      <p:sp>
        <p:nvSpPr>
          <p:cNvPr id="3076" name="文本框 3075"/>
          <p:cNvSpPr txBox="1"/>
          <p:nvPr/>
        </p:nvSpPr>
        <p:spPr>
          <a:xfrm>
            <a:off x="7650997" y="5704005"/>
            <a:ext cx="3268345" cy="37592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日期：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2022/10/20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30" y="1153844"/>
            <a:ext cx="2014353" cy="232425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921624" y="1963274"/>
            <a:ext cx="7270376" cy="2191871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" y="0"/>
            <a:ext cx="31466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5013" y="2114521"/>
            <a:ext cx="2074659" cy="141866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143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1626" y="2397253"/>
            <a:ext cx="5774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多式联运</a:t>
            </a:r>
            <a:r>
              <a:rPr lang="en-US" altLang="zh-CN" sz="5400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AGV</a:t>
            </a:r>
            <a:r>
              <a:rPr lang="zh-CN" altLang="en-US" sz="5400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调度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184" y="4894730"/>
            <a:ext cx="1621149" cy="593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3" y="1502828"/>
            <a:ext cx="667367" cy="57467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082329" y="2218765"/>
            <a:ext cx="16038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</a:t>
            </a:r>
            <a:endParaRPr kumimoji="1" lang="zh-CN" altLang="en-US" sz="6600" dirty="0">
              <a:solidFill>
                <a:schemeClr val="bg2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3" name="图片 2" descr="u=1659782161,2150946685&amp;fm=26&amp;gp=0"/>
          <p:cNvPicPr>
            <a:picLocks noChangeAspect="1"/>
          </p:cNvPicPr>
          <p:nvPr/>
        </p:nvPicPr>
        <p:blipFill>
          <a:blip r:embed="rId6"/>
          <a:srcRect l="14000" r="17427" b="3645"/>
          <a:stretch>
            <a:fillRect/>
          </a:stretch>
        </p:blipFill>
        <p:spPr>
          <a:xfrm>
            <a:off x="10610215" y="123825"/>
            <a:ext cx="1332230" cy="13220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8626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19891" y="417250"/>
            <a:ext cx="2982897" cy="3728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dirty="0">
                <a:solidFill>
                  <a:srgbClr val="FAFAFA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https://www.ypppt.com/</a:t>
            </a:r>
            <a:endParaRPr kumimoji="1" lang="zh-CN" altLang="en-US" dirty="0">
              <a:solidFill>
                <a:srgbClr val="FAFAFA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3" name="图片 2" descr="u=1659782161,2150946685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14000" r="17427" b="3645"/>
          <a:stretch>
            <a:fillRect/>
          </a:stretch>
        </p:blipFill>
        <p:spPr>
          <a:xfrm>
            <a:off x="10610215" y="123825"/>
            <a:ext cx="1332230" cy="1322070"/>
          </a:xfrm>
          <a:prstGeom prst="ellipse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57985" y="75945"/>
            <a:ext cx="3914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kumimoji="1"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多式联运</a:t>
            </a:r>
            <a:r>
              <a:rPr kumimoji="1" lang="en-US" altLang="zh-CN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AGV</a:t>
            </a:r>
            <a:r>
              <a:rPr kumimoji="1"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调度</a:t>
            </a:r>
          </a:p>
          <a:p>
            <a:pPr algn="l"/>
            <a:endParaRPr kumimoji="1"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kumimoji="1"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23105" y="47625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123F9F-6864-7B32-95ED-2C6DDE889964}"/>
              </a:ext>
            </a:extLst>
          </p:cNvPr>
          <p:cNvSpPr txBox="1"/>
          <p:nvPr/>
        </p:nvSpPr>
        <p:spPr>
          <a:xfrm>
            <a:off x="1344526" y="3744169"/>
            <a:ext cx="7759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kumimoji="1"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船舶与堆场间无人集卡调度</a:t>
            </a:r>
            <a:endParaRPr kumimoji="1"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船舶、列车与堆场间无人集卡调度</a:t>
            </a:r>
            <a:endParaRPr kumimoji="1"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港</a:t>
            </a:r>
            <a:r>
              <a:rPr kumimoji="1"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1"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公混合集卡车队调度</a:t>
            </a:r>
            <a:endParaRPr kumimoji="1"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83E479-BA6A-60C6-8903-3D2E53EA8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92" y="1105282"/>
            <a:ext cx="9936436" cy="23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1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 flipH="1">
            <a:off x="0" y="8109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8763000 w 12192000"/>
              <a:gd name="connsiteY1" fmla="*/ 0 h 6858000"/>
              <a:gd name="connsiteX2" fmla="*/ 12192000 w 12192000"/>
              <a:gd name="connsiteY2" fmla="*/ 342900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-1" fmla="*/ 0 w 12192000"/>
              <a:gd name="connsiteY0-2" fmla="*/ 0 h 6858000"/>
              <a:gd name="connsiteX1-3" fmla="*/ 3069566 w 12192000"/>
              <a:gd name="connsiteY1-4" fmla="*/ 0 h 6858000"/>
              <a:gd name="connsiteX2-5" fmla="*/ 12192000 w 12192000"/>
              <a:gd name="connsiteY2-6" fmla="*/ 3429000 h 6858000"/>
              <a:gd name="connsiteX3-7" fmla="*/ 12192000 w 12192000"/>
              <a:gd name="connsiteY3-8" fmla="*/ 6858000 h 6858000"/>
              <a:gd name="connsiteX4-9" fmla="*/ 0 w 12192000"/>
              <a:gd name="connsiteY4-10" fmla="*/ 6858000 h 6858000"/>
              <a:gd name="connsiteX5-11" fmla="*/ 0 w 12192000"/>
              <a:gd name="connsiteY5-12" fmla="*/ 0 h 6858000"/>
              <a:gd name="connsiteX0-13" fmla="*/ 0 w 12192000"/>
              <a:gd name="connsiteY0-14" fmla="*/ 0 h 6858000"/>
              <a:gd name="connsiteX1-15" fmla="*/ 3069566 w 12192000"/>
              <a:gd name="connsiteY1-16" fmla="*/ 0 h 6858000"/>
              <a:gd name="connsiteX2-17" fmla="*/ 12192000 w 12192000"/>
              <a:gd name="connsiteY2-18" fmla="*/ 6387860 h 6858000"/>
              <a:gd name="connsiteX3-19" fmla="*/ 12192000 w 12192000"/>
              <a:gd name="connsiteY3-20" fmla="*/ 6858000 h 6858000"/>
              <a:gd name="connsiteX4-21" fmla="*/ 0 w 12192000"/>
              <a:gd name="connsiteY4-22" fmla="*/ 6858000 h 6858000"/>
              <a:gd name="connsiteX5-23" fmla="*/ 0 w 12192000"/>
              <a:gd name="connsiteY5-24" fmla="*/ 0 h 6858000"/>
              <a:gd name="connsiteX0-25" fmla="*/ 0 w 12192000"/>
              <a:gd name="connsiteY0-26" fmla="*/ 0 h 6858000"/>
              <a:gd name="connsiteX1-27" fmla="*/ 3069566 w 12192000"/>
              <a:gd name="connsiteY1-28" fmla="*/ 0 h 6858000"/>
              <a:gd name="connsiteX2-29" fmla="*/ 12192000 w 12192000"/>
              <a:gd name="connsiteY2-30" fmla="*/ 6858000 h 6858000"/>
              <a:gd name="connsiteX3-31" fmla="*/ 0 w 12192000"/>
              <a:gd name="connsiteY3-32" fmla="*/ 6858000 h 6858000"/>
              <a:gd name="connsiteX4-33" fmla="*/ 0 w 12192000"/>
              <a:gd name="connsiteY4-34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069566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15" y="559550"/>
            <a:ext cx="3256956" cy="37580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379" y="1292928"/>
            <a:ext cx="1982880" cy="726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586" y="1950236"/>
            <a:ext cx="1284449" cy="110605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219121" y="3484051"/>
            <a:ext cx="6642847" cy="11472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defRPr/>
            </a:pPr>
            <a:r>
              <a:rPr lang="zh-CN" altLang="en-US" sz="7500">
                <a:solidFill>
                  <a:srgbClr val="1B4367"/>
                </a:solidFill>
                <a:cs typeface="+mn-ea"/>
                <a:sym typeface="+mn-lt"/>
              </a:rPr>
              <a:t>感谢各位</a:t>
            </a:r>
          </a:p>
          <a:p>
            <a:pPr algn="ctr">
              <a:defRPr/>
            </a:pPr>
            <a:r>
              <a:rPr lang="zh-CN" altLang="en-US" sz="7500">
                <a:solidFill>
                  <a:srgbClr val="1B4367"/>
                </a:solidFill>
                <a:cs typeface="+mn-ea"/>
                <a:sym typeface="+mn-lt"/>
              </a:rPr>
              <a:t>聆听</a:t>
            </a:r>
          </a:p>
          <a:p>
            <a:pPr algn="ctr"/>
            <a:endParaRPr lang="zh-CN" altLang="en-US" sz="7500" spc="600" dirty="0">
              <a:solidFill>
                <a:schemeClr val="bg2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55131" y="5800455"/>
            <a:ext cx="4760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THANKS</a:t>
            </a:r>
            <a:endParaRPr lang="zh-CN" altLang="en-US" sz="2400" spc="300" dirty="0">
              <a:solidFill>
                <a:schemeClr val="bg2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8" name="直角三角形 17"/>
          <p:cNvSpPr/>
          <p:nvPr/>
        </p:nvSpPr>
        <p:spPr>
          <a:xfrm rot="5400000">
            <a:off x="625947" y="446462"/>
            <a:ext cx="1297802" cy="1302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9" name="直角三角形 18"/>
          <p:cNvSpPr/>
          <p:nvPr/>
        </p:nvSpPr>
        <p:spPr>
          <a:xfrm rot="16200000">
            <a:off x="10323192" y="4629441"/>
            <a:ext cx="1297802" cy="1302111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623792" y="1950235"/>
            <a:ext cx="0" cy="3630297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11619412" y="2474263"/>
            <a:ext cx="0" cy="192636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u=1659782161,2150946685&amp;fm=26&amp;gp=0"/>
          <p:cNvPicPr>
            <a:picLocks noChangeAspect="1"/>
          </p:cNvPicPr>
          <p:nvPr/>
        </p:nvPicPr>
        <p:blipFill>
          <a:blip r:embed="rId6"/>
          <a:srcRect l="14000" r="17427" b="3645"/>
          <a:stretch>
            <a:fillRect/>
          </a:stretch>
        </p:blipFill>
        <p:spPr>
          <a:xfrm>
            <a:off x="10610215" y="123825"/>
            <a:ext cx="1332230" cy="13220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30" y="1153844"/>
            <a:ext cx="2014353" cy="232425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921624" y="1963274"/>
            <a:ext cx="7270376" cy="2191871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" y="0"/>
            <a:ext cx="31466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5013" y="2114521"/>
            <a:ext cx="2074659" cy="141866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143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1626" y="2397253"/>
            <a:ext cx="522105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AGV</a:t>
            </a:r>
            <a:r>
              <a:rPr lang="zh-CN" altLang="en-US" sz="5400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调度模块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184" y="4894730"/>
            <a:ext cx="1621149" cy="593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3" y="1502828"/>
            <a:ext cx="667367" cy="57467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082329" y="2218765"/>
            <a:ext cx="16038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1</a:t>
            </a:r>
            <a:endParaRPr kumimoji="1" lang="zh-CN" altLang="en-US" sz="6600" dirty="0">
              <a:solidFill>
                <a:schemeClr val="bg2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3" name="图片 2" descr="u=1659782161,2150946685&amp;fm=26&amp;gp=0"/>
          <p:cNvPicPr>
            <a:picLocks noChangeAspect="1"/>
          </p:cNvPicPr>
          <p:nvPr/>
        </p:nvPicPr>
        <p:blipFill>
          <a:blip r:embed="rId6"/>
          <a:srcRect l="14000" r="17427" b="3645"/>
          <a:stretch>
            <a:fillRect/>
          </a:stretch>
        </p:blipFill>
        <p:spPr>
          <a:xfrm>
            <a:off x="10610215" y="123825"/>
            <a:ext cx="1332230" cy="13220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309777" y="115509"/>
            <a:ext cx="2845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19891" y="417250"/>
            <a:ext cx="2982897" cy="3728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dirty="0">
                <a:solidFill>
                  <a:srgbClr val="FAFAFA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https://www.ypppt.com/</a:t>
            </a:r>
            <a:endParaRPr kumimoji="1" lang="zh-CN" altLang="en-US" dirty="0">
              <a:solidFill>
                <a:srgbClr val="FAFAFA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3" name="图片 2" descr="u=1659782161,2150946685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14000" r="17427" b="3645"/>
          <a:stretch>
            <a:fillRect/>
          </a:stretch>
        </p:blipFill>
        <p:spPr>
          <a:xfrm>
            <a:off x="10610215" y="123825"/>
            <a:ext cx="1332230" cy="1322070"/>
          </a:xfrm>
          <a:prstGeom prst="ellipse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90033" y="1842843"/>
            <a:ext cx="454046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近年来，有关港口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AGV 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智能调度的研究大多侧重多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AGV 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路径规划与控制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方面，对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AGV 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智能调度系统整体性的研究相对较少。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99105" y="69913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81580" y="611187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41040" y="69913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40114B-774C-2609-9558-00309CAAD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43" y="1300716"/>
            <a:ext cx="626745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309777" y="115509"/>
            <a:ext cx="2845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AGV</a:t>
            </a:r>
            <a:r>
              <a:rPr lang="zh-CN" altLang="en-US" sz="3200" b="1" dirty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调度模块</a:t>
            </a:r>
          </a:p>
        </p:txBody>
      </p:sp>
      <p:pic>
        <p:nvPicPr>
          <p:cNvPr id="2" name="图片 1" descr="u=1659782161,2150946685&amp;fm=26&amp;gp=0"/>
          <p:cNvPicPr>
            <a:picLocks noChangeAspect="1"/>
          </p:cNvPicPr>
          <p:nvPr/>
        </p:nvPicPr>
        <p:blipFill>
          <a:blip r:embed="rId3"/>
          <a:srcRect l="14000" r="17427" b="3645"/>
          <a:stretch>
            <a:fillRect/>
          </a:stretch>
        </p:blipFill>
        <p:spPr>
          <a:xfrm>
            <a:off x="10610215" y="123825"/>
            <a:ext cx="1332230" cy="1322070"/>
          </a:xfrm>
          <a:prstGeom prst="ellipse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468708" y="1559678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62993" y="2691213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61203" y="4904152"/>
            <a:ext cx="422319" cy="445135"/>
            <a:chOff x="6280888" y="3790231"/>
            <a:chExt cx="563092" cy="593514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35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732554" y="1538404"/>
            <a:ext cx="73901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0" dirty="0">
                <a:latin typeface="宋体" panose="02010600030101010101" pitchFamily="2" charset="-122"/>
                <a:ea typeface="宋体" panose="02010600030101010101" pitchFamily="2" charset="-122"/>
              </a:rPr>
              <a:t>多车任务规划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32554" y="2647602"/>
            <a:ext cx="7930515" cy="3943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调度资源分配策略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32554" y="3816064"/>
            <a:ext cx="760476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车辆冲突消除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39565" y="502856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5810" y="499046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3697" y="4863531"/>
            <a:ext cx="8533765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调度效率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55488" y="3822747"/>
            <a:ext cx="428034" cy="446276"/>
            <a:chOff x="6280888" y="3790231"/>
            <a:chExt cx="570712" cy="595035"/>
          </a:xfrm>
          <a:solidFill>
            <a:srgbClr val="1B4367"/>
          </a:solidFill>
        </p:grpSpPr>
        <p:sp>
          <p:nvSpPr>
            <p:cNvPr id="10" name="椭圆 9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34"/>
            <p:cNvSpPr txBox="1"/>
            <p:nvPr/>
          </p:nvSpPr>
          <p:spPr>
            <a:xfrm>
              <a:off x="629851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57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19891" y="417250"/>
            <a:ext cx="2982897" cy="3728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dirty="0">
                <a:solidFill>
                  <a:srgbClr val="FAFAFA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https://www.ypppt.com/</a:t>
            </a:r>
            <a:endParaRPr kumimoji="1" lang="zh-CN" altLang="en-US" dirty="0">
              <a:solidFill>
                <a:srgbClr val="FAFAFA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3" name="图片 2" descr="u=1659782161,2150946685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14000" r="17427" b="3645"/>
          <a:stretch>
            <a:fillRect/>
          </a:stretch>
        </p:blipFill>
        <p:spPr>
          <a:xfrm>
            <a:off x="10610215" y="123825"/>
            <a:ext cx="1332230" cy="1322070"/>
          </a:xfrm>
          <a:prstGeom prst="ellipse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0004" y="115570"/>
            <a:ext cx="345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indent="0"/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多车任务规划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23105" y="47625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37CEFC-8989-056D-80EB-D70ACA58799C}"/>
              </a:ext>
            </a:extLst>
          </p:cNvPr>
          <p:cNvSpPr txBox="1"/>
          <p:nvPr/>
        </p:nvSpPr>
        <p:spPr>
          <a:xfrm>
            <a:off x="1290082" y="1658711"/>
            <a:ext cx="4508375" cy="18823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kumimoji="1" lang="zh-CN" altLang="en-US" dirty="0"/>
              <a:t>   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多车任务规划</a:t>
            </a:r>
            <a:r>
              <a:rPr kumimoji="1" lang="zh-CN" altLang="en-US" dirty="0"/>
              <a:t>：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当多个任务指令下发时，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系统基于环境信息和算法模型，合理地将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每一项任务指派给对应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AGV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整体又分为两部分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智能选车，多基于各类匹配算法实现，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 startAt="2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路径规划，基于路径选择算法实现，如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A*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Dijkstra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0C175B-F256-A34C-7BD4-E0B901792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872" y="1540669"/>
            <a:ext cx="5141469" cy="2118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19891" y="417250"/>
            <a:ext cx="2982897" cy="3728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dirty="0">
                <a:solidFill>
                  <a:srgbClr val="FAFAFA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https://www.ypppt.com/</a:t>
            </a:r>
            <a:endParaRPr kumimoji="1" lang="zh-CN" altLang="en-US" dirty="0">
              <a:solidFill>
                <a:srgbClr val="FAFAFA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3" name="图片 2" descr="u=1659782161,2150946685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14000" r="17427" b="3645"/>
          <a:stretch>
            <a:fillRect/>
          </a:stretch>
        </p:blipFill>
        <p:spPr>
          <a:xfrm>
            <a:off x="10610215" y="123825"/>
            <a:ext cx="1332230" cy="1322070"/>
          </a:xfrm>
          <a:prstGeom prst="ellipse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0004" y="115570"/>
            <a:ext cx="391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kumimoji="1"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资源分配策略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23105" y="47625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123F9F-6864-7B32-95ED-2C6DDE889964}"/>
              </a:ext>
            </a:extLst>
          </p:cNvPr>
          <p:cNvSpPr txBox="1"/>
          <p:nvPr/>
        </p:nvSpPr>
        <p:spPr>
          <a:xfrm>
            <a:off x="910597" y="1751330"/>
            <a:ext cx="4654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kumimoji="1"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资源分配策略：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由于不同的船舶的船期存在差异，存在部分船只靠港时间较晚，但是离港时间早的情况，因此</a:t>
            </a:r>
            <a:r>
              <a:rPr kumimoji="1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对应批次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的装卸任务需要在</a:t>
            </a:r>
            <a:r>
              <a:rPr kumimoji="1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短时间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内完成。资源分配策略的制定中需要考虑到这类因素。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BEBF69-9549-8E71-9C91-38F93D4B9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731" y="1882775"/>
            <a:ext cx="5128377" cy="2639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19891" y="417250"/>
            <a:ext cx="2982897" cy="3728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dirty="0">
                <a:solidFill>
                  <a:srgbClr val="FAFAFA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https://www.ypppt.com/</a:t>
            </a:r>
            <a:endParaRPr kumimoji="1" lang="zh-CN" altLang="en-US" dirty="0">
              <a:solidFill>
                <a:srgbClr val="FAFAFA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3" name="图片 2" descr="u=1659782161,2150946685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14000" r="17427" b="3645"/>
          <a:stretch>
            <a:fillRect/>
          </a:stretch>
        </p:blipFill>
        <p:spPr>
          <a:xfrm>
            <a:off x="10610215" y="123825"/>
            <a:ext cx="1332230" cy="1322070"/>
          </a:xfrm>
          <a:prstGeom prst="ellipse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0004" y="115570"/>
            <a:ext cx="391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kumimoji="1"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车辆冲突消除</a:t>
            </a:r>
          </a:p>
          <a:p>
            <a:pPr algn="l"/>
            <a:endParaRPr kumimoji="1"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23105" y="47625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123F9F-6864-7B32-95ED-2C6DDE889964}"/>
              </a:ext>
            </a:extLst>
          </p:cNvPr>
          <p:cNvSpPr txBox="1"/>
          <p:nvPr/>
        </p:nvSpPr>
        <p:spPr>
          <a:xfrm>
            <a:off x="904232" y="1453988"/>
            <a:ext cx="46544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kumimoji="1"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车辆冲突的类型：</a:t>
            </a:r>
            <a:endParaRPr kumimoji="1"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相向冲突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行驶方向相反且面对面相互行</a:t>
            </a:r>
          </a:p>
          <a:p>
            <a:pPr algn="l"/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驶所造成的冲突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追击冲突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同一道路上行驶方向相同的两个小车，由于两者行驶速度不同，由于后车速度快于前车导致的冲突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节点冲突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：发生在节点处的冲突都统称为节点冲突，包括发生在节点处的相向冲突和追击冲突，也包括节点处的相遇冲突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3CB3DC-98B0-8B1D-0DDA-C6B086A9F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343" y="1723552"/>
            <a:ext cx="3023591" cy="13883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7626BE-AC69-A530-580D-329BCEB39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315" y="2866957"/>
            <a:ext cx="3023591" cy="15491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C68609-0B19-7780-F06F-3544AFA79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4343" y="4388758"/>
            <a:ext cx="5449496" cy="15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6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19891" y="417250"/>
            <a:ext cx="2982897" cy="3728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dirty="0">
                <a:solidFill>
                  <a:srgbClr val="FAFAFA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https://www.ypppt.com/</a:t>
            </a:r>
            <a:endParaRPr kumimoji="1" lang="zh-CN" altLang="en-US" dirty="0">
              <a:solidFill>
                <a:srgbClr val="FAFAFA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3" name="图片 2" descr="u=1659782161,2150946685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14000" r="17427" b="3645"/>
          <a:stretch>
            <a:fillRect/>
          </a:stretch>
        </p:blipFill>
        <p:spPr>
          <a:xfrm>
            <a:off x="10610215" y="123825"/>
            <a:ext cx="1332230" cy="1322070"/>
          </a:xfrm>
          <a:prstGeom prst="ellipse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0004" y="115570"/>
            <a:ext cx="391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kumimoji="1"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车辆冲突消除</a:t>
            </a:r>
          </a:p>
          <a:p>
            <a:pPr algn="l"/>
            <a:endParaRPr kumimoji="1"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23105" y="47625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123F9F-6864-7B32-95ED-2C6DDE889964}"/>
              </a:ext>
            </a:extLst>
          </p:cNvPr>
          <p:cNvSpPr txBox="1"/>
          <p:nvPr/>
        </p:nvSpPr>
        <p:spPr>
          <a:xfrm>
            <a:off x="904232" y="1780186"/>
            <a:ext cx="46544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kumimoji="1"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车辆冲突死锁：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当系统内存在多车死锁且死锁无法自行消散时，该调度决策就是无效</a:t>
            </a:r>
          </a:p>
          <a:p>
            <a:pPr algn="l"/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冲突死锁解决办法，利用</a:t>
            </a:r>
            <a:r>
              <a:rPr kumimoji="1"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Tarjan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算法来求其强连通分量，如果强连通分量存在，则表示存在直接或者间接的环状等待关系，即死锁。同时根据冲突矩阵构建解空间。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FF1366-3F3A-0E2C-F238-9C3FF5ECA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891" y="1567535"/>
            <a:ext cx="3116558" cy="31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2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19891" y="417250"/>
            <a:ext cx="2982897" cy="3728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dirty="0">
                <a:solidFill>
                  <a:srgbClr val="FAFAFA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https://www.ypppt.com/</a:t>
            </a:r>
            <a:endParaRPr kumimoji="1" lang="zh-CN" altLang="en-US" dirty="0">
              <a:solidFill>
                <a:srgbClr val="FAFAFA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3" name="图片 2" descr="u=1659782161,2150946685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14000" r="17427" b="3645"/>
          <a:stretch>
            <a:fillRect/>
          </a:stretch>
        </p:blipFill>
        <p:spPr>
          <a:xfrm>
            <a:off x="10610215" y="123825"/>
            <a:ext cx="1332230" cy="1322070"/>
          </a:xfrm>
          <a:prstGeom prst="ellipse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24943" y="32119"/>
            <a:ext cx="391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调度效率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23105" y="47625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123F9F-6864-7B32-95ED-2C6DDE889964}"/>
              </a:ext>
            </a:extLst>
          </p:cNvPr>
          <p:cNvSpPr txBox="1"/>
          <p:nvPr/>
        </p:nvSpPr>
        <p:spPr>
          <a:xfrm>
            <a:off x="910596" y="1751330"/>
            <a:ext cx="6362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kumimoji="1"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调度效率：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需要进行全局的规划，不能只考虑 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AGV 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的行驶路线，还要考虑 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AGV 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的状态、任务的分配、路径的选取、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AGV 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的行驶速度。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）大量 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AGV 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选择相同的道路。这样导致道路拥堵，从而需要在线调节。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）选择的路径较远。花费时间多、浪费资源。</a:t>
            </a:r>
            <a:endParaRPr kumimoji="1"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）选择的路径中转弯次数多。导致 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AGV 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频繁减速或者停止，使进程缓慢。</a:t>
            </a:r>
          </a:p>
          <a:p>
            <a:pPr algn="l"/>
            <a:endParaRPr kumimoji="1"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85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I5N2IyZjU5N2JlODYwMTk0YTc3NTY3Yjg5Zjc2Nz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082,&quot;width&quot;:209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082,&quot;width&quot;:209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082,&quot;width&quot;:209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082,&quot;width&quot;:209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082,&quot;width&quot;:209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082,&quot;width&quot;:2098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082,&quot;width&quot;:2098}"/>
</p:tagLst>
</file>

<file path=ppt/theme/theme1.xml><?xml version="1.0" encoding="utf-8"?>
<a:theme xmlns:a="http://schemas.openxmlformats.org/drawingml/2006/main" name="第一PPT，www.1ppt.com">
  <a:themeElements>
    <a:clrScheme name="自定义 62">
      <a:dk1>
        <a:srgbClr val="000000"/>
      </a:dk1>
      <a:lt1>
        <a:srgbClr val="FFFFFF"/>
      </a:lt1>
      <a:dk2>
        <a:srgbClr val="A9C3DC"/>
      </a:dk2>
      <a:lt2>
        <a:srgbClr val="FFFFFF"/>
      </a:lt2>
      <a:accent1>
        <a:srgbClr val="A8C1DB"/>
      </a:accent1>
      <a:accent2>
        <a:srgbClr val="789BB3"/>
      </a:accent2>
      <a:accent3>
        <a:srgbClr val="FAA38B"/>
      </a:accent3>
      <a:accent4>
        <a:srgbClr val="7FA2B9"/>
      </a:accent4>
      <a:accent5>
        <a:srgbClr val="5B9BD5"/>
      </a:accent5>
      <a:accent6>
        <a:srgbClr val="F97D53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ctr">
          <a:lnSpc>
            <a:spcPct val="150000"/>
          </a:lnSpc>
          <a:defRPr lang="zh-CN" altLang="en-US" sz="1400" dirty="0">
            <a:solidFill>
              <a:schemeClr val="tx1">
                <a:lumMod val="85000"/>
                <a:lumOff val="15000"/>
              </a:schemeClr>
            </a:solidFill>
            <a:latin typeface="宋体" panose="02010600030101010101" pitchFamily="2" charset="-122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txDef>
      <a:spPr>
        <a:noFill/>
      </a:spPr>
      <a:bodyPr wrap="square" rtlCol="0">
        <a:noAutofit/>
      </a:bodyPr>
      <a:lstStyle>
        <a:defPPr algn="l">
          <a:defRPr kumimoji="1" dirty="0">
            <a:latin typeface="Source Han Sans CN Normal" panose="020B0400000000000000" pitchFamily="34" charset="-128"/>
            <a:ea typeface="Source Han Sans CN Normal" panose="020B04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569</Words>
  <Application>Microsoft Office PowerPoint</Application>
  <PresentationFormat>宽屏</PresentationFormat>
  <Paragraphs>81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Source Han Sans CN Normal</vt:lpstr>
      <vt:lpstr>等线</vt:lpstr>
      <vt:lpstr>等线 Light</vt:lpstr>
      <vt:lpstr>宋体</vt:lpstr>
      <vt:lpstr>微软雅黑</vt:lpstr>
      <vt:lpstr>字魂35号-经典雅黑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8615216806091</cp:lastModifiedBy>
  <cp:revision>227</cp:revision>
  <dcterms:created xsi:type="dcterms:W3CDTF">2019-04-17T03:39:00Z</dcterms:created>
  <dcterms:modified xsi:type="dcterms:W3CDTF">2022-10-20T07:55:59Z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5A5098419BD245ECAF12C60C8C1A23BA</vt:lpwstr>
  </property>
  <property fmtid="{D5CDD505-2E9C-101B-9397-08002B2CF9AE}" pid="3" name="KSOProductBuildVer">
    <vt:lpwstr>2052-11.1.0.12358</vt:lpwstr>
  </property>
</Properties>
</file>