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90" r:id="rId4"/>
    <p:sldId id="291" r:id="rId5"/>
    <p:sldId id="305" r:id="rId6"/>
    <p:sldId id="306" r:id="rId7"/>
    <p:sldId id="307" r:id="rId8"/>
    <p:sldId id="308" r:id="rId9"/>
    <p:sldId id="304" r:id="rId10"/>
    <p:sldId id="309" r:id="rId11"/>
    <p:sldId id="310" r:id="rId12"/>
    <p:sldId id="311" r:id="rId13"/>
    <p:sldId id="312" r:id="rId14"/>
    <p:sldId id="313" r:id="rId15"/>
    <p:sldId id="31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" initials="y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2F3F2"/>
    <a:srgbClr val="004E94"/>
    <a:srgbClr val="007CE2"/>
    <a:srgbClr val="FCFCFC"/>
    <a:srgbClr val="F8F8F8"/>
    <a:srgbClr val="006EC8"/>
    <a:srgbClr val="005EAA"/>
    <a:srgbClr val="0057A0"/>
    <a:srgbClr val="F8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6A55-5F83-47BA-87D9-37C91C1FA46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2CB9-0ED6-4781-8AA8-BA278CC1C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0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6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0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2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0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3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0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2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9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858EDD4-13F1-452B-8B89-B3E100F31D9A}" type="datetimeFigureOut">
              <a:rPr lang="zh-CN" altLang="en-US" smtClean="0"/>
              <a:t>2022/10/27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03A022C-4A0E-40B8-89BD-DDC7D06A7BE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8482" y="2449052"/>
            <a:ext cx="464261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5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  <a:r>
              <a:rPr lang="en-US" altLang="zh-CN" sz="5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endParaRPr lang="zh-CN" sz="5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6702" y="3501149"/>
            <a:ext cx="20521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汇报人：王雅菲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52239" y="4224762"/>
            <a:ext cx="347402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2022.10.27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391E35-99A4-CFAD-25A7-DE6B185064CE}"/>
              </a:ext>
            </a:extLst>
          </p:cNvPr>
          <p:cNvSpPr txBox="1"/>
          <p:nvPr/>
        </p:nvSpPr>
        <p:spPr>
          <a:xfrm>
            <a:off x="1028064" y="846831"/>
            <a:ext cx="10687685" cy="84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向集装箱装船作业的泊位指派与堆场分配协调优化研究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512A82-7CAE-04E0-4844-F3053CB11110}"/>
              </a:ext>
            </a:extLst>
          </p:cNvPr>
          <p:cNvSpPr txBox="1"/>
          <p:nvPr/>
        </p:nvSpPr>
        <p:spPr>
          <a:xfrm>
            <a:off x="1139479" y="2039257"/>
            <a:ext cx="10971241" cy="446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优化范围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：船舶</a:t>
            </a:r>
            <a:r>
              <a:rPr lang="zh-CN" altLang="zh-CN" sz="2400" u="sng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泊位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指派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u="sng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箱区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指派（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zh-CN" sz="2400" u="sng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箱量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分配）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优化目标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：集卡运输总距离最小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计划期内，所有船舶，完成装船作业的集卡行驶距离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：混合整数规划模型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禁忌遗传算法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不考虑拥堵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待装到不同船舶的出口箱不能堆放到同一区，任意区最多服务一艘船舶</a:t>
            </a:r>
          </a:p>
        </p:txBody>
      </p:sp>
    </p:spTree>
    <p:extLst>
      <p:ext uri="{BB962C8B-B14F-4D97-AF65-F5344CB8AC3E}">
        <p14:creationId xmlns:p14="http://schemas.microsoft.com/office/powerpoint/2010/main" val="125938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65B5F33-EA29-9DF0-1B89-146681DA4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" y="1685290"/>
            <a:ext cx="9780270" cy="29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E35B5D-8105-97DF-E188-4F0D8C892843}"/>
              </a:ext>
            </a:extLst>
          </p:cNvPr>
          <p:cNvSpPr txBox="1"/>
          <p:nvPr/>
        </p:nvSpPr>
        <p:spPr>
          <a:xfrm>
            <a:off x="4998720" y="4829294"/>
            <a:ext cx="381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实数</a:t>
            </a:r>
            <a:r>
              <a:rPr lang="zh-CN" altLang="zh-CN" sz="28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5546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A048621-5FD8-F203-EDAE-3B1C639FE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" y="788754"/>
            <a:ext cx="6114333" cy="58578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6A550E-91AC-E299-148F-D53BC2D6BECA}"/>
              </a:ext>
            </a:extLst>
          </p:cNvPr>
          <p:cNvSpPr txBox="1"/>
          <p:nvPr/>
        </p:nvSpPr>
        <p:spPr>
          <a:xfrm>
            <a:off x="6702425" y="1435100"/>
            <a:ext cx="3515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just"/>
            <a:r>
              <a:rPr lang="zh-CN" altLang="en-US" sz="2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随机生成初始种群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0B9ADD5-73FD-643C-2421-AB96BCCA4A9E}"/>
              </a:ext>
            </a:extLst>
          </p:cNvPr>
          <p:cNvSpPr/>
          <p:nvPr/>
        </p:nvSpPr>
        <p:spPr>
          <a:xfrm rot="3215017">
            <a:off x="6386707" y="1635434"/>
            <a:ext cx="378716" cy="5450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8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A048621-5FD8-F203-EDAE-3B1C639FE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" y="730251"/>
            <a:ext cx="6114333" cy="585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E6B6AA-6F59-92DB-7D19-4DADF68F39A6}"/>
              </a:ext>
            </a:extLst>
          </p:cNvPr>
          <p:cNvSpPr txBox="1"/>
          <p:nvPr/>
        </p:nvSpPr>
        <p:spPr>
          <a:xfrm>
            <a:off x="7050088" y="1440656"/>
            <a:ext cx="4348480" cy="440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选择交叉变异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随机选择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个体作为父代；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随机选择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两艘船舶所在的行作为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交叉变异点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船舶停靠位置、出口箱堆存区位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对堆存箱量进行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解可行（符合实际约束条件）则保留。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8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C4F51947-275C-5278-CEFF-3983D50B8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" y="1849755"/>
            <a:ext cx="10440035" cy="3637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958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120C99A-E833-473C-AC4E-A7D930C83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27" y="453073"/>
            <a:ext cx="6114333" cy="58578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9ABFD6-5273-80F8-D16F-98D9FCAA85FE}"/>
              </a:ext>
            </a:extLst>
          </p:cNvPr>
          <p:cNvSpPr txBox="1"/>
          <p:nvPr/>
        </p:nvSpPr>
        <p:spPr>
          <a:xfrm>
            <a:off x="1411605" y="1685864"/>
            <a:ext cx="42367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禁忌选择：</a:t>
            </a:r>
            <a:endParaRPr lang="en-US" altLang="zh-CN" sz="32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保留较优的交叉变异操作生成的可行解和父辈解，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利用禁忌表储存群体的目标值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，按Ｓ由大到小的顺序。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43B6FD-ADBC-64DE-A516-287AEC070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015370"/>
            <a:ext cx="5966460" cy="16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10CD3610-B831-5942-B9B6-884A81EA25DB}"/>
              </a:ext>
            </a:extLst>
          </p:cNvPr>
          <p:cNvSpPr/>
          <p:nvPr/>
        </p:nvSpPr>
        <p:spPr>
          <a:xfrm rot="18146429" flipH="1">
            <a:off x="6570326" y="2733706"/>
            <a:ext cx="201993" cy="22959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14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">
            <a:extLst>
              <a:ext uri="{FF2B5EF4-FFF2-40B4-BE49-F238E27FC236}">
                <a16:creationId xmlns:a16="http://schemas.microsoft.com/office/drawing/2014/main" id="{4049450C-0CC6-0833-9C87-30242199F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2" y="1128067"/>
            <a:ext cx="7022428" cy="41916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2BFC80-92D5-BBE8-665F-B2D7B854AC7D}"/>
              </a:ext>
            </a:extLst>
          </p:cNvPr>
          <p:cNvSpPr txBox="1"/>
          <p:nvPr/>
        </p:nvSpPr>
        <p:spPr>
          <a:xfrm>
            <a:off x="2205952" y="54991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+mn-ea"/>
              </a:rPr>
              <a:t>多元函数求</a:t>
            </a:r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最优解</a:t>
            </a:r>
            <a:r>
              <a:rPr lang="en-US" altLang="zh-CN" sz="2400" dirty="0">
                <a:effectLst/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局部最优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6CD66B34-7C77-13A8-CDE5-A8BDA9238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B24BFF34-7CD6-0696-0622-550B4021B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FE9BC63F-5BA1-9E9B-04B7-93F0BED50E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DC1662-4FEA-2D79-CB88-98A70B64201D}"/>
              </a:ext>
            </a:extLst>
          </p:cNvPr>
          <p:cNvSpPr txBox="1"/>
          <p:nvPr/>
        </p:nvSpPr>
        <p:spPr>
          <a:xfrm>
            <a:off x="8301952" y="852635"/>
            <a:ext cx="3261397" cy="4646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3220" algn="just">
              <a:lnSpc>
                <a:spcPct val="150000"/>
              </a:lnSpc>
            </a:pPr>
            <a:r>
              <a:rPr lang="zh-CN" altLang="zh-CN" sz="3200" b="1" kern="100" spc="115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遗传算法</a:t>
            </a:r>
            <a:endParaRPr lang="en-US" altLang="zh-CN" sz="3200" b="1" kern="100" spc="115" dirty="0">
              <a:solidFill>
                <a:srgbClr val="222222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63220" algn="just">
              <a:lnSpc>
                <a:spcPct val="150000"/>
              </a:lnSpc>
            </a:pPr>
            <a:r>
              <a:rPr lang="zh-CN" altLang="zh-CN" sz="2400" kern="100" spc="4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一种通过模拟自然进化过程</a:t>
            </a:r>
            <a:r>
              <a:rPr lang="zh-CN" altLang="zh-CN" sz="2400" b="1" kern="100" spc="115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随机全局搜索</a:t>
            </a:r>
            <a:r>
              <a:rPr lang="zh-CN" altLang="zh-CN" sz="2400" b="1" kern="100" spc="4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最优解</a:t>
            </a:r>
            <a:r>
              <a:rPr lang="zh-CN" altLang="zh-CN" sz="2400" kern="100" spc="4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的方法</a:t>
            </a:r>
            <a:r>
              <a:rPr lang="zh-CN" altLang="zh-CN" sz="2400" b="1" kern="100" spc="4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63220"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初代种群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产生之后，按照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优胜劣汰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的原理，逐代演化产生出越来越好的近似解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4"/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3"/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3">
            <a:extLst>
              <a:ext uri="{FF2B5EF4-FFF2-40B4-BE49-F238E27FC236}">
                <a16:creationId xmlns:a16="http://schemas.microsoft.com/office/drawing/2014/main" id="{0D77E06D-758F-65E6-44B7-395D459D7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89BAE54-2300-73A4-D5FB-E48ACDAFC982}"/>
              </a:ext>
            </a:extLst>
          </p:cNvPr>
          <p:cNvSpPr txBox="1"/>
          <p:nvPr/>
        </p:nvSpPr>
        <p:spPr>
          <a:xfrm>
            <a:off x="985520" y="1475099"/>
            <a:ext cx="10220960" cy="390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个体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染色体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表现型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基因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适应度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：按照某种规定择优选择哪些个体能够存活、哪些个体能繁殖后代，个体适应度值越高，被选中的概率越大，基因在种群中扩大的概率越大。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不同个体的染色体之间的交叉组合，如单点交叉、双点交叉、均匀交叉、算数交叉等。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新染色体的基因变异，扩大解的搜索空间，如单点变异。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48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DC31F-9E6F-A6D3-BCFA-FA589E79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55" y="531485"/>
            <a:ext cx="9592945" cy="6155839"/>
          </a:xfrm>
          <a:prstGeom prst="rect">
            <a:avLst/>
          </a:prstGeom>
          <a:noFill/>
        </p:spPr>
      </p:pic>
      <p:sp>
        <p:nvSpPr>
          <p:cNvPr id="5" name="矩形 24">
            <a:extLst>
              <a:ext uri="{FF2B5EF4-FFF2-40B4-BE49-F238E27FC236}">
                <a16:creationId xmlns:a16="http://schemas.microsoft.com/office/drawing/2014/main" id="{75B3EE7C-F9B4-2885-7935-53A6DC6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FB477AF8-DA00-E468-9C38-FD93811FE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3474D0F4-CDC1-4A49-271A-53E4B2778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39000-E2CB-CBD7-821D-5CC73695F0E6}"/>
              </a:ext>
            </a:extLst>
          </p:cNvPr>
          <p:cNvSpPr txBox="1"/>
          <p:nvPr/>
        </p:nvSpPr>
        <p:spPr>
          <a:xfrm>
            <a:off x="582626" y="2371010"/>
            <a:ext cx="3324832" cy="167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用一定的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en-US" sz="24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产生一定大小的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初始种群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形成多种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初始解决方案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52B1C912-2F70-B08F-7AAE-C994A787D132}"/>
              </a:ext>
            </a:extLst>
          </p:cNvPr>
          <p:cNvSpPr/>
          <p:nvPr/>
        </p:nvSpPr>
        <p:spPr>
          <a:xfrm rot="14492875">
            <a:off x="1916327" y="1587161"/>
            <a:ext cx="333150" cy="10520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94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DC31F-9E6F-A6D3-BCFA-FA589E79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8" y="1137374"/>
            <a:ext cx="8732431" cy="5603643"/>
          </a:xfrm>
          <a:prstGeom prst="rect">
            <a:avLst/>
          </a:prstGeom>
          <a:noFill/>
        </p:spPr>
      </p:pic>
      <p:sp>
        <p:nvSpPr>
          <p:cNvPr id="5" name="矩形 24">
            <a:extLst>
              <a:ext uri="{FF2B5EF4-FFF2-40B4-BE49-F238E27FC236}">
                <a16:creationId xmlns:a16="http://schemas.microsoft.com/office/drawing/2014/main" id="{75B3EE7C-F9B4-2885-7935-53A6DC6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FB477AF8-DA00-E468-9C38-FD93811FE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3474D0F4-CDC1-4A49-271A-53E4B2778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5F1FC3E-104F-6A28-1375-806364366996}"/>
              </a:ext>
            </a:extLst>
          </p:cNvPr>
          <p:cNvSpPr txBox="1"/>
          <p:nvPr/>
        </p:nvSpPr>
        <p:spPr>
          <a:xfrm>
            <a:off x="6494145" y="3642359"/>
            <a:ext cx="32797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没有达到预先设定的终止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进化代数</a:t>
            </a:r>
            <a:r>
              <a:rPr lang="zh-CN" altLang="en-US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判断个体的适应度，根据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策略选择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要淘汰的个体，更新种群。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5F0006-19DE-1E13-EABF-FB25E0EE3F01}"/>
              </a:ext>
            </a:extLst>
          </p:cNvPr>
          <p:cNvSpPr txBox="1"/>
          <p:nvPr/>
        </p:nvSpPr>
        <p:spPr>
          <a:xfrm>
            <a:off x="5842348" y="518465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若达到预先设定的终止进化代数</a:t>
            </a:r>
            <a:r>
              <a:rPr lang="zh-CN" altLang="en-US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输出种群中的最佳个体，经过解码得到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近似最优解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并结束进化。</a:t>
            </a:r>
            <a:endParaRPr lang="zh-CN" altLang="en-US" sz="2400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B158F79F-6369-FA5A-DF91-C11095F6DB5C}"/>
              </a:ext>
            </a:extLst>
          </p:cNvPr>
          <p:cNvSpPr/>
          <p:nvPr/>
        </p:nvSpPr>
        <p:spPr>
          <a:xfrm rot="7536137">
            <a:off x="6327569" y="2674630"/>
            <a:ext cx="333150" cy="10520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F4FA162-1581-A519-D149-2D14C3031123}"/>
              </a:ext>
            </a:extLst>
          </p:cNvPr>
          <p:cNvSpPr/>
          <p:nvPr/>
        </p:nvSpPr>
        <p:spPr>
          <a:xfrm rot="2786088">
            <a:off x="6345500" y="1600629"/>
            <a:ext cx="297287" cy="5327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0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>
            <a:extLst>
              <a:ext uri="{FF2B5EF4-FFF2-40B4-BE49-F238E27FC236}">
                <a16:creationId xmlns:a16="http://schemas.microsoft.com/office/drawing/2014/main" id="{75B3EE7C-F9B4-2885-7935-53A6DC6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FB477AF8-DA00-E468-9C38-FD93811FE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3474D0F4-CDC1-4A49-271A-53E4B2778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91DC31F-9E6F-A6D3-BCFA-FA589E79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5" y="954572"/>
            <a:ext cx="9064625" cy="5816814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A177C3-9E4A-4E08-8B68-CF4357F18C9F}"/>
              </a:ext>
            </a:extLst>
          </p:cNvPr>
          <p:cNvSpPr txBox="1"/>
          <p:nvPr/>
        </p:nvSpPr>
        <p:spPr>
          <a:xfrm>
            <a:off x="8051582" y="3303844"/>
            <a:ext cx="330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依据适应度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父母，适应度高的个体被选中的概率高，适应度低的个体被淘汰。</a:t>
            </a:r>
            <a:endParaRPr lang="zh-CN" altLang="en-US" sz="2400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18C6816B-3A49-D429-4CF7-B954E9D3A2FE}"/>
              </a:ext>
            </a:extLst>
          </p:cNvPr>
          <p:cNvSpPr/>
          <p:nvPr/>
        </p:nvSpPr>
        <p:spPr>
          <a:xfrm rot="4900438">
            <a:off x="7577770" y="3604216"/>
            <a:ext cx="380459" cy="5175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5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>
            <a:extLst>
              <a:ext uri="{FF2B5EF4-FFF2-40B4-BE49-F238E27FC236}">
                <a16:creationId xmlns:a16="http://schemas.microsoft.com/office/drawing/2014/main" id="{75B3EE7C-F9B4-2885-7935-53A6DC6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FB477AF8-DA00-E468-9C38-FD93811FE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3474D0F4-CDC1-4A49-271A-53E4B2778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91DC31F-9E6F-A6D3-BCFA-FA589E79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5" y="954572"/>
            <a:ext cx="8179781" cy="5249005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C2E7D9-9842-2A18-E174-EA037D89A4F2}"/>
              </a:ext>
            </a:extLst>
          </p:cNvPr>
          <p:cNvSpPr txBox="1"/>
          <p:nvPr/>
        </p:nvSpPr>
        <p:spPr>
          <a:xfrm>
            <a:off x="7128510" y="4228763"/>
            <a:ext cx="4734560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用父母的染色体按照一定的方法进行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，生成子代。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C478EBF-C947-89B8-DE7A-ACDE78F36C57}"/>
              </a:ext>
            </a:extLst>
          </p:cNvPr>
          <p:cNvSpPr/>
          <p:nvPr/>
        </p:nvSpPr>
        <p:spPr>
          <a:xfrm rot="4900438">
            <a:off x="6938280" y="4356665"/>
            <a:ext cx="380459" cy="5175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1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DC31F-9E6F-A6D3-BCFA-FA589E79F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" y="649772"/>
            <a:ext cx="8179781" cy="5249005"/>
          </a:xfrm>
          <a:prstGeom prst="rect">
            <a:avLst/>
          </a:prstGeom>
          <a:noFill/>
        </p:spPr>
      </p:pic>
      <p:sp>
        <p:nvSpPr>
          <p:cNvPr id="5" name="矩形 24">
            <a:extLst>
              <a:ext uri="{FF2B5EF4-FFF2-40B4-BE49-F238E27FC236}">
                <a16:creationId xmlns:a16="http://schemas.microsoft.com/office/drawing/2014/main" id="{75B3EE7C-F9B4-2885-7935-53A6DC6D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FB477AF8-DA00-E468-9C38-FD93811FE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">
            <a:extLst>
              <a:ext uri="{FF2B5EF4-FFF2-40B4-BE49-F238E27FC236}">
                <a16:creationId xmlns:a16="http://schemas.microsoft.com/office/drawing/2014/main" id="{3474D0F4-CDC1-4A49-271A-53E4B2778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D94D8F4-88A1-A70F-5D37-441924646373}"/>
              </a:ext>
            </a:extLst>
          </p:cNvPr>
          <p:cNvSpPr txBox="1"/>
          <p:nvPr/>
        </p:nvSpPr>
        <p:spPr>
          <a:xfrm>
            <a:off x="6908800" y="3871943"/>
            <a:ext cx="5283200" cy="1164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对子代染色体进行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变异，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产生出代表新的解集的种群，返回第二步。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EE93F065-8150-4EFF-714E-6E1F422CABC4}"/>
              </a:ext>
            </a:extLst>
          </p:cNvPr>
          <p:cNvSpPr/>
          <p:nvPr/>
        </p:nvSpPr>
        <p:spPr>
          <a:xfrm rot="3215017">
            <a:off x="6838318" y="4954196"/>
            <a:ext cx="378716" cy="5450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5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>
            <a:extLst>
              <a:ext uri="{FF2B5EF4-FFF2-40B4-BE49-F238E27FC236}">
                <a16:creationId xmlns:a16="http://schemas.microsoft.com/office/drawing/2014/main" id="{8B41B490-89F7-87A9-2F92-7E92745D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80" y="26987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29FE24D2-2A54-CB16-519A-D19225C3CF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26987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682E7D-3107-912B-FED0-D60CC729B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479" y="78494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CDC888-C4DD-8219-E95B-23175B7275CC}"/>
              </a:ext>
            </a:extLst>
          </p:cNvPr>
          <p:cNvSpPr txBox="1"/>
          <p:nvPr/>
        </p:nvSpPr>
        <p:spPr>
          <a:xfrm>
            <a:off x="1719580" y="1116086"/>
            <a:ext cx="8798560" cy="279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求导和函数连续性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的限定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内在的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隐并行性，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更好的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全局寻优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不需要确定的规则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就能自动获取和指导优化的搜索空间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末代种群中的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最优个体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作为问题</a:t>
            </a:r>
            <a:r>
              <a:rPr lang="zh-CN" altLang="zh-CN" sz="2400" b="1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近似最优解，</a:t>
            </a:r>
            <a:r>
              <a:rPr lang="zh-CN" altLang="zh-CN" sz="2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无法保证和证明所求得的解的优秀度</a:t>
            </a:r>
            <a:endParaRPr lang="zh-CN" altLang="en-US" sz="2400" dirty="0"/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326EB71D-915A-FAB2-6532-D76CC94E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96" y="4140835"/>
            <a:ext cx="1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8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sz="2800" b="1" dirty="0">
              <a:solidFill>
                <a:srgbClr val="998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3">
            <a:extLst>
              <a:ext uri="{FF2B5EF4-FFF2-40B4-BE49-F238E27FC236}">
                <a16:creationId xmlns:a16="http://schemas.microsoft.com/office/drawing/2014/main" id="{E363857A-7ED1-AC27-AB8F-E6A8360ECC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93511" y="4140835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600010-0756-9A3D-B72D-628A911D0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6495" y="4655904"/>
            <a:ext cx="2157095" cy="381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EC165-61F3-A568-7F3F-2E705AF820B3}"/>
              </a:ext>
            </a:extLst>
          </p:cNvPr>
          <p:cNvSpPr txBox="1"/>
          <p:nvPr/>
        </p:nvSpPr>
        <p:spPr>
          <a:xfrm>
            <a:off x="1719580" y="4896315"/>
            <a:ext cx="8062306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初始解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的构建策略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设计新的选择、交叉、变异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进化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过程（融入模拟退火，蚁群算法，</a:t>
            </a:r>
            <a:r>
              <a:rPr lang="zh-CN" altLang="zh-CN" sz="2400" u="sng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禁忌搜索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85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590</Words>
  <Application>Microsoft Office PowerPoint</Application>
  <PresentationFormat>宽屏</PresentationFormat>
  <Paragraphs>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蓝色撕纸</dc:title>
  <dc:creator>PC</dc:creator>
  <cp:lastModifiedBy>wyf</cp:lastModifiedBy>
  <cp:revision>372</cp:revision>
  <dcterms:created xsi:type="dcterms:W3CDTF">2016-05-24T14:11:00Z</dcterms:created>
  <dcterms:modified xsi:type="dcterms:W3CDTF">2022-10-27T07:57:21Z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2052-11.1.0.11000</vt:lpwstr>
  </property>
  <property fmtid="{D5CDD505-2E9C-101B-9397-08002B2CF9AE}" pid="3" name="ICV">
    <vt:lpwstr>EB313F289DC8412D801CB6C90D2B2989</vt:lpwstr>
  </property>
</Properties>
</file>