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2" r:id="rId10"/>
    <p:sldId id="263" r:id="rId11"/>
    <p:sldId id="261" r:id="rId12"/>
    <p:sldId id="269" r:id="rId13"/>
    <p:sldId id="265" r:id="rId14"/>
    <p:sldId id="266" r:id="rId15"/>
    <p:sldId id="270" r:id="rId16"/>
    <p:sldId id="274" r:id="rId17"/>
    <p:sldId id="275" r:id="rId18"/>
    <p:sldId id="271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 wx" initials="xw" lastIdx="1" clrIdx="0">
    <p:extLst>
      <p:ext uri="{19B8F6BF-5375-455C-9EA6-DF929625EA0E}">
        <p15:presenceInfo xmlns:p15="http://schemas.microsoft.com/office/powerpoint/2012/main" userId="ab164d931cc33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0T12:52:34.83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26064B-E356-E3EB-7D6D-FD9800A644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209854" y="2505670"/>
            <a:ext cx="748313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Lambda</a:t>
            </a:r>
            <a:r>
              <a:rPr kumimoji="0" lang="en-US" altLang="zh-CN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MART</a:t>
            </a:r>
            <a:endParaRPr kumimoji="0" lang="zh-CN" altLang="zh-CN" sz="9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1E7C7-4DD1-32C6-87B4-B047AADA5D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8606" y="5231821"/>
            <a:ext cx="5982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&amp; 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From RankNet to LambdaRank to LambdaMART: An Overview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》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011DA4-15FC-AB1D-9733-7A1EC4AC2B36}"/>
              </a:ext>
            </a:extLst>
          </p:cNvPr>
          <p:cNvSpPr txBox="1"/>
          <p:nvPr/>
        </p:nvSpPr>
        <p:spPr>
          <a:xfrm>
            <a:off x="9602951" y="48624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许伟鑫</a:t>
            </a:r>
          </a:p>
        </p:txBody>
      </p:sp>
    </p:spTree>
    <p:extLst>
      <p:ext uri="{BB962C8B-B14F-4D97-AF65-F5344CB8AC3E}">
        <p14:creationId xmlns:p14="http://schemas.microsoft.com/office/powerpoint/2010/main" val="89811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B1FD4-EEF8-89C1-2D3B-7FCCD32E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  <a:r>
              <a:rPr lang="en-US" altLang="zh-CN" dirty="0"/>
              <a:t>NDCG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AE5E9C-A3CF-6FF9-DB70-BEF2825B1784}"/>
              </a:ext>
            </a:extLst>
          </p:cNvPr>
          <p:cNvSpPr txBox="1"/>
          <p:nvPr/>
        </p:nvSpPr>
        <p:spPr>
          <a:xfrm>
            <a:off x="6262254" y="1935171"/>
            <a:ext cx="4996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DCG(Discounted Cumulative Gain)</a:t>
            </a:r>
            <a:r>
              <a:rPr lang="zh-CN" altLang="en-US" dirty="0"/>
              <a:t>折损累积增益：考虑</a:t>
            </a:r>
            <a:r>
              <a:rPr lang="en-US" altLang="zh-CN" dirty="0"/>
              <a:t>CG</a:t>
            </a:r>
            <a:r>
              <a:rPr lang="zh-CN" altLang="en-US" dirty="0"/>
              <a:t>没有考虑位置信息，</a:t>
            </a:r>
            <a:r>
              <a:rPr lang="en-US" altLang="zh-CN" dirty="0"/>
              <a:t>DCG</a:t>
            </a:r>
            <a:r>
              <a:rPr lang="zh-CN" altLang="en-US" dirty="0"/>
              <a:t>引入位置 折损，越靠前的</a:t>
            </a:r>
            <a:r>
              <a:rPr lang="en-US" altLang="zh-CN" dirty="0"/>
              <a:t>item</a:t>
            </a:r>
            <a:r>
              <a:rPr lang="zh-CN" altLang="en-US" dirty="0"/>
              <a:t>相关度对整体排序质量影响越大。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B5A38B-20A4-4968-452A-30BC4F2C09F7}"/>
              </a:ext>
            </a:extLst>
          </p:cNvPr>
          <p:cNvSpPr txBox="1"/>
          <p:nvPr/>
        </p:nvSpPr>
        <p:spPr>
          <a:xfrm>
            <a:off x="6262257" y="4416619"/>
            <a:ext cx="49968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NDCG(Normalized DCG) </a:t>
            </a:r>
            <a:r>
              <a:rPr lang="zh-CN" altLang="en-US" dirty="0"/>
              <a:t>归一化折损累积增益：考虑到不同的请求，</a:t>
            </a:r>
            <a:r>
              <a:rPr lang="en-US" altLang="zh-CN" dirty="0"/>
              <a:t>DCG </a:t>
            </a:r>
            <a:r>
              <a:rPr lang="zh-CN" altLang="en-US" dirty="0"/>
              <a:t>差异很大导致不可 比，所以提出归一化的折损累积增益。通过对当前排序结合设置一个理想的排序顺序，得到的 </a:t>
            </a:r>
            <a:r>
              <a:rPr lang="en-US" altLang="zh-CN" dirty="0"/>
              <a:t>DCG</a:t>
            </a:r>
            <a:r>
              <a:rPr lang="zh-CN" altLang="en-US" dirty="0"/>
              <a:t>值就是</a:t>
            </a:r>
            <a:r>
              <a:rPr lang="en-US" altLang="zh-CN" dirty="0"/>
              <a:t>IDCG(ideal DCG)</a:t>
            </a:r>
            <a:r>
              <a:rPr lang="zh-CN" altLang="en-US" dirty="0"/>
              <a:t>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308DA4-3500-0B37-049C-4095820BC86D}"/>
              </a:ext>
            </a:extLst>
          </p:cNvPr>
          <p:cNvCxnSpPr>
            <a:cxnSpLocks/>
          </p:cNvCxnSpPr>
          <p:nvPr/>
        </p:nvCxnSpPr>
        <p:spPr>
          <a:xfrm>
            <a:off x="6262254" y="1501875"/>
            <a:ext cx="0" cy="4686489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5E0B083-2F34-8B13-3D97-E885B72E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85" y="1948363"/>
            <a:ext cx="4657725" cy="1133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D47C26-95A5-9091-9167-B00EE8E5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85" y="4583783"/>
            <a:ext cx="3676650" cy="1143000"/>
          </a:xfrm>
          <a:prstGeom prst="rect">
            <a:avLst/>
          </a:prstGeom>
        </p:spPr>
      </p:pic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B93156B2-F208-418E-F457-43ADF53A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10936"/>
              </p:ext>
            </p:extLst>
          </p:nvPr>
        </p:nvGraphicFramePr>
        <p:xfrm>
          <a:off x="1717964" y="3496462"/>
          <a:ext cx="3888510" cy="46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85">
                  <a:extLst>
                    <a:ext uri="{9D8B030D-6E8A-4147-A177-3AD203B41FA5}">
                      <a16:colId xmlns:a16="http://schemas.microsoft.com/office/drawing/2014/main" val="3296891416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87618459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1794789131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743993999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4760314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4159637648"/>
                    </a:ext>
                  </a:extLst>
                </a:gridCol>
              </a:tblGrid>
              <a:tr h="469568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/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/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/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/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08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5EB22D9-3610-C749-17CC-FE9D05239624}"/>
              </a:ext>
            </a:extLst>
          </p:cNvPr>
          <p:cNvSpPr txBox="1"/>
          <p:nvPr/>
        </p:nvSpPr>
        <p:spPr>
          <a:xfrm>
            <a:off x="6345381" y="3545152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DCG@6 = 1/log(4) + 1/log(7)</a:t>
            </a:r>
            <a:endParaRPr lang="zh-CN" altLang="en-US" dirty="0"/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AE0B0A6F-08BF-271B-14DC-0536C8B3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3538"/>
              </p:ext>
            </p:extLst>
          </p:nvPr>
        </p:nvGraphicFramePr>
        <p:xfrm>
          <a:off x="1717964" y="6109752"/>
          <a:ext cx="3888510" cy="46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85">
                  <a:extLst>
                    <a:ext uri="{9D8B030D-6E8A-4147-A177-3AD203B41FA5}">
                      <a16:colId xmlns:a16="http://schemas.microsoft.com/office/drawing/2014/main" val="3296891416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87618459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1794789131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743993999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34760314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4159637648"/>
                    </a:ext>
                  </a:extLst>
                </a:gridCol>
              </a:tblGrid>
              <a:tr h="469568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1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0</a:t>
                      </a:r>
                      <a:endParaRPr lang="zh-CN" altLang="en-US" sz="2300" dirty="0"/>
                    </a:p>
                  </a:txBody>
                  <a:tcPr marL="113257" marR="113257" marT="56628" marB="566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3084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87ADC36-B911-FB86-C39A-0035F8ECEE90}"/>
              </a:ext>
            </a:extLst>
          </p:cNvPr>
          <p:cNvSpPr txBox="1"/>
          <p:nvPr/>
        </p:nvSpPr>
        <p:spPr>
          <a:xfrm>
            <a:off x="6345380" y="610975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NDCG@6 = DCG@6 / (1/log(2)+1/log(3))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17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DA684-3887-841F-AADA-2FC381FE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LambdaRank</a:t>
            </a:r>
            <a:r>
              <a:rPr lang="zh-CN" altLang="en-US" dirty="0"/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B92F23-56B8-FDFD-BE88-90D4AE25A91E}"/>
              </a:ext>
            </a:extLst>
          </p:cNvPr>
          <p:cNvSpPr txBox="1"/>
          <p:nvPr/>
        </p:nvSpPr>
        <p:spPr>
          <a:xfrm>
            <a:off x="1907309" y="2018298"/>
            <a:ext cx="8913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为了加强排序中顺序前后的重要性，</a:t>
            </a:r>
            <a:r>
              <a:rPr lang="en-US" altLang="zh-CN" dirty="0" err="1"/>
              <a:t>LambdaRank</a:t>
            </a:r>
            <a:r>
              <a:rPr lang="zh-CN" altLang="en-US" dirty="0"/>
              <a:t>进一步在</a:t>
            </a:r>
            <a:r>
              <a:rPr lang="en-US" altLang="zh-CN" dirty="0"/>
              <a:t>Lambda</a:t>
            </a:r>
            <a:r>
              <a:rPr lang="zh-CN" altLang="en-US" dirty="0"/>
              <a:t>中引入评价指标</a:t>
            </a:r>
            <a:r>
              <a:rPr lang="en-US" altLang="zh-CN" dirty="0"/>
              <a:t>Z</a:t>
            </a:r>
            <a:r>
              <a:rPr lang="zh-CN" altLang="en-US" dirty="0"/>
              <a:t>（如</a:t>
            </a:r>
            <a:r>
              <a:rPr lang="en-US" altLang="zh-CN" dirty="0"/>
              <a:t>NDCG</a:t>
            </a:r>
            <a:r>
              <a:rPr lang="zh-CN" altLang="en-US" dirty="0"/>
              <a:t>），把交换两个文档的位置引起的评价指标的变化</a:t>
            </a:r>
            <a:r>
              <a:rPr lang="en-US" altLang="zh-CN" dirty="0"/>
              <a:t>|</a:t>
            </a:r>
            <a:r>
              <a:rPr lang="el-GR" altLang="zh-CN" dirty="0"/>
              <a:t>Δ</a:t>
            </a:r>
            <a:r>
              <a:rPr lang="en-US" altLang="zh-CN" dirty="0"/>
              <a:t>Zij|</a:t>
            </a:r>
            <a:r>
              <a:rPr lang="zh-CN" altLang="en-US" dirty="0"/>
              <a:t>作为其中一个因子：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92D4A-57AF-BE91-722E-6268889F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13" y="2926333"/>
            <a:ext cx="5651788" cy="14169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A14563-7B5D-4844-8755-5FA275E7919D}"/>
              </a:ext>
            </a:extLst>
          </p:cNvPr>
          <p:cNvSpPr txBox="1"/>
          <p:nvPr/>
        </p:nvSpPr>
        <p:spPr>
          <a:xfrm>
            <a:off x="1907309" y="4516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可以反向推导出</a:t>
            </a:r>
            <a:r>
              <a:rPr lang="en-US" altLang="zh-CN" dirty="0" err="1"/>
              <a:t>LambdaRank</a:t>
            </a:r>
            <a:r>
              <a:rPr lang="zh-CN" altLang="en-US" dirty="0"/>
              <a:t>的损失函数为：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997D18-06FE-BC8B-BE85-A7D864A5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064" y="5058541"/>
            <a:ext cx="5515264" cy="11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0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F852-C5FE-F4EB-72AE-A1BDA12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LambdaMART</a:t>
            </a:r>
            <a:r>
              <a:rPr lang="zh-CN" altLang="en-US" dirty="0"/>
              <a:t>？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3860A-FB4B-9B98-EF33-A624BD07B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3200" y="1971645"/>
            <a:ext cx="9924705" cy="400110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Lambda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M</a:t>
            </a:r>
            <a:r>
              <a:rPr lang="en-US" altLang="zh-CN" b="1" dirty="0">
                <a:solidFill>
                  <a:srgbClr val="DEDEDE"/>
                </a:solidFill>
                <a:ea typeface="Helvetica Neue"/>
              </a:rPr>
              <a:t>ART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是一种用于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排序</a:t>
            </a:r>
            <a:r>
              <a:rPr lang="zh-CN" altLang="en-US" dirty="0">
                <a:solidFill>
                  <a:srgbClr val="B8BFC6"/>
                </a:solidFill>
                <a:ea typeface="Helvetica Neue"/>
              </a:rPr>
              <a:t>的机器学习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算法。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也被称为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Learning to Rank(LTR)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算法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910A13-1B10-64CF-EE41-3FB3BC073E5F}"/>
              </a:ext>
            </a:extLst>
          </p:cNvPr>
          <p:cNvSpPr/>
          <p:nvPr/>
        </p:nvSpPr>
        <p:spPr>
          <a:xfrm>
            <a:off x="1473200" y="40290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LambdaMart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4B05D8-C656-A006-4849-FABC274B83C1}"/>
              </a:ext>
            </a:extLst>
          </p:cNvPr>
          <p:cNvSpPr/>
          <p:nvPr/>
        </p:nvSpPr>
        <p:spPr>
          <a:xfrm>
            <a:off x="4251152" y="31146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MART(GBDT)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B448D0-87CB-B62D-51DC-A1310EAC4ED7}"/>
              </a:ext>
            </a:extLst>
          </p:cNvPr>
          <p:cNvSpPr/>
          <p:nvPr/>
        </p:nvSpPr>
        <p:spPr>
          <a:xfrm>
            <a:off x="4251152" y="4943446"/>
            <a:ext cx="23749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LambdaRank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CACC6F-08E5-FC5B-491F-8BE3DEE4F1DC}"/>
              </a:ext>
            </a:extLst>
          </p:cNvPr>
          <p:cNvSpPr/>
          <p:nvPr/>
        </p:nvSpPr>
        <p:spPr>
          <a:xfrm>
            <a:off x="7170265" y="4943446"/>
            <a:ext cx="23749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RankNet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0E27EBF-0D4E-0FD7-19BA-A9B9AFBF00B9}"/>
              </a:ext>
            </a:extLst>
          </p:cNvPr>
          <p:cNvSpPr/>
          <p:nvPr/>
        </p:nvSpPr>
        <p:spPr>
          <a:xfrm rot="2684085">
            <a:off x="3733825" y="3546795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264CF0B-F3BE-0E03-FB88-274194816E7B}"/>
              </a:ext>
            </a:extLst>
          </p:cNvPr>
          <p:cNvSpPr/>
          <p:nvPr/>
        </p:nvSpPr>
        <p:spPr>
          <a:xfrm rot="7653308">
            <a:off x="3740928" y="5183175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29FCC93-AB49-8F44-F5BA-2BB24DC7FD03}"/>
              </a:ext>
            </a:extLst>
          </p:cNvPr>
          <p:cNvSpPr/>
          <p:nvPr/>
        </p:nvSpPr>
        <p:spPr>
          <a:xfrm rot="5400000">
            <a:off x="6629316" y="5206882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2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CE2C5-AC95-5C1E-5B32-DE0F533A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MART or GBDT?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9DC9F4-2702-967C-645C-3FADE313A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347" y="2123043"/>
            <a:ext cx="9716653" cy="1323439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DEDEDE"/>
                </a:solidFill>
                <a:latin typeface="+mj-lt"/>
                <a:ea typeface="Adobe 黑体 Std R" panose="020B0400000000000000" pitchFamily="34" charset="-122"/>
              </a:rPr>
              <a:t>GBDT(Gradient Boosting Decision Tree)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Adobe 黑体 Std R" panose="020B0400000000000000" pitchFamily="34" charset="-122"/>
              </a:rPr>
              <a:t>在数据分析和预测中的效果很好。它是一种基于决策树的集成算法。其中</a:t>
            </a:r>
            <a:r>
              <a:rPr lang="zh-CN" altLang="zh-CN" sz="2000" dirty="0">
                <a:solidFill>
                  <a:srgbClr val="DEDEDE"/>
                </a:solidFill>
                <a:latin typeface="+mj-lt"/>
                <a:ea typeface="Adobe 黑体 Std R" panose="020B0400000000000000" pitchFamily="34" charset="-122"/>
              </a:rPr>
              <a:t>Gradient Boosting 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Adobe 黑体 Std R" panose="020B0400000000000000" pitchFamily="34" charset="-122"/>
              </a:rPr>
              <a:t>是集成方法</a:t>
            </a:r>
            <a:r>
              <a:rPr lang="zh-CN" altLang="zh-CN" sz="2000" dirty="0">
                <a:solidFill>
                  <a:srgbClr val="DEDEDE"/>
                </a:solidFill>
                <a:latin typeface="+mj-lt"/>
                <a:ea typeface="Adobe 黑体 Std R" panose="020B0400000000000000" pitchFamily="34" charset="-122"/>
              </a:rPr>
              <a:t>boosting</a:t>
            </a:r>
            <a:r>
              <a:rPr lang="zh-CN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Adobe 黑体 Std R" panose="020B0400000000000000" pitchFamily="34" charset="-122"/>
              </a:rPr>
              <a:t>中的一种算法，通过梯度下降来对新的学习器进行迭代。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Adobe 黑体 Std R" panose="020B0400000000000000" pitchFamily="34" charset="-122"/>
              </a:rPr>
              <a:t>MART(Multiple Additive Regression Tree)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+mj-lt"/>
                <a:ea typeface="Adobe 黑体 Std R" panose="020B0400000000000000" pitchFamily="34" charset="-122"/>
              </a:rPr>
              <a:t>，是它的另一个称呼。</a:t>
            </a:r>
            <a:endParaRPr lang="zh-CN" altLang="zh-CN" sz="2000" dirty="0">
              <a:solidFill>
                <a:srgbClr val="DEDEDE"/>
              </a:solidFill>
              <a:latin typeface="+mj-lt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19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Boosting?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88F41-546B-97A9-96FD-ADA4D3253D3E}"/>
              </a:ext>
            </a:extLst>
          </p:cNvPr>
          <p:cNvSpPr txBox="1"/>
          <p:nvPr/>
        </p:nvSpPr>
        <p:spPr>
          <a:xfrm>
            <a:off x="2161310" y="17192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Boosting</a:t>
            </a:r>
            <a:r>
              <a:rPr lang="zh-CN" altLang="en-US" dirty="0"/>
              <a:t>指把多个弱学习器相加，产生一个新的强学习器。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F5B315-ADB1-716E-D955-F42E7FA0CA3C}"/>
              </a:ext>
            </a:extLst>
          </p:cNvPr>
          <p:cNvSpPr txBox="1"/>
          <p:nvPr/>
        </p:nvSpPr>
        <p:spPr>
          <a:xfrm>
            <a:off x="2161310" y="22861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如果每一个弱学习器用 </a:t>
            </a:r>
            <a:r>
              <a:rPr lang="en-US" altLang="zh-CN" dirty="0"/>
              <a:t>fi(x) </a:t>
            </a:r>
            <a:r>
              <a:rPr lang="zh-CN" altLang="en-US" dirty="0"/>
              <a:t>来表示的话，那么</a:t>
            </a:r>
            <a:r>
              <a:rPr lang="en-US" altLang="zh-CN" dirty="0"/>
              <a:t>Boosting </a:t>
            </a:r>
            <a:r>
              <a:rPr lang="zh-CN" altLang="en-US" dirty="0"/>
              <a:t>的强学习器就可以表示为：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31C806-B351-CE74-EF91-38FD77E8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0" y="3122014"/>
            <a:ext cx="2536966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6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Boosting?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7048D1-DFF4-D69F-F3B6-60E3AB59AEA1}"/>
              </a:ext>
            </a:extLst>
          </p:cNvPr>
          <p:cNvSpPr txBox="1"/>
          <p:nvPr/>
        </p:nvSpPr>
        <p:spPr>
          <a:xfrm>
            <a:off x="1597891" y="1244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打个比方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4C7AD82-DF34-B057-3BD1-6742D30643EA}"/>
              </a:ext>
            </a:extLst>
          </p:cNvPr>
          <p:cNvCxnSpPr>
            <a:cxnSpLocks/>
          </p:cNvCxnSpPr>
          <p:nvPr/>
        </p:nvCxnSpPr>
        <p:spPr>
          <a:xfrm>
            <a:off x="5523345" y="1625600"/>
            <a:ext cx="0" cy="2713251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1286F6F-B0BD-B634-AC7D-53D503E9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60" y="1633043"/>
            <a:ext cx="1499285" cy="775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A346EE-5E13-3A4A-9CCB-48375979F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52" b="4952"/>
          <a:stretch/>
        </p:blipFill>
        <p:spPr>
          <a:xfrm>
            <a:off x="4107757" y="2449259"/>
            <a:ext cx="1098686" cy="3545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59D38A-19D0-73C7-61D8-6E626AAB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27" y="2968044"/>
            <a:ext cx="1355347" cy="4609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3A3DA40-399C-19AD-906C-3DF3BF4CD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047" y="3383188"/>
            <a:ext cx="3888511" cy="5468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1BB7AB-9412-FD2D-AE0E-4D7B36DC1517}"/>
              </a:ext>
            </a:extLst>
          </p:cNvPr>
          <p:cNvSpPr txBox="1"/>
          <p:nvPr/>
        </p:nvSpPr>
        <p:spPr>
          <a:xfrm>
            <a:off x="5652993" y="17913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我们要拟合的数据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089EBD-DF98-4FD9-E83A-4527A2B9AF9B}"/>
              </a:ext>
            </a:extLst>
          </p:cNvPr>
          <p:cNvSpPr txBox="1"/>
          <p:nvPr/>
        </p:nvSpPr>
        <p:spPr>
          <a:xfrm>
            <a:off x="5711917" y="244925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一个弱学习器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46389C-2370-77FF-8D96-AC4A290DBD5A}"/>
              </a:ext>
            </a:extLst>
          </p:cNvPr>
          <p:cNvSpPr txBox="1"/>
          <p:nvPr/>
        </p:nvSpPr>
        <p:spPr>
          <a:xfrm>
            <a:off x="5723461" y="301385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由残差</a:t>
            </a:r>
            <a:r>
              <a:rPr lang="en-US" altLang="zh-CN" dirty="0"/>
              <a:t>(residuals)</a:t>
            </a:r>
            <a:r>
              <a:rPr lang="zh-CN" altLang="en-US" dirty="0"/>
              <a:t>产生的另外一个学习器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F6E00A-DF09-F251-FEB0-1489D3DBE335}"/>
              </a:ext>
            </a:extLst>
          </p:cNvPr>
          <p:cNvSpPr txBox="1"/>
          <p:nvPr/>
        </p:nvSpPr>
        <p:spPr>
          <a:xfrm>
            <a:off x="5707657" y="3474813"/>
            <a:ext cx="45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两个学习器组成一个强学习器</a:t>
            </a:r>
          </a:p>
        </p:txBody>
      </p:sp>
    </p:spTree>
    <p:extLst>
      <p:ext uri="{BB962C8B-B14F-4D97-AF65-F5344CB8AC3E}">
        <p14:creationId xmlns:p14="http://schemas.microsoft.com/office/powerpoint/2010/main" val="64245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Boosting?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7F41D2-CC4F-99E7-0327-5DFC77F73040}"/>
              </a:ext>
            </a:extLst>
          </p:cNvPr>
          <p:cNvSpPr txBox="1"/>
          <p:nvPr/>
        </p:nvSpPr>
        <p:spPr>
          <a:xfrm>
            <a:off x="1371600" y="1527956"/>
            <a:ext cx="944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于是，一个很朴素的思想就出来了，即每次新的学习器的学习目标就是由残差产生。所以，我们假设已 有</a:t>
            </a:r>
            <a:r>
              <a:rPr lang="en-US" altLang="zh-CN" dirty="0"/>
              <a:t>n-1</a:t>
            </a:r>
            <a:r>
              <a:rPr lang="zh-CN" altLang="en-US" dirty="0"/>
              <a:t>个弱学习器 组合而成的强学习器：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60D7EE-EA34-8532-44FD-3FA9EB99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48" y="2433926"/>
            <a:ext cx="3752850" cy="752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329FF1-7E59-AD18-951B-A6BD8DC873E2}"/>
              </a:ext>
            </a:extLst>
          </p:cNvPr>
          <p:cNvSpPr txBox="1"/>
          <p:nvPr/>
        </p:nvSpPr>
        <p:spPr>
          <a:xfrm>
            <a:off x="1330037" y="3348434"/>
            <a:ext cx="9365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下一个弱学习器            就把                         看做新的</a:t>
            </a:r>
            <a:r>
              <a:rPr lang="en-US" altLang="zh-CN" dirty="0"/>
              <a:t>y</a:t>
            </a:r>
            <a:r>
              <a:rPr lang="zh-CN" altLang="en-US" dirty="0"/>
              <a:t>，即学习的目标，进行学习。之后，我们就可以得 到一个新的更强的学习器：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FBCAF2A-2870-A434-1710-84AB0F3E2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56798"/>
            <a:ext cx="4105275" cy="76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18A3A74-A574-95DE-2C68-6306CAEA3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74" y="3357338"/>
            <a:ext cx="630526" cy="36939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B250DF1-A002-885A-6F00-20298D32F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831" y="3389708"/>
            <a:ext cx="1199044" cy="33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3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MART?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4522A-053F-3840-A817-1AD4D0D77155}"/>
              </a:ext>
            </a:extLst>
          </p:cNvPr>
          <p:cNvSpPr txBox="1"/>
          <p:nvPr/>
        </p:nvSpPr>
        <p:spPr>
          <a:xfrm>
            <a:off x="1717964" y="1621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残差</a:t>
            </a:r>
            <a:r>
              <a:rPr lang="en-US" altLang="zh-CN" dirty="0"/>
              <a:t>,</a:t>
            </a:r>
            <a:r>
              <a:rPr lang="zh-CN" altLang="en-US" dirty="0"/>
              <a:t>本质上就是损失函数</a:t>
            </a:r>
            <a:r>
              <a:rPr lang="en-US" altLang="zh-CN" dirty="0"/>
              <a:t>,</a:t>
            </a:r>
            <a:r>
              <a:rPr lang="zh-CN" altLang="en-US" dirty="0"/>
              <a:t>比如下面的二次损失函数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D16FD3-7F82-1790-1101-9D1C392D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95" y="1543675"/>
            <a:ext cx="3144405" cy="5240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10BD10-77A8-480F-482B-B3A90BB5F2E1}"/>
              </a:ext>
            </a:extLst>
          </p:cNvPr>
          <p:cNvSpPr txBox="1"/>
          <p:nvPr/>
        </p:nvSpPr>
        <p:spPr>
          <a:xfrm>
            <a:off x="10063595" y="1621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的导数的负数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508290-AE30-B1D6-B50A-623A3DA16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425" y="2068718"/>
            <a:ext cx="6419850" cy="1038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E3A800-8E2F-CFCE-C296-EB5810A5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389" y="3751058"/>
            <a:ext cx="3076575" cy="11906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412AD6-24BB-171A-A070-06409DBEFACE}"/>
              </a:ext>
            </a:extLst>
          </p:cNvPr>
          <p:cNvSpPr txBox="1"/>
          <p:nvPr/>
        </p:nvSpPr>
        <p:spPr>
          <a:xfrm>
            <a:off x="1893455" y="3362036"/>
            <a:ext cx="785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MART</a:t>
            </a:r>
            <a:r>
              <a:rPr lang="zh-CN" altLang="en-US" dirty="0"/>
              <a:t>里的每个弱学习器 </a:t>
            </a:r>
            <a:r>
              <a:rPr lang="en-US" altLang="zh-CN" dirty="0"/>
              <a:t>fi(x)</a:t>
            </a:r>
            <a:r>
              <a:rPr lang="zh-CN" altLang="en-US" dirty="0"/>
              <a:t>即为回归决策树。最终组成一个强学习器：</a:t>
            </a:r>
          </a:p>
        </p:txBody>
      </p:sp>
    </p:spTree>
    <p:extLst>
      <p:ext uri="{BB962C8B-B14F-4D97-AF65-F5344CB8AC3E}">
        <p14:creationId xmlns:p14="http://schemas.microsoft.com/office/powerpoint/2010/main" val="25461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LambdaMART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A99C72-C5B2-E715-AA63-860411B8E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91" y="1697608"/>
            <a:ext cx="81834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LambdaMART模型结果由许多棵决策树通过Boosting思想组成，每棵树的拟合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目标是</a:t>
            </a:r>
            <a:r>
              <a:rPr lang="zh-CN" altLang="en-US" sz="2000" b="1">
                <a:latin typeface="Arial" panose="020B0604020202020204" pitchFamily="34" charset="0"/>
                <a:ea typeface="Helvetica Neue"/>
              </a:rPr>
              <a:t>前一棵树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损失函数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的梯度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E41BCD-FCCB-B803-B124-A02E30EF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16" y="2833687"/>
            <a:ext cx="30765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7F4F-BB12-CF40-CB95-CEBB1D7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LambdaMART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27875-8615-1DB9-12AC-E426D24C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0" y="1727198"/>
            <a:ext cx="7102396" cy="4932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A03550-1E47-62B8-794C-F28333BAEBFC}"/>
              </a:ext>
            </a:extLst>
          </p:cNvPr>
          <p:cNvSpPr/>
          <p:nvPr/>
        </p:nvSpPr>
        <p:spPr>
          <a:xfrm>
            <a:off x="7185892" y="6123709"/>
            <a:ext cx="2032000" cy="369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F852-C5FE-F4EB-72AE-A1BDA12B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LambdaMART</a:t>
            </a:r>
            <a:r>
              <a:rPr lang="zh-CN" altLang="en-US" dirty="0"/>
              <a:t>？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3860A-FB4B-9B98-EF33-A624BD07B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3200" y="1971645"/>
            <a:ext cx="9924705" cy="400110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Lambda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M</a:t>
            </a:r>
            <a:r>
              <a:rPr lang="en-US" altLang="zh-CN" b="1" dirty="0">
                <a:solidFill>
                  <a:srgbClr val="DEDEDE"/>
                </a:solidFill>
                <a:ea typeface="Helvetica Neue"/>
              </a:rPr>
              <a:t>ART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是一种用于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排序</a:t>
            </a:r>
            <a:r>
              <a:rPr lang="zh-CN" altLang="en-US" dirty="0">
                <a:solidFill>
                  <a:srgbClr val="B8BFC6"/>
                </a:solidFill>
                <a:ea typeface="Helvetica Neue"/>
              </a:rPr>
              <a:t>的机器学习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算法。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也被称为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Learning to Rank(LTR)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算法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910A13-1B10-64CF-EE41-3FB3BC073E5F}"/>
              </a:ext>
            </a:extLst>
          </p:cNvPr>
          <p:cNvSpPr/>
          <p:nvPr/>
        </p:nvSpPr>
        <p:spPr>
          <a:xfrm>
            <a:off x="1473200" y="40290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LambdaMart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4B05D8-C656-A006-4849-FABC274B83C1}"/>
              </a:ext>
            </a:extLst>
          </p:cNvPr>
          <p:cNvSpPr/>
          <p:nvPr/>
        </p:nvSpPr>
        <p:spPr>
          <a:xfrm>
            <a:off x="4251152" y="31146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MART(GBDT)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B448D0-87CB-B62D-51DC-A1310EAC4ED7}"/>
              </a:ext>
            </a:extLst>
          </p:cNvPr>
          <p:cNvSpPr/>
          <p:nvPr/>
        </p:nvSpPr>
        <p:spPr>
          <a:xfrm>
            <a:off x="4251152" y="49434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LambdaRank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CACC6F-08E5-FC5B-491F-8BE3DEE4F1DC}"/>
              </a:ext>
            </a:extLst>
          </p:cNvPr>
          <p:cNvSpPr/>
          <p:nvPr/>
        </p:nvSpPr>
        <p:spPr>
          <a:xfrm>
            <a:off x="7170265" y="4943446"/>
            <a:ext cx="23749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RankNet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0E27EBF-0D4E-0FD7-19BA-A9B9AFBF00B9}"/>
              </a:ext>
            </a:extLst>
          </p:cNvPr>
          <p:cNvSpPr/>
          <p:nvPr/>
        </p:nvSpPr>
        <p:spPr>
          <a:xfrm rot="2684085">
            <a:off x="3733825" y="3546795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264CF0B-F3BE-0E03-FB88-274194816E7B}"/>
              </a:ext>
            </a:extLst>
          </p:cNvPr>
          <p:cNvSpPr/>
          <p:nvPr/>
        </p:nvSpPr>
        <p:spPr>
          <a:xfrm rot="7653308">
            <a:off x="3740928" y="5183175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29FCC93-AB49-8F44-F5BA-2BB24DC7FD03}"/>
              </a:ext>
            </a:extLst>
          </p:cNvPr>
          <p:cNvSpPr/>
          <p:nvPr/>
        </p:nvSpPr>
        <p:spPr>
          <a:xfrm rot="5400000">
            <a:off x="6629316" y="5206882"/>
            <a:ext cx="482600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8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26064B-E356-E3EB-7D6D-FD9800A644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209854" y="2505670"/>
            <a:ext cx="563167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</a:rPr>
              <a:t>Thank You</a:t>
            </a:r>
            <a:endParaRPr kumimoji="0" lang="zh-CN" altLang="zh-CN" sz="9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1E7C7-4DD1-32C6-87B4-B047AADA5D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1340" y="4352329"/>
            <a:ext cx="67056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dirty="0">
                <a:solidFill>
                  <a:srgbClr val="B8BFC6"/>
                </a:solidFill>
                <a:latin typeface="+mj-ea"/>
                <a:ea typeface="+mj-ea"/>
              </a:rPr>
              <a:t>参考：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 	《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From RankNet to LambdaRank to LambdaMART: An Overview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+mj-ea"/>
                <a:ea typeface="+mj-ea"/>
              </a:rPr>
              <a:t>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8BFC6"/>
                </a:solidFill>
                <a:latin typeface="+mj-ea"/>
                <a:ea typeface="+mj-ea"/>
              </a:rPr>
              <a:t>	</a:t>
            </a:r>
            <a:r>
              <a:rPr lang="zh-CN" altLang="zh-CN" sz="1600" dirty="0">
                <a:solidFill>
                  <a:srgbClr val="B8BFC6"/>
                </a:solidFill>
                <a:latin typeface="+mj-ea"/>
                <a:ea typeface="+mj-ea"/>
              </a:rPr>
              <a:t>《Adapting Boosting for Information Retrieval Measures》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B8BFC6"/>
                </a:solidFill>
                <a:latin typeface="+mj-ea"/>
                <a:ea typeface="+mj-ea"/>
              </a:rPr>
              <a:t>	</a:t>
            </a:r>
            <a:r>
              <a:rPr lang="zh-CN" altLang="zh-CN" sz="1600" dirty="0">
                <a:solidFill>
                  <a:srgbClr val="B8BFC6"/>
                </a:solidFill>
                <a:latin typeface="+mj-ea"/>
                <a:ea typeface="+mj-ea"/>
              </a:rPr>
              <a:t>《Learning to Rank with Nonsmooth Cost Functions》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rgbClr val="B8BFC6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527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3382F-D8DD-92F9-DE35-2098EBA3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RankNet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AE05E7-4ED7-4FE3-F685-485F7A381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9863" y="1571535"/>
            <a:ext cx="8484673" cy="1200329"/>
          </a:xfrm>
          <a:prstGeom prst="rect">
            <a:avLst/>
          </a:prstGeom>
          <a:solidFill>
            <a:srgbClr val="36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solidFill>
                  <a:srgbClr val="B8BFC6"/>
                </a:solidFill>
                <a:ea typeface="Helvetica Neue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我们知道，在排序中，常用的评价指标NDCG，MAP，ERR都是不可导的，即无法求梯度，这就导致了无法运用梯度下降算法求解排序问题。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Helvetica Neue"/>
              </a:rPr>
              <a:t>RankNet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以一种巧妙方法，将无法用梯度下降求解的排序问题，优化为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DEDEDE"/>
                </a:solidFill>
                <a:effectLst/>
                <a:latin typeface="Arial" panose="020B0604020202020204" pitchFamily="34" charset="0"/>
                <a:ea typeface="Helvetica Neue"/>
              </a:rPr>
              <a:t>对概率的交叉熵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损失函数，继而可用梯度下降算法求解。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D7D99-6686-718A-FD01-862835AAF794}"/>
              </a:ext>
            </a:extLst>
          </p:cNvPr>
          <p:cNvSpPr txBox="1"/>
          <p:nvPr/>
        </p:nvSpPr>
        <p:spPr>
          <a:xfrm flipH="1">
            <a:off x="4533965" y="3641634"/>
            <a:ext cx="1790635" cy="1913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28F0ED1-4110-8E41-DB9F-9C07500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​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217122-AE8F-6BBC-93C8-CEF38E810D4F}"/>
              </a:ext>
            </a:extLst>
          </p:cNvPr>
          <p:cNvSpPr txBox="1"/>
          <p:nvPr/>
        </p:nvSpPr>
        <p:spPr>
          <a:xfrm>
            <a:off x="1828263" y="3111841"/>
            <a:ext cx="8097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RankNet</a:t>
            </a:r>
            <a:r>
              <a:rPr lang="zh-CN" altLang="en-US" sz="2000" dirty="0"/>
              <a:t>的训练目标是通过模型</a:t>
            </a:r>
            <a:r>
              <a:rPr lang="en-US" altLang="zh-CN" sz="2000" dirty="0"/>
              <a:t>f</a:t>
            </a:r>
            <a:r>
              <a:rPr lang="zh-CN" altLang="en-US" sz="2000" dirty="0"/>
              <a:t>，输入文档</a:t>
            </a:r>
            <a:r>
              <a:rPr lang="en-US" altLang="zh-CN" sz="2000" dirty="0"/>
              <a:t>x</a:t>
            </a:r>
            <a:r>
              <a:rPr lang="zh-CN" altLang="en-US" sz="2000" dirty="0"/>
              <a:t>，输出出该文档的得分</a:t>
            </a:r>
            <a:r>
              <a:rPr lang="en-US" altLang="zh-CN" sz="2000" dirty="0"/>
              <a:t>s</a:t>
            </a:r>
            <a:r>
              <a:rPr lang="zh-CN" altLang="en-US" sz="2000" dirty="0"/>
              <a:t>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29F7EC8-E4A0-118A-57A1-C78DF487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63" y="3851928"/>
            <a:ext cx="2564091" cy="9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1B77A-0B53-15C3-CE14-70CBBCE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RankNet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11B891-EBB6-49DD-12D8-0578CCB23B75}"/>
              </a:ext>
            </a:extLst>
          </p:cNvPr>
          <p:cNvCxnSpPr>
            <a:cxnSpLocks/>
          </p:cNvCxnSpPr>
          <p:nvPr/>
        </p:nvCxnSpPr>
        <p:spPr>
          <a:xfrm>
            <a:off x="5969726" y="1428750"/>
            <a:ext cx="0" cy="2000250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21F8271-D09A-83C8-717A-467727647ADA}"/>
              </a:ext>
            </a:extLst>
          </p:cNvPr>
          <p:cNvSpPr txBox="1"/>
          <p:nvPr/>
        </p:nvSpPr>
        <p:spPr>
          <a:xfrm>
            <a:off x="6222275" y="19787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模型的函数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D74037-1729-FC3E-7A3E-D5424E35C9ED}"/>
              </a:ext>
            </a:extLst>
          </p:cNvPr>
          <p:cNvSpPr txBox="1"/>
          <p:nvPr/>
        </p:nvSpPr>
        <p:spPr>
          <a:xfrm>
            <a:off x="6222275" y="2674279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对于文档</a:t>
            </a:r>
            <a:r>
              <a:rPr lang="en-US" altLang="zh-CN" dirty="0"/>
              <a:t>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，我们可以得到两个分数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D3C400-08B5-9435-9A03-BECAAFF7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83" y="1604569"/>
            <a:ext cx="2564091" cy="9198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09A16FD-1B53-0889-9FD4-0846A602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83" y="2524386"/>
            <a:ext cx="4594018" cy="6972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3B2B1DD-1490-639D-D0B5-869C15DF6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85" y="3267860"/>
            <a:ext cx="7215269" cy="958278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5D98FE9-8F50-CBEC-4B54-8408DCA6898F}"/>
              </a:ext>
            </a:extLst>
          </p:cNvPr>
          <p:cNvCxnSpPr/>
          <p:nvPr/>
        </p:nvCxnSpPr>
        <p:spPr>
          <a:xfrm>
            <a:off x="1514764" y="4226138"/>
            <a:ext cx="9273309" cy="0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>
            <a:extLst>
              <a:ext uri="{FF2B5EF4-FFF2-40B4-BE49-F238E27FC236}">
                <a16:creationId xmlns:a16="http://schemas.microsoft.com/office/drawing/2014/main" id="{CF08B7B3-6865-49E6-FFAC-887FAA83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50387"/>
            <a:ext cx="75611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+mn-lt"/>
              </a:rPr>
              <a:t>RankNet</a:t>
            </a:r>
            <a:r>
              <a:rPr lang="zh-CN" altLang="en-US" dirty="0">
                <a:latin typeface="+mn-lt"/>
              </a:rPr>
              <a:t>巧妙地</a:t>
            </a:r>
            <a:r>
              <a:rPr lang="zh-CN" altLang="zh-CN" dirty="0">
                <a:latin typeface="+mn-lt"/>
              </a:rPr>
              <a:t>通过偏序关系将文档之间的得分与文档顺序关联起来，进而</a:t>
            </a:r>
            <a:r>
              <a:rPr lang="zh-CN" altLang="en-US" dirty="0">
                <a:latin typeface="+mn-lt"/>
              </a:rPr>
              <a:t>使用</a:t>
            </a:r>
            <a:r>
              <a:rPr lang="en-US" altLang="zh-CN" dirty="0">
                <a:latin typeface="+mn-lt"/>
              </a:rPr>
              <a:t>sigmoid</a:t>
            </a:r>
            <a:r>
              <a:rPr lang="zh-CN" altLang="zh-CN" dirty="0">
                <a:latin typeface="+mn-lt"/>
              </a:rPr>
              <a:t>得出概率。</a:t>
            </a:r>
          </a:p>
        </p:txBody>
      </p:sp>
    </p:spTree>
    <p:extLst>
      <p:ext uri="{BB962C8B-B14F-4D97-AF65-F5344CB8AC3E}">
        <p14:creationId xmlns:p14="http://schemas.microsoft.com/office/powerpoint/2010/main" val="180128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175AD89-68FB-D009-974C-B0D531C8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CN" dirty="0" err="1"/>
              <a:t>RankNet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13FBB-BB79-CBFB-5FD1-16F99DD5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1" r="8975" b="6666"/>
          <a:stretch/>
        </p:blipFill>
        <p:spPr>
          <a:xfrm>
            <a:off x="4287845" y="1832711"/>
            <a:ext cx="370699" cy="42602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25662-7DF3-22A0-5671-527FBB1123DB}"/>
              </a:ext>
            </a:extLst>
          </p:cNvPr>
          <p:cNvCxnSpPr>
            <a:cxnSpLocks/>
          </p:cNvCxnSpPr>
          <p:nvPr/>
        </p:nvCxnSpPr>
        <p:spPr>
          <a:xfrm>
            <a:off x="5523345" y="1625600"/>
            <a:ext cx="0" cy="2713251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612368A-FE69-7FAE-CC45-D51CB55ED547}"/>
              </a:ext>
            </a:extLst>
          </p:cNvPr>
          <p:cNvSpPr txBox="1"/>
          <p:nvPr/>
        </p:nvSpPr>
        <p:spPr>
          <a:xfrm>
            <a:off x="5902036" y="1865745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表示文档</a:t>
            </a:r>
            <a:r>
              <a:rPr lang="en-US" altLang="zh-CN" dirty="0"/>
              <a:t>xi</a:t>
            </a:r>
            <a:r>
              <a:rPr lang="zh-CN" altLang="en-US" dirty="0"/>
              <a:t> 排在文档</a:t>
            </a:r>
            <a:r>
              <a:rPr lang="en-US" altLang="zh-CN" dirty="0" err="1"/>
              <a:t>xj</a:t>
            </a:r>
            <a:r>
              <a:rPr lang="zh-CN" altLang="en-US" dirty="0"/>
              <a:t> 之前的真实概率。是为</a:t>
            </a:r>
            <a:r>
              <a:rPr lang="en-US" altLang="zh-CN" dirty="0"/>
              <a:t>1</a:t>
            </a:r>
            <a:r>
              <a:rPr lang="zh-CN" altLang="en-US" dirty="0"/>
              <a:t>，否则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1EDE8F-5E44-3FBC-2B70-14C29BCF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8" y="2447514"/>
            <a:ext cx="4567527" cy="5448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A26A09A-4BE0-4E8A-CC14-07FDBE58348F}"/>
              </a:ext>
            </a:extLst>
          </p:cNvPr>
          <p:cNvSpPr txBox="1"/>
          <p:nvPr/>
        </p:nvSpPr>
        <p:spPr>
          <a:xfrm>
            <a:off x="5835351" y="253527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使用交叉熵来定义损失函数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98F6C8-9C4D-EA3B-2753-96911712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772" y="3161055"/>
            <a:ext cx="3686500" cy="11777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C4955F7-E23A-76BB-D8B7-B3AE15FADE19}"/>
              </a:ext>
            </a:extLst>
          </p:cNvPr>
          <p:cNvSpPr txBox="1"/>
          <p:nvPr/>
        </p:nvSpPr>
        <p:spPr>
          <a:xfrm>
            <a:off x="5823102" y="3415022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Sij</a:t>
            </a:r>
            <a:r>
              <a:rPr lang="zh-CN" altLang="en-US" dirty="0"/>
              <a:t>来表示文档</a:t>
            </a:r>
            <a:r>
              <a:rPr lang="en-US" altLang="zh-CN" dirty="0"/>
              <a:t>xi</a:t>
            </a:r>
            <a:r>
              <a:rPr lang="zh-CN" altLang="en-US" dirty="0"/>
              <a:t> 和文档</a:t>
            </a:r>
            <a:r>
              <a:rPr lang="en-US" altLang="zh-CN" dirty="0" err="1"/>
              <a:t>xj</a:t>
            </a:r>
            <a:r>
              <a:rPr lang="zh-CN" altLang="en-US" dirty="0"/>
              <a:t> 的相关性。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439ACD-54D1-C3EE-4616-63EAD5849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18" y="4431215"/>
            <a:ext cx="6241085" cy="7217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B9BAC3A-C4F3-8BCA-833F-3A46E6547548}"/>
              </a:ext>
            </a:extLst>
          </p:cNvPr>
          <p:cNvSpPr txBox="1"/>
          <p:nvPr/>
        </p:nvSpPr>
        <p:spPr>
          <a:xfrm>
            <a:off x="7455071" y="460742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Pij</a:t>
            </a:r>
            <a:r>
              <a:rPr lang="zh-CN" altLang="en-US" dirty="0"/>
              <a:t>和</a:t>
            </a:r>
            <a:r>
              <a:rPr lang="en-US" altLang="zh-CN" dirty="0" err="1"/>
              <a:t>Sij</a:t>
            </a:r>
            <a:r>
              <a:rPr lang="zh-CN" altLang="en-US" dirty="0"/>
              <a:t>代入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90A939C-D0C3-8014-8DC4-4C9689BB69C1}"/>
              </a:ext>
            </a:extLst>
          </p:cNvPr>
          <p:cNvCxnSpPr>
            <a:cxnSpLocks/>
          </p:cNvCxnSpPr>
          <p:nvPr/>
        </p:nvCxnSpPr>
        <p:spPr>
          <a:xfrm>
            <a:off x="5523345" y="5152973"/>
            <a:ext cx="0" cy="1524918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77A90A1C-F3BF-B882-DA57-DE99DF7DD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750" y="5122344"/>
            <a:ext cx="2293522" cy="67749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F019A13-7AFA-DF84-CEED-D8CBEEA3AD68}"/>
              </a:ext>
            </a:extLst>
          </p:cNvPr>
          <p:cNvSpPr txBox="1"/>
          <p:nvPr/>
        </p:nvSpPr>
        <p:spPr>
          <a:xfrm>
            <a:off x="5901376" y="5245337"/>
            <a:ext cx="264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RankNet</a:t>
            </a:r>
            <a:r>
              <a:rPr lang="zh-CN" altLang="en-US" dirty="0"/>
              <a:t>的损失函数定义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561FDE7-ACA2-E4E0-28A0-AF2C1E49B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2237" y="5890290"/>
            <a:ext cx="2571072" cy="70807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4FBD2F4-C6E0-E5DA-27D8-5648FEB6D26D}"/>
              </a:ext>
            </a:extLst>
          </p:cNvPr>
          <p:cNvSpPr txBox="1"/>
          <p:nvPr/>
        </p:nvSpPr>
        <p:spPr>
          <a:xfrm>
            <a:off x="5901376" y="59154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RankNet</a:t>
            </a:r>
            <a:r>
              <a:rPr lang="zh-CN" altLang="en-US" dirty="0"/>
              <a:t>的训练目标是求解模型</a:t>
            </a:r>
            <a:r>
              <a:rPr lang="en-US" altLang="zh-CN" dirty="0"/>
              <a:t>s</a:t>
            </a:r>
            <a:r>
              <a:rPr lang="zh-CN" altLang="en-US" dirty="0"/>
              <a:t>的参数</a:t>
            </a:r>
            <a:r>
              <a:rPr lang="en-US" altLang="zh-CN" dirty="0"/>
              <a:t>W</a:t>
            </a:r>
            <a:r>
              <a:rPr lang="zh-CN" altLang="en-US" dirty="0"/>
              <a:t>，此时可通过梯度下降法求解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86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70C0-BC70-27B5-ACAE-57F54678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7BE6A-D09C-356A-7CE6-EE5E44F1EA17}"/>
              </a:ext>
            </a:extLst>
          </p:cNvPr>
          <p:cNvSpPr txBox="1"/>
          <p:nvPr/>
        </p:nvSpPr>
        <p:spPr>
          <a:xfrm>
            <a:off x="1681019" y="1428750"/>
            <a:ext cx="472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RankNet</a:t>
            </a:r>
            <a:r>
              <a:rPr lang="zh-CN" altLang="en-US" dirty="0"/>
              <a:t>里面的梯度，我们有如下推导：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CFEEF6-AE8E-CA88-94A0-EEF8E227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9" y="1982748"/>
            <a:ext cx="7140837" cy="1116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53820D-E3B5-4B4D-BAEA-A62F5124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273" y="4254554"/>
            <a:ext cx="7353733" cy="23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4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70C0-BC70-27B5-ACAE-57F54678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B7BE6A-D09C-356A-7CE6-EE5E44F1EA17}"/>
              </a:ext>
            </a:extLst>
          </p:cNvPr>
          <p:cNvSpPr txBox="1"/>
          <p:nvPr/>
        </p:nvSpPr>
        <p:spPr>
          <a:xfrm>
            <a:off x="1681019" y="1428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对模型的求导有如下的对称性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B9F67-9D5D-C63F-FC99-089A738C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9" y="1869762"/>
            <a:ext cx="6742062" cy="3062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0F76BA-2B4D-0CAB-ED6C-24CA1956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67" y="4508608"/>
            <a:ext cx="7353733" cy="234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370C0-BC70-27B5-ACAE-57F54678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07CAD-C2DF-B1E6-E9B5-E5F52B20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35" y="1428750"/>
            <a:ext cx="3185487" cy="96165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55E2EB-F10C-0CC6-0C7C-BDF26121AD6D}"/>
              </a:ext>
            </a:extLst>
          </p:cNvPr>
          <p:cNvCxnSpPr>
            <a:cxnSpLocks/>
          </p:cNvCxnSpPr>
          <p:nvPr/>
        </p:nvCxnSpPr>
        <p:spPr>
          <a:xfrm>
            <a:off x="5523345" y="1625600"/>
            <a:ext cx="0" cy="2713251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5BE5B29-4174-D8DA-C7BA-44A1E6244AFA}"/>
              </a:ext>
            </a:extLst>
          </p:cNvPr>
          <p:cNvSpPr txBox="1"/>
          <p:nvPr/>
        </p:nvSpPr>
        <p:spPr>
          <a:xfrm>
            <a:off x="5810832" y="1727055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关于文档</a:t>
            </a:r>
            <a:r>
              <a:rPr lang="en-US" altLang="zh-CN" dirty="0"/>
              <a:t>xi</a:t>
            </a:r>
            <a:r>
              <a:rPr lang="zh-CN" altLang="en-US" dirty="0"/>
              <a:t>和</a:t>
            </a:r>
            <a:r>
              <a:rPr lang="en-US" altLang="zh-CN" dirty="0" err="1"/>
              <a:t>xj</a:t>
            </a:r>
            <a:r>
              <a:rPr lang="zh-CN" altLang="en-US" dirty="0"/>
              <a:t>的</a:t>
            </a:r>
            <a:r>
              <a:rPr lang="en-US" altLang="zh-CN" dirty="0"/>
              <a:t>Lambda</a:t>
            </a:r>
            <a:r>
              <a:rPr lang="zh-CN" altLang="en-US" dirty="0"/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12D36F-B841-B236-6ADB-FD0A46136F05}"/>
              </a:ext>
            </a:extLst>
          </p:cNvPr>
          <p:cNvSpPr txBox="1"/>
          <p:nvPr/>
        </p:nvSpPr>
        <p:spPr>
          <a:xfrm>
            <a:off x="5810832" y="2491311"/>
            <a:ext cx="3831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我们首先考虑有序对 ，因而有 </a:t>
            </a:r>
            <a:r>
              <a:rPr lang="en-US" altLang="zh-CN" dirty="0"/>
              <a:t>=1</a:t>
            </a:r>
            <a:r>
              <a:rPr lang="zh-CN" altLang="en-US" dirty="0"/>
              <a:t>，于是上述公式可以进一步简化：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3D8744-AD06-073C-42AB-02E98567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05" y="2349512"/>
            <a:ext cx="3291946" cy="9299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D14D83-1565-7375-16EB-6EE53497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323" y="3596619"/>
            <a:ext cx="4040909" cy="8007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D217E1C-65A9-B9E9-226F-359DADFB627D}"/>
              </a:ext>
            </a:extLst>
          </p:cNvPr>
          <p:cNvSpPr txBox="1"/>
          <p:nvPr/>
        </p:nvSpPr>
        <p:spPr>
          <a:xfrm>
            <a:off x="5810832" y="3542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得到每个文档 的</a:t>
            </a:r>
            <a:r>
              <a:rPr lang="en-US" altLang="zh-CN" dirty="0"/>
              <a:t>Lambda</a:t>
            </a:r>
            <a:r>
              <a:rPr lang="zh-CN" altLang="en-US" dirty="0"/>
              <a:t>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FEA545-EAE2-CA9C-5C2B-D7100ECEC1D8}"/>
              </a:ext>
            </a:extLst>
          </p:cNvPr>
          <p:cNvSpPr txBox="1"/>
          <p:nvPr/>
        </p:nvSpPr>
        <p:spPr>
          <a:xfrm>
            <a:off x="5810831" y="3906567"/>
            <a:ext cx="407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公式中</a:t>
            </a:r>
            <a:r>
              <a:rPr lang="en-US" altLang="zh-CN" dirty="0"/>
              <a:t>I</a:t>
            </a:r>
            <a:r>
              <a:rPr lang="zh-CN" altLang="en-US" dirty="0"/>
              <a:t>是文档对 </a:t>
            </a:r>
            <a:r>
              <a:rPr lang="en-US" altLang="zh-CN" dirty="0"/>
              <a:t>(</a:t>
            </a:r>
            <a:r>
              <a:rPr lang="en-US" altLang="zh-CN" dirty="0" err="1"/>
              <a:t>xi,xj</a:t>
            </a:r>
            <a:r>
              <a:rPr lang="en-US" altLang="zh-CN" dirty="0"/>
              <a:t>)</a:t>
            </a:r>
            <a:r>
              <a:rPr lang="zh-CN" altLang="en-US" dirty="0"/>
              <a:t>的集合，其中文档</a:t>
            </a:r>
            <a:r>
              <a:rPr lang="en-US" altLang="zh-CN" dirty="0"/>
              <a:t>xi</a:t>
            </a:r>
            <a:r>
              <a:rPr lang="zh-CN" altLang="en-US" dirty="0"/>
              <a:t>排在</a:t>
            </a:r>
            <a:r>
              <a:rPr lang="en-US" altLang="zh-CN" dirty="0" err="1"/>
              <a:t>xj</a:t>
            </a:r>
            <a:r>
              <a:rPr lang="zh-CN" altLang="en-US" dirty="0"/>
              <a:t>前面，即更相关。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52A512B-3C75-10B4-D46C-A5C3B5108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323" y="4507494"/>
            <a:ext cx="5429539" cy="940934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C80CAEB-3223-9B58-E255-CF87CCD6D22A}"/>
              </a:ext>
            </a:extLst>
          </p:cNvPr>
          <p:cNvCxnSpPr/>
          <p:nvPr/>
        </p:nvCxnSpPr>
        <p:spPr>
          <a:xfrm>
            <a:off x="1560945" y="5448428"/>
            <a:ext cx="9273309" cy="0"/>
          </a:xfrm>
          <a:prstGeom prst="line">
            <a:avLst/>
          </a:prstGeom>
          <a:ln w="12700">
            <a:solidFill>
              <a:schemeClr val="accent1">
                <a:alpha val="97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B811C3-7BB4-1CD1-319C-FAA01D7B608F}"/>
              </a:ext>
            </a:extLst>
          </p:cNvPr>
          <p:cNvSpPr txBox="1"/>
          <p:nvPr/>
        </p:nvSpPr>
        <p:spPr>
          <a:xfrm>
            <a:off x="1533235" y="5615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代入上述公式后，</a:t>
            </a:r>
            <a:r>
              <a:rPr lang="en-US" altLang="zh-CN" dirty="0" err="1"/>
              <a:t>RankNet</a:t>
            </a:r>
            <a:r>
              <a:rPr lang="zh-CN" altLang="en-US" dirty="0"/>
              <a:t>模型的梯度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30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B1FD4-EEF8-89C1-2D3B-7FCCD32E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RankNet</a:t>
            </a:r>
            <a:r>
              <a:rPr lang="en-US" altLang="zh-CN" dirty="0"/>
              <a:t> </a:t>
            </a:r>
            <a:r>
              <a:rPr lang="zh-CN" altLang="en-US" dirty="0"/>
              <a:t>中存在的问题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472DE2-AEAD-050C-B71E-ACA33FC0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92" y="1681017"/>
            <a:ext cx="3957670" cy="43315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8BB4EDC-5E92-0DBA-E793-87903B4B1734}"/>
              </a:ext>
            </a:extLst>
          </p:cNvPr>
          <p:cNvSpPr txBox="1"/>
          <p:nvPr/>
        </p:nvSpPr>
        <p:spPr>
          <a:xfrm>
            <a:off x="1574800" y="1997839"/>
            <a:ext cx="5140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如图所示，每个线条表示一个文档，</a:t>
            </a:r>
            <a:r>
              <a:rPr lang="zh-CN" altLang="en-US" dirty="0">
                <a:solidFill>
                  <a:srgbClr val="00B0F0"/>
                </a:solidFill>
              </a:rPr>
              <a:t>蓝色</a:t>
            </a:r>
            <a:r>
              <a:rPr lang="zh-CN" altLang="en-US" dirty="0"/>
              <a:t>表示相关文档，而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灰色</a:t>
            </a:r>
            <a:r>
              <a:rPr lang="zh-CN" altLang="en-US" dirty="0"/>
              <a:t>表示不相关文档，排在前面的文档将 优先展示给用户。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RankNet</a:t>
            </a:r>
            <a:r>
              <a:rPr lang="zh-CN" altLang="en-US" dirty="0"/>
              <a:t>只关心两两文档之间的顺序，忽视了文档的具体顺序信息，那么当面对 左图的情形时，假设此时损失值为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 err="1"/>
              <a:t>RankNet</a:t>
            </a:r>
            <a:r>
              <a:rPr lang="zh-CN" altLang="en-US" dirty="0"/>
              <a:t>通过把排在首位的相关文档下调</a:t>
            </a:r>
            <a:r>
              <a:rPr lang="en-US" altLang="zh-CN" dirty="0"/>
              <a:t>3</a:t>
            </a:r>
            <a:r>
              <a:rPr lang="zh-CN" altLang="en-US" dirty="0"/>
              <a:t>个位置，排在倒数第二的相关文档上调</a:t>
            </a:r>
            <a:r>
              <a:rPr lang="en-US" altLang="zh-CN" dirty="0"/>
              <a:t>5</a:t>
            </a:r>
            <a:r>
              <a:rPr lang="zh-CN" altLang="en-US" dirty="0"/>
              <a:t>个位置，从而将损失值降为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但是，对于用户来说，通常更关注</a:t>
            </a:r>
            <a:r>
              <a:rPr lang="en-US" altLang="zh-CN" dirty="0"/>
              <a:t>top k</a:t>
            </a:r>
            <a:r>
              <a:rPr lang="zh-CN" altLang="en-US" dirty="0"/>
              <a:t>个结果的顺 序，在优化过程中下调</a:t>
            </a:r>
            <a:r>
              <a:rPr lang="en-US" altLang="zh-CN" dirty="0"/>
              <a:t>top</a:t>
            </a:r>
            <a:r>
              <a:rPr lang="zh-CN" altLang="en-US" dirty="0"/>
              <a:t>结果中的相关文档并不能令用户满意。</a:t>
            </a:r>
          </a:p>
        </p:txBody>
      </p:sp>
    </p:spTree>
    <p:extLst>
      <p:ext uri="{BB962C8B-B14F-4D97-AF65-F5344CB8AC3E}">
        <p14:creationId xmlns:p14="http://schemas.microsoft.com/office/powerpoint/2010/main" val="1829633244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1045</Words>
  <Application>Microsoft Office PowerPoint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华文楷体</vt:lpstr>
      <vt:lpstr>Arial</vt:lpstr>
      <vt:lpstr>Franklin Gothic Book</vt:lpstr>
      <vt:lpstr>剪切</vt:lpstr>
      <vt:lpstr>LambdaMART </vt:lpstr>
      <vt:lpstr>What is LambdaMART？</vt:lpstr>
      <vt:lpstr>What is RankNet?</vt:lpstr>
      <vt:lpstr>RankNet</vt:lpstr>
      <vt:lpstr>RankNet</vt:lpstr>
      <vt:lpstr>Lambda</vt:lpstr>
      <vt:lpstr>Lambda</vt:lpstr>
      <vt:lpstr>Lambda</vt:lpstr>
      <vt:lpstr>RankNet 中存在的问题</vt:lpstr>
      <vt:lpstr>评价指标NDCG</vt:lpstr>
      <vt:lpstr>What is LambdaRank？</vt:lpstr>
      <vt:lpstr>What is LambdaMART？</vt:lpstr>
      <vt:lpstr>What is MART or GBDT?</vt:lpstr>
      <vt:lpstr>What is Boosting?</vt:lpstr>
      <vt:lpstr>What is Boosting?</vt:lpstr>
      <vt:lpstr>What is Boosting?</vt:lpstr>
      <vt:lpstr>What is MART?</vt:lpstr>
      <vt:lpstr>What is LambdaMART?</vt:lpstr>
      <vt:lpstr>What is LambdaMART?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LambdaMart </dc:title>
  <dc:creator>x wx</dc:creator>
  <cp:lastModifiedBy>x wx</cp:lastModifiedBy>
  <cp:revision>59</cp:revision>
  <dcterms:created xsi:type="dcterms:W3CDTF">2022-10-20T03:41:44Z</dcterms:created>
  <dcterms:modified xsi:type="dcterms:W3CDTF">2022-10-20T06:23:41Z</dcterms:modified>
</cp:coreProperties>
</file>