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7" r:id="rId3"/>
    <p:sldId id="278" r:id="rId4"/>
    <p:sldId id="279" r:id="rId5"/>
    <p:sldId id="280" r:id="rId6"/>
    <p:sldId id="281" r:id="rId7"/>
    <p:sldId id="282" r:id="rId8"/>
    <p:sldId id="283" r:id="rId9"/>
    <p:sldId id="284" r:id="rId10"/>
    <p:sldId id="285" r:id="rId11"/>
    <p:sldId id="287" r:id="rId12"/>
    <p:sldId id="290" r:id="rId13"/>
    <p:sldId id="289" r:id="rId14"/>
    <p:sldId id="291"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 wx" initials="xw" lastIdx="1" clrIdx="0">
    <p:extLst>
      <p:ext uri="{19B8F6BF-5375-455C-9EA6-DF929625EA0E}">
        <p15:presenceInfo xmlns:p15="http://schemas.microsoft.com/office/powerpoint/2012/main" userId="ab164d931cc331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76" d="100"/>
          <a:sy n="76" d="100"/>
        </p:scale>
        <p:origin x="7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10/27/2022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10/27/2022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10/27/2022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10/27/2022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10/27/2022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B26064B-E356-E3EB-7D6D-FD9800A644B7}"/>
              </a:ext>
            </a:extLst>
          </p:cNvPr>
          <p:cNvSpPr>
            <a:spLocks noGrp="1" noChangeArrowheads="1"/>
          </p:cNvSpPr>
          <p:nvPr>
            <p:ph type="ctrTitle"/>
          </p:nvPr>
        </p:nvSpPr>
        <p:spPr bwMode="auto">
          <a:xfrm>
            <a:off x="3209854" y="2505670"/>
            <a:ext cx="5453737"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600" b="1" i="0" u="none" strike="noStrike" cap="none" normalizeH="0" baseline="0" dirty="0" err="1">
                <a:ln>
                  <a:noFill/>
                </a:ln>
                <a:solidFill>
                  <a:schemeClr val="tx1"/>
                </a:solidFill>
                <a:effectLst/>
                <a:latin typeface="+mj-ea"/>
              </a:rPr>
              <a:t>LightGBM</a:t>
            </a:r>
            <a:endParaRPr kumimoji="0" lang="zh-CN" altLang="zh-CN" sz="9600" b="1" i="0" u="none" strike="noStrike" cap="none" normalizeH="0" baseline="0" dirty="0">
              <a:ln>
                <a:noFill/>
              </a:ln>
              <a:solidFill>
                <a:schemeClr val="tx1"/>
              </a:solidFill>
              <a:effectLst/>
              <a:latin typeface="+mj-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971E7C7-4DD1-32C6-87B4-B047AADA5D02}"/>
              </a:ext>
            </a:extLst>
          </p:cNvPr>
          <p:cNvSpPr>
            <a:spLocks noGrp="1" noChangeArrowheads="1"/>
          </p:cNvSpPr>
          <p:nvPr>
            <p:ph type="subTitle" idx="1"/>
          </p:nvPr>
        </p:nvSpPr>
        <p:spPr bwMode="auto">
          <a:xfrm>
            <a:off x="4978606" y="5231821"/>
            <a:ext cx="55098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B8BFC6"/>
                </a:solidFill>
                <a:effectLst/>
                <a:latin typeface="+mj-ea"/>
                <a:ea typeface="+mj-ea"/>
              </a:rPr>
              <a:t>&amp; </a:t>
            </a:r>
            <a:r>
              <a:rPr lang="en-US" altLang="zh-CN" sz="1600" dirty="0">
                <a:solidFill>
                  <a:srgbClr val="B8BFC6"/>
                </a:solidFill>
                <a:latin typeface="+mj-ea"/>
                <a:ea typeface="+mj-ea"/>
              </a:rPr>
              <a:t>《</a:t>
            </a:r>
            <a:r>
              <a:rPr lang="en-US" altLang="zh-CN" sz="1600" dirty="0" err="1">
                <a:solidFill>
                  <a:srgbClr val="B8BFC6"/>
                </a:solidFill>
                <a:latin typeface="+mj-ea"/>
                <a:ea typeface="+mj-ea"/>
              </a:rPr>
              <a:t>Lightgbm</a:t>
            </a:r>
            <a:r>
              <a:rPr lang="en-US" altLang="zh-CN" sz="1600" dirty="0">
                <a:solidFill>
                  <a:srgbClr val="B8BFC6"/>
                </a:solidFill>
                <a:latin typeface="+mj-ea"/>
                <a:ea typeface="+mj-ea"/>
              </a:rPr>
              <a:t>: A highly efficient gradient boosting decision tree》</a:t>
            </a:r>
            <a:endParaRPr lang="zh-CN" altLang="zh-CN" sz="1600" dirty="0">
              <a:solidFill>
                <a:srgbClr val="B8BFC6"/>
              </a:solidFill>
              <a:latin typeface="+mj-ea"/>
              <a:ea typeface="+mj-ea"/>
            </a:endParaRPr>
          </a:p>
        </p:txBody>
      </p:sp>
      <p:sp>
        <p:nvSpPr>
          <p:cNvPr id="6" name="文本框 5">
            <a:extLst>
              <a:ext uri="{FF2B5EF4-FFF2-40B4-BE49-F238E27FC236}">
                <a16:creationId xmlns:a16="http://schemas.microsoft.com/office/drawing/2014/main" id="{E7011DA4-15FC-AB1D-9733-7A1EC4AC2B36}"/>
              </a:ext>
            </a:extLst>
          </p:cNvPr>
          <p:cNvSpPr txBox="1"/>
          <p:nvPr/>
        </p:nvSpPr>
        <p:spPr>
          <a:xfrm>
            <a:off x="9602951" y="4862489"/>
            <a:ext cx="877163" cy="369332"/>
          </a:xfrm>
          <a:prstGeom prst="rect">
            <a:avLst/>
          </a:prstGeom>
          <a:noFill/>
        </p:spPr>
        <p:txBody>
          <a:bodyPr wrap="none" rtlCol="0">
            <a:spAutoFit/>
          </a:bodyPr>
          <a:lstStyle/>
          <a:p>
            <a:r>
              <a:rPr lang="zh-CN" altLang="en-US" dirty="0"/>
              <a:t>许伟鑫</a:t>
            </a:r>
          </a:p>
        </p:txBody>
      </p:sp>
    </p:spTree>
    <p:extLst>
      <p:ext uri="{BB962C8B-B14F-4D97-AF65-F5344CB8AC3E}">
        <p14:creationId xmlns:p14="http://schemas.microsoft.com/office/powerpoint/2010/main" val="898118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DCF6A-EE23-CA38-FBED-21B1E950ACA2}"/>
              </a:ext>
            </a:extLst>
          </p:cNvPr>
          <p:cNvSpPr>
            <a:spLocks noGrp="1"/>
          </p:cNvSpPr>
          <p:nvPr>
            <p:ph type="title"/>
          </p:nvPr>
        </p:nvSpPr>
        <p:spPr/>
        <p:txBody>
          <a:bodyPr/>
          <a:lstStyle/>
          <a:p>
            <a:r>
              <a:rPr lang="zh-CN" altLang="en-US" b="1" i="0" dirty="0">
                <a:solidFill>
                  <a:srgbClr val="121212"/>
                </a:solidFill>
                <a:effectLst/>
                <a:latin typeface="-apple-system"/>
              </a:rPr>
              <a:t>互斥特征捆绑算法</a:t>
            </a:r>
            <a:endParaRPr lang="zh-CN" altLang="en-US" dirty="0"/>
          </a:p>
        </p:txBody>
      </p:sp>
      <p:sp>
        <p:nvSpPr>
          <p:cNvPr id="3" name="内容占位符 2">
            <a:extLst>
              <a:ext uri="{FF2B5EF4-FFF2-40B4-BE49-F238E27FC236}">
                <a16:creationId xmlns:a16="http://schemas.microsoft.com/office/drawing/2014/main" id="{BDDBBA30-E599-679A-7C44-F317AABA5E50}"/>
              </a:ext>
            </a:extLst>
          </p:cNvPr>
          <p:cNvSpPr>
            <a:spLocks noGrp="1"/>
          </p:cNvSpPr>
          <p:nvPr>
            <p:ph idx="1"/>
          </p:nvPr>
        </p:nvSpPr>
        <p:spPr>
          <a:xfrm>
            <a:off x="1515979" y="1772653"/>
            <a:ext cx="9601200" cy="3581400"/>
          </a:xfrm>
        </p:spPr>
        <p:txBody>
          <a:bodyPr/>
          <a:lstStyle/>
          <a:p>
            <a:r>
              <a:rPr lang="zh-CN" altLang="en-US" dirty="0"/>
              <a:t>如何找到互斥特征？</a:t>
            </a:r>
            <a:endParaRPr lang="en-US" altLang="zh-CN" dirty="0"/>
          </a:p>
          <a:p>
            <a:r>
              <a:rPr lang="en-US" altLang="zh-CN" b="0" i="0" dirty="0" err="1">
                <a:solidFill>
                  <a:srgbClr val="121212"/>
                </a:solidFill>
                <a:effectLst/>
                <a:latin typeface="-apple-system"/>
              </a:rPr>
              <a:t>LightGBM</a:t>
            </a:r>
            <a:r>
              <a:rPr lang="zh-CN" altLang="en-US" b="0" i="0" dirty="0">
                <a:solidFill>
                  <a:srgbClr val="121212"/>
                </a:solidFill>
                <a:effectLst/>
                <a:latin typeface="-apple-system"/>
              </a:rPr>
              <a:t>的</a:t>
            </a:r>
            <a:r>
              <a:rPr lang="en-US" altLang="zh-CN" b="0" i="0" dirty="0">
                <a:solidFill>
                  <a:srgbClr val="121212"/>
                </a:solidFill>
                <a:effectLst/>
                <a:latin typeface="-apple-system"/>
              </a:rPr>
              <a:t>EFB</a:t>
            </a:r>
            <a:r>
              <a:rPr lang="zh-CN" altLang="en-US" b="0" i="0" dirty="0">
                <a:solidFill>
                  <a:srgbClr val="121212"/>
                </a:solidFill>
                <a:effectLst/>
                <a:latin typeface="-apple-system"/>
              </a:rPr>
              <a:t>算法将这个问题转化为图着色的问题来求解：</a:t>
            </a:r>
            <a:endParaRPr lang="en-US" altLang="zh-CN" b="0" i="0" dirty="0">
              <a:solidFill>
                <a:srgbClr val="121212"/>
              </a:solidFill>
              <a:effectLst/>
              <a:latin typeface="-apple-system"/>
            </a:endParaRPr>
          </a:p>
          <a:p>
            <a:r>
              <a:rPr lang="zh-CN" altLang="en-US" b="0" i="0" dirty="0">
                <a:solidFill>
                  <a:srgbClr val="121212"/>
                </a:solidFill>
                <a:effectLst/>
                <a:latin typeface="-apple-system"/>
              </a:rPr>
              <a:t>将所有的特征视为图的各个顶点，将不是相互独立的特征用一条边连接起来，边的权重就是两个相连接的特征的总冲突值。这样需要绑定的特征就是在图着色问题中要涂上同一种颜色的那些点（特征）。</a:t>
            </a:r>
            <a:endParaRPr lang="en-US" altLang="zh-CN" b="0" i="0" dirty="0">
              <a:solidFill>
                <a:srgbClr val="121212"/>
              </a:solidFill>
              <a:effectLst/>
              <a:latin typeface="-apple-system"/>
            </a:endParaRPr>
          </a:p>
          <a:p>
            <a:r>
              <a:rPr lang="zh-CN" altLang="en-US" b="0" i="0" dirty="0">
                <a:solidFill>
                  <a:srgbClr val="121212"/>
                </a:solidFill>
                <a:effectLst/>
                <a:latin typeface="-apple-system"/>
              </a:rPr>
              <a:t>我们注意到通常有很多特征，尽管不是</a:t>
            </a:r>
            <a:r>
              <a:rPr lang="en-US" altLang="zh-CN" b="0" i="0" dirty="0">
                <a:solidFill>
                  <a:srgbClr val="121212"/>
                </a:solidFill>
                <a:effectLst/>
                <a:latin typeface="-apple-system"/>
              </a:rPr>
              <a:t>100</a:t>
            </a:r>
            <a:r>
              <a:rPr lang="zh-CN" altLang="en-US" b="0" i="0" dirty="0">
                <a:solidFill>
                  <a:srgbClr val="121212"/>
                </a:solidFill>
                <a:effectLst/>
                <a:latin typeface="-apple-system"/>
              </a:rPr>
              <a:t>％相互排斥，但也很少同时取非零值。 如果我们的算法可以允许一小部分的冲突，我们可以得到更少的特征包，进一步提高计算效率。</a:t>
            </a:r>
            <a:endParaRPr lang="zh-CN" altLang="en-US" dirty="0"/>
          </a:p>
        </p:txBody>
      </p:sp>
      <p:sp>
        <p:nvSpPr>
          <p:cNvPr id="4" name="椭圆 3">
            <a:extLst>
              <a:ext uri="{FF2B5EF4-FFF2-40B4-BE49-F238E27FC236}">
                <a16:creationId xmlns:a16="http://schemas.microsoft.com/office/drawing/2014/main" id="{B8AACC9C-63FF-FB4B-C4DC-74DDE0438B6F}"/>
              </a:ext>
            </a:extLst>
          </p:cNvPr>
          <p:cNvSpPr/>
          <p:nvPr/>
        </p:nvSpPr>
        <p:spPr>
          <a:xfrm>
            <a:off x="2572751" y="4686301"/>
            <a:ext cx="1042737" cy="1042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6EFD3991-4626-50F9-D6D2-97CF308FF840}"/>
              </a:ext>
            </a:extLst>
          </p:cNvPr>
          <p:cNvSpPr/>
          <p:nvPr/>
        </p:nvSpPr>
        <p:spPr>
          <a:xfrm>
            <a:off x="3852110" y="5622757"/>
            <a:ext cx="1042737" cy="104273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9A054BAB-0C2D-3BEC-E93D-945430378FEE}"/>
              </a:ext>
            </a:extLst>
          </p:cNvPr>
          <p:cNvSpPr/>
          <p:nvPr/>
        </p:nvSpPr>
        <p:spPr>
          <a:xfrm>
            <a:off x="5354051" y="4580020"/>
            <a:ext cx="1042737" cy="104273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26B00725-30B6-F885-1922-DD5909BFCBAB}"/>
              </a:ext>
            </a:extLst>
          </p:cNvPr>
          <p:cNvSpPr/>
          <p:nvPr/>
        </p:nvSpPr>
        <p:spPr>
          <a:xfrm>
            <a:off x="7055517" y="5622756"/>
            <a:ext cx="1042737" cy="1042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5E83CE5C-EAEC-4E05-2738-C4E9778613DF}"/>
              </a:ext>
            </a:extLst>
          </p:cNvPr>
          <p:cNvSpPr/>
          <p:nvPr/>
        </p:nvSpPr>
        <p:spPr>
          <a:xfrm>
            <a:off x="7714246" y="4498808"/>
            <a:ext cx="1042737" cy="1042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32B63598-8974-ACAC-8F9E-C2C047AEFD2E}"/>
              </a:ext>
            </a:extLst>
          </p:cNvPr>
          <p:cNvCxnSpPr>
            <a:cxnSpLocks/>
            <a:stCxn id="4" idx="5"/>
            <a:endCxn id="5" idx="1"/>
          </p:cNvCxnSpPr>
          <p:nvPr/>
        </p:nvCxnSpPr>
        <p:spPr>
          <a:xfrm>
            <a:off x="3462783" y="5576333"/>
            <a:ext cx="542032" cy="199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ECC5954-2F59-268F-54F4-E6793CE4FFD8}"/>
              </a:ext>
            </a:extLst>
          </p:cNvPr>
          <p:cNvCxnSpPr>
            <a:stCxn id="5" idx="6"/>
            <a:endCxn id="7" idx="2"/>
          </p:cNvCxnSpPr>
          <p:nvPr/>
        </p:nvCxnSpPr>
        <p:spPr>
          <a:xfrm flipV="1">
            <a:off x="4894847" y="6144125"/>
            <a:ext cx="216067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FEE99755-D50B-9355-8093-6326F3790CC1}"/>
              </a:ext>
            </a:extLst>
          </p:cNvPr>
          <p:cNvCxnSpPr>
            <a:stCxn id="7" idx="7"/>
            <a:endCxn id="6" idx="6"/>
          </p:cNvCxnSpPr>
          <p:nvPr/>
        </p:nvCxnSpPr>
        <p:spPr>
          <a:xfrm flipH="1" flipV="1">
            <a:off x="6396788" y="5101389"/>
            <a:ext cx="1548761" cy="674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C1D6C7F4-78F2-8868-6861-6D60CF688F32}"/>
              </a:ext>
            </a:extLst>
          </p:cNvPr>
          <p:cNvCxnSpPr>
            <a:stCxn id="8" idx="2"/>
            <a:endCxn id="6" idx="6"/>
          </p:cNvCxnSpPr>
          <p:nvPr/>
        </p:nvCxnSpPr>
        <p:spPr>
          <a:xfrm flipH="1">
            <a:off x="6396788" y="5020177"/>
            <a:ext cx="1317458" cy="81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24A6C964-1198-C544-02D3-760B5C58680C}"/>
              </a:ext>
            </a:extLst>
          </p:cNvPr>
          <p:cNvCxnSpPr>
            <a:stCxn id="4" idx="6"/>
            <a:endCxn id="6" idx="2"/>
          </p:cNvCxnSpPr>
          <p:nvPr/>
        </p:nvCxnSpPr>
        <p:spPr>
          <a:xfrm flipV="1">
            <a:off x="3615488" y="5101389"/>
            <a:ext cx="1738563" cy="10628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400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DCF6A-EE23-CA38-FBED-21B1E950ACA2}"/>
              </a:ext>
            </a:extLst>
          </p:cNvPr>
          <p:cNvSpPr>
            <a:spLocks noGrp="1"/>
          </p:cNvSpPr>
          <p:nvPr>
            <p:ph type="title"/>
          </p:nvPr>
        </p:nvSpPr>
        <p:spPr/>
        <p:txBody>
          <a:bodyPr/>
          <a:lstStyle/>
          <a:p>
            <a:r>
              <a:rPr lang="en-US" altLang="zh-CN" b="1" i="0" dirty="0" err="1">
                <a:solidFill>
                  <a:srgbClr val="121212"/>
                </a:solidFill>
                <a:effectLst/>
                <a:latin typeface="-apple-system"/>
              </a:rPr>
              <a:t>lightGBM</a:t>
            </a:r>
            <a:r>
              <a:rPr lang="zh-CN" altLang="en-US" b="1" i="0" dirty="0">
                <a:solidFill>
                  <a:srgbClr val="121212"/>
                </a:solidFill>
                <a:effectLst/>
                <a:latin typeface="-apple-system"/>
              </a:rPr>
              <a:t>的一些工程优化</a:t>
            </a:r>
            <a:endParaRPr lang="zh-CN" altLang="en-US" dirty="0"/>
          </a:p>
        </p:txBody>
      </p:sp>
      <p:sp>
        <p:nvSpPr>
          <p:cNvPr id="13" name="标题 1">
            <a:extLst>
              <a:ext uri="{FF2B5EF4-FFF2-40B4-BE49-F238E27FC236}">
                <a16:creationId xmlns:a16="http://schemas.microsoft.com/office/drawing/2014/main" id="{1EC2B84D-391A-57BB-CFC1-FF6527DCA4CF}"/>
              </a:ext>
            </a:extLst>
          </p:cNvPr>
          <p:cNvSpPr txBox="1">
            <a:spLocks/>
          </p:cNvSpPr>
          <p:nvPr/>
        </p:nvSpPr>
        <p:spPr>
          <a:xfrm>
            <a:off x="2094451" y="1492541"/>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zh-CN" altLang="en-US" b="1" dirty="0">
                <a:solidFill>
                  <a:srgbClr val="121212"/>
                </a:solidFill>
                <a:latin typeface="-apple-system"/>
              </a:rPr>
              <a:t>直接支持特征类别：</a:t>
            </a:r>
            <a:endParaRPr lang="en-US" altLang="zh-CN" b="1" dirty="0">
              <a:solidFill>
                <a:srgbClr val="121212"/>
              </a:solidFill>
              <a:latin typeface="-apple-system"/>
            </a:endParaRPr>
          </a:p>
          <a:p>
            <a:endParaRPr lang="zh-CN" altLang="en-US" dirty="0"/>
          </a:p>
        </p:txBody>
      </p:sp>
      <p:pic>
        <p:nvPicPr>
          <p:cNvPr id="4098" name="Picture 2">
            <a:extLst>
              <a:ext uri="{FF2B5EF4-FFF2-40B4-BE49-F238E27FC236}">
                <a16:creationId xmlns:a16="http://schemas.microsoft.com/office/drawing/2014/main" id="{DDD9AFCA-BE73-F90D-CA5C-D21AD34C48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8873" y="2978655"/>
            <a:ext cx="4623207" cy="1976489"/>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a:extLst>
              <a:ext uri="{FF2B5EF4-FFF2-40B4-BE49-F238E27FC236}">
                <a16:creationId xmlns:a16="http://schemas.microsoft.com/office/drawing/2014/main" id="{2CD973B0-2579-ABC0-2CDB-4A4C758315AD}"/>
              </a:ext>
            </a:extLst>
          </p:cNvPr>
          <p:cNvSpPr txBox="1"/>
          <p:nvPr/>
        </p:nvSpPr>
        <p:spPr>
          <a:xfrm>
            <a:off x="2552351" y="2244770"/>
            <a:ext cx="8630174" cy="646331"/>
          </a:xfrm>
          <a:prstGeom prst="rect">
            <a:avLst/>
          </a:prstGeom>
          <a:noFill/>
        </p:spPr>
        <p:txBody>
          <a:bodyPr wrap="square">
            <a:spAutoFit/>
          </a:bodyPr>
          <a:lstStyle/>
          <a:p>
            <a:r>
              <a:rPr lang="en-US" altLang="zh-CN" b="0" i="0" dirty="0" err="1">
                <a:solidFill>
                  <a:srgbClr val="121212"/>
                </a:solidFill>
                <a:effectLst/>
                <a:latin typeface="-apple-system"/>
              </a:rPr>
              <a:t>LightGBM</a:t>
            </a:r>
            <a:r>
              <a:rPr lang="zh-CN" altLang="en-US" b="0" i="0" dirty="0">
                <a:solidFill>
                  <a:srgbClr val="121212"/>
                </a:solidFill>
                <a:effectLst/>
                <a:latin typeface="-apple-system"/>
              </a:rPr>
              <a:t>采用 </a:t>
            </a:r>
            <a:r>
              <a:rPr lang="en-US" altLang="zh-CN" b="0" i="0" dirty="0">
                <a:solidFill>
                  <a:srgbClr val="121212"/>
                </a:solidFill>
                <a:effectLst/>
                <a:latin typeface="-apple-system"/>
              </a:rPr>
              <a:t>many-vs-many </a:t>
            </a:r>
            <a:r>
              <a:rPr lang="zh-CN" altLang="en-US" b="0" i="0" dirty="0">
                <a:solidFill>
                  <a:srgbClr val="121212"/>
                </a:solidFill>
                <a:effectLst/>
                <a:latin typeface="-apple-system"/>
              </a:rPr>
              <a:t>的切分方式将类别特征分为两个子集，实现类别特征的最优切分。</a:t>
            </a:r>
            <a:r>
              <a:rPr lang="zh-CN" altLang="en-US" dirty="0">
                <a:solidFill>
                  <a:srgbClr val="121212"/>
                </a:solidFill>
                <a:latin typeface="-apple-system"/>
              </a:rPr>
              <a:t>但朴素的拆分时间复杂度高达</a:t>
            </a:r>
            <a:r>
              <a:rPr lang="en-US" altLang="zh-CN" dirty="0">
                <a:solidFill>
                  <a:srgbClr val="121212"/>
                </a:solidFill>
                <a:latin typeface="-apple-system"/>
              </a:rPr>
              <a:t>O(2^k)</a:t>
            </a:r>
            <a:r>
              <a:rPr lang="zh-CN" altLang="en-US" dirty="0">
                <a:solidFill>
                  <a:srgbClr val="121212"/>
                </a:solidFill>
                <a:latin typeface="-apple-system"/>
              </a:rPr>
              <a:t>。</a:t>
            </a:r>
            <a:endParaRPr lang="zh-CN" altLang="en-US" dirty="0"/>
          </a:p>
        </p:txBody>
      </p:sp>
      <p:sp>
        <p:nvSpPr>
          <p:cNvPr id="20" name="文本框 19">
            <a:extLst>
              <a:ext uri="{FF2B5EF4-FFF2-40B4-BE49-F238E27FC236}">
                <a16:creationId xmlns:a16="http://schemas.microsoft.com/office/drawing/2014/main" id="{0C017534-ECCE-D964-21C3-5B517CB73064}"/>
              </a:ext>
            </a:extLst>
          </p:cNvPr>
          <p:cNvSpPr txBox="1"/>
          <p:nvPr/>
        </p:nvSpPr>
        <p:spPr>
          <a:xfrm>
            <a:off x="2619461" y="5042293"/>
            <a:ext cx="8990901" cy="646331"/>
          </a:xfrm>
          <a:prstGeom prst="rect">
            <a:avLst/>
          </a:prstGeom>
          <a:noFill/>
        </p:spPr>
        <p:txBody>
          <a:bodyPr wrap="square">
            <a:spAutoFit/>
          </a:bodyPr>
          <a:lstStyle/>
          <a:p>
            <a:r>
              <a:rPr lang="en-US" altLang="zh-CN" b="0" i="0" dirty="0" err="1">
                <a:solidFill>
                  <a:srgbClr val="121212"/>
                </a:solidFill>
                <a:effectLst/>
                <a:latin typeface="-apple-system"/>
              </a:rPr>
              <a:t>LightGBM</a:t>
            </a:r>
            <a:r>
              <a:rPr lang="en-US" altLang="zh-CN" b="0" i="0" dirty="0">
                <a:solidFill>
                  <a:srgbClr val="121212"/>
                </a:solidFill>
                <a:effectLst/>
                <a:latin typeface="-apple-system"/>
              </a:rPr>
              <a:t> </a:t>
            </a:r>
            <a:r>
              <a:rPr lang="zh-CN" altLang="en-US" b="0" i="0" dirty="0">
                <a:solidFill>
                  <a:srgbClr val="121212"/>
                </a:solidFill>
                <a:effectLst/>
                <a:latin typeface="-apple-system"/>
              </a:rPr>
              <a:t>基于 </a:t>
            </a:r>
            <a:r>
              <a:rPr lang="en-US" altLang="zh-CN" b="0" i="0" dirty="0">
                <a:solidFill>
                  <a:srgbClr val="121212"/>
                </a:solidFill>
                <a:effectLst/>
                <a:latin typeface="-apple-system"/>
              </a:rPr>
              <a:t>Fisher</a:t>
            </a:r>
            <a:r>
              <a:rPr lang="zh-CN" altLang="en-US" b="0" i="0" dirty="0">
                <a:solidFill>
                  <a:srgbClr val="121212"/>
                </a:solidFill>
                <a:effectLst/>
                <a:latin typeface="-apple-system"/>
              </a:rPr>
              <a:t>的</a:t>
            </a:r>
            <a:r>
              <a:rPr lang="en-US" altLang="zh-CN" b="0" i="0" dirty="0">
                <a:solidFill>
                  <a:srgbClr val="121212"/>
                </a:solidFill>
                <a:effectLst/>
                <a:latin typeface="-apple-system"/>
              </a:rPr>
              <a:t>《On Grouping For Maximum Homogeneity》</a:t>
            </a:r>
            <a:r>
              <a:rPr lang="zh-CN" altLang="en-US" b="0" i="0" dirty="0">
                <a:solidFill>
                  <a:srgbClr val="121212"/>
                </a:solidFill>
                <a:effectLst/>
                <a:latin typeface="-apple-system"/>
              </a:rPr>
              <a:t>论文实现了 </a:t>
            </a:r>
            <a:r>
              <a:rPr lang="en-US" altLang="zh-CN" b="0" i="0" dirty="0">
                <a:solidFill>
                  <a:srgbClr val="121212"/>
                </a:solidFill>
                <a:effectLst/>
                <a:latin typeface="-apple-system"/>
              </a:rPr>
              <a:t>O(</a:t>
            </a:r>
            <a:r>
              <a:rPr lang="en-US" altLang="zh-CN" b="0" i="0" dirty="0" err="1">
                <a:solidFill>
                  <a:srgbClr val="121212"/>
                </a:solidFill>
                <a:effectLst/>
                <a:latin typeface="-apple-system"/>
              </a:rPr>
              <a:t>klogk</a:t>
            </a:r>
            <a:r>
              <a:rPr lang="en-US" altLang="zh-CN" b="0" i="0" dirty="0">
                <a:solidFill>
                  <a:srgbClr val="121212"/>
                </a:solidFill>
                <a:effectLst/>
                <a:latin typeface="-apple-system"/>
              </a:rPr>
              <a:t>) </a:t>
            </a:r>
            <a:r>
              <a:rPr lang="zh-CN" altLang="en-US" b="0" i="0" dirty="0">
                <a:solidFill>
                  <a:srgbClr val="121212"/>
                </a:solidFill>
                <a:effectLst/>
                <a:latin typeface="-apple-system"/>
              </a:rPr>
              <a:t>的时间复杂度。</a:t>
            </a:r>
            <a:endParaRPr lang="zh-CN" altLang="en-US" dirty="0"/>
          </a:p>
        </p:txBody>
      </p:sp>
    </p:spTree>
    <p:extLst>
      <p:ext uri="{BB962C8B-B14F-4D97-AF65-F5344CB8AC3E}">
        <p14:creationId xmlns:p14="http://schemas.microsoft.com/office/powerpoint/2010/main" val="1433751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DCF6A-EE23-CA38-FBED-21B1E950ACA2}"/>
              </a:ext>
            </a:extLst>
          </p:cNvPr>
          <p:cNvSpPr>
            <a:spLocks noGrp="1"/>
          </p:cNvSpPr>
          <p:nvPr>
            <p:ph type="title"/>
          </p:nvPr>
        </p:nvSpPr>
        <p:spPr/>
        <p:txBody>
          <a:bodyPr/>
          <a:lstStyle/>
          <a:p>
            <a:r>
              <a:rPr lang="en-US" altLang="zh-CN" b="1" i="0" dirty="0" err="1">
                <a:solidFill>
                  <a:srgbClr val="121212"/>
                </a:solidFill>
                <a:effectLst/>
                <a:latin typeface="-apple-system"/>
              </a:rPr>
              <a:t>lightGBM</a:t>
            </a:r>
            <a:r>
              <a:rPr lang="zh-CN" altLang="en-US" b="1" i="0" dirty="0">
                <a:solidFill>
                  <a:srgbClr val="121212"/>
                </a:solidFill>
                <a:effectLst/>
                <a:latin typeface="-apple-system"/>
              </a:rPr>
              <a:t>的一些工程优化</a:t>
            </a:r>
            <a:endParaRPr lang="zh-CN" altLang="en-US" dirty="0"/>
          </a:p>
        </p:txBody>
      </p:sp>
      <p:sp>
        <p:nvSpPr>
          <p:cNvPr id="13" name="标题 1">
            <a:extLst>
              <a:ext uri="{FF2B5EF4-FFF2-40B4-BE49-F238E27FC236}">
                <a16:creationId xmlns:a16="http://schemas.microsoft.com/office/drawing/2014/main" id="{1EC2B84D-391A-57BB-CFC1-FF6527DCA4CF}"/>
              </a:ext>
            </a:extLst>
          </p:cNvPr>
          <p:cNvSpPr txBox="1">
            <a:spLocks/>
          </p:cNvSpPr>
          <p:nvPr/>
        </p:nvSpPr>
        <p:spPr>
          <a:xfrm>
            <a:off x="2094451" y="1492541"/>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zh-CN" altLang="en-US" b="1" dirty="0">
                <a:solidFill>
                  <a:srgbClr val="121212"/>
                </a:solidFill>
                <a:latin typeface="-apple-system"/>
              </a:rPr>
              <a:t>直接支持特征类别：</a:t>
            </a:r>
            <a:endParaRPr lang="en-US" altLang="zh-CN" b="1" dirty="0">
              <a:solidFill>
                <a:srgbClr val="121212"/>
              </a:solidFill>
              <a:latin typeface="-apple-system"/>
            </a:endParaRPr>
          </a:p>
          <a:p>
            <a:endParaRPr lang="zh-CN" altLang="en-US" dirty="0"/>
          </a:p>
        </p:txBody>
      </p:sp>
      <p:sp>
        <p:nvSpPr>
          <p:cNvPr id="4" name="文本框 3">
            <a:extLst>
              <a:ext uri="{FF2B5EF4-FFF2-40B4-BE49-F238E27FC236}">
                <a16:creationId xmlns:a16="http://schemas.microsoft.com/office/drawing/2014/main" id="{3B7F7BD1-435F-5849-D8E0-2A8247BDB1F1}"/>
              </a:ext>
            </a:extLst>
          </p:cNvPr>
          <p:cNvSpPr txBox="1"/>
          <p:nvPr/>
        </p:nvSpPr>
        <p:spPr>
          <a:xfrm>
            <a:off x="2208401" y="2377977"/>
            <a:ext cx="8487561" cy="1754326"/>
          </a:xfrm>
          <a:prstGeom prst="rect">
            <a:avLst/>
          </a:prstGeom>
          <a:noFill/>
        </p:spPr>
        <p:txBody>
          <a:bodyPr wrap="square">
            <a:spAutoFit/>
          </a:bodyPr>
          <a:lstStyle/>
          <a:p>
            <a:pPr algn="l"/>
            <a:r>
              <a:rPr lang="zh-CN" altLang="en-US" b="0" i="0" dirty="0">
                <a:solidFill>
                  <a:srgbClr val="121212"/>
                </a:solidFill>
                <a:effectLst/>
                <a:latin typeface="-apple-system"/>
              </a:rPr>
              <a:t>算法流程如下图所示，在枚举分割点之前，先把直方图按照每个类别对应的</a:t>
            </a:r>
            <a:r>
              <a:rPr lang="en-US" altLang="zh-CN" b="0" i="0" dirty="0">
                <a:solidFill>
                  <a:srgbClr val="121212"/>
                </a:solidFill>
                <a:effectLst/>
                <a:latin typeface="-apple-system"/>
              </a:rPr>
              <a:t>label</a:t>
            </a:r>
            <a:r>
              <a:rPr lang="zh-CN" altLang="en-US" b="0" i="0" dirty="0">
                <a:solidFill>
                  <a:srgbClr val="121212"/>
                </a:solidFill>
                <a:effectLst/>
                <a:latin typeface="-apple-system"/>
              </a:rPr>
              <a:t>均值进行排序；然后按照排序的结果依次枚举最优分割点。从下图可以看到， </a:t>
            </a:r>
            <a:r>
              <a:rPr lang="en-US" altLang="zh-CN" b="0" i="0" dirty="0">
                <a:solidFill>
                  <a:srgbClr val="121212"/>
                </a:solidFill>
                <a:effectLst/>
                <a:latin typeface="-apple-system"/>
              </a:rPr>
              <a:t>Sum(y)/Count(y) </a:t>
            </a:r>
            <a:r>
              <a:rPr lang="zh-CN" altLang="en-US" b="0" i="0" dirty="0">
                <a:solidFill>
                  <a:srgbClr val="121212"/>
                </a:solidFill>
                <a:effectLst/>
                <a:latin typeface="-apple-system"/>
              </a:rPr>
              <a:t>为类别的均值。当然，这个方法很容易过拟合，所以</a:t>
            </a:r>
            <a:r>
              <a:rPr lang="en-US" altLang="zh-CN" b="0" i="0" dirty="0" err="1">
                <a:solidFill>
                  <a:srgbClr val="121212"/>
                </a:solidFill>
                <a:effectLst/>
                <a:latin typeface="-apple-system"/>
              </a:rPr>
              <a:t>LightGBM</a:t>
            </a:r>
            <a:r>
              <a:rPr lang="zh-CN" altLang="en-US" b="0" i="0" dirty="0">
                <a:solidFill>
                  <a:srgbClr val="121212"/>
                </a:solidFill>
                <a:effectLst/>
                <a:latin typeface="-apple-system"/>
              </a:rPr>
              <a:t>里面还增加了很多对于这个方法的约束和正则化。</a:t>
            </a:r>
          </a:p>
          <a:p>
            <a:br>
              <a:rPr lang="zh-CN" altLang="en-US" dirty="0"/>
            </a:br>
            <a:endParaRPr lang="zh-CN" altLang="en-US" dirty="0"/>
          </a:p>
        </p:txBody>
      </p:sp>
      <p:sp>
        <p:nvSpPr>
          <p:cNvPr id="5" name="AutoShape 2">
            <a:extLst>
              <a:ext uri="{FF2B5EF4-FFF2-40B4-BE49-F238E27FC236}">
                <a16:creationId xmlns:a16="http://schemas.microsoft.com/office/drawing/2014/main" id="{22810A16-475F-5F04-32A5-3D2C3DC66376}"/>
              </a:ext>
            </a:extLst>
          </p:cNvPr>
          <p:cNvSpPr>
            <a:spLocks noChangeAspect="1" noChangeArrowheads="1"/>
          </p:cNvSpPr>
          <p:nvPr/>
        </p:nvSpPr>
        <p:spPr bwMode="auto">
          <a:xfrm>
            <a:off x="0" y="1262063"/>
            <a:ext cx="12192000" cy="43322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a:extLst>
              <a:ext uri="{FF2B5EF4-FFF2-40B4-BE49-F238E27FC236}">
                <a16:creationId xmlns:a16="http://schemas.microsoft.com/office/drawing/2014/main" id="{518486C1-3B69-E9DD-2F21-EFFC18CE9CDE}"/>
              </a:ext>
            </a:extLst>
          </p:cNvPr>
          <p:cNvSpPr>
            <a:spLocks noChangeAspect="1" noChangeArrowheads="1"/>
          </p:cNvSpPr>
          <p:nvPr/>
        </p:nvSpPr>
        <p:spPr bwMode="auto">
          <a:xfrm>
            <a:off x="152400" y="1414463"/>
            <a:ext cx="12192000" cy="43322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a:extLst>
              <a:ext uri="{FF2B5EF4-FFF2-40B4-BE49-F238E27FC236}">
                <a16:creationId xmlns:a16="http://schemas.microsoft.com/office/drawing/2014/main" id="{ECADF304-5264-8515-86F1-F18025FB3FD2}"/>
              </a:ext>
            </a:extLst>
          </p:cNvPr>
          <p:cNvSpPr>
            <a:spLocks noChangeAspect="1" noChangeArrowheads="1"/>
          </p:cNvSpPr>
          <p:nvPr/>
        </p:nvSpPr>
        <p:spPr bwMode="auto">
          <a:xfrm>
            <a:off x="304800" y="1566863"/>
            <a:ext cx="12192000" cy="43322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a:extLst>
              <a:ext uri="{FF2B5EF4-FFF2-40B4-BE49-F238E27FC236}">
                <a16:creationId xmlns:a16="http://schemas.microsoft.com/office/drawing/2014/main" id="{D483DEE0-218F-2A5E-D52D-6DDD4D71F86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36" name="Picture 16">
            <a:extLst>
              <a:ext uri="{FF2B5EF4-FFF2-40B4-BE49-F238E27FC236}">
                <a16:creationId xmlns:a16="http://schemas.microsoft.com/office/drawing/2014/main" id="{AAAE88AC-D2A5-F3B7-5868-6CAAC18628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4399" y="3879559"/>
            <a:ext cx="7003758" cy="2488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875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DCF6A-EE23-CA38-FBED-21B1E950ACA2}"/>
              </a:ext>
            </a:extLst>
          </p:cNvPr>
          <p:cNvSpPr>
            <a:spLocks noGrp="1"/>
          </p:cNvSpPr>
          <p:nvPr>
            <p:ph type="title"/>
          </p:nvPr>
        </p:nvSpPr>
        <p:spPr/>
        <p:txBody>
          <a:bodyPr/>
          <a:lstStyle/>
          <a:p>
            <a:r>
              <a:rPr lang="en-US" altLang="zh-CN" b="1" i="0" dirty="0" err="1">
                <a:solidFill>
                  <a:srgbClr val="121212"/>
                </a:solidFill>
                <a:effectLst/>
                <a:latin typeface="-apple-system"/>
              </a:rPr>
              <a:t>lightGBM</a:t>
            </a:r>
            <a:r>
              <a:rPr lang="zh-CN" altLang="en-US" b="1" i="0" dirty="0">
                <a:solidFill>
                  <a:srgbClr val="121212"/>
                </a:solidFill>
                <a:effectLst/>
                <a:latin typeface="-apple-system"/>
              </a:rPr>
              <a:t>的一些工程优化</a:t>
            </a:r>
            <a:endParaRPr lang="zh-CN" altLang="en-US" dirty="0"/>
          </a:p>
        </p:txBody>
      </p:sp>
      <p:sp>
        <p:nvSpPr>
          <p:cNvPr id="13" name="标题 1">
            <a:extLst>
              <a:ext uri="{FF2B5EF4-FFF2-40B4-BE49-F238E27FC236}">
                <a16:creationId xmlns:a16="http://schemas.microsoft.com/office/drawing/2014/main" id="{1EC2B84D-391A-57BB-CFC1-FF6527DCA4CF}"/>
              </a:ext>
            </a:extLst>
          </p:cNvPr>
          <p:cNvSpPr txBox="1">
            <a:spLocks/>
          </p:cNvSpPr>
          <p:nvPr/>
        </p:nvSpPr>
        <p:spPr>
          <a:xfrm>
            <a:off x="2094451" y="1492541"/>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zh-CN" altLang="en-US" b="1" dirty="0">
                <a:solidFill>
                  <a:srgbClr val="121212"/>
                </a:solidFill>
                <a:latin typeface="-apple-system"/>
              </a:rPr>
              <a:t>支持高效并行：投票并行</a:t>
            </a:r>
            <a:endParaRPr lang="en-US" altLang="zh-CN" b="1" dirty="0">
              <a:solidFill>
                <a:srgbClr val="121212"/>
              </a:solidFill>
              <a:latin typeface="-apple-system"/>
            </a:endParaRPr>
          </a:p>
          <a:p>
            <a:endParaRPr lang="en-US" altLang="zh-CN" b="1" dirty="0">
              <a:solidFill>
                <a:srgbClr val="121212"/>
              </a:solidFill>
              <a:latin typeface="-apple-system"/>
            </a:endParaRPr>
          </a:p>
          <a:p>
            <a:endParaRPr lang="zh-CN" altLang="en-US" dirty="0"/>
          </a:p>
        </p:txBody>
      </p:sp>
      <p:sp>
        <p:nvSpPr>
          <p:cNvPr id="3" name="AutoShape 2">
            <a:extLst>
              <a:ext uri="{FF2B5EF4-FFF2-40B4-BE49-F238E27FC236}">
                <a16:creationId xmlns:a16="http://schemas.microsoft.com/office/drawing/2014/main" id="{72F90E65-D5A2-A518-2FA4-1295FA6F7572}"/>
              </a:ext>
            </a:extLst>
          </p:cNvPr>
          <p:cNvSpPr>
            <a:spLocks noChangeAspect="1" noChangeArrowheads="1"/>
          </p:cNvSpPr>
          <p:nvPr/>
        </p:nvSpPr>
        <p:spPr bwMode="auto">
          <a:xfrm>
            <a:off x="2913776" y="2752725"/>
            <a:ext cx="6096000" cy="31813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a:extLst>
              <a:ext uri="{FF2B5EF4-FFF2-40B4-BE49-F238E27FC236}">
                <a16:creationId xmlns:a16="http://schemas.microsoft.com/office/drawing/2014/main" id="{C249F628-BCF3-807E-A2A6-D953BF7BDD2F}"/>
              </a:ext>
            </a:extLst>
          </p:cNvPr>
          <p:cNvSpPr>
            <a:spLocks noChangeAspect="1" noChangeArrowheads="1"/>
          </p:cNvSpPr>
          <p:nvPr/>
        </p:nvSpPr>
        <p:spPr bwMode="auto">
          <a:xfrm>
            <a:off x="2418825" y="2031709"/>
            <a:ext cx="6096000" cy="31813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50" name="Picture 6">
            <a:extLst>
              <a:ext uri="{FF2B5EF4-FFF2-40B4-BE49-F238E27FC236}">
                <a16:creationId xmlns:a16="http://schemas.microsoft.com/office/drawing/2014/main" id="{AABEC8C8-EA1F-8A8E-7362-33173F660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638" y="3089206"/>
            <a:ext cx="7069124" cy="3689199"/>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DAE13762-0106-E7EB-ED2B-014A9DB87DC9}"/>
              </a:ext>
            </a:extLst>
          </p:cNvPr>
          <p:cNvSpPr txBox="1"/>
          <p:nvPr/>
        </p:nvSpPr>
        <p:spPr>
          <a:xfrm>
            <a:off x="2667698" y="2291060"/>
            <a:ext cx="7659149" cy="646331"/>
          </a:xfrm>
          <a:prstGeom prst="rect">
            <a:avLst/>
          </a:prstGeom>
          <a:noFill/>
        </p:spPr>
        <p:txBody>
          <a:bodyPr wrap="square">
            <a:spAutoFit/>
          </a:bodyPr>
          <a:lstStyle/>
          <a:p>
            <a:pPr algn="l">
              <a:buFont typeface="+mj-lt"/>
              <a:buAutoNum type="arabicPeriod"/>
            </a:pPr>
            <a:r>
              <a:rPr lang="zh-CN" altLang="en-US" b="0" i="0" dirty="0">
                <a:solidFill>
                  <a:srgbClr val="121212"/>
                </a:solidFill>
                <a:effectLst/>
                <a:latin typeface="-apple-system"/>
              </a:rPr>
              <a:t>本地找出 </a:t>
            </a:r>
            <a:r>
              <a:rPr lang="en-US" altLang="zh-CN" b="0" i="0" dirty="0">
                <a:solidFill>
                  <a:srgbClr val="121212"/>
                </a:solidFill>
                <a:effectLst/>
                <a:latin typeface="-apple-system"/>
              </a:rPr>
              <a:t>Top K </a:t>
            </a:r>
            <a:r>
              <a:rPr lang="zh-CN" altLang="en-US" b="0" i="0" dirty="0">
                <a:solidFill>
                  <a:srgbClr val="121212"/>
                </a:solidFill>
                <a:effectLst/>
                <a:latin typeface="-apple-system"/>
              </a:rPr>
              <a:t>特征，并基于投票筛选出可能是最优分割点的特征；</a:t>
            </a:r>
          </a:p>
          <a:p>
            <a:pPr algn="l">
              <a:buFont typeface="+mj-lt"/>
              <a:buAutoNum type="arabicPeriod"/>
            </a:pPr>
            <a:r>
              <a:rPr lang="zh-CN" altLang="en-US" b="0" i="0" dirty="0">
                <a:solidFill>
                  <a:srgbClr val="121212"/>
                </a:solidFill>
                <a:effectLst/>
                <a:latin typeface="-apple-system"/>
              </a:rPr>
              <a:t>合并时只合并每个机器选出来的特征。</a:t>
            </a:r>
          </a:p>
        </p:txBody>
      </p:sp>
    </p:spTree>
    <p:extLst>
      <p:ext uri="{BB962C8B-B14F-4D97-AF65-F5344CB8AC3E}">
        <p14:creationId xmlns:p14="http://schemas.microsoft.com/office/powerpoint/2010/main" val="2283314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85856A-FAF8-6EE7-4B7E-8D9EAE906A38}"/>
              </a:ext>
            </a:extLst>
          </p:cNvPr>
          <p:cNvSpPr>
            <a:spLocks noGrp="1"/>
          </p:cNvSpPr>
          <p:nvPr>
            <p:ph type="title"/>
          </p:nvPr>
        </p:nvSpPr>
        <p:spPr/>
        <p:txBody>
          <a:bodyPr/>
          <a:lstStyle/>
          <a:p>
            <a:r>
              <a:rPr lang="en-US" altLang="zh-CN" dirty="0" err="1"/>
              <a:t>lightGBM</a:t>
            </a:r>
            <a:r>
              <a:rPr lang="zh-CN" altLang="en-US" dirty="0"/>
              <a:t>的一些工程实现</a:t>
            </a:r>
          </a:p>
        </p:txBody>
      </p:sp>
      <p:sp>
        <p:nvSpPr>
          <p:cNvPr id="6" name="文本框 5">
            <a:extLst>
              <a:ext uri="{FF2B5EF4-FFF2-40B4-BE49-F238E27FC236}">
                <a16:creationId xmlns:a16="http://schemas.microsoft.com/office/drawing/2014/main" id="{6A493394-2851-D1C5-5B1A-2945C4A5A1FE}"/>
              </a:ext>
            </a:extLst>
          </p:cNvPr>
          <p:cNvSpPr txBox="1"/>
          <p:nvPr/>
        </p:nvSpPr>
        <p:spPr>
          <a:xfrm>
            <a:off x="2032233" y="1428750"/>
            <a:ext cx="8311394" cy="646331"/>
          </a:xfrm>
          <a:prstGeom prst="rect">
            <a:avLst/>
          </a:prstGeom>
          <a:noFill/>
        </p:spPr>
        <p:txBody>
          <a:bodyPr wrap="square">
            <a:spAutoFit/>
          </a:bodyPr>
          <a:lstStyle/>
          <a:p>
            <a:r>
              <a:rPr lang="en-US" altLang="zh-CN" dirty="0" err="1"/>
              <a:t>lightGBM</a:t>
            </a:r>
            <a:r>
              <a:rPr lang="zh-CN" altLang="en-US" b="0" i="0" dirty="0">
                <a:solidFill>
                  <a:srgbClr val="121212"/>
                </a:solidFill>
                <a:effectLst/>
                <a:latin typeface="-apple-system"/>
              </a:rPr>
              <a:t>能够实现分类和回归两种任务。同时也可以实现</a:t>
            </a:r>
            <a:r>
              <a:rPr lang="en-US" altLang="zh-CN" b="0" i="0" dirty="0">
                <a:solidFill>
                  <a:srgbClr val="121212"/>
                </a:solidFill>
                <a:effectLst/>
                <a:latin typeface="-apple-system"/>
              </a:rPr>
              <a:t>rank</a:t>
            </a:r>
            <a:r>
              <a:rPr lang="zh-CN" altLang="en-US" b="0" i="0" dirty="0">
                <a:solidFill>
                  <a:srgbClr val="121212"/>
                </a:solidFill>
                <a:effectLst/>
                <a:latin typeface="-apple-system"/>
              </a:rPr>
              <a:t>任务。简单跑了一下</a:t>
            </a:r>
            <a:r>
              <a:rPr lang="en-US" altLang="zh-CN" b="0" i="0" dirty="0" err="1">
                <a:solidFill>
                  <a:srgbClr val="121212"/>
                </a:solidFill>
                <a:effectLst/>
                <a:latin typeface="-apple-system"/>
              </a:rPr>
              <a:t>lambdaMART</a:t>
            </a:r>
            <a:r>
              <a:rPr lang="en-US" altLang="zh-CN" b="0" i="0" dirty="0">
                <a:solidFill>
                  <a:srgbClr val="121212"/>
                </a:solidFill>
                <a:effectLst/>
                <a:latin typeface="-apple-system"/>
              </a:rPr>
              <a:t>(</a:t>
            </a:r>
            <a:r>
              <a:rPr lang="en-US" altLang="zh-CN" b="0" i="0" dirty="0" err="1">
                <a:solidFill>
                  <a:srgbClr val="121212"/>
                </a:solidFill>
                <a:effectLst/>
                <a:latin typeface="-apple-system"/>
              </a:rPr>
              <a:t>lambdaRank</a:t>
            </a:r>
            <a:r>
              <a:rPr lang="en-US" altLang="zh-CN" b="0" i="0" dirty="0">
                <a:solidFill>
                  <a:srgbClr val="121212"/>
                </a:solidFill>
                <a:effectLst/>
                <a:latin typeface="-apple-system"/>
              </a:rPr>
              <a:t> + GBDT)</a:t>
            </a:r>
            <a:endParaRPr lang="zh-CN" altLang="en-US" dirty="0"/>
          </a:p>
        </p:txBody>
      </p:sp>
      <p:pic>
        <p:nvPicPr>
          <p:cNvPr id="8" name="图片 7">
            <a:extLst>
              <a:ext uri="{FF2B5EF4-FFF2-40B4-BE49-F238E27FC236}">
                <a16:creationId xmlns:a16="http://schemas.microsoft.com/office/drawing/2014/main" id="{4AD43741-5CB2-668D-4A40-573F9D981E6D}"/>
              </a:ext>
            </a:extLst>
          </p:cNvPr>
          <p:cNvPicPr>
            <a:picLocks noChangeAspect="1"/>
          </p:cNvPicPr>
          <p:nvPr/>
        </p:nvPicPr>
        <p:blipFill>
          <a:blip r:embed="rId2"/>
          <a:stretch>
            <a:fillRect/>
          </a:stretch>
        </p:blipFill>
        <p:spPr>
          <a:xfrm>
            <a:off x="1958741" y="2084664"/>
            <a:ext cx="5811957" cy="1602123"/>
          </a:xfrm>
          <a:prstGeom prst="rect">
            <a:avLst/>
          </a:prstGeom>
        </p:spPr>
      </p:pic>
      <p:pic>
        <p:nvPicPr>
          <p:cNvPr id="12" name="图片 11">
            <a:extLst>
              <a:ext uri="{FF2B5EF4-FFF2-40B4-BE49-F238E27FC236}">
                <a16:creationId xmlns:a16="http://schemas.microsoft.com/office/drawing/2014/main" id="{8C42B7D2-99C5-5098-923B-0881B4195AC4}"/>
              </a:ext>
            </a:extLst>
          </p:cNvPr>
          <p:cNvPicPr>
            <a:picLocks noChangeAspect="1"/>
          </p:cNvPicPr>
          <p:nvPr/>
        </p:nvPicPr>
        <p:blipFill rotWithShape="1">
          <a:blip r:embed="rId3"/>
          <a:srcRect t="10714" r="1402"/>
          <a:stretch/>
        </p:blipFill>
        <p:spPr>
          <a:xfrm>
            <a:off x="6807275" y="5142668"/>
            <a:ext cx="1926846" cy="353911"/>
          </a:xfrm>
          <a:prstGeom prst="rect">
            <a:avLst/>
          </a:prstGeom>
        </p:spPr>
      </p:pic>
      <p:sp>
        <p:nvSpPr>
          <p:cNvPr id="13" name="文本框 12">
            <a:extLst>
              <a:ext uri="{FF2B5EF4-FFF2-40B4-BE49-F238E27FC236}">
                <a16:creationId xmlns:a16="http://schemas.microsoft.com/office/drawing/2014/main" id="{52129DBB-109E-75DF-C818-D88B8EA06E53}"/>
              </a:ext>
            </a:extLst>
          </p:cNvPr>
          <p:cNvSpPr txBox="1"/>
          <p:nvPr/>
        </p:nvSpPr>
        <p:spPr>
          <a:xfrm>
            <a:off x="6459523" y="4773336"/>
            <a:ext cx="2502608" cy="369332"/>
          </a:xfrm>
          <a:prstGeom prst="rect">
            <a:avLst/>
          </a:prstGeom>
          <a:noFill/>
        </p:spPr>
        <p:txBody>
          <a:bodyPr wrap="none" rtlCol="0">
            <a:spAutoFit/>
          </a:bodyPr>
          <a:lstStyle/>
          <a:p>
            <a:r>
              <a:rPr lang="zh-CN" altLang="en-US" dirty="0"/>
              <a:t>验证集上的</a:t>
            </a:r>
            <a:r>
              <a:rPr lang="en-US" altLang="zh-CN" dirty="0" err="1"/>
              <a:t>ndcg</a:t>
            </a:r>
            <a:r>
              <a:rPr lang="zh-CN" altLang="en-US" dirty="0"/>
              <a:t>结果：</a:t>
            </a:r>
          </a:p>
        </p:txBody>
      </p:sp>
      <p:pic>
        <p:nvPicPr>
          <p:cNvPr id="15" name="图片 14">
            <a:extLst>
              <a:ext uri="{FF2B5EF4-FFF2-40B4-BE49-F238E27FC236}">
                <a16:creationId xmlns:a16="http://schemas.microsoft.com/office/drawing/2014/main" id="{E59F5CBE-215A-AA43-33B6-32356DDE657D}"/>
              </a:ext>
            </a:extLst>
          </p:cNvPr>
          <p:cNvPicPr>
            <a:picLocks noChangeAspect="1"/>
          </p:cNvPicPr>
          <p:nvPr/>
        </p:nvPicPr>
        <p:blipFill>
          <a:blip r:embed="rId4"/>
          <a:stretch>
            <a:fillRect/>
          </a:stretch>
        </p:blipFill>
        <p:spPr>
          <a:xfrm>
            <a:off x="1958741" y="3713659"/>
            <a:ext cx="3705225" cy="3162300"/>
          </a:xfrm>
          <a:prstGeom prst="rect">
            <a:avLst/>
          </a:prstGeom>
        </p:spPr>
      </p:pic>
    </p:spTree>
    <p:extLst>
      <p:ext uri="{BB962C8B-B14F-4D97-AF65-F5344CB8AC3E}">
        <p14:creationId xmlns:p14="http://schemas.microsoft.com/office/powerpoint/2010/main" val="2967315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B26064B-E356-E3EB-7D6D-FD9800A644B7}"/>
              </a:ext>
            </a:extLst>
          </p:cNvPr>
          <p:cNvSpPr>
            <a:spLocks noGrp="1" noChangeArrowheads="1"/>
          </p:cNvSpPr>
          <p:nvPr>
            <p:ph type="ctrTitle"/>
          </p:nvPr>
        </p:nvSpPr>
        <p:spPr bwMode="auto">
          <a:xfrm>
            <a:off x="3209854" y="2505670"/>
            <a:ext cx="5631670"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600" b="1" i="0" u="none" strike="noStrike" cap="none" normalizeH="0" baseline="0" dirty="0">
                <a:ln>
                  <a:noFill/>
                </a:ln>
                <a:solidFill>
                  <a:schemeClr val="tx1"/>
                </a:solidFill>
                <a:effectLst/>
                <a:latin typeface="+mj-ea"/>
              </a:rPr>
              <a:t>Thank You</a:t>
            </a:r>
            <a:endParaRPr kumimoji="0" lang="zh-CN" altLang="zh-CN" sz="9600" b="1" i="0" u="none" strike="noStrike" cap="none" normalizeH="0" baseline="0" dirty="0">
              <a:ln>
                <a:noFill/>
              </a:ln>
              <a:solidFill>
                <a:schemeClr val="tx1"/>
              </a:solidFill>
              <a:effectLst/>
              <a:latin typeface="+mj-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971E7C7-4DD1-32C6-87B4-B047AADA5D02}"/>
              </a:ext>
            </a:extLst>
          </p:cNvPr>
          <p:cNvSpPr>
            <a:spLocks noGrp="1" noChangeArrowheads="1"/>
          </p:cNvSpPr>
          <p:nvPr>
            <p:ph type="subTitle" idx="1"/>
          </p:nvPr>
        </p:nvSpPr>
        <p:spPr bwMode="auto">
          <a:xfrm>
            <a:off x="2611340" y="4598550"/>
            <a:ext cx="633538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600" dirty="0">
                <a:solidFill>
                  <a:srgbClr val="B8BFC6"/>
                </a:solidFill>
                <a:latin typeface="+mj-ea"/>
                <a:ea typeface="+mj-ea"/>
              </a:rPr>
              <a:t>参考：</a:t>
            </a:r>
            <a:r>
              <a:rPr kumimoji="0" lang="en-US" altLang="zh-CN" sz="1600" b="0" i="0" u="none" strike="noStrike" cap="none" normalizeH="0" baseline="0" dirty="0">
                <a:ln>
                  <a:noFill/>
                </a:ln>
                <a:solidFill>
                  <a:srgbClr val="B8BFC6"/>
                </a:solidFill>
                <a:effectLst/>
                <a:latin typeface="+mj-ea"/>
                <a:ea typeface="+mj-ea"/>
              </a:rPr>
              <a:t> 	</a:t>
            </a:r>
            <a:r>
              <a:rPr lang="en-US" altLang="zh-CN" sz="1600" dirty="0">
                <a:solidFill>
                  <a:srgbClr val="B8BFC6"/>
                </a:solidFill>
                <a:latin typeface="+mj-ea"/>
                <a:ea typeface="+mj-ea"/>
              </a:rPr>
              <a:t> 《</a:t>
            </a:r>
            <a:r>
              <a:rPr lang="en-US" altLang="zh-CN" sz="1600" dirty="0" err="1">
                <a:solidFill>
                  <a:srgbClr val="B8BFC6"/>
                </a:solidFill>
                <a:latin typeface="+mj-ea"/>
                <a:ea typeface="+mj-ea"/>
              </a:rPr>
              <a:t>Lightgbm</a:t>
            </a:r>
            <a:r>
              <a:rPr lang="en-US" altLang="zh-CN" sz="1600" dirty="0">
                <a:solidFill>
                  <a:srgbClr val="B8BFC6"/>
                </a:solidFill>
                <a:latin typeface="+mj-ea"/>
                <a:ea typeface="+mj-ea"/>
              </a:rPr>
              <a:t>: A highly efficient gradient boosting decision tree》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600" dirty="0">
              <a:solidFill>
                <a:srgbClr val="B8BFC6"/>
              </a:solidFill>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mj-ea"/>
              <a:ea typeface="+mj-ea"/>
            </a:endParaRPr>
          </a:p>
        </p:txBody>
      </p:sp>
    </p:spTree>
    <p:extLst>
      <p:ext uri="{BB962C8B-B14F-4D97-AF65-F5344CB8AC3E}">
        <p14:creationId xmlns:p14="http://schemas.microsoft.com/office/powerpoint/2010/main" val="1355270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D46A3-62EF-8476-F437-143148570A58}"/>
              </a:ext>
            </a:extLst>
          </p:cNvPr>
          <p:cNvSpPr>
            <a:spLocks noGrp="1"/>
          </p:cNvSpPr>
          <p:nvPr>
            <p:ph type="title"/>
          </p:nvPr>
        </p:nvSpPr>
        <p:spPr/>
        <p:txBody>
          <a:bodyPr/>
          <a:lstStyle/>
          <a:p>
            <a:r>
              <a:rPr lang="en-US" altLang="zh-CN" dirty="0"/>
              <a:t>What is </a:t>
            </a:r>
            <a:r>
              <a:rPr lang="en-US" altLang="zh-CN" dirty="0" err="1"/>
              <a:t>lightGBM</a:t>
            </a:r>
            <a:r>
              <a:rPr lang="en-US" altLang="zh-CN" dirty="0"/>
              <a:t>?</a:t>
            </a:r>
            <a:endParaRPr lang="zh-CN" altLang="en-US" dirty="0"/>
          </a:p>
        </p:txBody>
      </p:sp>
      <p:sp>
        <p:nvSpPr>
          <p:cNvPr id="3" name="内容占位符 2">
            <a:extLst>
              <a:ext uri="{FF2B5EF4-FFF2-40B4-BE49-F238E27FC236}">
                <a16:creationId xmlns:a16="http://schemas.microsoft.com/office/drawing/2014/main" id="{6889C47E-026F-CAAB-7321-3401BED87E5B}"/>
              </a:ext>
            </a:extLst>
          </p:cNvPr>
          <p:cNvSpPr>
            <a:spLocks noGrp="1"/>
          </p:cNvSpPr>
          <p:nvPr>
            <p:ph idx="1"/>
          </p:nvPr>
        </p:nvSpPr>
        <p:spPr/>
        <p:txBody>
          <a:bodyPr>
            <a:normAutofit/>
          </a:bodyPr>
          <a:lstStyle/>
          <a:p>
            <a:r>
              <a:rPr lang="en-US" altLang="zh-CN" sz="2400" b="0" i="0" dirty="0" err="1">
                <a:solidFill>
                  <a:srgbClr val="121212"/>
                </a:solidFill>
                <a:effectLst/>
                <a:latin typeface="-apple-system"/>
              </a:rPr>
              <a:t>LightGBM</a:t>
            </a:r>
            <a:r>
              <a:rPr lang="zh-CN" altLang="en-US" sz="2400" b="0" i="0" dirty="0">
                <a:solidFill>
                  <a:srgbClr val="121212"/>
                </a:solidFill>
                <a:effectLst/>
                <a:latin typeface="-apple-system"/>
              </a:rPr>
              <a:t>（</a:t>
            </a:r>
            <a:r>
              <a:rPr lang="en-US" altLang="zh-CN" sz="2400" b="0" i="0" dirty="0">
                <a:solidFill>
                  <a:srgbClr val="121212"/>
                </a:solidFill>
                <a:effectLst/>
                <a:latin typeface="-apple-system"/>
              </a:rPr>
              <a:t>Light Gradient Boosting Machine</a:t>
            </a:r>
            <a:r>
              <a:rPr lang="zh-CN" altLang="en-US" sz="2400" b="0" i="0" dirty="0">
                <a:solidFill>
                  <a:srgbClr val="121212"/>
                </a:solidFill>
                <a:effectLst/>
                <a:latin typeface="-apple-system"/>
              </a:rPr>
              <a:t>）是一个实现</a:t>
            </a:r>
            <a:r>
              <a:rPr lang="en-US" altLang="zh-CN" sz="2400" b="0" i="0" dirty="0">
                <a:solidFill>
                  <a:srgbClr val="121212"/>
                </a:solidFill>
                <a:effectLst/>
                <a:latin typeface="-apple-system"/>
              </a:rPr>
              <a:t>GBDT</a:t>
            </a:r>
            <a:r>
              <a:rPr lang="zh-CN" altLang="en-US" sz="2400" b="0" i="0" dirty="0">
                <a:solidFill>
                  <a:srgbClr val="121212"/>
                </a:solidFill>
                <a:effectLst/>
                <a:latin typeface="-apple-system"/>
              </a:rPr>
              <a:t>（</a:t>
            </a:r>
            <a:r>
              <a:rPr lang="en-US" altLang="zh-CN" sz="2400" b="0" i="0" dirty="0">
                <a:solidFill>
                  <a:srgbClr val="121212"/>
                </a:solidFill>
                <a:effectLst/>
                <a:latin typeface="-apple-system"/>
              </a:rPr>
              <a:t>MART</a:t>
            </a:r>
            <a:r>
              <a:rPr lang="zh-CN" altLang="en-US" sz="2400" b="0" i="0" dirty="0">
                <a:solidFill>
                  <a:srgbClr val="121212"/>
                </a:solidFill>
                <a:effectLst/>
                <a:latin typeface="-apple-system"/>
              </a:rPr>
              <a:t>）算法的框架，支持高效率的并行训练，并且具有更快的训练速度、更低的内存消耗、更好的准确率、支持分布式可以快速处理海量数据等优点。</a:t>
            </a:r>
            <a:endParaRPr lang="zh-CN" altLang="en-US" sz="2400" dirty="0"/>
          </a:p>
        </p:txBody>
      </p:sp>
    </p:spTree>
    <p:extLst>
      <p:ext uri="{BB962C8B-B14F-4D97-AF65-F5344CB8AC3E}">
        <p14:creationId xmlns:p14="http://schemas.microsoft.com/office/powerpoint/2010/main" val="1505302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027F4F-BB12-CF40-CB95-CEBB1D7A1A52}"/>
              </a:ext>
            </a:extLst>
          </p:cNvPr>
          <p:cNvSpPr>
            <a:spLocks noGrp="1"/>
          </p:cNvSpPr>
          <p:nvPr>
            <p:ph type="title"/>
          </p:nvPr>
        </p:nvSpPr>
        <p:spPr/>
        <p:txBody>
          <a:bodyPr/>
          <a:lstStyle/>
          <a:p>
            <a:r>
              <a:rPr lang="en-US" altLang="zh-CN" dirty="0"/>
              <a:t>What is MART/GBDT?</a:t>
            </a:r>
            <a:endParaRPr lang="zh-CN" altLang="en-US" dirty="0"/>
          </a:p>
        </p:txBody>
      </p:sp>
      <p:sp>
        <p:nvSpPr>
          <p:cNvPr id="4" name="文本框 3">
            <a:extLst>
              <a:ext uri="{FF2B5EF4-FFF2-40B4-BE49-F238E27FC236}">
                <a16:creationId xmlns:a16="http://schemas.microsoft.com/office/drawing/2014/main" id="{B494522A-053F-3840-A817-1AD4D0D77155}"/>
              </a:ext>
            </a:extLst>
          </p:cNvPr>
          <p:cNvSpPr txBox="1"/>
          <p:nvPr/>
        </p:nvSpPr>
        <p:spPr>
          <a:xfrm>
            <a:off x="1717964" y="1621043"/>
            <a:ext cx="6096000" cy="369332"/>
          </a:xfrm>
          <a:prstGeom prst="rect">
            <a:avLst/>
          </a:prstGeom>
          <a:noFill/>
        </p:spPr>
        <p:txBody>
          <a:bodyPr wrap="square">
            <a:spAutoFit/>
          </a:bodyPr>
          <a:lstStyle/>
          <a:p>
            <a:r>
              <a:rPr lang="zh-CN" altLang="en-US" dirty="0"/>
              <a:t>残差</a:t>
            </a:r>
            <a:r>
              <a:rPr lang="en-US" altLang="zh-CN" dirty="0"/>
              <a:t>,</a:t>
            </a:r>
            <a:r>
              <a:rPr lang="zh-CN" altLang="en-US" dirty="0"/>
              <a:t>本质上就是损失函数</a:t>
            </a:r>
            <a:r>
              <a:rPr lang="en-US" altLang="zh-CN" dirty="0"/>
              <a:t>,</a:t>
            </a:r>
            <a:r>
              <a:rPr lang="zh-CN" altLang="en-US" dirty="0"/>
              <a:t>比如下面的二次损失函数</a:t>
            </a:r>
          </a:p>
        </p:txBody>
      </p:sp>
      <p:pic>
        <p:nvPicPr>
          <p:cNvPr id="7" name="图片 6">
            <a:extLst>
              <a:ext uri="{FF2B5EF4-FFF2-40B4-BE49-F238E27FC236}">
                <a16:creationId xmlns:a16="http://schemas.microsoft.com/office/drawing/2014/main" id="{4FD16FD3-7F82-1790-1101-9D1C392D22BE}"/>
              </a:ext>
            </a:extLst>
          </p:cNvPr>
          <p:cNvPicPr>
            <a:picLocks noChangeAspect="1"/>
          </p:cNvPicPr>
          <p:nvPr/>
        </p:nvPicPr>
        <p:blipFill>
          <a:blip r:embed="rId2"/>
          <a:stretch>
            <a:fillRect/>
          </a:stretch>
        </p:blipFill>
        <p:spPr>
          <a:xfrm>
            <a:off x="7015595" y="1543675"/>
            <a:ext cx="3144405" cy="524068"/>
          </a:xfrm>
          <a:prstGeom prst="rect">
            <a:avLst/>
          </a:prstGeom>
        </p:spPr>
      </p:pic>
      <p:sp>
        <p:nvSpPr>
          <p:cNvPr id="10" name="文本框 9">
            <a:extLst>
              <a:ext uri="{FF2B5EF4-FFF2-40B4-BE49-F238E27FC236}">
                <a16:creationId xmlns:a16="http://schemas.microsoft.com/office/drawing/2014/main" id="{4210BD10-77A8-480F-482B-B3A90BB5F2E1}"/>
              </a:ext>
            </a:extLst>
          </p:cNvPr>
          <p:cNvSpPr txBox="1"/>
          <p:nvPr/>
        </p:nvSpPr>
        <p:spPr>
          <a:xfrm>
            <a:off x="10063595" y="1621043"/>
            <a:ext cx="6096000" cy="369332"/>
          </a:xfrm>
          <a:prstGeom prst="rect">
            <a:avLst/>
          </a:prstGeom>
          <a:noFill/>
        </p:spPr>
        <p:txBody>
          <a:bodyPr wrap="square">
            <a:spAutoFit/>
          </a:bodyPr>
          <a:lstStyle/>
          <a:p>
            <a:r>
              <a:rPr lang="zh-CN" altLang="en-US" dirty="0"/>
              <a:t>的导数的负数</a:t>
            </a:r>
          </a:p>
        </p:txBody>
      </p:sp>
      <p:pic>
        <p:nvPicPr>
          <p:cNvPr id="13" name="图片 12">
            <a:extLst>
              <a:ext uri="{FF2B5EF4-FFF2-40B4-BE49-F238E27FC236}">
                <a16:creationId xmlns:a16="http://schemas.microsoft.com/office/drawing/2014/main" id="{55508290-AE30-B1D6-B50A-623A3DA16657}"/>
              </a:ext>
            </a:extLst>
          </p:cNvPr>
          <p:cNvPicPr>
            <a:picLocks noChangeAspect="1"/>
          </p:cNvPicPr>
          <p:nvPr/>
        </p:nvPicPr>
        <p:blipFill>
          <a:blip r:embed="rId3"/>
          <a:stretch>
            <a:fillRect/>
          </a:stretch>
        </p:blipFill>
        <p:spPr>
          <a:xfrm>
            <a:off x="1749425" y="2068718"/>
            <a:ext cx="6419850" cy="1038225"/>
          </a:xfrm>
          <a:prstGeom prst="rect">
            <a:avLst/>
          </a:prstGeom>
        </p:spPr>
      </p:pic>
      <p:pic>
        <p:nvPicPr>
          <p:cNvPr id="15" name="图片 14">
            <a:extLst>
              <a:ext uri="{FF2B5EF4-FFF2-40B4-BE49-F238E27FC236}">
                <a16:creationId xmlns:a16="http://schemas.microsoft.com/office/drawing/2014/main" id="{9CE3A800-8E2F-CFCE-C296-EB5810A5EC93}"/>
              </a:ext>
            </a:extLst>
          </p:cNvPr>
          <p:cNvPicPr>
            <a:picLocks noChangeAspect="1"/>
          </p:cNvPicPr>
          <p:nvPr/>
        </p:nvPicPr>
        <p:blipFill>
          <a:blip r:embed="rId4"/>
          <a:stretch>
            <a:fillRect/>
          </a:stretch>
        </p:blipFill>
        <p:spPr>
          <a:xfrm>
            <a:off x="1689389" y="3751058"/>
            <a:ext cx="3076575" cy="1190625"/>
          </a:xfrm>
          <a:prstGeom prst="rect">
            <a:avLst/>
          </a:prstGeom>
        </p:spPr>
      </p:pic>
      <p:sp>
        <p:nvSpPr>
          <p:cNvPr id="16" name="文本框 15">
            <a:extLst>
              <a:ext uri="{FF2B5EF4-FFF2-40B4-BE49-F238E27FC236}">
                <a16:creationId xmlns:a16="http://schemas.microsoft.com/office/drawing/2014/main" id="{FA412AD6-24BB-171A-A070-06409DBEFACE}"/>
              </a:ext>
            </a:extLst>
          </p:cNvPr>
          <p:cNvSpPr txBox="1"/>
          <p:nvPr/>
        </p:nvSpPr>
        <p:spPr>
          <a:xfrm>
            <a:off x="1893455" y="3362036"/>
            <a:ext cx="7854586" cy="369332"/>
          </a:xfrm>
          <a:prstGeom prst="rect">
            <a:avLst/>
          </a:prstGeom>
          <a:noFill/>
        </p:spPr>
        <p:txBody>
          <a:bodyPr wrap="none" rtlCol="0">
            <a:spAutoFit/>
          </a:bodyPr>
          <a:lstStyle/>
          <a:p>
            <a:r>
              <a:rPr lang="zh-CN" altLang="en-US" dirty="0"/>
              <a:t>其中</a:t>
            </a:r>
            <a:r>
              <a:rPr lang="en-US" altLang="zh-CN" dirty="0"/>
              <a:t>MART</a:t>
            </a:r>
            <a:r>
              <a:rPr lang="zh-CN" altLang="en-US" dirty="0"/>
              <a:t>里的每个弱学习器 </a:t>
            </a:r>
            <a:r>
              <a:rPr lang="en-US" altLang="zh-CN" dirty="0"/>
              <a:t>fi(x)</a:t>
            </a:r>
            <a:r>
              <a:rPr lang="zh-CN" altLang="en-US" dirty="0"/>
              <a:t>即为回归决策树。最终组成一个强学习器：</a:t>
            </a:r>
          </a:p>
        </p:txBody>
      </p:sp>
    </p:spTree>
    <p:extLst>
      <p:ext uri="{BB962C8B-B14F-4D97-AF65-F5344CB8AC3E}">
        <p14:creationId xmlns:p14="http://schemas.microsoft.com/office/powerpoint/2010/main" val="3120282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632A6D-DA64-C17E-476F-CE4010AFDCE3}"/>
              </a:ext>
            </a:extLst>
          </p:cNvPr>
          <p:cNvSpPr>
            <a:spLocks noGrp="1"/>
          </p:cNvSpPr>
          <p:nvPr>
            <p:ph type="title"/>
          </p:nvPr>
        </p:nvSpPr>
        <p:spPr/>
        <p:txBody>
          <a:bodyPr/>
          <a:lstStyle/>
          <a:p>
            <a:r>
              <a:rPr lang="en-US" altLang="zh-CN" dirty="0" err="1"/>
              <a:t>lightGBM</a:t>
            </a:r>
            <a:r>
              <a:rPr lang="zh-CN" altLang="en-US" dirty="0"/>
              <a:t>的一些特性</a:t>
            </a:r>
          </a:p>
        </p:txBody>
      </p:sp>
      <p:sp>
        <p:nvSpPr>
          <p:cNvPr id="3" name="内容占位符 2">
            <a:extLst>
              <a:ext uri="{FF2B5EF4-FFF2-40B4-BE49-F238E27FC236}">
                <a16:creationId xmlns:a16="http://schemas.microsoft.com/office/drawing/2014/main" id="{EAFA831E-EC9E-B425-2AFF-1D0702D8BD31}"/>
              </a:ext>
            </a:extLst>
          </p:cNvPr>
          <p:cNvSpPr>
            <a:spLocks noGrp="1"/>
          </p:cNvSpPr>
          <p:nvPr>
            <p:ph idx="1"/>
          </p:nvPr>
        </p:nvSpPr>
        <p:spPr>
          <a:xfrm>
            <a:off x="1676400" y="1700464"/>
            <a:ext cx="9970168" cy="4664242"/>
          </a:xfrm>
        </p:spPr>
        <p:txBody>
          <a:bodyPr>
            <a:normAutofit/>
          </a:bodyPr>
          <a:lstStyle/>
          <a:p>
            <a:pPr algn="l">
              <a:buFont typeface="Arial" panose="020B0604020202020204" pitchFamily="34" charset="0"/>
              <a:buChar char="•"/>
            </a:pPr>
            <a:r>
              <a:rPr lang="zh-CN" altLang="en-US" sz="2800" b="0" i="0" dirty="0">
                <a:solidFill>
                  <a:srgbClr val="121212"/>
                </a:solidFill>
                <a:effectLst/>
                <a:latin typeface="-apple-system"/>
              </a:rPr>
              <a:t>基于</a:t>
            </a:r>
            <a:r>
              <a:rPr lang="en-US" altLang="zh-CN" sz="2800" b="0" i="0" dirty="0">
                <a:solidFill>
                  <a:srgbClr val="121212"/>
                </a:solidFill>
                <a:effectLst/>
                <a:latin typeface="-apple-system"/>
              </a:rPr>
              <a:t>Histogram</a:t>
            </a:r>
            <a:r>
              <a:rPr lang="zh-CN" altLang="en-US" sz="2800" b="0" i="0" dirty="0">
                <a:solidFill>
                  <a:srgbClr val="121212"/>
                </a:solidFill>
                <a:effectLst/>
                <a:latin typeface="-apple-system"/>
              </a:rPr>
              <a:t>的决策树算法。</a:t>
            </a:r>
          </a:p>
          <a:p>
            <a:pPr algn="l">
              <a:buFont typeface="Arial" panose="020B0604020202020204" pitchFamily="34" charset="0"/>
              <a:buChar char="•"/>
            </a:pPr>
            <a:r>
              <a:rPr lang="zh-CN" altLang="en-US" sz="2800" b="0" i="0" dirty="0">
                <a:solidFill>
                  <a:srgbClr val="121212"/>
                </a:solidFill>
                <a:effectLst/>
                <a:latin typeface="-apple-system"/>
              </a:rPr>
              <a:t>单边梯度采样 </a:t>
            </a:r>
            <a:r>
              <a:rPr lang="en-US" altLang="zh-CN" sz="2800" b="0" i="0" dirty="0">
                <a:solidFill>
                  <a:srgbClr val="121212"/>
                </a:solidFill>
                <a:effectLst/>
                <a:latin typeface="-apple-system"/>
              </a:rPr>
              <a:t>Gradient-based One-Side Sampling(GOSS)</a:t>
            </a:r>
            <a:r>
              <a:rPr lang="zh-CN" altLang="en-US" sz="2800" b="0" i="0" dirty="0">
                <a:solidFill>
                  <a:srgbClr val="121212"/>
                </a:solidFill>
                <a:effectLst/>
                <a:latin typeface="-apple-system"/>
              </a:rPr>
              <a:t> </a:t>
            </a:r>
            <a:endParaRPr lang="en-US" altLang="zh-CN" sz="2800" b="0" i="0" dirty="0">
              <a:solidFill>
                <a:srgbClr val="121212"/>
              </a:solidFill>
              <a:effectLst/>
              <a:latin typeface="-apple-system"/>
            </a:endParaRPr>
          </a:p>
          <a:p>
            <a:pPr algn="l">
              <a:buFont typeface="Arial" panose="020B0604020202020204" pitchFamily="34" charset="0"/>
              <a:buChar char="•"/>
            </a:pPr>
            <a:r>
              <a:rPr lang="zh-CN" altLang="en-US" sz="2800" b="0" i="0" dirty="0">
                <a:solidFill>
                  <a:srgbClr val="121212"/>
                </a:solidFill>
                <a:effectLst/>
                <a:latin typeface="-apple-system"/>
              </a:rPr>
              <a:t>互斥特征捆绑 </a:t>
            </a:r>
            <a:r>
              <a:rPr lang="en-US" altLang="zh-CN" sz="2800" b="0" i="0" dirty="0">
                <a:solidFill>
                  <a:srgbClr val="121212"/>
                </a:solidFill>
                <a:effectLst/>
                <a:latin typeface="-apple-system"/>
              </a:rPr>
              <a:t>Exclusive Feature Bundling(EFB)</a:t>
            </a:r>
            <a:r>
              <a:rPr lang="zh-CN" altLang="en-US" sz="2800" b="0" i="0" dirty="0">
                <a:solidFill>
                  <a:srgbClr val="121212"/>
                </a:solidFill>
                <a:effectLst/>
                <a:latin typeface="-apple-system"/>
              </a:rPr>
              <a:t> </a:t>
            </a:r>
            <a:endParaRPr lang="en-US" altLang="zh-CN" sz="2800" b="0" i="0" dirty="0">
              <a:solidFill>
                <a:srgbClr val="121212"/>
              </a:solidFill>
              <a:effectLst/>
              <a:latin typeface="-apple-system"/>
            </a:endParaRPr>
          </a:p>
          <a:p>
            <a:pPr algn="l">
              <a:buFont typeface="Arial" panose="020B0604020202020204" pitchFamily="34" charset="0"/>
              <a:buChar char="•"/>
            </a:pPr>
            <a:r>
              <a:rPr lang="zh-CN" altLang="en-US" sz="2800" b="0" i="0" dirty="0">
                <a:solidFill>
                  <a:srgbClr val="121212"/>
                </a:solidFill>
                <a:effectLst/>
                <a:latin typeface="-apple-system"/>
              </a:rPr>
              <a:t>带深度限制的</a:t>
            </a:r>
            <a:r>
              <a:rPr lang="en-US" altLang="zh-CN" sz="2800" b="0" i="0" dirty="0">
                <a:solidFill>
                  <a:srgbClr val="121212"/>
                </a:solidFill>
                <a:effectLst/>
                <a:latin typeface="-apple-system"/>
              </a:rPr>
              <a:t>Leaf-wise</a:t>
            </a:r>
            <a:r>
              <a:rPr lang="zh-CN" altLang="en-US" sz="2800" b="0" i="0" dirty="0">
                <a:solidFill>
                  <a:srgbClr val="121212"/>
                </a:solidFill>
                <a:effectLst/>
                <a:latin typeface="-apple-system"/>
              </a:rPr>
              <a:t>的叶子生长策略</a:t>
            </a:r>
            <a:endParaRPr lang="en-US" altLang="zh-CN" sz="2800" b="0" i="0" dirty="0">
              <a:solidFill>
                <a:srgbClr val="121212"/>
              </a:solidFill>
              <a:effectLst/>
              <a:latin typeface="-apple-system"/>
            </a:endParaRPr>
          </a:p>
          <a:p>
            <a:pPr algn="l">
              <a:buFont typeface="Arial" panose="020B0604020202020204" pitchFamily="34" charset="0"/>
              <a:buChar char="•"/>
            </a:pPr>
            <a:r>
              <a:rPr lang="zh-CN" altLang="en-US" sz="2800" b="0" i="0" dirty="0">
                <a:solidFill>
                  <a:srgbClr val="121212"/>
                </a:solidFill>
                <a:effectLst/>
                <a:latin typeface="-apple-system"/>
              </a:rPr>
              <a:t>直接支持类别特征</a:t>
            </a:r>
            <a:r>
              <a:rPr lang="en-US" altLang="zh-CN" sz="2800" b="0" i="0" dirty="0">
                <a:solidFill>
                  <a:srgbClr val="121212"/>
                </a:solidFill>
                <a:effectLst/>
                <a:latin typeface="-apple-system"/>
              </a:rPr>
              <a:t>(Categorical Feature)</a:t>
            </a:r>
          </a:p>
          <a:p>
            <a:pPr algn="l">
              <a:buFont typeface="Arial" panose="020B0604020202020204" pitchFamily="34" charset="0"/>
              <a:buChar char="•"/>
            </a:pPr>
            <a:r>
              <a:rPr lang="zh-CN" altLang="en-US" sz="2800" b="0" i="0" dirty="0">
                <a:solidFill>
                  <a:srgbClr val="121212"/>
                </a:solidFill>
                <a:effectLst/>
                <a:latin typeface="-apple-system"/>
              </a:rPr>
              <a:t>支持高效并行</a:t>
            </a:r>
          </a:p>
          <a:p>
            <a:pPr algn="l">
              <a:buFont typeface="Arial" panose="020B0604020202020204" pitchFamily="34" charset="0"/>
              <a:buChar char="•"/>
            </a:pPr>
            <a:r>
              <a:rPr lang="en-US" altLang="zh-CN" sz="2800" b="0" i="0" dirty="0">
                <a:solidFill>
                  <a:srgbClr val="121212"/>
                </a:solidFill>
                <a:effectLst/>
                <a:latin typeface="-apple-system"/>
              </a:rPr>
              <a:t>Cache</a:t>
            </a:r>
            <a:r>
              <a:rPr lang="zh-CN" altLang="en-US" sz="2800" b="0" i="0" dirty="0">
                <a:solidFill>
                  <a:srgbClr val="121212"/>
                </a:solidFill>
                <a:effectLst/>
                <a:latin typeface="-apple-system"/>
              </a:rPr>
              <a:t>命中率优化</a:t>
            </a:r>
          </a:p>
          <a:p>
            <a:endParaRPr lang="zh-CN" altLang="en-US" dirty="0"/>
          </a:p>
        </p:txBody>
      </p:sp>
    </p:spTree>
    <p:extLst>
      <p:ext uri="{BB962C8B-B14F-4D97-AF65-F5344CB8AC3E}">
        <p14:creationId xmlns:p14="http://schemas.microsoft.com/office/powerpoint/2010/main" val="3040816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7A16F1-A090-974A-725A-B6384876440B}"/>
              </a:ext>
            </a:extLst>
          </p:cNvPr>
          <p:cNvSpPr>
            <a:spLocks noGrp="1"/>
          </p:cNvSpPr>
          <p:nvPr>
            <p:ph type="title"/>
          </p:nvPr>
        </p:nvSpPr>
        <p:spPr/>
        <p:txBody>
          <a:bodyPr/>
          <a:lstStyle/>
          <a:p>
            <a:r>
              <a:rPr lang="zh-CN" altLang="en-US" b="1" i="0" dirty="0">
                <a:solidFill>
                  <a:srgbClr val="121212"/>
                </a:solidFill>
                <a:effectLst/>
                <a:latin typeface="-apple-system"/>
              </a:rPr>
              <a:t>基于</a:t>
            </a:r>
            <a:r>
              <a:rPr lang="en-US" altLang="zh-CN" b="1" i="0" dirty="0">
                <a:solidFill>
                  <a:srgbClr val="121212"/>
                </a:solidFill>
                <a:effectLst/>
                <a:latin typeface="-apple-system"/>
              </a:rPr>
              <a:t>Histogram</a:t>
            </a:r>
            <a:r>
              <a:rPr lang="zh-CN" altLang="en-US" b="1" i="0" dirty="0">
                <a:solidFill>
                  <a:srgbClr val="121212"/>
                </a:solidFill>
                <a:effectLst/>
                <a:latin typeface="-apple-system"/>
              </a:rPr>
              <a:t>的决策树算法</a:t>
            </a:r>
            <a:endParaRPr lang="zh-CN" altLang="en-US" dirty="0"/>
          </a:p>
        </p:txBody>
      </p:sp>
      <p:pic>
        <p:nvPicPr>
          <p:cNvPr id="1026" name="Picture 2">
            <a:extLst>
              <a:ext uri="{FF2B5EF4-FFF2-40B4-BE49-F238E27FC236}">
                <a16:creationId xmlns:a16="http://schemas.microsoft.com/office/drawing/2014/main" id="{0EB0B751-6993-341B-4A5C-86E006137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330" y="2665246"/>
            <a:ext cx="9230688" cy="4192754"/>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7698B7C7-482F-5360-406F-F9C66E5726B5}"/>
              </a:ext>
            </a:extLst>
          </p:cNvPr>
          <p:cNvSpPr txBox="1"/>
          <p:nvPr/>
        </p:nvSpPr>
        <p:spPr>
          <a:xfrm>
            <a:off x="1935330" y="1428750"/>
            <a:ext cx="9230687" cy="1200329"/>
          </a:xfrm>
          <a:prstGeom prst="rect">
            <a:avLst/>
          </a:prstGeom>
          <a:noFill/>
        </p:spPr>
        <p:txBody>
          <a:bodyPr wrap="square">
            <a:spAutoFit/>
          </a:bodyPr>
          <a:lstStyle/>
          <a:p>
            <a:r>
              <a:rPr lang="zh-CN" altLang="en-US" b="0" i="0" dirty="0">
                <a:solidFill>
                  <a:srgbClr val="121212"/>
                </a:solidFill>
                <a:effectLst/>
                <a:latin typeface="-apple-system"/>
              </a:rPr>
              <a:t>直方图算法的基本思想是：先把连续的浮点特征值离散化成 </a:t>
            </a:r>
            <a:r>
              <a:rPr lang="en-US" altLang="zh-CN" b="0" i="0" dirty="0">
                <a:solidFill>
                  <a:srgbClr val="121212"/>
                </a:solidFill>
                <a:effectLst/>
                <a:latin typeface="-apple-system"/>
              </a:rPr>
              <a:t>k </a:t>
            </a:r>
            <a:r>
              <a:rPr lang="zh-CN" altLang="en-US" b="0" i="0" dirty="0">
                <a:solidFill>
                  <a:srgbClr val="121212"/>
                </a:solidFill>
                <a:effectLst/>
                <a:latin typeface="-apple-system"/>
              </a:rPr>
              <a:t>个整数，同时构造一个宽度为 </a:t>
            </a:r>
            <a:r>
              <a:rPr lang="en-US" altLang="zh-CN" b="0" i="0" dirty="0">
                <a:solidFill>
                  <a:srgbClr val="121212"/>
                </a:solidFill>
                <a:effectLst/>
                <a:latin typeface="-apple-system"/>
              </a:rPr>
              <a:t>k </a:t>
            </a:r>
            <a:r>
              <a:rPr lang="zh-CN" altLang="en-US" b="0" i="0" dirty="0">
                <a:solidFill>
                  <a:srgbClr val="121212"/>
                </a:solidFill>
                <a:effectLst/>
                <a:latin typeface="-apple-system"/>
              </a:rPr>
              <a:t>的直方图。在遍历数据的时候，根据离散化后的值作为索引在直方图中累积统计量，当遍历一次数据后，直方图累积了需要的统计量，然后根据直方图的离散值，遍历寻找最优的分割点。</a:t>
            </a:r>
            <a:endParaRPr lang="zh-CN" altLang="en-US" dirty="0"/>
          </a:p>
        </p:txBody>
      </p:sp>
    </p:spTree>
    <p:extLst>
      <p:ext uri="{BB962C8B-B14F-4D97-AF65-F5344CB8AC3E}">
        <p14:creationId xmlns:p14="http://schemas.microsoft.com/office/powerpoint/2010/main" val="1016934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A99E8-4C89-33F6-85B5-BC980F0C4A1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1F0D0F5-B2F1-000D-FA79-AF177D557680}"/>
              </a:ext>
            </a:extLst>
          </p:cNvPr>
          <p:cNvSpPr>
            <a:spLocks noGrp="1"/>
          </p:cNvSpPr>
          <p:nvPr>
            <p:ph idx="1"/>
          </p:nvPr>
        </p:nvSpPr>
        <p:spPr>
          <a:xfrm>
            <a:off x="1371600" y="2286000"/>
            <a:ext cx="8574505" cy="3581400"/>
          </a:xfrm>
        </p:spPr>
        <p:txBody>
          <a:bodyPr>
            <a:normAutofit lnSpcReduction="10000"/>
          </a:bodyPr>
          <a:lstStyle/>
          <a:p>
            <a:r>
              <a:rPr lang="zh-CN" altLang="en-US" dirty="0"/>
              <a:t>优点：</a:t>
            </a:r>
            <a:endParaRPr lang="en-US" altLang="zh-CN" dirty="0"/>
          </a:p>
          <a:p>
            <a:pPr lvl="1"/>
            <a:r>
              <a:rPr lang="zh-CN" altLang="en-US" i="0" dirty="0"/>
              <a:t>内存占用更小</a:t>
            </a:r>
            <a:endParaRPr lang="en-US" altLang="zh-CN" i="0" dirty="0"/>
          </a:p>
          <a:p>
            <a:pPr marL="530352" lvl="1" indent="0">
              <a:buNone/>
            </a:pPr>
            <a:r>
              <a:rPr lang="zh-CN" altLang="en-US" b="0" i="0" dirty="0">
                <a:solidFill>
                  <a:srgbClr val="121212"/>
                </a:solidFill>
                <a:effectLst/>
                <a:latin typeface="-apple-system"/>
              </a:rPr>
              <a:t>直方图算法不仅不需要额外存储预排序的结果，而且可以只保存特征离散化后的值</a:t>
            </a:r>
            <a:endParaRPr lang="en-US" altLang="zh-CN" i="0" dirty="0"/>
          </a:p>
          <a:p>
            <a:pPr lvl="1"/>
            <a:r>
              <a:rPr lang="zh-CN" altLang="en-US" i="0" dirty="0"/>
              <a:t>计算代价更小</a:t>
            </a:r>
            <a:r>
              <a:rPr lang="en-US" altLang="zh-CN" i="0" dirty="0"/>
              <a:t>.</a:t>
            </a:r>
          </a:p>
          <a:p>
            <a:pPr marL="530352" lvl="1" indent="0">
              <a:buNone/>
            </a:pPr>
            <a:r>
              <a:rPr lang="zh-CN" altLang="en-US" b="0" i="0" dirty="0">
                <a:solidFill>
                  <a:srgbClr val="121212"/>
                </a:solidFill>
                <a:effectLst/>
                <a:latin typeface="-apple-system"/>
              </a:rPr>
              <a:t>将时间复杂度从</a:t>
            </a:r>
            <a:r>
              <a:rPr lang="en-US" altLang="zh-CN" b="0" i="0" dirty="0">
                <a:solidFill>
                  <a:srgbClr val="121212"/>
                </a:solidFill>
                <a:effectLst/>
                <a:latin typeface="-apple-system"/>
              </a:rPr>
              <a:t>O(#data∗#feature)</a:t>
            </a:r>
            <a:r>
              <a:rPr lang="zh-CN" altLang="en-US" b="0" i="0" dirty="0">
                <a:solidFill>
                  <a:srgbClr val="121212"/>
                </a:solidFill>
                <a:effectLst/>
                <a:latin typeface="-apple-system"/>
              </a:rPr>
              <a:t>降低到</a:t>
            </a:r>
            <a:r>
              <a:rPr lang="en-US" altLang="zh-CN" b="0" i="0" dirty="0">
                <a:solidFill>
                  <a:srgbClr val="121212"/>
                </a:solidFill>
                <a:effectLst/>
                <a:latin typeface="-apple-system"/>
              </a:rPr>
              <a:t>O(k∗#feature)</a:t>
            </a:r>
            <a:endParaRPr lang="en-US" altLang="zh-CN" i="0" dirty="0"/>
          </a:p>
          <a:p>
            <a:r>
              <a:rPr lang="zh-CN" altLang="en-US" dirty="0"/>
              <a:t>缺点：</a:t>
            </a:r>
            <a:endParaRPr lang="en-US" altLang="zh-CN" dirty="0"/>
          </a:p>
          <a:p>
            <a:pPr marL="0" indent="0">
              <a:buNone/>
            </a:pPr>
            <a:r>
              <a:rPr lang="en-US" altLang="zh-CN" dirty="0"/>
              <a:t>	</a:t>
            </a:r>
            <a:r>
              <a:rPr lang="zh-CN" altLang="en-US" dirty="0"/>
              <a:t>由于减少了数据的精度，可能会对结果产生一定的影响。</a:t>
            </a:r>
            <a:endParaRPr lang="en-US" altLang="zh-CN" dirty="0"/>
          </a:p>
          <a:p>
            <a:pPr marL="0" indent="0">
              <a:buNone/>
            </a:pPr>
            <a:r>
              <a:rPr lang="en-US" altLang="zh-CN" dirty="0"/>
              <a:t>	</a:t>
            </a:r>
            <a:r>
              <a:rPr lang="zh-CN" altLang="en-US" b="0" i="0" dirty="0">
                <a:solidFill>
                  <a:srgbClr val="121212"/>
                </a:solidFill>
                <a:effectLst/>
                <a:latin typeface="-apple-system"/>
              </a:rPr>
              <a:t>但在不同的数据集上的结果表明，离散化的分割点对最终的精度影</a:t>
            </a:r>
            <a:r>
              <a:rPr lang="en-US" altLang="zh-CN" b="0" i="0" dirty="0">
                <a:solidFill>
                  <a:srgbClr val="121212"/>
                </a:solidFill>
                <a:effectLst/>
                <a:latin typeface="-apple-system"/>
              </a:rPr>
              <a:t>	</a:t>
            </a:r>
            <a:r>
              <a:rPr lang="zh-CN" altLang="en-US" b="0" i="0" dirty="0">
                <a:solidFill>
                  <a:srgbClr val="121212"/>
                </a:solidFill>
                <a:effectLst/>
                <a:latin typeface="-apple-system"/>
              </a:rPr>
              <a:t>响并不是很大，甚至有时候会更好一点。</a:t>
            </a:r>
            <a:endParaRPr lang="en-US" altLang="zh-CN" dirty="0"/>
          </a:p>
          <a:p>
            <a:endParaRPr lang="zh-CN" altLang="en-US" dirty="0"/>
          </a:p>
        </p:txBody>
      </p:sp>
      <p:sp>
        <p:nvSpPr>
          <p:cNvPr id="6" name="标题 1">
            <a:extLst>
              <a:ext uri="{FF2B5EF4-FFF2-40B4-BE49-F238E27FC236}">
                <a16:creationId xmlns:a16="http://schemas.microsoft.com/office/drawing/2014/main" id="{6AAA2CE1-BD45-4919-61ED-9D593853CD85}"/>
              </a:ext>
            </a:extLst>
          </p:cNvPr>
          <p:cNvSpPr txBox="1">
            <a:spLocks/>
          </p:cNvSpPr>
          <p:nvPr/>
        </p:nvSpPr>
        <p:spPr>
          <a:xfrm>
            <a:off x="1524000" y="838200"/>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zh-CN" altLang="en-US" b="1">
                <a:solidFill>
                  <a:srgbClr val="121212"/>
                </a:solidFill>
                <a:latin typeface="-apple-system"/>
              </a:rPr>
              <a:t>基于</a:t>
            </a:r>
            <a:r>
              <a:rPr lang="en-US" altLang="zh-CN" b="1">
                <a:solidFill>
                  <a:srgbClr val="121212"/>
                </a:solidFill>
                <a:latin typeface="-apple-system"/>
              </a:rPr>
              <a:t>Histogram</a:t>
            </a:r>
            <a:r>
              <a:rPr lang="zh-CN" altLang="en-US" b="1">
                <a:solidFill>
                  <a:srgbClr val="121212"/>
                </a:solidFill>
                <a:latin typeface="-apple-system"/>
              </a:rPr>
              <a:t>的决策树算法</a:t>
            </a:r>
            <a:endParaRPr lang="zh-CN" altLang="en-US" dirty="0"/>
          </a:p>
        </p:txBody>
      </p:sp>
      <p:pic>
        <p:nvPicPr>
          <p:cNvPr id="2050" name="Picture 2">
            <a:extLst>
              <a:ext uri="{FF2B5EF4-FFF2-40B4-BE49-F238E27FC236}">
                <a16:creationId xmlns:a16="http://schemas.microsoft.com/office/drawing/2014/main" id="{407DCFDD-C3EE-1759-29AE-14E0D26AC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4832" y="1555082"/>
            <a:ext cx="4107989" cy="1277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284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CD1061-7CAC-FC25-79DD-703A8025F952}"/>
              </a:ext>
            </a:extLst>
          </p:cNvPr>
          <p:cNvSpPr>
            <a:spLocks noGrp="1"/>
          </p:cNvSpPr>
          <p:nvPr>
            <p:ph type="title"/>
          </p:nvPr>
        </p:nvSpPr>
        <p:spPr/>
        <p:txBody>
          <a:bodyPr/>
          <a:lstStyle/>
          <a:p>
            <a:r>
              <a:rPr lang="zh-CN" altLang="en-US" b="1" i="0" dirty="0">
                <a:solidFill>
                  <a:srgbClr val="121212"/>
                </a:solidFill>
                <a:effectLst/>
                <a:latin typeface="-apple-system"/>
              </a:rPr>
              <a:t>带深度限制的 </a:t>
            </a:r>
            <a:r>
              <a:rPr lang="en-US" altLang="zh-CN" b="1" i="0" dirty="0">
                <a:solidFill>
                  <a:srgbClr val="121212"/>
                </a:solidFill>
                <a:effectLst/>
                <a:latin typeface="-apple-system"/>
              </a:rPr>
              <a:t>Leaf-wise </a:t>
            </a:r>
            <a:r>
              <a:rPr lang="zh-CN" altLang="en-US" b="1" i="0" dirty="0">
                <a:solidFill>
                  <a:srgbClr val="121212"/>
                </a:solidFill>
                <a:effectLst/>
                <a:latin typeface="-apple-system"/>
              </a:rPr>
              <a:t>算法</a:t>
            </a:r>
            <a:endParaRPr lang="zh-CN" altLang="en-US" dirty="0"/>
          </a:p>
        </p:txBody>
      </p:sp>
      <p:pic>
        <p:nvPicPr>
          <p:cNvPr id="3074" name="Picture 2">
            <a:extLst>
              <a:ext uri="{FF2B5EF4-FFF2-40B4-BE49-F238E27FC236}">
                <a16:creationId xmlns:a16="http://schemas.microsoft.com/office/drawing/2014/main" id="{498EEC11-321A-D27C-5BC5-6E1AE0E17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459" y="1428750"/>
            <a:ext cx="7158696" cy="250432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B490A35-C97E-1AE4-9E8D-77A46A703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5485" y="4177089"/>
            <a:ext cx="7158696" cy="25391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820B46B-3C09-DEFE-7913-C6EF04CD3814}"/>
              </a:ext>
            </a:extLst>
          </p:cNvPr>
          <p:cNvSpPr txBox="1"/>
          <p:nvPr/>
        </p:nvSpPr>
        <p:spPr>
          <a:xfrm>
            <a:off x="1524000" y="2406054"/>
            <a:ext cx="2954655" cy="646331"/>
          </a:xfrm>
          <a:prstGeom prst="rect">
            <a:avLst/>
          </a:prstGeom>
          <a:noFill/>
        </p:spPr>
        <p:txBody>
          <a:bodyPr wrap="none" rtlCol="0">
            <a:spAutoFit/>
          </a:bodyPr>
          <a:lstStyle/>
          <a:p>
            <a:r>
              <a:rPr lang="en-US" altLang="zh-CN" b="1" dirty="0"/>
              <a:t>Level-wise: </a:t>
            </a:r>
          </a:p>
          <a:p>
            <a:r>
              <a:rPr lang="zh-CN" altLang="en-US" dirty="0"/>
              <a:t>一层同时分裂多个叶子节点</a:t>
            </a:r>
          </a:p>
        </p:txBody>
      </p:sp>
      <p:sp>
        <p:nvSpPr>
          <p:cNvPr id="5" name="文本框 4">
            <a:extLst>
              <a:ext uri="{FF2B5EF4-FFF2-40B4-BE49-F238E27FC236}">
                <a16:creationId xmlns:a16="http://schemas.microsoft.com/office/drawing/2014/main" id="{1D1FFB58-3162-8206-A64F-4595F138BE2C}"/>
              </a:ext>
            </a:extLst>
          </p:cNvPr>
          <p:cNvSpPr txBox="1"/>
          <p:nvPr/>
        </p:nvSpPr>
        <p:spPr>
          <a:xfrm>
            <a:off x="1524000" y="4643928"/>
            <a:ext cx="2969083" cy="646331"/>
          </a:xfrm>
          <a:prstGeom prst="rect">
            <a:avLst/>
          </a:prstGeom>
          <a:noFill/>
        </p:spPr>
        <p:txBody>
          <a:bodyPr wrap="none" rtlCol="0">
            <a:spAutoFit/>
          </a:bodyPr>
          <a:lstStyle/>
          <a:p>
            <a:r>
              <a:rPr lang="en-US" altLang="zh-CN" b="1" dirty="0"/>
              <a:t>Leaves-wise: </a:t>
            </a:r>
          </a:p>
          <a:p>
            <a:r>
              <a:rPr lang="zh-CN" altLang="en-US" dirty="0"/>
              <a:t>分裂叶子节点中增益最大的</a:t>
            </a:r>
          </a:p>
        </p:txBody>
      </p:sp>
    </p:spTree>
    <p:extLst>
      <p:ext uri="{BB962C8B-B14F-4D97-AF65-F5344CB8AC3E}">
        <p14:creationId xmlns:p14="http://schemas.microsoft.com/office/powerpoint/2010/main" val="258032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45BD22-E37A-D2F8-C1C6-57DD3804CD36}"/>
              </a:ext>
            </a:extLst>
          </p:cNvPr>
          <p:cNvSpPr>
            <a:spLocks noGrp="1"/>
          </p:cNvSpPr>
          <p:nvPr>
            <p:ph type="title"/>
          </p:nvPr>
        </p:nvSpPr>
        <p:spPr/>
        <p:txBody>
          <a:bodyPr/>
          <a:lstStyle/>
          <a:p>
            <a:r>
              <a:rPr lang="zh-CN" altLang="en-US" b="1" i="0" dirty="0">
                <a:solidFill>
                  <a:srgbClr val="121212"/>
                </a:solidFill>
                <a:effectLst/>
                <a:latin typeface="-apple-system"/>
              </a:rPr>
              <a:t>单边梯度采样算法</a:t>
            </a:r>
            <a:endParaRPr lang="zh-CN" altLang="en-US" dirty="0"/>
          </a:p>
        </p:txBody>
      </p:sp>
      <p:sp>
        <p:nvSpPr>
          <p:cNvPr id="3" name="内容占位符 2">
            <a:extLst>
              <a:ext uri="{FF2B5EF4-FFF2-40B4-BE49-F238E27FC236}">
                <a16:creationId xmlns:a16="http://schemas.microsoft.com/office/drawing/2014/main" id="{D7CA355C-B791-8BA5-40E8-CE81498116E3}"/>
              </a:ext>
            </a:extLst>
          </p:cNvPr>
          <p:cNvSpPr>
            <a:spLocks noGrp="1"/>
          </p:cNvSpPr>
          <p:nvPr>
            <p:ph idx="1"/>
          </p:nvPr>
        </p:nvSpPr>
        <p:spPr>
          <a:xfrm>
            <a:off x="1371600" y="1638300"/>
            <a:ext cx="9601200" cy="3581400"/>
          </a:xfrm>
        </p:spPr>
        <p:txBody>
          <a:bodyPr/>
          <a:lstStyle/>
          <a:p>
            <a:r>
              <a:rPr lang="en-US" altLang="zh-CN" b="0" i="0" dirty="0">
                <a:solidFill>
                  <a:srgbClr val="121212"/>
                </a:solidFill>
                <a:effectLst/>
                <a:latin typeface="-apple-system"/>
              </a:rPr>
              <a:t>GOSS(Gradient-based One-Side Sampling )</a:t>
            </a:r>
            <a:r>
              <a:rPr lang="zh-CN" altLang="en-US" dirty="0">
                <a:solidFill>
                  <a:srgbClr val="121212"/>
                </a:solidFill>
                <a:latin typeface="-apple-system"/>
              </a:rPr>
              <a:t>。</a:t>
            </a:r>
            <a:r>
              <a:rPr lang="en-US" altLang="zh-CN" b="1" i="0" dirty="0">
                <a:solidFill>
                  <a:srgbClr val="121212"/>
                </a:solidFill>
                <a:effectLst/>
                <a:latin typeface="-apple-system"/>
              </a:rPr>
              <a:t>GOSS</a:t>
            </a:r>
            <a:r>
              <a:rPr lang="zh-CN" altLang="en-US" b="1" i="0" dirty="0">
                <a:solidFill>
                  <a:srgbClr val="121212"/>
                </a:solidFill>
                <a:effectLst/>
                <a:latin typeface="-apple-system"/>
              </a:rPr>
              <a:t>算法从减少样本的角度出发</a:t>
            </a:r>
            <a:r>
              <a:rPr lang="zh-CN" altLang="en-US" b="0" i="0" dirty="0">
                <a:solidFill>
                  <a:srgbClr val="121212"/>
                </a:solidFill>
                <a:effectLst/>
                <a:latin typeface="-apple-system"/>
              </a:rPr>
              <a:t>，排除大部分小梯度的样本，仅用剩下的样本计算信息增益，它是一种在减少数据量和保证精度上平衡的算法。</a:t>
            </a:r>
            <a:endParaRPr lang="zh-CN" altLang="en-US" dirty="0"/>
          </a:p>
        </p:txBody>
      </p:sp>
      <p:sp>
        <p:nvSpPr>
          <p:cNvPr id="5" name="文本框 4">
            <a:extLst>
              <a:ext uri="{FF2B5EF4-FFF2-40B4-BE49-F238E27FC236}">
                <a16:creationId xmlns:a16="http://schemas.microsoft.com/office/drawing/2014/main" id="{1A5E93B9-EE47-E3F2-D825-AFDBFB82E44B}"/>
              </a:ext>
            </a:extLst>
          </p:cNvPr>
          <p:cNvSpPr txBox="1"/>
          <p:nvPr/>
        </p:nvSpPr>
        <p:spPr>
          <a:xfrm>
            <a:off x="2294021" y="2724090"/>
            <a:ext cx="6096000" cy="400110"/>
          </a:xfrm>
          <a:prstGeom prst="rect">
            <a:avLst/>
          </a:prstGeom>
          <a:noFill/>
        </p:spPr>
        <p:txBody>
          <a:bodyPr wrap="square">
            <a:spAutoFit/>
          </a:bodyPr>
          <a:lstStyle/>
          <a:p>
            <a:r>
              <a:rPr lang="en-US" altLang="zh-CN" sz="2000" i="0" dirty="0">
                <a:solidFill>
                  <a:srgbClr val="121212"/>
                </a:solidFill>
                <a:effectLst/>
                <a:latin typeface="-apple-system"/>
              </a:rPr>
              <a:t>GOSS</a:t>
            </a:r>
            <a:r>
              <a:rPr lang="zh-CN" altLang="en-US" sz="2000" i="0" dirty="0">
                <a:solidFill>
                  <a:srgbClr val="121212"/>
                </a:solidFill>
                <a:effectLst/>
                <a:latin typeface="-apple-system"/>
              </a:rPr>
              <a:t>在进行数据采样的时候只保留了梯度较大的数据</a:t>
            </a:r>
            <a:endParaRPr lang="zh-CN" altLang="en-US" sz="2000" dirty="0"/>
          </a:p>
        </p:txBody>
      </p:sp>
      <p:sp>
        <p:nvSpPr>
          <p:cNvPr id="7" name="文本框 6">
            <a:extLst>
              <a:ext uri="{FF2B5EF4-FFF2-40B4-BE49-F238E27FC236}">
                <a16:creationId xmlns:a16="http://schemas.microsoft.com/office/drawing/2014/main" id="{9FC74A44-11D4-E867-C529-313E053899C4}"/>
              </a:ext>
            </a:extLst>
          </p:cNvPr>
          <p:cNvSpPr txBox="1"/>
          <p:nvPr/>
        </p:nvSpPr>
        <p:spPr>
          <a:xfrm>
            <a:off x="2294021" y="3133636"/>
            <a:ext cx="8277726" cy="1200329"/>
          </a:xfrm>
          <a:prstGeom prst="rect">
            <a:avLst/>
          </a:prstGeom>
          <a:noFill/>
        </p:spPr>
        <p:txBody>
          <a:bodyPr wrap="square">
            <a:spAutoFit/>
          </a:bodyPr>
          <a:lstStyle/>
          <a:p>
            <a:r>
              <a:rPr lang="zh-CN" altLang="en-US" b="0" i="0" dirty="0">
                <a:solidFill>
                  <a:srgbClr val="121212"/>
                </a:solidFill>
                <a:effectLst/>
                <a:latin typeface="-apple-system"/>
              </a:rPr>
              <a:t>选取绝对值最大的 </a:t>
            </a:r>
            <a:r>
              <a:rPr lang="en-US" altLang="zh-CN" b="0" i="0" dirty="0">
                <a:solidFill>
                  <a:srgbClr val="121212"/>
                </a:solidFill>
                <a:effectLst/>
                <a:latin typeface="-apple-system"/>
              </a:rPr>
              <a:t>a∗100% </a:t>
            </a:r>
            <a:r>
              <a:rPr lang="zh-CN" altLang="en-US" b="0" i="0" dirty="0">
                <a:solidFill>
                  <a:srgbClr val="121212"/>
                </a:solidFill>
                <a:effectLst/>
                <a:latin typeface="-apple-system"/>
              </a:rPr>
              <a:t>个数据。然后在剩下的较小梯度数据中随机选择 </a:t>
            </a:r>
            <a:r>
              <a:rPr lang="en-US" altLang="zh-CN" b="0" i="0" dirty="0">
                <a:solidFill>
                  <a:srgbClr val="121212"/>
                </a:solidFill>
                <a:effectLst/>
                <a:latin typeface="-apple-system"/>
              </a:rPr>
              <a:t>b∗100% </a:t>
            </a:r>
            <a:r>
              <a:rPr lang="zh-CN" altLang="en-US" b="0" i="0" dirty="0">
                <a:solidFill>
                  <a:srgbClr val="121212"/>
                </a:solidFill>
                <a:effectLst/>
                <a:latin typeface="-apple-system"/>
              </a:rPr>
              <a:t>个数据。接着将这 </a:t>
            </a:r>
            <a:r>
              <a:rPr lang="en-US" altLang="zh-CN" b="0" i="0" dirty="0">
                <a:solidFill>
                  <a:srgbClr val="121212"/>
                </a:solidFill>
                <a:effectLst/>
                <a:latin typeface="-apple-system"/>
              </a:rPr>
              <a:t>b∗100% </a:t>
            </a:r>
            <a:r>
              <a:rPr lang="zh-CN" altLang="en-US" b="0" i="0" dirty="0">
                <a:solidFill>
                  <a:srgbClr val="121212"/>
                </a:solidFill>
                <a:effectLst/>
                <a:latin typeface="-apple-system"/>
              </a:rPr>
              <a:t>个数据乘以一个常数</a:t>
            </a:r>
            <a:r>
              <a:rPr lang="en-US" altLang="zh-CN" b="0" i="0" dirty="0">
                <a:solidFill>
                  <a:srgbClr val="121212"/>
                </a:solidFill>
                <a:effectLst/>
                <a:latin typeface="-apple-system"/>
              </a:rPr>
              <a:t>(1−a)/b </a:t>
            </a:r>
            <a:r>
              <a:rPr lang="zh-CN" altLang="en-US" b="0" i="0" dirty="0">
                <a:solidFill>
                  <a:srgbClr val="121212"/>
                </a:solidFill>
                <a:effectLst/>
                <a:latin typeface="-apple-system"/>
              </a:rPr>
              <a:t>，这样算法就会更关注训练不足的样本，而不会过多改变原数据集的分布。最后使用这</a:t>
            </a:r>
            <a:r>
              <a:rPr lang="zh-CN" altLang="en-US" dirty="0">
                <a:solidFill>
                  <a:srgbClr val="121212"/>
                </a:solidFill>
                <a:latin typeface="-apple-system"/>
              </a:rPr>
              <a:t>些</a:t>
            </a:r>
            <a:r>
              <a:rPr lang="zh-CN" altLang="en-US" b="0" i="0" dirty="0">
                <a:solidFill>
                  <a:srgbClr val="121212"/>
                </a:solidFill>
                <a:effectLst/>
                <a:latin typeface="-apple-system"/>
              </a:rPr>
              <a:t>数据来计算信息增益。</a:t>
            </a:r>
            <a:endParaRPr lang="zh-CN" altLang="en-US" dirty="0"/>
          </a:p>
        </p:txBody>
      </p:sp>
      <p:graphicFrame>
        <p:nvGraphicFramePr>
          <p:cNvPr id="8" name="表格 8">
            <a:extLst>
              <a:ext uri="{FF2B5EF4-FFF2-40B4-BE49-F238E27FC236}">
                <a16:creationId xmlns:a16="http://schemas.microsoft.com/office/drawing/2014/main" id="{CA58D050-CB94-73EB-8BDB-44BE58BA6069}"/>
              </a:ext>
            </a:extLst>
          </p:cNvPr>
          <p:cNvGraphicFramePr>
            <a:graphicFrameLocks noGrp="1"/>
          </p:cNvGraphicFramePr>
          <p:nvPr>
            <p:extLst>
              <p:ext uri="{D42A27DB-BD31-4B8C-83A1-F6EECF244321}">
                <p14:modId xmlns:p14="http://schemas.microsoft.com/office/powerpoint/2010/main" val="3687147546"/>
              </p:ext>
            </p:extLst>
          </p:nvPr>
        </p:nvGraphicFramePr>
        <p:xfrm>
          <a:off x="2461127" y="5110481"/>
          <a:ext cx="8110620" cy="370840"/>
        </p:xfrm>
        <a:graphic>
          <a:graphicData uri="http://schemas.openxmlformats.org/drawingml/2006/table">
            <a:tbl>
              <a:tblPr firstRow="1" bandRow="1">
                <a:tableStyleId>{5C22544A-7EE6-4342-B048-85BDC9FD1C3A}</a:tableStyleId>
              </a:tblPr>
              <a:tblGrid>
                <a:gridCol w="811062">
                  <a:extLst>
                    <a:ext uri="{9D8B030D-6E8A-4147-A177-3AD203B41FA5}">
                      <a16:colId xmlns:a16="http://schemas.microsoft.com/office/drawing/2014/main" val="1403310266"/>
                    </a:ext>
                  </a:extLst>
                </a:gridCol>
                <a:gridCol w="811062">
                  <a:extLst>
                    <a:ext uri="{9D8B030D-6E8A-4147-A177-3AD203B41FA5}">
                      <a16:colId xmlns:a16="http://schemas.microsoft.com/office/drawing/2014/main" val="226449529"/>
                    </a:ext>
                  </a:extLst>
                </a:gridCol>
                <a:gridCol w="811062">
                  <a:extLst>
                    <a:ext uri="{9D8B030D-6E8A-4147-A177-3AD203B41FA5}">
                      <a16:colId xmlns:a16="http://schemas.microsoft.com/office/drawing/2014/main" val="3225963832"/>
                    </a:ext>
                  </a:extLst>
                </a:gridCol>
                <a:gridCol w="811062">
                  <a:extLst>
                    <a:ext uri="{9D8B030D-6E8A-4147-A177-3AD203B41FA5}">
                      <a16:colId xmlns:a16="http://schemas.microsoft.com/office/drawing/2014/main" val="300180802"/>
                    </a:ext>
                  </a:extLst>
                </a:gridCol>
                <a:gridCol w="811062">
                  <a:extLst>
                    <a:ext uri="{9D8B030D-6E8A-4147-A177-3AD203B41FA5}">
                      <a16:colId xmlns:a16="http://schemas.microsoft.com/office/drawing/2014/main" val="2097237095"/>
                    </a:ext>
                  </a:extLst>
                </a:gridCol>
                <a:gridCol w="811062">
                  <a:extLst>
                    <a:ext uri="{9D8B030D-6E8A-4147-A177-3AD203B41FA5}">
                      <a16:colId xmlns:a16="http://schemas.microsoft.com/office/drawing/2014/main" val="235505057"/>
                    </a:ext>
                  </a:extLst>
                </a:gridCol>
                <a:gridCol w="811062">
                  <a:extLst>
                    <a:ext uri="{9D8B030D-6E8A-4147-A177-3AD203B41FA5}">
                      <a16:colId xmlns:a16="http://schemas.microsoft.com/office/drawing/2014/main" val="3733340273"/>
                    </a:ext>
                  </a:extLst>
                </a:gridCol>
                <a:gridCol w="811062">
                  <a:extLst>
                    <a:ext uri="{9D8B030D-6E8A-4147-A177-3AD203B41FA5}">
                      <a16:colId xmlns:a16="http://schemas.microsoft.com/office/drawing/2014/main" val="3511773523"/>
                    </a:ext>
                  </a:extLst>
                </a:gridCol>
                <a:gridCol w="811062">
                  <a:extLst>
                    <a:ext uri="{9D8B030D-6E8A-4147-A177-3AD203B41FA5}">
                      <a16:colId xmlns:a16="http://schemas.microsoft.com/office/drawing/2014/main" val="904799069"/>
                    </a:ext>
                  </a:extLst>
                </a:gridCol>
                <a:gridCol w="811062">
                  <a:extLst>
                    <a:ext uri="{9D8B030D-6E8A-4147-A177-3AD203B41FA5}">
                      <a16:colId xmlns:a16="http://schemas.microsoft.com/office/drawing/2014/main" val="2263247405"/>
                    </a:ext>
                  </a:extLst>
                </a:gridCol>
              </a:tblGrid>
              <a:tr h="370840">
                <a:tc>
                  <a:txBody>
                    <a:bodyPr/>
                    <a:lstStyle/>
                    <a:p>
                      <a:r>
                        <a:rPr lang="en-US" altLang="zh-CN" dirty="0">
                          <a:solidFill>
                            <a:srgbClr val="FF0000"/>
                          </a:solidFill>
                        </a:rPr>
                        <a:t>11</a:t>
                      </a:r>
                      <a:endParaRPr lang="zh-CN" altLang="en-US" dirty="0">
                        <a:solidFill>
                          <a:srgbClr val="FF0000"/>
                        </a:solidFill>
                      </a:endParaRPr>
                    </a:p>
                  </a:txBody>
                  <a:tcPr/>
                </a:tc>
                <a:tc>
                  <a:txBody>
                    <a:bodyPr/>
                    <a:lstStyle/>
                    <a:p>
                      <a:r>
                        <a:rPr lang="en-US" altLang="zh-CN" dirty="0">
                          <a:solidFill>
                            <a:srgbClr val="FF0000"/>
                          </a:solidFill>
                        </a:rPr>
                        <a:t>10</a:t>
                      </a:r>
                      <a:endParaRPr lang="zh-CN" altLang="en-US" dirty="0">
                        <a:solidFill>
                          <a:srgbClr val="FF0000"/>
                        </a:solidFill>
                      </a:endParaRPr>
                    </a:p>
                  </a:txBody>
                  <a:tcPr/>
                </a:tc>
                <a:tc>
                  <a:txBody>
                    <a:bodyPr/>
                    <a:lstStyle/>
                    <a:p>
                      <a:r>
                        <a:rPr lang="en-US" altLang="zh-CN" dirty="0">
                          <a:solidFill>
                            <a:schemeClr val="accent2"/>
                          </a:solidFill>
                        </a:rPr>
                        <a:t>8</a:t>
                      </a:r>
                      <a:endParaRPr lang="zh-CN" altLang="en-US" dirty="0">
                        <a:solidFill>
                          <a:schemeClr val="accent2"/>
                        </a:solidFill>
                      </a:endParaRPr>
                    </a:p>
                  </a:txBody>
                  <a:tcPr/>
                </a:tc>
                <a:tc>
                  <a:txBody>
                    <a:bodyPr/>
                    <a:lstStyle/>
                    <a:p>
                      <a:r>
                        <a:rPr lang="en-US" altLang="zh-CN" dirty="0">
                          <a:solidFill>
                            <a:schemeClr val="accent2"/>
                          </a:solidFill>
                        </a:rPr>
                        <a:t>7</a:t>
                      </a:r>
                      <a:endParaRPr lang="zh-CN" altLang="en-US" dirty="0">
                        <a:solidFill>
                          <a:schemeClr val="accent2"/>
                        </a:solidFill>
                      </a:endParaRPr>
                    </a:p>
                  </a:txBody>
                  <a:tcPr/>
                </a:tc>
                <a:tc>
                  <a:txBody>
                    <a:bodyPr/>
                    <a:lstStyle/>
                    <a:p>
                      <a:r>
                        <a:rPr lang="en-US" altLang="zh-CN" dirty="0">
                          <a:solidFill>
                            <a:schemeClr val="accent2"/>
                          </a:solidFill>
                        </a:rPr>
                        <a:t>6</a:t>
                      </a:r>
                      <a:endParaRPr lang="zh-CN" altLang="en-US" dirty="0">
                        <a:solidFill>
                          <a:schemeClr val="accent2"/>
                        </a:solidFill>
                      </a:endParaRPr>
                    </a:p>
                  </a:txBody>
                  <a:tcPr/>
                </a:tc>
                <a:tc>
                  <a:txBody>
                    <a:bodyPr/>
                    <a:lstStyle/>
                    <a:p>
                      <a:r>
                        <a:rPr lang="en-US" altLang="zh-CN" dirty="0">
                          <a:solidFill>
                            <a:srgbClr val="FFFF00"/>
                          </a:solidFill>
                        </a:rPr>
                        <a:t>5</a:t>
                      </a:r>
                      <a:endParaRPr lang="zh-CN" altLang="en-US" dirty="0">
                        <a:solidFill>
                          <a:srgbClr val="FFFF00"/>
                        </a:solidFill>
                      </a:endParaRPr>
                    </a:p>
                  </a:txBody>
                  <a:tcPr/>
                </a:tc>
                <a:tc>
                  <a:txBody>
                    <a:bodyPr/>
                    <a:lstStyle/>
                    <a:p>
                      <a:r>
                        <a:rPr lang="en-US" altLang="zh-CN" dirty="0">
                          <a:solidFill>
                            <a:schemeClr val="accent2"/>
                          </a:solidFill>
                        </a:rPr>
                        <a:t>4</a:t>
                      </a:r>
                      <a:endParaRPr lang="zh-CN" altLang="en-US" dirty="0">
                        <a:solidFill>
                          <a:schemeClr val="accent2"/>
                        </a:solidFill>
                      </a:endParaRPr>
                    </a:p>
                  </a:txBody>
                  <a:tcPr/>
                </a:tc>
                <a:tc>
                  <a:txBody>
                    <a:bodyPr/>
                    <a:lstStyle/>
                    <a:p>
                      <a:r>
                        <a:rPr lang="en-US" altLang="zh-CN" dirty="0">
                          <a:solidFill>
                            <a:schemeClr val="accent2"/>
                          </a:solidFill>
                        </a:rPr>
                        <a:t>3</a:t>
                      </a:r>
                      <a:endParaRPr lang="zh-CN" altLang="en-US" dirty="0">
                        <a:solidFill>
                          <a:schemeClr val="accent2"/>
                        </a:solidFill>
                      </a:endParaRPr>
                    </a:p>
                  </a:txBody>
                  <a:tcPr/>
                </a:tc>
                <a:tc>
                  <a:txBody>
                    <a:bodyPr/>
                    <a:lstStyle/>
                    <a:p>
                      <a:r>
                        <a:rPr lang="en-US" altLang="zh-CN" dirty="0">
                          <a:solidFill>
                            <a:srgbClr val="FFFF00"/>
                          </a:solidFill>
                        </a:rPr>
                        <a:t>2</a:t>
                      </a:r>
                      <a:endParaRPr lang="zh-CN" altLang="en-US" dirty="0">
                        <a:solidFill>
                          <a:srgbClr val="FFFF00"/>
                        </a:solidFill>
                      </a:endParaRPr>
                    </a:p>
                  </a:txBody>
                  <a:tcPr/>
                </a:tc>
                <a:tc>
                  <a:txBody>
                    <a:bodyPr/>
                    <a:lstStyle/>
                    <a:p>
                      <a:r>
                        <a:rPr lang="en-US" altLang="zh-CN" dirty="0">
                          <a:solidFill>
                            <a:schemeClr val="accent2"/>
                          </a:solidFill>
                        </a:rPr>
                        <a:t>1</a:t>
                      </a:r>
                      <a:endParaRPr lang="zh-CN" altLang="en-US" dirty="0">
                        <a:solidFill>
                          <a:schemeClr val="accent2"/>
                        </a:solidFill>
                      </a:endParaRPr>
                    </a:p>
                  </a:txBody>
                  <a:tcPr/>
                </a:tc>
                <a:extLst>
                  <a:ext uri="{0D108BD9-81ED-4DB2-BD59-A6C34878D82A}">
                    <a16:rowId xmlns:a16="http://schemas.microsoft.com/office/drawing/2014/main" val="2572167951"/>
                  </a:ext>
                </a:extLst>
              </a:tr>
            </a:tbl>
          </a:graphicData>
        </a:graphic>
      </p:graphicFrame>
      <p:sp>
        <p:nvSpPr>
          <p:cNvPr id="9" name="文本框 8">
            <a:extLst>
              <a:ext uri="{FF2B5EF4-FFF2-40B4-BE49-F238E27FC236}">
                <a16:creationId xmlns:a16="http://schemas.microsoft.com/office/drawing/2014/main" id="{4BCCFB4E-F83B-2283-13EB-25BD75973E7E}"/>
              </a:ext>
            </a:extLst>
          </p:cNvPr>
          <p:cNvSpPr txBox="1"/>
          <p:nvPr/>
        </p:nvSpPr>
        <p:spPr>
          <a:xfrm>
            <a:off x="2461127" y="4657030"/>
            <a:ext cx="1545616" cy="369332"/>
          </a:xfrm>
          <a:prstGeom prst="rect">
            <a:avLst/>
          </a:prstGeom>
          <a:noFill/>
        </p:spPr>
        <p:txBody>
          <a:bodyPr wrap="none" rtlCol="0">
            <a:spAutoFit/>
          </a:bodyPr>
          <a:lstStyle/>
          <a:p>
            <a:r>
              <a:rPr lang="en-US" altLang="zh-CN" dirty="0">
                <a:solidFill>
                  <a:srgbClr val="FF0000"/>
                </a:solidFill>
              </a:rPr>
              <a:t>a=0.2 </a:t>
            </a:r>
            <a:r>
              <a:rPr lang="en-US" altLang="zh-CN" dirty="0">
                <a:solidFill>
                  <a:srgbClr val="00B050"/>
                </a:solidFill>
              </a:rPr>
              <a:t>b=0.25</a:t>
            </a:r>
            <a:endParaRPr lang="zh-CN" altLang="en-US" dirty="0">
              <a:solidFill>
                <a:srgbClr val="00B050"/>
              </a:solidFill>
            </a:endParaRPr>
          </a:p>
        </p:txBody>
      </p:sp>
      <p:graphicFrame>
        <p:nvGraphicFramePr>
          <p:cNvPr id="11" name="表格 8">
            <a:extLst>
              <a:ext uri="{FF2B5EF4-FFF2-40B4-BE49-F238E27FC236}">
                <a16:creationId xmlns:a16="http://schemas.microsoft.com/office/drawing/2014/main" id="{AFEB12A2-B177-A77D-7884-C015730F6184}"/>
              </a:ext>
            </a:extLst>
          </p:cNvPr>
          <p:cNvGraphicFramePr>
            <a:graphicFrameLocks noGrp="1"/>
          </p:cNvGraphicFramePr>
          <p:nvPr>
            <p:extLst>
              <p:ext uri="{D42A27DB-BD31-4B8C-83A1-F6EECF244321}">
                <p14:modId xmlns:p14="http://schemas.microsoft.com/office/powerpoint/2010/main" val="3258778056"/>
              </p:ext>
            </p:extLst>
          </p:nvPr>
        </p:nvGraphicFramePr>
        <p:xfrm>
          <a:off x="2461127" y="5801360"/>
          <a:ext cx="8110620" cy="370840"/>
        </p:xfrm>
        <a:graphic>
          <a:graphicData uri="http://schemas.openxmlformats.org/drawingml/2006/table">
            <a:tbl>
              <a:tblPr firstRow="1" bandRow="1">
                <a:tableStyleId>{5C22544A-7EE6-4342-B048-85BDC9FD1C3A}</a:tableStyleId>
              </a:tblPr>
              <a:tblGrid>
                <a:gridCol w="811062">
                  <a:extLst>
                    <a:ext uri="{9D8B030D-6E8A-4147-A177-3AD203B41FA5}">
                      <a16:colId xmlns:a16="http://schemas.microsoft.com/office/drawing/2014/main" val="1403310266"/>
                    </a:ext>
                  </a:extLst>
                </a:gridCol>
                <a:gridCol w="811062">
                  <a:extLst>
                    <a:ext uri="{9D8B030D-6E8A-4147-A177-3AD203B41FA5}">
                      <a16:colId xmlns:a16="http://schemas.microsoft.com/office/drawing/2014/main" val="226449529"/>
                    </a:ext>
                  </a:extLst>
                </a:gridCol>
                <a:gridCol w="811062">
                  <a:extLst>
                    <a:ext uri="{9D8B030D-6E8A-4147-A177-3AD203B41FA5}">
                      <a16:colId xmlns:a16="http://schemas.microsoft.com/office/drawing/2014/main" val="3225963832"/>
                    </a:ext>
                  </a:extLst>
                </a:gridCol>
                <a:gridCol w="811062">
                  <a:extLst>
                    <a:ext uri="{9D8B030D-6E8A-4147-A177-3AD203B41FA5}">
                      <a16:colId xmlns:a16="http://schemas.microsoft.com/office/drawing/2014/main" val="300180802"/>
                    </a:ext>
                  </a:extLst>
                </a:gridCol>
                <a:gridCol w="811062">
                  <a:extLst>
                    <a:ext uri="{9D8B030D-6E8A-4147-A177-3AD203B41FA5}">
                      <a16:colId xmlns:a16="http://schemas.microsoft.com/office/drawing/2014/main" val="2097237095"/>
                    </a:ext>
                  </a:extLst>
                </a:gridCol>
                <a:gridCol w="811062">
                  <a:extLst>
                    <a:ext uri="{9D8B030D-6E8A-4147-A177-3AD203B41FA5}">
                      <a16:colId xmlns:a16="http://schemas.microsoft.com/office/drawing/2014/main" val="235505057"/>
                    </a:ext>
                  </a:extLst>
                </a:gridCol>
                <a:gridCol w="811062">
                  <a:extLst>
                    <a:ext uri="{9D8B030D-6E8A-4147-A177-3AD203B41FA5}">
                      <a16:colId xmlns:a16="http://schemas.microsoft.com/office/drawing/2014/main" val="3733340273"/>
                    </a:ext>
                  </a:extLst>
                </a:gridCol>
                <a:gridCol w="811062">
                  <a:extLst>
                    <a:ext uri="{9D8B030D-6E8A-4147-A177-3AD203B41FA5}">
                      <a16:colId xmlns:a16="http://schemas.microsoft.com/office/drawing/2014/main" val="3511773523"/>
                    </a:ext>
                  </a:extLst>
                </a:gridCol>
                <a:gridCol w="811062">
                  <a:extLst>
                    <a:ext uri="{9D8B030D-6E8A-4147-A177-3AD203B41FA5}">
                      <a16:colId xmlns:a16="http://schemas.microsoft.com/office/drawing/2014/main" val="904799069"/>
                    </a:ext>
                  </a:extLst>
                </a:gridCol>
                <a:gridCol w="811062">
                  <a:extLst>
                    <a:ext uri="{9D8B030D-6E8A-4147-A177-3AD203B41FA5}">
                      <a16:colId xmlns:a16="http://schemas.microsoft.com/office/drawing/2014/main" val="2263247405"/>
                    </a:ext>
                  </a:extLst>
                </a:gridCol>
              </a:tblGrid>
              <a:tr h="370840">
                <a:tc>
                  <a:txBody>
                    <a:bodyPr/>
                    <a:lstStyle/>
                    <a:p>
                      <a:r>
                        <a:rPr lang="en-US" altLang="zh-CN" dirty="0">
                          <a:solidFill>
                            <a:srgbClr val="FF0000"/>
                          </a:solidFill>
                        </a:rPr>
                        <a:t>11</a:t>
                      </a:r>
                      <a:endParaRPr lang="zh-CN" altLang="en-US" dirty="0">
                        <a:solidFill>
                          <a:srgbClr val="FF0000"/>
                        </a:solidFill>
                      </a:endParaRPr>
                    </a:p>
                  </a:txBody>
                  <a:tcPr/>
                </a:tc>
                <a:tc>
                  <a:txBody>
                    <a:bodyPr/>
                    <a:lstStyle/>
                    <a:p>
                      <a:r>
                        <a:rPr lang="en-US" altLang="zh-CN" dirty="0">
                          <a:solidFill>
                            <a:srgbClr val="FF0000"/>
                          </a:solidFill>
                        </a:rPr>
                        <a:t>10</a:t>
                      </a:r>
                      <a:endParaRPr lang="zh-CN" altLang="en-US" dirty="0">
                        <a:solidFill>
                          <a:srgbClr val="FF0000"/>
                        </a:solidFill>
                      </a:endParaRPr>
                    </a:p>
                  </a:txBody>
                  <a:tcPr/>
                </a:tc>
                <a:tc>
                  <a:txBody>
                    <a:bodyPr/>
                    <a:lstStyle/>
                    <a:p>
                      <a:endParaRPr lang="zh-CN" altLang="en-US" dirty="0">
                        <a:solidFill>
                          <a:schemeClr val="accent2"/>
                        </a:solidFill>
                      </a:endParaRPr>
                    </a:p>
                  </a:txBody>
                  <a:tcPr/>
                </a:tc>
                <a:tc>
                  <a:txBody>
                    <a:bodyPr/>
                    <a:lstStyle/>
                    <a:p>
                      <a:endParaRPr lang="zh-CN" altLang="en-US" dirty="0">
                        <a:solidFill>
                          <a:schemeClr val="accent2"/>
                        </a:solidFill>
                      </a:endParaRPr>
                    </a:p>
                  </a:txBody>
                  <a:tcPr/>
                </a:tc>
                <a:tc>
                  <a:txBody>
                    <a:bodyPr/>
                    <a:lstStyle/>
                    <a:p>
                      <a:endParaRPr lang="zh-CN" altLang="en-US" dirty="0">
                        <a:solidFill>
                          <a:schemeClr val="accent2"/>
                        </a:solidFill>
                      </a:endParaRPr>
                    </a:p>
                  </a:txBody>
                  <a:tcPr/>
                </a:tc>
                <a:tc>
                  <a:txBody>
                    <a:bodyPr/>
                    <a:lstStyle/>
                    <a:p>
                      <a:r>
                        <a:rPr lang="en-US" altLang="zh-CN" dirty="0">
                          <a:solidFill>
                            <a:srgbClr val="FFFF00"/>
                          </a:solidFill>
                        </a:rPr>
                        <a:t>16</a:t>
                      </a:r>
                      <a:endParaRPr lang="zh-CN" altLang="en-US" dirty="0">
                        <a:solidFill>
                          <a:srgbClr val="FFFF00"/>
                        </a:solidFill>
                      </a:endParaRPr>
                    </a:p>
                  </a:txBody>
                  <a:tcPr/>
                </a:tc>
                <a:tc>
                  <a:txBody>
                    <a:bodyPr/>
                    <a:lstStyle/>
                    <a:p>
                      <a:endParaRPr lang="zh-CN" altLang="en-US" dirty="0">
                        <a:solidFill>
                          <a:schemeClr val="accent2"/>
                        </a:solidFill>
                      </a:endParaRPr>
                    </a:p>
                  </a:txBody>
                  <a:tcPr/>
                </a:tc>
                <a:tc>
                  <a:txBody>
                    <a:bodyPr/>
                    <a:lstStyle/>
                    <a:p>
                      <a:endParaRPr lang="zh-CN" altLang="en-US" dirty="0">
                        <a:solidFill>
                          <a:schemeClr val="accent2"/>
                        </a:solidFill>
                      </a:endParaRPr>
                    </a:p>
                  </a:txBody>
                  <a:tcPr/>
                </a:tc>
                <a:tc>
                  <a:txBody>
                    <a:bodyPr/>
                    <a:lstStyle/>
                    <a:p>
                      <a:r>
                        <a:rPr lang="en-US" altLang="zh-CN" dirty="0">
                          <a:solidFill>
                            <a:srgbClr val="FFFF00"/>
                          </a:solidFill>
                        </a:rPr>
                        <a:t>6.4</a:t>
                      </a:r>
                      <a:endParaRPr lang="zh-CN" altLang="en-US" dirty="0">
                        <a:solidFill>
                          <a:srgbClr val="FFFF00"/>
                        </a:solidFill>
                      </a:endParaRPr>
                    </a:p>
                  </a:txBody>
                  <a:tcPr/>
                </a:tc>
                <a:tc>
                  <a:txBody>
                    <a:bodyPr/>
                    <a:lstStyle/>
                    <a:p>
                      <a:endParaRPr lang="zh-CN" altLang="en-US" dirty="0">
                        <a:solidFill>
                          <a:schemeClr val="accent2"/>
                        </a:solidFill>
                      </a:endParaRPr>
                    </a:p>
                  </a:txBody>
                  <a:tcPr/>
                </a:tc>
                <a:extLst>
                  <a:ext uri="{0D108BD9-81ED-4DB2-BD59-A6C34878D82A}">
                    <a16:rowId xmlns:a16="http://schemas.microsoft.com/office/drawing/2014/main" val="2572167951"/>
                  </a:ext>
                </a:extLst>
              </a:tr>
            </a:tbl>
          </a:graphicData>
        </a:graphic>
      </p:graphicFrame>
      <p:sp>
        <p:nvSpPr>
          <p:cNvPr id="12" name="文本框 11">
            <a:extLst>
              <a:ext uri="{FF2B5EF4-FFF2-40B4-BE49-F238E27FC236}">
                <a16:creationId xmlns:a16="http://schemas.microsoft.com/office/drawing/2014/main" id="{DC091DB9-0A71-D7BF-7F84-A4629F13EE25}"/>
              </a:ext>
            </a:extLst>
          </p:cNvPr>
          <p:cNvSpPr txBox="1"/>
          <p:nvPr/>
        </p:nvSpPr>
        <p:spPr>
          <a:xfrm>
            <a:off x="2514828" y="5456675"/>
            <a:ext cx="1438214" cy="369332"/>
          </a:xfrm>
          <a:prstGeom prst="rect">
            <a:avLst/>
          </a:prstGeom>
          <a:noFill/>
        </p:spPr>
        <p:txBody>
          <a:bodyPr wrap="square" rtlCol="0">
            <a:spAutoFit/>
          </a:bodyPr>
          <a:lstStyle/>
          <a:p>
            <a:r>
              <a:rPr lang="en-US" altLang="zh-CN" dirty="0"/>
              <a:t>(1-a)/b = 3.2</a:t>
            </a:r>
            <a:endParaRPr lang="zh-CN" altLang="en-US" dirty="0"/>
          </a:p>
        </p:txBody>
      </p:sp>
    </p:spTree>
    <p:extLst>
      <p:ext uri="{BB962C8B-B14F-4D97-AF65-F5344CB8AC3E}">
        <p14:creationId xmlns:p14="http://schemas.microsoft.com/office/powerpoint/2010/main" val="166025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DCF6A-EE23-CA38-FBED-21B1E950ACA2}"/>
              </a:ext>
            </a:extLst>
          </p:cNvPr>
          <p:cNvSpPr>
            <a:spLocks noGrp="1"/>
          </p:cNvSpPr>
          <p:nvPr>
            <p:ph type="title"/>
          </p:nvPr>
        </p:nvSpPr>
        <p:spPr/>
        <p:txBody>
          <a:bodyPr/>
          <a:lstStyle/>
          <a:p>
            <a:r>
              <a:rPr lang="zh-CN" altLang="en-US" b="1" i="0" dirty="0">
                <a:solidFill>
                  <a:srgbClr val="121212"/>
                </a:solidFill>
                <a:effectLst/>
                <a:latin typeface="-apple-system"/>
              </a:rPr>
              <a:t>互斥特征捆绑算法</a:t>
            </a:r>
            <a:endParaRPr lang="zh-CN" altLang="en-US" dirty="0"/>
          </a:p>
        </p:txBody>
      </p:sp>
      <p:sp>
        <p:nvSpPr>
          <p:cNvPr id="3" name="内容占位符 2">
            <a:extLst>
              <a:ext uri="{FF2B5EF4-FFF2-40B4-BE49-F238E27FC236}">
                <a16:creationId xmlns:a16="http://schemas.microsoft.com/office/drawing/2014/main" id="{BDDBBA30-E599-679A-7C44-F317AABA5E50}"/>
              </a:ext>
            </a:extLst>
          </p:cNvPr>
          <p:cNvSpPr>
            <a:spLocks noGrp="1"/>
          </p:cNvSpPr>
          <p:nvPr>
            <p:ph idx="1"/>
          </p:nvPr>
        </p:nvSpPr>
        <p:spPr>
          <a:xfrm>
            <a:off x="1515979" y="1772653"/>
            <a:ext cx="9601200" cy="3581400"/>
          </a:xfrm>
        </p:spPr>
        <p:txBody>
          <a:bodyPr/>
          <a:lstStyle/>
          <a:p>
            <a:r>
              <a:rPr lang="zh-CN" altLang="en-US" b="0" i="0" dirty="0">
                <a:solidFill>
                  <a:srgbClr val="121212"/>
                </a:solidFill>
                <a:effectLst/>
                <a:latin typeface="-apple-system"/>
              </a:rPr>
              <a:t>高维度的数据往往是稀疏的。</a:t>
            </a:r>
            <a:endParaRPr lang="en-US" altLang="zh-CN" b="0" i="0" dirty="0">
              <a:solidFill>
                <a:srgbClr val="121212"/>
              </a:solidFill>
              <a:effectLst/>
              <a:latin typeface="-apple-system"/>
            </a:endParaRPr>
          </a:p>
          <a:p>
            <a:r>
              <a:rPr lang="zh-CN" altLang="en-US" dirty="0"/>
              <a:t>当两个特征完全冲突</a:t>
            </a:r>
            <a:r>
              <a:rPr lang="en-US" altLang="zh-CN" dirty="0"/>
              <a:t>(</a:t>
            </a:r>
            <a:r>
              <a:rPr lang="zh-CN" altLang="en-US" dirty="0"/>
              <a:t>互斥，</a:t>
            </a:r>
            <a:r>
              <a:rPr lang="zh-CN" altLang="en-US" b="0" i="0" dirty="0">
                <a:solidFill>
                  <a:srgbClr val="121212"/>
                </a:solidFill>
                <a:effectLst/>
                <a:latin typeface="-apple-system"/>
              </a:rPr>
              <a:t>即特征不会同时为非零值，像</a:t>
            </a:r>
            <a:r>
              <a:rPr lang="en-US" altLang="zh-CN" b="0" i="0" dirty="0">
                <a:solidFill>
                  <a:srgbClr val="121212"/>
                </a:solidFill>
                <a:effectLst/>
                <a:latin typeface="-apple-system"/>
              </a:rPr>
              <a:t>one-hot</a:t>
            </a:r>
            <a:r>
              <a:rPr lang="en-US" altLang="zh-CN" dirty="0"/>
              <a:t>)</a:t>
            </a:r>
            <a:r>
              <a:rPr lang="zh-CN" altLang="en-US" dirty="0"/>
              <a:t>时，我们可以将其捆绑在一起。</a:t>
            </a:r>
            <a:endParaRPr lang="en-US" altLang="zh-CN" dirty="0"/>
          </a:p>
          <a:p>
            <a:r>
              <a:rPr lang="zh-CN" altLang="en-US" b="0" i="0" dirty="0">
                <a:solidFill>
                  <a:srgbClr val="121212"/>
                </a:solidFill>
                <a:effectLst/>
                <a:latin typeface="-apple-system"/>
              </a:rPr>
              <a:t>如果两个特征并不是完全互斥（部分情况下两个特征都是非零值）。可以用一个指标对特征不互斥程度进行衡量，称之为冲突比率，当这个值较小时，我们可以选择把不完全互斥的两个特征捆绑，而不影响最后的精度。</a:t>
            </a:r>
            <a:endParaRPr lang="zh-CN" altLang="en-US" dirty="0"/>
          </a:p>
        </p:txBody>
      </p:sp>
      <p:graphicFrame>
        <p:nvGraphicFramePr>
          <p:cNvPr id="4" name="表格 4">
            <a:extLst>
              <a:ext uri="{FF2B5EF4-FFF2-40B4-BE49-F238E27FC236}">
                <a16:creationId xmlns:a16="http://schemas.microsoft.com/office/drawing/2014/main" id="{5FBE0EFB-69F5-BDE8-4569-2EC5C5AD97B9}"/>
              </a:ext>
            </a:extLst>
          </p:cNvPr>
          <p:cNvGraphicFramePr>
            <a:graphicFrameLocks noGrp="1"/>
          </p:cNvGraphicFramePr>
          <p:nvPr>
            <p:extLst>
              <p:ext uri="{D42A27DB-BD31-4B8C-83A1-F6EECF244321}">
                <p14:modId xmlns:p14="http://schemas.microsoft.com/office/powerpoint/2010/main" val="1169503358"/>
              </p:ext>
            </p:extLst>
          </p:nvPr>
        </p:nvGraphicFramePr>
        <p:xfrm>
          <a:off x="2032000" y="4315461"/>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788645138"/>
                    </a:ext>
                  </a:extLst>
                </a:gridCol>
                <a:gridCol w="2032000">
                  <a:extLst>
                    <a:ext uri="{9D8B030D-6E8A-4147-A177-3AD203B41FA5}">
                      <a16:colId xmlns:a16="http://schemas.microsoft.com/office/drawing/2014/main" val="739597572"/>
                    </a:ext>
                  </a:extLst>
                </a:gridCol>
                <a:gridCol w="2032000">
                  <a:extLst>
                    <a:ext uri="{9D8B030D-6E8A-4147-A177-3AD203B41FA5}">
                      <a16:colId xmlns:a16="http://schemas.microsoft.com/office/drawing/2014/main" val="73463435"/>
                    </a:ext>
                  </a:extLst>
                </a:gridCol>
                <a:gridCol w="2032000">
                  <a:extLst>
                    <a:ext uri="{9D8B030D-6E8A-4147-A177-3AD203B41FA5}">
                      <a16:colId xmlns:a16="http://schemas.microsoft.com/office/drawing/2014/main" val="724286224"/>
                    </a:ext>
                  </a:extLst>
                </a:gridCol>
              </a:tblGrid>
              <a:tr h="370840">
                <a:tc>
                  <a:txBody>
                    <a:bodyPr/>
                    <a:lstStyle/>
                    <a:p>
                      <a:r>
                        <a:rPr lang="zh-CN" altLang="en-US" dirty="0"/>
                        <a:t>特征</a:t>
                      </a:r>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2610241818"/>
                  </a:ext>
                </a:extLst>
              </a:tr>
              <a:tr h="370840">
                <a:tc>
                  <a:txBody>
                    <a:bodyPr/>
                    <a:lstStyle/>
                    <a:p>
                      <a:r>
                        <a:rPr lang="zh-CN" altLang="en-US" dirty="0"/>
                        <a:t>特征</a:t>
                      </a:r>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651916529"/>
                  </a:ext>
                </a:extLst>
              </a:tr>
            </a:tbl>
          </a:graphicData>
        </a:graphic>
      </p:graphicFrame>
    </p:spTree>
    <p:extLst>
      <p:ext uri="{BB962C8B-B14F-4D97-AF65-F5344CB8AC3E}">
        <p14:creationId xmlns:p14="http://schemas.microsoft.com/office/powerpoint/2010/main" val="2776932861"/>
      </p:ext>
    </p:extLst>
  </p:cSld>
  <p:clrMapOvr>
    <a:masterClrMapping/>
  </p:clrMapOvr>
</p:sld>
</file>

<file path=ppt/theme/theme1.xml><?xml version="1.0" encoding="utf-8"?>
<a:theme xmlns:a="http://schemas.openxmlformats.org/drawingml/2006/main" name="剪切">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
  <TotalTime>419</TotalTime>
  <Words>1068</Words>
  <Application>Microsoft Office PowerPoint</Application>
  <PresentationFormat>宽屏</PresentationFormat>
  <Paragraphs>87</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-apple-system</vt:lpstr>
      <vt:lpstr>华文楷体</vt:lpstr>
      <vt:lpstr>Arial</vt:lpstr>
      <vt:lpstr>Franklin Gothic Book</vt:lpstr>
      <vt:lpstr>剪切</vt:lpstr>
      <vt:lpstr>LightGBM </vt:lpstr>
      <vt:lpstr>What is lightGBM?</vt:lpstr>
      <vt:lpstr>What is MART/GBDT?</vt:lpstr>
      <vt:lpstr>lightGBM的一些特性</vt:lpstr>
      <vt:lpstr>基于Histogram的决策树算法</vt:lpstr>
      <vt:lpstr>PowerPoint 演示文稿</vt:lpstr>
      <vt:lpstr>带深度限制的 Leaf-wise 算法</vt:lpstr>
      <vt:lpstr>单边梯度采样算法</vt:lpstr>
      <vt:lpstr>互斥特征捆绑算法</vt:lpstr>
      <vt:lpstr>互斥特征捆绑算法</vt:lpstr>
      <vt:lpstr>lightGBM的一些工程优化</vt:lpstr>
      <vt:lpstr>lightGBM的一些工程优化</vt:lpstr>
      <vt:lpstr>lightGBM的一些工程优化</vt:lpstr>
      <vt:lpstr>lightGBM的一些工程实现</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LambdaMart </dc:title>
  <dc:creator>x wx</dc:creator>
  <cp:lastModifiedBy>x wx</cp:lastModifiedBy>
  <cp:revision>90</cp:revision>
  <dcterms:created xsi:type="dcterms:W3CDTF">2022-10-20T03:41:44Z</dcterms:created>
  <dcterms:modified xsi:type="dcterms:W3CDTF">2022-10-27T08:13:28Z</dcterms:modified>
</cp:coreProperties>
</file>