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D5019E-9401-DD2F-44C5-A240874D2DE1}"/>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AB333A11-9FF9-7B20-1B92-DE41BB0224B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FDA89B67-5BB6-4D2C-5E4B-D14774635A04}"/>
              </a:ext>
            </a:extLst>
          </p:cNvPr>
          <p:cNvSpPr>
            <a:spLocks noGrp="1"/>
          </p:cNvSpPr>
          <p:nvPr>
            <p:ph type="dt" sz="half" idx="10"/>
          </p:nvPr>
        </p:nvSpPr>
        <p:spPr/>
        <p:txBody>
          <a:bodyPr/>
          <a:lstStyle/>
          <a:p>
            <a:fld id="{2F6318EF-7076-4854-B2A4-1AA85E73D5DF}" type="datetimeFigureOut">
              <a:rPr lang="zh-CN" altLang="en-US" smtClean="0"/>
              <a:t>2023-10-16</a:t>
            </a:fld>
            <a:endParaRPr lang="zh-CN" altLang="en-US"/>
          </a:p>
        </p:txBody>
      </p:sp>
      <p:sp>
        <p:nvSpPr>
          <p:cNvPr id="5" name="页脚占位符 4">
            <a:extLst>
              <a:ext uri="{FF2B5EF4-FFF2-40B4-BE49-F238E27FC236}">
                <a16:creationId xmlns:a16="http://schemas.microsoft.com/office/drawing/2014/main" id="{AA9FDD0F-E305-FC56-10D4-BD59E500DA8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16CBF56-DC42-19E0-0999-FFDD946D2BA1}"/>
              </a:ext>
            </a:extLst>
          </p:cNvPr>
          <p:cNvSpPr>
            <a:spLocks noGrp="1"/>
          </p:cNvSpPr>
          <p:nvPr>
            <p:ph type="sldNum" sz="quarter" idx="12"/>
          </p:nvPr>
        </p:nvSpPr>
        <p:spPr/>
        <p:txBody>
          <a:bodyPr/>
          <a:lstStyle/>
          <a:p>
            <a:fld id="{50EF9F58-C82B-475C-A27F-073FBA4A6C27}" type="slidenum">
              <a:rPr lang="zh-CN" altLang="en-US" smtClean="0"/>
              <a:t>‹#›</a:t>
            </a:fld>
            <a:endParaRPr lang="zh-CN" altLang="en-US"/>
          </a:p>
        </p:txBody>
      </p:sp>
    </p:spTree>
    <p:extLst>
      <p:ext uri="{BB962C8B-B14F-4D97-AF65-F5344CB8AC3E}">
        <p14:creationId xmlns:p14="http://schemas.microsoft.com/office/powerpoint/2010/main" val="18400661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0955DF-DFDF-2D11-90BB-4F7C3B3745F2}"/>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45A445FD-DB72-29CB-0E0A-A99D11A26CF1}"/>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BF19D64-65B8-A530-952E-FDED6A29B1EC}"/>
              </a:ext>
            </a:extLst>
          </p:cNvPr>
          <p:cNvSpPr>
            <a:spLocks noGrp="1"/>
          </p:cNvSpPr>
          <p:nvPr>
            <p:ph type="dt" sz="half" idx="10"/>
          </p:nvPr>
        </p:nvSpPr>
        <p:spPr/>
        <p:txBody>
          <a:bodyPr/>
          <a:lstStyle/>
          <a:p>
            <a:fld id="{2F6318EF-7076-4854-B2A4-1AA85E73D5DF}" type="datetimeFigureOut">
              <a:rPr lang="zh-CN" altLang="en-US" smtClean="0"/>
              <a:t>2023-10-16</a:t>
            </a:fld>
            <a:endParaRPr lang="zh-CN" altLang="en-US"/>
          </a:p>
        </p:txBody>
      </p:sp>
      <p:sp>
        <p:nvSpPr>
          <p:cNvPr id="5" name="页脚占位符 4">
            <a:extLst>
              <a:ext uri="{FF2B5EF4-FFF2-40B4-BE49-F238E27FC236}">
                <a16:creationId xmlns:a16="http://schemas.microsoft.com/office/drawing/2014/main" id="{08139F32-63ED-4728-E72F-8B7862B9705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A2D06F5-BA25-F834-60FA-453EBC9C1EBF}"/>
              </a:ext>
            </a:extLst>
          </p:cNvPr>
          <p:cNvSpPr>
            <a:spLocks noGrp="1"/>
          </p:cNvSpPr>
          <p:nvPr>
            <p:ph type="sldNum" sz="quarter" idx="12"/>
          </p:nvPr>
        </p:nvSpPr>
        <p:spPr/>
        <p:txBody>
          <a:bodyPr/>
          <a:lstStyle/>
          <a:p>
            <a:fld id="{50EF9F58-C82B-475C-A27F-073FBA4A6C27}" type="slidenum">
              <a:rPr lang="zh-CN" altLang="en-US" smtClean="0"/>
              <a:t>‹#›</a:t>
            </a:fld>
            <a:endParaRPr lang="zh-CN" altLang="en-US"/>
          </a:p>
        </p:txBody>
      </p:sp>
    </p:spTree>
    <p:extLst>
      <p:ext uri="{BB962C8B-B14F-4D97-AF65-F5344CB8AC3E}">
        <p14:creationId xmlns:p14="http://schemas.microsoft.com/office/powerpoint/2010/main" val="35279416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ECAD64F6-A41C-0CD0-6A04-4858ED0F6B0E}"/>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951D1DFF-9147-6C26-E09F-D695EE6EC096}"/>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3E71A1F-7A16-EE66-D971-12BEAE1EE4CD}"/>
              </a:ext>
            </a:extLst>
          </p:cNvPr>
          <p:cNvSpPr>
            <a:spLocks noGrp="1"/>
          </p:cNvSpPr>
          <p:nvPr>
            <p:ph type="dt" sz="half" idx="10"/>
          </p:nvPr>
        </p:nvSpPr>
        <p:spPr/>
        <p:txBody>
          <a:bodyPr/>
          <a:lstStyle/>
          <a:p>
            <a:fld id="{2F6318EF-7076-4854-B2A4-1AA85E73D5DF}" type="datetimeFigureOut">
              <a:rPr lang="zh-CN" altLang="en-US" smtClean="0"/>
              <a:t>2023-10-16</a:t>
            </a:fld>
            <a:endParaRPr lang="zh-CN" altLang="en-US"/>
          </a:p>
        </p:txBody>
      </p:sp>
      <p:sp>
        <p:nvSpPr>
          <p:cNvPr id="5" name="页脚占位符 4">
            <a:extLst>
              <a:ext uri="{FF2B5EF4-FFF2-40B4-BE49-F238E27FC236}">
                <a16:creationId xmlns:a16="http://schemas.microsoft.com/office/drawing/2014/main" id="{2CB1A20E-B06E-E0C1-30D6-68B8F13B746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C221199-E675-029A-B110-27B040862011}"/>
              </a:ext>
            </a:extLst>
          </p:cNvPr>
          <p:cNvSpPr>
            <a:spLocks noGrp="1"/>
          </p:cNvSpPr>
          <p:nvPr>
            <p:ph type="sldNum" sz="quarter" idx="12"/>
          </p:nvPr>
        </p:nvSpPr>
        <p:spPr/>
        <p:txBody>
          <a:bodyPr/>
          <a:lstStyle/>
          <a:p>
            <a:fld id="{50EF9F58-C82B-475C-A27F-073FBA4A6C27}" type="slidenum">
              <a:rPr lang="zh-CN" altLang="en-US" smtClean="0"/>
              <a:t>‹#›</a:t>
            </a:fld>
            <a:endParaRPr lang="zh-CN" altLang="en-US"/>
          </a:p>
        </p:txBody>
      </p:sp>
    </p:spTree>
    <p:extLst>
      <p:ext uri="{BB962C8B-B14F-4D97-AF65-F5344CB8AC3E}">
        <p14:creationId xmlns:p14="http://schemas.microsoft.com/office/powerpoint/2010/main" val="28478095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B989068-B1E9-5ED2-64F6-0A170CF304E9}"/>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219B5883-958E-8BDB-3934-F6D1458E7A5D}"/>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5FCF070-A3A2-6311-FE8A-E6DF3168EBF3}"/>
              </a:ext>
            </a:extLst>
          </p:cNvPr>
          <p:cNvSpPr>
            <a:spLocks noGrp="1"/>
          </p:cNvSpPr>
          <p:nvPr>
            <p:ph type="dt" sz="half" idx="10"/>
          </p:nvPr>
        </p:nvSpPr>
        <p:spPr/>
        <p:txBody>
          <a:bodyPr/>
          <a:lstStyle/>
          <a:p>
            <a:fld id="{2F6318EF-7076-4854-B2A4-1AA85E73D5DF}" type="datetimeFigureOut">
              <a:rPr lang="zh-CN" altLang="en-US" smtClean="0"/>
              <a:t>2023-10-16</a:t>
            </a:fld>
            <a:endParaRPr lang="zh-CN" altLang="en-US"/>
          </a:p>
        </p:txBody>
      </p:sp>
      <p:sp>
        <p:nvSpPr>
          <p:cNvPr id="5" name="页脚占位符 4">
            <a:extLst>
              <a:ext uri="{FF2B5EF4-FFF2-40B4-BE49-F238E27FC236}">
                <a16:creationId xmlns:a16="http://schemas.microsoft.com/office/drawing/2014/main" id="{7497197E-9F19-31E9-D566-02E3AA92A0E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3851C8D-63E8-9DE2-40A4-C03C92E454A9}"/>
              </a:ext>
            </a:extLst>
          </p:cNvPr>
          <p:cNvSpPr>
            <a:spLocks noGrp="1"/>
          </p:cNvSpPr>
          <p:nvPr>
            <p:ph type="sldNum" sz="quarter" idx="12"/>
          </p:nvPr>
        </p:nvSpPr>
        <p:spPr/>
        <p:txBody>
          <a:bodyPr/>
          <a:lstStyle/>
          <a:p>
            <a:fld id="{50EF9F58-C82B-475C-A27F-073FBA4A6C27}" type="slidenum">
              <a:rPr lang="zh-CN" altLang="en-US" smtClean="0"/>
              <a:t>‹#›</a:t>
            </a:fld>
            <a:endParaRPr lang="zh-CN" altLang="en-US"/>
          </a:p>
        </p:txBody>
      </p:sp>
    </p:spTree>
    <p:extLst>
      <p:ext uri="{BB962C8B-B14F-4D97-AF65-F5344CB8AC3E}">
        <p14:creationId xmlns:p14="http://schemas.microsoft.com/office/powerpoint/2010/main" val="15003016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71CD8FB-28AB-5DA3-C912-2A5EBC68D831}"/>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97EF92ED-3BCE-52B2-D664-9FFBA7F5E6D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53E7E7CD-180A-1BB2-4250-D2F132D56B84}"/>
              </a:ext>
            </a:extLst>
          </p:cNvPr>
          <p:cNvSpPr>
            <a:spLocks noGrp="1"/>
          </p:cNvSpPr>
          <p:nvPr>
            <p:ph type="dt" sz="half" idx="10"/>
          </p:nvPr>
        </p:nvSpPr>
        <p:spPr/>
        <p:txBody>
          <a:bodyPr/>
          <a:lstStyle/>
          <a:p>
            <a:fld id="{2F6318EF-7076-4854-B2A4-1AA85E73D5DF}" type="datetimeFigureOut">
              <a:rPr lang="zh-CN" altLang="en-US" smtClean="0"/>
              <a:t>2023-10-16</a:t>
            </a:fld>
            <a:endParaRPr lang="zh-CN" altLang="en-US"/>
          </a:p>
        </p:txBody>
      </p:sp>
      <p:sp>
        <p:nvSpPr>
          <p:cNvPr id="5" name="页脚占位符 4">
            <a:extLst>
              <a:ext uri="{FF2B5EF4-FFF2-40B4-BE49-F238E27FC236}">
                <a16:creationId xmlns:a16="http://schemas.microsoft.com/office/drawing/2014/main" id="{3FF4CC2E-2144-A3EF-317C-88E6A6AAD99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0F5B78D-21E3-FFD2-8EFC-12BA049BA9FC}"/>
              </a:ext>
            </a:extLst>
          </p:cNvPr>
          <p:cNvSpPr>
            <a:spLocks noGrp="1"/>
          </p:cNvSpPr>
          <p:nvPr>
            <p:ph type="sldNum" sz="quarter" idx="12"/>
          </p:nvPr>
        </p:nvSpPr>
        <p:spPr/>
        <p:txBody>
          <a:bodyPr/>
          <a:lstStyle/>
          <a:p>
            <a:fld id="{50EF9F58-C82B-475C-A27F-073FBA4A6C27}" type="slidenum">
              <a:rPr lang="zh-CN" altLang="en-US" smtClean="0"/>
              <a:t>‹#›</a:t>
            </a:fld>
            <a:endParaRPr lang="zh-CN" altLang="en-US"/>
          </a:p>
        </p:txBody>
      </p:sp>
    </p:spTree>
    <p:extLst>
      <p:ext uri="{BB962C8B-B14F-4D97-AF65-F5344CB8AC3E}">
        <p14:creationId xmlns:p14="http://schemas.microsoft.com/office/powerpoint/2010/main" val="1738767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ADE9C6-A278-1DBF-6750-5D5A5343C8E1}"/>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35605D5F-252B-5A2F-4656-91B5CE319FB1}"/>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AB8A4EEC-96E3-0907-69D8-20FC5EF12AF4}"/>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FDE98088-9BEA-D801-E9EB-10664E1DEFE0}"/>
              </a:ext>
            </a:extLst>
          </p:cNvPr>
          <p:cNvSpPr>
            <a:spLocks noGrp="1"/>
          </p:cNvSpPr>
          <p:nvPr>
            <p:ph type="dt" sz="half" idx="10"/>
          </p:nvPr>
        </p:nvSpPr>
        <p:spPr/>
        <p:txBody>
          <a:bodyPr/>
          <a:lstStyle/>
          <a:p>
            <a:fld id="{2F6318EF-7076-4854-B2A4-1AA85E73D5DF}" type="datetimeFigureOut">
              <a:rPr lang="zh-CN" altLang="en-US" smtClean="0"/>
              <a:t>2023-10-16</a:t>
            </a:fld>
            <a:endParaRPr lang="zh-CN" altLang="en-US"/>
          </a:p>
        </p:txBody>
      </p:sp>
      <p:sp>
        <p:nvSpPr>
          <p:cNvPr id="6" name="页脚占位符 5">
            <a:extLst>
              <a:ext uri="{FF2B5EF4-FFF2-40B4-BE49-F238E27FC236}">
                <a16:creationId xmlns:a16="http://schemas.microsoft.com/office/drawing/2014/main" id="{93FC1BFB-7B80-A863-658D-13AFA0DC31A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0C585CD-FE25-C856-60C1-3FBAE7C256B0}"/>
              </a:ext>
            </a:extLst>
          </p:cNvPr>
          <p:cNvSpPr>
            <a:spLocks noGrp="1"/>
          </p:cNvSpPr>
          <p:nvPr>
            <p:ph type="sldNum" sz="quarter" idx="12"/>
          </p:nvPr>
        </p:nvSpPr>
        <p:spPr/>
        <p:txBody>
          <a:bodyPr/>
          <a:lstStyle/>
          <a:p>
            <a:fld id="{50EF9F58-C82B-475C-A27F-073FBA4A6C27}" type="slidenum">
              <a:rPr lang="zh-CN" altLang="en-US" smtClean="0"/>
              <a:t>‹#›</a:t>
            </a:fld>
            <a:endParaRPr lang="zh-CN" altLang="en-US"/>
          </a:p>
        </p:txBody>
      </p:sp>
    </p:spTree>
    <p:extLst>
      <p:ext uri="{BB962C8B-B14F-4D97-AF65-F5344CB8AC3E}">
        <p14:creationId xmlns:p14="http://schemas.microsoft.com/office/powerpoint/2010/main" val="12955015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F06FE4-2AE0-BCCA-F59D-2F5F2EC594BB}"/>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99ADD23B-DD10-CA14-BAF3-CD44EF744D1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D9366970-EF41-3324-B5C8-8029E417D791}"/>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2DBFF70E-F26E-5F98-DC81-8532902B54B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1C5FEFF0-8C0D-7AA4-EBD9-DC5241690974}"/>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73C2BEB7-7B45-DD3C-5A4C-CD70BDC50F58}"/>
              </a:ext>
            </a:extLst>
          </p:cNvPr>
          <p:cNvSpPr>
            <a:spLocks noGrp="1"/>
          </p:cNvSpPr>
          <p:nvPr>
            <p:ph type="dt" sz="half" idx="10"/>
          </p:nvPr>
        </p:nvSpPr>
        <p:spPr/>
        <p:txBody>
          <a:bodyPr/>
          <a:lstStyle/>
          <a:p>
            <a:fld id="{2F6318EF-7076-4854-B2A4-1AA85E73D5DF}" type="datetimeFigureOut">
              <a:rPr lang="zh-CN" altLang="en-US" smtClean="0"/>
              <a:t>2023-10-16</a:t>
            </a:fld>
            <a:endParaRPr lang="zh-CN" altLang="en-US"/>
          </a:p>
        </p:txBody>
      </p:sp>
      <p:sp>
        <p:nvSpPr>
          <p:cNvPr id="8" name="页脚占位符 7">
            <a:extLst>
              <a:ext uri="{FF2B5EF4-FFF2-40B4-BE49-F238E27FC236}">
                <a16:creationId xmlns:a16="http://schemas.microsoft.com/office/drawing/2014/main" id="{DB1B7109-1DD4-2678-EFC1-8B0A6EC586DE}"/>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24D8EF95-CC0A-8667-7127-95A0C67A21C8}"/>
              </a:ext>
            </a:extLst>
          </p:cNvPr>
          <p:cNvSpPr>
            <a:spLocks noGrp="1"/>
          </p:cNvSpPr>
          <p:nvPr>
            <p:ph type="sldNum" sz="quarter" idx="12"/>
          </p:nvPr>
        </p:nvSpPr>
        <p:spPr/>
        <p:txBody>
          <a:bodyPr/>
          <a:lstStyle/>
          <a:p>
            <a:fld id="{50EF9F58-C82B-475C-A27F-073FBA4A6C27}" type="slidenum">
              <a:rPr lang="zh-CN" altLang="en-US" smtClean="0"/>
              <a:t>‹#›</a:t>
            </a:fld>
            <a:endParaRPr lang="zh-CN" altLang="en-US"/>
          </a:p>
        </p:txBody>
      </p:sp>
    </p:spTree>
    <p:extLst>
      <p:ext uri="{BB962C8B-B14F-4D97-AF65-F5344CB8AC3E}">
        <p14:creationId xmlns:p14="http://schemas.microsoft.com/office/powerpoint/2010/main" val="1123569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8E7BAF-4CA3-9BF4-C2DC-5BFA9FCE3AA0}"/>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DCCF9619-914D-F88E-7676-5E682A43E7EA}"/>
              </a:ext>
            </a:extLst>
          </p:cNvPr>
          <p:cNvSpPr>
            <a:spLocks noGrp="1"/>
          </p:cNvSpPr>
          <p:nvPr>
            <p:ph type="dt" sz="half" idx="10"/>
          </p:nvPr>
        </p:nvSpPr>
        <p:spPr/>
        <p:txBody>
          <a:bodyPr/>
          <a:lstStyle/>
          <a:p>
            <a:fld id="{2F6318EF-7076-4854-B2A4-1AA85E73D5DF}" type="datetimeFigureOut">
              <a:rPr lang="zh-CN" altLang="en-US" smtClean="0"/>
              <a:t>2023-10-16</a:t>
            </a:fld>
            <a:endParaRPr lang="zh-CN" altLang="en-US"/>
          </a:p>
        </p:txBody>
      </p:sp>
      <p:sp>
        <p:nvSpPr>
          <p:cNvPr id="4" name="页脚占位符 3">
            <a:extLst>
              <a:ext uri="{FF2B5EF4-FFF2-40B4-BE49-F238E27FC236}">
                <a16:creationId xmlns:a16="http://schemas.microsoft.com/office/drawing/2014/main" id="{81107816-8167-5590-877D-4A717A9E0094}"/>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46E64570-EDC3-42E5-C10A-9B3324699638}"/>
              </a:ext>
            </a:extLst>
          </p:cNvPr>
          <p:cNvSpPr>
            <a:spLocks noGrp="1"/>
          </p:cNvSpPr>
          <p:nvPr>
            <p:ph type="sldNum" sz="quarter" idx="12"/>
          </p:nvPr>
        </p:nvSpPr>
        <p:spPr/>
        <p:txBody>
          <a:bodyPr/>
          <a:lstStyle/>
          <a:p>
            <a:fld id="{50EF9F58-C82B-475C-A27F-073FBA4A6C27}" type="slidenum">
              <a:rPr lang="zh-CN" altLang="en-US" smtClean="0"/>
              <a:t>‹#›</a:t>
            </a:fld>
            <a:endParaRPr lang="zh-CN" altLang="en-US"/>
          </a:p>
        </p:txBody>
      </p:sp>
    </p:spTree>
    <p:extLst>
      <p:ext uri="{BB962C8B-B14F-4D97-AF65-F5344CB8AC3E}">
        <p14:creationId xmlns:p14="http://schemas.microsoft.com/office/powerpoint/2010/main" val="39479096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859535F4-E11A-859C-9323-8428A369A8DA}"/>
              </a:ext>
            </a:extLst>
          </p:cNvPr>
          <p:cNvSpPr>
            <a:spLocks noGrp="1"/>
          </p:cNvSpPr>
          <p:nvPr>
            <p:ph type="dt" sz="half" idx="10"/>
          </p:nvPr>
        </p:nvSpPr>
        <p:spPr/>
        <p:txBody>
          <a:bodyPr/>
          <a:lstStyle/>
          <a:p>
            <a:fld id="{2F6318EF-7076-4854-B2A4-1AA85E73D5DF}" type="datetimeFigureOut">
              <a:rPr lang="zh-CN" altLang="en-US" smtClean="0"/>
              <a:t>2023-10-16</a:t>
            </a:fld>
            <a:endParaRPr lang="zh-CN" altLang="en-US"/>
          </a:p>
        </p:txBody>
      </p:sp>
      <p:sp>
        <p:nvSpPr>
          <p:cNvPr id="3" name="页脚占位符 2">
            <a:extLst>
              <a:ext uri="{FF2B5EF4-FFF2-40B4-BE49-F238E27FC236}">
                <a16:creationId xmlns:a16="http://schemas.microsoft.com/office/drawing/2014/main" id="{B1E440DF-D8E5-0DAD-7FF1-3AD7A61F1190}"/>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EF2725ED-7478-3978-D2A8-1F5344658CA2}"/>
              </a:ext>
            </a:extLst>
          </p:cNvPr>
          <p:cNvSpPr>
            <a:spLocks noGrp="1"/>
          </p:cNvSpPr>
          <p:nvPr>
            <p:ph type="sldNum" sz="quarter" idx="12"/>
          </p:nvPr>
        </p:nvSpPr>
        <p:spPr/>
        <p:txBody>
          <a:bodyPr/>
          <a:lstStyle/>
          <a:p>
            <a:fld id="{50EF9F58-C82B-475C-A27F-073FBA4A6C27}" type="slidenum">
              <a:rPr lang="zh-CN" altLang="en-US" smtClean="0"/>
              <a:t>‹#›</a:t>
            </a:fld>
            <a:endParaRPr lang="zh-CN" altLang="en-US"/>
          </a:p>
        </p:txBody>
      </p:sp>
    </p:spTree>
    <p:extLst>
      <p:ext uri="{BB962C8B-B14F-4D97-AF65-F5344CB8AC3E}">
        <p14:creationId xmlns:p14="http://schemas.microsoft.com/office/powerpoint/2010/main" val="33355643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726ACE4-178E-25DE-825F-51C7FC28572A}"/>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3CF32053-8297-082B-D1E0-AF32F594A1F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6B2B11C4-9AD8-D413-0962-00FABB2A3F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4D1FA25C-B74C-652A-9CDF-49A69DFA5E8F}"/>
              </a:ext>
            </a:extLst>
          </p:cNvPr>
          <p:cNvSpPr>
            <a:spLocks noGrp="1"/>
          </p:cNvSpPr>
          <p:nvPr>
            <p:ph type="dt" sz="half" idx="10"/>
          </p:nvPr>
        </p:nvSpPr>
        <p:spPr/>
        <p:txBody>
          <a:bodyPr/>
          <a:lstStyle/>
          <a:p>
            <a:fld id="{2F6318EF-7076-4854-B2A4-1AA85E73D5DF}" type="datetimeFigureOut">
              <a:rPr lang="zh-CN" altLang="en-US" smtClean="0"/>
              <a:t>2023-10-16</a:t>
            </a:fld>
            <a:endParaRPr lang="zh-CN" altLang="en-US"/>
          </a:p>
        </p:txBody>
      </p:sp>
      <p:sp>
        <p:nvSpPr>
          <p:cNvPr id="6" name="页脚占位符 5">
            <a:extLst>
              <a:ext uri="{FF2B5EF4-FFF2-40B4-BE49-F238E27FC236}">
                <a16:creationId xmlns:a16="http://schemas.microsoft.com/office/drawing/2014/main" id="{66DBE0B2-7256-C520-3AB0-89D1CD2C4EE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55FB0DB-32FE-3CC0-276C-CC87B89ADD81}"/>
              </a:ext>
            </a:extLst>
          </p:cNvPr>
          <p:cNvSpPr>
            <a:spLocks noGrp="1"/>
          </p:cNvSpPr>
          <p:nvPr>
            <p:ph type="sldNum" sz="quarter" idx="12"/>
          </p:nvPr>
        </p:nvSpPr>
        <p:spPr/>
        <p:txBody>
          <a:bodyPr/>
          <a:lstStyle/>
          <a:p>
            <a:fld id="{50EF9F58-C82B-475C-A27F-073FBA4A6C27}" type="slidenum">
              <a:rPr lang="zh-CN" altLang="en-US" smtClean="0"/>
              <a:t>‹#›</a:t>
            </a:fld>
            <a:endParaRPr lang="zh-CN" altLang="en-US"/>
          </a:p>
        </p:txBody>
      </p:sp>
    </p:spTree>
    <p:extLst>
      <p:ext uri="{BB962C8B-B14F-4D97-AF65-F5344CB8AC3E}">
        <p14:creationId xmlns:p14="http://schemas.microsoft.com/office/powerpoint/2010/main" val="11192558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91B5D1-0E59-BA5D-1EB0-898297A062C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851E9F1A-B11A-072E-7CD3-8F1E5368199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2A786312-071E-F4B3-51E4-BD3E062F22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E6CE2ACD-7E8A-8712-6A4B-FF2FBA054A2D}"/>
              </a:ext>
            </a:extLst>
          </p:cNvPr>
          <p:cNvSpPr>
            <a:spLocks noGrp="1"/>
          </p:cNvSpPr>
          <p:nvPr>
            <p:ph type="dt" sz="half" idx="10"/>
          </p:nvPr>
        </p:nvSpPr>
        <p:spPr/>
        <p:txBody>
          <a:bodyPr/>
          <a:lstStyle/>
          <a:p>
            <a:fld id="{2F6318EF-7076-4854-B2A4-1AA85E73D5DF}" type="datetimeFigureOut">
              <a:rPr lang="zh-CN" altLang="en-US" smtClean="0"/>
              <a:t>2023-10-16</a:t>
            </a:fld>
            <a:endParaRPr lang="zh-CN" altLang="en-US"/>
          </a:p>
        </p:txBody>
      </p:sp>
      <p:sp>
        <p:nvSpPr>
          <p:cNvPr id="6" name="页脚占位符 5">
            <a:extLst>
              <a:ext uri="{FF2B5EF4-FFF2-40B4-BE49-F238E27FC236}">
                <a16:creationId xmlns:a16="http://schemas.microsoft.com/office/drawing/2014/main" id="{2A037F18-070B-522D-9370-EEF9B232A81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1761CB4-0CDF-7D5B-17D8-996ECBCD5083}"/>
              </a:ext>
            </a:extLst>
          </p:cNvPr>
          <p:cNvSpPr>
            <a:spLocks noGrp="1"/>
          </p:cNvSpPr>
          <p:nvPr>
            <p:ph type="sldNum" sz="quarter" idx="12"/>
          </p:nvPr>
        </p:nvSpPr>
        <p:spPr/>
        <p:txBody>
          <a:bodyPr/>
          <a:lstStyle/>
          <a:p>
            <a:fld id="{50EF9F58-C82B-475C-A27F-073FBA4A6C27}" type="slidenum">
              <a:rPr lang="zh-CN" altLang="en-US" smtClean="0"/>
              <a:t>‹#›</a:t>
            </a:fld>
            <a:endParaRPr lang="zh-CN" altLang="en-US"/>
          </a:p>
        </p:txBody>
      </p:sp>
    </p:spTree>
    <p:extLst>
      <p:ext uri="{BB962C8B-B14F-4D97-AF65-F5344CB8AC3E}">
        <p14:creationId xmlns:p14="http://schemas.microsoft.com/office/powerpoint/2010/main" val="32623477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93895D04-263E-0A52-918E-E4373250A8E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DF59A85F-46C1-B742-F3C6-87E0D7A5BD4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84ED9B4-309B-E584-755F-4DC8207E539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F6318EF-7076-4854-B2A4-1AA85E73D5DF}" type="datetimeFigureOut">
              <a:rPr lang="zh-CN" altLang="en-US" smtClean="0"/>
              <a:t>2023-10-16</a:t>
            </a:fld>
            <a:endParaRPr lang="zh-CN" altLang="en-US"/>
          </a:p>
        </p:txBody>
      </p:sp>
      <p:sp>
        <p:nvSpPr>
          <p:cNvPr id="5" name="页脚占位符 4">
            <a:extLst>
              <a:ext uri="{FF2B5EF4-FFF2-40B4-BE49-F238E27FC236}">
                <a16:creationId xmlns:a16="http://schemas.microsoft.com/office/drawing/2014/main" id="{7BEBEA11-8268-F8E4-CB81-6F5919E4589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4EC13442-7056-B2D5-84FE-10DD963C89D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EF9F58-C82B-475C-A27F-073FBA4A6C27}" type="slidenum">
              <a:rPr lang="zh-CN" altLang="en-US" smtClean="0"/>
              <a:t>‹#›</a:t>
            </a:fld>
            <a:endParaRPr lang="zh-CN" altLang="en-US"/>
          </a:p>
        </p:txBody>
      </p:sp>
    </p:spTree>
    <p:extLst>
      <p:ext uri="{BB962C8B-B14F-4D97-AF65-F5344CB8AC3E}">
        <p14:creationId xmlns:p14="http://schemas.microsoft.com/office/powerpoint/2010/main" val="39512611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9" Type="http://schemas.openxmlformats.org/officeDocument/2006/relationships/image" Target="../media/image12.png"/></Relationships>
</file>

<file path=ppt/slides/_rels/slide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9803F1D8-7FF4-EB07-4344-4B175DDCC4A2}"/>
              </a:ext>
            </a:extLst>
          </p:cNvPr>
          <p:cNvSpPr txBox="1"/>
          <p:nvPr/>
        </p:nvSpPr>
        <p:spPr>
          <a:xfrm>
            <a:off x="430491" y="430793"/>
            <a:ext cx="2060179" cy="461665"/>
          </a:xfrm>
          <a:prstGeom prst="rect">
            <a:avLst/>
          </a:prstGeom>
          <a:noFill/>
        </p:spPr>
        <p:txBody>
          <a:bodyPr wrap="none" rtlCol="0">
            <a:spAutoFit/>
          </a:bodyPr>
          <a:lstStyle/>
          <a:p>
            <a:r>
              <a:rPr lang="en-US" altLang="zh-CN" sz="2400" dirty="0">
                <a:latin typeface="Bernard MT Condensed" panose="02050806060905020404" pitchFamily="18" charset="0"/>
              </a:rPr>
              <a:t>RS232-2/</a:t>
            </a:r>
            <a:r>
              <a:rPr lang="en-US" altLang="zh-CN" sz="2400" dirty="0" err="1">
                <a:latin typeface="Bernard MT Condensed" panose="02050806060905020404" pitchFamily="18" charset="0"/>
              </a:rPr>
              <a:t>send.c</a:t>
            </a:r>
            <a:endParaRPr lang="zh-CN" altLang="en-US" sz="2400" dirty="0">
              <a:latin typeface="Bernard MT Condensed" panose="02050806060905020404" pitchFamily="18" charset="0"/>
            </a:endParaRPr>
          </a:p>
        </p:txBody>
      </p:sp>
      <p:sp>
        <p:nvSpPr>
          <p:cNvPr id="5" name="文本框 4">
            <a:extLst>
              <a:ext uri="{FF2B5EF4-FFF2-40B4-BE49-F238E27FC236}">
                <a16:creationId xmlns:a16="http://schemas.microsoft.com/office/drawing/2014/main" id="{3566EFC5-0F12-A07D-05B3-D79C0E30B6E8}"/>
              </a:ext>
            </a:extLst>
          </p:cNvPr>
          <p:cNvSpPr txBox="1"/>
          <p:nvPr/>
        </p:nvSpPr>
        <p:spPr>
          <a:xfrm>
            <a:off x="573314" y="1016000"/>
            <a:ext cx="10493829" cy="646331"/>
          </a:xfrm>
          <a:prstGeom prst="rect">
            <a:avLst/>
          </a:prstGeom>
          <a:noFill/>
        </p:spPr>
        <p:txBody>
          <a:bodyPr wrap="square" rtlCol="0">
            <a:spAutoFit/>
          </a:bodyPr>
          <a:lstStyle/>
          <a:p>
            <a:r>
              <a:rPr lang="en-US" altLang="zh-CN" dirty="0"/>
              <a:t>       </a:t>
            </a:r>
            <a:r>
              <a:rPr lang="zh-CN" altLang="en-US" dirty="0">
                <a:latin typeface="宋体" panose="02010600030101010101" pitchFamily="2" charset="-122"/>
                <a:ea typeface="宋体" panose="02010600030101010101" pitchFamily="2" charset="-122"/>
              </a:rPr>
              <a:t>运行效果：程序有一个命令行参数，在命令行中提供传输的波特率，运行后在终端先接受输入待传输文件的文件路径和文件名，之后通过串口传输文件</a:t>
            </a:r>
          </a:p>
        </p:txBody>
      </p:sp>
      <p:sp>
        <p:nvSpPr>
          <p:cNvPr id="8" name="文本框 7">
            <a:extLst>
              <a:ext uri="{FF2B5EF4-FFF2-40B4-BE49-F238E27FC236}">
                <a16:creationId xmlns:a16="http://schemas.microsoft.com/office/drawing/2014/main" id="{83DD53B6-DAE6-D1D0-73AE-3D6B1F0DFA20}"/>
              </a:ext>
            </a:extLst>
          </p:cNvPr>
          <p:cNvSpPr txBox="1"/>
          <p:nvPr/>
        </p:nvSpPr>
        <p:spPr>
          <a:xfrm>
            <a:off x="129110" y="2199891"/>
            <a:ext cx="2490669" cy="1169551"/>
          </a:xfrm>
          <a:prstGeom prst="rect">
            <a:avLst/>
          </a:prstGeom>
          <a:noFill/>
        </p:spPr>
        <p:txBody>
          <a:bodyPr wrap="square" rtlCol="0">
            <a:spAutoFit/>
          </a:bodyPr>
          <a:lstStyle/>
          <a:p>
            <a:r>
              <a:rPr lang="zh-CN" altLang="en-US" sz="1400" dirty="0">
                <a:latin typeface="宋体" panose="02010600030101010101" pitchFamily="2" charset="-122"/>
                <a:ea typeface="宋体" panose="02010600030101010101" pitchFamily="2" charset="-122"/>
              </a:rPr>
              <a:t>    该部分先声明文件有关变量和缓冲区大小，检查命令行参数，如果参数个数不是</a:t>
            </a:r>
            <a:r>
              <a:rPr lang="en-US" altLang="zh-CN" sz="1400" dirty="0">
                <a:latin typeface="宋体" panose="02010600030101010101" pitchFamily="2" charset="-122"/>
                <a:ea typeface="宋体" panose="02010600030101010101" pitchFamily="2" charset="-122"/>
              </a:rPr>
              <a:t>2</a:t>
            </a:r>
            <a:r>
              <a:rPr lang="zh-CN" altLang="en-US" sz="1400" dirty="0">
                <a:latin typeface="宋体" panose="02010600030101010101" pitchFamily="2" charset="-122"/>
                <a:ea typeface="宋体" panose="02010600030101010101" pitchFamily="2" charset="-122"/>
              </a:rPr>
              <a:t>说明没有指定波特率返回报错信息</a:t>
            </a:r>
          </a:p>
        </p:txBody>
      </p:sp>
      <p:pic>
        <p:nvPicPr>
          <p:cNvPr id="10" name="图片 9">
            <a:extLst>
              <a:ext uri="{FF2B5EF4-FFF2-40B4-BE49-F238E27FC236}">
                <a16:creationId xmlns:a16="http://schemas.microsoft.com/office/drawing/2014/main" id="{E4330E7A-1690-3D57-D67B-B8D20E660C95}"/>
              </a:ext>
            </a:extLst>
          </p:cNvPr>
          <p:cNvPicPr>
            <a:picLocks noChangeAspect="1"/>
          </p:cNvPicPr>
          <p:nvPr/>
        </p:nvPicPr>
        <p:blipFill rotWithShape="1">
          <a:blip r:embed="rId2"/>
          <a:srcRect r="11888"/>
          <a:stretch/>
        </p:blipFill>
        <p:spPr>
          <a:xfrm>
            <a:off x="6190343" y="1677935"/>
            <a:ext cx="5275943" cy="4431648"/>
          </a:xfrm>
          <a:prstGeom prst="rect">
            <a:avLst/>
          </a:prstGeom>
        </p:spPr>
      </p:pic>
      <p:sp>
        <p:nvSpPr>
          <p:cNvPr id="11" name="文本框 10">
            <a:extLst>
              <a:ext uri="{FF2B5EF4-FFF2-40B4-BE49-F238E27FC236}">
                <a16:creationId xmlns:a16="http://schemas.microsoft.com/office/drawing/2014/main" id="{BCE941D5-36B9-B468-DD3B-3BD0601C85BE}"/>
              </a:ext>
            </a:extLst>
          </p:cNvPr>
          <p:cNvSpPr txBox="1"/>
          <p:nvPr/>
        </p:nvSpPr>
        <p:spPr>
          <a:xfrm>
            <a:off x="6263483" y="6109583"/>
            <a:ext cx="4274457" cy="738664"/>
          </a:xfrm>
          <a:prstGeom prst="rect">
            <a:avLst/>
          </a:prstGeom>
          <a:noFill/>
        </p:spPr>
        <p:txBody>
          <a:bodyPr wrap="square" rtlCol="0">
            <a:spAutoFit/>
          </a:bodyPr>
          <a:lstStyle/>
          <a:p>
            <a:r>
              <a:rPr lang="zh-CN" altLang="en-US" sz="1400" dirty="0">
                <a:latin typeface="宋体" panose="02010600030101010101" pitchFamily="2" charset="-122"/>
                <a:ea typeface="宋体" panose="02010600030101010101" pitchFamily="2" charset="-122"/>
              </a:rPr>
              <a:t>    该函数的作用就是将命令行参数（</a:t>
            </a:r>
            <a:r>
              <a:rPr lang="en-US" altLang="zh-CN" sz="1400" dirty="0">
                <a:latin typeface="宋体" panose="02010600030101010101" pitchFamily="2" charset="-122"/>
                <a:ea typeface="宋体" panose="02010600030101010101" pitchFamily="2" charset="-122"/>
              </a:rPr>
              <a:t>char*</a:t>
            </a:r>
            <a:r>
              <a:rPr lang="zh-CN" altLang="en-US" sz="1400" dirty="0">
                <a:latin typeface="宋体" panose="02010600030101010101" pitchFamily="2" charset="-122"/>
                <a:ea typeface="宋体" panose="02010600030101010101" pitchFamily="2" charset="-122"/>
              </a:rPr>
              <a:t>）转换为</a:t>
            </a:r>
            <a:r>
              <a:rPr lang="en-US" altLang="zh-CN" sz="1400" dirty="0">
                <a:latin typeface="宋体" panose="02010600030101010101" pitchFamily="2" charset="-122"/>
                <a:ea typeface="宋体" panose="02010600030101010101" pitchFamily="2" charset="-122"/>
              </a:rPr>
              <a:t>int</a:t>
            </a:r>
            <a:r>
              <a:rPr lang="zh-CN" altLang="en-US" sz="1400" dirty="0">
                <a:latin typeface="宋体" panose="02010600030101010101" pitchFamily="2" charset="-122"/>
                <a:ea typeface="宋体" panose="02010600030101010101" pitchFamily="2" charset="-122"/>
              </a:rPr>
              <a:t>类型进行返回，如果指定的值不是串口支持的波特率就返回</a:t>
            </a:r>
            <a:r>
              <a:rPr lang="en-US" altLang="zh-CN" sz="1400" dirty="0">
                <a:latin typeface="宋体" panose="02010600030101010101" pitchFamily="2" charset="-122"/>
                <a:ea typeface="宋体" panose="02010600030101010101" pitchFamily="2" charset="-122"/>
              </a:rPr>
              <a:t>-1</a:t>
            </a:r>
            <a:r>
              <a:rPr lang="zh-CN" altLang="en-US" sz="1400" dirty="0">
                <a:latin typeface="宋体" panose="02010600030101010101" pitchFamily="2" charset="-122"/>
                <a:ea typeface="宋体" panose="02010600030101010101" pitchFamily="2" charset="-122"/>
              </a:rPr>
              <a:t>，这里</a:t>
            </a:r>
            <a:r>
              <a:rPr lang="en-US" altLang="zh-CN" sz="1400" dirty="0" err="1">
                <a:latin typeface="宋体" panose="02010600030101010101" pitchFamily="2" charset="-122"/>
                <a:ea typeface="宋体" panose="02010600030101010101" pitchFamily="2" charset="-122"/>
              </a:rPr>
              <a:t>Bxxxx</a:t>
            </a:r>
            <a:r>
              <a:rPr lang="zh-CN" altLang="en-US" sz="1400" dirty="0">
                <a:latin typeface="宋体" panose="02010600030101010101" pitchFamily="2" charset="-122"/>
                <a:ea typeface="宋体" panose="02010600030101010101" pitchFamily="2" charset="-122"/>
              </a:rPr>
              <a:t>是宏定义</a:t>
            </a:r>
          </a:p>
        </p:txBody>
      </p:sp>
      <p:pic>
        <p:nvPicPr>
          <p:cNvPr id="13" name="图片 12">
            <a:extLst>
              <a:ext uri="{FF2B5EF4-FFF2-40B4-BE49-F238E27FC236}">
                <a16:creationId xmlns:a16="http://schemas.microsoft.com/office/drawing/2014/main" id="{7DAC594F-64EE-38D3-720C-17922D03675B}"/>
              </a:ext>
            </a:extLst>
          </p:cNvPr>
          <p:cNvPicPr>
            <a:picLocks noChangeAspect="1"/>
          </p:cNvPicPr>
          <p:nvPr/>
        </p:nvPicPr>
        <p:blipFill rotWithShape="1">
          <a:blip r:embed="rId3"/>
          <a:srcRect r="16768"/>
          <a:stretch/>
        </p:blipFill>
        <p:spPr>
          <a:xfrm>
            <a:off x="8400711" y="4259359"/>
            <a:ext cx="3065575" cy="965250"/>
          </a:xfrm>
          <a:prstGeom prst="rect">
            <a:avLst/>
          </a:prstGeom>
        </p:spPr>
      </p:pic>
      <p:pic>
        <p:nvPicPr>
          <p:cNvPr id="3" name="图片 2">
            <a:extLst>
              <a:ext uri="{FF2B5EF4-FFF2-40B4-BE49-F238E27FC236}">
                <a16:creationId xmlns:a16="http://schemas.microsoft.com/office/drawing/2014/main" id="{A9EC1736-E237-871E-6134-F3C26C349CE8}"/>
              </a:ext>
            </a:extLst>
          </p:cNvPr>
          <p:cNvPicPr>
            <a:picLocks noChangeAspect="1"/>
          </p:cNvPicPr>
          <p:nvPr/>
        </p:nvPicPr>
        <p:blipFill>
          <a:blip r:embed="rId4"/>
          <a:stretch>
            <a:fillRect/>
          </a:stretch>
        </p:blipFill>
        <p:spPr>
          <a:xfrm>
            <a:off x="258219" y="4103080"/>
            <a:ext cx="4371901" cy="2555184"/>
          </a:xfrm>
          <a:prstGeom prst="rect">
            <a:avLst/>
          </a:prstGeom>
        </p:spPr>
      </p:pic>
      <p:pic>
        <p:nvPicPr>
          <p:cNvPr id="7" name="图片 6">
            <a:extLst>
              <a:ext uri="{FF2B5EF4-FFF2-40B4-BE49-F238E27FC236}">
                <a16:creationId xmlns:a16="http://schemas.microsoft.com/office/drawing/2014/main" id="{DFE5F087-A9D3-D3DF-D00F-60F63A16311B}"/>
              </a:ext>
            </a:extLst>
          </p:cNvPr>
          <p:cNvPicPr>
            <a:picLocks noChangeAspect="1"/>
          </p:cNvPicPr>
          <p:nvPr/>
        </p:nvPicPr>
        <p:blipFill rotWithShape="1">
          <a:blip r:embed="rId5"/>
          <a:srcRect l="396" t="163" r="21134" b="-163"/>
          <a:stretch/>
        </p:blipFill>
        <p:spPr>
          <a:xfrm>
            <a:off x="2490670" y="1662331"/>
            <a:ext cx="3557488" cy="2751262"/>
          </a:xfrm>
          <a:prstGeom prst="rect">
            <a:avLst/>
          </a:prstGeom>
        </p:spPr>
      </p:pic>
    </p:spTree>
    <p:extLst>
      <p:ext uri="{BB962C8B-B14F-4D97-AF65-F5344CB8AC3E}">
        <p14:creationId xmlns:p14="http://schemas.microsoft.com/office/powerpoint/2010/main" val="34654235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9803F1D8-7FF4-EB07-4344-4B175DDCC4A2}"/>
              </a:ext>
            </a:extLst>
          </p:cNvPr>
          <p:cNvSpPr txBox="1"/>
          <p:nvPr/>
        </p:nvSpPr>
        <p:spPr>
          <a:xfrm>
            <a:off x="430491" y="430793"/>
            <a:ext cx="1005403" cy="461665"/>
          </a:xfrm>
          <a:prstGeom prst="rect">
            <a:avLst/>
          </a:prstGeom>
          <a:noFill/>
        </p:spPr>
        <p:txBody>
          <a:bodyPr wrap="none" rtlCol="0">
            <a:spAutoFit/>
          </a:bodyPr>
          <a:lstStyle/>
          <a:p>
            <a:r>
              <a:rPr lang="en-US" altLang="zh-CN" sz="2400" dirty="0">
                <a:latin typeface="Bernard MT Condensed" panose="02050806060905020404" pitchFamily="18" charset="0"/>
              </a:rPr>
              <a:t>CAN-1.c</a:t>
            </a:r>
            <a:endParaRPr lang="zh-CN" altLang="en-US" sz="2400" dirty="0">
              <a:latin typeface="Bernard MT Condensed" panose="02050806060905020404" pitchFamily="18" charset="0"/>
            </a:endParaRPr>
          </a:p>
        </p:txBody>
      </p:sp>
      <p:pic>
        <p:nvPicPr>
          <p:cNvPr id="5" name="图片 4">
            <a:extLst>
              <a:ext uri="{FF2B5EF4-FFF2-40B4-BE49-F238E27FC236}">
                <a16:creationId xmlns:a16="http://schemas.microsoft.com/office/drawing/2014/main" id="{3FCE632D-F655-9888-13B0-B5A2631202B0}"/>
              </a:ext>
            </a:extLst>
          </p:cNvPr>
          <p:cNvPicPr>
            <a:picLocks noChangeAspect="1"/>
          </p:cNvPicPr>
          <p:nvPr/>
        </p:nvPicPr>
        <p:blipFill>
          <a:blip r:embed="rId2"/>
          <a:stretch>
            <a:fillRect/>
          </a:stretch>
        </p:blipFill>
        <p:spPr>
          <a:xfrm>
            <a:off x="271871" y="1194617"/>
            <a:ext cx="6146508" cy="5094215"/>
          </a:xfrm>
          <a:prstGeom prst="rect">
            <a:avLst/>
          </a:prstGeom>
        </p:spPr>
      </p:pic>
      <p:sp>
        <p:nvSpPr>
          <p:cNvPr id="6" name="文本框 5">
            <a:extLst>
              <a:ext uri="{FF2B5EF4-FFF2-40B4-BE49-F238E27FC236}">
                <a16:creationId xmlns:a16="http://schemas.microsoft.com/office/drawing/2014/main" id="{724DDC7C-1124-2FAC-1E40-864DBE81B3F0}"/>
              </a:ext>
            </a:extLst>
          </p:cNvPr>
          <p:cNvSpPr txBox="1"/>
          <p:nvPr/>
        </p:nvSpPr>
        <p:spPr>
          <a:xfrm>
            <a:off x="6576999" y="1433634"/>
            <a:ext cx="5707224" cy="1754326"/>
          </a:xfrm>
          <a:prstGeom prst="rect">
            <a:avLst/>
          </a:prstGeom>
          <a:noFill/>
        </p:spPr>
        <p:txBody>
          <a:bodyPr wrap="square" rtlCol="0">
            <a:spAutoFit/>
          </a:bodyPr>
          <a:lstStyle/>
          <a:p>
            <a:r>
              <a:rPr lang="zh-CN" altLang="en-US" dirty="0">
                <a:latin typeface="宋体" panose="02010600030101010101" pitchFamily="2" charset="-122"/>
                <a:ea typeface="宋体" panose="02010600030101010101" pitchFamily="2" charset="-122"/>
              </a:rPr>
              <a:t>    通过终端获得键盘的输入，之后创建第一个</a:t>
            </a:r>
            <a:r>
              <a:rPr lang="en-US" altLang="zh-CN" dirty="0">
                <a:latin typeface="宋体" panose="02010600030101010101" pitchFamily="2" charset="-122"/>
                <a:ea typeface="宋体" panose="02010600030101010101" pitchFamily="2" charset="-122"/>
              </a:rPr>
              <a:t>CAN</a:t>
            </a:r>
            <a:r>
              <a:rPr lang="zh-CN" altLang="en-US" dirty="0">
                <a:latin typeface="宋体" panose="02010600030101010101" pitchFamily="2" charset="-122"/>
                <a:ea typeface="宋体" panose="02010600030101010101" pitchFamily="2" charset="-122"/>
              </a:rPr>
              <a:t>帧报文，帧</a:t>
            </a:r>
            <a:r>
              <a:rPr lang="en-US" altLang="zh-CN" dirty="0">
                <a:latin typeface="宋体" panose="02010600030101010101" pitchFamily="2" charset="-122"/>
                <a:ea typeface="宋体" panose="02010600030101010101" pitchFamily="2" charset="-122"/>
              </a:rPr>
              <a:t>id</a:t>
            </a:r>
            <a:r>
              <a:rPr lang="zh-CN" altLang="en-US" dirty="0">
                <a:latin typeface="宋体" panose="02010600030101010101" pitchFamily="2" charset="-122"/>
                <a:ea typeface="宋体" panose="02010600030101010101" pitchFamily="2" charset="-122"/>
              </a:rPr>
              <a:t>表示编号，帧</a:t>
            </a:r>
            <a:r>
              <a:rPr lang="en-US" altLang="zh-CN" dirty="0" err="1">
                <a:latin typeface="宋体" panose="02010600030101010101" pitchFamily="2" charset="-122"/>
                <a:ea typeface="宋体" panose="02010600030101010101" pitchFamily="2" charset="-122"/>
              </a:rPr>
              <a:t>dlc</a:t>
            </a:r>
            <a:r>
              <a:rPr lang="zh-CN" altLang="en-US" dirty="0">
                <a:latin typeface="宋体" panose="02010600030101010101" pitchFamily="2" charset="-122"/>
                <a:ea typeface="宋体" panose="02010600030101010101" pitchFamily="2" charset="-122"/>
              </a:rPr>
              <a:t>表示载荷的长度，然后</a:t>
            </a:r>
            <a:r>
              <a:rPr lang="en-US" altLang="zh-CN" dirty="0">
                <a:latin typeface="宋体" panose="02010600030101010101" pitchFamily="2" charset="-122"/>
                <a:ea typeface="宋体" panose="02010600030101010101" pitchFamily="2" charset="-122"/>
              </a:rPr>
              <a:t>data</a:t>
            </a:r>
            <a:r>
              <a:rPr lang="zh-CN" altLang="en-US" dirty="0">
                <a:latin typeface="宋体" panose="02010600030101010101" pitchFamily="2" charset="-122"/>
                <a:ea typeface="宋体" panose="02010600030101010101" pitchFamily="2" charset="-122"/>
              </a:rPr>
              <a:t>是载荷也就是传输的内容，这里的载荷只有一个字节的内容，之后通过</a:t>
            </a:r>
            <a:r>
              <a:rPr lang="en-US" altLang="zh-CN" dirty="0">
                <a:latin typeface="宋体" panose="02010600030101010101" pitchFamily="2" charset="-122"/>
                <a:ea typeface="宋体" panose="02010600030101010101" pitchFamily="2" charset="-122"/>
              </a:rPr>
              <a:t>write</a:t>
            </a:r>
            <a:r>
              <a:rPr lang="zh-CN" altLang="en-US" dirty="0">
                <a:latin typeface="宋体" panose="02010600030101010101" pitchFamily="2" charset="-122"/>
                <a:ea typeface="宋体" panose="02010600030101010101" pitchFamily="2" charset="-122"/>
              </a:rPr>
              <a:t>发送报文并返回发送的长度，如果二者不相同则说明传输的途中出现错误，结束传输过程，之后同理于前面的代码通过</a:t>
            </a:r>
            <a:r>
              <a:rPr lang="en-US" altLang="zh-CN" dirty="0">
                <a:latin typeface="宋体" panose="02010600030101010101" pitchFamily="2" charset="-122"/>
                <a:ea typeface="宋体" panose="02010600030101010101" pitchFamily="2" charset="-122"/>
              </a:rPr>
              <a:t>Esc</a:t>
            </a:r>
            <a:r>
              <a:rPr lang="zh-CN" altLang="en-US" dirty="0">
                <a:latin typeface="宋体" panose="02010600030101010101" pitchFamily="2" charset="-122"/>
                <a:ea typeface="宋体" panose="02010600030101010101" pitchFamily="2" charset="-122"/>
              </a:rPr>
              <a:t>结束发送</a:t>
            </a:r>
            <a:endParaRPr lang="en-US" altLang="zh-CN" dirty="0">
              <a:latin typeface="宋体" panose="02010600030101010101" pitchFamily="2" charset="-122"/>
              <a:ea typeface="宋体" panose="02010600030101010101" pitchFamily="2" charset="-122"/>
            </a:endParaRPr>
          </a:p>
        </p:txBody>
      </p:sp>
      <p:pic>
        <p:nvPicPr>
          <p:cNvPr id="10" name="图片 9">
            <a:extLst>
              <a:ext uri="{FF2B5EF4-FFF2-40B4-BE49-F238E27FC236}">
                <a16:creationId xmlns:a16="http://schemas.microsoft.com/office/drawing/2014/main" id="{13AFDD24-16FB-2601-7689-72415F36678F}"/>
              </a:ext>
            </a:extLst>
          </p:cNvPr>
          <p:cNvPicPr>
            <a:picLocks noChangeAspect="1"/>
          </p:cNvPicPr>
          <p:nvPr/>
        </p:nvPicPr>
        <p:blipFill>
          <a:blip r:embed="rId3"/>
          <a:stretch>
            <a:fillRect/>
          </a:stretch>
        </p:blipFill>
        <p:spPr>
          <a:xfrm>
            <a:off x="6699529" y="3923523"/>
            <a:ext cx="5081899" cy="1338943"/>
          </a:xfrm>
          <a:prstGeom prst="rect">
            <a:avLst/>
          </a:prstGeom>
        </p:spPr>
      </p:pic>
    </p:spTree>
    <p:extLst>
      <p:ext uri="{BB962C8B-B14F-4D97-AF65-F5344CB8AC3E}">
        <p14:creationId xmlns:p14="http://schemas.microsoft.com/office/powerpoint/2010/main" val="12190809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9803F1D8-7FF4-EB07-4344-4B175DDCC4A2}"/>
              </a:ext>
            </a:extLst>
          </p:cNvPr>
          <p:cNvSpPr txBox="1"/>
          <p:nvPr/>
        </p:nvSpPr>
        <p:spPr>
          <a:xfrm>
            <a:off x="430491" y="430793"/>
            <a:ext cx="1005403" cy="461665"/>
          </a:xfrm>
          <a:prstGeom prst="rect">
            <a:avLst/>
          </a:prstGeom>
          <a:noFill/>
        </p:spPr>
        <p:txBody>
          <a:bodyPr wrap="none" rtlCol="0">
            <a:spAutoFit/>
          </a:bodyPr>
          <a:lstStyle/>
          <a:p>
            <a:r>
              <a:rPr lang="en-US" altLang="zh-CN" sz="2400" dirty="0">
                <a:latin typeface="Bernard MT Condensed" panose="02050806060905020404" pitchFamily="18" charset="0"/>
              </a:rPr>
              <a:t>CAN-1.c</a:t>
            </a:r>
            <a:endParaRPr lang="zh-CN" altLang="en-US" sz="2400" dirty="0">
              <a:latin typeface="Bernard MT Condensed" panose="02050806060905020404" pitchFamily="18" charset="0"/>
            </a:endParaRPr>
          </a:p>
        </p:txBody>
      </p:sp>
      <p:pic>
        <p:nvPicPr>
          <p:cNvPr id="3" name="图片 2">
            <a:extLst>
              <a:ext uri="{FF2B5EF4-FFF2-40B4-BE49-F238E27FC236}">
                <a16:creationId xmlns:a16="http://schemas.microsoft.com/office/drawing/2014/main" id="{06BEA009-E852-D885-5DC0-A6E2EC2574F2}"/>
              </a:ext>
            </a:extLst>
          </p:cNvPr>
          <p:cNvPicPr>
            <a:picLocks noChangeAspect="1"/>
          </p:cNvPicPr>
          <p:nvPr/>
        </p:nvPicPr>
        <p:blipFill>
          <a:blip r:embed="rId2"/>
          <a:stretch>
            <a:fillRect/>
          </a:stretch>
        </p:blipFill>
        <p:spPr>
          <a:xfrm>
            <a:off x="279917" y="1203124"/>
            <a:ext cx="6125860" cy="5001733"/>
          </a:xfrm>
          <a:prstGeom prst="rect">
            <a:avLst/>
          </a:prstGeom>
        </p:spPr>
      </p:pic>
      <p:sp>
        <p:nvSpPr>
          <p:cNvPr id="7" name="文本框 6">
            <a:extLst>
              <a:ext uri="{FF2B5EF4-FFF2-40B4-BE49-F238E27FC236}">
                <a16:creationId xmlns:a16="http://schemas.microsoft.com/office/drawing/2014/main" id="{B480826B-BA79-284B-8BD2-7299C7BE88A2}"/>
              </a:ext>
            </a:extLst>
          </p:cNvPr>
          <p:cNvSpPr txBox="1"/>
          <p:nvPr/>
        </p:nvSpPr>
        <p:spPr>
          <a:xfrm>
            <a:off x="6405777" y="2042880"/>
            <a:ext cx="5707224" cy="2308324"/>
          </a:xfrm>
          <a:prstGeom prst="rect">
            <a:avLst/>
          </a:prstGeom>
          <a:noFill/>
        </p:spPr>
        <p:txBody>
          <a:bodyPr wrap="square" rtlCol="0">
            <a:spAutoFit/>
          </a:bodyPr>
          <a:lstStyle/>
          <a:p>
            <a:r>
              <a:rPr lang="zh-CN" altLang="en-US" dirty="0">
                <a:latin typeface="宋体" panose="02010600030101010101" pitchFamily="2" charset="-122"/>
                <a:ea typeface="宋体" panose="02010600030101010101" pitchFamily="2" charset="-122"/>
              </a:rPr>
              <a:t>    接收部分是以帧为单位进行接收，</a:t>
            </a:r>
            <a:r>
              <a:rPr lang="en-US" altLang="zh-CN" dirty="0" err="1">
                <a:latin typeface="宋体" panose="02010600030101010101" pitchFamily="2" charset="-122"/>
                <a:ea typeface="宋体" panose="02010600030101010101" pitchFamily="2" charset="-122"/>
              </a:rPr>
              <a:t>frame_rev</a:t>
            </a:r>
            <a:r>
              <a:rPr lang="zh-CN" altLang="en-US" dirty="0">
                <a:latin typeface="宋体" panose="02010600030101010101" pitchFamily="2" charset="-122"/>
                <a:ea typeface="宋体" panose="02010600030101010101" pitchFamily="2" charset="-122"/>
              </a:rPr>
              <a:t>就是用来存放接收到的数据帧，这里设定了一个过滤器，过滤器的掩码为</a:t>
            </a:r>
            <a:r>
              <a:rPr lang="en-US" altLang="zh-CN" dirty="0">
                <a:latin typeface="宋体" panose="02010600030101010101" pitchFamily="2" charset="-122"/>
                <a:ea typeface="宋体" panose="02010600030101010101" pitchFamily="2" charset="-122"/>
              </a:rPr>
              <a:t>CAN</a:t>
            </a:r>
            <a:r>
              <a:rPr lang="zh-CN" altLang="en-US" dirty="0">
                <a:latin typeface="宋体" panose="02010600030101010101" pitchFamily="2" charset="-122"/>
                <a:ea typeface="宋体" panose="02010600030101010101" pitchFamily="2" charset="-122"/>
              </a:rPr>
              <a:t>标准帧格式（</a:t>
            </a:r>
            <a:r>
              <a:rPr lang="en-US" altLang="zh-CN" dirty="0">
                <a:latin typeface="宋体" panose="02010600030101010101" pitchFamily="2" charset="-122"/>
                <a:ea typeface="宋体" panose="02010600030101010101" pitchFamily="2" charset="-122"/>
              </a:rPr>
              <a:t>SFF</a:t>
            </a:r>
            <a:r>
              <a:rPr lang="zh-CN" altLang="en-US" dirty="0">
                <a:latin typeface="宋体" panose="02010600030101010101" pitchFamily="2" charset="-122"/>
                <a:ea typeface="宋体" panose="02010600030101010101" pitchFamily="2" charset="-122"/>
              </a:rPr>
              <a:t>），表示只接收标准帧格式的数据帧。</a:t>
            </a:r>
            <a:endParaRPr lang="en-US" altLang="zh-CN" dirty="0">
              <a:latin typeface="宋体" panose="02010600030101010101" pitchFamily="2" charset="-122"/>
              <a:ea typeface="宋体" panose="02010600030101010101" pitchFamily="2" charset="-122"/>
            </a:endParaRPr>
          </a:p>
          <a:p>
            <a:r>
              <a:rPr lang="en-US" altLang="zh-CN" dirty="0">
                <a:latin typeface="宋体" panose="02010600030101010101" pitchFamily="2" charset="-122"/>
                <a:ea typeface="宋体" panose="02010600030101010101" pitchFamily="2" charset="-122"/>
              </a:rPr>
              <a:t>    </a:t>
            </a:r>
            <a:r>
              <a:rPr lang="zh-CN" altLang="en-US" dirty="0">
                <a:latin typeface="宋体" panose="02010600030101010101" pitchFamily="2" charset="-122"/>
                <a:ea typeface="宋体" panose="02010600030101010101" pitchFamily="2" charset="-122"/>
              </a:rPr>
              <a:t>之后使用循环接收数据，通过</a:t>
            </a:r>
            <a:r>
              <a:rPr lang="en-US" altLang="zh-CN" dirty="0">
                <a:latin typeface="宋体" panose="02010600030101010101" pitchFamily="2" charset="-122"/>
                <a:ea typeface="宋体" panose="02010600030101010101" pitchFamily="2" charset="-122"/>
              </a:rPr>
              <a:t>read</a:t>
            </a:r>
            <a:r>
              <a:rPr lang="zh-CN" altLang="en-US" dirty="0">
                <a:latin typeface="宋体" panose="02010600030101010101" pitchFamily="2" charset="-122"/>
                <a:ea typeface="宋体" panose="02010600030101010101" pitchFamily="2" charset="-122"/>
              </a:rPr>
              <a:t>函数接收报文并将载荷输出在终端，获取报文中载荷的最后一个数据判断是否要结束当前程序，最后刷新控制台缓冲区实现将内容输出到屏幕上</a:t>
            </a:r>
            <a:endParaRPr lang="en-US" altLang="zh-CN"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1920989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9803F1D8-7FF4-EB07-4344-4B175DDCC4A2}"/>
              </a:ext>
            </a:extLst>
          </p:cNvPr>
          <p:cNvSpPr txBox="1"/>
          <p:nvPr/>
        </p:nvSpPr>
        <p:spPr>
          <a:xfrm>
            <a:off x="430491" y="430793"/>
            <a:ext cx="2060179" cy="461665"/>
          </a:xfrm>
          <a:prstGeom prst="rect">
            <a:avLst/>
          </a:prstGeom>
          <a:noFill/>
        </p:spPr>
        <p:txBody>
          <a:bodyPr wrap="none" rtlCol="0">
            <a:spAutoFit/>
          </a:bodyPr>
          <a:lstStyle/>
          <a:p>
            <a:r>
              <a:rPr lang="en-US" altLang="zh-CN" sz="2400" dirty="0">
                <a:latin typeface="Bernard MT Condensed" panose="02050806060905020404" pitchFamily="18" charset="0"/>
              </a:rPr>
              <a:t>RS232-2/</a:t>
            </a:r>
            <a:r>
              <a:rPr lang="en-US" altLang="zh-CN" sz="2400" dirty="0" err="1">
                <a:latin typeface="Bernard MT Condensed" panose="02050806060905020404" pitchFamily="18" charset="0"/>
              </a:rPr>
              <a:t>send.c</a:t>
            </a:r>
            <a:endParaRPr lang="zh-CN" altLang="en-US" sz="2400" dirty="0">
              <a:latin typeface="Bernard MT Condensed" panose="02050806060905020404" pitchFamily="18" charset="0"/>
            </a:endParaRPr>
          </a:p>
        </p:txBody>
      </p:sp>
      <p:sp>
        <p:nvSpPr>
          <p:cNvPr id="5" name="文本框 4">
            <a:extLst>
              <a:ext uri="{FF2B5EF4-FFF2-40B4-BE49-F238E27FC236}">
                <a16:creationId xmlns:a16="http://schemas.microsoft.com/office/drawing/2014/main" id="{3566EFC5-0F12-A07D-05B3-D79C0E30B6E8}"/>
              </a:ext>
            </a:extLst>
          </p:cNvPr>
          <p:cNvSpPr txBox="1"/>
          <p:nvPr/>
        </p:nvSpPr>
        <p:spPr>
          <a:xfrm>
            <a:off x="561591" y="1092728"/>
            <a:ext cx="10493829" cy="369332"/>
          </a:xfrm>
          <a:prstGeom prst="rect">
            <a:avLst/>
          </a:prstGeom>
          <a:noFill/>
        </p:spPr>
        <p:txBody>
          <a:bodyPr wrap="square" rtlCol="0">
            <a:spAutoFit/>
          </a:bodyPr>
          <a:lstStyle/>
          <a:p>
            <a:r>
              <a:rPr lang="en-US" altLang="zh-CN" dirty="0"/>
              <a:t>       </a:t>
            </a:r>
            <a:r>
              <a:rPr lang="zh-CN" altLang="en-US" dirty="0">
                <a:latin typeface="宋体" panose="02010600030101010101" pitchFamily="2" charset="-122"/>
                <a:ea typeface="宋体" panose="02010600030101010101" pitchFamily="2" charset="-122"/>
              </a:rPr>
              <a:t>主线程</a:t>
            </a:r>
            <a:r>
              <a:rPr lang="en-US" altLang="zh-CN" dirty="0">
                <a:latin typeface="宋体" panose="02010600030101010101" pitchFamily="2" charset="-122"/>
                <a:ea typeface="宋体" panose="02010600030101010101" pitchFamily="2" charset="-122"/>
              </a:rPr>
              <a:t>main</a:t>
            </a:r>
            <a:r>
              <a:rPr lang="zh-CN" altLang="en-US" dirty="0">
                <a:latin typeface="宋体" panose="02010600030101010101" pitchFamily="2" charset="-122"/>
                <a:ea typeface="宋体" panose="02010600030101010101" pitchFamily="2" charset="-122"/>
              </a:rPr>
              <a:t>设置好波特率之后打开文件并初始化串口</a:t>
            </a:r>
          </a:p>
        </p:txBody>
      </p:sp>
      <p:pic>
        <p:nvPicPr>
          <p:cNvPr id="9" name="图片 8">
            <a:extLst>
              <a:ext uri="{FF2B5EF4-FFF2-40B4-BE49-F238E27FC236}">
                <a16:creationId xmlns:a16="http://schemas.microsoft.com/office/drawing/2014/main" id="{5BA76B19-6EBE-1620-5359-5EBD7322DFCB}"/>
              </a:ext>
            </a:extLst>
          </p:cNvPr>
          <p:cNvPicPr>
            <a:picLocks noChangeAspect="1"/>
          </p:cNvPicPr>
          <p:nvPr/>
        </p:nvPicPr>
        <p:blipFill>
          <a:blip r:embed="rId2"/>
          <a:stretch>
            <a:fillRect/>
          </a:stretch>
        </p:blipFill>
        <p:spPr>
          <a:xfrm>
            <a:off x="713008" y="1443030"/>
            <a:ext cx="3868240" cy="1734038"/>
          </a:xfrm>
          <a:prstGeom prst="rect">
            <a:avLst/>
          </a:prstGeom>
        </p:spPr>
      </p:pic>
      <p:sp>
        <p:nvSpPr>
          <p:cNvPr id="8" name="文本框 7">
            <a:extLst>
              <a:ext uri="{FF2B5EF4-FFF2-40B4-BE49-F238E27FC236}">
                <a16:creationId xmlns:a16="http://schemas.microsoft.com/office/drawing/2014/main" id="{83DD53B6-DAE6-D1D0-73AE-3D6B1F0DFA20}"/>
              </a:ext>
            </a:extLst>
          </p:cNvPr>
          <p:cNvSpPr txBox="1"/>
          <p:nvPr/>
        </p:nvSpPr>
        <p:spPr>
          <a:xfrm>
            <a:off x="671479" y="2634399"/>
            <a:ext cx="4274457" cy="307777"/>
          </a:xfrm>
          <a:prstGeom prst="rect">
            <a:avLst/>
          </a:prstGeom>
          <a:noFill/>
        </p:spPr>
        <p:txBody>
          <a:bodyPr wrap="square" rtlCol="0">
            <a:spAutoFit/>
          </a:bodyPr>
          <a:lstStyle/>
          <a:p>
            <a:r>
              <a:rPr lang="zh-CN" altLang="en-US" sz="1400" dirty="0">
                <a:latin typeface="宋体" panose="02010600030101010101" pitchFamily="2" charset="-122"/>
                <a:ea typeface="宋体" panose="02010600030101010101" pitchFamily="2" charset="-122"/>
              </a:rPr>
              <a:t>    </a:t>
            </a:r>
            <a:r>
              <a:rPr lang="zh-CN" altLang="en-US" sz="1400" dirty="0">
                <a:solidFill>
                  <a:schemeClr val="accent4">
                    <a:lumMod val="40000"/>
                    <a:lumOff val="60000"/>
                  </a:schemeClr>
                </a:solidFill>
                <a:latin typeface="宋体" panose="02010600030101010101" pitchFamily="2" charset="-122"/>
                <a:ea typeface="宋体" panose="02010600030101010101" pitchFamily="2" charset="-122"/>
              </a:rPr>
              <a:t>输入文件路径，之后根据文件路径打开文件</a:t>
            </a:r>
          </a:p>
        </p:txBody>
      </p:sp>
      <p:pic>
        <p:nvPicPr>
          <p:cNvPr id="3" name="图片 2">
            <a:extLst>
              <a:ext uri="{FF2B5EF4-FFF2-40B4-BE49-F238E27FC236}">
                <a16:creationId xmlns:a16="http://schemas.microsoft.com/office/drawing/2014/main" id="{1B9B6718-EC0F-1C8D-5A42-89212977F210}"/>
              </a:ext>
            </a:extLst>
          </p:cNvPr>
          <p:cNvPicPr>
            <a:picLocks noChangeAspect="1"/>
          </p:cNvPicPr>
          <p:nvPr/>
        </p:nvPicPr>
        <p:blipFill>
          <a:blip r:embed="rId3"/>
          <a:stretch>
            <a:fillRect/>
          </a:stretch>
        </p:blipFill>
        <p:spPr>
          <a:xfrm>
            <a:off x="5310624" y="1461319"/>
            <a:ext cx="6591639" cy="5080261"/>
          </a:xfrm>
          <a:prstGeom prst="rect">
            <a:avLst/>
          </a:prstGeom>
        </p:spPr>
      </p:pic>
      <p:pic>
        <p:nvPicPr>
          <p:cNvPr id="7" name="图片 6">
            <a:extLst>
              <a:ext uri="{FF2B5EF4-FFF2-40B4-BE49-F238E27FC236}">
                <a16:creationId xmlns:a16="http://schemas.microsoft.com/office/drawing/2014/main" id="{1049261A-8338-BDE8-6B19-4701617079E3}"/>
              </a:ext>
            </a:extLst>
          </p:cNvPr>
          <p:cNvPicPr>
            <a:picLocks noChangeAspect="1"/>
          </p:cNvPicPr>
          <p:nvPr/>
        </p:nvPicPr>
        <p:blipFill>
          <a:blip r:embed="rId4"/>
          <a:stretch>
            <a:fillRect/>
          </a:stretch>
        </p:blipFill>
        <p:spPr>
          <a:xfrm>
            <a:off x="455174" y="3145013"/>
            <a:ext cx="4490762" cy="1687566"/>
          </a:xfrm>
          <a:prstGeom prst="rect">
            <a:avLst/>
          </a:prstGeom>
        </p:spPr>
      </p:pic>
      <p:pic>
        <p:nvPicPr>
          <p:cNvPr id="11" name="图片 10">
            <a:extLst>
              <a:ext uri="{FF2B5EF4-FFF2-40B4-BE49-F238E27FC236}">
                <a16:creationId xmlns:a16="http://schemas.microsoft.com/office/drawing/2014/main" id="{5CFBC517-034D-881B-62C7-CD3DCC1C3A61}"/>
              </a:ext>
            </a:extLst>
          </p:cNvPr>
          <p:cNvPicPr>
            <a:picLocks noChangeAspect="1"/>
          </p:cNvPicPr>
          <p:nvPr/>
        </p:nvPicPr>
        <p:blipFill>
          <a:blip r:embed="rId5"/>
          <a:stretch>
            <a:fillRect/>
          </a:stretch>
        </p:blipFill>
        <p:spPr>
          <a:xfrm>
            <a:off x="7399551" y="908062"/>
            <a:ext cx="2387775" cy="369332"/>
          </a:xfrm>
          <a:prstGeom prst="rect">
            <a:avLst/>
          </a:prstGeom>
        </p:spPr>
      </p:pic>
      <p:pic>
        <p:nvPicPr>
          <p:cNvPr id="13" name="图片 12">
            <a:extLst>
              <a:ext uri="{FF2B5EF4-FFF2-40B4-BE49-F238E27FC236}">
                <a16:creationId xmlns:a16="http://schemas.microsoft.com/office/drawing/2014/main" id="{EC15612E-E565-522F-F0C7-BBDDFF42A838}"/>
              </a:ext>
            </a:extLst>
          </p:cNvPr>
          <p:cNvPicPr>
            <a:picLocks noChangeAspect="1"/>
          </p:cNvPicPr>
          <p:nvPr/>
        </p:nvPicPr>
        <p:blipFill>
          <a:blip r:embed="rId6"/>
          <a:stretch>
            <a:fillRect/>
          </a:stretch>
        </p:blipFill>
        <p:spPr>
          <a:xfrm>
            <a:off x="3083552" y="487529"/>
            <a:ext cx="5449906" cy="369332"/>
          </a:xfrm>
          <a:prstGeom prst="rect">
            <a:avLst/>
          </a:prstGeom>
        </p:spPr>
      </p:pic>
      <p:pic>
        <p:nvPicPr>
          <p:cNvPr id="17" name="图片 16">
            <a:extLst>
              <a:ext uri="{FF2B5EF4-FFF2-40B4-BE49-F238E27FC236}">
                <a16:creationId xmlns:a16="http://schemas.microsoft.com/office/drawing/2014/main" id="{F838ADF8-CF87-1393-60BA-DAD3CC61C2DF}"/>
              </a:ext>
            </a:extLst>
          </p:cNvPr>
          <p:cNvPicPr>
            <a:picLocks noChangeAspect="1"/>
          </p:cNvPicPr>
          <p:nvPr/>
        </p:nvPicPr>
        <p:blipFill rotWithShape="1">
          <a:blip r:embed="rId7"/>
          <a:srcRect l="14202" t="-9068" r="5661" b="39196"/>
          <a:stretch/>
        </p:blipFill>
        <p:spPr>
          <a:xfrm>
            <a:off x="268413" y="4700606"/>
            <a:ext cx="3109368" cy="1840974"/>
          </a:xfrm>
          <a:prstGeom prst="rect">
            <a:avLst/>
          </a:prstGeom>
        </p:spPr>
      </p:pic>
      <p:pic>
        <p:nvPicPr>
          <p:cNvPr id="15" name="图片 14">
            <a:extLst>
              <a:ext uri="{FF2B5EF4-FFF2-40B4-BE49-F238E27FC236}">
                <a16:creationId xmlns:a16="http://schemas.microsoft.com/office/drawing/2014/main" id="{6CB12411-F3E3-EC7F-1635-420783840B79}"/>
              </a:ext>
            </a:extLst>
          </p:cNvPr>
          <p:cNvPicPr>
            <a:picLocks noChangeAspect="1"/>
          </p:cNvPicPr>
          <p:nvPr/>
        </p:nvPicPr>
        <p:blipFill>
          <a:blip r:embed="rId8"/>
          <a:stretch>
            <a:fillRect/>
          </a:stretch>
        </p:blipFill>
        <p:spPr>
          <a:xfrm>
            <a:off x="2226540" y="4824551"/>
            <a:ext cx="2984653" cy="565179"/>
          </a:xfrm>
          <a:prstGeom prst="rect">
            <a:avLst/>
          </a:prstGeom>
        </p:spPr>
      </p:pic>
      <p:sp>
        <p:nvSpPr>
          <p:cNvPr id="18" name="文本框 17">
            <a:extLst>
              <a:ext uri="{FF2B5EF4-FFF2-40B4-BE49-F238E27FC236}">
                <a16:creationId xmlns:a16="http://schemas.microsoft.com/office/drawing/2014/main" id="{2A4EB745-1FD4-41D2-06CD-C0249EA92A90}"/>
              </a:ext>
            </a:extLst>
          </p:cNvPr>
          <p:cNvSpPr txBox="1"/>
          <p:nvPr/>
        </p:nvSpPr>
        <p:spPr>
          <a:xfrm>
            <a:off x="7507542" y="3078273"/>
            <a:ext cx="3635932" cy="307777"/>
          </a:xfrm>
          <a:prstGeom prst="rect">
            <a:avLst/>
          </a:prstGeom>
          <a:noFill/>
        </p:spPr>
        <p:txBody>
          <a:bodyPr wrap="none" rtlCol="0">
            <a:spAutoFit/>
          </a:bodyPr>
          <a:lstStyle/>
          <a:p>
            <a:r>
              <a:rPr lang="zh-CN" altLang="en-US" sz="1400" dirty="0">
                <a:solidFill>
                  <a:schemeClr val="accent4">
                    <a:lumMod val="40000"/>
                    <a:lumOff val="60000"/>
                  </a:schemeClr>
                </a:solidFill>
              </a:rPr>
              <a:t>获取串口的属性，将其赋值给结构体</a:t>
            </a:r>
            <a:r>
              <a:rPr lang="en-US" altLang="zh-CN" sz="1400" dirty="0" err="1">
                <a:solidFill>
                  <a:schemeClr val="accent4">
                    <a:lumMod val="40000"/>
                    <a:lumOff val="60000"/>
                  </a:schemeClr>
                </a:solidFill>
              </a:rPr>
              <a:t>termios</a:t>
            </a:r>
            <a:endParaRPr lang="zh-CN" altLang="en-US" sz="1400" dirty="0">
              <a:solidFill>
                <a:schemeClr val="accent4">
                  <a:lumMod val="40000"/>
                  <a:lumOff val="60000"/>
                </a:schemeClr>
              </a:solidFill>
            </a:endParaRPr>
          </a:p>
        </p:txBody>
      </p:sp>
      <p:sp>
        <p:nvSpPr>
          <p:cNvPr id="19" name="文本框 18">
            <a:extLst>
              <a:ext uri="{FF2B5EF4-FFF2-40B4-BE49-F238E27FC236}">
                <a16:creationId xmlns:a16="http://schemas.microsoft.com/office/drawing/2014/main" id="{ED1636FF-B61F-ABF9-6705-D94BC72651CD}"/>
              </a:ext>
            </a:extLst>
          </p:cNvPr>
          <p:cNvSpPr txBox="1"/>
          <p:nvPr/>
        </p:nvSpPr>
        <p:spPr>
          <a:xfrm>
            <a:off x="7399551" y="1645985"/>
            <a:ext cx="4536819" cy="600164"/>
          </a:xfrm>
          <a:prstGeom prst="rect">
            <a:avLst/>
          </a:prstGeom>
          <a:noFill/>
        </p:spPr>
        <p:txBody>
          <a:bodyPr wrap="none" rtlCol="0">
            <a:spAutoFit/>
          </a:bodyPr>
          <a:lstStyle/>
          <a:p>
            <a:r>
              <a:rPr lang="en-US" altLang="zh-CN" sz="1100" b="1" i="0" dirty="0">
                <a:solidFill>
                  <a:schemeClr val="accent4">
                    <a:lumMod val="40000"/>
                    <a:lumOff val="60000"/>
                  </a:schemeClr>
                </a:solidFill>
                <a:effectLst/>
                <a:latin typeface="Calibri-Bold"/>
              </a:rPr>
              <a:t>O_RDWR</a:t>
            </a:r>
            <a:r>
              <a:rPr lang="zh-CN" altLang="en-US" sz="1100" b="0" i="0" dirty="0">
                <a:solidFill>
                  <a:schemeClr val="accent4">
                    <a:lumMod val="40000"/>
                    <a:lumOff val="60000"/>
                  </a:schemeClr>
                </a:solidFill>
                <a:effectLst/>
                <a:latin typeface="SimSun" panose="02010600030101010101" pitchFamily="2" charset="-122"/>
                <a:ea typeface="SimSun" panose="02010600030101010101" pitchFamily="2" charset="-122"/>
              </a:rPr>
              <a:t>： 读写模式</a:t>
            </a:r>
            <a:br>
              <a:rPr lang="zh-CN" altLang="en-US" sz="1100" b="0" i="0" dirty="0">
                <a:solidFill>
                  <a:schemeClr val="accent4">
                    <a:lumMod val="40000"/>
                    <a:lumOff val="60000"/>
                  </a:schemeClr>
                </a:solidFill>
                <a:effectLst/>
                <a:latin typeface="SimSun" panose="02010600030101010101" pitchFamily="2" charset="-122"/>
                <a:ea typeface="SimSun" panose="02010600030101010101" pitchFamily="2" charset="-122"/>
              </a:rPr>
            </a:br>
            <a:r>
              <a:rPr lang="en-US" altLang="zh-CN" sz="1100" b="1" i="0" dirty="0">
                <a:solidFill>
                  <a:schemeClr val="accent4">
                    <a:lumMod val="40000"/>
                    <a:lumOff val="60000"/>
                  </a:schemeClr>
                </a:solidFill>
                <a:effectLst/>
                <a:latin typeface="Calibri-Bold"/>
              </a:rPr>
              <a:t>O_NOCTTY</a:t>
            </a:r>
            <a:r>
              <a:rPr lang="zh-CN" altLang="en-US" sz="1100" b="0" i="0" dirty="0">
                <a:solidFill>
                  <a:schemeClr val="accent4">
                    <a:lumMod val="40000"/>
                    <a:lumOff val="60000"/>
                  </a:schemeClr>
                </a:solidFill>
                <a:effectLst/>
                <a:latin typeface="SimSun" panose="02010600030101010101" pitchFamily="2" charset="-122"/>
                <a:ea typeface="SimSun" panose="02010600030101010101" pitchFamily="2" charset="-122"/>
              </a:rPr>
              <a:t>：如果路径名指向终端设备，不要把这个设备用作控制终端</a:t>
            </a:r>
            <a:r>
              <a:rPr lang="zh-CN" altLang="en-US" sz="1100" dirty="0">
                <a:solidFill>
                  <a:schemeClr val="accent4">
                    <a:lumMod val="40000"/>
                    <a:lumOff val="60000"/>
                  </a:schemeClr>
                </a:solidFill>
              </a:rPr>
              <a:t> </a:t>
            </a:r>
            <a:br>
              <a:rPr lang="zh-CN" altLang="en-US" sz="1100" dirty="0"/>
            </a:br>
            <a:endParaRPr lang="zh-CN" altLang="en-US" sz="1100" dirty="0">
              <a:solidFill>
                <a:schemeClr val="accent4">
                  <a:lumMod val="40000"/>
                  <a:lumOff val="60000"/>
                </a:schemeClr>
              </a:solidFill>
            </a:endParaRPr>
          </a:p>
        </p:txBody>
      </p:sp>
      <p:sp>
        <p:nvSpPr>
          <p:cNvPr id="21" name="文本框 20">
            <a:extLst>
              <a:ext uri="{FF2B5EF4-FFF2-40B4-BE49-F238E27FC236}">
                <a16:creationId xmlns:a16="http://schemas.microsoft.com/office/drawing/2014/main" id="{1E79C9BE-F7D2-3324-081C-00AC663811F0}"/>
              </a:ext>
            </a:extLst>
          </p:cNvPr>
          <p:cNvSpPr txBox="1"/>
          <p:nvPr/>
        </p:nvSpPr>
        <p:spPr>
          <a:xfrm>
            <a:off x="7737722" y="6262469"/>
            <a:ext cx="2862545" cy="400110"/>
          </a:xfrm>
          <a:prstGeom prst="rect">
            <a:avLst/>
          </a:prstGeom>
          <a:noFill/>
        </p:spPr>
        <p:txBody>
          <a:bodyPr wrap="square">
            <a:spAutoFit/>
          </a:bodyPr>
          <a:lstStyle/>
          <a:p>
            <a:r>
              <a:rPr lang="en-US" altLang="zh-CN" sz="1000" b="1" i="0" dirty="0">
                <a:solidFill>
                  <a:schemeClr val="accent4">
                    <a:lumMod val="40000"/>
                    <a:lumOff val="60000"/>
                  </a:schemeClr>
                </a:solidFill>
                <a:effectLst/>
                <a:latin typeface="Calibri-Bold"/>
              </a:rPr>
              <a:t>TCSANOW</a:t>
            </a:r>
            <a:r>
              <a:rPr lang="zh-CN" altLang="en-US" sz="1000" b="0" i="0" dirty="0">
                <a:solidFill>
                  <a:schemeClr val="accent4">
                    <a:lumMod val="40000"/>
                    <a:lumOff val="60000"/>
                  </a:schemeClr>
                </a:solidFill>
                <a:effectLst/>
                <a:latin typeface="SimSun" panose="02010600030101010101" pitchFamily="2" charset="-122"/>
                <a:ea typeface="SimSun" panose="02010600030101010101" pitchFamily="2" charset="-122"/>
              </a:rPr>
              <a:t>：不等数据传输完毕就立即改变属性</a:t>
            </a:r>
            <a:r>
              <a:rPr lang="zh-CN" altLang="en-US" sz="1000" dirty="0">
                <a:solidFill>
                  <a:schemeClr val="accent4">
                    <a:lumMod val="40000"/>
                    <a:lumOff val="60000"/>
                  </a:schemeClr>
                </a:solidFill>
              </a:rPr>
              <a:t> </a:t>
            </a:r>
            <a:br>
              <a:rPr lang="zh-CN" altLang="en-US" sz="1000" dirty="0">
                <a:solidFill>
                  <a:schemeClr val="accent4">
                    <a:lumMod val="40000"/>
                    <a:lumOff val="60000"/>
                  </a:schemeClr>
                </a:solidFill>
              </a:rPr>
            </a:br>
            <a:endParaRPr lang="zh-CN" altLang="en-US" sz="1000" dirty="0">
              <a:solidFill>
                <a:schemeClr val="accent4">
                  <a:lumMod val="40000"/>
                  <a:lumOff val="60000"/>
                </a:schemeClr>
              </a:solidFill>
            </a:endParaRPr>
          </a:p>
        </p:txBody>
      </p:sp>
      <p:sp>
        <p:nvSpPr>
          <p:cNvPr id="22" name="文本框 21">
            <a:extLst>
              <a:ext uri="{FF2B5EF4-FFF2-40B4-BE49-F238E27FC236}">
                <a16:creationId xmlns:a16="http://schemas.microsoft.com/office/drawing/2014/main" id="{D4F25CCB-177B-F7BE-7116-BDA9B657F1CB}"/>
              </a:ext>
            </a:extLst>
          </p:cNvPr>
          <p:cNvSpPr txBox="1"/>
          <p:nvPr/>
        </p:nvSpPr>
        <p:spPr>
          <a:xfrm>
            <a:off x="7107602" y="6141470"/>
            <a:ext cx="1181265" cy="400110"/>
          </a:xfrm>
          <a:prstGeom prst="rect">
            <a:avLst/>
          </a:prstGeom>
          <a:noFill/>
        </p:spPr>
        <p:txBody>
          <a:bodyPr wrap="square">
            <a:spAutoFit/>
          </a:bodyPr>
          <a:lstStyle/>
          <a:p>
            <a:r>
              <a:rPr lang="zh-CN" altLang="en-US" sz="1000" dirty="0">
                <a:solidFill>
                  <a:schemeClr val="accent4">
                    <a:lumMod val="40000"/>
                    <a:lumOff val="60000"/>
                  </a:schemeClr>
                </a:solidFill>
              </a:rPr>
              <a:t>清空缓冲区</a:t>
            </a:r>
            <a:br>
              <a:rPr lang="zh-CN" altLang="en-US" sz="1000" dirty="0">
                <a:solidFill>
                  <a:schemeClr val="accent4">
                    <a:lumMod val="40000"/>
                    <a:lumOff val="60000"/>
                  </a:schemeClr>
                </a:solidFill>
              </a:rPr>
            </a:br>
            <a:endParaRPr lang="zh-CN" altLang="en-US" sz="1000" dirty="0">
              <a:solidFill>
                <a:schemeClr val="accent4">
                  <a:lumMod val="40000"/>
                  <a:lumOff val="60000"/>
                </a:schemeClr>
              </a:solidFill>
            </a:endParaRPr>
          </a:p>
        </p:txBody>
      </p:sp>
      <p:pic>
        <p:nvPicPr>
          <p:cNvPr id="25" name="图片 24">
            <a:extLst>
              <a:ext uri="{FF2B5EF4-FFF2-40B4-BE49-F238E27FC236}">
                <a16:creationId xmlns:a16="http://schemas.microsoft.com/office/drawing/2014/main" id="{F10A8734-6A2A-D1B7-3857-8201766F1896}"/>
              </a:ext>
            </a:extLst>
          </p:cNvPr>
          <p:cNvPicPr>
            <a:picLocks noChangeAspect="1"/>
          </p:cNvPicPr>
          <p:nvPr/>
        </p:nvPicPr>
        <p:blipFill>
          <a:blip r:embed="rId9"/>
          <a:stretch>
            <a:fillRect/>
          </a:stretch>
        </p:blipFill>
        <p:spPr>
          <a:xfrm>
            <a:off x="8867308" y="378898"/>
            <a:ext cx="2060179" cy="492256"/>
          </a:xfrm>
          <a:prstGeom prst="rect">
            <a:avLst/>
          </a:prstGeom>
        </p:spPr>
      </p:pic>
      <p:sp>
        <p:nvSpPr>
          <p:cNvPr id="26" name="文本框 25">
            <a:extLst>
              <a:ext uri="{FF2B5EF4-FFF2-40B4-BE49-F238E27FC236}">
                <a16:creationId xmlns:a16="http://schemas.microsoft.com/office/drawing/2014/main" id="{D479D5B8-6EF0-7B3F-72EB-0F78A70E66F4}"/>
              </a:ext>
            </a:extLst>
          </p:cNvPr>
          <p:cNvSpPr txBox="1"/>
          <p:nvPr/>
        </p:nvSpPr>
        <p:spPr>
          <a:xfrm>
            <a:off x="7107603" y="47965"/>
            <a:ext cx="5084398" cy="307777"/>
          </a:xfrm>
          <a:prstGeom prst="rect">
            <a:avLst/>
          </a:prstGeom>
          <a:noFill/>
        </p:spPr>
        <p:txBody>
          <a:bodyPr wrap="square" rtlCol="0">
            <a:spAutoFit/>
          </a:bodyPr>
          <a:lstStyle/>
          <a:p>
            <a:r>
              <a:rPr lang="en-US" altLang="zh-CN" sz="1400" dirty="0"/>
              <a:t>       </a:t>
            </a:r>
            <a:r>
              <a:rPr lang="zh-CN" altLang="en-US" sz="1400" dirty="0"/>
              <a:t>串口描述符，</a:t>
            </a:r>
            <a:r>
              <a:rPr lang="en-US" altLang="zh-CN" sz="1400" dirty="0"/>
              <a:t>volatile</a:t>
            </a:r>
            <a:r>
              <a:rPr lang="zh-CN" altLang="en-US" sz="1400" dirty="0"/>
              <a:t>表示不要编译优化，该变量容易改变</a:t>
            </a:r>
            <a:endParaRPr lang="zh-CN" altLang="en-US" sz="14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9456825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9803F1D8-7FF4-EB07-4344-4B175DDCC4A2}"/>
              </a:ext>
            </a:extLst>
          </p:cNvPr>
          <p:cNvSpPr txBox="1"/>
          <p:nvPr/>
        </p:nvSpPr>
        <p:spPr>
          <a:xfrm>
            <a:off x="430491" y="430793"/>
            <a:ext cx="2060179" cy="461665"/>
          </a:xfrm>
          <a:prstGeom prst="rect">
            <a:avLst/>
          </a:prstGeom>
          <a:noFill/>
        </p:spPr>
        <p:txBody>
          <a:bodyPr wrap="none" rtlCol="0">
            <a:spAutoFit/>
          </a:bodyPr>
          <a:lstStyle/>
          <a:p>
            <a:r>
              <a:rPr lang="en-US" altLang="zh-CN" sz="2400" dirty="0">
                <a:latin typeface="Bernard MT Condensed" panose="02050806060905020404" pitchFamily="18" charset="0"/>
              </a:rPr>
              <a:t>RS232-2/</a:t>
            </a:r>
            <a:r>
              <a:rPr lang="en-US" altLang="zh-CN" sz="2400" dirty="0" err="1">
                <a:latin typeface="Bernard MT Condensed" panose="02050806060905020404" pitchFamily="18" charset="0"/>
              </a:rPr>
              <a:t>send.c</a:t>
            </a:r>
            <a:endParaRPr lang="zh-CN" altLang="en-US" sz="2400" dirty="0">
              <a:latin typeface="Bernard MT Condensed" panose="02050806060905020404" pitchFamily="18" charset="0"/>
            </a:endParaRPr>
          </a:p>
        </p:txBody>
      </p:sp>
      <p:pic>
        <p:nvPicPr>
          <p:cNvPr id="6" name="图片 5">
            <a:extLst>
              <a:ext uri="{FF2B5EF4-FFF2-40B4-BE49-F238E27FC236}">
                <a16:creationId xmlns:a16="http://schemas.microsoft.com/office/drawing/2014/main" id="{DCA16666-23E9-B52F-2919-3AB1E41B8214}"/>
              </a:ext>
            </a:extLst>
          </p:cNvPr>
          <p:cNvPicPr>
            <a:picLocks noChangeAspect="1"/>
          </p:cNvPicPr>
          <p:nvPr/>
        </p:nvPicPr>
        <p:blipFill>
          <a:blip r:embed="rId2"/>
          <a:stretch>
            <a:fillRect/>
          </a:stretch>
        </p:blipFill>
        <p:spPr>
          <a:xfrm>
            <a:off x="430491" y="892458"/>
            <a:ext cx="4962381" cy="3908142"/>
          </a:xfrm>
          <a:prstGeom prst="rect">
            <a:avLst/>
          </a:prstGeom>
        </p:spPr>
      </p:pic>
      <p:sp>
        <p:nvSpPr>
          <p:cNvPr id="10" name="文本框 9">
            <a:extLst>
              <a:ext uri="{FF2B5EF4-FFF2-40B4-BE49-F238E27FC236}">
                <a16:creationId xmlns:a16="http://schemas.microsoft.com/office/drawing/2014/main" id="{66B2ED2E-A164-95B5-6328-972D6754CA70}"/>
              </a:ext>
            </a:extLst>
          </p:cNvPr>
          <p:cNvSpPr txBox="1"/>
          <p:nvPr/>
        </p:nvSpPr>
        <p:spPr>
          <a:xfrm>
            <a:off x="5562433" y="1098727"/>
            <a:ext cx="4835456" cy="2031325"/>
          </a:xfrm>
          <a:prstGeom prst="rect">
            <a:avLst/>
          </a:prstGeom>
          <a:noFill/>
        </p:spPr>
        <p:txBody>
          <a:bodyPr wrap="square" rtlCol="0">
            <a:spAutoFit/>
          </a:bodyPr>
          <a:lstStyle/>
          <a:p>
            <a:r>
              <a:rPr lang="en-US" altLang="zh-CN" dirty="0"/>
              <a:t>        </a:t>
            </a:r>
            <a:r>
              <a:rPr lang="en-US" altLang="zh-CN" dirty="0" err="1">
                <a:latin typeface="华文仿宋" panose="02010600040101010101" pitchFamily="2" charset="-122"/>
                <a:ea typeface="华文仿宋" panose="02010600040101010101" pitchFamily="2" charset="-122"/>
              </a:rPr>
              <a:t>fread</a:t>
            </a:r>
            <a:r>
              <a:rPr lang="zh-CN" altLang="en-US" dirty="0">
                <a:latin typeface="华文仿宋" panose="02010600040101010101" pitchFamily="2" charset="-122"/>
                <a:ea typeface="华文仿宋" panose="02010600040101010101" pitchFamily="2" charset="-122"/>
              </a:rPr>
              <a:t>函数读取文件到缓冲区当中，缓冲区，之后返回读取的字节数，之后获取返回字节数的千位、百位、十位和个位，将其写入到终端（</a:t>
            </a:r>
            <a:r>
              <a:rPr lang="en-US" altLang="zh-CN" dirty="0">
                <a:latin typeface="华文仿宋" panose="02010600040101010101" pitchFamily="2" charset="-122"/>
                <a:ea typeface="华文仿宋" panose="02010600040101010101" pitchFamily="2" charset="-122"/>
              </a:rPr>
              <a:t>Linux</a:t>
            </a:r>
            <a:r>
              <a:rPr lang="zh-CN" altLang="en-US" dirty="0">
                <a:latin typeface="华文仿宋" panose="02010600040101010101" pitchFamily="2" charset="-122"/>
                <a:ea typeface="华文仿宋" panose="02010600040101010101" pitchFamily="2" charset="-122"/>
              </a:rPr>
              <a:t>标准输出文件描述是</a:t>
            </a:r>
            <a:r>
              <a:rPr lang="en-US" altLang="zh-CN" dirty="0">
                <a:latin typeface="华文仿宋" panose="02010600040101010101" pitchFamily="2" charset="-122"/>
                <a:ea typeface="华文仿宋" panose="02010600040101010101" pitchFamily="2" charset="-122"/>
              </a:rPr>
              <a:t>1</a:t>
            </a:r>
            <a:r>
              <a:rPr lang="zh-CN" altLang="en-US" dirty="0">
                <a:latin typeface="华文仿宋" panose="02010600040101010101" pitchFamily="2" charset="-122"/>
                <a:ea typeface="华文仿宋" panose="02010600040101010101" pitchFamily="2" charset="-122"/>
              </a:rPr>
              <a:t>）和串口中（将文件长度发送给对方），之后依次向终端和串口中输出读入到缓冲区当中的具体文件内容，完成后关闭文件释放缓冲区</a:t>
            </a:r>
          </a:p>
        </p:txBody>
      </p:sp>
      <p:pic>
        <p:nvPicPr>
          <p:cNvPr id="14" name="图片 13">
            <a:extLst>
              <a:ext uri="{FF2B5EF4-FFF2-40B4-BE49-F238E27FC236}">
                <a16:creationId xmlns:a16="http://schemas.microsoft.com/office/drawing/2014/main" id="{D4FD725E-4C63-B9A1-1478-A1165FB198FC}"/>
              </a:ext>
            </a:extLst>
          </p:cNvPr>
          <p:cNvPicPr>
            <a:picLocks noChangeAspect="1"/>
          </p:cNvPicPr>
          <p:nvPr/>
        </p:nvPicPr>
        <p:blipFill>
          <a:blip r:embed="rId3"/>
          <a:stretch>
            <a:fillRect/>
          </a:stretch>
        </p:blipFill>
        <p:spPr>
          <a:xfrm>
            <a:off x="2651811" y="3861533"/>
            <a:ext cx="4786606" cy="2435818"/>
          </a:xfrm>
          <a:prstGeom prst="rect">
            <a:avLst/>
          </a:prstGeom>
        </p:spPr>
      </p:pic>
      <p:sp>
        <p:nvSpPr>
          <p:cNvPr id="16" name="文本框 15">
            <a:extLst>
              <a:ext uri="{FF2B5EF4-FFF2-40B4-BE49-F238E27FC236}">
                <a16:creationId xmlns:a16="http://schemas.microsoft.com/office/drawing/2014/main" id="{E5958FCF-A09E-B9E1-02B5-F4E3D852BA5F}"/>
              </a:ext>
            </a:extLst>
          </p:cNvPr>
          <p:cNvSpPr txBox="1"/>
          <p:nvPr/>
        </p:nvSpPr>
        <p:spPr>
          <a:xfrm>
            <a:off x="4536610" y="3861533"/>
            <a:ext cx="2818400" cy="369332"/>
          </a:xfrm>
          <a:prstGeom prst="rect">
            <a:avLst/>
          </a:prstGeom>
          <a:noFill/>
        </p:spPr>
        <p:txBody>
          <a:bodyPr wrap="none" rtlCol="0">
            <a:spAutoFit/>
          </a:bodyPr>
          <a:lstStyle/>
          <a:p>
            <a:r>
              <a:rPr lang="en-US" altLang="zh-CN" dirty="0" err="1">
                <a:solidFill>
                  <a:schemeClr val="accent4">
                    <a:lumMod val="40000"/>
                    <a:lumOff val="60000"/>
                  </a:schemeClr>
                </a:solidFill>
              </a:rPr>
              <a:t>getch</a:t>
            </a:r>
            <a:r>
              <a:rPr lang="zh-CN" altLang="en-US" dirty="0">
                <a:solidFill>
                  <a:schemeClr val="accent4">
                    <a:lumMod val="40000"/>
                    <a:lumOff val="60000"/>
                  </a:schemeClr>
                </a:solidFill>
              </a:rPr>
              <a:t>实现不用敲回车结束</a:t>
            </a:r>
          </a:p>
        </p:txBody>
      </p:sp>
      <p:pic>
        <p:nvPicPr>
          <p:cNvPr id="24" name="图片 23">
            <a:extLst>
              <a:ext uri="{FF2B5EF4-FFF2-40B4-BE49-F238E27FC236}">
                <a16:creationId xmlns:a16="http://schemas.microsoft.com/office/drawing/2014/main" id="{C068DFBC-B593-5615-5F5E-DCCBBFDC48EF}"/>
              </a:ext>
            </a:extLst>
          </p:cNvPr>
          <p:cNvPicPr>
            <a:picLocks noChangeAspect="1"/>
          </p:cNvPicPr>
          <p:nvPr/>
        </p:nvPicPr>
        <p:blipFill rotWithShape="1">
          <a:blip r:embed="rId4"/>
          <a:srcRect l="335" t="12010"/>
          <a:stretch/>
        </p:blipFill>
        <p:spPr>
          <a:xfrm>
            <a:off x="7524741" y="3214027"/>
            <a:ext cx="4556441" cy="3317401"/>
          </a:xfrm>
          <a:prstGeom prst="rect">
            <a:avLst/>
          </a:prstGeom>
        </p:spPr>
      </p:pic>
    </p:spTree>
    <p:extLst>
      <p:ext uri="{BB962C8B-B14F-4D97-AF65-F5344CB8AC3E}">
        <p14:creationId xmlns:p14="http://schemas.microsoft.com/office/powerpoint/2010/main" val="33825610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9803F1D8-7FF4-EB07-4344-4B175DDCC4A2}"/>
              </a:ext>
            </a:extLst>
          </p:cNvPr>
          <p:cNvSpPr txBox="1"/>
          <p:nvPr/>
        </p:nvSpPr>
        <p:spPr>
          <a:xfrm>
            <a:off x="430491" y="430793"/>
            <a:ext cx="1987467" cy="461665"/>
          </a:xfrm>
          <a:prstGeom prst="rect">
            <a:avLst/>
          </a:prstGeom>
          <a:noFill/>
        </p:spPr>
        <p:txBody>
          <a:bodyPr wrap="none" rtlCol="0">
            <a:spAutoFit/>
          </a:bodyPr>
          <a:lstStyle/>
          <a:p>
            <a:r>
              <a:rPr lang="en-US" altLang="zh-CN" sz="2400" dirty="0">
                <a:latin typeface="Bernard MT Condensed" panose="02050806060905020404" pitchFamily="18" charset="0"/>
              </a:rPr>
              <a:t>RS232-2/</a:t>
            </a:r>
            <a:r>
              <a:rPr lang="en-US" altLang="zh-CN" sz="2400" dirty="0" err="1">
                <a:latin typeface="Bernard MT Condensed" panose="02050806060905020404" pitchFamily="18" charset="0"/>
              </a:rPr>
              <a:t>recv.c</a:t>
            </a:r>
            <a:endParaRPr lang="zh-CN" altLang="en-US" sz="2400" dirty="0">
              <a:latin typeface="Bernard MT Condensed" panose="02050806060905020404" pitchFamily="18" charset="0"/>
            </a:endParaRPr>
          </a:p>
        </p:txBody>
      </p:sp>
      <p:sp>
        <p:nvSpPr>
          <p:cNvPr id="5" name="文本框 4">
            <a:extLst>
              <a:ext uri="{FF2B5EF4-FFF2-40B4-BE49-F238E27FC236}">
                <a16:creationId xmlns:a16="http://schemas.microsoft.com/office/drawing/2014/main" id="{3566EFC5-0F12-A07D-05B3-D79C0E30B6E8}"/>
              </a:ext>
            </a:extLst>
          </p:cNvPr>
          <p:cNvSpPr txBox="1"/>
          <p:nvPr/>
        </p:nvSpPr>
        <p:spPr>
          <a:xfrm>
            <a:off x="573314" y="1016000"/>
            <a:ext cx="10493829" cy="369332"/>
          </a:xfrm>
          <a:prstGeom prst="rect">
            <a:avLst/>
          </a:prstGeom>
          <a:noFill/>
        </p:spPr>
        <p:txBody>
          <a:bodyPr wrap="square" rtlCol="0">
            <a:spAutoFit/>
          </a:bodyPr>
          <a:lstStyle/>
          <a:p>
            <a:r>
              <a:rPr lang="zh-CN" altLang="en-US" dirty="0">
                <a:latin typeface="宋体" panose="02010600030101010101" pitchFamily="2" charset="-122"/>
                <a:ea typeface="宋体" panose="02010600030101010101" pitchFamily="2" charset="-122"/>
              </a:rPr>
              <a:t>    接收部分获取命令行中的波特率以及初始化串口与</a:t>
            </a:r>
            <a:r>
              <a:rPr lang="en-US" altLang="zh-CN" dirty="0">
                <a:latin typeface="宋体" panose="02010600030101010101" pitchFamily="2" charset="-122"/>
                <a:ea typeface="宋体" panose="02010600030101010101" pitchFamily="2" charset="-122"/>
              </a:rPr>
              <a:t>send</a:t>
            </a:r>
            <a:r>
              <a:rPr lang="zh-CN" altLang="en-US" dirty="0">
                <a:latin typeface="宋体" panose="02010600030101010101" pitchFamily="2" charset="-122"/>
                <a:ea typeface="宋体" panose="02010600030101010101" pitchFamily="2" charset="-122"/>
              </a:rPr>
              <a:t>程序相同</a:t>
            </a:r>
          </a:p>
        </p:txBody>
      </p:sp>
      <p:pic>
        <p:nvPicPr>
          <p:cNvPr id="6" name="图片 5">
            <a:extLst>
              <a:ext uri="{FF2B5EF4-FFF2-40B4-BE49-F238E27FC236}">
                <a16:creationId xmlns:a16="http://schemas.microsoft.com/office/drawing/2014/main" id="{F6072788-F5FB-A231-A87F-AB6F99CC6A29}"/>
              </a:ext>
            </a:extLst>
          </p:cNvPr>
          <p:cNvPicPr>
            <a:picLocks noChangeAspect="1"/>
          </p:cNvPicPr>
          <p:nvPr/>
        </p:nvPicPr>
        <p:blipFill>
          <a:blip r:embed="rId2"/>
          <a:stretch>
            <a:fillRect/>
          </a:stretch>
        </p:blipFill>
        <p:spPr>
          <a:xfrm>
            <a:off x="831707" y="1508875"/>
            <a:ext cx="4813313" cy="1531850"/>
          </a:xfrm>
          <a:prstGeom prst="rect">
            <a:avLst/>
          </a:prstGeom>
        </p:spPr>
      </p:pic>
      <p:sp>
        <p:nvSpPr>
          <p:cNvPr id="9" name="文本框 8">
            <a:extLst>
              <a:ext uri="{FF2B5EF4-FFF2-40B4-BE49-F238E27FC236}">
                <a16:creationId xmlns:a16="http://schemas.microsoft.com/office/drawing/2014/main" id="{2F95B6C0-EE86-CF67-0B18-58668183616F}"/>
              </a:ext>
            </a:extLst>
          </p:cNvPr>
          <p:cNvSpPr txBox="1"/>
          <p:nvPr/>
        </p:nvSpPr>
        <p:spPr>
          <a:xfrm>
            <a:off x="5888923" y="1533178"/>
            <a:ext cx="3954929" cy="307777"/>
          </a:xfrm>
          <a:prstGeom prst="rect">
            <a:avLst/>
          </a:prstGeom>
          <a:noFill/>
        </p:spPr>
        <p:txBody>
          <a:bodyPr wrap="none" rtlCol="0">
            <a:spAutoFit/>
          </a:bodyPr>
          <a:lstStyle/>
          <a:p>
            <a:r>
              <a:rPr lang="zh-CN" altLang="en-US" sz="1400" dirty="0">
                <a:latin typeface="宋体" panose="02010600030101010101" pitchFamily="2" charset="-122"/>
                <a:ea typeface="宋体" panose="02010600030101010101" pitchFamily="2" charset="-122"/>
              </a:rPr>
              <a:t>创建一个线程，在该线程中接收串口传输的数据</a:t>
            </a:r>
          </a:p>
        </p:txBody>
      </p:sp>
      <p:pic>
        <p:nvPicPr>
          <p:cNvPr id="16" name="图片 15">
            <a:extLst>
              <a:ext uri="{FF2B5EF4-FFF2-40B4-BE49-F238E27FC236}">
                <a16:creationId xmlns:a16="http://schemas.microsoft.com/office/drawing/2014/main" id="{D41E7C72-EAF7-8BA6-9732-7EDCEFDDA482}"/>
              </a:ext>
            </a:extLst>
          </p:cNvPr>
          <p:cNvPicPr>
            <a:picLocks noChangeAspect="1"/>
          </p:cNvPicPr>
          <p:nvPr/>
        </p:nvPicPr>
        <p:blipFill rotWithShape="1">
          <a:blip r:embed="rId3"/>
          <a:srcRect r="7363"/>
          <a:stretch/>
        </p:blipFill>
        <p:spPr>
          <a:xfrm>
            <a:off x="831707" y="3164268"/>
            <a:ext cx="4813313" cy="3520186"/>
          </a:xfrm>
          <a:prstGeom prst="rect">
            <a:avLst/>
          </a:prstGeom>
        </p:spPr>
      </p:pic>
      <p:sp>
        <p:nvSpPr>
          <p:cNvPr id="17" name="文本框 16">
            <a:extLst>
              <a:ext uri="{FF2B5EF4-FFF2-40B4-BE49-F238E27FC236}">
                <a16:creationId xmlns:a16="http://schemas.microsoft.com/office/drawing/2014/main" id="{CF12EB79-BEE4-B620-BBF4-AB4185C545E6}"/>
              </a:ext>
            </a:extLst>
          </p:cNvPr>
          <p:cNvSpPr txBox="1"/>
          <p:nvPr/>
        </p:nvSpPr>
        <p:spPr>
          <a:xfrm>
            <a:off x="6294276" y="3764343"/>
            <a:ext cx="4146797" cy="1477328"/>
          </a:xfrm>
          <a:prstGeom prst="rect">
            <a:avLst/>
          </a:prstGeom>
          <a:noFill/>
        </p:spPr>
        <p:txBody>
          <a:bodyPr wrap="square" rtlCol="0">
            <a:spAutoFit/>
          </a:bodyPr>
          <a:lstStyle/>
          <a:p>
            <a:r>
              <a:rPr lang="zh-CN" altLang="en-US" dirty="0">
                <a:latin typeface="宋体" panose="02010600030101010101" pitchFamily="2" charset="-122"/>
                <a:ea typeface="宋体" panose="02010600030101010101" pitchFamily="2" charset="-122"/>
              </a:rPr>
              <a:t>    多线程运行的函数，返回值类型为</a:t>
            </a:r>
            <a:r>
              <a:rPr lang="en-US" altLang="zh-CN" dirty="0">
                <a:latin typeface="宋体" panose="02010600030101010101" pitchFamily="2" charset="-122"/>
                <a:ea typeface="宋体" panose="02010600030101010101" pitchFamily="2" charset="-122"/>
              </a:rPr>
              <a:t>void*</a:t>
            </a:r>
            <a:r>
              <a:rPr lang="zh-CN" altLang="en-US" dirty="0">
                <a:latin typeface="宋体" panose="02010600030101010101" pitchFamily="2" charset="-122"/>
                <a:ea typeface="宋体" panose="02010600030101010101" pitchFamily="2" charset="-122"/>
              </a:rPr>
              <a:t>，允许对返回结果使用强制类型转换从而获得实现返回任意数据类型。文件打开与</a:t>
            </a:r>
            <a:r>
              <a:rPr lang="en-US" altLang="zh-CN" dirty="0" err="1">
                <a:latin typeface="宋体" panose="02010600030101010101" pitchFamily="2" charset="-122"/>
                <a:ea typeface="宋体" panose="02010600030101010101" pitchFamily="2" charset="-122"/>
              </a:rPr>
              <a:t>getch</a:t>
            </a:r>
            <a:r>
              <a:rPr lang="zh-CN" altLang="en-US" dirty="0">
                <a:latin typeface="宋体" panose="02010600030101010101" pitchFamily="2" charset="-122"/>
                <a:ea typeface="宋体" panose="02010600030101010101" pitchFamily="2" charset="-122"/>
              </a:rPr>
              <a:t>都与之前的</a:t>
            </a:r>
            <a:r>
              <a:rPr lang="en-US" altLang="zh-CN" dirty="0">
                <a:latin typeface="宋体" panose="02010600030101010101" pitchFamily="2" charset="-122"/>
                <a:ea typeface="宋体" panose="02010600030101010101" pitchFamily="2" charset="-122"/>
              </a:rPr>
              <a:t>send</a:t>
            </a:r>
            <a:r>
              <a:rPr lang="zh-CN" altLang="en-US" dirty="0">
                <a:latin typeface="宋体" panose="02010600030101010101" pitchFamily="2" charset="-122"/>
                <a:ea typeface="宋体" panose="02010600030101010101" pitchFamily="2" charset="-122"/>
              </a:rPr>
              <a:t>函数相同</a:t>
            </a:r>
          </a:p>
        </p:txBody>
      </p:sp>
      <p:sp>
        <p:nvSpPr>
          <p:cNvPr id="18" name="Rectangle 1">
            <a:extLst>
              <a:ext uri="{FF2B5EF4-FFF2-40B4-BE49-F238E27FC236}">
                <a16:creationId xmlns:a16="http://schemas.microsoft.com/office/drawing/2014/main" id="{31DE052A-6DF8-4DEE-CF46-CC4AA4D7FEB5}"/>
              </a:ext>
            </a:extLst>
          </p:cNvPr>
          <p:cNvSpPr>
            <a:spLocks noChangeArrowheads="1"/>
          </p:cNvSpPr>
          <p:nvPr/>
        </p:nvSpPr>
        <p:spPr bwMode="auto">
          <a:xfrm>
            <a:off x="5888923" y="1977693"/>
            <a:ext cx="6303077"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400" b="0" i="0" u="none" strike="noStrike" cap="none" normalizeH="0" baseline="0" dirty="0">
                <a:ln>
                  <a:noFill/>
                </a:ln>
                <a:solidFill>
                  <a:schemeClr val="tx1"/>
                </a:solidFill>
                <a:effectLst/>
                <a:latin typeface="宋体" panose="02010600030101010101" pitchFamily="2" charset="-122"/>
                <a:ea typeface="宋体" panose="02010600030101010101" pitchFamily="2" charset="-122"/>
              </a:rPr>
              <a:t>pthread_join会</a:t>
            </a:r>
            <a:r>
              <a:rPr kumimoji="0" lang="zh-CN" altLang="en-US" sz="1400" b="0" i="0" u="none" strike="noStrike" cap="none" normalizeH="0" baseline="0" dirty="0">
                <a:ln>
                  <a:noFill/>
                </a:ln>
                <a:solidFill>
                  <a:schemeClr val="tx1"/>
                </a:solidFill>
                <a:effectLst/>
                <a:latin typeface="宋体" panose="02010600030101010101" pitchFamily="2" charset="-122"/>
                <a:ea typeface="宋体" panose="02010600030101010101" pitchFamily="2" charset="-122"/>
              </a:rPr>
              <a:t>阻塞当前线程、</a:t>
            </a:r>
            <a:r>
              <a:rPr kumimoji="0" lang="zh-CN" altLang="zh-CN" sz="1400" b="0" i="0" u="none" strike="noStrike" cap="none" normalizeH="0" baseline="0" dirty="0">
                <a:ln>
                  <a:noFill/>
                </a:ln>
                <a:solidFill>
                  <a:schemeClr val="tx1"/>
                </a:solidFill>
                <a:effectLst/>
                <a:latin typeface="宋体" panose="02010600030101010101" pitchFamily="2" charset="-122"/>
                <a:ea typeface="宋体" panose="02010600030101010101" pitchFamily="2" charset="-122"/>
              </a:rPr>
              <a:t>等待线程th_b结束运行，并将线程的返回值保存在 retval 变量中。通过使用 pthread_join()函数，可以确保在主线程继续执行之前，等待其他线程完成其工作，并且能够获取到其他线程的返回值。</a:t>
            </a:r>
          </a:p>
        </p:txBody>
      </p:sp>
    </p:spTree>
    <p:extLst>
      <p:ext uri="{BB962C8B-B14F-4D97-AF65-F5344CB8AC3E}">
        <p14:creationId xmlns:p14="http://schemas.microsoft.com/office/powerpoint/2010/main" val="15473262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9803F1D8-7FF4-EB07-4344-4B175DDCC4A2}"/>
              </a:ext>
            </a:extLst>
          </p:cNvPr>
          <p:cNvSpPr txBox="1"/>
          <p:nvPr/>
        </p:nvSpPr>
        <p:spPr>
          <a:xfrm>
            <a:off x="430491" y="430793"/>
            <a:ext cx="1987467" cy="461665"/>
          </a:xfrm>
          <a:prstGeom prst="rect">
            <a:avLst/>
          </a:prstGeom>
          <a:noFill/>
        </p:spPr>
        <p:txBody>
          <a:bodyPr wrap="none" rtlCol="0">
            <a:spAutoFit/>
          </a:bodyPr>
          <a:lstStyle/>
          <a:p>
            <a:r>
              <a:rPr lang="en-US" altLang="zh-CN" sz="2400" dirty="0">
                <a:latin typeface="Bernard MT Condensed" panose="02050806060905020404" pitchFamily="18" charset="0"/>
              </a:rPr>
              <a:t>RS232-2/</a:t>
            </a:r>
            <a:r>
              <a:rPr lang="en-US" altLang="zh-CN" sz="2400" dirty="0" err="1">
                <a:latin typeface="Bernard MT Condensed" panose="02050806060905020404" pitchFamily="18" charset="0"/>
              </a:rPr>
              <a:t>recv.c</a:t>
            </a:r>
            <a:endParaRPr lang="zh-CN" altLang="en-US" sz="2400" dirty="0">
              <a:latin typeface="Bernard MT Condensed" panose="02050806060905020404" pitchFamily="18" charset="0"/>
            </a:endParaRPr>
          </a:p>
        </p:txBody>
      </p:sp>
      <p:pic>
        <p:nvPicPr>
          <p:cNvPr id="3" name="图片 2">
            <a:extLst>
              <a:ext uri="{FF2B5EF4-FFF2-40B4-BE49-F238E27FC236}">
                <a16:creationId xmlns:a16="http://schemas.microsoft.com/office/drawing/2014/main" id="{6D5075DB-2D46-1075-9A4A-ED4043304A90}"/>
              </a:ext>
            </a:extLst>
          </p:cNvPr>
          <p:cNvPicPr>
            <a:picLocks noChangeAspect="1"/>
          </p:cNvPicPr>
          <p:nvPr/>
        </p:nvPicPr>
        <p:blipFill rotWithShape="1">
          <a:blip r:embed="rId2"/>
          <a:srcRect r="11040"/>
          <a:stretch/>
        </p:blipFill>
        <p:spPr>
          <a:xfrm>
            <a:off x="620992" y="930214"/>
            <a:ext cx="5941734" cy="4997572"/>
          </a:xfrm>
          <a:prstGeom prst="rect">
            <a:avLst/>
          </a:prstGeom>
        </p:spPr>
      </p:pic>
      <p:sp>
        <p:nvSpPr>
          <p:cNvPr id="7" name="文本框 6">
            <a:extLst>
              <a:ext uri="{FF2B5EF4-FFF2-40B4-BE49-F238E27FC236}">
                <a16:creationId xmlns:a16="http://schemas.microsoft.com/office/drawing/2014/main" id="{6C61A7F2-FA46-6DFA-FDB7-0ADA34D0AF86}"/>
              </a:ext>
            </a:extLst>
          </p:cNvPr>
          <p:cNvSpPr txBox="1"/>
          <p:nvPr/>
        </p:nvSpPr>
        <p:spPr>
          <a:xfrm>
            <a:off x="6938437" y="1263933"/>
            <a:ext cx="4320113" cy="3693319"/>
          </a:xfrm>
          <a:prstGeom prst="rect">
            <a:avLst/>
          </a:prstGeom>
          <a:noFill/>
        </p:spPr>
        <p:txBody>
          <a:bodyPr wrap="square" rtlCol="0">
            <a:spAutoFit/>
          </a:bodyPr>
          <a:lstStyle/>
          <a:p>
            <a:r>
              <a:rPr lang="zh-CN" altLang="en-US" dirty="0">
                <a:latin typeface="宋体" panose="02010600030101010101" pitchFamily="2" charset="-122"/>
                <a:ea typeface="宋体" panose="02010600030101010101" pitchFamily="2" charset="-122"/>
              </a:rPr>
              <a:t>    接收程序从串口中读取数据，先按字节读取总字节数的每一位数字，之后将其拼接为总字节数，之后按照总的字节数读取传输过来的每一个字节将其输出在终端并写入到缓冲区当中，最后将缓冲区当中的内容写入到文件中，如果字节数等于缓冲区的大小说明缓冲区被填满，也就是说本次没有传输完文件，因此继续从串口中读取，直到读完整个文件，这里因为双方缓冲区的大小相同，因此可以直接判断</a:t>
            </a:r>
            <a:r>
              <a:rPr lang="en-US" altLang="zh-CN" dirty="0" err="1">
                <a:latin typeface="宋体" panose="02010600030101010101" pitchFamily="2" charset="-122"/>
                <a:ea typeface="宋体" panose="02010600030101010101" pitchFamily="2" charset="-122"/>
              </a:rPr>
              <a:t>readCount</a:t>
            </a:r>
            <a:r>
              <a:rPr lang="zh-CN" altLang="en-US" dirty="0">
                <a:latin typeface="宋体" panose="02010600030101010101" pitchFamily="2" charset="-122"/>
                <a:ea typeface="宋体" panose="02010600030101010101" pitchFamily="2" charset="-122"/>
              </a:rPr>
              <a:t>和</a:t>
            </a:r>
            <a:r>
              <a:rPr lang="en-US" altLang="zh-CN" dirty="0" err="1">
                <a:latin typeface="宋体" panose="02010600030101010101" pitchFamily="2" charset="-122"/>
                <a:ea typeface="宋体" panose="02010600030101010101" pitchFamily="2" charset="-122"/>
              </a:rPr>
              <a:t>bufferLen</a:t>
            </a:r>
            <a:r>
              <a:rPr lang="zh-CN" altLang="en-US" dirty="0">
                <a:latin typeface="宋体" panose="02010600030101010101" pitchFamily="2" charset="-122"/>
                <a:ea typeface="宋体" panose="02010600030101010101" pitchFamily="2" charset="-122"/>
              </a:rPr>
              <a:t>即可，但是如果刚好最后一批缓冲区刚好填满可能会导致线程无法结束</a:t>
            </a:r>
          </a:p>
        </p:txBody>
      </p:sp>
    </p:spTree>
    <p:extLst>
      <p:ext uri="{BB962C8B-B14F-4D97-AF65-F5344CB8AC3E}">
        <p14:creationId xmlns:p14="http://schemas.microsoft.com/office/powerpoint/2010/main" val="38927156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9803F1D8-7FF4-EB07-4344-4B175DDCC4A2}"/>
              </a:ext>
            </a:extLst>
          </p:cNvPr>
          <p:cNvSpPr txBox="1"/>
          <p:nvPr/>
        </p:nvSpPr>
        <p:spPr>
          <a:xfrm>
            <a:off x="430491" y="430793"/>
            <a:ext cx="1326004" cy="461665"/>
          </a:xfrm>
          <a:prstGeom prst="rect">
            <a:avLst/>
          </a:prstGeom>
          <a:noFill/>
        </p:spPr>
        <p:txBody>
          <a:bodyPr wrap="none" rtlCol="0">
            <a:spAutoFit/>
          </a:bodyPr>
          <a:lstStyle/>
          <a:p>
            <a:r>
              <a:rPr lang="en-US" altLang="zh-CN" sz="2400" dirty="0">
                <a:latin typeface="Bernard MT Condensed" panose="02050806060905020404" pitchFamily="18" charset="0"/>
              </a:rPr>
              <a:t>RS485-1.c</a:t>
            </a:r>
            <a:endParaRPr lang="zh-CN" altLang="en-US" sz="2400" dirty="0">
              <a:latin typeface="Bernard MT Condensed" panose="02050806060905020404" pitchFamily="18" charset="0"/>
            </a:endParaRPr>
          </a:p>
        </p:txBody>
      </p:sp>
      <p:sp>
        <p:nvSpPr>
          <p:cNvPr id="6" name="文本框 5">
            <a:extLst>
              <a:ext uri="{FF2B5EF4-FFF2-40B4-BE49-F238E27FC236}">
                <a16:creationId xmlns:a16="http://schemas.microsoft.com/office/drawing/2014/main" id="{67FD3347-535A-94F2-C92B-37F59C2828D1}"/>
              </a:ext>
            </a:extLst>
          </p:cNvPr>
          <p:cNvSpPr txBox="1"/>
          <p:nvPr/>
        </p:nvSpPr>
        <p:spPr>
          <a:xfrm>
            <a:off x="5865914" y="1314730"/>
            <a:ext cx="6226560" cy="646331"/>
          </a:xfrm>
          <a:prstGeom prst="rect">
            <a:avLst/>
          </a:prstGeom>
          <a:noFill/>
        </p:spPr>
        <p:txBody>
          <a:bodyPr wrap="square" rtlCol="0">
            <a:spAutoFit/>
          </a:bodyPr>
          <a:lstStyle/>
          <a:p>
            <a:r>
              <a:rPr lang="zh-CN" altLang="en-US" dirty="0">
                <a:latin typeface="宋体" panose="02010600030101010101" pitchFamily="2" charset="-122"/>
                <a:ea typeface="宋体" panose="02010600030101010101" pitchFamily="2" charset="-122"/>
              </a:rPr>
              <a:t>    获取命令行中的波特率以及初始化串口与之前的程序相同，除了初始化的时候使用的文件路径有所改变</a:t>
            </a:r>
          </a:p>
        </p:txBody>
      </p:sp>
      <p:pic>
        <p:nvPicPr>
          <p:cNvPr id="12" name="图片 11">
            <a:extLst>
              <a:ext uri="{FF2B5EF4-FFF2-40B4-BE49-F238E27FC236}">
                <a16:creationId xmlns:a16="http://schemas.microsoft.com/office/drawing/2014/main" id="{6567D64E-AF4D-D3BD-4AD0-D253A9EA7712}"/>
              </a:ext>
            </a:extLst>
          </p:cNvPr>
          <p:cNvPicPr>
            <a:picLocks noChangeAspect="1"/>
          </p:cNvPicPr>
          <p:nvPr/>
        </p:nvPicPr>
        <p:blipFill>
          <a:blip r:embed="rId2"/>
          <a:stretch>
            <a:fillRect/>
          </a:stretch>
        </p:blipFill>
        <p:spPr>
          <a:xfrm>
            <a:off x="6096000" y="2229004"/>
            <a:ext cx="3346622" cy="971600"/>
          </a:xfrm>
          <a:prstGeom prst="rect">
            <a:avLst/>
          </a:prstGeom>
        </p:spPr>
      </p:pic>
      <p:pic>
        <p:nvPicPr>
          <p:cNvPr id="14" name="图片 13">
            <a:extLst>
              <a:ext uri="{FF2B5EF4-FFF2-40B4-BE49-F238E27FC236}">
                <a16:creationId xmlns:a16="http://schemas.microsoft.com/office/drawing/2014/main" id="{4A5C8A05-8C41-1C69-8D5D-7D574F4C8958}"/>
              </a:ext>
            </a:extLst>
          </p:cNvPr>
          <p:cNvPicPr>
            <a:picLocks noChangeAspect="1"/>
          </p:cNvPicPr>
          <p:nvPr/>
        </p:nvPicPr>
        <p:blipFill>
          <a:blip r:embed="rId3"/>
          <a:stretch>
            <a:fillRect/>
          </a:stretch>
        </p:blipFill>
        <p:spPr>
          <a:xfrm>
            <a:off x="6096000" y="3368350"/>
            <a:ext cx="5245370" cy="2673487"/>
          </a:xfrm>
          <a:prstGeom prst="rect">
            <a:avLst/>
          </a:prstGeom>
        </p:spPr>
      </p:pic>
      <p:sp>
        <p:nvSpPr>
          <p:cNvPr id="15" name="文本框 14">
            <a:extLst>
              <a:ext uri="{FF2B5EF4-FFF2-40B4-BE49-F238E27FC236}">
                <a16:creationId xmlns:a16="http://schemas.microsoft.com/office/drawing/2014/main" id="{FDC4DAAF-D4AC-08B8-1828-E2513131478D}"/>
              </a:ext>
            </a:extLst>
          </p:cNvPr>
          <p:cNvSpPr txBox="1"/>
          <p:nvPr/>
        </p:nvSpPr>
        <p:spPr>
          <a:xfrm>
            <a:off x="2062135" y="668399"/>
            <a:ext cx="6226560" cy="646331"/>
          </a:xfrm>
          <a:prstGeom prst="rect">
            <a:avLst/>
          </a:prstGeom>
          <a:noFill/>
        </p:spPr>
        <p:txBody>
          <a:bodyPr wrap="square" rtlCol="0">
            <a:spAutoFit/>
          </a:bodyPr>
          <a:lstStyle/>
          <a:p>
            <a:r>
              <a:rPr lang="zh-CN" altLang="en-US" dirty="0">
                <a:latin typeface="宋体" panose="02010600030101010101" pitchFamily="2" charset="-122"/>
                <a:ea typeface="宋体" panose="02010600030101010101" pitchFamily="2" charset="-122"/>
              </a:rPr>
              <a:t>    运行效果：双工通信，任意一方输入字符都会在双方终端显示</a:t>
            </a:r>
          </a:p>
        </p:txBody>
      </p:sp>
      <p:pic>
        <p:nvPicPr>
          <p:cNvPr id="17" name="图片 16">
            <a:extLst>
              <a:ext uri="{FF2B5EF4-FFF2-40B4-BE49-F238E27FC236}">
                <a16:creationId xmlns:a16="http://schemas.microsoft.com/office/drawing/2014/main" id="{EB444C0F-B57D-A1FB-2C0B-580E226F365F}"/>
              </a:ext>
            </a:extLst>
          </p:cNvPr>
          <p:cNvPicPr>
            <a:picLocks noChangeAspect="1"/>
          </p:cNvPicPr>
          <p:nvPr/>
        </p:nvPicPr>
        <p:blipFill>
          <a:blip r:embed="rId4"/>
          <a:stretch>
            <a:fillRect/>
          </a:stretch>
        </p:blipFill>
        <p:spPr>
          <a:xfrm>
            <a:off x="999863" y="1459195"/>
            <a:ext cx="4872170" cy="3952559"/>
          </a:xfrm>
          <a:prstGeom prst="rect">
            <a:avLst/>
          </a:prstGeom>
        </p:spPr>
      </p:pic>
    </p:spTree>
    <p:extLst>
      <p:ext uri="{BB962C8B-B14F-4D97-AF65-F5344CB8AC3E}">
        <p14:creationId xmlns:p14="http://schemas.microsoft.com/office/powerpoint/2010/main" val="29203465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9803F1D8-7FF4-EB07-4344-4B175DDCC4A2}"/>
              </a:ext>
            </a:extLst>
          </p:cNvPr>
          <p:cNvSpPr txBox="1"/>
          <p:nvPr/>
        </p:nvSpPr>
        <p:spPr>
          <a:xfrm>
            <a:off x="430491" y="430793"/>
            <a:ext cx="1326004" cy="461665"/>
          </a:xfrm>
          <a:prstGeom prst="rect">
            <a:avLst/>
          </a:prstGeom>
          <a:noFill/>
        </p:spPr>
        <p:txBody>
          <a:bodyPr wrap="none" rtlCol="0">
            <a:spAutoFit/>
          </a:bodyPr>
          <a:lstStyle/>
          <a:p>
            <a:r>
              <a:rPr lang="en-US" altLang="zh-CN" sz="2400" dirty="0">
                <a:latin typeface="Bernard MT Condensed" panose="02050806060905020404" pitchFamily="18" charset="0"/>
              </a:rPr>
              <a:t>RS485-1.c</a:t>
            </a:r>
            <a:endParaRPr lang="zh-CN" altLang="en-US" sz="2400" dirty="0">
              <a:latin typeface="Bernard MT Condensed" panose="02050806060905020404" pitchFamily="18" charset="0"/>
            </a:endParaRPr>
          </a:p>
        </p:txBody>
      </p:sp>
      <p:pic>
        <p:nvPicPr>
          <p:cNvPr id="7" name="图片 6">
            <a:extLst>
              <a:ext uri="{FF2B5EF4-FFF2-40B4-BE49-F238E27FC236}">
                <a16:creationId xmlns:a16="http://schemas.microsoft.com/office/drawing/2014/main" id="{5DF65A9F-A2F9-1741-F321-05AFDC4E6E76}"/>
              </a:ext>
            </a:extLst>
          </p:cNvPr>
          <p:cNvPicPr>
            <a:picLocks noChangeAspect="1"/>
          </p:cNvPicPr>
          <p:nvPr/>
        </p:nvPicPr>
        <p:blipFill rotWithShape="1">
          <a:blip r:embed="rId2"/>
          <a:srcRect r="18629"/>
          <a:stretch/>
        </p:blipFill>
        <p:spPr>
          <a:xfrm>
            <a:off x="542700" y="1078347"/>
            <a:ext cx="5074329" cy="4496031"/>
          </a:xfrm>
          <a:prstGeom prst="rect">
            <a:avLst/>
          </a:prstGeom>
        </p:spPr>
      </p:pic>
      <p:sp>
        <p:nvSpPr>
          <p:cNvPr id="8" name="文本框 7">
            <a:extLst>
              <a:ext uri="{FF2B5EF4-FFF2-40B4-BE49-F238E27FC236}">
                <a16:creationId xmlns:a16="http://schemas.microsoft.com/office/drawing/2014/main" id="{D243AB1B-2D6A-B32C-ACD1-6F2EF4A6AA68}"/>
              </a:ext>
            </a:extLst>
          </p:cNvPr>
          <p:cNvSpPr txBox="1"/>
          <p:nvPr/>
        </p:nvSpPr>
        <p:spPr>
          <a:xfrm>
            <a:off x="5865914" y="1314730"/>
            <a:ext cx="6207898" cy="2308324"/>
          </a:xfrm>
          <a:prstGeom prst="rect">
            <a:avLst/>
          </a:prstGeom>
          <a:noFill/>
        </p:spPr>
        <p:txBody>
          <a:bodyPr wrap="square" rtlCol="0">
            <a:spAutoFit/>
          </a:bodyPr>
          <a:lstStyle/>
          <a:p>
            <a:r>
              <a:rPr lang="zh-CN" altLang="en-US" dirty="0">
                <a:latin typeface="宋体" panose="02010600030101010101" pitchFamily="2" charset="-122"/>
                <a:ea typeface="宋体" panose="02010600030101010101" pitchFamily="2" charset="-122"/>
              </a:rPr>
              <a:t>    创建一个子线程用于接收来自对方的输入，在主线程中获取自己的输入并写入串口，这里</a:t>
            </a:r>
            <a:r>
              <a:rPr lang="en-US" altLang="zh-CN" dirty="0" err="1">
                <a:latin typeface="宋体" panose="02010600030101010101" pitchFamily="2" charset="-122"/>
                <a:ea typeface="宋体" panose="02010600030101010101" pitchFamily="2" charset="-122"/>
              </a:rPr>
              <a:t>getch</a:t>
            </a:r>
            <a:r>
              <a:rPr lang="zh-CN" altLang="en-US" dirty="0">
                <a:latin typeface="宋体" panose="02010600030101010101" pitchFamily="2" charset="-122"/>
                <a:ea typeface="宋体" panose="02010600030101010101" pitchFamily="2" charset="-122"/>
              </a:rPr>
              <a:t>实现了按字节读取终端里的输入信息，不需要键入回车来释放缓冲区，使用</a:t>
            </a:r>
            <a:r>
              <a:rPr lang="en-US" altLang="zh-CN" dirty="0">
                <a:latin typeface="宋体" panose="02010600030101010101" pitchFamily="2" charset="-122"/>
                <a:ea typeface="宋体" panose="02010600030101010101" pitchFamily="2" charset="-122"/>
              </a:rPr>
              <a:t>write</a:t>
            </a:r>
            <a:r>
              <a:rPr lang="zh-CN" altLang="en-US" dirty="0">
                <a:latin typeface="宋体" panose="02010600030101010101" pitchFamily="2" charset="-122"/>
                <a:ea typeface="宋体" panose="02010600030101010101" pitchFamily="2" charset="-122"/>
              </a:rPr>
              <a:t>和文件描述符</a:t>
            </a:r>
            <a:r>
              <a:rPr lang="en-US" altLang="zh-CN" dirty="0">
                <a:latin typeface="宋体" panose="02010600030101010101" pitchFamily="2" charset="-122"/>
                <a:ea typeface="宋体" panose="02010600030101010101" pitchFamily="2" charset="-122"/>
              </a:rPr>
              <a:t>1</a:t>
            </a:r>
            <a:r>
              <a:rPr lang="zh-CN" altLang="en-US" dirty="0">
                <a:latin typeface="宋体" panose="02010600030101010101" pitchFamily="2" charset="-122"/>
                <a:ea typeface="宋体" panose="02010600030101010101" pitchFamily="2" charset="-122"/>
              </a:rPr>
              <a:t>输出到自己的终端实现回显，同时设置</a:t>
            </a:r>
            <a:r>
              <a:rPr lang="en-US" altLang="zh-CN" dirty="0">
                <a:latin typeface="宋体" panose="02010600030101010101" pitchFamily="2" charset="-122"/>
                <a:ea typeface="宋体" panose="02010600030101010101" pitchFamily="2" charset="-122"/>
              </a:rPr>
              <a:t>rs485</a:t>
            </a:r>
            <a:r>
              <a:rPr lang="zh-CN" altLang="en-US" dirty="0">
                <a:latin typeface="宋体" panose="02010600030101010101" pitchFamily="2" charset="-122"/>
                <a:ea typeface="宋体" panose="02010600030101010101" pitchFamily="2" charset="-122"/>
              </a:rPr>
              <a:t>为发送模式，将输入的信息发送到另一台实验箱，如果是换行符输出换行，如果是</a:t>
            </a:r>
            <a:r>
              <a:rPr lang="en-US" altLang="zh-CN" dirty="0">
                <a:latin typeface="宋体" panose="02010600030101010101" pitchFamily="2" charset="-122"/>
                <a:ea typeface="宋体" panose="02010600030101010101" pitchFamily="2" charset="-122"/>
              </a:rPr>
              <a:t>Esc</a:t>
            </a:r>
            <a:r>
              <a:rPr lang="zh-CN" altLang="en-US" dirty="0">
                <a:latin typeface="宋体" panose="02010600030101010101" pitchFamily="2" charset="-122"/>
                <a:ea typeface="宋体" panose="02010600030101010101" pitchFamily="2" charset="-122"/>
              </a:rPr>
              <a:t>则退出程序，之后暂停程序</a:t>
            </a:r>
            <a:r>
              <a:rPr lang="en-US" altLang="zh-CN" dirty="0">
                <a:latin typeface="宋体" panose="02010600030101010101" pitchFamily="2" charset="-122"/>
                <a:ea typeface="宋体" panose="02010600030101010101" pitchFamily="2" charset="-122"/>
              </a:rPr>
              <a:t>1</a:t>
            </a:r>
            <a:r>
              <a:rPr lang="zh-CN" altLang="en-US" dirty="0">
                <a:latin typeface="宋体" panose="02010600030101010101" pitchFamily="2" charset="-122"/>
                <a:ea typeface="宋体" panose="02010600030101010101" pitchFamily="2" charset="-122"/>
              </a:rPr>
              <a:t>秒钟，并将</a:t>
            </a:r>
            <a:r>
              <a:rPr lang="en-US" altLang="zh-CN" dirty="0">
                <a:latin typeface="宋体" panose="02010600030101010101" pitchFamily="2" charset="-122"/>
                <a:ea typeface="宋体" panose="02010600030101010101" pitchFamily="2" charset="-122"/>
              </a:rPr>
              <a:t>rs485</a:t>
            </a:r>
            <a:r>
              <a:rPr lang="zh-CN" altLang="en-US" dirty="0">
                <a:latin typeface="宋体" panose="02010600030101010101" pitchFamily="2" charset="-122"/>
                <a:ea typeface="宋体" panose="02010600030101010101" pitchFamily="2" charset="-122"/>
              </a:rPr>
              <a:t>切换为接收模式，以实现获取对方传输过来的数据</a:t>
            </a:r>
          </a:p>
        </p:txBody>
      </p:sp>
      <p:pic>
        <p:nvPicPr>
          <p:cNvPr id="11" name="图片 10">
            <a:extLst>
              <a:ext uri="{FF2B5EF4-FFF2-40B4-BE49-F238E27FC236}">
                <a16:creationId xmlns:a16="http://schemas.microsoft.com/office/drawing/2014/main" id="{A4E8B26F-365C-64DD-5A4C-3B4137963765}"/>
              </a:ext>
            </a:extLst>
          </p:cNvPr>
          <p:cNvPicPr>
            <a:picLocks noChangeAspect="1"/>
          </p:cNvPicPr>
          <p:nvPr/>
        </p:nvPicPr>
        <p:blipFill>
          <a:blip r:embed="rId3"/>
          <a:stretch>
            <a:fillRect/>
          </a:stretch>
        </p:blipFill>
        <p:spPr>
          <a:xfrm>
            <a:off x="5617029" y="4065943"/>
            <a:ext cx="6394779" cy="2171812"/>
          </a:xfrm>
          <a:prstGeom prst="rect">
            <a:avLst/>
          </a:prstGeom>
        </p:spPr>
      </p:pic>
    </p:spTree>
    <p:extLst>
      <p:ext uri="{BB962C8B-B14F-4D97-AF65-F5344CB8AC3E}">
        <p14:creationId xmlns:p14="http://schemas.microsoft.com/office/powerpoint/2010/main" val="30420072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9803F1D8-7FF4-EB07-4344-4B175DDCC4A2}"/>
              </a:ext>
            </a:extLst>
          </p:cNvPr>
          <p:cNvSpPr txBox="1"/>
          <p:nvPr/>
        </p:nvSpPr>
        <p:spPr>
          <a:xfrm>
            <a:off x="430491" y="430793"/>
            <a:ext cx="1326004" cy="461665"/>
          </a:xfrm>
          <a:prstGeom prst="rect">
            <a:avLst/>
          </a:prstGeom>
          <a:noFill/>
        </p:spPr>
        <p:txBody>
          <a:bodyPr wrap="none" rtlCol="0">
            <a:spAutoFit/>
          </a:bodyPr>
          <a:lstStyle/>
          <a:p>
            <a:r>
              <a:rPr lang="en-US" altLang="zh-CN" sz="2400" dirty="0">
                <a:latin typeface="Bernard MT Condensed" panose="02050806060905020404" pitchFamily="18" charset="0"/>
              </a:rPr>
              <a:t>RS485-1.c</a:t>
            </a:r>
            <a:endParaRPr lang="zh-CN" altLang="en-US" sz="2400" dirty="0">
              <a:latin typeface="Bernard MT Condensed" panose="02050806060905020404" pitchFamily="18" charset="0"/>
            </a:endParaRPr>
          </a:p>
        </p:txBody>
      </p:sp>
      <p:pic>
        <p:nvPicPr>
          <p:cNvPr id="3" name="图片 2">
            <a:extLst>
              <a:ext uri="{FF2B5EF4-FFF2-40B4-BE49-F238E27FC236}">
                <a16:creationId xmlns:a16="http://schemas.microsoft.com/office/drawing/2014/main" id="{E29DECBC-48C9-B96C-7D77-F1F4E175A341}"/>
              </a:ext>
            </a:extLst>
          </p:cNvPr>
          <p:cNvPicPr>
            <a:picLocks noChangeAspect="1"/>
          </p:cNvPicPr>
          <p:nvPr/>
        </p:nvPicPr>
        <p:blipFill>
          <a:blip r:embed="rId2"/>
          <a:stretch>
            <a:fillRect/>
          </a:stretch>
        </p:blipFill>
        <p:spPr>
          <a:xfrm>
            <a:off x="485062" y="1063584"/>
            <a:ext cx="5610938" cy="4590767"/>
          </a:xfrm>
          <a:prstGeom prst="rect">
            <a:avLst/>
          </a:prstGeom>
        </p:spPr>
      </p:pic>
      <p:sp>
        <p:nvSpPr>
          <p:cNvPr id="5" name="文本框 4">
            <a:extLst>
              <a:ext uri="{FF2B5EF4-FFF2-40B4-BE49-F238E27FC236}">
                <a16:creationId xmlns:a16="http://schemas.microsoft.com/office/drawing/2014/main" id="{B17A797A-7E63-87A1-093A-F799ED5BC0CC}"/>
              </a:ext>
            </a:extLst>
          </p:cNvPr>
          <p:cNvSpPr txBox="1"/>
          <p:nvPr/>
        </p:nvSpPr>
        <p:spPr>
          <a:xfrm>
            <a:off x="6312160" y="661625"/>
            <a:ext cx="5707224" cy="1477328"/>
          </a:xfrm>
          <a:prstGeom prst="rect">
            <a:avLst/>
          </a:prstGeom>
          <a:noFill/>
        </p:spPr>
        <p:txBody>
          <a:bodyPr wrap="square" rtlCol="0">
            <a:spAutoFit/>
          </a:bodyPr>
          <a:lstStyle/>
          <a:p>
            <a:r>
              <a:rPr lang="zh-CN" altLang="en-US" dirty="0">
                <a:latin typeface="宋体" panose="02010600030101010101" pitchFamily="2" charset="-122"/>
                <a:ea typeface="宋体" panose="02010600030101010101" pitchFamily="2" charset="-122"/>
              </a:rPr>
              <a:t>    在子线程中进行接收，每次从串口读取一个字节并将其输出到中断，如果接收到</a:t>
            </a:r>
            <a:r>
              <a:rPr lang="en-US" altLang="zh-CN" dirty="0">
                <a:latin typeface="宋体" panose="02010600030101010101" pitchFamily="2" charset="-122"/>
                <a:ea typeface="宋体" panose="02010600030101010101" pitchFamily="2" charset="-122"/>
              </a:rPr>
              <a:t>Esc</a:t>
            </a:r>
            <a:r>
              <a:rPr lang="zh-CN" altLang="en-US" dirty="0">
                <a:latin typeface="宋体" panose="02010600030101010101" pitchFamily="2" charset="-122"/>
                <a:ea typeface="宋体" panose="02010600030101010101" pitchFamily="2" charset="-122"/>
              </a:rPr>
              <a:t>则说明对方结束发送故本机结束接收，但是本机还是可以发送，变成单工通信</a:t>
            </a:r>
            <a:endParaRPr lang="en-US" altLang="zh-CN" dirty="0">
              <a:latin typeface="宋体" panose="02010600030101010101" pitchFamily="2" charset="-122"/>
              <a:ea typeface="宋体" panose="02010600030101010101" pitchFamily="2" charset="-122"/>
            </a:endParaRPr>
          </a:p>
          <a:p>
            <a:r>
              <a:rPr lang="en-US" altLang="zh-CN" dirty="0">
                <a:latin typeface="宋体" panose="02010600030101010101" pitchFamily="2" charset="-122"/>
                <a:ea typeface="宋体" panose="02010600030101010101" pitchFamily="2" charset="-122"/>
              </a:rPr>
              <a:t>    </a:t>
            </a:r>
            <a:r>
              <a:rPr lang="zh-CN" altLang="en-US" dirty="0">
                <a:latin typeface="宋体" panose="02010600030101010101" pitchFamily="2" charset="-122"/>
                <a:ea typeface="宋体" panose="02010600030101010101" pitchFamily="2" charset="-122"/>
              </a:rPr>
              <a:t>后面主线程中等待子线程结束也与前面相同</a:t>
            </a:r>
            <a:endParaRPr lang="en-US" altLang="zh-CN" dirty="0">
              <a:latin typeface="宋体" panose="02010600030101010101" pitchFamily="2" charset="-122"/>
              <a:ea typeface="宋体" panose="02010600030101010101" pitchFamily="2" charset="-122"/>
            </a:endParaRPr>
          </a:p>
        </p:txBody>
      </p:sp>
      <p:pic>
        <p:nvPicPr>
          <p:cNvPr id="9" name="图片 8">
            <a:extLst>
              <a:ext uri="{FF2B5EF4-FFF2-40B4-BE49-F238E27FC236}">
                <a16:creationId xmlns:a16="http://schemas.microsoft.com/office/drawing/2014/main" id="{68A23E45-FB82-76FD-6F2D-7843C7DD2569}"/>
              </a:ext>
            </a:extLst>
          </p:cNvPr>
          <p:cNvPicPr>
            <a:picLocks noChangeAspect="1"/>
          </p:cNvPicPr>
          <p:nvPr/>
        </p:nvPicPr>
        <p:blipFill>
          <a:blip r:embed="rId3"/>
          <a:stretch>
            <a:fillRect/>
          </a:stretch>
        </p:blipFill>
        <p:spPr>
          <a:xfrm>
            <a:off x="6640681" y="4056314"/>
            <a:ext cx="5371434" cy="2381807"/>
          </a:xfrm>
          <a:prstGeom prst="rect">
            <a:avLst/>
          </a:prstGeom>
        </p:spPr>
      </p:pic>
      <p:sp>
        <p:nvSpPr>
          <p:cNvPr id="10" name="文本框 9">
            <a:extLst>
              <a:ext uri="{FF2B5EF4-FFF2-40B4-BE49-F238E27FC236}">
                <a16:creationId xmlns:a16="http://schemas.microsoft.com/office/drawing/2014/main" id="{692184A8-505A-63AB-1BCA-F96B29F76C89}"/>
              </a:ext>
            </a:extLst>
          </p:cNvPr>
          <p:cNvSpPr txBox="1"/>
          <p:nvPr/>
        </p:nvSpPr>
        <p:spPr>
          <a:xfrm>
            <a:off x="6312160" y="2543635"/>
            <a:ext cx="5707224" cy="646331"/>
          </a:xfrm>
          <a:prstGeom prst="rect">
            <a:avLst/>
          </a:prstGeom>
          <a:noFill/>
        </p:spPr>
        <p:txBody>
          <a:bodyPr wrap="square" rtlCol="0">
            <a:spAutoFit/>
          </a:bodyPr>
          <a:lstStyle/>
          <a:p>
            <a:r>
              <a:rPr lang="zh-CN" altLang="en-US" dirty="0">
                <a:latin typeface="宋体" panose="02010600030101010101" pitchFamily="2" charset="-122"/>
                <a:ea typeface="宋体" panose="02010600030101010101" pitchFamily="2" charset="-122"/>
              </a:rPr>
              <a:t>    </a:t>
            </a:r>
            <a:r>
              <a:rPr lang="en-US" altLang="zh-CN" dirty="0">
                <a:highlight>
                  <a:srgbClr val="FFFF00"/>
                </a:highlight>
                <a:latin typeface="宋体" panose="02010600030101010101" pitchFamily="2" charset="-122"/>
                <a:ea typeface="宋体" panose="02010600030101010101" pitchFamily="2" charset="-122"/>
              </a:rPr>
              <a:t>rs485</a:t>
            </a:r>
            <a:r>
              <a:rPr lang="zh-CN" altLang="en-US" dirty="0">
                <a:highlight>
                  <a:srgbClr val="FFFF00"/>
                </a:highlight>
                <a:latin typeface="宋体" panose="02010600030101010101" pitchFamily="2" charset="-122"/>
                <a:ea typeface="宋体" panose="02010600030101010101" pitchFamily="2" charset="-122"/>
              </a:rPr>
              <a:t>需要打开两个设备，因为对比</a:t>
            </a:r>
            <a:r>
              <a:rPr lang="en-US" altLang="zh-CN" dirty="0">
                <a:highlight>
                  <a:srgbClr val="FFFF00"/>
                </a:highlight>
                <a:latin typeface="宋体" panose="02010600030101010101" pitchFamily="2" charset="-122"/>
                <a:ea typeface="宋体" panose="02010600030101010101" pitchFamily="2" charset="-122"/>
              </a:rPr>
              <a:t>rs232</a:t>
            </a:r>
            <a:r>
              <a:rPr lang="zh-CN" altLang="en-US" dirty="0">
                <a:highlight>
                  <a:srgbClr val="FFFF00"/>
                </a:highlight>
                <a:latin typeface="宋体" panose="02010600030101010101" pitchFamily="2" charset="-122"/>
                <a:ea typeface="宋体" panose="02010600030101010101" pitchFamily="2" charset="-122"/>
              </a:rPr>
              <a:t>这多了一个</a:t>
            </a:r>
            <a:r>
              <a:rPr lang="en-US" altLang="zh-CN" dirty="0">
                <a:highlight>
                  <a:srgbClr val="FFFF00"/>
                </a:highlight>
                <a:latin typeface="宋体" panose="02010600030101010101" pitchFamily="2" charset="-122"/>
                <a:ea typeface="宋体" panose="02010600030101010101" pitchFamily="2" charset="-122"/>
              </a:rPr>
              <a:t>rs485</a:t>
            </a:r>
            <a:r>
              <a:rPr lang="zh-CN" altLang="en-US" dirty="0">
                <a:highlight>
                  <a:srgbClr val="FFFF00"/>
                </a:highlight>
                <a:latin typeface="宋体" panose="02010600030101010101" pitchFamily="2" charset="-122"/>
                <a:ea typeface="宋体" panose="02010600030101010101" pitchFamily="2" charset="-122"/>
              </a:rPr>
              <a:t>的收发器，需要在程序中进行设置状态</a:t>
            </a:r>
            <a:endParaRPr lang="en-US" altLang="zh-CN" dirty="0">
              <a:highlight>
                <a:srgbClr val="FFFF00"/>
              </a:highlight>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1303656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9803F1D8-7FF4-EB07-4344-4B175DDCC4A2}"/>
              </a:ext>
            </a:extLst>
          </p:cNvPr>
          <p:cNvSpPr txBox="1"/>
          <p:nvPr/>
        </p:nvSpPr>
        <p:spPr>
          <a:xfrm>
            <a:off x="430491" y="430793"/>
            <a:ext cx="1005403" cy="461665"/>
          </a:xfrm>
          <a:prstGeom prst="rect">
            <a:avLst/>
          </a:prstGeom>
          <a:noFill/>
        </p:spPr>
        <p:txBody>
          <a:bodyPr wrap="none" rtlCol="0">
            <a:spAutoFit/>
          </a:bodyPr>
          <a:lstStyle/>
          <a:p>
            <a:r>
              <a:rPr lang="en-US" altLang="zh-CN" sz="2400" dirty="0">
                <a:latin typeface="Bernard MT Condensed" panose="02050806060905020404" pitchFamily="18" charset="0"/>
              </a:rPr>
              <a:t>CAN-1.c</a:t>
            </a:r>
            <a:endParaRPr lang="zh-CN" altLang="en-US" sz="2400" dirty="0">
              <a:latin typeface="Bernard MT Condensed" panose="02050806060905020404" pitchFamily="18" charset="0"/>
            </a:endParaRPr>
          </a:p>
        </p:txBody>
      </p:sp>
      <p:sp>
        <p:nvSpPr>
          <p:cNvPr id="2" name="文本框 1">
            <a:extLst>
              <a:ext uri="{FF2B5EF4-FFF2-40B4-BE49-F238E27FC236}">
                <a16:creationId xmlns:a16="http://schemas.microsoft.com/office/drawing/2014/main" id="{ECD47425-057D-4E3B-820A-F8782C428D87}"/>
              </a:ext>
            </a:extLst>
          </p:cNvPr>
          <p:cNvSpPr txBox="1"/>
          <p:nvPr/>
        </p:nvSpPr>
        <p:spPr>
          <a:xfrm>
            <a:off x="933192" y="998480"/>
            <a:ext cx="6226560" cy="646331"/>
          </a:xfrm>
          <a:prstGeom prst="rect">
            <a:avLst/>
          </a:prstGeom>
          <a:noFill/>
        </p:spPr>
        <p:txBody>
          <a:bodyPr wrap="square" rtlCol="0">
            <a:spAutoFit/>
          </a:bodyPr>
          <a:lstStyle/>
          <a:p>
            <a:r>
              <a:rPr lang="zh-CN" altLang="en-US" dirty="0">
                <a:latin typeface="宋体" panose="02010600030101010101" pitchFamily="2" charset="-122"/>
                <a:ea typeface="宋体" panose="02010600030101010101" pitchFamily="2" charset="-122"/>
              </a:rPr>
              <a:t>    运行效果：双工通信，任意一方输入字符都会在双方终端显示</a:t>
            </a:r>
          </a:p>
        </p:txBody>
      </p:sp>
      <p:pic>
        <p:nvPicPr>
          <p:cNvPr id="7" name="图片 6">
            <a:extLst>
              <a:ext uri="{FF2B5EF4-FFF2-40B4-BE49-F238E27FC236}">
                <a16:creationId xmlns:a16="http://schemas.microsoft.com/office/drawing/2014/main" id="{C2D5BCDE-9DC4-1D3A-FA17-71EB574C30AF}"/>
              </a:ext>
            </a:extLst>
          </p:cNvPr>
          <p:cNvPicPr>
            <a:picLocks noChangeAspect="1"/>
          </p:cNvPicPr>
          <p:nvPr/>
        </p:nvPicPr>
        <p:blipFill rotWithShape="1">
          <a:blip r:embed="rId2"/>
          <a:srcRect l="-1" r="14916"/>
          <a:stretch/>
        </p:blipFill>
        <p:spPr>
          <a:xfrm>
            <a:off x="430491" y="1644811"/>
            <a:ext cx="5251852" cy="3848298"/>
          </a:xfrm>
          <a:prstGeom prst="rect">
            <a:avLst/>
          </a:prstGeom>
        </p:spPr>
      </p:pic>
      <p:sp>
        <p:nvSpPr>
          <p:cNvPr id="8" name="文本框 7">
            <a:extLst>
              <a:ext uri="{FF2B5EF4-FFF2-40B4-BE49-F238E27FC236}">
                <a16:creationId xmlns:a16="http://schemas.microsoft.com/office/drawing/2014/main" id="{79AF8D2F-DD13-57E4-2994-D925284892F5}"/>
              </a:ext>
            </a:extLst>
          </p:cNvPr>
          <p:cNvSpPr txBox="1"/>
          <p:nvPr/>
        </p:nvSpPr>
        <p:spPr>
          <a:xfrm>
            <a:off x="6096000" y="1783563"/>
            <a:ext cx="6226560" cy="923330"/>
          </a:xfrm>
          <a:prstGeom prst="rect">
            <a:avLst/>
          </a:prstGeom>
          <a:noFill/>
        </p:spPr>
        <p:txBody>
          <a:bodyPr wrap="square" rtlCol="0">
            <a:spAutoFit/>
          </a:bodyPr>
          <a:lstStyle/>
          <a:p>
            <a:r>
              <a:rPr lang="zh-CN" altLang="en-US" dirty="0">
                <a:latin typeface="宋体" panose="02010600030101010101" pitchFamily="2" charset="-122"/>
                <a:ea typeface="宋体" panose="02010600030101010101" pitchFamily="2" charset="-122"/>
              </a:rPr>
              <a:t>    </a:t>
            </a:r>
            <a:r>
              <a:rPr lang="en-US" altLang="zh-CN" dirty="0">
                <a:latin typeface="宋体" panose="02010600030101010101" pitchFamily="2" charset="-122"/>
                <a:ea typeface="宋体" panose="02010600030101010101" pitchFamily="2" charset="-122"/>
              </a:rPr>
              <a:t>CAN</a:t>
            </a:r>
            <a:r>
              <a:rPr lang="zh-CN" altLang="en-US" dirty="0">
                <a:latin typeface="宋体" panose="02010600030101010101" pitchFamily="2" charset="-122"/>
                <a:ea typeface="宋体" panose="02010600030101010101" pitchFamily="2" charset="-122"/>
              </a:rPr>
              <a:t>总线传输数据与前面两种有些不同，需要通过套接字</a:t>
            </a:r>
            <a:r>
              <a:rPr lang="en-US" altLang="zh-CN" dirty="0">
                <a:latin typeface="宋体" panose="02010600030101010101" pitchFamily="2" charset="-122"/>
                <a:ea typeface="宋体" panose="02010600030101010101" pitchFamily="2" charset="-122"/>
              </a:rPr>
              <a:t>socket</a:t>
            </a:r>
            <a:r>
              <a:rPr lang="zh-CN" altLang="en-US" dirty="0">
                <a:latin typeface="宋体" panose="02010600030101010101" pitchFamily="2" charset="-122"/>
                <a:ea typeface="宋体" panose="02010600030101010101" pitchFamily="2" charset="-122"/>
              </a:rPr>
              <a:t>，之后创建一个子线程用于接收另一台计算机传输来的数据</a:t>
            </a:r>
          </a:p>
        </p:txBody>
      </p:sp>
      <p:sp>
        <p:nvSpPr>
          <p:cNvPr id="13" name="文本框 12">
            <a:extLst>
              <a:ext uri="{FF2B5EF4-FFF2-40B4-BE49-F238E27FC236}">
                <a16:creationId xmlns:a16="http://schemas.microsoft.com/office/drawing/2014/main" id="{3664FC70-FA61-9F18-AD04-466AF2CBE4F2}"/>
              </a:ext>
            </a:extLst>
          </p:cNvPr>
          <p:cNvSpPr txBox="1"/>
          <p:nvPr/>
        </p:nvSpPr>
        <p:spPr>
          <a:xfrm>
            <a:off x="2982720" y="3043495"/>
            <a:ext cx="2699623" cy="307777"/>
          </a:xfrm>
          <a:prstGeom prst="rect">
            <a:avLst/>
          </a:prstGeom>
          <a:noFill/>
        </p:spPr>
        <p:txBody>
          <a:bodyPr wrap="square" rtlCol="0">
            <a:spAutoFit/>
          </a:bodyPr>
          <a:lstStyle/>
          <a:p>
            <a:r>
              <a:rPr lang="zh-CN" altLang="en-US" sz="1400" dirty="0">
                <a:latin typeface="宋体" panose="02010600030101010101" pitchFamily="2" charset="-122"/>
                <a:ea typeface="宋体" panose="02010600030101010101" pitchFamily="2" charset="-122"/>
              </a:rPr>
              <a:t>    </a:t>
            </a:r>
            <a:r>
              <a:rPr lang="zh-CN" altLang="en-US" sz="1400" dirty="0">
                <a:solidFill>
                  <a:schemeClr val="accent4">
                    <a:lumMod val="40000"/>
                    <a:lumOff val="60000"/>
                  </a:schemeClr>
                </a:solidFill>
                <a:latin typeface="宋体" panose="02010600030101010101" pitchFamily="2" charset="-122"/>
                <a:ea typeface="宋体" panose="02010600030101010101" pitchFamily="2" charset="-122"/>
              </a:rPr>
              <a:t>相当于打开了</a:t>
            </a:r>
            <a:r>
              <a:rPr lang="en-US" altLang="zh-CN" sz="1400" dirty="0">
                <a:solidFill>
                  <a:schemeClr val="accent4">
                    <a:lumMod val="40000"/>
                    <a:lumOff val="60000"/>
                  </a:schemeClr>
                </a:solidFill>
                <a:latin typeface="宋体" panose="02010600030101010101" pitchFamily="2" charset="-122"/>
                <a:ea typeface="宋体" panose="02010600030101010101" pitchFamily="2" charset="-122"/>
              </a:rPr>
              <a:t>CAN</a:t>
            </a:r>
            <a:r>
              <a:rPr lang="zh-CN" altLang="en-US" sz="1400" dirty="0">
                <a:solidFill>
                  <a:schemeClr val="accent4">
                    <a:lumMod val="40000"/>
                    <a:lumOff val="60000"/>
                  </a:schemeClr>
                </a:solidFill>
                <a:latin typeface="宋体" panose="02010600030101010101" pitchFamily="2" charset="-122"/>
                <a:ea typeface="宋体" panose="02010600030101010101" pitchFamily="2" charset="-122"/>
              </a:rPr>
              <a:t>总线设备</a:t>
            </a:r>
          </a:p>
        </p:txBody>
      </p:sp>
      <p:sp>
        <p:nvSpPr>
          <p:cNvPr id="15" name="文本框 14">
            <a:extLst>
              <a:ext uri="{FF2B5EF4-FFF2-40B4-BE49-F238E27FC236}">
                <a16:creationId xmlns:a16="http://schemas.microsoft.com/office/drawing/2014/main" id="{7664471B-4228-39A7-5F16-590FA9E5127F}"/>
              </a:ext>
            </a:extLst>
          </p:cNvPr>
          <p:cNvSpPr txBox="1"/>
          <p:nvPr/>
        </p:nvSpPr>
        <p:spPr>
          <a:xfrm>
            <a:off x="3704287" y="3506729"/>
            <a:ext cx="2699623" cy="307777"/>
          </a:xfrm>
          <a:prstGeom prst="rect">
            <a:avLst/>
          </a:prstGeom>
          <a:noFill/>
        </p:spPr>
        <p:txBody>
          <a:bodyPr wrap="square" rtlCol="0">
            <a:spAutoFit/>
          </a:bodyPr>
          <a:lstStyle/>
          <a:p>
            <a:r>
              <a:rPr lang="zh-CN" altLang="en-US" sz="1400" dirty="0">
                <a:latin typeface="宋体" panose="02010600030101010101" pitchFamily="2" charset="-122"/>
                <a:ea typeface="宋体" panose="02010600030101010101" pitchFamily="2" charset="-122"/>
              </a:rPr>
              <a:t>    </a:t>
            </a:r>
            <a:r>
              <a:rPr lang="zh-CN" altLang="en-US" sz="1400" dirty="0">
                <a:solidFill>
                  <a:schemeClr val="accent4">
                    <a:lumMod val="40000"/>
                    <a:lumOff val="60000"/>
                  </a:schemeClr>
                </a:solidFill>
                <a:latin typeface="宋体" panose="02010600030101010101" pitchFamily="2" charset="-122"/>
                <a:ea typeface="宋体" panose="02010600030101010101" pitchFamily="2" charset="-122"/>
              </a:rPr>
              <a:t>指定名称</a:t>
            </a:r>
          </a:p>
        </p:txBody>
      </p:sp>
      <p:sp>
        <p:nvSpPr>
          <p:cNvPr id="16" name="文本框 15">
            <a:extLst>
              <a:ext uri="{FF2B5EF4-FFF2-40B4-BE49-F238E27FC236}">
                <a16:creationId xmlns:a16="http://schemas.microsoft.com/office/drawing/2014/main" id="{37BDA0E5-2417-4EEC-3D94-D25F112C7B4D}"/>
              </a:ext>
            </a:extLst>
          </p:cNvPr>
          <p:cNvSpPr txBox="1"/>
          <p:nvPr/>
        </p:nvSpPr>
        <p:spPr>
          <a:xfrm>
            <a:off x="2149185" y="3949736"/>
            <a:ext cx="2699623" cy="307777"/>
          </a:xfrm>
          <a:prstGeom prst="rect">
            <a:avLst/>
          </a:prstGeom>
          <a:noFill/>
        </p:spPr>
        <p:txBody>
          <a:bodyPr wrap="square" rtlCol="0">
            <a:spAutoFit/>
          </a:bodyPr>
          <a:lstStyle/>
          <a:p>
            <a:r>
              <a:rPr lang="en-US" altLang="zh-CN" sz="1400" dirty="0">
                <a:solidFill>
                  <a:schemeClr val="accent4">
                    <a:lumMod val="40000"/>
                    <a:lumOff val="60000"/>
                  </a:schemeClr>
                </a:solidFill>
                <a:latin typeface="宋体" panose="02010600030101010101" pitchFamily="2" charset="-122"/>
                <a:ea typeface="宋体" panose="02010600030101010101" pitchFamily="2" charset="-122"/>
              </a:rPr>
              <a:t>	</a:t>
            </a:r>
            <a:r>
              <a:rPr lang="zh-CN" altLang="en-US" sz="1400" dirty="0">
                <a:solidFill>
                  <a:schemeClr val="accent4">
                    <a:lumMod val="40000"/>
                    <a:lumOff val="60000"/>
                  </a:schemeClr>
                </a:solidFill>
                <a:latin typeface="宋体" panose="02010600030101010101" pitchFamily="2" charset="-122"/>
                <a:ea typeface="宋体" panose="02010600030101010101" pitchFamily="2" charset="-122"/>
              </a:rPr>
              <a:t>设置协议族为</a:t>
            </a:r>
            <a:r>
              <a:rPr lang="en-US" altLang="zh-CN" sz="1400" dirty="0">
                <a:solidFill>
                  <a:schemeClr val="accent4">
                    <a:lumMod val="40000"/>
                    <a:lumOff val="60000"/>
                  </a:schemeClr>
                </a:solidFill>
                <a:latin typeface="宋体" panose="02010600030101010101" pitchFamily="2" charset="-122"/>
                <a:ea typeface="宋体" panose="02010600030101010101" pitchFamily="2" charset="-122"/>
              </a:rPr>
              <a:t>AF_CAN</a:t>
            </a:r>
          </a:p>
        </p:txBody>
      </p:sp>
      <p:sp>
        <p:nvSpPr>
          <p:cNvPr id="17" name="文本框 16">
            <a:extLst>
              <a:ext uri="{FF2B5EF4-FFF2-40B4-BE49-F238E27FC236}">
                <a16:creationId xmlns:a16="http://schemas.microsoft.com/office/drawing/2014/main" id="{0AEEB7DA-B0D0-7F46-920D-9A1FCA0DB5A7}"/>
              </a:ext>
            </a:extLst>
          </p:cNvPr>
          <p:cNvSpPr txBox="1"/>
          <p:nvPr/>
        </p:nvSpPr>
        <p:spPr>
          <a:xfrm>
            <a:off x="4177038" y="4873965"/>
            <a:ext cx="2699623" cy="307777"/>
          </a:xfrm>
          <a:prstGeom prst="rect">
            <a:avLst/>
          </a:prstGeom>
          <a:noFill/>
        </p:spPr>
        <p:txBody>
          <a:bodyPr wrap="square" rtlCol="0">
            <a:spAutoFit/>
          </a:bodyPr>
          <a:lstStyle/>
          <a:p>
            <a:r>
              <a:rPr lang="zh-CN" altLang="en-US" sz="1400" dirty="0">
                <a:solidFill>
                  <a:schemeClr val="accent4">
                    <a:lumMod val="40000"/>
                    <a:lumOff val="60000"/>
                  </a:schemeClr>
                </a:solidFill>
                <a:latin typeface="宋体" panose="02010600030101010101" pitchFamily="2" charset="-122"/>
                <a:ea typeface="宋体" panose="02010600030101010101" pitchFamily="2" charset="-122"/>
              </a:rPr>
              <a:t>不设置过滤器</a:t>
            </a:r>
            <a:endParaRPr lang="en-US" altLang="zh-CN" sz="1400" dirty="0">
              <a:solidFill>
                <a:schemeClr val="accent4">
                  <a:lumMod val="40000"/>
                  <a:lumOff val="60000"/>
                </a:schemeClr>
              </a:solidFill>
              <a:latin typeface="宋体" panose="02010600030101010101" pitchFamily="2" charset="-122"/>
              <a:ea typeface="宋体" panose="02010600030101010101" pitchFamily="2" charset="-122"/>
            </a:endParaRPr>
          </a:p>
        </p:txBody>
      </p:sp>
      <p:sp>
        <p:nvSpPr>
          <p:cNvPr id="18" name="文本框 17">
            <a:extLst>
              <a:ext uri="{FF2B5EF4-FFF2-40B4-BE49-F238E27FC236}">
                <a16:creationId xmlns:a16="http://schemas.microsoft.com/office/drawing/2014/main" id="{11BE011C-B630-5059-C952-5A043E2CDA67}"/>
              </a:ext>
            </a:extLst>
          </p:cNvPr>
          <p:cNvSpPr txBox="1"/>
          <p:nvPr/>
        </p:nvSpPr>
        <p:spPr>
          <a:xfrm>
            <a:off x="6201748" y="2987536"/>
            <a:ext cx="5707224" cy="646331"/>
          </a:xfrm>
          <a:prstGeom prst="rect">
            <a:avLst/>
          </a:prstGeom>
          <a:noFill/>
        </p:spPr>
        <p:txBody>
          <a:bodyPr wrap="square" rtlCol="0">
            <a:spAutoFit/>
          </a:bodyPr>
          <a:lstStyle/>
          <a:p>
            <a:r>
              <a:rPr lang="zh-CN" altLang="en-US" dirty="0">
                <a:latin typeface="宋体" panose="02010600030101010101" pitchFamily="2" charset="-122"/>
                <a:ea typeface="宋体" panose="02010600030101010101" pitchFamily="2" charset="-122"/>
              </a:rPr>
              <a:t>（猜测）使用</a:t>
            </a:r>
            <a:r>
              <a:rPr lang="en-US" altLang="zh-CN" dirty="0" err="1">
                <a:latin typeface="宋体" panose="02010600030101010101" pitchFamily="2" charset="-122"/>
                <a:ea typeface="宋体" panose="02010600030101010101" pitchFamily="2" charset="-122"/>
              </a:rPr>
              <a:t>socekt</a:t>
            </a:r>
            <a:r>
              <a:rPr lang="zh-CN" altLang="en-US" dirty="0">
                <a:latin typeface="宋体" panose="02010600030101010101" pitchFamily="2" charset="-122"/>
                <a:ea typeface="宋体" panose="02010600030101010101" pitchFamily="2" charset="-122"/>
              </a:rPr>
              <a:t>：结合</a:t>
            </a:r>
            <a:r>
              <a:rPr lang="en-US" altLang="zh-CN" dirty="0">
                <a:latin typeface="宋体" panose="02010600030101010101" pitchFamily="2" charset="-122"/>
                <a:ea typeface="宋体" panose="02010600030101010101" pitchFamily="2" charset="-122"/>
              </a:rPr>
              <a:t>CAN</a:t>
            </a:r>
            <a:r>
              <a:rPr lang="zh-CN" altLang="en-US" dirty="0">
                <a:latin typeface="宋体" panose="02010600030101010101" pitchFamily="2" charset="-122"/>
                <a:ea typeface="宋体" panose="02010600030101010101" pitchFamily="2" charset="-122"/>
              </a:rPr>
              <a:t>控制器可以提高数据传输的稳定性，通过</a:t>
            </a:r>
            <a:r>
              <a:rPr lang="en-US" altLang="zh-CN" dirty="0" err="1">
                <a:latin typeface="宋体" panose="02010600030101010101" pitchFamily="2" charset="-122"/>
                <a:ea typeface="宋体" panose="02010600030101010101" pitchFamily="2" charset="-122"/>
              </a:rPr>
              <a:t>socekt</a:t>
            </a:r>
            <a:r>
              <a:rPr lang="zh-CN" altLang="en-US" dirty="0">
                <a:latin typeface="宋体" panose="02010600030101010101" pitchFamily="2" charset="-122"/>
                <a:ea typeface="宋体" panose="02010600030101010101" pitchFamily="2" charset="-122"/>
              </a:rPr>
              <a:t>的方式组帧对编程比较友好</a:t>
            </a:r>
            <a:endParaRPr lang="en-US" altLang="zh-CN" dirty="0">
              <a:latin typeface="宋体" panose="02010600030101010101" pitchFamily="2" charset="-122"/>
              <a:ea typeface="宋体" panose="02010600030101010101" pitchFamily="2" charset="-122"/>
            </a:endParaRPr>
          </a:p>
        </p:txBody>
      </p:sp>
      <p:pic>
        <p:nvPicPr>
          <p:cNvPr id="19" name="图片 18">
            <a:extLst>
              <a:ext uri="{FF2B5EF4-FFF2-40B4-BE49-F238E27FC236}">
                <a16:creationId xmlns:a16="http://schemas.microsoft.com/office/drawing/2014/main" id="{A9ACB03B-7BDF-2791-119C-8067FD607F8C}"/>
              </a:ext>
            </a:extLst>
          </p:cNvPr>
          <p:cNvPicPr>
            <a:picLocks noChangeAspect="1"/>
          </p:cNvPicPr>
          <p:nvPr/>
        </p:nvPicPr>
        <p:blipFill>
          <a:blip r:embed="rId3"/>
          <a:stretch>
            <a:fillRect/>
          </a:stretch>
        </p:blipFill>
        <p:spPr>
          <a:xfrm>
            <a:off x="6296143" y="3914510"/>
            <a:ext cx="5518434" cy="2622685"/>
          </a:xfrm>
          <a:prstGeom prst="rect">
            <a:avLst/>
          </a:prstGeom>
        </p:spPr>
      </p:pic>
    </p:spTree>
    <p:extLst>
      <p:ext uri="{BB962C8B-B14F-4D97-AF65-F5344CB8AC3E}">
        <p14:creationId xmlns:p14="http://schemas.microsoft.com/office/powerpoint/2010/main" val="2061670662"/>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339</TotalTime>
  <Words>1103</Words>
  <Application>Microsoft Office PowerPoint</Application>
  <PresentationFormat>宽屏</PresentationFormat>
  <Paragraphs>44</Paragraphs>
  <Slides>11</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11</vt:i4>
      </vt:variant>
    </vt:vector>
  </HeadingPairs>
  <TitlesOfParts>
    <vt:vector size="20" baseType="lpstr">
      <vt:lpstr>Calibri-Bold</vt:lpstr>
      <vt:lpstr>等线</vt:lpstr>
      <vt:lpstr>等线 Light</vt:lpstr>
      <vt:lpstr>华文仿宋</vt:lpstr>
      <vt:lpstr>SimSun</vt:lpstr>
      <vt:lpstr>SimSun</vt:lpstr>
      <vt:lpstr>Arial</vt:lpstr>
      <vt:lpstr>Bernard MT Condensed</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^_^ AaaZ</dc:creator>
  <cp:lastModifiedBy>^_^ AaaZ</cp:lastModifiedBy>
  <cp:revision>4</cp:revision>
  <dcterms:created xsi:type="dcterms:W3CDTF">2023-10-16T08:48:13Z</dcterms:created>
  <dcterms:modified xsi:type="dcterms:W3CDTF">2023-10-16T14:28:52Z</dcterms:modified>
</cp:coreProperties>
</file>