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42" r:id="rId3"/>
    <p:sldId id="357" r:id="rId4"/>
    <p:sldId id="360" r:id="rId5"/>
    <p:sldId id="413" r:id="rId6"/>
    <p:sldId id="409" r:id="rId7"/>
    <p:sldId id="411" r:id="rId8"/>
    <p:sldId id="415" r:id="rId9"/>
    <p:sldId id="410" r:id="rId10"/>
    <p:sldId id="419" r:id="rId11"/>
    <p:sldId id="427" r:id="rId12"/>
    <p:sldId id="412" r:id="rId13"/>
    <p:sldId id="417" r:id="rId14"/>
    <p:sldId id="420" r:id="rId15"/>
    <p:sldId id="421" r:id="rId16"/>
    <p:sldId id="425" r:id="rId17"/>
    <p:sldId id="424" r:id="rId18"/>
    <p:sldId id="423" r:id="rId19"/>
    <p:sldId id="388" r:id="rId20"/>
    <p:sldId id="358" r:id="rId21"/>
    <p:sldId id="34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24A7D"/>
    <a:srgbClr val="00FF00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0550" autoAdjust="0"/>
  </p:normalViewPr>
  <p:slideViewPr>
    <p:cSldViewPr snapToGrid="0">
      <p:cViewPr varScale="1">
        <p:scale>
          <a:sx n="66" d="100"/>
          <a:sy n="66" d="100"/>
        </p:scale>
        <p:origin x="10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9AB5-65EE-4BAD-A1C6-CE1AEEDE78F4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D4C2C-B2E8-48C4-9A1C-F85E2374B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3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380237903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93023673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igen.tuxfamily.org/dox-3.3/group__QuickRefPage.html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igen.tuxfamily.org/dox-3.3/group__QuickRefPage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338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29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887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绕任意轴旋转的两种方法简单推导 </a:t>
            </a:r>
            <a:r>
              <a:rPr lang="en-US" altLang="zh-CN" dirty="0">
                <a:hlinkClick r:id="rId3"/>
              </a:rPr>
              <a:t>- </a:t>
            </a:r>
            <a:r>
              <a:rPr lang="zh-CN" altLang="en-US" dirty="0">
                <a:hlinkClick r:id="rId3"/>
              </a:rPr>
              <a:t>知乎 </a:t>
            </a:r>
            <a:r>
              <a:rPr lang="en-US" altLang="zh-CN">
                <a:hlinkClick r:id="rId3"/>
              </a:rPr>
              <a:t>(zhihu.com)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55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课件上有相应的变换矩阵，希望同学们自行推导，掌握了以后编写实验代码</a:t>
            </a:r>
            <a:endParaRPr lang="en-US" altLang="zh-CN" dirty="0"/>
          </a:p>
          <a:p>
            <a:r>
              <a:rPr lang="en-US" altLang="zh-CN" sz="1200" kern="100" dirty="0">
                <a:cs typeface="Times New Roman" panose="02020603050405020304" pitchFamily="18" charset="0"/>
              </a:rPr>
              <a:t>Eigen</a:t>
            </a:r>
            <a:r>
              <a:rPr lang="zh-CN" altLang="en-US" sz="1200" kern="100" dirty="0">
                <a:cs typeface="Times New Roman" panose="02020603050405020304" pitchFamily="18" charset="0"/>
              </a:rPr>
              <a:t>使用：</a:t>
            </a:r>
            <a:r>
              <a:rPr lang="zh-CN" altLang="en-US" sz="1200" dirty="0">
                <a:hlinkClick r:id="rId3"/>
              </a:rPr>
              <a:t>快速入门</a:t>
            </a:r>
            <a:r>
              <a:rPr lang="en-US" altLang="zh-CN" sz="1200" dirty="0">
                <a:hlinkClick r:id="rId3"/>
              </a:rPr>
              <a:t>Eigen </a:t>
            </a:r>
            <a:r>
              <a:rPr lang="en-US" altLang="zh-CN" sz="1200" dirty="0"/>
              <a:t>(or </a:t>
            </a:r>
            <a:r>
              <a:rPr lang="en-US" altLang="zh-CN" sz="1200" dirty="0">
                <a:hlinkClick r:id="rId4"/>
              </a:rPr>
              <a:t>Eigen: Quick reference guide</a:t>
            </a:r>
            <a:r>
              <a:rPr lang="en-US" altLang="zh-CN" sz="1200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08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6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51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948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65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512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53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课件上有相应的变换矩阵，希望同学们自行推导，掌握了以后编写实验代码</a:t>
            </a:r>
            <a:endParaRPr lang="en-US" altLang="zh-CN" dirty="0"/>
          </a:p>
          <a:p>
            <a:r>
              <a:rPr lang="en-US" altLang="zh-CN" sz="1200" dirty="0">
                <a:hlinkClick r:id="rId3"/>
              </a:rPr>
              <a:t>Eigen: Quick reference guide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08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286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57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80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43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2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3D21-EA33-4203-BE34-55D8A4400A9B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1ACB-66F3-489D-8BB6-9FDD0213A07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7F0E336-246C-4B97-8F62-DAAFDFC83DD5}"/>
              </a:ext>
            </a:extLst>
          </p:cNvPr>
          <p:cNvCxnSpPr>
            <a:cxnSpLocks/>
          </p:cNvCxnSpPr>
          <p:nvPr userDrawn="1"/>
        </p:nvCxnSpPr>
        <p:spPr>
          <a:xfrm>
            <a:off x="3697356" y="3277319"/>
            <a:ext cx="47509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3857896" y="2353989"/>
            <a:ext cx="4397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3942190" y="3539116"/>
            <a:ext cx="4229240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Speaker</a:t>
            </a:r>
            <a:endParaRPr lang="zh-CN" altLang="en-US" dirty="0"/>
          </a:p>
        </p:txBody>
      </p:sp>
      <p:sp>
        <p:nvSpPr>
          <p:cNvPr id="18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3319527" y="4018064"/>
            <a:ext cx="5474566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Contact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110DA11-B97D-47BC-A77E-A8202C06F4D5}"/>
              </a:ext>
            </a:extLst>
          </p:cNvPr>
          <p:cNvCxnSpPr>
            <a:cxnSpLocks/>
          </p:cNvCxnSpPr>
          <p:nvPr userDrawn="1"/>
        </p:nvCxnSpPr>
        <p:spPr>
          <a:xfrm>
            <a:off x="1113183" y="546370"/>
            <a:ext cx="989937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占位符 20">
            <a:extLst>
              <a:ext uri="{FF2B5EF4-FFF2-40B4-BE49-F238E27FC236}">
                <a16:creationId xmlns:a16="http://schemas.microsoft.com/office/drawing/2014/main" id="{610C3C1F-1423-43F8-8F37-AD0BBF5633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13183" y="181200"/>
            <a:ext cx="9899374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b="1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Main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33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0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7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4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48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7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5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2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B4CB-BCA2-4E68-9E92-CDFFF06D9448}" type="datetimeFigureOut">
              <a:rPr lang="zh-CN" altLang="en-US" smtClean="0"/>
              <a:t>2023/5/18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35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9302367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igen.tuxfamily.org/dox-3.3/group__QuickRefPag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4FFB78-B7F9-4404-BB0D-BFED2223CE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76653"/>
            <a:ext cx="12207123" cy="2713052"/>
          </a:xfrm>
          <a:prstGeom prst="rect">
            <a:avLst/>
          </a:prstGeom>
        </p:spPr>
      </p:pic>
      <p:sp>
        <p:nvSpPr>
          <p:cNvPr id="8" name="文本占位符 4">
            <a:extLst>
              <a:ext uri="{FF2B5EF4-FFF2-40B4-BE49-F238E27FC236}">
                <a16:creationId xmlns:a16="http://schemas.microsoft.com/office/drawing/2014/main" id="{250EEC88-E847-46BE-B2C7-F02F40B70C1F}"/>
              </a:ext>
            </a:extLst>
          </p:cNvPr>
          <p:cNvSpPr>
            <a:spLocks noGrp="1"/>
          </p:cNvSpPr>
          <p:nvPr/>
        </p:nvSpPr>
        <p:spPr>
          <a:xfrm>
            <a:off x="1215876" y="2590191"/>
            <a:ext cx="9775370" cy="36517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计算机图形学实验</a:t>
            </a:r>
            <a:r>
              <a:rPr lang="en-US" altLang="zh-CN" sz="2400" b="1" dirty="0"/>
              <a:t>5</a:t>
            </a:r>
            <a:endParaRPr lang="en-US" altLang="zh-CN" sz="2400" dirty="0"/>
          </a:p>
          <a:p>
            <a:r>
              <a:rPr lang="en-US" altLang="zh-CN" sz="2400" dirty="0"/>
              <a:t>Transformation </a:t>
            </a:r>
            <a:r>
              <a:rPr lang="zh-CN" altLang="en-US" sz="2400" dirty="0"/>
              <a:t>（二）</a:t>
            </a:r>
            <a:endParaRPr lang="en-US" altLang="zh-CN" sz="2400" b="1" dirty="0"/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06630738-B0B9-4E72-94D8-BBA975CE24BB}"/>
              </a:ext>
            </a:extLst>
          </p:cNvPr>
          <p:cNvSpPr>
            <a:spLocks noGrp="1"/>
          </p:cNvSpPr>
          <p:nvPr/>
        </p:nvSpPr>
        <p:spPr>
          <a:xfrm>
            <a:off x="3474400" y="1853210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39041DB5-2215-4723-9FE5-BBB60616D39C}"/>
              </a:ext>
            </a:extLst>
          </p:cNvPr>
          <p:cNvSpPr>
            <a:spLocks noGrp="1"/>
          </p:cNvSpPr>
          <p:nvPr/>
        </p:nvSpPr>
        <p:spPr>
          <a:xfrm>
            <a:off x="1065417" y="4257555"/>
            <a:ext cx="10061163" cy="35340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9E9E7FA8-1336-4B6A-A0BE-6946A01F3CA3}"/>
              </a:ext>
            </a:extLst>
          </p:cNvPr>
          <p:cNvSpPr>
            <a:spLocks noGrp="1"/>
          </p:cNvSpPr>
          <p:nvPr/>
        </p:nvSpPr>
        <p:spPr>
          <a:xfrm>
            <a:off x="3474401" y="1821098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3B6835-5394-48C9-B6AE-DB5608F0ED95}"/>
              </a:ext>
            </a:extLst>
          </p:cNvPr>
          <p:cNvSpPr/>
          <p:nvPr/>
        </p:nvSpPr>
        <p:spPr>
          <a:xfrm>
            <a:off x="573491" y="1067356"/>
            <a:ext cx="11070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</a:p>
        </p:txBody>
      </p:sp>
      <p:pic>
        <p:nvPicPr>
          <p:cNvPr id="1028" name="Picture 4" descr="https://www.xmu.edu.cn/images/logo2.png">
            <a:extLst>
              <a:ext uri="{FF2B5EF4-FFF2-40B4-BE49-F238E27FC236}">
                <a16:creationId xmlns:a16="http://schemas.microsoft.com/office/drawing/2014/main" id="{C0FB6A70-BF8A-4BD5-963D-3BB81FDDE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74" y="3807555"/>
            <a:ext cx="313373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608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255940-B086-41EC-829A-C9E4CE743EC7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平移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0D4ACDA-2E77-48BA-8A3A-38DD2C77C0CE}"/>
                  </a:ext>
                </a:extLst>
              </p:cNvPr>
              <p:cNvSpPr txBox="1"/>
              <p:nvPr/>
            </p:nvSpPr>
            <p:spPr>
              <a:xfrm>
                <a:off x="1110863" y="1535227"/>
                <a:ext cx="10119631" cy="640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有点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,1)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，经过平移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,0)</m:t>
                    </m:r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,1)</m:t>
                    </m:r>
                  </m:oMath>
                </a14:m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0D4ACDA-2E77-48BA-8A3A-38DD2C77C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63" y="1535227"/>
                <a:ext cx="10119631" cy="640303"/>
              </a:xfrm>
              <a:prstGeom prst="rect">
                <a:avLst/>
              </a:prstGeom>
              <a:blipFill>
                <a:blip r:embed="rId2"/>
                <a:stretch>
                  <a:fillRect l="-783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9DCEFCC-7782-4705-A749-9C79D82B32F6}"/>
                  </a:ext>
                </a:extLst>
              </p:cNvPr>
              <p:cNvSpPr txBox="1"/>
              <p:nvPr/>
            </p:nvSpPr>
            <p:spPr>
              <a:xfrm>
                <a:off x="1758141" y="2915461"/>
                <a:ext cx="3620194" cy="18234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′=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9DCEFCC-7782-4705-A749-9C79D82B3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141" y="2915461"/>
                <a:ext cx="3620194" cy="18234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C6172A86-5A80-49AF-9DBA-59A40092DEDD}"/>
              </a:ext>
            </a:extLst>
          </p:cNvPr>
          <p:cNvGrpSpPr/>
          <p:nvPr/>
        </p:nvGrpSpPr>
        <p:grpSpPr>
          <a:xfrm>
            <a:off x="5815220" y="2915461"/>
            <a:ext cx="5045220" cy="2143424"/>
            <a:chOff x="2700796" y="4138543"/>
            <a:chExt cx="5045220" cy="2143424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952E0C0-7209-471C-84A1-B1FFEDECE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4654" y="4138543"/>
              <a:ext cx="2243450" cy="214342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5DAB177-60FA-4A09-A33C-C6A446D6C878}"/>
                    </a:ext>
                  </a:extLst>
                </p:cNvPr>
                <p:cNvSpPr txBox="1"/>
                <p:nvPr/>
              </p:nvSpPr>
              <p:spPr>
                <a:xfrm>
                  <a:off x="2700796" y="4599344"/>
                  <a:ext cx="1343286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360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36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36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altLang="zh-CN" sz="3600" kern="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5DAB177-60FA-4A09-A33C-C6A446D6C8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0796" y="4599344"/>
                  <a:ext cx="1343286" cy="9233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292CEF9-37AE-4587-B142-09979BABED1F}"/>
                    </a:ext>
                  </a:extLst>
                </p:cNvPr>
                <p:cNvSpPr txBox="1"/>
                <p:nvPr/>
              </p:nvSpPr>
              <p:spPr>
                <a:xfrm>
                  <a:off x="6402730" y="4599344"/>
                  <a:ext cx="1343286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36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zh-CN" sz="36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altLang="zh-CN" sz="3600" i="1" kern="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A292CEF9-37AE-4587-B142-09979BABE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730" y="4599344"/>
                  <a:ext cx="1343286" cy="9233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858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255940-B086-41EC-829A-C9E4CE743EC7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缩放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0D4ACDA-2E77-48BA-8A3A-38DD2C77C0CE}"/>
                  </a:ext>
                </a:extLst>
              </p:cNvPr>
              <p:cNvSpPr txBox="1"/>
              <p:nvPr/>
            </p:nvSpPr>
            <p:spPr>
              <a:xfrm>
                <a:off x="1110863" y="1535227"/>
                <a:ext cx="10119631" cy="640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有点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,1)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，经过缩放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,0)</m:t>
                    </m:r>
                  </m:oMath>
                </a14:m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,1)</m:t>
                    </m:r>
                  </m:oMath>
                </a14:m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0D4ACDA-2E77-48BA-8A3A-38DD2C77C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63" y="1535227"/>
                <a:ext cx="10119631" cy="640303"/>
              </a:xfrm>
              <a:prstGeom prst="rect">
                <a:avLst/>
              </a:prstGeom>
              <a:blipFill>
                <a:blip r:embed="rId2"/>
                <a:stretch>
                  <a:fillRect l="-783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9DCEFCC-7782-4705-A749-9C79D82B32F6}"/>
                  </a:ext>
                </a:extLst>
              </p:cNvPr>
              <p:cNvSpPr txBox="1"/>
              <p:nvPr/>
            </p:nvSpPr>
            <p:spPr>
              <a:xfrm>
                <a:off x="1758141" y="2915461"/>
                <a:ext cx="3620194" cy="18234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3200" i="1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9DCEFCC-7782-4705-A749-9C79D82B3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141" y="2915461"/>
                <a:ext cx="3620194" cy="18234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A952E0C0-7209-471C-84A1-B1FFEDECE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140" y="2915461"/>
            <a:ext cx="2243450" cy="21434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5DAB177-60FA-4A09-A33C-C6A446D6C878}"/>
                  </a:ext>
                </a:extLst>
              </p:cNvPr>
              <p:cNvSpPr txBox="1"/>
              <p:nvPr/>
            </p:nvSpPr>
            <p:spPr>
              <a:xfrm>
                <a:off x="5790282" y="3376262"/>
                <a:ext cx="134328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360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36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36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36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5DAB177-60FA-4A09-A33C-C6A446D6C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282" y="3376262"/>
                <a:ext cx="1343286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292CEF9-37AE-4587-B142-09979BABED1F}"/>
                  </a:ext>
                </a:extLst>
              </p:cNvPr>
              <p:cNvSpPr txBox="1"/>
              <p:nvPr/>
            </p:nvSpPr>
            <p:spPr>
              <a:xfrm>
                <a:off x="9492216" y="3376262"/>
                <a:ext cx="134328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6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altLang="zh-CN" sz="36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sz="3600" i="1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292CEF9-37AE-4587-B142-09979BABE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2216" y="3376262"/>
                <a:ext cx="1343286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29F0835-76E0-4B37-82E0-C3E115634D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6806" y="2915461"/>
            <a:ext cx="2457546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071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旋转（</a:t>
            </a:r>
            <a:r>
              <a:rPr lang="en-US" altLang="zh-CN" sz="3200" dirty="0"/>
              <a:t>2D</a:t>
            </a:r>
            <a:r>
              <a:rPr lang="zh-CN" altLang="en-US" sz="3200" dirty="0"/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0AB5B3-94C1-4D93-A38E-86F2DD6FF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505" y="1687424"/>
            <a:ext cx="7023696" cy="453043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5495410-71B6-4A0A-8D98-4F4FF31B50E7}"/>
              </a:ext>
            </a:extLst>
          </p:cNvPr>
          <p:cNvSpPr/>
          <p:nvPr/>
        </p:nvSpPr>
        <p:spPr>
          <a:xfrm>
            <a:off x="654539" y="6012933"/>
            <a:ext cx="695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来源：课件</a:t>
            </a:r>
            <a:r>
              <a:rPr lang="en-US" altLang="zh-CN" dirty="0"/>
              <a:t>《L5 Transform 1》P18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101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旋转（</a:t>
            </a:r>
            <a:r>
              <a:rPr lang="en-US" altLang="zh-CN" sz="3200" dirty="0"/>
              <a:t>3D</a:t>
            </a:r>
            <a:r>
              <a:rPr lang="zh-CN" altLang="en-US" sz="3200" dirty="0"/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495410-71B6-4A0A-8D98-4F4FF31B50E7}"/>
              </a:ext>
            </a:extLst>
          </p:cNvPr>
          <p:cNvSpPr/>
          <p:nvPr/>
        </p:nvSpPr>
        <p:spPr>
          <a:xfrm>
            <a:off x="654539" y="6012933"/>
            <a:ext cx="695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来源：课件</a:t>
            </a:r>
            <a:r>
              <a:rPr lang="en-US" altLang="zh-CN" dirty="0"/>
              <a:t>《L5 Transform 1》P20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A4CB35-CC5F-497C-90F9-20E5C720B4C4}"/>
                  </a:ext>
                </a:extLst>
              </p:cNvPr>
              <p:cNvSpPr txBox="1"/>
              <p:nvPr/>
            </p:nvSpPr>
            <p:spPr>
              <a:xfrm>
                <a:off x="1110864" y="1535227"/>
                <a:ext cx="10618394" cy="1130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中的绕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轴逆时针旋转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坐标不变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等价于二维平面上绕原点逆时针旋转。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A4CB35-CC5F-497C-90F9-20E5C720B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64" y="1535227"/>
                <a:ext cx="10618394" cy="1130246"/>
              </a:xfrm>
              <a:prstGeom prst="rect">
                <a:avLst/>
              </a:prstGeom>
              <a:blipFill>
                <a:blip r:embed="rId3"/>
                <a:stretch>
                  <a:fillRect l="-746" b="-10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20D8F70-CDF4-473A-BA74-C2388254A2D9}"/>
                  </a:ext>
                </a:extLst>
              </p:cNvPr>
              <p:cNvSpPr txBox="1"/>
              <p:nvPr/>
            </p:nvSpPr>
            <p:spPr>
              <a:xfrm>
                <a:off x="1350096" y="3406447"/>
                <a:ext cx="3620194" cy="1572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𝑥𝑐𝑜𝑠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𝑦𝑠𝑖𝑛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𝑥𝑠𝑖𝑛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𝑦𝑐𝑜𝑠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′=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20D8F70-CDF4-473A-BA74-C2388254A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96" y="3406447"/>
                <a:ext cx="3620194" cy="1572162"/>
              </a:xfrm>
              <a:prstGeom prst="rect">
                <a:avLst/>
              </a:prstGeom>
              <a:blipFill>
                <a:blip r:embed="rId4"/>
                <a:stretch>
                  <a:fillRect r="-1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4D4AF00-6338-4DB9-B12D-B27CBE994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671" y="3053148"/>
            <a:ext cx="3991532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55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旋转（</a:t>
            </a:r>
            <a:r>
              <a:rPr lang="en-US" altLang="zh-CN" sz="3200" dirty="0"/>
              <a:t>3D</a:t>
            </a:r>
            <a:r>
              <a:rPr lang="zh-CN" altLang="en-US" sz="3200" dirty="0"/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495410-71B6-4A0A-8D98-4F4FF31B50E7}"/>
              </a:ext>
            </a:extLst>
          </p:cNvPr>
          <p:cNvSpPr/>
          <p:nvPr/>
        </p:nvSpPr>
        <p:spPr>
          <a:xfrm>
            <a:off x="654539" y="6012933"/>
            <a:ext cx="695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来源：课件</a:t>
            </a:r>
            <a:r>
              <a:rPr lang="en-US" altLang="zh-CN" dirty="0"/>
              <a:t>《L5 Transform 1》P20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A4CB35-CC5F-497C-90F9-20E5C720B4C4}"/>
                  </a:ext>
                </a:extLst>
              </p:cNvPr>
              <p:cNvSpPr txBox="1"/>
              <p:nvPr/>
            </p:nvSpPr>
            <p:spPr>
              <a:xfrm>
                <a:off x="1110864" y="1535227"/>
                <a:ext cx="10618394" cy="5762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中的绕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轴逆时针旋转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坐标不变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A4CB35-CC5F-497C-90F9-20E5C720B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64" y="1535227"/>
                <a:ext cx="10618394" cy="576248"/>
              </a:xfrm>
              <a:prstGeom prst="rect">
                <a:avLst/>
              </a:prstGeom>
              <a:blipFill>
                <a:blip r:embed="rId3"/>
                <a:stretch>
                  <a:fillRect l="-746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20D8F70-CDF4-473A-BA74-C2388254A2D9}"/>
                  </a:ext>
                </a:extLst>
              </p:cNvPr>
              <p:cNvSpPr txBox="1"/>
              <p:nvPr/>
            </p:nvSpPr>
            <p:spPr>
              <a:xfrm>
                <a:off x="1350096" y="3406447"/>
                <a:ext cx="3620194" cy="1572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𝑦𝑐𝑜𝑠</m:t>
                              </m:r>
                              <m: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𝑧𝑠𝑖𝑛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𝑦𝑠𝑖𝑛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𝑧𝑐𝑜𝑠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20D8F70-CDF4-473A-BA74-C2388254A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96" y="3406447"/>
                <a:ext cx="3620194" cy="1572162"/>
              </a:xfrm>
              <a:prstGeom prst="rect">
                <a:avLst/>
              </a:prstGeom>
              <a:blipFill>
                <a:blip r:embed="rId4"/>
                <a:stretch>
                  <a:fillRect r="-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4D4AF00-6338-4DB9-B12D-B27CBE994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671" y="3053148"/>
            <a:ext cx="3991532" cy="25721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F5B67F1-358F-4C19-9A44-0E360F53F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8418" y="3078212"/>
            <a:ext cx="3991532" cy="26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54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旋转（</a:t>
            </a:r>
            <a:r>
              <a:rPr lang="en-US" altLang="zh-CN" sz="3200" dirty="0"/>
              <a:t>3D</a:t>
            </a:r>
            <a:r>
              <a:rPr lang="zh-CN" altLang="en-US" sz="3200" dirty="0"/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495410-71B6-4A0A-8D98-4F4FF31B50E7}"/>
              </a:ext>
            </a:extLst>
          </p:cNvPr>
          <p:cNvSpPr/>
          <p:nvPr/>
        </p:nvSpPr>
        <p:spPr>
          <a:xfrm>
            <a:off x="654539" y="6012933"/>
            <a:ext cx="695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来源：课件</a:t>
            </a:r>
            <a:r>
              <a:rPr lang="en-US" altLang="zh-CN" dirty="0"/>
              <a:t>《L5 Transform 1》P20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A4CB35-CC5F-497C-90F9-20E5C720B4C4}"/>
                  </a:ext>
                </a:extLst>
              </p:cNvPr>
              <p:cNvSpPr txBox="1"/>
              <p:nvPr/>
            </p:nvSpPr>
            <p:spPr>
              <a:xfrm>
                <a:off x="1110864" y="1535227"/>
                <a:ext cx="10618394" cy="5762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中的绕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轴逆时针旋转</a:t>
                </a:r>
                <a14:m>
                  <m:oMath xmlns:m="http://schemas.openxmlformats.org/officeDocument/2006/math"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zh-CN" altLang="en-US" sz="2400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坐标不变</a:t>
                </a:r>
                <a:endParaRPr lang="en-US" altLang="zh-CN" sz="2400" kern="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A4CB35-CC5F-497C-90F9-20E5C720B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64" y="1535227"/>
                <a:ext cx="10618394" cy="576248"/>
              </a:xfrm>
              <a:prstGeom prst="rect">
                <a:avLst/>
              </a:prstGeom>
              <a:blipFill>
                <a:blip r:embed="rId3"/>
                <a:stretch>
                  <a:fillRect l="-746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20D8F70-CDF4-473A-BA74-C2388254A2D9}"/>
                  </a:ext>
                </a:extLst>
              </p:cNvPr>
              <p:cNvSpPr txBox="1"/>
              <p:nvPr/>
            </p:nvSpPr>
            <p:spPr>
              <a:xfrm>
                <a:off x="1350096" y="3406447"/>
                <a:ext cx="3620194" cy="1572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𝑥𝑐𝑜𝑠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𝑧𝑠𝑖𝑛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𝑥𝑠𝑖𝑛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𝑧𝑐𝑜𝑠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20D8F70-CDF4-473A-BA74-C2388254A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096" y="3406447"/>
                <a:ext cx="3620194" cy="1572162"/>
              </a:xfrm>
              <a:prstGeom prst="rect">
                <a:avLst/>
              </a:prstGeom>
              <a:blipFill>
                <a:blip r:embed="rId4"/>
                <a:stretch>
                  <a:fillRect r="-7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4D4AF00-6338-4DB9-B12D-B27CBE994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671" y="3053148"/>
            <a:ext cx="3991532" cy="257210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F5B67F1-358F-4C19-9A44-0E360F53F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418" y="3078212"/>
            <a:ext cx="3991532" cy="260844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E433EAF-7CE2-46E4-973F-3491FC2D45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0061" y="3078212"/>
            <a:ext cx="3837844" cy="259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009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B162C60-B3B6-4FC9-B5BA-8A77AC33B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838" y="0"/>
            <a:ext cx="9110324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64D3CA0-F40B-4356-B9CA-82B3A30A78CC}"/>
              </a:ext>
            </a:extLst>
          </p:cNvPr>
          <p:cNvSpPr/>
          <p:nvPr/>
        </p:nvSpPr>
        <p:spPr>
          <a:xfrm>
            <a:off x="646226" y="6154249"/>
            <a:ext cx="695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来源：课件</a:t>
            </a:r>
            <a:r>
              <a:rPr lang="en-US" altLang="zh-CN" dirty="0"/>
              <a:t>《L5 Transform 1》P27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869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B439941-0CC0-4D0C-981C-87AFC5675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23" y="0"/>
            <a:ext cx="9149953" cy="68580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02BE837-CF63-44CF-9E75-BBE244593F7C}"/>
              </a:ext>
            </a:extLst>
          </p:cNvPr>
          <p:cNvSpPr/>
          <p:nvPr/>
        </p:nvSpPr>
        <p:spPr>
          <a:xfrm>
            <a:off x="654539" y="6012933"/>
            <a:ext cx="695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来源：课件</a:t>
            </a:r>
            <a:r>
              <a:rPr lang="en-US" altLang="zh-CN" dirty="0"/>
              <a:t>《L5 Transform 1》P32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201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绕任意轴旋转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495410-71B6-4A0A-8D98-4F4FF31B50E7}"/>
              </a:ext>
            </a:extLst>
          </p:cNvPr>
          <p:cNvSpPr/>
          <p:nvPr/>
        </p:nvSpPr>
        <p:spPr>
          <a:xfrm>
            <a:off x="654539" y="6012933"/>
            <a:ext cx="69508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来源：课件</a:t>
            </a:r>
            <a:r>
              <a:rPr lang="en-US" altLang="zh-CN" dirty="0"/>
              <a:t>《L5 Transform 1》P20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EC028DE-BA23-418E-BCEF-33326E91A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0" y="1611114"/>
            <a:ext cx="11094720" cy="43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55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A13F53-980D-4A6B-A0B9-75B107F9A87F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本节实验内容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32D3E-AD1B-4E70-9122-24EC012985C7}"/>
              </a:ext>
            </a:extLst>
          </p:cNvPr>
          <p:cNvSpPr txBox="1"/>
          <p:nvPr/>
        </p:nvSpPr>
        <p:spPr>
          <a:xfrm>
            <a:off x="1110864" y="1535227"/>
            <a:ext cx="9765552" cy="5008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阅读资料：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）课件：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《L5 Transformation 2》</a:t>
            </a:r>
            <a:endParaRPr lang="en-US" altLang="zh-CN" sz="2400" dirty="0"/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任务要求：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阅读课件，利用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Eigen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库，编写相应的变换矩阵，实现以下任务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gluLookAt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glOrtho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gluPerspective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glFrustum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glViewport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69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2477E21-642D-4AAD-BE91-566069BD7AA1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Transformation 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55C3AC-CECC-4258-849D-788E6F9F8610}"/>
              </a:ext>
            </a:extLst>
          </p:cNvPr>
          <p:cNvSpPr txBox="1"/>
          <p:nvPr/>
        </p:nvSpPr>
        <p:spPr>
          <a:xfrm>
            <a:off x="1055685" y="1708648"/>
            <a:ext cx="9765552" cy="390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过往内容回顾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光照小人绘制</a:t>
            </a:r>
            <a:endParaRPr lang="en-US" altLang="zh-CN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旋转立方体的明暗计算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变换一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本次实验说明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变换二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作业提交说明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92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4A4680-BECE-4315-A245-EB9B0268C84C}"/>
              </a:ext>
            </a:extLst>
          </p:cNvPr>
          <p:cNvSpPr txBox="1"/>
          <p:nvPr/>
        </p:nvSpPr>
        <p:spPr>
          <a:xfrm>
            <a:off x="1055685" y="1708648"/>
            <a:ext cx="5937397" cy="5008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都需要提交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详细提交说明参照实验文档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提交方式为：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将代码源文件、可执行文件、实验报告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放到一个文件夹中，文件夹命名格式为：学号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姓名，压缩后上传到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服务器中相应目录下（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上传作业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曾鸣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/2023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软工（或数媒）图形学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/exp5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每次实验作业的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提交截止日期为下一次实验课前一天晚上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5.31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作业提交说明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0206A24-4144-4EEB-A23F-F4D53B776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739" y="2300461"/>
            <a:ext cx="4292023" cy="273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6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409DC88-AB3A-44FF-9775-932E36BB6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+mj-ea"/>
              </a:rPr>
              <a:t>计算机图形学实验</a:t>
            </a:r>
            <a:r>
              <a:rPr lang="en-US" altLang="zh-CN" dirty="0">
                <a:latin typeface="+mj-ea"/>
              </a:rPr>
              <a:t>5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75C395-3A29-41A4-8ED7-878DD354B6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44948"/>
            <a:ext cx="12207123" cy="27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2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0092C4E-317F-4DB9-A7E4-5BE711E5C67D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光照小人绘制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89A6B3-FBAD-4899-A8BD-E6DF3C25585C}"/>
              </a:ext>
            </a:extLst>
          </p:cNvPr>
          <p:cNvSpPr txBox="1"/>
          <p:nvPr/>
        </p:nvSpPr>
        <p:spPr>
          <a:xfrm>
            <a:off x="1055685" y="1708648"/>
            <a:ext cx="9765552" cy="1128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cs typeface="Times New Roman" panose="02020603050405020304" pitchFamily="18" charset="0"/>
              </a:rPr>
              <a:t>设置光照使小人显示出明暗效果，类似下图效果。</a:t>
            </a:r>
            <a:endParaRPr lang="en-US" altLang="zh-CN" sz="2400" kern="100" dirty="0"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cs typeface="Times New Roman" panose="02020603050405020304" pitchFamily="18" charset="0"/>
              </a:rPr>
              <a:t>调整光源位置，使其围绕小人旋转，展示出动画效果。</a:t>
            </a:r>
            <a:endParaRPr lang="zh-CN" altLang="zh-CN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58BEDC6-3DBF-4CBE-807C-ECF121DD3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686" y="3334470"/>
            <a:ext cx="2060627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8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4A4680-BECE-4315-A245-EB9B0268C84C}"/>
              </a:ext>
            </a:extLst>
          </p:cNvPr>
          <p:cNvSpPr txBox="1"/>
          <p:nvPr/>
        </p:nvSpPr>
        <p:spPr>
          <a:xfrm>
            <a:off x="1055685" y="1708648"/>
            <a:ext cx="9765552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读入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ply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对物体进行绘制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设置正确的相机矩阵和正确的视域体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设置小人材质属性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设置灯光属性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打开灯的开关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不断改变灯的位置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整体思路</a:t>
            </a:r>
          </a:p>
        </p:txBody>
      </p:sp>
    </p:spTree>
    <p:extLst>
      <p:ext uri="{BB962C8B-B14F-4D97-AF65-F5344CB8AC3E}">
        <p14:creationId xmlns:p14="http://schemas.microsoft.com/office/powerpoint/2010/main" val="185915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DC329D5-C6E3-4365-A45C-EDA802250D01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明暗计算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DE1F05-DE76-41F0-9293-E8219512CD6C}"/>
              </a:ext>
            </a:extLst>
          </p:cNvPr>
          <p:cNvSpPr txBox="1"/>
          <p:nvPr/>
        </p:nvSpPr>
        <p:spPr>
          <a:xfrm>
            <a:off x="1055685" y="1708648"/>
            <a:ext cx="9765552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打开光源的相关设置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glLightfv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(GL_LIGHT0)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设置光源位置、漫反射强度、镜面反射强度、环境光强度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glEnable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(GL_LIGHTING)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使用光照渲染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glEnable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(GL_LIGHT0)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开启之前设置的光照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在绘制物体前，设置顶点的法向量以进行明暗计算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glNormal3f()</a:t>
            </a:r>
          </a:p>
        </p:txBody>
      </p:sp>
    </p:spTree>
    <p:extLst>
      <p:ext uri="{BB962C8B-B14F-4D97-AF65-F5344CB8AC3E}">
        <p14:creationId xmlns:p14="http://schemas.microsoft.com/office/powerpoint/2010/main" val="416716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A13F53-980D-4A6B-A0B9-75B107F9A87F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旋转立方体的明暗计算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32D3E-AD1B-4E70-9122-24EC012985C7}"/>
              </a:ext>
            </a:extLst>
          </p:cNvPr>
          <p:cNvSpPr txBox="1"/>
          <p:nvPr/>
        </p:nvSpPr>
        <p:spPr>
          <a:xfrm>
            <a:off x="1055685" y="1708648"/>
            <a:ext cx="9765552" cy="3898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参考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《</a:t>
            </a:r>
            <a:r>
              <a:rPr lang="en-US" altLang="zh-CN" sz="2400" kern="100" dirty="0" err="1">
                <a:latin typeface="+mj-lt"/>
                <a:cs typeface="Times New Roman" panose="02020603050405020304" pitchFamily="18" charset="0"/>
              </a:rPr>
              <a:t>opengl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编程基础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》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第六章的程序，对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exp2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的旋转立方体程序进行修改，实现明暗计算 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用键盘实现材质的修改（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b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为黄铜材质，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n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为红色塑料材质，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m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为白色光亮材质，具体参数设置可参考参考书）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用键盘实现光源的修改（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o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为白色光，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p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为彩色光）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0" lvl="1" algn="just">
              <a:lnSpc>
                <a:spcPct val="150000"/>
              </a:lnSpc>
            </a:pP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附加题：实现交互式明暗计算（用滑动条来调整光照和材质参数）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42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4A4680-BECE-4315-A245-EB9B0268C84C}"/>
              </a:ext>
            </a:extLst>
          </p:cNvPr>
          <p:cNvSpPr txBox="1"/>
          <p:nvPr/>
        </p:nvSpPr>
        <p:spPr>
          <a:xfrm>
            <a:off x="1055685" y="1708648"/>
            <a:ext cx="9765552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绘制旋转立方体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定义材质和灯光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根据按键切换材质或灯光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整体思路</a:t>
            </a:r>
          </a:p>
        </p:txBody>
      </p:sp>
    </p:spTree>
    <p:extLst>
      <p:ext uri="{BB962C8B-B14F-4D97-AF65-F5344CB8AC3E}">
        <p14:creationId xmlns:p14="http://schemas.microsoft.com/office/powerpoint/2010/main" val="282261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4A4680-BECE-4315-A245-EB9B0268C84C}"/>
              </a:ext>
            </a:extLst>
          </p:cNvPr>
          <p:cNvSpPr txBox="1"/>
          <p:nvPr/>
        </p:nvSpPr>
        <p:spPr>
          <a:xfrm>
            <a:off x="1055685" y="1708648"/>
            <a:ext cx="9765552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glMaterialfv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设置物体的材质参数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GL_AMBIENT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环境光系数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GL_DIFFUSE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漫反射系数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GL_SPECULAR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镜面反射系数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GL_SHININESS 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反射系数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修改物体材质</a:t>
            </a:r>
          </a:p>
        </p:txBody>
      </p:sp>
    </p:spTree>
    <p:extLst>
      <p:ext uri="{BB962C8B-B14F-4D97-AF65-F5344CB8AC3E}">
        <p14:creationId xmlns:p14="http://schemas.microsoft.com/office/powerpoint/2010/main" val="247319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A13F53-980D-4A6B-A0B9-75B107F9A87F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变换一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32D3E-AD1B-4E70-9122-24EC012985C7}"/>
              </a:ext>
            </a:extLst>
          </p:cNvPr>
          <p:cNvSpPr txBox="1"/>
          <p:nvPr/>
        </p:nvSpPr>
        <p:spPr>
          <a:xfrm>
            <a:off x="1110864" y="1535227"/>
            <a:ext cx="9765552" cy="5008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阅读资料：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）课件：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《L5 </a:t>
            </a:r>
            <a:r>
              <a:rPr lang="en-US" altLang="zh-CN" sz="2400" kern="100" dirty="0" err="1">
                <a:cs typeface="Times New Roman" panose="02020603050405020304" pitchFamily="18" charset="0"/>
              </a:rPr>
              <a:t>Transfomation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》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cs typeface="Times New Roman" panose="02020603050405020304" pitchFamily="18" charset="0"/>
              </a:rPr>
              <a:t>Eigen</a:t>
            </a:r>
            <a:r>
              <a:rPr lang="zh-CN" altLang="en-US" sz="2400" kern="100" dirty="0">
                <a:cs typeface="Times New Roman" panose="02020603050405020304" pitchFamily="18" charset="0"/>
              </a:rPr>
              <a:t>使用：</a:t>
            </a:r>
            <a:r>
              <a:rPr lang="zh-CN" altLang="en-US" sz="2400" dirty="0">
                <a:hlinkClick r:id="rId3"/>
              </a:rPr>
              <a:t>快速入门</a:t>
            </a:r>
            <a:r>
              <a:rPr lang="en-US" altLang="zh-CN" sz="2400" dirty="0">
                <a:hlinkClick r:id="rId3"/>
              </a:rPr>
              <a:t>Eigen </a:t>
            </a:r>
            <a:r>
              <a:rPr lang="en-US" altLang="zh-CN" sz="2400" dirty="0"/>
              <a:t>(or </a:t>
            </a:r>
            <a:r>
              <a:rPr lang="en-US" altLang="zh-CN" sz="2400" dirty="0">
                <a:hlinkClick r:id="rId4"/>
              </a:rPr>
              <a:t>Eigen: Quick reference guide</a:t>
            </a:r>
            <a:r>
              <a:rPr lang="en-US" altLang="zh-CN" sz="24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任务要求：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在阅读了课件的相关内容后，利用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Eigen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库，编写相应的变换矩阵，实现以下任务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绕轴旋转和平移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绕任意轴旋转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缩放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29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19611</TotalTime>
  <Words>846</Words>
  <Application>Microsoft Office PowerPoint</Application>
  <PresentationFormat>宽屏</PresentationFormat>
  <Paragraphs>118</Paragraphs>
  <Slides>21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仿宋</vt:lpstr>
      <vt:lpstr>黑体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Face Alignment meets Reconstruction</dc:title>
  <dc:creator>Yinglin Zheng (FA Talent)</dc:creator>
  <cp:lastModifiedBy>王金泰</cp:lastModifiedBy>
  <cp:revision>1148</cp:revision>
  <dcterms:created xsi:type="dcterms:W3CDTF">2019-10-10T05:31:56Z</dcterms:created>
  <dcterms:modified xsi:type="dcterms:W3CDTF">2023-05-18T08:07:18Z</dcterms:modified>
</cp:coreProperties>
</file>