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57" r:id="rId5"/>
    <p:sldId id="262" r:id="rId6"/>
    <p:sldId id="272" r:id="rId7"/>
    <p:sldId id="273" r:id="rId8"/>
    <p:sldId id="258" r:id="rId9"/>
    <p:sldId id="263" r:id="rId10"/>
    <p:sldId id="264" r:id="rId11"/>
    <p:sldId id="265" r:id="rId12"/>
    <p:sldId id="259" r:id="rId13"/>
    <p:sldId id="266" r:id="rId14"/>
    <p:sldId id="269" r:id="rId15"/>
    <p:sldId id="268" r:id="rId16"/>
    <p:sldId id="267" r:id="rId17"/>
    <p:sldId id="271" r:id="rId18"/>
    <p:sldId id="270"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122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EF0B2A-D1D5-FB97-A837-EC8E74D8551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A007E7B-F98B-15E7-76A7-69C150C3AB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8C63DC3-0EEA-658D-EA66-C2B83B88056B}"/>
              </a:ext>
            </a:extLst>
          </p:cNvPr>
          <p:cNvSpPr>
            <a:spLocks noGrp="1"/>
          </p:cNvSpPr>
          <p:nvPr>
            <p:ph type="dt" sz="half" idx="10"/>
          </p:nvPr>
        </p:nvSpPr>
        <p:spPr/>
        <p:txBody>
          <a:bodyPr/>
          <a:lstStyle/>
          <a:p>
            <a:fld id="{CF0492B6-9658-44DC-8B65-CCEEA9FEFCAE}" type="datetimeFigureOut">
              <a:rPr lang="zh-CN" altLang="en-US" smtClean="0"/>
              <a:t>2023-11-09</a:t>
            </a:fld>
            <a:endParaRPr lang="zh-CN" altLang="en-US"/>
          </a:p>
        </p:txBody>
      </p:sp>
      <p:sp>
        <p:nvSpPr>
          <p:cNvPr id="5" name="页脚占位符 4">
            <a:extLst>
              <a:ext uri="{FF2B5EF4-FFF2-40B4-BE49-F238E27FC236}">
                <a16:creationId xmlns:a16="http://schemas.microsoft.com/office/drawing/2014/main" id="{6F485061-96AC-BDE8-B564-7DD92208E5B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E85671-D3AE-8DB8-5F09-CA74323A76BE}"/>
              </a:ext>
            </a:extLst>
          </p:cNvPr>
          <p:cNvSpPr>
            <a:spLocks noGrp="1"/>
          </p:cNvSpPr>
          <p:nvPr>
            <p:ph type="sldNum" sz="quarter" idx="12"/>
          </p:nvPr>
        </p:nvSpPr>
        <p:spPr/>
        <p:txBody>
          <a:body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2562382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876A45-52FE-1B65-42CD-BB370BE9860C}"/>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07A5D1F-70AF-51AF-1AF2-49E194A7590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6037497-FABB-EAC8-CA5B-9DF65F4BB6EC}"/>
              </a:ext>
            </a:extLst>
          </p:cNvPr>
          <p:cNvSpPr>
            <a:spLocks noGrp="1"/>
          </p:cNvSpPr>
          <p:nvPr>
            <p:ph type="dt" sz="half" idx="10"/>
          </p:nvPr>
        </p:nvSpPr>
        <p:spPr/>
        <p:txBody>
          <a:bodyPr/>
          <a:lstStyle/>
          <a:p>
            <a:fld id="{CF0492B6-9658-44DC-8B65-CCEEA9FEFCAE}" type="datetimeFigureOut">
              <a:rPr lang="zh-CN" altLang="en-US" smtClean="0"/>
              <a:t>2023-11-09</a:t>
            </a:fld>
            <a:endParaRPr lang="zh-CN" altLang="en-US"/>
          </a:p>
        </p:txBody>
      </p:sp>
      <p:sp>
        <p:nvSpPr>
          <p:cNvPr id="5" name="页脚占位符 4">
            <a:extLst>
              <a:ext uri="{FF2B5EF4-FFF2-40B4-BE49-F238E27FC236}">
                <a16:creationId xmlns:a16="http://schemas.microsoft.com/office/drawing/2014/main" id="{FA512D1A-3347-89C5-DBCE-4B92D660AF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153E1B7-F084-58B2-762E-10BDCF96E95D}"/>
              </a:ext>
            </a:extLst>
          </p:cNvPr>
          <p:cNvSpPr>
            <a:spLocks noGrp="1"/>
          </p:cNvSpPr>
          <p:nvPr>
            <p:ph type="sldNum" sz="quarter" idx="12"/>
          </p:nvPr>
        </p:nvSpPr>
        <p:spPr/>
        <p:txBody>
          <a:body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42150100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4658E6C-9672-CAFA-25B5-43CF3BAF18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C8C814E-87BD-1EB9-01A9-F8A2EF59B81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FE5226-CB34-DEBB-EF5C-40685A505735}"/>
              </a:ext>
            </a:extLst>
          </p:cNvPr>
          <p:cNvSpPr>
            <a:spLocks noGrp="1"/>
          </p:cNvSpPr>
          <p:nvPr>
            <p:ph type="dt" sz="half" idx="10"/>
          </p:nvPr>
        </p:nvSpPr>
        <p:spPr/>
        <p:txBody>
          <a:bodyPr/>
          <a:lstStyle/>
          <a:p>
            <a:fld id="{CF0492B6-9658-44DC-8B65-CCEEA9FEFCAE}" type="datetimeFigureOut">
              <a:rPr lang="zh-CN" altLang="en-US" smtClean="0"/>
              <a:t>2023-11-09</a:t>
            </a:fld>
            <a:endParaRPr lang="zh-CN" altLang="en-US"/>
          </a:p>
        </p:txBody>
      </p:sp>
      <p:sp>
        <p:nvSpPr>
          <p:cNvPr id="5" name="页脚占位符 4">
            <a:extLst>
              <a:ext uri="{FF2B5EF4-FFF2-40B4-BE49-F238E27FC236}">
                <a16:creationId xmlns:a16="http://schemas.microsoft.com/office/drawing/2014/main" id="{66DDE9FF-D0AD-C463-B15C-6CB97ACF39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2F7D46A-FD90-8625-E029-15E7D35547B7}"/>
              </a:ext>
            </a:extLst>
          </p:cNvPr>
          <p:cNvSpPr>
            <a:spLocks noGrp="1"/>
          </p:cNvSpPr>
          <p:nvPr>
            <p:ph type="sldNum" sz="quarter" idx="12"/>
          </p:nvPr>
        </p:nvSpPr>
        <p:spPr/>
        <p:txBody>
          <a:body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3698336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2A8845-5B2D-BC03-5B13-FA8F107D93D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100341A-9440-E47B-1ABC-733399340CC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635D4E5-3AA7-AB6C-6806-7423F15D7596}"/>
              </a:ext>
            </a:extLst>
          </p:cNvPr>
          <p:cNvSpPr>
            <a:spLocks noGrp="1"/>
          </p:cNvSpPr>
          <p:nvPr>
            <p:ph type="dt" sz="half" idx="10"/>
          </p:nvPr>
        </p:nvSpPr>
        <p:spPr/>
        <p:txBody>
          <a:bodyPr/>
          <a:lstStyle/>
          <a:p>
            <a:fld id="{CF0492B6-9658-44DC-8B65-CCEEA9FEFCAE}" type="datetimeFigureOut">
              <a:rPr lang="zh-CN" altLang="en-US" smtClean="0"/>
              <a:t>2023-11-09</a:t>
            </a:fld>
            <a:endParaRPr lang="zh-CN" altLang="en-US"/>
          </a:p>
        </p:txBody>
      </p:sp>
      <p:sp>
        <p:nvSpPr>
          <p:cNvPr id="5" name="页脚占位符 4">
            <a:extLst>
              <a:ext uri="{FF2B5EF4-FFF2-40B4-BE49-F238E27FC236}">
                <a16:creationId xmlns:a16="http://schemas.microsoft.com/office/drawing/2014/main" id="{9CAF46F4-E3C0-4307-2C06-A9F1BA9D05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DA1299-EA62-DCF7-1B17-947E60832015}"/>
              </a:ext>
            </a:extLst>
          </p:cNvPr>
          <p:cNvSpPr>
            <a:spLocks noGrp="1"/>
          </p:cNvSpPr>
          <p:nvPr>
            <p:ph type="sldNum" sz="quarter" idx="12"/>
          </p:nvPr>
        </p:nvSpPr>
        <p:spPr/>
        <p:txBody>
          <a:body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2989989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E80A5-25E0-B8F6-D3E3-20D3FAC1896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668D9A3-162E-AF91-630A-CF5275FD06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53AA784-E05E-2B31-6A85-D6FC6CA2193C}"/>
              </a:ext>
            </a:extLst>
          </p:cNvPr>
          <p:cNvSpPr>
            <a:spLocks noGrp="1"/>
          </p:cNvSpPr>
          <p:nvPr>
            <p:ph type="dt" sz="half" idx="10"/>
          </p:nvPr>
        </p:nvSpPr>
        <p:spPr/>
        <p:txBody>
          <a:bodyPr/>
          <a:lstStyle/>
          <a:p>
            <a:fld id="{CF0492B6-9658-44DC-8B65-CCEEA9FEFCAE}" type="datetimeFigureOut">
              <a:rPr lang="zh-CN" altLang="en-US" smtClean="0"/>
              <a:t>2023-11-09</a:t>
            </a:fld>
            <a:endParaRPr lang="zh-CN" altLang="en-US"/>
          </a:p>
        </p:txBody>
      </p:sp>
      <p:sp>
        <p:nvSpPr>
          <p:cNvPr id="5" name="页脚占位符 4">
            <a:extLst>
              <a:ext uri="{FF2B5EF4-FFF2-40B4-BE49-F238E27FC236}">
                <a16:creationId xmlns:a16="http://schemas.microsoft.com/office/drawing/2014/main" id="{32E1668C-C5C6-4140-7A49-E081952D936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71ACC4-3DBE-1412-348E-A3684FDDCA0A}"/>
              </a:ext>
            </a:extLst>
          </p:cNvPr>
          <p:cNvSpPr>
            <a:spLocks noGrp="1"/>
          </p:cNvSpPr>
          <p:nvPr>
            <p:ph type="sldNum" sz="quarter" idx="12"/>
          </p:nvPr>
        </p:nvSpPr>
        <p:spPr/>
        <p:txBody>
          <a:body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3139004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430CE0-5126-A3D7-35CB-27763A6801F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03C2194-C056-FE9D-F7B7-3FCC4E43A650}"/>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9E3D2E7E-3677-D757-4FF7-F1A15932D2A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7E1E004-BB36-4940-799B-254F3E8B678E}"/>
              </a:ext>
            </a:extLst>
          </p:cNvPr>
          <p:cNvSpPr>
            <a:spLocks noGrp="1"/>
          </p:cNvSpPr>
          <p:nvPr>
            <p:ph type="dt" sz="half" idx="10"/>
          </p:nvPr>
        </p:nvSpPr>
        <p:spPr/>
        <p:txBody>
          <a:bodyPr/>
          <a:lstStyle/>
          <a:p>
            <a:fld id="{CF0492B6-9658-44DC-8B65-CCEEA9FEFCAE}" type="datetimeFigureOut">
              <a:rPr lang="zh-CN" altLang="en-US" smtClean="0"/>
              <a:t>2023-11-09</a:t>
            </a:fld>
            <a:endParaRPr lang="zh-CN" altLang="en-US"/>
          </a:p>
        </p:txBody>
      </p:sp>
      <p:sp>
        <p:nvSpPr>
          <p:cNvPr id="6" name="页脚占位符 5">
            <a:extLst>
              <a:ext uri="{FF2B5EF4-FFF2-40B4-BE49-F238E27FC236}">
                <a16:creationId xmlns:a16="http://schemas.microsoft.com/office/drawing/2014/main" id="{B80DA17E-DE04-5B67-A363-EB19EA5BC5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9FDA496-BB63-9CD9-A58E-A24A0EA57B54}"/>
              </a:ext>
            </a:extLst>
          </p:cNvPr>
          <p:cNvSpPr>
            <a:spLocks noGrp="1"/>
          </p:cNvSpPr>
          <p:nvPr>
            <p:ph type="sldNum" sz="quarter" idx="12"/>
          </p:nvPr>
        </p:nvSpPr>
        <p:spPr/>
        <p:txBody>
          <a:body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17505692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52020C-9201-2D14-110D-9C51ACA1873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829945C-C93D-032F-C238-FD3615011C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E0F6F12-BED4-77C4-A786-ADD8A81E35C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F8FD82-9895-CE37-BBAF-321435E661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1E0521A-732D-7465-48FE-72DEE44A489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D834F8E-4C69-5334-3FAE-3D5EAD677048}"/>
              </a:ext>
            </a:extLst>
          </p:cNvPr>
          <p:cNvSpPr>
            <a:spLocks noGrp="1"/>
          </p:cNvSpPr>
          <p:nvPr>
            <p:ph type="dt" sz="half" idx="10"/>
          </p:nvPr>
        </p:nvSpPr>
        <p:spPr/>
        <p:txBody>
          <a:bodyPr/>
          <a:lstStyle/>
          <a:p>
            <a:fld id="{CF0492B6-9658-44DC-8B65-CCEEA9FEFCAE}" type="datetimeFigureOut">
              <a:rPr lang="zh-CN" altLang="en-US" smtClean="0"/>
              <a:t>2023-11-09</a:t>
            </a:fld>
            <a:endParaRPr lang="zh-CN" altLang="en-US"/>
          </a:p>
        </p:txBody>
      </p:sp>
      <p:sp>
        <p:nvSpPr>
          <p:cNvPr id="8" name="页脚占位符 7">
            <a:extLst>
              <a:ext uri="{FF2B5EF4-FFF2-40B4-BE49-F238E27FC236}">
                <a16:creationId xmlns:a16="http://schemas.microsoft.com/office/drawing/2014/main" id="{07F571DE-EA2B-28F0-76D2-DAE071469EF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D4E1CC7-F53B-AFEC-5A97-9CC007C20A9A}"/>
              </a:ext>
            </a:extLst>
          </p:cNvPr>
          <p:cNvSpPr>
            <a:spLocks noGrp="1"/>
          </p:cNvSpPr>
          <p:nvPr>
            <p:ph type="sldNum" sz="quarter" idx="12"/>
          </p:nvPr>
        </p:nvSpPr>
        <p:spPr/>
        <p:txBody>
          <a:body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40945147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152EE3-1642-5744-8BA0-97848203700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5D2A433-0C2B-7A1D-8C93-F0EFD0EDA96A}"/>
              </a:ext>
            </a:extLst>
          </p:cNvPr>
          <p:cNvSpPr>
            <a:spLocks noGrp="1"/>
          </p:cNvSpPr>
          <p:nvPr>
            <p:ph type="dt" sz="half" idx="10"/>
          </p:nvPr>
        </p:nvSpPr>
        <p:spPr/>
        <p:txBody>
          <a:bodyPr/>
          <a:lstStyle/>
          <a:p>
            <a:fld id="{CF0492B6-9658-44DC-8B65-CCEEA9FEFCAE}" type="datetimeFigureOut">
              <a:rPr lang="zh-CN" altLang="en-US" smtClean="0"/>
              <a:t>2023-11-09</a:t>
            </a:fld>
            <a:endParaRPr lang="zh-CN" altLang="en-US"/>
          </a:p>
        </p:txBody>
      </p:sp>
      <p:sp>
        <p:nvSpPr>
          <p:cNvPr id="4" name="页脚占位符 3">
            <a:extLst>
              <a:ext uri="{FF2B5EF4-FFF2-40B4-BE49-F238E27FC236}">
                <a16:creationId xmlns:a16="http://schemas.microsoft.com/office/drawing/2014/main" id="{C138F2C7-8928-AEFB-32AA-8DB602E669C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83E8E16D-1326-5FFA-8BC5-0DBAB69C30F9}"/>
              </a:ext>
            </a:extLst>
          </p:cNvPr>
          <p:cNvSpPr>
            <a:spLocks noGrp="1"/>
          </p:cNvSpPr>
          <p:nvPr>
            <p:ph type="sldNum" sz="quarter" idx="12"/>
          </p:nvPr>
        </p:nvSpPr>
        <p:spPr/>
        <p:txBody>
          <a:body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987840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D43C1C3-001A-3FF0-2E53-935474FF9292}"/>
              </a:ext>
            </a:extLst>
          </p:cNvPr>
          <p:cNvSpPr>
            <a:spLocks noGrp="1"/>
          </p:cNvSpPr>
          <p:nvPr>
            <p:ph type="dt" sz="half" idx="10"/>
          </p:nvPr>
        </p:nvSpPr>
        <p:spPr/>
        <p:txBody>
          <a:bodyPr/>
          <a:lstStyle/>
          <a:p>
            <a:fld id="{CF0492B6-9658-44DC-8B65-CCEEA9FEFCAE}" type="datetimeFigureOut">
              <a:rPr lang="zh-CN" altLang="en-US" smtClean="0"/>
              <a:t>2023-11-09</a:t>
            </a:fld>
            <a:endParaRPr lang="zh-CN" altLang="en-US"/>
          </a:p>
        </p:txBody>
      </p:sp>
      <p:sp>
        <p:nvSpPr>
          <p:cNvPr id="3" name="页脚占位符 2">
            <a:extLst>
              <a:ext uri="{FF2B5EF4-FFF2-40B4-BE49-F238E27FC236}">
                <a16:creationId xmlns:a16="http://schemas.microsoft.com/office/drawing/2014/main" id="{EC806243-07BE-3422-77B0-FF5F53A13B01}"/>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F6573F6-30E7-EA03-A154-1AB643D4B118}"/>
              </a:ext>
            </a:extLst>
          </p:cNvPr>
          <p:cNvSpPr>
            <a:spLocks noGrp="1"/>
          </p:cNvSpPr>
          <p:nvPr>
            <p:ph type="sldNum" sz="quarter" idx="12"/>
          </p:nvPr>
        </p:nvSpPr>
        <p:spPr/>
        <p:txBody>
          <a:body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300336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478E26-0833-21C7-7CF5-98D6712681E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5DAB5B-EBC2-856F-BAEC-4A1C60EDA4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F63279F-0EB6-612A-F3EE-7921AF9DE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7A9CC45-F940-D661-2D59-251D37EB2C6B}"/>
              </a:ext>
            </a:extLst>
          </p:cNvPr>
          <p:cNvSpPr>
            <a:spLocks noGrp="1"/>
          </p:cNvSpPr>
          <p:nvPr>
            <p:ph type="dt" sz="half" idx="10"/>
          </p:nvPr>
        </p:nvSpPr>
        <p:spPr/>
        <p:txBody>
          <a:bodyPr/>
          <a:lstStyle/>
          <a:p>
            <a:fld id="{CF0492B6-9658-44DC-8B65-CCEEA9FEFCAE}" type="datetimeFigureOut">
              <a:rPr lang="zh-CN" altLang="en-US" smtClean="0"/>
              <a:t>2023-11-09</a:t>
            </a:fld>
            <a:endParaRPr lang="zh-CN" altLang="en-US"/>
          </a:p>
        </p:txBody>
      </p:sp>
      <p:sp>
        <p:nvSpPr>
          <p:cNvPr id="6" name="页脚占位符 5">
            <a:extLst>
              <a:ext uri="{FF2B5EF4-FFF2-40B4-BE49-F238E27FC236}">
                <a16:creationId xmlns:a16="http://schemas.microsoft.com/office/drawing/2014/main" id="{EB2ED88C-E20B-799F-3947-BB37F25A208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ED706BF-0702-B9E5-6E94-F05046FCFE8F}"/>
              </a:ext>
            </a:extLst>
          </p:cNvPr>
          <p:cNvSpPr>
            <a:spLocks noGrp="1"/>
          </p:cNvSpPr>
          <p:nvPr>
            <p:ph type="sldNum" sz="quarter" idx="12"/>
          </p:nvPr>
        </p:nvSpPr>
        <p:spPr/>
        <p:txBody>
          <a:body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4009075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F6BD6B-6F7F-C34B-1F63-685CE3B0538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D9735CA-6B3A-602E-FB2B-0C4C3DE0A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EAF96EB-F14E-1E0B-6D79-DF394D82F8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4090B2-1432-D9FD-05AA-D110505CEFCC}"/>
              </a:ext>
            </a:extLst>
          </p:cNvPr>
          <p:cNvSpPr>
            <a:spLocks noGrp="1"/>
          </p:cNvSpPr>
          <p:nvPr>
            <p:ph type="dt" sz="half" idx="10"/>
          </p:nvPr>
        </p:nvSpPr>
        <p:spPr/>
        <p:txBody>
          <a:bodyPr/>
          <a:lstStyle/>
          <a:p>
            <a:fld id="{CF0492B6-9658-44DC-8B65-CCEEA9FEFCAE}" type="datetimeFigureOut">
              <a:rPr lang="zh-CN" altLang="en-US" smtClean="0"/>
              <a:t>2023-11-09</a:t>
            </a:fld>
            <a:endParaRPr lang="zh-CN" altLang="en-US"/>
          </a:p>
        </p:txBody>
      </p:sp>
      <p:sp>
        <p:nvSpPr>
          <p:cNvPr id="6" name="页脚占位符 5">
            <a:extLst>
              <a:ext uri="{FF2B5EF4-FFF2-40B4-BE49-F238E27FC236}">
                <a16:creationId xmlns:a16="http://schemas.microsoft.com/office/drawing/2014/main" id="{D34888F8-7E0A-9256-DA38-53AB645EEE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57D13F2-6DFB-C1DC-0BA1-AC66F781F939}"/>
              </a:ext>
            </a:extLst>
          </p:cNvPr>
          <p:cNvSpPr>
            <a:spLocks noGrp="1"/>
          </p:cNvSpPr>
          <p:nvPr>
            <p:ph type="sldNum" sz="quarter" idx="12"/>
          </p:nvPr>
        </p:nvSpPr>
        <p:spPr/>
        <p:txBody>
          <a:body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37068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99AA6C5-C5CF-5775-BA3C-2AE79449E6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211DAAB-B60E-5081-93D7-EE5FFD7FB7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CA182AA-C099-A9CB-889E-C1B12FBA5F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F0492B6-9658-44DC-8B65-CCEEA9FEFCAE}" type="datetimeFigureOut">
              <a:rPr lang="zh-CN" altLang="en-US" smtClean="0"/>
              <a:t>2023-11-09</a:t>
            </a:fld>
            <a:endParaRPr lang="zh-CN" altLang="en-US"/>
          </a:p>
        </p:txBody>
      </p:sp>
      <p:sp>
        <p:nvSpPr>
          <p:cNvPr id="5" name="页脚占位符 4">
            <a:extLst>
              <a:ext uri="{FF2B5EF4-FFF2-40B4-BE49-F238E27FC236}">
                <a16:creationId xmlns:a16="http://schemas.microsoft.com/office/drawing/2014/main" id="{E30DB9E0-0907-AEB6-0BA2-E401BC0F2B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E95467F-0B51-7D3F-1461-821847CB9F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F15B32-039D-4234-975A-522089B8F3DA}" type="slidenum">
              <a:rPr lang="zh-CN" altLang="en-US" smtClean="0"/>
              <a:t>‹#›</a:t>
            </a:fld>
            <a:endParaRPr lang="zh-CN" altLang="en-US"/>
          </a:p>
        </p:txBody>
      </p:sp>
    </p:spTree>
    <p:extLst>
      <p:ext uri="{BB962C8B-B14F-4D97-AF65-F5344CB8AC3E}">
        <p14:creationId xmlns:p14="http://schemas.microsoft.com/office/powerpoint/2010/main" val="1019092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326004" cy="461665"/>
          </a:xfrm>
          <a:prstGeom prst="rect">
            <a:avLst/>
          </a:prstGeom>
          <a:noFill/>
        </p:spPr>
        <p:txBody>
          <a:bodyPr wrap="none" rtlCol="0">
            <a:spAutoFit/>
          </a:bodyPr>
          <a:lstStyle/>
          <a:p>
            <a:r>
              <a:rPr lang="en-US" altLang="zh-CN" sz="2400" dirty="0" err="1">
                <a:latin typeface="Bernard MT Condensed" panose="02050806060905020404" pitchFamily="18" charset="0"/>
              </a:rPr>
              <a:t>key_led.c</a:t>
            </a:r>
            <a:endParaRPr lang="zh-CN" altLang="en-US" sz="2400" dirty="0">
              <a:latin typeface="Bernard MT Condensed" panose="02050806060905020404" pitchFamily="18" charset="0"/>
            </a:endParaRPr>
          </a:p>
        </p:txBody>
      </p:sp>
      <p:sp>
        <p:nvSpPr>
          <p:cNvPr id="5" name="文本框 4">
            <a:extLst>
              <a:ext uri="{FF2B5EF4-FFF2-40B4-BE49-F238E27FC236}">
                <a16:creationId xmlns:a16="http://schemas.microsoft.com/office/drawing/2014/main" id="{D36D4F0F-A4BC-B453-3253-D2C80EB454CC}"/>
              </a:ext>
            </a:extLst>
          </p:cNvPr>
          <p:cNvSpPr txBox="1"/>
          <p:nvPr/>
        </p:nvSpPr>
        <p:spPr>
          <a:xfrm>
            <a:off x="364291" y="1154624"/>
            <a:ext cx="1338828" cy="369332"/>
          </a:xfrm>
          <a:prstGeom prst="rect">
            <a:avLst/>
          </a:prstGeom>
          <a:noFill/>
        </p:spPr>
        <p:txBody>
          <a:bodyPr wrap="none" rtlCol="0">
            <a:spAutoFit/>
          </a:bodyPr>
          <a:lstStyle/>
          <a:p>
            <a:r>
              <a:rPr lang="zh-CN" altLang="en-US" dirty="0">
                <a:latin typeface="华文仿宋" panose="02010600040101010101" pitchFamily="2" charset="-122"/>
                <a:ea typeface="华文仿宋" panose="02010600040101010101" pitchFamily="2" charset="-122"/>
              </a:rPr>
              <a:t>运行效果：</a:t>
            </a:r>
          </a:p>
        </p:txBody>
      </p:sp>
      <p:pic>
        <p:nvPicPr>
          <p:cNvPr id="7" name="图片 6">
            <a:extLst>
              <a:ext uri="{FF2B5EF4-FFF2-40B4-BE49-F238E27FC236}">
                <a16:creationId xmlns:a16="http://schemas.microsoft.com/office/drawing/2014/main" id="{02FC9A27-865A-7145-B5A9-3AF3A803353B}"/>
              </a:ext>
            </a:extLst>
          </p:cNvPr>
          <p:cNvPicPr>
            <a:picLocks noChangeAspect="1"/>
          </p:cNvPicPr>
          <p:nvPr/>
        </p:nvPicPr>
        <p:blipFill>
          <a:blip r:embed="rId2"/>
          <a:stretch>
            <a:fillRect/>
          </a:stretch>
        </p:blipFill>
        <p:spPr>
          <a:xfrm>
            <a:off x="2142210" y="326919"/>
            <a:ext cx="8357029" cy="2394073"/>
          </a:xfrm>
          <a:prstGeom prst="rect">
            <a:avLst/>
          </a:prstGeom>
        </p:spPr>
      </p:pic>
      <p:pic>
        <p:nvPicPr>
          <p:cNvPr id="9" name="图片 8">
            <a:extLst>
              <a:ext uri="{FF2B5EF4-FFF2-40B4-BE49-F238E27FC236}">
                <a16:creationId xmlns:a16="http://schemas.microsoft.com/office/drawing/2014/main" id="{C3F011EE-BEE2-E767-F1EB-AD17A114BF04}"/>
              </a:ext>
            </a:extLst>
          </p:cNvPr>
          <p:cNvPicPr>
            <a:picLocks noChangeAspect="1"/>
          </p:cNvPicPr>
          <p:nvPr/>
        </p:nvPicPr>
        <p:blipFill>
          <a:blip r:embed="rId3"/>
          <a:stretch>
            <a:fillRect/>
          </a:stretch>
        </p:blipFill>
        <p:spPr>
          <a:xfrm>
            <a:off x="276225" y="2720992"/>
            <a:ext cx="4184865" cy="997001"/>
          </a:xfrm>
          <a:prstGeom prst="rect">
            <a:avLst/>
          </a:prstGeom>
        </p:spPr>
      </p:pic>
      <p:sp>
        <p:nvSpPr>
          <p:cNvPr id="11" name="文本框 10">
            <a:extLst>
              <a:ext uri="{FF2B5EF4-FFF2-40B4-BE49-F238E27FC236}">
                <a16:creationId xmlns:a16="http://schemas.microsoft.com/office/drawing/2014/main" id="{5E7AFC34-0CDC-4317-61DA-30772420FD1E}"/>
              </a:ext>
            </a:extLst>
          </p:cNvPr>
          <p:cNvSpPr txBox="1"/>
          <p:nvPr/>
        </p:nvSpPr>
        <p:spPr>
          <a:xfrm>
            <a:off x="5019053" y="2898085"/>
            <a:ext cx="3647152" cy="369332"/>
          </a:xfrm>
          <a:prstGeom prst="rect">
            <a:avLst/>
          </a:prstGeom>
          <a:noFill/>
        </p:spPr>
        <p:txBody>
          <a:bodyPr wrap="none" rtlCol="0">
            <a:spAutoFit/>
          </a:bodyPr>
          <a:lstStyle/>
          <a:p>
            <a:r>
              <a:rPr lang="zh-CN" altLang="en-US" dirty="0">
                <a:latin typeface="华文仿宋" panose="02010600040101010101" pitchFamily="2" charset="-122"/>
                <a:ea typeface="华文仿宋" panose="02010600040101010101" pitchFamily="2" charset="-122"/>
              </a:rPr>
              <a:t>宏定义了两个设备对应的文件路径</a:t>
            </a:r>
          </a:p>
        </p:txBody>
      </p:sp>
      <p:sp>
        <p:nvSpPr>
          <p:cNvPr id="14" name="文本框 13">
            <a:extLst>
              <a:ext uri="{FF2B5EF4-FFF2-40B4-BE49-F238E27FC236}">
                <a16:creationId xmlns:a16="http://schemas.microsoft.com/office/drawing/2014/main" id="{B40DAFFD-6ECD-6E61-4480-A3BD35535C92}"/>
              </a:ext>
            </a:extLst>
          </p:cNvPr>
          <p:cNvSpPr txBox="1"/>
          <p:nvPr/>
        </p:nvSpPr>
        <p:spPr>
          <a:xfrm>
            <a:off x="4674514" y="4279669"/>
            <a:ext cx="7357201" cy="1754326"/>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首先在</a:t>
            </a:r>
            <a:r>
              <a:rPr lang="en-US" altLang="zh-CN" dirty="0">
                <a:latin typeface="华文仿宋" panose="02010600040101010101" pitchFamily="2" charset="-122"/>
                <a:ea typeface="华文仿宋" panose="02010600040101010101" pitchFamily="2" charset="-122"/>
              </a:rPr>
              <a:t>main</a:t>
            </a:r>
            <a:r>
              <a:rPr lang="zh-CN" altLang="en-US" dirty="0">
                <a:latin typeface="华文仿宋" panose="02010600040101010101" pitchFamily="2" charset="-122"/>
                <a:ea typeface="华文仿宋" panose="02010600040101010101" pitchFamily="2" charset="-122"/>
              </a:rPr>
              <a:t>函数中定义了文件描述符</a:t>
            </a:r>
            <a:r>
              <a:rPr lang="en-US" altLang="zh-CN" dirty="0" err="1">
                <a:latin typeface="华文仿宋" panose="02010600040101010101" pitchFamily="2" charset="-122"/>
                <a:ea typeface="华文仿宋" panose="02010600040101010101" pitchFamily="2" charset="-122"/>
              </a:rPr>
              <a:t>keys_fd</a:t>
            </a:r>
            <a:r>
              <a:rPr lang="zh-CN" altLang="en-US" dirty="0">
                <a:latin typeface="华文仿宋" panose="02010600040101010101" pitchFamily="2" charset="-122"/>
                <a:ea typeface="华文仿宋" panose="02010600040101010101" pitchFamily="2" charset="-122"/>
              </a:rPr>
              <a:t>，后续</a:t>
            </a:r>
            <a:r>
              <a:rPr lang="en-US" altLang="zh-CN" dirty="0" err="1">
                <a:latin typeface="华文仿宋" panose="02010600040101010101" pitchFamily="2" charset="-122"/>
                <a:ea typeface="华文仿宋" panose="02010600040101010101" pitchFamily="2" charset="-122"/>
              </a:rPr>
              <a:t>linux</a:t>
            </a:r>
            <a:r>
              <a:rPr lang="zh-CN" altLang="en-US" dirty="0">
                <a:latin typeface="华文仿宋" panose="02010600040101010101" pitchFamily="2" charset="-122"/>
                <a:ea typeface="华文仿宋" panose="02010600040101010101" pitchFamily="2" charset="-122"/>
              </a:rPr>
              <a:t>操作系统可以通过这个文件描述符找到被视作为文件的键盘外设，之后定义了输入事件结构体在后面用来承接小键盘的输入，最后还定义了</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相关的文件描述符</a:t>
            </a:r>
            <a:endParaRPr lang="en-US" altLang="zh-CN" dirty="0">
              <a:latin typeface="华文仿宋" panose="02010600040101010101" pitchFamily="2" charset="-122"/>
              <a:ea typeface="华文仿宋" panose="02010600040101010101" pitchFamily="2" charset="-122"/>
            </a:endParaRPr>
          </a:p>
          <a:p>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之后使用</a:t>
            </a:r>
            <a:r>
              <a:rPr lang="en-US" altLang="zh-CN" dirty="0">
                <a:latin typeface="华文仿宋" panose="02010600040101010101" pitchFamily="2" charset="-122"/>
                <a:ea typeface="华文仿宋" panose="02010600040101010101" pitchFamily="2" charset="-122"/>
              </a:rPr>
              <a:t>open</a:t>
            </a:r>
            <a:r>
              <a:rPr lang="zh-CN" altLang="en-US" dirty="0">
                <a:latin typeface="华文仿宋" panose="02010600040101010101" pitchFamily="2" charset="-122"/>
                <a:ea typeface="华文仿宋" panose="02010600040101010101" pitchFamily="2" charset="-122"/>
              </a:rPr>
              <a:t>函数打开对应的小键盘对应的文件，用于从小键盘中读取输入，这里的</a:t>
            </a:r>
            <a:r>
              <a:rPr lang="en-US" altLang="zh-CN" dirty="0">
                <a:latin typeface="华文仿宋" panose="02010600040101010101" pitchFamily="2" charset="-122"/>
                <a:ea typeface="华文仿宋" panose="02010600040101010101" pitchFamily="2" charset="-122"/>
              </a:rPr>
              <a:t>O_RDONLY</a:t>
            </a:r>
            <a:r>
              <a:rPr lang="zh-CN" altLang="en-US" dirty="0">
                <a:latin typeface="华文仿宋" panose="02010600040101010101" pitchFamily="2" charset="-122"/>
                <a:ea typeface="华文仿宋" panose="02010600040101010101" pitchFamily="2" charset="-122"/>
              </a:rPr>
              <a:t>表示只读模式</a:t>
            </a:r>
          </a:p>
        </p:txBody>
      </p:sp>
      <p:pic>
        <p:nvPicPr>
          <p:cNvPr id="16" name="图片 15">
            <a:extLst>
              <a:ext uri="{FF2B5EF4-FFF2-40B4-BE49-F238E27FC236}">
                <a16:creationId xmlns:a16="http://schemas.microsoft.com/office/drawing/2014/main" id="{9F38D7C1-811F-6B0F-5079-542C5E0CE797}"/>
              </a:ext>
            </a:extLst>
          </p:cNvPr>
          <p:cNvPicPr>
            <a:picLocks noChangeAspect="1"/>
          </p:cNvPicPr>
          <p:nvPr/>
        </p:nvPicPr>
        <p:blipFill>
          <a:blip r:embed="rId4"/>
          <a:stretch>
            <a:fillRect/>
          </a:stretch>
        </p:blipFill>
        <p:spPr>
          <a:xfrm>
            <a:off x="259754" y="3918028"/>
            <a:ext cx="4247819" cy="2781490"/>
          </a:xfrm>
          <a:prstGeom prst="rect">
            <a:avLst/>
          </a:prstGeom>
        </p:spPr>
      </p:pic>
    </p:spTree>
    <p:extLst>
      <p:ext uri="{BB962C8B-B14F-4D97-AF65-F5344CB8AC3E}">
        <p14:creationId xmlns:p14="http://schemas.microsoft.com/office/powerpoint/2010/main" val="784291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141355" cy="461665"/>
          </a:xfrm>
          <a:prstGeom prst="rect">
            <a:avLst/>
          </a:prstGeom>
          <a:noFill/>
        </p:spPr>
        <p:txBody>
          <a:bodyPr wrap="none" rtlCol="0">
            <a:spAutoFit/>
          </a:bodyPr>
          <a:lstStyle/>
          <a:p>
            <a:r>
              <a:rPr lang="en-US" altLang="zh-CN" sz="2400" dirty="0" err="1">
                <a:latin typeface="Bernard MT Condensed" panose="02050806060905020404" pitchFamily="18" charset="0"/>
              </a:rPr>
              <a:t>key_leddisplay.c</a:t>
            </a:r>
            <a:endParaRPr lang="zh-CN" altLang="en-US" sz="2400" dirty="0">
              <a:latin typeface="Bernard MT Condensed" panose="02050806060905020404" pitchFamily="18" charset="0"/>
            </a:endParaRPr>
          </a:p>
        </p:txBody>
      </p:sp>
      <p:sp>
        <p:nvSpPr>
          <p:cNvPr id="8" name="文本框 7">
            <a:extLst>
              <a:ext uri="{FF2B5EF4-FFF2-40B4-BE49-F238E27FC236}">
                <a16:creationId xmlns:a16="http://schemas.microsoft.com/office/drawing/2014/main" id="{38789086-9C03-526E-796A-01A9CBFA53DC}"/>
              </a:ext>
            </a:extLst>
          </p:cNvPr>
          <p:cNvSpPr txBox="1"/>
          <p:nvPr/>
        </p:nvSpPr>
        <p:spPr>
          <a:xfrm>
            <a:off x="7348335" y="1961350"/>
            <a:ext cx="4284866" cy="2862322"/>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控制数码管显示的这两段代码本质相同，</a:t>
            </a:r>
            <a:r>
              <a:rPr lang="en-US" altLang="zh-CN" dirty="0" err="1">
                <a:latin typeface="华文仿宋" panose="02010600040101010101" pitchFamily="2" charset="-122"/>
                <a:ea typeface="华文仿宋" panose="02010600040101010101" pitchFamily="2" charset="-122"/>
              </a:rPr>
              <a:t>addr</a:t>
            </a:r>
            <a:r>
              <a:rPr lang="zh-CN" altLang="en-US" dirty="0">
                <a:latin typeface="华文仿宋" panose="02010600040101010101" pitchFamily="2" charset="-122"/>
                <a:ea typeface="华文仿宋" panose="02010600040101010101" pitchFamily="2" charset="-122"/>
              </a:rPr>
              <a:t>数组和行选通线相关，根据地址的不同决定了点亮哪一个数码管，在</a:t>
            </a:r>
            <a:r>
              <a:rPr lang="en-US" altLang="zh-CN" dirty="0" err="1">
                <a:latin typeface="华文仿宋" panose="02010600040101010101" pitchFamily="2" charset="-122"/>
                <a:ea typeface="华文仿宋" panose="02010600040101010101" pitchFamily="2" charset="-122"/>
              </a:rPr>
              <a:t>cpld</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0xe6&lt;&lt;1</a:t>
            </a:r>
            <a:r>
              <a:rPr lang="zh-CN" altLang="en-US" dirty="0">
                <a:latin typeface="华文仿宋" panose="02010600040101010101" pitchFamily="2" charset="-122"/>
                <a:ea typeface="华文仿宋" panose="02010600040101010101" pitchFamily="2" charset="-122"/>
              </a:rPr>
              <a:t>）存放了数码管的地址信息，修改这个值会改变行选通哪个数码管；</a:t>
            </a:r>
            <a:r>
              <a:rPr lang="en-US" altLang="zh-CN" dirty="0" err="1">
                <a:latin typeface="华文仿宋" panose="02010600040101010101" pitchFamily="2" charset="-122"/>
                <a:ea typeface="华文仿宋" panose="02010600040101010101" pitchFamily="2" charset="-122"/>
              </a:rPr>
              <a:t>cpld</a:t>
            </a:r>
            <a:r>
              <a:rPr lang="en-US" altLang="zh-CN" dirty="0">
                <a:latin typeface="华文仿宋" panose="02010600040101010101" pitchFamily="2" charset="-122"/>
                <a:ea typeface="华文仿宋" panose="02010600040101010101" pitchFamily="2" charset="-122"/>
              </a:rPr>
              <a:t>+(0xe4&lt;&lt;1)</a:t>
            </a:r>
            <a:r>
              <a:rPr lang="zh-CN" altLang="en-US" dirty="0">
                <a:latin typeface="华文仿宋" panose="02010600040101010101" pitchFamily="2" charset="-122"/>
                <a:ea typeface="华文仿宋" panose="02010600040101010101" pitchFamily="2" charset="-122"/>
              </a:rPr>
              <a:t>决定了数码管显示哪个数字，后面的</a:t>
            </a:r>
            <a:r>
              <a:rPr lang="en-US" altLang="zh-CN" dirty="0" err="1">
                <a:latin typeface="华文仿宋" panose="02010600040101010101" pitchFamily="2" charset="-122"/>
                <a:ea typeface="华文仿宋" panose="02010600040101010101" pitchFamily="2" charset="-122"/>
              </a:rPr>
              <a:t>usleep</a:t>
            </a:r>
            <a:r>
              <a:rPr lang="zh-CN" altLang="en-US" dirty="0">
                <a:latin typeface="华文仿宋" panose="02010600040101010101" pitchFamily="2" charset="-122"/>
                <a:ea typeface="华文仿宋" panose="02010600040101010101" pitchFamily="2" charset="-122"/>
              </a:rPr>
              <a:t>会暂停当前程序，该函数的单位是微秒，因此相当于</a:t>
            </a:r>
            <a:r>
              <a:rPr lang="en-US" altLang="zh-CN" dirty="0">
                <a:latin typeface="华文仿宋" panose="02010600040101010101" pitchFamily="2" charset="-122"/>
                <a:ea typeface="华文仿宋" panose="02010600040101010101" pitchFamily="2" charset="-122"/>
              </a:rPr>
              <a:t>1ms</a:t>
            </a:r>
            <a:r>
              <a:rPr lang="zh-CN" altLang="en-US" dirty="0">
                <a:latin typeface="华文仿宋" panose="02010600040101010101" pitchFamily="2" charset="-122"/>
                <a:ea typeface="华文仿宋" panose="02010600040101010101" pitchFamily="2" charset="-122"/>
              </a:rPr>
              <a:t>改变一次，外层</a:t>
            </a:r>
            <a:r>
              <a:rPr lang="en-US" altLang="zh-CN" dirty="0">
                <a:latin typeface="华文仿宋" panose="02010600040101010101" pitchFamily="2" charset="-122"/>
                <a:ea typeface="华文仿宋" panose="02010600040101010101" pitchFamily="2" charset="-122"/>
              </a:rPr>
              <a:t>for</a:t>
            </a:r>
            <a:r>
              <a:rPr lang="zh-CN" altLang="en-US" dirty="0">
                <a:latin typeface="华文仿宋" panose="02010600040101010101" pitchFamily="2" charset="-122"/>
                <a:ea typeface="华文仿宋" panose="02010600040101010101" pitchFamily="2" charset="-122"/>
              </a:rPr>
              <a:t>循环使得</a:t>
            </a:r>
            <a:r>
              <a:rPr lang="en-US" altLang="zh-CN" dirty="0">
                <a:latin typeface="华文仿宋" panose="02010600040101010101" pitchFamily="2" charset="-122"/>
                <a:ea typeface="华文仿宋" panose="02010600040101010101" pitchFamily="2" charset="-122"/>
              </a:rPr>
              <a:t>8</a:t>
            </a:r>
            <a:r>
              <a:rPr lang="zh-CN" altLang="en-US" dirty="0">
                <a:latin typeface="华文仿宋" panose="02010600040101010101" pitchFamily="2" charset="-122"/>
                <a:ea typeface="华文仿宋" panose="02010600040101010101" pitchFamily="2" charset="-122"/>
              </a:rPr>
              <a:t>个数码管轮流显示，从而实现动态显示</a:t>
            </a:r>
            <a:endParaRPr lang="en-US" altLang="zh-CN" dirty="0">
              <a:latin typeface="华文仿宋" panose="02010600040101010101" pitchFamily="2" charset="-122"/>
              <a:ea typeface="华文仿宋" panose="02010600040101010101" pitchFamily="2" charset="-122"/>
            </a:endParaRPr>
          </a:p>
        </p:txBody>
      </p:sp>
      <p:pic>
        <p:nvPicPr>
          <p:cNvPr id="3" name="图片 2">
            <a:extLst>
              <a:ext uri="{FF2B5EF4-FFF2-40B4-BE49-F238E27FC236}">
                <a16:creationId xmlns:a16="http://schemas.microsoft.com/office/drawing/2014/main" id="{6A5D6A56-C2B6-A39B-2EAD-423A04B204D6}"/>
              </a:ext>
            </a:extLst>
          </p:cNvPr>
          <p:cNvPicPr>
            <a:picLocks noChangeAspect="1"/>
          </p:cNvPicPr>
          <p:nvPr/>
        </p:nvPicPr>
        <p:blipFill rotWithShape="1">
          <a:blip r:embed="rId2"/>
          <a:srcRect r="22502"/>
          <a:stretch/>
        </p:blipFill>
        <p:spPr>
          <a:xfrm>
            <a:off x="261596" y="1280186"/>
            <a:ext cx="6823727" cy="4600950"/>
          </a:xfrm>
          <a:prstGeom prst="rect">
            <a:avLst/>
          </a:prstGeom>
        </p:spPr>
      </p:pic>
      <p:pic>
        <p:nvPicPr>
          <p:cNvPr id="6" name="图片 5">
            <a:extLst>
              <a:ext uri="{FF2B5EF4-FFF2-40B4-BE49-F238E27FC236}">
                <a16:creationId xmlns:a16="http://schemas.microsoft.com/office/drawing/2014/main" id="{01565805-3748-5D25-4816-C9BFC7488664}"/>
              </a:ext>
            </a:extLst>
          </p:cNvPr>
          <p:cNvPicPr>
            <a:picLocks noChangeAspect="1"/>
          </p:cNvPicPr>
          <p:nvPr/>
        </p:nvPicPr>
        <p:blipFill>
          <a:blip r:embed="rId3"/>
          <a:stretch>
            <a:fillRect/>
          </a:stretch>
        </p:blipFill>
        <p:spPr>
          <a:xfrm>
            <a:off x="3149165" y="230279"/>
            <a:ext cx="8484036" cy="787440"/>
          </a:xfrm>
          <a:prstGeom prst="rect">
            <a:avLst/>
          </a:prstGeom>
        </p:spPr>
      </p:pic>
    </p:spTree>
    <p:extLst>
      <p:ext uri="{BB962C8B-B14F-4D97-AF65-F5344CB8AC3E}">
        <p14:creationId xmlns:p14="http://schemas.microsoft.com/office/powerpoint/2010/main" val="1534994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141355" cy="461665"/>
          </a:xfrm>
          <a:prstGeom prst="rect">
            <a:avLst/>
          </a:prstGeom>
          <a:noFill/>
        </p:spPr>
        <p:txBody>
          <a:bodyPr wrap="none" rtlCol="0">
            <a:spAutoFit/>
          </a:bodyPr>
          <a:lstStyle/>
          <a:p>
            <a:r>
              <a:rPr lang="en-US" altLang="zh-CN" sz="2400" dirty="0" err="1">
                <a:latin typeface="Bernard MT Condensed" panose="02050806060905020404" pitchFamily="18" charset="0"/>
              </a:rPr>
              <a:t>key_leddisplay.c</a:t>
            </a:r>
            <a:endParaRPr lang="zh-CN" altLang="en-US" sz="2400" dirty="0">
              <a:latin typeface="Bernard MT Condensed" panose="02050806060905020404" pitchFamily="18" charset="0"/>
            </a:endParaRPr>
          </a:p>
        </p:txBody>
      </p:sp>
      <p:pic>
        <p:nvPicPr>
          <p:cNvPr id="5" name="图片 4">
            <a:extLst>
              <a:ext uri="{FF2B5EF4-FFF2-40B4-BE49-F238E27FC236}">
                <a16:creationId xmlns:a16="http://schemas.microsoft.com/office/drawing/2014/main" id="{08BA6274-14CA-3099-15F2-99B12FE28623}"/>
              </a:ext>
            </a:extLst>
          </p:cNvPr>
          <p:cNvPicPr>
            <a:picLocks noChangeAspect="1"/>
          </p:cNvPicPr>
          <p:nvPr/>
        </p:nvPicPr>
        <p:blipFill>
          <a:blip r:embed="rId2"/>
          <a:stretch>
            <a:fillRect/>
          </a:stretch>
        </p:blipFill>
        <p:spPr>
          <a:xfrm>
            <a:off x="614715" y="1107036"/>
            <a:ext cx="5481285" cy="5369963"/>
          </a:xfrm>
          <a:prstGeom prst="rect">
            <a:avLst/>
          </a:prstGeom>
        </p:spPr>
      </p:pic>
      <p:sp>
        <p:nvSpPr>
          <p:cNvPr id="7" name="文本框 6">
            <a:extLst>
              <a:ext uri="{FF2B5EF4-FFF2-40B4-BE49-F238E27FC236}">
                <a16:creationId xmlns:a16="http://schemas.microsoft.com/office/drawing/2014/main" id="{718CEB6B-9DAD-1E8C-A9C9-DD2DF1C1EB2B}"/>
              </a:ext>
            </a:extLst>
          </p:cNvPr>
          <p:cNvSpPr txBox="1"/>
          <p:nvPr/>
        </p:nvSpPr>
        <p:spPr>
          <a:xfrm>
            <a:off x="6833013" y="1627851"/>
            <a:ext cx="4284866" cy="2862322"/>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子线程中负责接受键盘的输入，该部分也和之前的实验相同，获取小键盘输入之后会将其转换为</a:t>
            </a:r>
            <a:r>
              <a:rPr lang="en-US" altLang="zh-CN" dirty="0" err="1">
                <a:latin typeface="华文仿宋" panose="02010600040101010101" pitchFamily="2" charset="-122"/>
                <a:ea typeface="华文仿宋" panose="02010600040101010101" pitchFamily="2" charset="-122"/>
              </a:rPr>
              <a:t>keyvalue</a:t>
            </a:r>
            <a:r>
              <a:rPr lang="zh-CN" altLang="en-US" dirty="0">
                <a:latin typeface="华文仿宋" panose="02010600040101010101" pitchFamily="2" charset="-122"/>
                <a:ea typeface="华文仿宋" panose="02010600040101010101" pitchFamily="2" charset="-122"/>
              </a:rPr>
              <a:t>，该值就是要显示字符对应的数码管信息，之后为了实现原有的数字向左边移动，将</a:t>
            </a:r>
            <a:r>
              <a:rPr lang="en-US" altLang="zh-CN" dirty="0" err="1">
                <a:latin typeface="华文仿宋" panose="02010600040101010101" pitchFamily="2" charset="-122"/>
                <a:ea typeface="华文仿宋" panose="02010600040101010101" pitchFamily="2" charset="-122"/>
              </a:rPr>
              <a:t>leddisplay</a:t>
            </a:r>
            <a:r>
              <a:rPr lang="en-US" altLang="zh-CN"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i</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的值赋</a:t>
            </a:r>
            <a:r>
              <a:rPr lang="en-US" altLang="zh-CN" dirty="0" err="1">
                <a:latin typeface="华文仿宋" panose="02010600040101010101" pitchFamily="2" charset="-122"/>
                <a:ea typeface="华文仿宋" panose="02010600040101010101" pitchFamily="2" charset="-122"/>
              </a:rPr>
              <a:t>leddisplay</a:t>
            </a:r>
            <a:r>
              <a:rPr lang="en-US" altLang="zh-CN" dirty="0">
                <a:latin typeface="华文仿宋" panose="02010600040101010101" pitchFamily="2" charset="-122"/>
                <a:ea typeface="华文仿宋" panose="02010600040101010101" pitchFamily="2" charset="-122"/>
              </a:rPr>
              <a:t>[i-1]</a:t>
            </a:r>
            <a:r>
              <a:rPr lang="zh-CN" altLang="en-US" dirty="0">
                <a:latin typeface="华文仿宋" panose="02010600040101010101" pitchFamily="2" charset="-122"/>
                <a:ea typeface="华文仿宋" panose="02010600040101010101" pitchFamily="2" charset="-122"/>
              </a:rPr>
              <a:t>，因为该数组是全局变量，所以被主线程和子线程共享，在子线程中修改了数组之后主线程调用时值也发生了改变，从而实现了数码管显示的改变</a:t>
            </a:r>
            <a:endParaRPr lang="en-US" altLang="zh-CN" dirty="0">
              <a:latin typeface="华文仿宋" panose="02010600040101010101" pitchFamily="2" charset="-122"/>
              <a:ea typeface="华文仿宋" panose="02010600040101010101" pitchFamily="2" charset="-122"/>
            </a:endParaRPr>
          </a:p>
        </p:txBody>
      </p:sp>
      <p:sp>
        <p:nvSpPr>
          <p:cNvPr id="11" name="文本框 10">
            <a:extLst>
              <a:ext uri="{FF2B5EF4-FFF2-40B4-BE49-F238E27FC236}">
                <a16:creationId xmlns:a16="http://schemas.microsoft.com/office/drawing/2014/main" id="{47E92F65-623D-2832-D18F-D9F5104E5320}"/>
              </a:ext>
            </a:extLst>
          </p:cNvPr>
          <p:cNvSpPr txBox="1"/>
          <p:nvPr/>
        </p:nvSpPr>
        <p:spPr>
          <a:xfrm>
            <a:off x="6950402" y="4018981"/>
            <a:ext cx="4284866" cy="369332"/>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a:t>
            </a:r>
            <a:endParaRPr lang="en-US" altLang="zh-CN"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98506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495922" cy="461665"/>
          </a:xfrm>
          <a:prstGeom prst="rect">
            <a:avLst/>
          </a:prstGeom>
          <a:noFill/>
        </p:spPr>
        <p:txBody>
          <a:bodyPr wrap="none" rtlCol="0">
            <a:spAutoFit/>
          </a:bodyPr>
          <a:lstStyle/>
          <a:p>
            <a:r>
              <a:rPr lang="en-US" altLang="zh-CN" sz="2400" b="1" dirty="0">
                <a:latin typeface="Bernard MT Condensed" panose="02050806060905020404" pitchFamily="18" charset="0"/>
              </a:rPr>
              <a:t>qt-led</a:t>
            </a:r>
            <a:r>
              <a:rPr lang="zh-CN" altLang="en-US" sz="2400" b="1" dirty="0">
                <a:latin typeface="华文隶书" panose="02010800040101010101" pitchFamily="2" charset="-122"/>
                <a:ea typeface="华文隶书" panose="02010800040101010101" pitchFamily="2" charset="-122"/>
              </a:rPr>
              <a:t>工程</a:t>
            </a:r>
          </a:p>
        </p:txBody>
      </p:sp>
      <p:sp>
        <p:nvSpPr>
          <p:cNvPr id="2" name="文本框 1">
            <a:extLst>
              <a:ext uri="{FF2B5EF4-FFF2-40B4-BE49-F238E27FC236}">
                <a16:creationId xmlns:a16="http://schemas.microsoft.com/office/drawing/2014/main" id="{D6F834B8-46AA-3CED-8332-902033D008BC}"/>
              </a:ext>
            </a:extLst>
          </p:cNvPr>
          <p:cNvSpPr txBox="1"/>
          <p:nvPr/>
        </p:nvSpPr>
        <p:spPr>
          <a:xfrm>
            <a:off x="511099" y="1079755"/>
            <a:ext cx="10798149" cy="369332"/>
          </a:xfrm>
          <a:prstGeom prst="rect">
            <a:avLst/>
          </a:prstGeom>
          <a:noFill/>
        </p:spPr>
        <p:txBody>
          <a:bodyPr wrap="none" rtlCol="0">
            <a:spAutoFit/>
          </a:bodyPr>
          <a:lstStyle/>
          <a:p>
            <a:r>
              <a:rPr lang="zh-CN" altLang="en-US" dirty="0">
                <a:latin typeface="华文仿宋" panose="02010600040101010101" pitchFamily="2" charset="-122"/>
                <a:ea typeface="华文仿宋" panose="02010600040101010101" pitchFamily="2" charset="-122"/>
              </a:rPr>
              <a:t>运行效果：在</a:t>
            </a:r>
            <a:r>
              <a:rPr lang="en-US" altLang="zh-CN" dirty="0">
                <a:latin typeface="华文仿宋" panose="02010600040101010101" pitchFamily="2" charset="-122"/>
                <a:ea typeface="华文仿宋" panose="02010600040101010101" pitchFamily="2" charset="-122"/>
              </a:rPr>
              <a:t>LCD</a:t>
            </a:r>
            <a:r>
              <a:rPr lang="zh-CN" altLang="en-US" dirty="0">
                <a:latin typeface="华文仿宋" panose="02010600040101010101" pitchFamily="2" charset="-122"/>
                <a:ea typeface="华文仿宋" panose="02010600040101010101" pitchFamily="2" charset="-122"/>
              </a:rPr>
              <a:t>上显示四个灯泡，可以通过手指触摸屏幕改变屏幕上虚拟灯泡和实验箱上</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亮灭状况</a:t>
            </a:r>
          </a:p>
        </p:txBody>
      </p:sp>
      <p:pic>
        <p:nvPicPr>
          <p:cNvPr id="5" name="图片 4">
            <a:extLst>
              <a:ext uri="{FF2B5EF4-FFF2-40B4-BE49-F238E27FC236}">
                <a16:creationId xmlns:a16="http://schemas.microsoft.com/office/drawing/2014/main" id="{7265E986-581E-605A-6BEE-CAC472A4A290}"/>
              </a:ext>
            </a:extLst>
          </p:cNvPr>
          <p:cNvPicPr>
            <a:picLocks noChangeAspect="1"/>
          </p:cNvPicPr>
          <p:nvPr/>
        </p:nvPicPr>
        <p:blipFill rotWithShape="1">
          <a:blip r:embed="rId2"/>
          <a:srcRect l="2979" t="1049"/>
          <a:stretch/>
        </p:blipFill>
        <p:spPr>
          <a:xfrm>
            <a:off x="728133" y="1591733"/>
            <a:ext cx="2760206" cy="4034112"/>
          </a:xfrm>
          <a:prstGeom prst="rect">
            <a:avLst/>
          </a:prstGeom>
        </p:spPr>
      </p:pic>
      <p:pic>
        <p:nvPicPr>
          <p:cNvPr id="11" name="图片 10">
            <a:extLst>
              <a:ext uri="{FF2B5EF4-FFF2-40B4-BE49-F238E27FC236}">
                <a16:creationId xmlns:a16="http://schemas.microsoft.com/office/drawing/2014/main" id="{77356CA7-6C97-65CB-CA22-7CC6A72C0056}"/>
              </a:ext>
            </a:extLst>
          </p:cNvPr>
          <p:cNvPicPr>
            <a:picLocks noChangeAspect="1"/>
          </p:cNvPicPr>
          <p:nvPr/>
        </p:nvPicPr>
        <p:blipFill>
          <a:blip r:embed="rId3"/>
          <a:stretch>
            <a:fillRect/>
          </a:stretch>
        </p:blipFill>
        <p:spPr>
          <a:xfrm>
            <a:off x="4063899" y="1585637"/>
            <a:ext cx="4267299" cy="4000593"/>
          </a:xfrm>
          <a:prstGeom prst="rect">
            <a:avLst/>
          </a:prstGeom>
        </p:spPr>
      </p:pic>
      <p:sp>
        <p:nvSpPr>
          <p:cNvPr id="12" name="文本框 11">
            <a:extLst>
              <a:ext uri="{FF2B5EF4-FFF2-40B4-BE49-F238E27FC236}">
                <a16:creationId xmlns:a16="http://schemas.microsoft.com/office/drawing/2014/main" id="{A8C9A401-7FFD-E83A-0EA6-6BC0B1406A77}"/>
              </a:ext>
            </a:extLst>
          </p:cNvPr>
          <p:cNvSpPr txBox="1"/>
          <p:nvPr/>
        </p:nvSpPr>
        <p:spPr>
          <a:xfrm>
            <a:off x="8546757" y="2213046"/>
            <a:ext cx="3545314" cy="3416320"/>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        .pro</a:t>
            </a:r>
            <a:r>
              <a:rPr lang="zh-CN" altLang="en-US" dirty="0">
                <a:latin typeface="华文仿宋" panose="02010600040101010101" pitchFamily="2" charset="-122"/>
                <a:ea typeface="华文仿宋" panose="02010600040101010101" pitchFamily="2" charset="-122"/>
              </a:rPr>
              <a:t>文件包含了该</a:t>
            </a:r>
            <a:r>
              <a:rPr lang="en-US" altLang="zh-CN" dirty="0">
                <a:latin typeface="华文仿宋" panose="02010600040101010101" pitchFamily="2" charset="-122"/>
                <a:ea typeface="华文仿宋" panose="02010600040101010101" pitchFamily="2" charset="-122"/>
              </a:rPr>
              <a:t>QT</a:t>
            </a:r>
            <a:r>
              <a:rPr lang="zh-CN" altLang="en-US" dirty="0">
                <a:latin typeface="华文仿宋" panose="02010600040101010101" pitchFamily="2" charset="-122"/>
                <a:ea typeface="华文仿宋" panose="02010600040101010101" pitchFamily="2" charset="-122"/>
              </a:rPr>
              <a:t>工程项目的配置信息，包括使用的模板、所包括的源文件等</a:t>
            </a:r>
            <a:endParaRPr lang="en-US" altLang="zh-CN" dirty="0">
              <a:latin typeface="华文仿宋" panose="02010600040101010101" pitchFamily="2" charset="-122"/>
              <a:ea typeface="华文仿宋" panose="02010600040101010101" pitchFamily="2" charset="-122"/>
            </a:endParaRPr>
          </a:p>
          <a:p>
            <a:r>
              <a:rPr lang="en-US" altLang="zh-CN" dirty="0">
                <a:latin typeface="华文仿宋" panose="02010600040101010101" pitchFamily="2" charset="-122"/>
                <a:ea typeface="华文仿宋" panose="02010600040101010101" pitchFamily="2" charset="-122"/>
              </a:rPr>
              <a:t>        Headers</a:t>
            </a:r>
            <a:r>
              <a:rPr lang="zh-CN" altLang="en-US" dirty="0">
                <a:latin typeface="华文仿宋" panose="02010600040101010101" pitchFamily="2" charset="-122"/>
                <a:ea typeface="华文仿宋" panose="02010600040101010101" pitchFamily="2" charset="-122"/>
              </a:rPr>
              <a:t>文件目录包含了项目中</a:t>
            </a:r>
            <a:r>
              <a:rPr lang="en-US" altLang="zh-CN" dirty="0" err="1">
                <a:latin typeface="华文仿宋" panose="02010600040101010101" pitchFamily="2" charset="-122"/>
                <a:ea typeface="华文仿宋" panose="02010600040101010101" pitchFamily="2" charset="-122"/>
              </a:rPr>
              <a:t>c++</a:t>
            </a:r>
            <a:r>
              <a:rPr lang="zh-CN" altLang="en-US" dirty="0">
                <a:latin typeface="华文仿宋" panose="02010600040101010101" pitchFamily="2" charset="-122"/>
                <a:ea typeface="华文仿宋" panose="02010600040101010101" pitchFamily="2" charset="-122"/>
              </a:rPr>
              <a:t>代码的</a:t>
            </a:r>
            <a:r>
              <a:rPr lang="en-US" altLang="zh-CN" dirty="0">
                <a:latin typeface="华文仿宋" panose="02010600040101010101" pitchFamily="2" charset="-122"/>
                <a:ea typeface="华文仿宋" panose="02010600040101010101" pitchFamily="2" charset="-122"/>
              </a:rPr>
              <a:t>.h</a:t>
            </a:r>
            <a:r>
              <a:rPr lang="zh-CN" altLang="en-US" dirty="0">
                <a:latin typeface="华文仿宋" panose="02010600040101010101" pitchFamily="2" charset="-122"/>
                <a:ea typeface="华文仿宋" panose="02010600040101010101" pitchFamily="2" charset="-122"/>
              </a:rPr>
              <a:t>头文件，</a:t>
            </a:r>
            <a:r>
              <a:rPr lang="en-US" altLang="zh-CN" dirty="0">
                <a:latin typeface="华文仿宋" panose="02010600040101010101" pitchFamily="2" charset="-122"/>
                <a:ea typeface="华文仿宋" panose="02010600040101010101" pitchFamily="2" charset="-122"/>
              </a:rPr>
              <a:t>Sources</a:t>
            </a:r>
            <a:r>
              <a:rPr lang="zh-CN" altLang="en-US" dirty="0">
                <a:latin typeface="华文仿宋" panose="02010600040101010101" pitchFamily="2" charset="-122"/>
                <a:ea typeface="华文仿宋" panose="02010600040101010101" pitchFamily="2" charset="-122"/>
              </a:rPr>
              <a:t>包含了</a:t>
            </a:r>
            <a:r>
              <a:rPr lang="en-US" altLang="zh-CN"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cpp</a:t>
            </a:r>
            <a:r>
              <a:rPr lang="zh-CN" altLang="en-US" dirty="0">
                <a:latin typeface="华文仿宋" panose="02010600040101010101" pitchFamily="2" charset="-122"/>
                <a:ea typeface="华文仿宋" panose="02010600040101010101" pitchFamily="2" charset="-122"/>
              </a:rPr>
              <a:t>文件，而</a:t>
            </a:r>
            <a:r>
              <a:rPr lang="en-US" altLang="zh-CN" dirty="0">
                <a:latin typeface="华文仿宋" panose="02010600040101010101" pitchFamily="2" charset="-122"/>
                <a:ea typeface="华文仿宋" panose="02010600040101010101" pitchFamily="2" charset="-122"/>
              </a:rPr>
              <a:t>Forms</a:t>
            </a:r>
            <a:r>
              <a:rPr lang="zh-CN" altLang="en-US" dirty="0">
                <a:latin typeface="华文仿宋" panose="02010600040101010101" pitchFamily="2" charset="-122"/>
                <a:ea typeface="华文仿宋" panose="02010600040101010101" pitchFamily="2" charset="-122"/>
              </a:rPr>
              <a:t>包含了</a:t>
            </a:r>
            <a:r>
              <a:rPr lang="en-US" altLang="zh-CN" dirty="0">
                <a:latin typeface="华文仿宋" panose="02010600040101010101" pitchFamily="2" charset="-122"/>
                <a:ea typeface="华文仿宋" panose="02010600040101010101" pitchFamily="2" charset="-122"/>
              </a:rPr>
              <a:t>UI</a:t>
            </a:r>
            <a:r>
              <a:rPr lang="zh-CN" altLang="en-US" dirty="0">
                <a:latin typeface="华文仿宋" panose="02010600040101010101" pitchFamily="2" charset="-122"/>
                <a:ea typeface="华文仿宋" panose="02010600040101010101" pitchFamily="2" charset="-122"/>
              </a:rPr>
              <a:t>窗体有关的文件，</a:t>
            </a:r>
            <a:r>
              <a:rPr lang="en-US" altLang="zh-CN" dirty="0" err="1">
                <a:latin typeface="华文仿宋" panose="02010600040101010101" pitchFamily="2" charset="-122"/>
                <a:ea typeface="华文仿宋" panose="02010600040101010101" pitchFamily="2" charset="-122"/>
              </a:rPr>
              <a:t>widget.ui</a:t>
            </a:r>
            <a:r>
              <a:rPr lang="zh-CN" altLang="en-US" dirty="0">
                <a:latin typeface="华文仿宋" panose="02010600040101010101" pitchFamily="2" charset="-122"/>
                <a:ea typeface="华文仿宋" panose="02010600040101010101" pitchFamily="2" charset="-122"/>
              </a:rPr>
              <a:t>通过</a:t>
            </a:r>
            <a:r>
              <a:rPr lang="en-US" altLang="zh-CN" dirty="0">
                <a:latin typeface="华文仿宋" panose="02010600040101010101" pitchFamily="2" charset="-122"/>
                <a:ea typeface="华文仿宋" panose="02010600040101010101" pitchFamily="2" charset="-122"/>
              </a:rPr>
              <a:t>xml</a:t>
            </a:r>
            <a:r>
              <a:rPr lang="zh-CN" altLang="en-US" dirty="0">
                <a:latin typeface="华文仿宋" panose="02010600040101010101" pitchFamily="2" charset="-122"/>
                <a:ea typeface="华文仿宋" panose="02010600040101010101" pitchFamily="2" charset="-122"/>
              </a:rPr>
              <a:t>的方式定义了窗口对象和按钮对象，</a:t>
            </a:r>
            <a:r>
              <a:rPr lang="en-US" altLang="zh-CN" dirty="0">
                <a:latin typeface="华文仿宋" panose="02010600040101010101" pitchFamily="2" charset="-122"/>
                <a:ea typeface="华文仿宋" panose="02010600040101010101" pitchFamily="2" charset="-122"/>
              </a:rPr>
              <a:t> resources</a:t>
            </a:r>
            <a:r>
              <a:rPr lang="zh-CN" altLang="en-US" dirty="0">
                <a:latin typeface="华文仿宋" panose="02010600040101010101" pitchFamily="2" charset="-122"/>
                <a:ea typeface="华文仿宋" panose="02010600040101010101" pitchFamily="2" charset="-122"/>
              </a:rPr>
              <a:t>中包含了图片文件，</a:t>
            </a:r>
            <a:r>
              <a:rPr lang="en-US" altLang="zh-CN" dirty="0">
                <a:latin typeface="华文仿宋" panose="02010600040101010101" pitchFamily="2" charset="-122"/>
                <a:ea typeface="华文仿宋" panose="02010600040101010101" pitchFamily="2" charset="-122"/>
              </a:rPr>
              <a:t>.</a:t>
            </a:r>
            <a:r>
              <a:rPr lang="en-US" altLang="zh-CN" dirty="0" err="1">
                <a:latin typeface="华文仿宋" panose="02010600040101010101" pitchFamily="2" charset="-122"/>
                <a:ea typeface="华文仿宋" panose="02010600040101010101" pitchFamily="2" charset="-122"/>
              </a:rPr>
              <a:t>qrc</a:t>
            </a:r>
            <a:r>
              <a:rPr lang="zh-CN" altLang="en-US" dirty="0">
                <a:latin typeface="华文仿宋" panose="02010600040101010101" pitchFamily="2" charset="-122"/>
                <a:ea typeface="华文仿宋" panose="02010600040101010101" pitchFamily="2" charset="-122"/>
              </a:rPr>
              <a:t>文件通过</a:t>
            </a:r>
            <a:r>
              <a:rPr lang="en-US" altLang="zh-CN" dirty="0">
                <a:latin typeface="华文仿宋" panose="02010600040101010101" pitchFamily="2" charset="-122"/>
                <a:ea typeface="华文仿宋" panose="02010600040101010101" pitchFamily="2" charset="-122"/>
              </a:rPr>
              <a:t>xml</a:t>
            </a:r>
            <a:r>
              <a:rPr lang="zh-CN" altLang="en-US" dirty="0">
                <a:latin typeface="华文仿宋" panose="02010600040101010101" pitchFamily="2" charset="-122"/>
                <a:ea typeface="华文仿宋" panose="02010600040101010101" pitchFamily="2" charset="-122"/>
              </a:rPr>
              <a:t>的形式将</a:t>
            </a:r>
            <a:r>
              <a:rPr lang="en-US" altLang="zh-CN" dirty="0">
                <a:latin typeface="华文仿宋" panose="02010600040101010101" pitchFamily="2" charset="-122"/>
                <a:ea typeface="华文仿宋" panose="02010600040101010101" pitchFamily="2" charset="-122"/>
              </a:rPr>
              <a:t>resources</a:t>
            </a:r>
            <a:r>
              <a:rPr lang="zh-CN" altLang="en-US" dirty="0">
                <a:latin typeface="华文仿宋" panose="02010600040101010101" pitchFamily="2" charset="-122"/>
                <a:ea typeface="华文仿宋" panose="02010600040101010101" pitchFamily="2" charset="-122"/>
              </a:rPr>
              <a:t>下的文件包括到应用程序当中</a:t>
            </a:r>
          </a:p>
        </p:txBody>
      </p:sp>
    </p:spTree>
    <p:extLst>
      <p:ext uri="{BB962C8B-B14F-4D97-AF65-F5344CB8AC3E}">
        <p14:creationId xmlns:p14="http://schemas.microsoft.com/office/powerpoint/2010/main" val="3196588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495922" cy="461665"/>
          </a:xfrm>
          <a:prstGeom prst="rect">
            <a:avLst/>
          </a:prstGeom>
          <a:noFill/>
        </p:spPr>
        <p:txBody>
          <a:bodyPr wrap="none" rtlCol="0">
            <a:spAutoFit/>
          </a:bodyPr>
          <a:lstStyle/>
          <a:p>
            <a:r>
              <a:rPr lang="en-US" altLang="zh-CN" sz="2400" b="1" dirty="0">
                <a:latin typeface="Bernard MT Condensed" panose="02050806060905020404" pitchFamily="18" charset="0"/>
              </a:rPr>
              <a:t>qt-led</a:t>
            </a:r>
            <a:r>
              <a:rPr lang="zh-CN" altLang="en-US" sz="2400" b="1" dirty="0">
                <a:latin typeface="华文隶书" panose="02010800040101010101" pitchFamily="2" charset="-122"/>
                <a:ea typeface="华文隶书" panose="02010800040101010101" pitchFamily="2" charset="-122"/>
              </a:rPr>
              <a:t>工程</a:t>
            </a:r>
          </a:p>
        </p:txBody>
      </p:sp>
      <p:pic>
        <p:nvPicPr>
          <p:cNvPr id="6" name="图片 5">
            <a:extLst>
              <a:ext uri="{FF2B5EF4-FFF2-40B4-BE49-F238E27FC236}">
                <a16:creationId xmlns:a16="http://schemas.microsoft.com/office/drawing/2014/main" id="{71EAEEC7-834E-E4E3-D32D-E9E8BC1CAB6A}"/>
              </a:ext>
            </a:extLst>
          </p:cNvPr>
          <p:cNvPicPr>
            <a:picLocks noChangeAspect="1"/>
          </p:cNvPicPr>
          <p:nvPr/>
        </p:nvPicPr>
        <p:blipFill>
          <a:blip r:embed="rId2"/>
          <a:stretch>
            <a:fillRect/>
          </a:stretch>
        </p:blipFill>
        <p:spPr>
          <a:xfrm>
            <a:off x="430027" y="1017720"/>
            <a:ext cx="4074240" cy="5725238"/>
          </a:xfrm>
          <a:prstGeom prst="rect">
            <a:avLst/>
          </a:prstGeom>
        </p:spPr>
      </p:pic>
      <p:sp>
        <p:nvSpPr>
          <p:cNvPr id="2" name="文本框 1">
            <a:extLst>
              <a:ext uri="{FF2B5EF4-FFF2-40B4-BE49-F238E27FC236}">
                <a16:creationId xmlns:a16="http://schemas.microsoft.com/office/drawing/2014/main" id="{EE0742CF-EC6B-F7DA-F05A-F0CBA309398E}"/>
              </a:ext>
            </a:extLst>
          </p:cNvPr>
          <p:cNvSpPr txBox="1"/>
          <p:nvPr/>
        </p:nvSpPr>
        <p:spPr>
          <a:xfrm>
            <a:off x="5253678" y="1716174"/>
            <a:ext cx="5373131" cy="3139321"/>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QWidget</a:t>
            </a:r>
            <a:r>
              <a:rPr lang="zh-CN" altLang="en-US" dirty="0">
                <a:latin typeface="华文仿宋" panose="02010600040101010101" pitchFamily="2" charset="-122"/>
                <a:ea typeface="华文仿宋" panose="02010600040101010101" pitchFamily="2" charset="-122"/>
              </a:rPr>
              <a:t>是</a:t>
            </a:r>
            <a:r>
              <a:rPr lang="en-US" altLang="zh-CN" dirty="0">
                <a:latin typeface="华文仿宋" panose="02010600040101010101" pitchFamily="2" charset="-122"/>
                <a:ea typeface="华文仿宋" panose="02010600040101010101" pitchFamily="2" charset="-122"/>
              </a:rPr>
              <a:t>Qt</a:t>
            </a:r>
            <a:r>
              <a:rPr lang="zh-CN" altLang="en-US" dirty="0">
                <a:latin typeface="华文仿宋" panose="02010600040101010101" pitchFamily="2" charset="-122"/>
                <a:ea typeface="华文仿宋" panose="02010600040101010101" pitchFamily="2" charset="-122"/>
              </a:rPr>
              <a:t>框架中的一个类，用于创建图形用户界面应用程序的窗口部件，这里自定义类</a:t>
            </a:r>
            <a:r>
              <a:rPr lang="en-US" altLang="zh-CN" dirty="0">
                <a:latin typeface="华文仿宋" panose="02010600040101010101" pitchFamily="2" charset="-122"/>
                <a:ea typeface="华文仿宋" panose="02010600040101010101" pitchFamily="2" charset="-122"/>
              </a:rPr>
              <a:t>Widget</a:t>
            </a:r>
            <a:r>
              <a:rPr lang="zh-CN" altLang="en-US" dirty="0">
                <a:latin typeface="华文仿宋" panose="02010600040101010101" pitchFamily="2" charset="-122"/>
                <a:ea typeface="华文仿宋" panose="02010600040101010101" pitchFamily="2" charset="-122"/>
              </a:rPr>
              <a:t>继承该类来自定义窗口部件。之后定义了槽函数，槽函数是一种用于响应信号的特殊函数，它可以被连接到一个或多个信号上，以实现对特定事件的处理。</a:t>
            </a:r>
          </a:p>
          <a:p>
            <a:r>
              <a:rPr lang="zh-CN" altLang="en-US" dirty="0">
                <a:latin typeface="华文仿宋" panose="02010600040101010101" pitchFamily="2" charset="-122"/>
                <a:ea typeface="华文仿宋" panose="02010600040101010101" pitchFamily="2" charset="-122"/>
              </a:rPr>
              <a:t>       槽函数使用</a:t>
            </a:r>
            <a:r>
              <a:rPr lang="en-US" altLang="zh-CN" dirty="0">
                <a:latin typeface="华文仿宋" panose="02010600040101010101" pitchFamily="2" charset="-122"/>
                <a:ea typeface="华文仿宋" panose="02010600040101010101" pitchFamily="2" charset="-122"/>
              </a:rPr>
              <a:t>slots</a:t>
            </a:r>
            <a:r>
              <a:rPr lang="zh-CN" altLang="en-US" dirty="0">
                <a:latin typeface="华文仿宋" panose="02010600040101010101" pitchFamily="2" charset="-122"/>
                <a:ea typeface="华文仿宋" panose="02010600040101010101" pitchFamily="2" charset="-122"/>
              </a:rPr>
              <a:t>关键字进行声明，并且需要在类的头文件中的</a:t>
            </a:r>
            <a:r>
              <a:rPr lang="en-US" altLang="zh-CN" dirty="0">
                <a:latin typeface="华文仿宋" panose="02010600040101010101" pitchFamily="2" charset="-122"/>
                <a:ea typeface="华文仿宋" panose="02010600040101010101" pitchFamily="2" charset="-122"/>
              </a:rPr>
              <a:t>Q_OBJECT</a:t>
            </a:r>
            <a:r>
              <a:rPr lang="zh-CN" altLang="en-US" dirty="0">
                <a:latin typeface="华文仿宋" panose="02010600040101010101" pitchFamily="2" charset="-122"/>
                <a:ea typeface="华文仿宋" panose="02010600040101010101" pitchFamily="2" charset="-122"/>
              </a:rPr>
              <a:t>宏之后进行声明。之后声明了变量</a:t>
            </a:r>
            <a:r>
              <a:rPr lang="en-US" altLang="zh-CN" dirty="0" err="1">
                <a:latin typeface="华文仿宋" panose="02010600040101010101" pitchFamily="2" charset="-122"/>
                <a:ea typeface="华文仿宋" panose="02010600040101010101" pitchFamily="2" charset="-122"/>
              </a:rPr>
              <a:t>ledfd</a:t>
            </a:r>
            <a:r>
              <a:rPr lang="zh-CN" altLang="en-US" dirty="0">
                <a:latin typeface="华文仿宋" panose="02010600040101010101" pitchFamily="2" charset="-122"/>
                <a:ea typeface="华文仿宋" panose="02010600040101010101" pitchFamily="2" charset="-122"/>
              </a:rPr>
              <a:t>作为</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灯的文件描述符，四个布尔变量表示四个</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灯的亮灭情况，最后声明了一个类指针用来访问该类。</a:t>
            </a:r>
          </a:p>
        </p:txBody>
      </p:sp>
    </p:spTree>
    <p:extLst>
      <p:ext uri="{BB962C8B-B14F-4D97-AF65-F5344CB8AC3E}">
        <p14:creationId xmlns:p14="http://schemas.microsoft.com/office/powerpoint/2010/main" val="304056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495922" cy="461665"/>
          </a:xfrm>
          <a:prstGeom prst="rect">
            <a:avLst/>
          </a:prstGeom>
          <a:noFill/>
        </p:spPr>
        <p:txBody>
          <a:bodyPr wrap="none" rtlCol="0">
            <a:spAutoFit/>
          </a:bodyPr>
          <a:lstStyle/>
          <a:p>
            <a:r>
              <a:rPr lang="en-US" altLang="zh-CN" sz="2400" b="1" dirty="0">
                <a:latin typeface="Bernard MT Condensed" panose="02050806060905020404" pitchFamily="18" charset="0"/>
              </a:rPr>
              <a:t>qt-led</a:t>
            </a:r>
            <a:r>
              <a:rPr lang="zh-CN" altLang="en-US" sz="2400" b="1" dirty="0">
                <a:latin typeface="华文隶书" panose="02010800040101010101" pitchFamily="2" charset="-122"/>
                <a:ea typeface="华文隶书" panose="02010800040101010101" pitchFamily="2" charset="-122"/>
              </a:rPr>
              <a:t>工程</a:t>
            </a:r>
          </a:p>
        </p:txBody>
      </p:sp>
      <p:sp>
        <p:nvSpPr>
          <p:cNvPr id="2" name="文本框 1">
            <a:extLst>
              <a:ext uri="{FF2B5EF4-FFF2-40B4-BE49-F238E27FC236}">
                <a16:creationId xmlns:a16="http://schemas.microsoft.com/office/drawing/2014/main" id="{EE0742CF-EC6B-F7DA-F05A-F0CBA309398E}"/>
              </a:ext>
            </a:extLst>
          </p:cNvPr>
          <p:cNvSpPr txBox="1"/>
          <p:nvPr/>
        </p:nvSpPr>
        <p:spPr>
          <a:xfrm>
            <a:off x="6003529" y="2532986"/>
            <a:ext cx="4697424" cy="1477328"/>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widget.ui</a:t>
            </a:r>
            <a:r>
              <a:rPr lang="zh-CN" altLang="en-US" dirty="0">
                <a:latin typeface="华文仿宋" panose="02010600040101010101" pitchFamily="2" charset="-122"/>
                <a:ea typeface="华文仿宋" panose="02010600040101010101" pitchFamily="2" charset="-122"/>
              </a:rPr>
              <a:t>使用了</a:t>
            </a:r>
            <a:r>
              <a:rPr lang="en-US" altLang="zh-CN" dirty="0">
                <a:latin typeface="华文仿宋" panose="02010600040101010101" pitchFamily="2" charset="-122"/>
                <a:ea typeface="华文仿宋" panose="02010600040101010101" pitchFamily="2" charset="-122"/>
              </a:rPr>
              <a:t>xml</a:t>
            </a:r>
            <a:r>
              <a:rPr lang="zh-CN" altLang="en-US" dirty="0">
                <a:latin typeface="华文仿宋" panose="02010600040101010101" pitchFamily="2" charset="-122"/>
                <a:ea typeface="华文仿宋" panose="02010600040101010101" pitchFamily="2" charset="-122"/>
              </a:rPr>
              <a:t>文件的方式配置对象信息，主要包括四个按钮和一个窗口的信息，定义了窗口和按钮的大小以及位置信息，后续通过编译器生成对应的</a:t>
            </a:r>
            <a:r>
              <a:rPr lang="en-US" altLang="zh-CN" dirty="0" err="1">
                <a:latin typeface="华文仿宋" panose="02010600040101010101" pitchFamily="2" charset="-122"/>
                <a:ea typeface="华文仿宋" panose="02010600040101010101" pitchFamily="2" charset="-122"/>
              </a:rPr>
              <a:t>c++</a:t>
            </a:r>
            <a:r>
              <a:rPr lang="zh-CN" altLang="en-US" dirty="0">
                <a:latin typeface="华文仿宋" panose="02010600040101010101" pitchFamily="2" charset="-122"/>
                <a:ea typeface="华文仿宋" panose="02010600040101010101" pitchFamily="2" charset="-122"/>
              </a:rPr>
              <a:t>头文件代码从而实现开发时快速编写</a:t>
            </a:r>
          </a:p>
        </p:txBody>
      </p:sp>
      <p:pic>
        <p:nvPicPr>
          <p:cNvPr id="5" name="图片 4">
            <a:extLst>
              <a:ext uri="{FF2B5EF4-FFF2-40B4-BE49-F238E27FC236}">
                <a16:creationId xmlns:a16="http://schemas.microsoft.com/office/drawing/2014/main" id="{FA34AFE9-1CB6-3F60-5051-BDD932979F60}"/>
              </a:ext>
            </a:extLst>
          </p:cNvPr>
          <p:cNvPicPr>
            <a:picLocks noChangeAspect="1"/>
          </p:cNvPicPr>
          <p:nvPr/>
        </p:nvPicPr>
        <p:blipFill>
          <a:blip r:embed="rId2"/>
          <a:stretch>
            <a:fillRect/>
          </a:stretch>
        </p:blipFill>
        <p:spPr>
          <a:xfrm>
            <a:off x="504568" y="1359243"/>
            <a:ext cx="4898174" cy="4942703"/>
          </a:xfrm>
          <a:prstGeom prst="rect">
            <a:avLst/>
          </a:prstGeom>
        </p:spPr>
      </p:pic>
    </p:spTree>
    <p:extLst>
      <p:ext uri="{BB962C8B-B14F-4D97-AF65-F5344CB8AC3E}">
        <p14:creationId xmlns:p14="http://schemas.microsoft.com/office/powerpoint/2010/main" val="12283004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495922" cy="461665"/>
          </a:xfrm>
          <a:prstGeom prst="rect">
            <a:avLst/>
          </a:prstGeom>
          <a:noFill/>
        </p:spPr>
        <p:txBody>
          <a:bodyPr wrap="none" rtlCol="0">
            <a:spAutoFit/>
          </a:bodyPr>
          <a:lstStyle/>
          <a:p>
            <a:r>
              <a:rPr lang="en-US" altLang="zh-CN" sz="2400" b="1" dirty="0">
                <a:latin typeface="Bernard MT Condensed" panose="02050806060905020404" pitchFamily="18" charset="0"/>
              </a:rPr>
              <a:t>qt-led</a:t>
            </a:r>
            <a:r>
              <a:rPr lang="zh-CN" altLang="en-US" sz="2400" b="1" dirty="0">
                <a:latin typeface="华文隶书" panose="02010800040101010101" pitchFamily="2" charset="-122"/>
                <a:ea typeface="华文隶书" panose="02010800040101010101" pitchFamily="2" charset="-122"/>
              </a:rPr>
              <a:t>工程</a:t>
            </a:r>
          </a:p>
        </p:txBody>
      </p:sp>
      <p:sp>
        <p:nvSpPr>
          <p:cNvPr id="2" name="文本框 1">
            <a:extLst>
              <a:ext uri="{FF2B5EF4-FFF2-40B4-BE49-F238E27FC236}">
                <a16:creationId xmlns:a16="http://schemas.microsoft.com/office/drawing/2014/main" id="{EE0742CF-EC6B-F7DA-F05A-F0CBA309398E}"/>
              </a:ext>
            </a:extLst>
          </p:cNvPr>
          <p:cNvSpPr txBox="1"/>
          <p:nvPr/>
        </p:nvSpPr>
        <p:spPr>
          <a:xfrm>
            <a:off x="5978814" y="2631840"/>
            <a:ext cx="5373131" cy="1754326"/>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ui_widget.h</a:t>
            </a:r>
            <a:r>
              <a:rPr lang="zh-CN" altLang="en-US" dirty="0">
                <a:latin typeface="华文仿宋" panose="02010600040101010101" pitchFamily="2" charset="-122"/>
                <a:ea typeface="华文仿宋" panose="02010600040101010101" pitchFamily="2" charset="-122"/>
              </a:rPr>
              <a:t>头文件就是根据配置文件</a:t>
            </a:r>
            <a:r>
              <a:rPr lang="en-US" altLang="zh-CN" dirty="0" err="1">
                <a:latin typeface="华文仿宋" panose="02010600040101010101" pitchFamily="2" charset="-122"/>
                <a:ea typeface="华文仿宋" panose="02010600040101010101" pitchFamily="2" charset="-122"/>
              </a:rPr>
              <a:t>widget.ui</a:t>
            </a:r>
            <a:r>
              <a:rPr lang="zh-CN" altLang="en-US" dirty="0">
                <a:latin typeface="华文仿宋" panose="02010600040101010101" pitchFamily="2" charset="-122"/>
                <a:ea typeface="华文仿宋" panose="02010600040101010101" pitchFamily="2" charset="-122"/>
              </a:rPr>
              <a:t>在编译的时候自动生成，在配置文件中声明了有四个按钮，因此在对应的类中声明了四个按钮类的指针并进行初始化，之后可以发现</a:t>
            </a:r>
            <a:r>
              <a:rPr lang="en-US" altLang="zh-CN" dirty="0">
                <a:latin typeface="华文仿宋" panose="02010600040101010101" pitchFamily="2" charset="-122"/>
                <a:ea typeface="华文仿宋" panose="02010600040101010101" pitchFamily="2" charset="-122"/>
              </a:rPr>
              <a:t>Ui::Widget</a:t>
            </a:r>
            <a:r>
              <a:rPr lang="zh-CN" altLang="en-US" dirty="0">
                <a:latin typeface="华文仿宋" panose="02010600040101010101" pitchFamily="2" charset="-122"/>
                <a:ea typeface="华文仿宋" panose="02010600040101010101" pitchFamily="2" charset="-122"/>
              </a:rPr>
              <a:t>也继承了该类，也就是该类是多重继承，由类</a:t>
            </a:r>
            <a:r>
              <a:rPr lang="en-US" altLang="zh-CN" dirty="0" err="1">
                <a:latin typeface="华文仿宋" panose="02010600040101010101" pitchFamily="2" charset="-122"/>
                <a:ea typeface="华文仿宋" panose="02010600040101010101" pitchFamily="2" charset="-122"/>
              </a:rPr>
              <a:t>Qwidget</a:t>
            </a:r>
            <a:r>
              <a:rPr lang="zh-CN" altLang="en-US" dirty="0">
                <a:latin typeface="华文仿宋" panose="02010600040101010101" pitchFamily="2" charset="-122"/>
                <a:ea typeface="华文仿宋" panose="02010600040101010101" pitchFamily="2" charset="-122"/>
              </a:rPr>
              <a:t>提供窗口信息，类</a:t>
            </a:r>
            <a:r>
              <a:rPr lang="en-US" altLang="zh-CN" dirty="0" err="1">
                <a:latin typeface="华文仿宋" panose="02010600040101010101" pitchFamily="2" charset="-122"/>
                <a:ea typeface="华文仿宋" panose="02010600040101010101" pitchFamily="2" charset="-122"/>
              </a:rPr>
              <a:t>Ui_Widget</a:t>
            </a:r>
            <a:r>
              <a:rPr lang="zh-CN" altLang="en-US" dirty="0">
                <a:latin typeface="华文仿宋" panose="02010600040101010101" pitchFamily="2" charset="-122"/>
                <a:ea typeface="华文仿宋" panose="02010600040101010101" pitchFamily="2" charset="-122"/>
              </a:rPr>
              <a:t>提供里面按钮对象的信息</a:t>
            </a:r>
          </a:p>
        </p:txBody>
      </p:sp>
      <p:pic>
        <p:nvPicPr>
          <p:cNvPr id="6" name="图片 5">
            <a:extLst>
              <a:ext uri="{FF2B5EF4-FFF2-40B4-BE49-F238E27FC236}">
                <a16:creationId xmlns:a16="http://schemas.microsoft.com/office/drawing/2014/main" id="{34564657-E1D2-EDCB-0F38-6A2964C93E56}"/>
              </a:ext>
            </a:extLst>
          </p:cNvPr>
          <p:cNvPicPr>
            <a:picLocks noChangeAspect="1"/>
          </p:cNvPicPr>
          <p:nvPr/>
        </p:nvPicPr>
        <p:blipFill rotWithShape="1">
          <a:blip r:embed="rId2"/>
          <a:srcRect r="17591"/>
          <a:stretch/>
        </p:blipFill>
        <p:spPr>
          <a:xfrm>
            <a:off x="815546" y="1075038"/>
            <a:ext cx="4627605" cy="2961576"/>
          </a:xfrm>
          <a:prstGeom prst="rect">
            <a:avLst/>
          </a:prstGeom>
        </p:spPr>
      </p:pic>
      <p:pic>
        <p:nvPicPr>
          <p:cNvPr id="8" name="图片 7">
            <a:extLst>
              <a:ext uri="{FF2B5EF4-FFF2-40B4-BE49-F238E27FC236}">
                <a16:creationId xmlns:a16="http://schemas.microsoft.com/office/drawing/2014/main" id="{10F35088-1458-6394-F2B8-FD29217A58A2}"/>
              </a:ext>
            </a:extLst>
          </p:cNvPr>
          <p:cNvPicPr>
            <a:picLocks noChangeAspect="1"/>
          </p:cNvPicPr>
          <p:nvPr/>
        </p:nvPicPr>
        <p:blipFill>
          <a:blip r:embed="rId3"/>
          <a:stretch>
            <a:fillRect/>
          </a:stretch>
        </p:blipFill>
        <p:spPr>
          <a:xfrm>
            <a:off x="840055" y="4386166"/>
            <a:ext cx="4578585" cy="2089257"/>
          </a:xfrm>
          <a:prstGeom prst="rect">
            <a:avLst/>
          </a:prstGeom>
        </p:spPr>
      </p:pic>
    </p:spTree>
    <p:extLst>
      <p:ext uri="{BB962C8B-B14F-4D97-AF65-F5344CB8AC3E}">
        <p14:creationId xmlns:p14="http://schemas.microsoft.com/office/powerpoint/2010/main" val="3948500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495922" cy="461665"/>
          </a:xfrm>
          <a:prstGeom prst="rect">
            <a:avLst/>
          </a:prstGeom>
          <a:noFill/>
        </p:spPr>
        <p:txBody>
          <a:bodyPr wrap="none" rtlCol="0">
            <a:spAutoFit/>
          </a:bodyPr>
          <a:lstStyle/>
          <a:p>
            <a:r>
              <a:rPr lang="en-US" altLang="zh-CN" sz="2400" b="1" dirty="0">
                <a:latin typeface="Bernard MT Condensed" panose="02050806060905020404" pitchFamily="18" charset="0"/>
              </a:rPr>
              <a:t>qt-led</a:t>
            </a:r>
            <a:r>
              <a:rPr lang="zh-CN" altLang="en-US" sz="2400" b="1" dirty="0">
                <a:latin typeface="华文隶书" panose="02010800040101010101" pitchFamily="2" charset="-122"/>
                <a:ea typeface="华文隶书" panose="02010800040101010101" pitchFamily="2" charset="-122"/>
              </a:rPr>
              <a:t>工程</a:t>
            </a:r>
          </a:p>
        </p:txBody>
      </p:sp>
      <p:sp>
        <p:nvSpPr>
          <p:cNvPr id="2" name="文本框 1">
            <a:extLst>
              <a:ext uri="{FF2B5EF4-FFF2-40B4-BE49-F238E27FC236}">
                <a16:creationId xmlns:a16="http://schemas.microsoft.com/office/drawing/2014/main" id="{EE0742CF-EC6B-F7DA-F05A-F0CBA309398E}"/>
              </a:ext>
            </a:extLst>
          </p:cNvPr>
          <p:cNvSpPr txBox="1"/>
          <p:nvPr/>
        </p:nvSpPr>
        <p:spPr>
          <a:xfrm>
            <a:off x="6818869" y="1339293"/>
            <a:ext cx="5373131" cy="3416320"/>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        Widget</a:t>
            </a:r>
            <a:r>
              <a:rPr lang="zh-CN" altLang="en-US" dirty="0">
                <a:latin typeface="华文仿宋" panose="02010600040101010101" pitchFamily="2" charset="-122"/>
                <a:ea typeface="华文仿宋" panose="02010600040101010101" pitchFamily="2" charset="-122"/>
              </a:rPr>
              <a:t>类的构造函数中首先使用初始化表列给</a:t>
            </a:r>
            <a:r>
              <a:rPr lang="en-US" altLang="zh-CN" dirty="0" err="1">
                <a:latin typeface="华文仿宋" panose="02010600040101010101" pitchFamily="2" charset="-122"/>
                <a:ea typeface="华文仿宋" panose="02010600040101010101" pitchFamily="2" charset="-122"/>
              </a:rPr>
              <a:t>ui</a:t>
            </a:r>
            <a:r>
              <a:rPr lang="zh-CN" altLang="en-US" dirty="0">
                <a:latin typeface="华文仿宋" panose="02010600040101010101" pitchFamily="2" charset="-122"/>
                <a:ea typeface="华文仿宋" panose="02010600040101010101" pitchFamily="2" charset="-122"/>
              </a:rPr>
              <a:t>和继承的父类赋初值，之后将四个</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灯先设置为全灭状态。在编译的时候会根据</a:t>
            </a:r>
            <a:r>
              <a:rPr lang="en-US" altLang="zh-CN" dirty="0" err="1">
                <a:latin typeface="华文仿宋" panose="02010600040101010101" pitchFamily="2" charset="-122"/>
                <a:ea typeface="华文仿宋" panose="02010600040101010101" pitchFamily="2" charset="-122"/>
              </a:rPr>
              <a:t>widget.ui</a:t>
            </a:r>
            <a:r>
              <a:rPr lang="zh-CN" altLang="en-US" dirty="0">
                <a:latin typeface="华文仿宋" panose="02010600040101010101" pitchFamily="2" charset="-122"/>
                <a:ea typeface="华文仿宋" panose="02010600040101010101" pitchFamily="2" charset="-122"/>
              </a:rPr>
              <a:t>文件中的配置信息生成</a:t>
            </a:r>
            <a:r>
              <a:rPr lang="en-US" altLang="zh-CN" dirty="0" err="1">
                <a:latin typeface="华文仿宋" panose="02010600040101010101" pitchFamily="2" charset="-122"/>
                <a:ea typeface="华文仿宋" panose="02010600040101010101" pitchFamily="2" charset="-122"/>
              </a:rPr>
              <a:t>ui_widget.h</a:t>
            </a:r>
            <a:r>
              <a:rPr lang="zh-CN" altLang="en-US" dirty="0">
                <a:latin typeface="华文仿宋" panose="02010600040101010101" pitchFamily="2" charset="-122"/>
                <a:ea typeface="华文仿宋" panose="02010600040101010101" pitchFamily="2" charset="-122"/>
              </a:rPr>
              <a:t>头文件，里面有四个指针变量</a:t>
            </a:r>
            <a:r>
              <a:rPr lang="en-US" altLang="zh-CN" dirty="0">
                <a:latin typeface="华文仿宋" panose="02010600040101010101" pitchFamily="2" charset="-122"/>
                <a:ea typeface="华文仿宋" panose="02010600040101010101" pitchFamily="2" charset="-122"/>
              </a:rPr>
              <a:t>led1Button…</a:t>
            </a:r>
            <a:r>
              <a:rPr lang="zh-CN" altLang="en-US" dirty="0">
                <a:latin typeface="华文仿宋" panose="02010600040101010101" pitchFamily="2" charset="-122"/>
                <a:ea typeface="华文仿宋" panose="02010600040101010101" pitchFamily="2" charset="-122"/>
              </a:rPr>
              <a:t>分别指向四个按钮（</a:t>
            </a:r>
            <a:r>
              <a:rPr lang="en-US" altLang="zh-CN" dirty="0" err="1">
                <a:latin typeface="华文仿宋" panose="02010600040101010101" pitchFamily="2" charset="-122"/>
                <a:ea typeface="华文仿宋" panose="02010600040101010101" pitchFamily="2" charset="-122"/>
              </a:rPr>
              <a:t>QPushButton</a:t>
            </a:r>
            <a:r>
              <a:rPr lang="zh-CN" altLang="en-US" dirty="0">
                <a:latin typeface="华文仿宋" panose="02010600040101010101" pitchFamily="2" charset="-122"/>
                <a:ea typeface="华文仿宋" panose="02010600040101010101" pitchFamily="2" charset="-122"/>
              </a:rPr>
              <a:t>类），在构造函数中调用按钮的方法修改了按钮的外观，即显示灯泡熄灭的图片，之后使用了</a:t>
            </a:r>
            <a:r>
              <a:rPr lang="en-US" altLang="zh-CN" dirty="0">
                <a:latin typeface="华文仿宋" panose="02010600040101010101" pitchFamily="2" charset="-122"/>
                <a:ea typeface="华文仿宋" panose="02010600040101010101" pitchFamily="2" charset="-122"/>
              </a:rPr>
              <a:t>connect</a:t>
            </a:r>
            <a:r>
              <a:rPr lang="zh-CN" altLang="en-US" dirty="0">
                <a:latin typeface="华文仿宋" panose="02010600040101010101" pitchFamily="2" charset="-122"/>
                <a:ea typeface="华文仿宋" panose="02010600040101010101" pitchFamily="2" charset="-122"/>
              </a:rPr>
              <a:t>函数将这些按钮与各自对应的槽函数、信号进行绑定，实现通过点击改变指针变量对应元素的状态，最后声明了</a:t>
            </a:r>
            <a:r>
              <a:rPr lang="en-US" altLang="zh-CN" dirty="0" err="1">
                <a:latin typeface="华文仿宋" panose="02010600040101010101" pitchFamily="2" charset="-122"/>
                <a:ea typeface="华文仿宋" panose="02010600040101010101" pitchFamily="2" charset="-122"/>
              </a:rPr>
              <a:t>QPalette</a:t>
            </a:r>
            <a:r>
              <a:rPr lang="zh-CN" altLang="en-US" dirty="0">
                <a:latin typeface="华文仿宋" panose="02010600040101010101" pitchFamily="2" charset="-122"/>
                <a:ea typeface="华文仿宋" panose="02010600040101010101" pitchFamily="2" charset="-122"/>
              </a:rPr>
              <a:t>对象</a:t>
            </a:r>
            <a:r>
              <a:rPr lang="en-US" altLang="zh-CN" dirty="0">
                <a:latin typeface="华文仿宋" panose="02010600040101010101" pitchFamily="2" charset="-122"/>
                <a:ea typeface="华文仿宋" panose="02010600040101010101" pitchFamily="2" charset="-122"/>
              </a:rPr>
              <a:t>palette</a:t>
            </a:r>
            <a:r>
              <a:rPr lang="zh-CN" altLang="en-US" dirty="0">
                <a:latin typeface="华文仿宋" panose="02010600040101010101" pitchFamily="2" charset="-122"/>
                <a:ea typeface="华文仿宋" panose="02010600040101010101" pitchFamily="2" charset="-122"/>
              </a:rPr>
              <a:t>，用于设置窗口的调色板并对其外观进行显示，再调用</a:t>
            </a:r>
            <a:r>
              <a:rPr lang="en-US" altLang="zh-CN" dirty="0">
                <a:latin typeface="华文仿宋" panose="02010600040101010101" pitchFamily="2" charset="-122"/>
                <a:ea typeface="华文仿宋" panose="02010600040101010101" pitchFamily="2" charset="-122"/>
              </a:rPr>
              <a:t>show</a:t>
            </a:r>
            <a:r>
              <a:rPr lang="zh-CN" altLang="en-US" dirty="0">
                <a:latin typeface="华文仿宋" panose="02010600040101010101" pitchFamily="2" charset="-122"/>
                <a:ea typeface="华文仿宋" panose="02010600040101010101" pitchFamily="2" charset="-122"/>
              </a:rPr>
              <a:t>（）函数来显示外观</a:t>
            </a:r>
          </a:p>
        </p:txBody>
      </p:sp>
      <p:pic>
        <p:nvPicPr>
          <p:cNvPr id="5" name="图片 4">
            <a:extLst>
              <a:ext uri="{FF2B5EF4-FFF2-40B4-BE49-F238E27FC236}">
                <a16:creationId xmlns:a16="http://schemas.microsoft.com/office/drawing/2014/main" id="{1652FFD9-4796-4EC7-B51F-9355984DA095}"/>
              </a:ext>
            </a:extLst>
          </p:cNvPr>
          <p:cNvPicPr>
            <a:picLocks noChangeAspect="1"/>
          </p:cNvPicPr>
          <p:nvPr/>
        </p:nvPicPr>
        <p:blipFill>
          <a:blip r:embed="rId2"/>
          <a:stretch>
            <a:fillRect/>
          </a:stretch>
        </p:blipFill>
        <p:spPr>
          <a:xfrm>
            <a:off x="438666" y="949757"/>
            <a:ext cx="6126713" cy="5562411"/>
          </a:xfrm>
          <a:prstGeom prst="rect">
            <a:avLst/>
          </a:prstGeom>
        </p:spPr>
      </p:pic>
    </p:spTree>
    <p:extLst>
      <p:ext uri="{BB962C8B-B14F-4D97-AF65-F5344CB8AC3E}">
        <p14:creationId xmlns:p14="http://schemas.microsoft.com/office/powerpoint/2010/main" val="24276290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495922" cy="461665"/>
          </a:xfrm>
          <a:prstGeom prst="rect">
            <a:avLst/>
          </a:prstGeom>
          <a:noFill/>
        </p:spPr>
        <p:txBody>
          <a:bodyPr wrap="none" rtlCol="0">
            <a:spAutoFit/>
          </a:bodyPr>
          <a:lstStyle/>
          <a:p>
            <a:r>
              <a:rPr lang="en-US" altLang="zh-CN" sz="2400" b="1" dirty="0">
                <a:latin typeface="Bernard MT Condensed" panose="02050806060905020404" pitchFamily="18" charset="0"/>
              </a:rPr>
              <a:t>qt-led</a:t>
            </a:r>
            <a:r>
              <a:rPr lang="zh-CN" altLang="en-US" sz="2400" b="1" dirty="0">
                <a:latin typeface="华文隶书" panose="02010800040101010101" pitchFamily="2" charset="-122"/>
                <a:ea typeface="华文隶书" panose="02010800040101010101" pitchFamily="2" charset="-122"/>
              </a:rPr>
              <a:t>工程</a:t>
            </a:r>
          </a:p>
        </p:txBody>
      </p:sp>
      <p:sp>
        <p:nvSpPr>
          <p:cNvPr id="2" name="文本框 1">
            <a:extLst>
              <a:ext uri="{FF2B5EF4-FFF2-40B4-BE49-F238E27FC236}">
                <a16:creationId xmlns:a16="http://schemas.microsoft.com/office/drawing/2014/main" id="{EE0742CF-EC6B-F7DA-F05A-F0CBA309398E}"/>
              </a:ext>
            </a:extLst>
          </p:cNvPr>
          <p:cNvSpPr txBox="1"/>
          <p:nvPr/>
        </p:nvSpPr>
        <p:spPr>
          <a:xfrm>
            <a:off x="523101" y="4244034"/>
            <a:ext cx="8194591" cy="2308324"/>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之后是槽函数的实现，槽函数是一种特殊的成员函数，用于响应信号的触发。信号和槽是</a:t>
            </a:r>
            <a:r>
              <a:rPr lang="en-US" altLang="zh-CN" dirty="0">
                <a:latin typeface="华文仿宋" panose="02010600040101010101" pitchFamily="2" charset="-122"/>
                <a:ea typeface="华文仿宋" panose="02010600040101010101" pitchFamily="2" charset="-122"/>
              </a:rPr>
              <a:t>Qt</a:t>
            </a:r>
            <a:r>
              <a:rPr lang="zh-CN" altLang="en-US" dirty="0">
                <a:latin typeface="华文仿宋" panose="02010600040101010101" pitchFamily="2" charset="-122"/>
                <a:ea typeface="华文仿宋" panose="02010600040101010101" pitchFamily="2" charset="-122"/>
              </a:rPr>
              <a:t>框架中的一个核心机制，用于实现对象之间的通信和交互。</a:t>
            </a:r>
          </a:p>
          <a:p>
            <a:endParaRPr lang="zh-CN" altLang="en-US"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信号是一种事件，当某个条件被满足时发出，例如用户单击了一个按钮、文本框内容发生了改变等。槽函数是与信号相关联的函数，当信号被发出时，与之关联的槽函数会被自动调用，从而实现对信号的响应。</a:t>
            </a:r>
            <a:endParaRPr lang="en-US" altLang="zh-CN" dirty="0">
              <a:latin typeface="华文仿宋" panose="02010600040101010101" pitchFamily="2" charset="-122"/>
              <a:ea typeface="华文仿宋" panose="02010600040101010101" pitchFamily="2" charset="-122"/>
            </a:endParaRPr>
          </a:p>
          <a:p>
            <a:endParaRPr lang="en-US" altLang="zh-CN" dirty="0">
              <a:latin typeface="华文仿宋" panose="02010600040101010101" pitchFamily="2" charset="-122"/>
              <a:ea typeface="华文仿宋" panose="02010600040101010101" pitchFamily="2" charset="-122"/>
            </a:endParaRPr>
          </a:p>
          <a:p>
            <a:r>
              <a:rPr lang="zh-CN" altLang="en-US" dirty="0">
                <a:latin typeface="华文仿宋" panose="02010600040101010101" pitchFamily="2" charset="-122"/>
                <a:ea typeface="华文仿宋" panose="02010600040101010101" pitchFamily="2" charset="-122"/>
              </a:rPr>
              <a:t>这里当槽函数被触发时就会根据当前</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的状态来进行改变并修改小灯泡的图片</a:t>
            </a:r>
          </a:p>
        </p:txBody>
      </p:sp>
      <p:pic>
        <p:nvPicPr>
          <p:cNvPr id="6" name="图片 5">
            <a:extLst>
              <a:ext uri="{FF2B5EF4-FFF2-40B4-BE49-F238E27FC236}">
                <a16:creationId xmlns:a16="http://schemas.microsoft.com/office/drawing/2014/main" id="{04A42071-F243-1AE4-188B-AD973522E6CD}"/>
              </a:ext>
            </a:extLst>
          </p:cNvPr>
          <p:cNvPicPr>
            <a:picLocks noChangeAspect="1"/>
          </p:cNvPicPr>
          <p:nvPr/>
        </p:nvPicPr>
        <p:blipFill>
          <a:blip r:embed="rId2"/>
          <a:stretch>
            <a:fillRect/>
          </a:stretch>
        </p:blipFill>
        <p:spPr>
          <a:xfrm>
            <a:off x="610982" y="1402491"/>
            <a:ext cx="7048696" cy="2659972"/>
          </a:xfrm>
          <a:prstGeom prst="rect">
            <a:avLst/>
          </a:prstGeom>
        </p:spPr>
      </p:pic>
    </p:spTree>
    <p:extLst>
      <p:ext uri="{BB962C8B-B14F-4D97-AF65-F5344CB8AC3E}">
        <p14:creationId xmlns:p14="http://schemas.microsoft.com/office/powerpoint/2010/main" val="3447069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495922" cy="461665"/>
          </a:xfrm>
          <a:prstGeom prst="rect">
            <a:avLst/>
          </a:prstGeom>
          <a:noFill/>
        </p:spPr>
        <p:txBody>
          <a:bodyPr wrap="none" rtlCol="0">
            <a:spAutoFit/>
          </a:bodyPr>
          <a:lstStyle/>
          <a:p>
            <a:r>
              <a:rPr lang="en-US" altLang="zh-CN" sz="2400" b="1" dirty="0">
                <a:latin typeface="Bernard MT Condensed" panose="02050806060905020404" pitchFamily="18" charset="0"/>
              </a:rPr>
              <a:t>qt-led</a:t>
            </a:r>
            <a:r>
              <a:rPr lang="zh-CN" altLang="en-US" sz="2400" b="1" dirty="0">
                <a:latin typeface="华文隶书" panose="02010800040101010101" pitchFamily="2" charset="-122"/>
                <a:ea typeface="华文隶书" panose="02010800040101010101" pitchFamily="2" charset="-122"/>
              </a:rPr>
              <a:t>工程</a:t>
            </a:r>
          </a:p>
        </p:txBody>
      </p:sp>
      <p:sp>
        <p:nvSpPr>
          <p:cNvPr id="2" name="文本框 1">
            <a:extLst>
              <a:ext uri="{FF2B5EF4-FFF2-40B4-BE49-F238E27FC236}">
                <a16:creationId xmlns:a16="http://schemas.microsoft.com/office/drawing/2014/main" id="{EE0742CF-EC6B-F7DA-F05A-F0CBA309398E}"/>
              </a:ext>
            </a:extLst>
          </p:cNvPr>
          <p:cNvSpPr txBox="1"/>
          <p:nvPr/>
        </p:nvSpPr>
        <p:spPr>
          <a:xfrm>
            <a:off x="6139453" y="2057251"/>
            <a:ext cx="4697424" cy="2862322"/>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     main</a:t>
            </a:r>
            <a:r>
              <a:rPr lang="zh-CN" altLang="en-US" dirty="0">
                <a:latin typeface="华文仿宋" panose="02010600040101010101" pitchFamily="2" charset="-122"/>
                <a:ea typeface="华文仿宋" panose="02010600040101010101" pitchFamily="2" charset="-122"/>
              </a:rPr>
              <a:t>函数中先实例化一个</a:t>
            </a:r>
            <a:r>
              <a:rPr lang="en-US" altLang="zh-CN" dirty="0" err="1">
                <a:latin typeface="华文仿宋" panose="02010600040101010101" pitchFamily="2" charset="-122"/>
                <a:ea typeface="华文仿宋" panose="02010600040101010101" pitchFamily="2" charset="-122"/>
              </a:rPr>
              <a:t>Qapplication</a:t>
            </a:r>
            <a:r>
              <a:rPr lang="zh-CN" altLang="en-US" dirty="0">
                <a:latin typeface="华文仿宋" panose="02010600040101010101" pitchFamily="2" charset="-122"/>
                <a:ea typeface="华文仿宋" panose="02010600040101010101" pitchFamily="2" charset="-122"/>
              </a:rPr>
              <a:t>对象，用于管理整个</a:t>
            </a:r>
            <a:r>
              <a:rPr lang="en-US" altLang="zh-CN" dirty="0">
                <a:latin typeface="华文仿宋" panose="02010600040101010101" pitchFamily="2" charset="-122"/>
                <a:ea typeface="华文仿宋" panose="02010600040101010101" pitchFamily="2" charset="-122"/>
              </a:rPr>
              <a:t>Qt</a:t>
            </a:r>
            <a:r>
              <a:rPr lang="zh-CN" altLang="en-US" dirty="0">
                <a:latin typeface="华文仿宋" panose="02010600040101010101" pitchFamily="2" charset="-122"/>
                <a:ea typeface="华文仿宋" panose="02010600040101010101" pitchFamily="2" charset="-122"/>
              </a:rPr>
              <a:t>应用程序的生命周期，具体包括初始化</a:t>
            </a:r>
            <a:r>
              <a:rPr lang="en-US" altLang="zh-CN" dirty="0">
                <a:latin typeface="华文仿宋" panose="02010600040101010101" pitchFamily="2" charset="-122"/>
                <a:ea typeface="华文仿宋" panose="02010600040101010101" pitchFamily="2" charset="-122"/>
              </a:rPr>
              <a:t>Qt</a:t>
            </a:r>
            <a:r>
              <a:rPr lang="zh-CN" altLang="en-US" dirty="0">
                <a:latin typeface="华文仿宋" panose="02010600040101010101" pitchFamily="2" charset="-122"/>
                <a:ea typeface="华文仿宋" panose="02010600040101010101" pitchFamily="2" charset="-122"/>
              </a:rPr>
              <a:t>库和应用程序以及响应输入等，之后实例化</a:t>
            </a:r>
            <a:r>
              <a:rPr lang="en-US" altLang="zh-CN" dirty="0">
                <a:latin typeface="华文仿宋" panose="02010600040101010101" pitchFamily="2" charset="-122"/>
                <a:ea typeface="华文仿宋" panose="02010600040101010101" pitchFamily="2" charset="-122"/>
              </a:rPr>
              <a:t>Widget</a:t>
            </a:r>
            <a:r>
              <a:rPr lang="zh-CN" altLang="en-US" dirty="0">
                <a:latin typeface="华文仿宋" panose="02010600040101010101" pitchFamily="2" charset="-122"/>
                <a:ea typeface="华文仿宋" panose="02010600040101010101" pitchFamily="2" charset="-122"/>
              </a:rPr>
              <a:t>，这个时候就会调用该类的构造函数从而加载背景图片、灯泡图片和实现控制灯泡图片转换和</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亮灭（通过注册回调函数），再调用了</a:t>
            </a:r>
            <a:r>
              <a:rPr lang="en-US" altLang="zh-CN" dirty="0" err="1">
                <a:latin typeface="华文仿宋" panose="02010600040101010101" pitchFamily="2" charset="-122"/>
                <a:ea typeface="华文仿宋" panose="02010600040101010101" pitchFamily="2" charset="-122"/>
              </a:rPr>
              <a:t>QFontDatabase</a:t>
            </a:r>
            <a:r>
              <a:rPr lang="zh-CN" altLang="en-US" dirty="0">
                <a:latin typeface="华文仿宋" panose="02010600040101010101" pitchFamily="2" charset="-122"/>
                <a:ea typeface="华文仿宋" panose="02010600040101010101" pitchFamily="2" charset="-122"/>
              </a:rPr>
              <a:t>加载一个字体作为默认字体，最后显示窗体并进入事件循环（如果有输入就会通过回调函数来改变状态，类似于</a:t>
            </a:r>
            <a:r>
              <a:rPr lang="en-US" altLang="zh-CN" dirty="0" err="1">
                <a:latin typeface="华文仿宋" panose="02010600040101010101" pitchFamily="2" charset="-122"/>
                <a:ea typeface="华文仿宋" panose="02010600040101010101" pitchFamily="2" charset="-122"/>
              </a:rPr>
              <a:t>openGL</a:t>
            </a:r>
            <a:r>
              <a:rPr lang="zh-CN" altLang="en-US" dirty="0">
                <a:latin typeface="华文仿宋" panose="02010600040101010101" pitchFamily="2" charset="-122"/>
                <a:ea typeface="华文仿宋" panose="02010600040101010101" pitchFamily="2" charset="-122"/>
              </a:rPr>
              <a:t>）</a:t>
            </a:r>
          </a:p>
        </p:txBody>
      </p:sp>
      <p:pic>
        <p:nvPicPr>
          <p:cNvPr id="6" name="图片 5">
            <a:extLst>
              <a:ext uri="{FF2B5EF4-FFF2-40B4-BE49-F238E27FC236}">
                <a16:creationId xmlns:a16="http://schemas.microsoft.com/office/drawing/2014/main" id="{70C20FF8-4977-9B43-E0E2-6463FB233BCC}"/>
              </a:ext>
            </a:extLst>
          </p:cNvPr>
          <p:cNvPicPr>
            <a:picLocks noChangeAspect="1"/>
          </p:cNvPicPr>
          <p:nvPr/>
        </p:nvPicPr>
        <p:blipFill>
          <a:blip r:embed="rId2"/>
          <a:stretch>
            <a:fillRect/>
          </a:stretch>
        </p:blipFill>
        <p:spPr>
          <a:xfrm>
            <a:off x="290269" y="1305611"/>
            <a:ext cx="5640087" cy="4298178"/>
          </a:xfrm>
          <a:prstGeom prst="rect">
            <a:avLst/>
          </a:prstGeom>
        </p:spPr>
      </p:pic>
    </p:spTree>
    <p:extLst>
      <p:ext uri="{BB962C8B-B14F-4D97-AF65-F5344CB8AC3E}">
        <p14:creationId xmlns:p14="http://schemas.microsoft.com/office/powerpoint/2010/main" val="20118499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326004" cy="461665"/>
          </a:xfrm>
          <a:prstGeom prst="rect">
            <a:avLst/>
          </a:prstGeom>
          <a:noFill/>
        </p:spPr>
        <p:txBody>
          <a:bodyPr wrap="none" rtlCol="0">
            <a:spAutoFit/>
          </a:bodyPr>
          <a:lstStyle/>
          <a:p>
            <a:r>
              <a:rPr lang="en-US" altLang="zh-CN" sz="2400" dirty="0" err="1">
                <a:latin typeface="Bernard MT Condensed" panose="02050806060905020404" pitchFamily="18" charset="0"/>
              </a:rPr>
              <a:t>key_led.c</a:t>
            </a:r>
            <a:endParaRPr lang="zh-CN" altLang="en-US" sz="2400" dirty="0">
              <a:latin typeface="Bernard MT Condensed" panose="02050806060905020404" pitchFamily="18" charset="0"/>
            </a:endParaRPr>
          </a:p>
        </p:txBody>
      </p:sp>
      <p:sp>
        <p:nvSpPr>
          <p:cNvPr id="14" name="文本框 13">
            <a:extLst>
              <a:ext uri="{FF2B5EF4-FFF2-40B4-BE49-F238E27FC236}">
                <a16:creationId xmlns:a16="http://schemas.microsoft.com/office/drawing/2014/main" id="{B40DAFFD-6ECD-6E61-4480-A3BD35535C92}"/>
              </a:ext>
            </a:extLst>
          </p:cNvPr>
          <p:cNvSpPr txBox="1"/>
          <p:nvPr/>
        </p:nvSpPr>
        <p:spPr>
          <a:xfrm>
            <a:off x="5090098" y="1346337"/>
            <a:ext cx="6259584" cy="1200329"/>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然后使用了</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对应文件的路径打开了</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文件，该文件需要读和写，因为需要获取</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灯当前是否点亮也要修改它的发光情况，</a:t>
            </a:r>
            <a:r>
              <a:rPr lang="en-US" altLang="zh-CN" dirty="0">
                <a:latin typeface="华文仿宋" panose="02010600040101010101" pitchFamily="2" charset="-122"/>
                <a:ea typeface="华文仿宋" panose="02010600040101010101" pitchFamily="2" charset="-122"/>
              </a:rPr>
              <a:t>0777</a:t>
            </a:r>
            <a:r>
              <a:rPr lang="zh-CN" altLang="en-US" dirty="0">
                <a:latin typeface="华文仿宋" panose="02010600040101010101" pitchFamily="2" charset="-122"/>
                <a:ea typeface="华文仿宋" panose="02010600040101010101" pitchFamily="2" charset="-122"/>
              </a:rPr>
              <a:t>表示设置了该文件的权限为所有者、所属组和其他用户都具有读、写和执行的权限</a:t>
            </a:r>
          </a:p>
        </p:txBody>
      </p:sp>
      <p:pic>
        <p:nvPicPr>
          <p:cNvPr id="8" name="图片 7">
            <a:extLst>
              <a:ext uri="{FF2B5EF4-FFF2-40B4-BE49-F238E27FC236}">
                <a16:creationId xmlns:a16="http://schemas.microsoft.com/office/drawing/2014/main" id="{669541E8-2FA5-0BA8-C340-5322B6886642}"/>
              </a:ext>
            </a:extLst>
          </p:cNvPr>
          <p:cNvPicPr>
            <a:picLocks noChangeAspect="1"/>
          </p:cNvPicPr>
          <p:nvPr/>
        </p:nvPicPr>
        <p:blipFill rotWithShape="1">
          <a:blip r:embed="rId2"/>
          <a:srcRect r="11551"/>
          <a:stretch/>
        </p:blipFill>
        <p:spPr>
          <a:xfrm>
            <a:off x="444843" y="1081496"/>
            <a:ext cx="4084375" cy="1856770"/>
          </a:xfrm>
          <a:prstGeom prst="rect">
            <a:avLst/>
          </a:prstGeom>
        </p:spPr>
      </p:pic>
      <p:pic>
        <p:nvPicPr>
          <p:cNvPr id="12" name="图片 11">
            <a:extLst>
              <a:ext uri="{FF2B5EF4-FFF2-40B4-BE49-F238E27FC236}">
                <a16:creationId xmlns:a16="http://schemas.microsoft.com/office/drawing/2014/main" id="{96BAF610-F6BF-C72F-9B92-8775787BFA01}"/>
              </a:ext>
            </a:extLst>
          </p:cNvPr>
          <p:cNvPicPr>
            <a:picLocks noChangeAspect="1"/>
          </p:cNvPicPr>
          <p:nvPr/>
        </p:nvPicPr>
        <p:blipFill rotWithShape="1">
          <a:blip r:embed="rId3"/>
          <a:srcRect l="6210" r="6686" b="21313"/>
          <a:stretch/>
        </p:blipFill>
        <p:spPr>
          <a:xfrm>
            <a:off x="444844" y="3002043"/>
            <a:ext cx="4084374" cy="3855957"/>
          </a:xfrm>
          <a:prstGeom prst="rect">
            <a:avLst/>
          </a:prstGeom>
        </p:spPr>
      </p:pic>
      <p:sp>
        <p:nvSpPr>
          <p:cNvPr id="13" name="文本框 12">
            <a:extLst>
              <a:ext uri="{FF2B5EF4-FFF2-40B4-BE49-F238E27FC236}">
                <a16:creationId xmlns:a16="http://schemas.microsoft.com/office/drawing/2014/main" id="{B18D7A8C-F9F8-BE10-7908-E91851F92763}"/>
              </a:ext>
            </a:extLst>
          </p:cNvPr>
          <p:cNvSpPr txBox="1"/>
          <p:nvPr/>
        </p:nvSpPr>
        <p:spPr>
          <a:xfrm>
            <a:off x="5090098" y="3247218"/>
            <a:ext cx="6259584" cy="1477328"/>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之后持续从小键盘中读取输入，将输入的结果存储到事件输入结构体中，如果输入的字节数和结构体大小相同说明读取的时候没有发生错误，之后判断输入事件，如果类型是</a:t>
            </a:r>
            <a:r>
              <a:rPr lang="en-US" altLang="zh-CN" dirty="0">
                <a:latin typeface="华文仿宋" panose="02010600040101010101" pitchFamily="2" charset="-122"/>
                <a:ea typeface="华文仿宋" panose="02010600040101010101" pitchFamily="2" charset="-122"/>
              </a:rPr>
              <a:t>EV_KEY</a:t>
            </a:r>
            <a:r>
              <a:rPr lang="zh-CN" altLang="en-US" dirty="0">
                <a:latin typeface="华文仿宋" panose="02010600040101010101" pitchFamily="2" charset="-122"/>
                <a:ea typeface="华文仿宋" panose="02010600040101010101" pitchFamily="2" charset="-122"/>
              </a:rPr>
              <a:t>说明是键盘输入，</a:t>
            </a:r>
            <a:r>
              <a:rPr lang="en-US" altLang="zh-CN" dirty="0">
                <a:latin typeface="华文仿宋" panose="02010600040101010101" pitchFamily="2" charset="-122"/>
                <a:ea typeface="华文仿宋" panose="02010600040101010101" pitchFamily="2" charset="-122"/>
              </a:rPr>
              <a:t>value</a:t>
            </a:r>
            <a:r>
              <a:rPr lang="zh-CN" altLang="en-US" dirty="0">
                <a:latin typeface="华文仿宋" panose="02010600040101010101" pitchFamily="2" charset="-122"/>
                <a:ea typeface="华文仿宋" panose="02010600040101010101" pitchFamily="2" charset="-122"/>
              </a:rPr>
              <a:t>是</a:t>
            </a:r>
            <a:r>
              <a:rPr lang="en-US" altLang="zh-CN" dirty="0">
                <a:latin typeface="华文仿宋" panose="02010600040101010101" pitchFamily="2" charset="-122"/>
                <a:ea typeface="华文仿宋" panose="02010600040101010101" pitchFamily="2" charset="-122"/>
              </a:rPr>
              <a:t>0</a:t>
            </a:r>
            <a:r>
              <a:rPr lang="zh-CN" altLang="en-US" dirty="0">
                <a:latin typeface="华文仿宋" panose="02010600040101010101" pitchFamily="2" charset="-122"/>
                <a:ea typeface="华文仿宋" panose="02010600040101010101" pitchFamily="2" charset="-122"/>
              </a:rPr>
              <a:t>说明是按下按键，然后将输入的按键打印在终端</a:t>
            </a:r>
          </a:p>
        </p:txBody>
      </p:sp>
      <p:pic>
        <p:nvPicPr>
          <p:cNvPr id="17" name="图片 16">
            <a:extLst>
              <a:ext uri="{FF2B5EF4-FFF2-40B4-BE49-F238E27FC236}">
                <a16:creationId xmlns:a16="http://schemas.microsoft.com/office/drawing/2014/main" id="{BFF38533-153B-ADD9-C70D-622F3B529A5F}"/>
              </a:ext>
            </a:extLst>
          </p:cNvPr>
          <p:cNvPicPr>
            <a:picLocks noChangeAspect="1"/>
          </p:cNvPicPr>
          <p:nvPr/>
        </p:nvPicPr>
        <p:blipFill rotWithShape="1">
          <a:blip r:embed="rId4"/>
          <a:srcRect t="9822"/>
          <a:stretch/>
        </p:blipFill>
        <p:spPr>
          <a:xfrm>
            <a:off x="4942703" y="4724546"/>
            <a:ext cx="6550848" cy="1872551"/>
          </a:xfrm>
          <a:prstGeom prst="rect">
            <a:avLst/>
          </a:prstGeom>
        </p:spPr>
      </p:pic>
    </p:spTree>
    <p:extLst>
      <p:ext uri="{BB962C8B-B14F-4D97-AF65-F5344CB8AC3E}">
        <p14:creationId xmlns:p14="http://schemas.microsoft.com/office/powerpoint/2010/main" val="2623330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1326004" cy="461665"/>
          </a:xfrm>
          <a:prstGeom prst="rect">
            <a:avLst/>
          </a:prstGeom>
          <a:noFill/>
        </p:spPr>
        <p:txBody>
          <a:bodyPr wrap="none" rtlCol="0">
            <a:spAutoFit/>
          </a:bodyPr>
          <a:lstStyle/>
          <a:p>
            <a:r>
              <a:rPr lang="en-US" altLang="zh-CN" sz="2400" dirty="0" err="1">
                <a:latin typeface="Bernard MT Condensed" panose="02050806060905020404" pitchFamily="18" charset="0"/>
              </a:rPr>
              <a:t>key_led.c</a:t>
            </a:r>
            <a:endParaRPr lang="zh-CN" altLang="en-US" sz="2400" dirty="0">
              <a:latin typeface="Bernard MT Condensed" panose="02050806060905020404" pitchFamily="18" charset="0"/>
            </a:endParaRPr>
          </a:p>
        </p:txBody>
      </p:sp>
      <p:pic>
        <p:nvPicPr>
          <p:cNvPr id="3" name="图片 2">
            <a:extLst>
              <a:ext uri="{FF2B5EF4-FFF2-40B4-BE49-F238E27FC236}">
                <a16:creationId xmlns:a16="http://schemas.microsoft.com/office/drawing/2014/main" id="{44F19F9B-1746-C5A8-D68E-C384EC424CD7}"/>
              </a:ext>
            </a:extLst>
          </p:cNvPr>
          <p:cNvPicPr>
            <a:picLocks noChangeAspect="1"/>
          </p:cNvPicPr>
          <p:nvPr/>
        </p:nvPicPr>
        <p:blipFill>
          <a:blip r:embed="rId2"/>
          <a:stretch>
            <a:fillRect/>
          </a:stretch>
        </p:blipFill>
        <p:spPr>
          <a:xfrm>
            <a:off x="477680" y="1017719"/>
            <a:ext cx="4304385" cy="2912224"/>
          </a:xfrm>
          <a:prstGeom prst="rect">
            <a:avLst/>
          </a:prstGeom>
        </p:spPr>
      </p:pic>
      <p:sp>
        <p:nvSpPr>
          <p:cNvPr id="5" name="文本框 4">
            <a:extLst>
              <a:ext uri="{FF2B5EF4-FFF2-40B4-BE49-F238E27FC236}">
                <a16:creationId xmlns:a16="http://schemas.microsoft.com/office/drawing/2014/main" id="{C7FE11A9-18AA-D8C3-8BD6-7F84F6FE721A}"/>
              </a:ext>
            </a:extLst>
          </p:cNvPr>
          <p:cNvSpPr txBox="1"/>
          <p:nvPr/>
        </p:nvSpPr>
        <p:spPr>
          <a:xfrm>
            <a:off x="4842963" y="602220"/>
            <a:ext cx="6259584" cy="369332"/>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key_value</a:t>
            </a:r>
            <a:r>
              <a:rPr lang="zh-CN" altLang="en-US" dirty="0">
                <a:latin typeface="华文仿宋" panose="02010600040101010101" pitchFamily="2" charset="-122"/>
                <a:ea typeface="华文仿宋" panose="02010600040101010101" pitchFamily="2" charset="-122"/>
              </a:rPr>
              <a:t>建立了小键盘输入值和</a:t>
            </a:r>
            <a:r>
              <a:rPr lang="en-US" altLang="zh-CN" dirty="0">
                <a:latin typeface="华文仿宋" panose="02010600040101010101" pitchFamily="2" charset="-122"/>
                <a:ea typeface="华文仿宋" panose="02010600040101010101" pitchFamily="2" charset="-122"/>
              </a:rPr>
              <a:t>0-9</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a:t>
            </a:r>
            <a:r>
              <a:rPr lang="en-US" altLang="zh-CN" dirty="0">
                <a:latin typeface="华文仿宋" panose="02010600040101010101" pitchFamily="2" charset="-122"/>
                <a:ea typeface="华文仿宋" panose="02010600040101010101" pitchFamily="2" charset="-122"/>
              </a:rPr>
              <a:t>#</a:t>
            </a:r>
            <a:r>
              <a:rPr lang="zh-CN" altLang="en-US" dirty="0">
                <a:latin typeface="华文仿宋" panose="02010600040101010101" pitchFamily="2" charset="-122"/>
                <a:ea typeface="华文仿宋" panose="02010600040101010101" pitchFamily="2" charset="-122"/>
              </a:rPr>
              <a:t>的映射关系</a:t>
            </a:r>
          </a:p>
        </p:txBody>
      </p:sp>
      <p:pic>
        <p:nvPicPr>
          <p:cNvPr id="7" name="图片 6">
            <a:extLst>
              <a:ext uri="{FF2B5EF4-FFF2-40B4-BE49-F238E27FC236}">
                <a16:creationId xmlns:a16="http://schemas.microsoft.com/office/drawing/2014/main" id="{0AEB6C0F-0DD8-3BDF-2D9D-B08FBE96E969}"/>
              </a:ext>
            </a:extLst>
          </p:cNvPr>
          <p:cNvPicPr>
            <a:picLocks noChangeAspect="1"/>
          </p:cNvPicPr>
          <p:nvPr/>
        </p:nvPicPr>
        <p:blipFill rotWithShape="1">
          <a:blip r:embed="rId3"/>
          <a:srcRect r="10460"/>
          <a:stretch/>
        </p:blipFill>
        <p:spPr>
          <a:xfrm>
            <a:off x="477680" y="4056040"/>
            <a:ext cx="4304385" cy="2514729"/>
          </a:xfrm>
          <a:prstGeom prst="rect">
            <a:avLst/>
          </a:prstGeom>
        </p:spPr>
      </p:pic>
      <p:sp>
        <p:nvSpPr>
          <p:cNvPr id="9" name="文本框 8">
            <a:extLst>
              <a:ext uri="{FF2B5EF4-FFF2-40B4-BE49-F238E27FC236}">
                <a16:creationId xmlns:a16="http://schemas.microsoft.com/office/drawing/2014/main" id="{2ED38177-EC72-DB50-1ED5-A564B60BAE70}"/>
              </a:ext>
            </a:extLst>
          </p:cNvPr>
          <p:cNvSpPr txBox="1"/>
          <p:nvPr/>
        </p:nvSpPr>
        <p:spPr>
          <a:xfrm>
            <a:off x="5055089" y="4717671"/>
            <a:ext cx="6259584" cy="1200329"/>
          </a:xfrm>
          <a:prstGeom prst="rect">
            <a:avLst/>
          </a:prstGeom>
          <a:noFill/>
        </p:spPr>
        <p:txBody>
          <a:bodyPr wrap="square" rtlCol="0">
            <a:spAutoFit/>
          </a:bodyPr>
          <a:lstStyle/>
          <a:p>
            <a:r>
              <a:rPr lang="en-US" altLang="zh-CN" dirty="0">
                <a:latin typeface="华文仿宋" panose="02010600040101010101" pitchFamily="2" charset="-122"/>
                <a:ea typeface="华文仿宋" panose="02010600040101010101" pitchFamily="2" charset="-122"/>
              </a:rPr>
              <a:t>    </a:t>
            </a:r>
            <a:r>
              <a:rPr lang="zh-CN" altLang="en-US" dirty="0">
                <a:latin typeface="华文仿宋" panose="02010600040101010101" pitchFamily="2" charset="-122"/>
                <a:ea typeface="华文仿宋" panose="02010600040101010101" pitchFamily="2" charset="-122"/>
              </a:rPr>
              <a:t>之后根据输入的信息修改</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的发光情况，</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变量表示</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灯的亮灭情况，如果是</a:t>
            </a:r>
            <a:r>
              <a:rPr lang="en-US" altLang="zh-CN" dirty="0">
                <a:latin typeface="华文仿宋" panose="02010600040101010101" pitchFamily="2" charset="-122"/>
                <a:ea typeface="华文仿宋" panose="02010600040101010101" pitchFamily="2" charset="-122"/>
              </a:rPr>
              <a:t>1</a:t>
            </a:r>
            <a:r>
              <a:rPr lang="zh-CN" altLang="en-US" dirty="0">
                <a:latin typeface="华文仿宋" panose="02010600040101010101" pitchFamily="2" charset="-122"/>
                <a:ea typeface="华文仿宋" panose="02010600040101010101" pitchFamily="2" charset="-122"/>
              </a:rPr>
              <a:t>表示点亮</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灯，是</a:t>
            </a:r>
            <a:r>
              <a:rPr lang="en-US" altLang="zh-CN" dirty="0">
                <a:latin typeface="华文仿宋" panose="02010600040101010101" pitchFamily="2" charset="-122"/>
                <a:ea typeface="华文仿宋" panose="02010600040101010101" pitchFamily="2" charset="-122"/>
              </a:rPr>
              <a:t>0</a:t>
            </a:r>
            <a:r>
              <a:rPr lang="zh-CN" altLang="en-US" dirty="0">
                <a:latin typeface="华文仿宋" panose="02010600040101010101" pitchFamily="2" charset="-122"/>
                <a:ea typeface="华文仿宋" panose="02010600040101010101" pitchFamily="2" charset="-122"/>
              </a:rPr>
              <a:t>熄灭</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灯；然后使用</a:t>
            </a:r>
            <a:r>
              <a:rPr lang="en-US" altLang="zh-CN" dirty="0" err="1">
                <a:latin typeface="华文仿宋" panose="02010600040101010101" pitchFamily="2" charset="-122"/>
                <a:ea typeface="华文仿宋" panose="02010600040101010101" pitchFamily="2" charset="-122"/>
              </a:rPr>
              <a:t>ioctl</a:t>
            </a:r>
            <a:r>
              <a:rPr lang="zh-CN" altLang="en-US" dirty="0">
                <a:latin typeface="华文仿宋" panose="02010600040101010101" pitchFamily="2" charset="-122"/>
                <a:ea typeface="华文仿宋" panose="02010600040101010101" pitchFamily="2" charset="-122"/>
              </a:rPr>
              <a:t>（输入输出控制）修改</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的亮灭情况，后面的参数表示</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灯的编号</a:t>
            </a:r>
          </a:p>
        </p:txBody>
      </p:sp>
      <p:pic>
        <p:nvPicPr>
          <p:cNvPr id="16" name="图片 15">
            <a:extLst>
              <a:ext uri="{FF2B5EF4-FFF2-40B4-BE49-F238E27FC236}">
                <a16:creationId xmlns:a16="http://schemas.microsoft.com/office/drawing/2014/main" id="{13CAF17C-EF48-0D37-B121-8B1F39BC427B}"/>
              </a:ext>
            </a:extLst>
          </p:cNvPr>
          <p:cNvPicPr>
            <a:picLocks noChangeAspect="1"/>
          </p:cNvPicPr>
          <p:nvPr/>
        </p:nvPicPr>
        <p:blipFill>
          <a:blip r:embed="rId4"/>
          <a:stretch>
            <a:fillRect/>
          </a:stretch>
        </p:blipFill>
        <p:spPr>
          <a:xfrm>
            <a:off x="9191836" y="1175079"/>
            <a:ext cx="2216896" cy="2389845"/>
          </a:xfrm>
          <a:prstGeom prst="rect">
            <a:avLst/>
          </a:prstGeom>
        </p:spPr>
      </p:pic>
      <p:pic>
        <p:nvPicPr>
          <p:cNvPr id="21" name="图片 20">
            <a:extLst>
              <a:ext uri="{FF2B5EF4-FFF2-40B4-BE49-F238E27FC236}">
                <a16:creationId xmlns:a16="http://schemas.microsoft.com/office/drawing/2014/main" id="{CCE68C29-DF72-5440-9A85-3372536C71E2}"/>
              </a:ext>
            </a:extLst>
          </p:cNvPr>
          <p:cNvPicPr>
            <a:picLocks noChangeAspect="1"/>
          </p:cNvPicPr>
          <p:nvPr/>
        </p:nvPicPr>
        <p:blipFill>
          <a:blip r:embed="rId5"/>
          <a:stretch>
            <a:fillRect/>
          </a:stretch>
        </p:blipFill>
        <p:spPr>
          <a:xfrm>
            <a:off x="5233595" y="1026320"/>
            <a:ext cx="3576366" cy="2735967"/>
          </a:xfrm>
          <a:prstGeom prst="rect">
            <a:avLst/>
          </a:prstGeom>
        </p:spPr>
      </p:pic>
    </p:spTree>
    <p:extLst>
      <p:ext uri="{BB962C8B-B14F-4D97-AF65-F5344CB8AC3E}">
        <p14:creationId xmlns:p14="http://schemas.microsoft.com/office/powerpoint/2010/main" val="2482182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101857" cy="461665"/>
          </a:xfrm>
          <a:prstGeom prst="rect">
            <a:avLst/>
          </a:prstGeom>
          <a:noFill/>
        </p:spPr>
        <p:txBody>
          <a:bodyPr wrap="none" rtlCol="0">
            <a:spAutoFit/>
          </a:bodyPr>
          <a:lstStyle/>
          <a:p>
            <a:r>
              <a:rPr lang="en-US" altLang="zh-CN" sz="2400" dirty="0" err="1">
                <a:latin typeface="Bernard MT Condensed" panose="02050806060905020404" pitchFamily="18" charset="0"/>
              </a:rPr>
              <a:t>key_ledmatrix.c</a:t>
            </a:r>
            <a:endParaRPr lang="zh-CN" altLang="en-US" sz="2400" dirty="0">
              <a:latin typeface="Bernard MT Condensed" panose="02050806060905020404" pitchFamily="18" charset="0"/>
            </a:endParaRPr>
          </a:p>
        </p:txBody>
      </p:sp>
      <p:sp>
        <p:nvSpPr>
          <p:cNvPr id="2" name="文本框 1">
            <a:extLst>
              <a:ext uri="{FF2B5EF4-FFF2-40B4-BE49-F238E27FC236}">
                <a16:creationId xmlns:a16="http://schemas.microsoft.com/office/drawing/2014/main" id="{00DC1E5D-C7E7-AEFD-4692-CEB01D7B197A}"/>
              </a:ext>
            </a:extLst>
          </p:cNvPr>
          <p:cNvSpPr txBox="1"/>
          <p:nvPr/>
        </p:nvSpPr>
        <p:spPr>
          <a:xfrm>
            <a:off x="364291" y="1154624"/>
            <a:ext cx="7143302" cy="369332"/>
          </a:xfrm>
          <a:prstGeom prst="rect">
            <a:avLst/>
          </a:prstGeom>
          <a:noFill/>
        </p:spPr>
        <p:txBody>
          <a:bodyPr wrap="none" rtlCol="0">
            <a:spAutoFit/>
          </a:bodyPr>
          <a:lstStyle/>
          <a:p>
            <a:r>
              <a:rPr lang="zh-CN" altLang="en-US" dirty="0">
                <a:latin typeface="华文仿宋" panose="02010600040101010101" pitchFamily="2" charset="-122"/>
                <a:ea typeface="华文仿宋" panose="02010600040101010101" pitchFamily="2" charset="-122"/>
              </a:rPr>
              <a:t>运行效果：按动小键盘上的按键，</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点阵上会显示对应映射后的字符</a:t>
            </a:r>
          </a:p>
        </p:txBody>
      </p:sp>
      <p:pic>
        <p:nvPicPr>
          <p:cNvPr id="5" name="图片 4">
            <a:extLst>
              <a:ext uri="{FF2B5EF4-FFF2-40B4-BE49-F238E27FC236}">
                <a16:creationId xmlns:a16="http://schemas.microsoft.com/office/drawing/2014/main" id="{9871E00D-EF02-8FD1-3F8A-ACEFE9D7876B}"/>
              </a:ext>
            </a:extLst>
          </p:cNvPr>
          <p:cNvPicPr>
            <a:picLocks noChangeAspect="1"/>
          </p:cNvPicPr>
          <p:nvPr/>
        </p:nvPicPr>
        <p:blipFill>
          <a:blip r:embed="rId2"/>
          <a:stretch>
            <a:fillRect/>
          </a:stretch>
        </p:blipFill>
        <p:spPr>
          <a:xfrm>
            <a:off x="364291" y="1660861"/>
            <a:ext cx="5818076" cy="3981705"/>
          </a:xfrm>
          <a:prstGeom prst="rect">
            <a:avLst/>
          </a:prstGeom>
        </p:spPr>
      </p:pic>
      <p:sp>
        <p:nvSpPr>
          <p:cNvPr id="6" name="文本框 5">
            <a:extLst>
              <a:ext uri="{FF2B5EF4-FFF2-40B4-BE49-F238E27FC236}">
                <a16:creationId xmlns:a16="http://schemas.microsoft.com/office/drawing/2014/main" id="{EC655C6B-20F5-7467-EC45-7B0829AC581B}"/>
              </a:ext>
            </a:extLst>
          </p:cNvPr>
          <p:cNvSpPr txBox="1"/>
          <p:nvPr/>
        </p:nvSpPr>
        <p:spPr>
          <a:xfrm>
            <a:off x="6305016" y="1954005"/>
            <a:ext cx="5731709" cy="3139321"/>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小键盘输入部分和之前的完全相同，同理使用</a:t>
            </a:r>
            <a:r>
              <a:rPr lang="en-US" altLang="zh-CN" dirty="0">
                <a:latin typeface="华文仿宋" panose="02010600040101010101" pitchFamily="2" charset="-122"/>
                <a:ea typeface="华文仿宋" panose="02010600040101010101" pitchFamily="2" charset="-122"/>
              </a:rPr>
              <a:t>open</a:t>
            </a:r>
            <a:r>
              <a:rPr lang="zh-CN" altLang="en-US" dirty="0">
                <a:latin typeface="华文仿宋" panose="02010600040101010101" pitchFamily="2" charset="-122"/>
                <a:ea typeface="华文仿宋" panose="02010600040101010101" pitchFamily="2" charset="-122"/>
              </a:rPr>
              <a:t>函数打开了虚拟字符设备，之后使用</a:t>
            </a:r>
            <a:r>
              <a:rPr lang="en-US" altLang="zh-CN" dirty="0" err="1">
                <a:latin typeface="华文仿宋" panose="02010600040101010101" pitchFamily="2" charset="-122"/>
                <a:ea typeface="华文仿宋" panose="02010600040101010101" pitchFamily="2" charset="-122"/>
              </a:rPr>
              <a:t>mmp</a:t>
            </a:r>
            <a:r>
              <a:rPr lang="zh-CN" altLang="en-US" dirty="0">
                <a:latin typeface="华文仿宋" panose="02010600040101010101" pitchFamily="2" charset="-122"/>
                <a:ea typeface="华文仿宋" panose="02010600040101010101" pitchFamily="2" charset="-122"/>
              </a:rPr>
              <a:t>函数将虚拟字符设备映射到内存空间当中，</a:t>
            </a:r>
            <a:r>
              <a:rPr lang="en-US" altLang="zh-CN" dirty="0">
                <a:latin typeface="华文仿宋" panose="02010600040101010101" pitchFamily="2" charset="-122"/>
                <a:ea typeface="华文仿宋" panose="02010600040101010101" pitchFamily="2" charset="-122"/>
              </a:rPr>
              <a:t>0x20</a:t>
            </a:r>
            <a:r>
              <a:rPr lang="zh-CN" altLang="en-US" dirty="0">
                <a:latin typeface="华文仿宋" panose="02010600040101010101" pitchFamily="2" charset="-122"/>
                <a:ea typeface="华文仿宋" panose="02010600040101010101" pitchFamily="2" charset="-122"/>
              </a:rPr>
              <a:t>表示</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点阵虚拟字符设备</a:t>
            </a:r>
            <a:endParaRPr lang="en-US" altLang="zh-CN" dirty="0">
              <a:latin typeface="华文仿宋" panose="02010600040101010101" pitchFamily="2" charset="-122"/>
              <a:ea typeface="华文仿宋" panose="02010600040101010101" pitchFamily="2" charset="-122"/>
            </a:endParaRPr>
          </a:p>
          <a:p>
            <a:r>
              <a:rPr lang="en-US" altLang="zh-CN" dirty="0">
                <a:latin typeface="华文仿宋" panose="02010600040101010101" pitchFamily="2" charset="-122"/>
                <a:ea typeface="华文仿宋" panose="02010600040101010101" pitchFamily="2" charset="-122"/>
              </a:rPr>
              <a:t>     </a:t>
            </a:r>
            <a:r>
              <a:rPr lang="en-US" altLang="zh-CN" dirty="0" err="1">
                <a:latin typeface="华文仿宋" panose="02010600040101010101" pitchFamily="2" charset="-122"/>
                <a:ea typeface="华文仿宋" panose="02010600040101010101" pitchFamily="2" charset="-122"/>
              </a:rPr>
              <a:t>mmp</a:t>
            </a:r>
            <a:r>
              <a:rPr lang="zh-CN" altLang="en-US" dirty="0">
                <a:latin typeface="华文仿宋" panose="02010600040101010101" pitchFamily="2" charset="-122"/>
                <a:ea typeface="华文仿宋" panose="02010600040101010101" pitchFamily="2" charset="-122"/>
              </a:rPr>
              <a:t>第一个参数</a:t>
            </a:r>
            <a:r>
              <a:rPr lang="en-US" altLang="zh-CN" dirty="0" err="1">
                <a:latin typeface="华文仿宋" panose="02010600040101010101" pitchFamily="2" charset="-122"/>
                <a:ea typeface="华文仿宋" panose="02010600040101010101" pitchFamily="2" charset="-122"/>
              </a:rPr>
              <a:t>addr</a:t>
            </a:r>
            <a:r>
              <a:rPr lang="zh-CN" altLang="en-US" dirty="0">
                <a:latin typeface="华文仿宋" panose="02010600040101010101" pitchFamily="2" charset="-122"/>
                <a:ea typeface="华文仿宋" panose="02010600040101010101" pitchFamily="2" charset="-122"/>
              </a:rPr>
              <a:t>指定映射的起始地址，</a:t>
            </a:r>
            <a:r>
              <a:rPr lang="en-US" altLang="zh-CN" dirty="0">
                <a:latin typeface="华文仿宋" panose="02010600040101010101" pitchFamily="2" charset="-122"/>
                <a:ea typeface="华文仿宋" panose="02010600040101010101" pitchFamily="2" charset="-122"/>
              </a:rPr>
              <a:t>NULL</a:t>
            </a:r>
            <a:r>
              <a:rPr lang="zh-CN" altLang="en-US" dirty="0">
                <a:latin typeface="华文仿宋" panose="02010600040101010101" pitchFamily="2" charset="-122"/>
                <a:ea typeface="华文仿宋" panose="02010600040101010101" pitchFamily="2" charset="-122"/>
              </a:rPr>
              <a:t>表示由系统指定，第二个参数</a:t>
            </a:r>
            <a:r>
              <a:rPr lang="en-US" altLang="zh-CN" dirty="0">
                <a:latin typeface="华文仿宋" panose="02010600040101010101" pitchFamily="2" charset="-122"/>
                <a:ea typeface="华文仿宋" panose="02010600040101010101" pitchFamily="2" charset="-122"/>
              </a:rPr>
              <a:t>length</a:t>
            </a:r>
            <a:r>
              <a:rPr lang="zh-CN" altLang="en-US" dirty="0">
                <a:latin typeface="华文仿宋" panose="02010600040101010101" pitchFamily="2" charset="-122"/>
                <a:ea typeface="华文仿宋" panose="02010600040101010101" pitchFamily="2" charset="-122"/>
              </a:rPr>
              <a:t>表示映射的长度，</a:t>
            </a:r>
            <a:r>
              <a:rPr lang="en-US" altLang="zh-CN" dirty="0">
                <a:latin typeface="华文仿宋" panose="02010600040101010101" pitchFamily="2" charset="-122"/>
                <a:ea typeface="华文仿宋" panose="02010600040101010101" pitchFamily="2" charset="-122"/>
              </a:rPr>
              <a:t>port</a:t>
            </a:r>
            <a:r>
              <a:rPr lang="zh-CN" altLang="en-US" dirty="0">
                <a:latin typeface="华文仿宋" panose="02010600040101010101" pitchFamily="2" charset="-122"/>
                <a:ea typeface="华文仿宋" panose="02010600040101010101" pitchFamily="2" charset="-122"/>
              </a:rPr>
              <a:t>指定保护方式，代码中表示可读可写可执行，</a:t>
            </a:r>
            <a:r>
              <a:rPr lang="en-US" altLang="zh-CN" dirty="0">
                <a:latin typeface="华文仿宋" panose="02010600040101010101" pitchFamily="2" charset="-122"/>
                <a:ea typeface="华文仿宋" panose="02010600040101010101" pitchFamily="2" charset="-122"/>
              </a:rPr>
              <a:t>flags</a:t>
            </a:r>
            <a:r>
              <a:rPr lang="zh-CN" altLang="en-US" dirty="0">
                <a:latin typeface="华文仿宋" panose="02010600040101010101" pitchFamily="2" charset="-122"/>
                <a:ea typeface="华文仿宋" panose="02010600040101010101" pitchFamily="2" charset="-122"/>
              </a:rPr>
              <a:t>是</a:t>
            </a:r>
            <a:r>
              <a:rPr lang="en-US" altLang="zh-CN" dirty="0">
                <a:latin typeface="华文仿宋" panose="02010600040101010101" pitchFamily="2" charset="-122"/>
                <a:ea typeface="华文仿宋" panose="02010600040101010101" pitchFamily="2" charset="-122"/>
              </a:rPr>
              <a:t>MAXP_SHARED</a:t>
            </a:r>
            <a:r>
              <a:rPr lang="zh-CN" altLang="en-US" dirty="0">
                <a:latin typeface="华文仿宋" panose="02010600040101010101" pitchFamily="2" charset="-122"/>
                <a:ea typeface="华文仿宋" panose="02010600040101010101" pitchFamily="2" charset="-122"/>
              </a:rPr>
              <a:t>表示与其他内存共享映射，最后</a:t>
            </a:r>
            <a:r>
              <a:rPr lang="en-US" altLang="zh-CN" dirty="0">
                <a:latin typeface="华文仿宋" panose="02010600040101010101" pitchFamily="2" charset="-122"/>
                <a:ea typeface="华文仿宋" panose="02010600040101010101" pitchFamily="2" charset="-122"/>
              </a:rPr>
              <a:t>0x8000000</a:t>
            </a:r>
            <a:r>
              <a:rPr lang="zh-CN" altLang="en-US" dirty="0">
                <a:latin typeface="华文仿宋" panose="02010600040101010101" pitchFamily="2" charset="-122"/>
                <a:ea typeface="华文仿宋" panose="02010600040101010101" pitchFamily="2" charset="-122"/>
              </a:rPr>
              <a:t>表示被映射的物理地址，完成映射之后即可使用指针</a:t>
            </a:r>
            <a:r>
              <a:rPr lang="en-US" altLang="zh-CN" dirty="0" err="1">
                <a:latin typeface="华文仿宋" panose="02010600040101010101" pitchFamily="2" charset="-122"/>
                <a:ea typeface="华文仿宋" panose="02010600040101010101" pitchFamily="2" charset="-122"/>
              </a:rPr>
              <a:t>cpld</a:t>
            </a:r>
            <a:r>
              <a:rPr lang="zh-CN" altLang="en-US" dirty="0">
                <a:latin typeface="华文仿宋" panose="02010600040101010101" pitchFamily="2" charset="-122"/>
                <a:ea typeface="华文仿宋" panose="02010600040101010101" pitchFamily="2" charset="-122"/>
              </a:rPr>
              <a:t>指针在该用户空间中操作</a:t>
            </a:r>
            <a:r>
              <a:rPr lang="en-US" altLang="zh-CN" dirty="0">
                <a:latin typeface="华文仿宋" panose="02010600040101010101" pitchFamily="2" charset="-122"/>
                <a:ea typeface="华文仿宋" panose="02010600040101010101" pitchFamily="2" charset="-122"/>
              </a:rPr>
              <a:t>0x8000000</a:t>
            </a:r>
            <a:r>
              <a:rPr lang="zh-CN" altLang="en-US" dirty="0">
                <a:latin typeface="华文仿宋" panose="02010600040101010101" pitchFamily="2" charset="-122"/>
                <a:ea typeface="华文仿宋" panose="02010600040101010101" pitchFamily="2" charset="-122"/>
              </a:rPr>
              <a:t>对应的物理地址空间</a:t>
            </a:r>
            <a:endParaRPr lang="en-US" altLang="zh-CN" dirty="0">
              <a:latin typeface="华文仿宋" panose="02010600040101010101" pitchFamily="2" charset="-122"/>
              <a:ea typeface="华文仿宋" panose="02010600040101010101" pitchFamily="2" charset="-122"/>
            </a:endParaRPr>
          </a:p>
        </p:txBody>
      </p:sp>
      <p:pic>
        <p:nvPicPr>
          <p:cNvPr id="11" name="图片 10">
            <a:extLst>
              <a:ext uri="{FF2B5EF4-FFF2-40B4-BE49-F238E27FC236}">
                <a16:creationId xmlns:a16="http://schemas.microsoft.com/office/drawing/2014/main" id="{FDF481D4-BBB2-3BDA-512F-BFFB69B08F90}"/>
              </a:ext>
            </a:extLst>
          </p:cNvPr>
          <p:cNvPicPr>
            <a:picLocks noChangeAspect="1"/>
          </p:cNvPicPr>
          <p:nvPr/>
        </p:nvPicPr>
        <p:blipFill>
          <a:blip r:embed="rId3"/>
          <a:stretch>
            <a:fillRect/>
          </a:stretch>
        </p:blipFill>
        <p:spPr>
          <a:xfrm>
            <a:off x="3273329" y="5779471"/>
            <a:ext cx="8731699" cy="844593"/>
          </a:xfrm>
          <a:prstGeom prst="rect">
            <a:avLst/>
          </a:prstGeom>
        </p:spPr>
      </p:pic>
    </p:spTree>
    <p:extLst>
      <p:ext uri="{BB962C8B-B14F-4D97-AF65-F5344CB8AC3E}">
        <p14:creationId xmlns:p14="http://schemas.microsoft.com/office/powerpoint/2010/main" val="2541603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101857" cy="461665"/>
          </a:xfrm>
          <a:prstGeom prst="rect">
            <a:avLst/>
          </a:prstGeom>
          <a:noFill/>
        </p:spPr>
        <p:txBody>
          <a:bodyPr wrap="none" rtlCol="0">
            <a:spAutoFit/>
          </a:bodyPr>
          <a:lstStyle/>
          <a:p>
            <a:r>
              <a:rPr lang="en-US" altLang="zh-CN" sz="2400" dirty="0" err="1">
                <a:latin typeface="Bernard MT Condensed" panose="02050806060905020404" pitchFamily="18" charset="0"/>
              </a:rPr>
              <a:t>key_ledmatrix.c</a:t>
            </a:r>
            <a:endParaRPr lang="zh-CN" altLang="en-US" sz="2400" dirty="0">
              <a:latin typeface="Bernard MT Condensed" panose="02050806060905020404" pitchFamily="18" charset="0"/>
            </a:endParaRPr>
          </a:p>
        </p:txBody>
      </p:sp>
      <p:sp>
        <p:nvSpPr>
          <p:cNvPr id="6" name="文本框 5">
            <a:extLst>
              <a:ext uri="{FF2B5EF4-FFF2-40B4-BE49-F238E27FC236}">
                <a16:creationId xmlns:a16="http://schemas.microsoft.com/office/drawing/2014/main" id="{EC655C6B-20F5-7467-EC45-7B0829AC581B}"/>
              </a:ext>
            </a:extLst>
          </p:cNvPr>
          <p:cNvSpPr txBox="1"/>
          <p:nvPr/>
        </p:nvSpPr>
        <p:spPr>
          <a:xfrm>
            <a:off x="6270510" y="2000806"/>
            <a:ext cx="5731709" cy="1200329"/>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字模数组记录了在点阵线上显示某个字符的内存情况，点阵有</a:t>
            </a:r>
            <a:r>
              <a:rPr lang="en-US" altLang="zh-CN" dirty="0">
                <a:latin typeface="华文仿宋" panose="02010600040101010101" pitchFamily="2" charset="-122"/>
                <a:ea typeface="华文仿宋" panose="02010600040101010101" pitchFamily="2" charset="-122"/>
              </a:rPr>
              <a:t>16*16 =256</a:t>
            </a:r>
            <a:r>
              <a:rPr lang="zh-CN" altLang="en-US" dirty="0">
                <a:latin typeface="华文仿宋" panose="02010600040101010101" pitchFamily="2" charset="-122"/>
                <a:ea typeface="华文仿宋" panose="02010600040101010101" pitchFamily="2" charset="-122"/>
              </a:rPr>
              <a:t>个</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灯，一个</a:t>
            </a:r>
            <a:r>
              <a:rPr lang="en-US" altLang="zh-CN" dirty="0" err="1">
                <a:latin typeface="华文仿宋" panose="02010600040101010101" pitchFamily="2" charset="-122"/>
                <a:ea typeface="华文仿宋" panose="02010600040101010101" pitchFamily="2" charset="-122"/>
              </a:rPr>
              <a:t>Msk</a:t>
            </a:r>
            <a:r>
              <a:rPr lang="zh-CN" altLang="en-US" dirty="0">
                <a:latin typeface="华文仿宋" panose="02010600040101010101" pitchFamily="2" charset="-122"/>
                <a:ea typeface="华文仿宋" panose="02010600040101010101" pitchFamily="2" charset="-122"/>
              </a:rPr>
              <a:t>由</a:t>
            </a:r>
            <a:r>
              <a:rPr lang="en-US" altLang="zh-CN" dirty="0">
                <a:latin typeface="华文仿宋" panose="02010600040101010101" pitchFamily="2" charset="-122"/>
                <a:ea typeface="华文仿宋" panose="02010600040101010101" pitchFamily="2" charset="-122"/>
              </a:rPr>
              <a:t>32</a:t>
            </a:r>
            <a:r>
              <a:rPr lang="zh-CN" altLang="en-US" dirty="0">
                <a:latin typeface="华文仿宋" panose="02010600040101010101" pitchFamily="2" charset="-122"/>
                <a:ea typeface="华文仿宋" panose="02010600040101010101" pitchFamily="2" charset="-122"/>
              </a:rPr>
              <a:t>个</a:t>
            </a:r>
            <a:r>
              <a:rPr lang="en-US" altLang="zh-CN" dirty="0">
                <a:latin typeface="华文仿宋" panose="02010600040101010101" pitchFamily="2" charset="-122"/>
                <a:ea typeface="华文仿宋" panose="02010600040101010101" pitchFamily="2" charset="-122"/>
              </a:rPr>
              <a:t>char</a:t>
            </a:r>
            <a:r>
              <a:rPr lang="zh-CN" altLang="en-US" dirty="0">
                <a:latin typeface="华文仿宋" panose="02010600040101010101" pitchFamily="2" charset="-122"/>
                <a:ea typeface="华文仿宋" panose="02010600040101010101" pitchFamily="2" charset="-122"/>
              </a:rPr>
              <a:t>组成，一个</a:t>
            </a:r>
            <a:r>
              <a:rPr lang="en-US" altLang="zh-CN" dirty="0">
                <a:latin typeface="华文仿宋" panose="02010600040101010101" pitchFamily="2" charset="-122"/>
                <a:ea typeface="华文仿宋" panose="02010600040101010101" pitchFamily="2" charset="-122"/>
              </a:rPr>
              <a:t>char</a:t>
            </a:r>
            <a:r>
              <a:rPr lang="zh-CN" altLang="en-US" dirty="0">
                <a:latin typeface="华文仿宋" panose="02010600040101010101" pitchFamily="2" charset="-122"/>
                <a:ea typeface="华文仿宋" panose="02010600040101010101" pitchFamily="2" charset="-122"/>
              </a:rPr>
              <a:t>是一个字节，也就是</a:t>
            </a:r>
            <a:r>
              <a:rPr lang="en-US" altLang="zh-CN" dirty="0">
                <a:latin typeface="华文仿宋" panose="02010600040101010101" pitchFamily="2" charset="-122"/>
                <a:ea typeface="华文仿宋" panose="02010600040101010101" pitchFamily="2" charset="-122"/>
              </a:rPr>
              <a:t>8</a:t>
            </a:r>
            <a:r>
              <a:rPr lang="zh-CN" altLang="en-US" dirty="0">
                <a:latin typeface="华文仿宋" panose="02010600040101010101" pitchFamily="2" charset="-122"/>
                <a:ea typeface="华文仿宋" panose="02010600040101010101" pitchFamily="2" charset="-122"/>
              </a:rPr>
              <a:t>位，从而总共有</a:t>
            </a:r>
            <a:r>
              <a:rPr lang="en-US" altLang="zh-CN" dirty="0">
                <a:latin typeface="华文仿宋" panose="02010600040101010101" pitchFamily="2" charset="-122"/>
                <a:ea typeface="华文仿宋" panose="02010600040101010101" pitchFamily="2" charset="-122"/>
              </a:rPr>
              <a:t>8*32=256</a:t>
            </a:r>
            <a:r>
              <a:rPr lang="zh-CN" altLang="en-US" dirty="0">
                <a:latin typeface="华文仿宋" panose="02010600040101010101" pitchFamily="2" charset="-122"/>
                <a:ea typeface="华文仿宋" panose="02010600040101010101" pitchFamily="2" charset="-122"/>
              </a:rPr>
              <a:t>个二进制位，刚好与</a:t>
            </a:r>
            <a:r>
              <a:rPr lang="en-US" altLang="zh-CN" dirty="0">
                <a:latin typeface="华文仿宋" panose="02010600040101010101" pitchFamily="2" charset="-122"/>
                <a:ea typeface="华文仿宋" panose="02010600040101010101" pitchFamily="2" charset="-122"/>
              </a:rPr>
              <a:t>256</a:t>
            </a:r>
            <a:r>
              <a:rPr lang="zh-CN" altLang="en-US" dirty="0">
                <a:latin typeface="华文仿宋" panose="02010600040101010101" pitchFamily="2" charset="-122"/>
                <a:ea typeface="华文仿宋" panose="02010600040101010101" pitchFamily="2" charset="-122"/>
              </a:rPr>
              <a:t>个</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灯建立一一映射关系</a:t>
            </a:r>
            <a:endParaRPr lang="en-US" altLang="zh-CN" dirty="0">
              <a:latin typeface="华文仿宋" panose="02010600040101010101" pitchFamily="2" charset="-122"/>
              <a:ea typeface="华文仿宋" panose="02010600040101010101" pitchFamily="2" charset="-122"/>
            </a:endParaRPr>
          </a:p>
        </p:txBody>
      </p:sp>
      <p:pic>
        <p:nvPicPr>
          <p:cNvPr id="7" name="图片 6">
            <a:extLst>
              <a:ext uri="{FF2B5EF4-FFF2-40B4-BE49-F238E27FC236}">
                <a16:creationId xmlns:a16="http://schemas.microsoft.com/office/drawing/2014/main" id="{A1AD7010-6EF5-5C11-7D08-F6C8A39D0A61}"/>
              </a:ext>
            </a:extLst>
          </p:cNvPr>
          <p:cNvPicPr>
            <a:picLocks noChangeAspect="1"/>
          </p:cNvPicPr>
          <p:nvPr/>
        </p:nvPicPr>
        <p:blipFill>
          <a:blip r:embed="rId2"/>
          <a:stretch>
            <a:fillRect/>
          </a:stretch>
        </p:blipFill>
        <p:spPr>
          <a:xfrm>
            <a:off x="359970" y="1160101"/>
            <a:ext cx="5736030" cy="3057000"/>
          </a:xfrm>
          <a:prstGeom prst="rect">
            <a:avLst/>
          </a:prstGeom>
        </p:spPr>
      </p:pic>
    </p:spTree>
    <p:extLst>
      <p:ext uri="{BB962C8B-B14F-4D97-AF65-F5344CB8AC3E}">
        <p14:creationId xmlns:p14="http://schemas.microsoft.com/office/powerpoint/2010/main" val="100081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101857" cy="461665"/>
          </a:xfrm>
          <a:prstGeom prst="rect">
            <a:avLst/>
          </a:prstGeom>
          <a:noFill/>
        </p:spPr>
        <p:txBody>
          <a:bodyPr wrap="none" rtlCol="0">
            <a:spAutoFit/>
          </a:bodyPr>
          <a:lstStyle/>
          <a:p>
            <a:r>
              <a:rPr lang="en-US" altLang="zh-CN" sz="2400" dirty="0" err="1">
                <a:latin typeface="Bernard MT Condensed" panose="02050806060905020404" pitchFamily="18" charset="0"/>
              </a:rPr>
              <a:t>key_ledmatrix.c</a:t>
            </a:r>
            <a:endParaRPr lang="zh-CN" altLang="en-US" sz="2400" dirty="0">
              <a:latin typeface="Bernard MT Condensed" panose="02050806060905020404" pitchFamily="18" charset="0"/>
            </a:endParaRPr>
          </a:p>
        </p:txBody>
      </p:sp>
      <p:sp>
        <p:nvSpPr>
          <p:cNvPr id="6" name="文本框 5">
            <a:extLst>
              <a:ext uri="{FF2B5EF4-FFF2-40B4-BE49-F238E27FC236}">
                <a16:creationId xmlns:a16="http://schemas.microsoft.com/office/drawing/2014/main" id="{EC655C6B-20F5-7467-EC45-7B0829AC581B}"/>
              </a:ext>
            </a:extLst>
          </p:cNvPr>
          <p:cNvSpPr txBox="1"/>
          <p:nvPr/>
        </p:nvSpPr>
        <p:spPr>
          <a:xfrm>
            <a:off x="1303095" y="3830461"/>
            <a:ext cx="5731709" cy="1754326"/>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该部分将内存中的位置修改为指定的值，从而改变</a:t>
            </a:r>
            <a:r>
              <a:rPr lang="en-US" altLang="zh-CN" dirty="0">
                <a:latin typeface="华文仿宋" panose="02010600040101010101" pitchFamily="2" charset="-122"/>
                <a:ea typeface="华文仿宋" panose="02010600040101010101" pitchFamily="2" charset="-122"/>
              </a:rPr>
              <a:t>led</a:t>
            </a:r>
            <a:r>
              <a:rPr lang="zh-CN" altLang="en-US" dirty="0">
                <a:latin typeface="华文仿宋" panose="02010600040101010101" pitchFamily="2" charset="-122"/>
                <a:ea typeface="华文仿宋" panose="02010600040101010101" pitchFamily="2" charset="-122"/>
              </a:rPr>
              <a:t>点阵的显示，</a:t>
            </a:r>
            <a:r>
              <a:rPr lang="en-US" altLang="zh-CN" dirty="0" err="1">
                <a:latin typeface="华文仿宋" panose="02010600040101010101" pitchFamily="2" charset="-122"/>
                <a:ea typeface="华文仿宋" panose="02010600040101010101" pitchFamily="2" charset="-122"/>
              </a:rPr>
              <a:t>cpld</a:t>
            </a:r>
            <a:r>
              <a:rPr lang="zh-CN" altLang="en-US" dirty="0">
                <a:latin typeface="华文仿宋" panose="02010600040101010101" pitchFamily="2" charset="-122"/>
                <a:ea typeface="华文仿宋" panose="02010600040101010101" pitchFamily="2" charset="-122"/>
              </a:rPr>
              <a:t>的类型是</a:t>
            </a:r>
            <a:r>
              <a:rPr lang="en-US" altLang="zh-CN" dirty="0">
                <a:latin typeface="华文仿宋" panose="02010600040101010101" pitchFamily="2" charset="-122"/>
                <a:ea typeface="华文仿宋" panose="02010600040101010101" pitchFamily="2" charset="-122"/>
              </a:rPr>
              <a:t>unsigned short*</a:t>
            </a:r>
            <a:r>
              <a:rPr lang="zh-CN" altLang="en-US" dirty="0">
                <a:latin typeface="华文仿宋" panose="02010600040101010101" pitchFamily="2" charset="-122"/>
                <a:ea typeface="华文仿宋" panose="02010600040101010101" pitchFamily="2" charset="-122"/>
              </a:rPr>
              <a:t>，对应的元素占两个字节，因此可以一次使用两个</a:t>
            </a:r>
            <a:r>
              <a:rPr lang="en-US" altLang="zh-CN" dirty="0">
                <a:latin typeface="华文仿宋" panose="02010600040101010101" pitchFamily="2" charset="-122"/>
                <a:ea typeface="华文仿宋" panose="02010600040101010101" pitchFamily="2" charset="-122"/>
              </a:rPr>
              <a:t>MSK</a:t>
            </a:r>
            <a:r>
              <a:rPr lang="zh-CN" altLang="en-US" dirty="0">
                <a:latin typeface="华文仿宋" panose="02010600040101010101" pitchFamily="2" charset="-122"/>
                <a:ea typeface="华文仿宋" panose="02010600040101010101" pitchFamily="2" charset="-122"/>
              </a:rPr>
              <a:t>元素（</a:t>
            </a:r>
            <a:r>
              <a:rPr lang="en-US" altLang="zh-CN" dirty="0">
                <a:latin typeface="华文仿宋" panose="02010600040101010101" pitchFamily="2" charset="-122"/>
                <a:ea typeface="华文仿宋" panose="02010600040101010101" pitchFamily="2" charset="-122"/>
              </a:rPr>
              <a:t>char</a:t>
            </a:r>
            <a:r>
              <a:rPr lang="zh-CN" altLang="en-US" dirty="0">
                <a:latin typeface="华文仿宋" panose="02010600040101010101" pitchFamily="2" charset="-122"/>
                <a:ea typeface="华文仿宋" panose="02010600040101010101" pitchFamily="2" charset="-122"/>
              </a:rPr>
              <a:t>类型，一个字节）来修改内存中的值，将前一个元素左移</a:t>
            </a:r>
            <a:r>
              <a:rPr lang="en-US" altLang="zh-CN" dirty="0">
                <a:latin typeface="华文仿宋" panose="02010600040101010101" pitchFamily="2" charset="-122"/>
                <a:ea typeface="华文仿宋" panose="02010600040101010101" pitchFamily="2" charset="-122"/>
              </a:rPr>
              <a:t>8</a:t>
            </a:r>
            <a:r>
              <a:rPr lang="zh-CN" altLang="en-US" dirty="0">
                <a:latin typeface="华文仿宋" panose="02010600040101010101" pitchFamily="2" charset="-122"/>
                <a:ea typeface="华文仿宋" panose="02010600040101010101" pitchFamily="2" charset="-122"/>
              </a:rPr>
              <a:t>位之后作为高字节，加上后一个元素作为低字节从而实现一次改变内存中两个字节的值</a:t>
            </a:r>
            <a:endParaRPr lang="en-US" altLang="zh-CN" dirty="0">
              <a:latin typeface="华文仿宋" panose="02010600040101010101" pitchFamily="2" charset="-122"/>
              <a:ea typeface="华文仿宋" panose="02010600040101010101" pitchFamily="2" charset="-122"/>
            </a:endParaRPr>
          </a:p>
        </p:txBody>
      </p:sp>
      <p:pic>
        <p:nvPicPr>
          <p:cNvPr id="3" name="图片 2">
            <a:extLst>
              <a:ext uri="{FF2B5EF4-FFF2-40B4-BE49-F238E27FC236}">
                <a16:creationId xmlns:a16="http://schemas.microsoft.com/office/drawing/2014/main" id="{AC0454C4-4745-6C3D-FFA6-064B985F8469}"/>
              </a:ext>
            </a:extLst>
          </p:cNvPr>
          <p:cNvPicPr>
            <a:picLocks noChangeAspect="1"/>
          </p:cNvPicPr>
          <p:nvPr/>
        </p:nvPicPr>
        <p:blipFill>
          <a:blip r:embed="rId2"/>
          <a:stretch>
            <a:fillRect/>
          </a:stretch>
        </p:blipFill>
        <p:spPr>
          <a:xfrm>
            <a:off x="871152" y="1474199"/>
            <a:ext cx="7482016" cy="1899782"/>
          </a:xfrm>
          <a:prstGeom prst="rect">
            <a:avLst/>
          </a:prstGeom>
        </p:spPr>
      </p:pic>
    </p:spTree>
    <p:extLst>
      <p:ext uri="{BB962C8B-B14F-4D97-AF65-F5344CB8AC3E}">
        <p14:creationId xmlns:p14="http://schemas.microsoft.com/office/powerpoint/2010/main" val="727734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101857" cy="461665"/>
          </a:xfrm>
          <a:prstGeom prst="rect">
            <a:avLst/>
          </a:prstGeom>
          <a:noFill/>
        </p:spPr>
        <p:txBody>
          <a:bodyPr wrap="none" rtlCol="0">
            <a:spAutoFit/>
          </a:bodyPr>
          <a:lstStyle/>
          <a:p>
            <a:r>
              <a:rPr lang="en-US" altLang="zh-CN" sz="2400" dirty="0" err="1">
                <a:latin typeface="Bernard MT Condensed" panose="02050806060905020404" pitchFamily="18" charset="0"/>
              </a:rPr>
              <a:t>key_ledmatrix.c</a:t>
            </a:r>
            <a:endParaRPr lang="zh-CN" altLang="en-US" sz="2400" dirty="0">
              <a:latin typeface="Bernard MT Condensed" panose="02050806060905020404" pitchFamily="18" charset="0"/>
            </a:endParaRPr>
          </a:p>
        </p:txBody>
      </p:sp>
      <p:sp>
        <p:nvSpPr>
          <p:cNvPr id="6" name="文本框 5">
            <a:extLst>
              <a:ext uri="{FF2B5EF4-FFF2-40B4-BE49-F238E27FC236}">
                <a16:creationId xmlns:a16="http://schemas.microsoft.com/office/drawing/2014/main" id="{EC655C6B-20F5-7467-EC45-7B0829AC581B}"/>
              </a:ext>
            </a:extLst>
          </p:cNvPr>
          <p:cNvSpPr txBox="1"/>
          <p:nvPr/>
        </p:nvSpPr>
        <p:spPr>
          <a:xfrm>
            <a:off x="7272609" y="2127249"/>
            <a:ext cx="4265341" cy="1200329"/>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之后就是之前模块的组合，获取输入事件中的值，之后使用该值对应的字符数组修改内存中的信息，从而实现改变数码管的输出</a:t>
            </a:r>
            <a:endParaRPr lang="en-US" altLang="zh-CN" dirty="0">
              <a:latin typeface="华文仿宋" panose="02010600040101010101" pitchFamily="2" charset="-122"/>
              <a:ea typeface="华文仿宋" panose="02010600040101010101" pitchFamily="2" charset="-122"/>
            </a:endParaRPr>
          </a:p>
        </p:txBody>
      </p:sp>
      <p:pic>
        <p:nvPicPr>
          <p:cNvPr id="5" name="图片 4">
            <a:extLst>
              <a:ext uri="{FF2B5EF4-FFF2-40B4-BE49-F238E27FC236}">
                <a16:creationId xmlns:a16="http://schemas.microsoft.com/office/drawing/2014/main" id="{8B5FCFE6-E755-2F31-A133-48458AA0E585}"/>
              </a:ext>
            </a:extLst>
          </p:cNvPr>
          <p:cNvPicPr>
            <a:picLocks noChangeAspect="1"/>
          </p:cNvPicPr>
          <p:nvPr/>
        </p:nvPicPr>
        <p:blipFill>
          <a:blip r:embed="rId2"/>
          <a:stretch>
            <a:fillRect/>
          </a:stretch>
        </p:blipFill>
        <p:spPr>
          <a:xfrm>
            <a:off x="370703" y="1263650"/>
            <a:ext cx="6685170" cy="4212796"/>
          </a:xfrm>
          <a:prstGeom prst="rect">
            <a:avLst/>
          </a:prstGeom>
        </p:spPr>
      </p:pic>
    </p:spTree>
    <p:extLst>
      <p:ext uri="{BB962C8B-B14F-4D97-AF65-F5344CB8AC3E}">
        <p14:creationId xmlns:p14="http://schemas.microsoft.com/office/powerpoint/2010/main" val="2649874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141355" cy="461665"/>
          </a:xfrm>
          <a:prstGeom prst="rect">
            <a:avLst/>
          </a:prstGeom>
          <a:noFill/>
        </p:spPr>
        <p:txBody>
          <a:bodyPr wrap="none" rtlCol="0">
            <a:spAutoFit/>
          </a:bodyPr>
          <a:lstStyle/>
          <a:p>
            <a:r>
              <a:rPr lang="en-US" altLang="zh-CN" sz="2400" dirty="0" err="1">
                <a:latin typeface="Bernard MT Condensed" panose="02050806060905020404" pitchFamily="18" charset="0"/>
              </a:rPr>
              <a:t>key_leddisplay.c</a:t>
            </a:r>
            <a:endParaRPr lang="zh-CN" altLang="en-US" sz="2400" dirty="0">
              <a:latin typeface="Bernard MT Condensed" panose="02050806060905020404" pitchFamily="18" charset="0"/>
            </a:endParaRPr>
          </a:p>
        </p:txBody>
      </p:sp>
      <p:pic>
        <p:nvPicPr>
          <p:cNvPr id="3" name="图片 2">
            <a:extLst>
              <a:ext uri="{FF2B5EF4-FFF2-40B4-BE49-F238E27FC236}">
                <a16:creationId xmlns:a16="http://schemas.microsoft.com/office/drawing/2014/main" id="{0AF5C838-1BAE-C832-A6E2-A42CCBA5A7C5}"/>
              </a:ext>
            </a:extLst>
          </p:cNvPr>
          <p:cNvPicPr>
            <a:picLocks noChangeAspect="1"/>
          </p:cNvPicPr>
          <p:nvPr/>
        </p:nvPicPr>
        <p:blipFill>
          <a:blip r:embed="rId2"/>
          <a:stretch>
            <a:fillRect/>
          </a:stretch>
        </p:blipFill>
        <p:spPr>
          <a:xfrm>
            <a:off x="370703" y="1680457"/>
            <a:ext cx="5639090" cy="4438878"/>
          </a:xfrm>
          <a:prstGeom prst="rect">
            <a:avLst/>
          </a:prstGeom>
        </p:spPr>
      </p:pic>
      <p:sp>
        <p:nvSpPr>
          <p:cNvPr id="5" name="文本框 4">
            <a:extLst>
              <a:ext uri="{FF2B5EF4-FFF2-40B4-BE49-F238E27FC236}">
                <a16:creationId xmlns:a16="http://schemas.microsoft.com/office/drawing/2014/main" id="{7373E9FB-4BEC-B35E-E306-2F41AC8A9092}"/>
              </a:ext>
            </a:extLst>
          </p:cNvPr>
          <p:cNvSpPr txBox="1"/>
          <p:nvPr/>
        </p:nvSpPr>
        <p:spPr>
          <a:xfrm>
            <a:off x="519566" y="1164422"/>
            <a:ext cx="11033790" cy="369332"/>
          </a:xfrm>
          <a:prstGeom prst="rect">
            <a:avLst/>
          </a:prstGeom>
          <a:noFill/>
        </p:spPr>
        <p:txBody>
          <a:bodyPr wrap="none" rtlCol="0">
            <a:spAutoFit/>
          </a:bodyPr>
          <a:lstStyle/>
          <a:p>
            <a:r>
              <a:rPr lang="zh-CN" altLang="en-US" dirty="0">
                <a:latin typeface="华文仿宋" panose="02010600040101010101" pitchFamily="2" charset="-122"/>
                <a:ea typeface="华文仿宋" panose="02010600040101010101" pitchFamily="2" charset="-122"/>
              </a:rPr>
              <a:t>运行效果：按动小键盘上的按键，数码管上会显示对应映射后的字符，每输入一个都会将之前的往左边移动</a:t>
            </a:r>
          </a:p>
        </p:txBody>
      </p:sp>
      <p:sp>
        <p:nvSpPr>
          <p:cNvPr id="6" name="文本框 5">
            <a:extLst>
              <a:ext uri="{FF2B5EF4-FFF2-40B4-BE49-F238E27FC236}">
                <a16:creationId xmlns:a16="http://schemas.microsoft.com/office/drawing/2014/main" id="{0FDBEA66-56B2-8974-E026-5E3BCEAB80BC}"/>
              </a:ext>
            </a:extLst>
          </p:cNvPr>
          <p:cNvSpPr txBox="1"/>
          <p:nvPr/>
        </p:nvSpPr>
        <p:spPr>
          <a:xfrm>
            <a:off x="6279136" y="2311357"/>
            <a:ext cx="5422713" cy="1477328"/>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打开字符键盘输入和数码管对应的文件与之前的实验相同，这里为了保证响应用户输入的实时性，声明了一个子线程后续用于接收键盘输入，而在主线程中控制数码管的显示，</a:t>
            </a:r>
            <a:r>
              <a:rPr lang="en-US" altLang="zh-CN" dirty="0" err="1">
                <a:latin typeface="华文仿宋" panose="02010600040101010101" pitchFamily="2" charset="-122"/>
                <a:ea typeface="华文仿宋" panose="02010600040101010101" pitchFamily="2" charset="-122"/>
              </a:rPr>
              <a:t>retvalu</a:t>
            </a:r>
            <a:r>
              <a:rPr lang="zh-CN" altLang="en-US" dirty="0">
                <a:latin typeface="华文仿宋" panose="02010600040101010101" pitchFamily="2" charset="-122"/>
                <a:ea typeface="华文仿宋" panose="02010600040101010101" pitchFamily="2" charset="-122"/>
              </a:rPr>
              <a:t>用来接收子线程的返回值</a:t>
            </a:r>
            <a:endParaRPr lang="en-US" altLang="zh-CN"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2947156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617C29B2-41A4-DC0E-C068-F1D7EB06A4D9}"/>
              </a:ext>
            </a:extLst>
          </p:cNvPr>
          <p:cNvSpPr txBox="1"/>
          <p:nvPr/>
        </p:nvSpPr>
        <p:spPr>
          <a:xfrm>
            <a:off x="370703" y="556054"/>
            <a:ext cx="2141355" cy="461665"/>
          </a:xfrm>
          <a:prstGeom prst="rect">
            <a:avLst/>
          </a:prstGeom>
          <a:noFill/>
        </p:spPr>
        <p:txBody>
          <a:bodyPr wrap="none" rtlCol="0">
            <a:spAutoFit/>
          </a:bodyPr>
          <a:lstStyle/>
          <a:p>
            <a:r>
              <a:rPr lang="en-US" altLang="zh-CN" sz="2400" dirty="0" err="1">
                <a:latin typeface="Bernard MT Condensed" panose="02050806060905020404" pitchFamily="18" charset="0"/>
              </a:rPr>
              <a:t>key_leddisplay.c</a:t>
            </a:r>
            <a:endParaRPr lang="zh-CN" altLang="en-US" sz="2400" dirty="0">
              <a:latin typeface="Bernard MT Condensed" panose="02050806060905020404" pitchFamily="18" charset="0"/>
            </a:endParaRPr>
          </a:p>
        </p:txBody>
      </p:sp>
      <p:pic>
        <p:nvPicPr>
          <p:cNvPr id="7" name="图片 6">
            <a:extLst>
              <a:ext uri="{FF2B5EF4-FFF2-40B4-BE49-F238E27FC236}">
                <a16:creationId xmlns:a16="http://schemas.microsoft.com/office/drawing/2014/main" id="{D81E52E9-1812-8C55-9971-3EC38BEF475E}"/>
              </a:ext>
            </a:extLst>
          </p:cNvPr>
          <p:cNvPicPr>
            <a:picLocks noChangeAspect="1"/>
          </p:cNvPicPr>
          <p:nvPr/>
        </p:nvPicPr>
        <p:blipFill rotWithShape="1">
          <a:blip r:embed="rId2"/>
          <a:srcRect r="5154"/>
          <a:stretch/>
        </p:blipFill>
        <p:spPr>
          <a:xfrm>
            <a:off x="370703" y="1088205"/>
            <a:ext cx="8324490" cy="2668837"/>
          </a:xfrm>
          <a:prstGeom prst="rect">
            <a:avLst/>
          </a:prstGeom>
        </p:spPr>
      </p:pic>
      <p:sp>
        <p:nvSpPr>
          <p:cNvPr id="8" name="文本框 7">
            <a:extLst>
              <a:ext uri="{FF2B5EF4-FFF2-40B4-BE49-F238E27FC236}">
                <a16:creationId xmlns:a16="http://schemas.microsoft.com/office/drawing/2014/main" id="{38789086-9C03-526E-796A-01A9CBFA53DC}"/>
              </a:ext>
            </a:extLst>
          </p:cNvPr>
          <p:cNvSpPr txBox="1"/>
          <p:nvPr/>
        </p:nvSpPr>
        <p:spPr>
          <a:xfrm>
            <a:off x="435896" y="3757042"/>
            <a:ext cx="6345903" cy="646331"/>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将数码管在内存中的物理地址和该进程的用户空间建立映射也与之前相同，数码管映射到物理内存的地址长度为</a:t>
            </a:r>
            <a:r>
              <a:rPr lang="en-US" altLang="zh-CN" dirty="0">
                <a:latin typeface="华文仿宋" panose="02010600040101010101" pitchFamily="2" charset="-122"/>
                <a:ea typeface="华文仿宋" panose="02010600040101010101" pitchFamily="2" charset="-122"/>
              </a:rPr>
              <a:t>16</a:t>
            </a:r>
            <a:r>
              <a:rPr lang="zh-CN" altLang="en-US" dirty="0">
                <a:latin typeface="华文仿宋" panose="02010600040101010101" pitchFamily="2" charset="-122"/>
                <a:ea typeface="华文仿宋" panose="02010600040101010101" pitchFamily="2" charset="-122"/>
              </a:rPr>
              <a:t>字节</a:t>
            </a:r>
            <a:endParaRPr lang="en-US" altLang="zh-CN" dirty="0">
              <a:latin typeface="华文仿宋" panose="02010600040101010101" pitchFamily="2" charset="-122"/>
              <a:ea typeface="华文仿宋" panose="02010600040101010101" pitchFamily="2" charset="-122"/>
            </a:endParaRPr>
          </a:p>
        </p:txBody>
      </p:sp>
      <p:pic>
        <p:nvPicPr>
          <p:cNvPr id="10" name="图片 9">
            <a:extLst>
              <a:ext uri="{FF2B5EF4-FFF2-40B4-BE49-F238E27FC236}">
                <a16:creationId xmlns:a16="http://schemas.microsoft.com/office/drawing/2014/main" id="{469F0626-F60E-6C46-2E94-6E17F6DEEE47}"/>
              </a:ext>
            </a:extLst>
          </p:cNvPr>
          <p:cNvPicPr>
            <a:picLocks noChangeAspect="1"/>
          </p:cNvPicPr>
          <p:nvPr/>
        </p:nvPicPr>
        <p:blipFill rotWithShape="1">
          <a:blip r:embed="rId3"/>
          <a:srcRect l="167" t="1253" r="-167" b="29638"/>
          <a:stretch/>
        </p:blipFill>
        <p:spPr>
          <a:xfrm>
            <a:off x="435897" y="4492351"/>
            <a:ext cx="11506791" cy="934782"/>
          </a:xfrm>
          <a:prstGeom prst="rect">
            <a:avLst/>
          </a:prstGeom>
        </p:spPr>
      </p:pic>
      <p:sp>
        <p:nvSpPr>
          <p:cNvPr id="11" name="文本框 10">
            <a:extLst>
              <a:ext uri="{FF2B5EF4-FFF2-40B4-BE49-F238E27FC236}">
                <a16:creationId xmlns:a16="http://schemas.microsoft.com/office/drawing/2014/main" id="{41C13FA2-130E-4551-20E3-C594DAF92E36}"/>
              </a:ext>
            </a:extLst>
          </p:cNvPr>
          <p:cNvSpPr txBox="1"/>
          <p:nvPr/>
        </p:nvSpPr>
        <p:spPr>
          <a:xfrm>
            <a:off x="435897" y="5655615"/>
            <a:ext cx="5731709" cy="1200329"/>
          </a:xfrm>
          <a:prstGeom prst="rect">
            <a:avLst/>
          </a:prstGeom>
          <a:noFill/>
        </p:spPr>
        <p:txBody>
          <a:bodyPr wrap="square" rtlCol="0">
            <a:spAutoFit/>
          </a:bodyPr>
          <a:lstStyle/>
          <a:p>
            <a:r>
              <a:rPr lang="zh-CN" altLang="en-US" dirty="0">
                <a:latin typeface="华文仿宋" panose="02010600040101010101" pitchFamily="2" charset="-122"/>
                <a:ea typeface="华文仿宋" panose="02010600040101010101" pitchFamily="2" charset="-122"/>
              </a:rPr>
              <a:t>    实验箱有</a:t>
            </a:r>
            <a:r>
              <a:rPr lang="en-US" altLang="zh-CN" dirty="0">
                <a:latin typeface="华文仿宋" panose="02010600040101010101" pitchFamily="2" charset="-122"/>
                <a:ea typeface="华文仿宋" panose="02010600040101010101" pitchFamily="2" charset="-122"/>
              </a:rPr>
              <a:t>8</a:t>
            </a:r>
            <a:r>
              <a:rPr lang="zh-CN" altLang="en-US" dirty="0">
                <a:latin typeface="华文仿宋" panose="02010600040101010101" pitchFamily="2" charset="-122"/>
                <a:ea typeface="华文仿宋" panose="02010600040101010101" pitchFamily="2" charset="-122"/>
              </a:rPr>
              <a:t>个数码管，一个数码管需要</a:t>
            </a:r>
            <a:r>
              <a:rPr lang="en-US" altLang="zh-CN" dirty="0">
                <a:latin typeface="华文仿宋" panose="02010600040101010101" pitchFamily="2" charset="-122"/>
                <a:ea typeface="华文仿宋" panose="02010600040101010101" pitchFamily="2" charset="-122"/>
              </a:rPr>
              <a:t>8</a:t>
            </a:r>
            <a:r>
              <a:rPr lang="zh-CN" altLang="en-US" dirty="0">
                <a:latin typeface="华文仿宋" panose="02010600040101010101" pitchFamily="2" charset="-122"/>
                <a:ea typeface="华文仿宋" panose="02010600040101010101" pitchFamily="2" charset="-122"/>
              </a:rPr>
              <a:t>根线，又因为采用了动态显示，所以只需要</a:t>
            </a:r>
            <a:r>
              <a:rPr lang="en-US" altLang="zh-CN" dirty="0">
                <a:latin typeface="华文仿宋" panose="02010600040101010101" pitchFamily="2" charset="-122"/>
                <a:ea typeface="华文仿宋" panose="02010600040101010101" pitchFamily="2" charset="-122"/>
              </a:rPr>
              <a:t>8</a:t>
            </a:r>
            <a:r>
              <a:rPr lang="zh-CN" altLang="en-US" dirty="0">
                <a:latin typeface="华文仿宋" panose="02010600040101010101" pitchFamily="2" charset="-122"/>
                <a:ea typeface="华文仿宋" panose="02010600040101010101" pitchFamily="2" charset="-122"/>
              </a:rPr>
              <a:t>根数据线（行选通没有通过该数组来对应），所以可以看到这里表示单个数码管显示的字符使用了一个字节，即</a:t>
            </a:r>
            <a:r>
              <a:rPr lang="en-US" altLang="zh-CN" dirty="0">
                <a:latin typeface="华文仿宋" panose="02010600040101010101" pitchFamily="2" charset="-122"/>
                <a:ea typeface="华文仿宋" panose="02010600040101010101" pitchFamily="2" charset="-122"/>
              </a:rPr>
              <a:t>8</a:t>
            </a:r>
            <a:r>
              <a:rPr lang="zh-CN" altLang="en-US" dirty="0">
                <a:latin typeface="华文仿宋" panose="02010600040101010101" pitchFamily="2" charset="-122"/>
                <a:ea typeface="华文仿宋" panose="02010600040101010101" pitchFamily="2" charset="-122"/>
              </a:rPr>
              <a:t>位</a:t>
            </a:r>
            <a:endParaRPr lang="en-US" altLang="zh-CN" dirty="0">
              <a:latin typeface="华文仿宋" panose="02010600040101010101" pitchFamily="2" charset="-122"/>
              <a:ea typeface="华文仿宋" panose="02010600040101010101" pitchFamily="2" charset="-122"/>
            </a:endParaRPr>
          </a:p>
        </p:txBody>
      </p:sp>
    </p:spTree>
    <p:extLst>
      <p:ext uri="{BB962C8B-B14F-4D97-AF65-F5344CB8AC3E}">
        <p14:creationId xmlns:p14="http://schemas.microsoft.com/office/powerpoint/2010/main" val="108198023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951</TotalTime>
  <Words>1894</Words>
  <Application>Microsoft Office PowerPoint</Application>
  <PresentationFormat>宽屏</PresentationFormat>
  <Paragraphs>53</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等线</vt:lpstr>
      <vt:lpstr>等线 Light</vt:lpstr>
      <vt:lpstr>华文仿宋</vt:lpstr>
      <vt:lpstr>华文隶书</vt:lpstr>
      <vt:lpstr>Arial</vt:lpstr>
      <vt:lpstr>Bernard MT Condensed</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^_^ AaaZ</dc:creator>
  <cp:lastModifiedBy>^_^ AaaZ</cp:lastModifiedBy>
  <cp:revision>6</cp:revision>
  <dcterms:created xsi:type="dcterms:W3CDTF">2023-10-25T08:59:34Z</dcterms:created>
  <dcterms:modified xsi:type="dcterms:W3CDTF">2023-11-09T08:42:50Z</dcterms:modified>
</cp:coreProperties>
</file>