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11"/>
  </p:notesMasterIdLst>
  <p:sldIdLst>
    <p:sldId id="256" r:id="rId2"/>
    <p:sldId id="509" r:id="rId3"/>
    <p:sldId id="954" r:id="rId4"/>
    <p:sldId id="1159" r:id="rId5"/>
    <p:sldId id="1154" r:id="rId6"/>
    <p:sldId id="1155" r:id="rId7"/>
    <p:sldId id="1156" r:id="rId8"/>
    <p:sldId id="1157" r:id="rId9"/>
    <p:sldId id="1158" r:id="rId1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0" autoAdjust="0"/>
  </p:normalViewPr>
  <p:slideViewPr>
    <p:cSldViewPr>
      <p:cViewPr varScale="1">
        <p:scale>
          <a:sx n="83" d="100"/>
          <a:sy n="83" d="100"/>
        </p:scale>
        <p:origin x="137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52DBD42-2C63-481F-813D-CAE2454CDE3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618952D2-03C2-4B96-9630-2331BC34FD5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7116216-E016-4B76-AEEC-3FFB15D14D27}" type="datetimeFigureOut">
              <a:rPr lang="zh-CN" altLang="en-US"/>
              <a:pPr>
                <a:defRPr/>
              </a:pPr>
              <a:t>2023-6-13</a:t>
            </a:fld>
            <a:endParaRPr lang="zh-CN" altLang="en-US"/>
          </a:p>
        </p:txBody>
      </p:sp>
      <p:sp>
        <p:nvSpPr>
          <p:cNvPr id="4" name="幻灯片图像占位符 3">
            <a:extLst>
              <a:ext uri="{FF2B5EF4-FFF2-40B4-BE49-F238E27FC236}">
                <a16:creationId xmlns:a16="http://schemas.microsoft.com/office/drawing/2014/main" id="{A3AD8C60-1A6F-4C5C-8C44-228686A1FE2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9C83C59-9895-4ECD-B5F3-A66E506D6D5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A6A8E6F-5058-4DCE-9789-3D66AEB17B1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3F80F092-B945-406D-8067-D2C31A2AD3A1}"/>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2C47AE3C-1DE6-4E0A-AD26-BD7437C717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D67D9785-5C7C-4F10-8696-7F05E1589780}"/>
              </a:ext>
            </a:extLst>
          </p:cNvPr>
          <p:cNvSpPr>
            <a:spLocks noGrp="1"/>
          </p:cNvSpPr>
          <p:nvPr>
            <p:ph type="dt" sz="half" idx="10"/>
          </p:nvPr>
        </p:nvSpPr>
        <p:spPr/>
        <p:txBody>
          <a:bodyPr/>
          <a:lstStyle>
            <a:lvl1pPr>
              <a:defRPr/>
            </a:lvl1pPr>
          </a:lstStyle>
          <a:p>
            <a:pPr>
              <a:defRPr/>
            </a:pPr>
            <a:fld id="{1348122B-93DA-46DE-9610-EFF7EE7DD5FC}"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8EE52011-B46A-4944-8C51-1943B41486F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F431FAC-2703-4162-A301-9F501FEE25F2}"/>
              </a:ext>
            </a:extLst>
          </p:cNvPr>
          <p:cNvSpPr>
            <a:spLocks noGrp="1"/>
          </p:cNvSpPr>
          <p:nvPr>
            <p:ph type="sldNum" sz="quarter" idx="12"/>
          </p:nvPr>
        </p:nvSpPr>
        <p:spPr/>
        <p:txBody>
          <a:bodyPr/>
          <a:lstStyle>
            <a:lvl1pPr>
              <a:defRPr/>
            </a:lvl1pPr>
          </a:lstStyle>
          <a:p>
            <a:pPr>
              <a:defRPr/>
            </a:pPr>
            <a:fld id="{F917E44C-73CA-48B5-AE6A-DDCB330A82DE}" type="slidenum">
              <a:rPr lang="zh-CN" altLang="en-US"/>
              <a:pPr>
                <a:defRPr/>
              </a:pPr>
              <a:t>‹#›</a:t>
            </a:fld>
            <a:endParaRPr lang="zh-CN" altLang="en-US"/>
          </a:p>
        </p:txBody>
      </p:sp>
    </p:spTree>
    <p:extLst>
      <p:ext uri="{BB962C8B-B14F-4D97-AF65-F5344CB8AC3E}">
        <p14:creationId xmlns:p14="http://schemas.microsoft.com/office/powerpoint/2010/main" val="156291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500693-A621-4E02-9E78-476E2E8201A3}"/>
              </a:ext>
            </a:extLst>
          </p:cNvPr>
          <p:cNvSpPr>
            <a:spLocks noGrp="1"/>
          </p:cNvSpPr>
          <p:nvPr>
            <p:ph type="dt" sz="half" idx="10"/>
          </p:nvPr>
        </p:nvSpPr>
        <p:spPr/>
        <p:txBody>
          <a:bodyPr/>
          <a:lstStyle>
            <a:lvl1pPr>
              <a:defRPr/>
            </a:lvl1pPr>
          </a:lstStyle>
          <a:p>
            <a:pPr>
              <a:defRPr/>
            </a:pPr>
            <a:fld id="{B1BFBFFA-C194-4431-88C9-D5FCBBE240B3}"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7685B89E-DACC-471B-B5FD-C7AD056A468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86A3DFA-9FD4-4B69-ADD0-1F6F9A3D3B20}"/>
              </a:ext>
            </a:extLst>
          </p:cNvPr>
          <p:cNvSpPr>
            <a:spLocks noGrp="1"/>
          </p:cNvSpPr>
          <p:nvPr>
            <p:ph type="sldNum" sz="quarter" idx="12"/>
          </p:nvPr>
        </p:nvSpPr>
        <p:spPr/>
        <p:txBody>
          <a:bodyPr/>
          <a:lstStyle>
            <a:lvl1pPr>
              <a:defRPr/>
            </a:lvl1pPr>
          </a:lstStyle>
          <a:p>
            <a:pPr>
              <a:defRPr/>
            </a:pPr>
            <a:fld id="{71DC924C-B605-44AB-89D0-F7DF7B995E97}" type="slidenum">
              <a:rPr lang="zh-CN" altLang="en-US"/>
              <a:pPr>
                <a:defRPr/>
              </a:pPr>
              <a:t>‹#›</a:t>
            </a:fld>
            <a:endParaRPr lang="zh-CN" altLang="en-US"/>
          </a:p>
        </p:txBody>
      </p:sp>
    </p:spTree>
    <p:extLst>
      <p:ext uri="{BB962C8B-B14F-4D97-AF65-F5344CB8AC3E}">
        <p14:creationId xmlns:p14="http://schemas.microsoft.com/office/powerpoint/2010/main" val="25345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CDD970-B98B-437B-A1C8-A240FD137406}"/>
              </a:ext>
            </a:extLst>
          </p:cNvPr>
          <p:cNvSpPr>
            <a:spLocks noGrp="1"/>
          </p:cNvSpPr>
          <p:nvPr>
            <p:ph type="dt" sz="half" idx="10"/>
          </p:nvPr>
        </p:nvSpPr>
        <p:spPr/>
        <p:txBody>
          <a:bodyPr/>
          <a:lstStyle>
            <a:lvl1pPr>
              <a:defRPr/>
            </a:lvl1pPr>
          </a:lstStyle>
          <a:p>
            <a:pPr>
              <a:defRPr/>
            </a:pPr>
            <a:fld id="{57BBFE46-1C2F-4F1F-BBDA-C7B419CCDEC8}"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0F6E74AF-2C67-48F8-9733-91721B62B36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00FB892-8A7A-4DCF-AF4A-401C9C627502}"/>
              </a:ext>
            </a:extLst>
          </p:cNvPr>
          <p:cNvSpPr>
            <a:spLocks noGrp="1"/>
          </p:cNvSpPr>
          <p:nvPr>
            <p:ph type="sldNum" sz="quarter" idx="12"/>
          </p:nvPr>
        </p:nvSpPr>
        <p:spPr/>
        <p:txBody>
          <a:bodyPr/>
          <a:lstStyle>
            <a:lvl1pPr>
              <a:defRPr/>
            </a:lvl1pPr>
          </a:lstStyle>
          <a:p>
            <a:pPr>
              <a:defRPr/>
            </a:pPr>
            <a:fld id="{50580542-B643-46BD-B6CE-8DDCC0FDCCEF}" type="slidenum">
              <a:rPr lang="zh-CN" altLang="en-US"/>
              <a:pPr>
                <a:defRPr/>
              </a:pPr>
              <a:t>‹#›</a:t>
            </a:fld>
            <a:endParaRPr lang="zh-CN" altLang="en-US"/>
          </a:p>
        </p:txBody>
      </p:sp>
    </p:spTree>
    <p:extLst>
      <p:ext uri="{BB962C8B-B14F-4D97-AF65-F5344CB8AC3E}">
        <p14:creationId xmlns:p14="http://schemas.microsoft.com/office/powerpoint/2010/main" val="22814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2904AB-5841-4947-A79C-7E35D361408A}"/>
              </a:ext>
            </a:extLst>
          </p:cNvPr>
          <p:cNvSpPr>
            <a:spLocks noGrp="1"/>
          </p:cNvSpPr>
          <p:nvPr>
            <p:ph type="dt" sz="half" idx="10"/>
          </p:nvPr>
        </p:nvSpPr>
        <p:spPr/>
        <p:txBody>
          <a:bodyPr/>
          <a:lstStyle>
            <a:lvl1pPr>
              <a:defRPr/>
            </a:lvl1pPr>
          </a:lstStyle>
          <a:p>
            <a:pPr>
              <a:defRPr/>
            </a:pPr>
            <a:fld id="{FD96A4B3-12BB-490F-8891-B94234E77CF4}"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034FBA67-120B-405B-8426-51A0383DA44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AD0F94-1AB1-4BD7-9306-AECB8B779E7D}"/>
              </a:ext>
            </a:extLst>
          </p:cNvPr>
          <p:cNvSpPr>
            <a:spLocks noGrp="1"/>
          </p:cNvSpPr>
          <p:nvPr>
            <p:ph type="sldNum" sz="quarter" idx="12"/>
          </p:nvPr>
        </p:nvSpPr>
        <p:spPr/>
        <p:txBody>
          <a:bodyPr/>
          <a:lstStyle>
            <a:lvl1pPr>
              <a:defRPr/>
            </a:lvl1pPr>
          </a:lstStyle>
          <a:p>
            <a:pPr>
              <a:defRPr/>
            </a:pPr>
            <a:fld id="{7F20F85F-C65F-4FAE-BA2E-C3210F53E030}" type="slidenum">
              <a:rPr lang="zh-CN" altLang="en-US"/>
              <a:pPr>
                <a:defRPr/>
              </a:pPr>
              <a:t>‹#›</a:t>
            </a:fld>
            <a:endParaRPr lang="zh-CN" altLang="en-US"/>
          </a:p>
        </p:txBody>
      </p:sp>
    </p:spTree>
    <p:extLst>
      <p:ext uri="{BB962C8B-B14F-4D97-AF65-F5344CB8AC3E}">
        <p14:creationId xmlns:p14="http://schemas.microsoft.com/office/powerpoint/2010/main" val="359280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594F3D-1D1C-4095-8EB8-2D6C429BC1B9}"/>
              </a:ext>
            </a:extLst>
          </p:cNvPr>
          <p:cNvSpPr>
            <a:spLocks noGrp="1"/>
          </p:cNvSpPr>
          <p:nvPr>
            <p:ph type="dt" sz="half" idx="10"/>
          </p:nvPr>
        </p:nvSpPr>
        <p:spPr/>
        <p:txBody>
          <a:bodyPr/>
          <a:lstStyle>
            <a:lvl1pPr>
              <a:defRPr/>
            </a:lvl1pPr>
          </a:lstStyle>
          <a:p>
            <a:pPr>
              <a:defRPr/>
            </a:pPr>
            <a:fld id="{36C9D99B-A1C0-474F-96E4-4C1120D30DC9}"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120AC6EE-A21E-441B-84A0-3692BD2D0BD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FD9A28-A97D-4BA5-9160-56B82B6D81B9}"/>
              </a:ext>
            </a:extLst>
          </p:cNvPr>
          <p:cNvSpPr>
            <a:spLocks noGrp="1"/>
          </p:cNvSpPr>
          <p:nvPr>
            <p:ph type="sldNum" sz="quarter" idx="12"/>
          </p:nvPr>
        </p:nvSpPr>
        <p:spPr/>
        <p:txBody>
          <a:bodyPr/>
          <a:lstStyle>
            <a:lvl1pPr>
              <a:defRPr/>
            </a:lvl1pPr>
          </a:lstStyle>
          <a:p>
            <a:pPr>
              <a:defRPr/>
            </a:pPr>
            <a:fld id="{374CC8E1-49DA-4C51-B9D4-F7C3DC4A3DD6}" type="slidenum">
              <a:rPr lang="zh-CN" altLang="en-US"/>
              <a:pPr>
                <a:defRPr/>
              </a:pPr>
              <a:t>‹#›</a:t>
            </a:fld>
            <a:endParaRPr lang="zh-CN" altLang="en-US"/>
          </a:p>
        </p:txBody>
      </p:sp>
    </p:spTree>
    <p:extLst>
      <p:ext uri="{BB962C8B-B14F-4D97-AF65-F5344CB8AC3E}">
        <p14:creationId xmlns:p14="http://schemas.microsoft.com/office/powerpoint/2010/main" val="232317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E5A64BC-89AB-4087-809B-42E87D110304}"/>
              </a:ext>
            </a:extLst>
          </p:cNvPr>
          <p:cNvSpPr>
            <a:spLocks noGrp="1"/>
          </p:cNvSpPr>
          <p:nvPr>
            <p:ph type="dt" sz="half" idx="10"/>
          </p:nvPr>
        </p:nvSpPr>
        <p:spPr/>
        <p:txBody>
          <a:bodyPr/>
          <a:lstStyle>
            <a:lvl1pPr>
              <a:defRPr/>
            </a:lvl1pPr>
          </a:lstStyle>
          <a:p>
            <a:pPr>
              <a:defRPr/>
            </a:pPr>
            <a:fld id="{E188EC72-6A9C-4741-8D08-1245CB3638E3}"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091B858D-E1E3-4E33-B2DA-DD316AD46F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387B345-6BD2-4E5F-8FD2-2A6F06EA7F0A}"/>
              </a:ext>
            </a:extLst>
          </p:cNvPr>
          <p:cNvSpPr>
            <a:spLocks noGrp="1"/>
          </p:cNvSpPr>
          <p:nvPr>
            <p:ph type="sldNum" sz="quarter" idx="12"/>
          </p:nvPr>
        </p:nvSpPr>
        <p:spPr/>
        <p:txBody>
          <a:bodyPr/>
          <a:lstStyle>
            <a:lvl1pPr>
              <a:defRPr/>
            </a:lvl1pPr>
          </a:lstStyle>
          <a:p>
            <a:pPr>
              <a:defRPr/>
            </a:pPr>
            <a:fld id="{ED4A0695-1EB0-4F43-913E-96909EAC1A81}" type="slidenum">
              <a:rPr lang="zh-CN" altLang="en-US"/>
              <a:pPr>
                <a:defRPr/>
              </a:pPr>
              <a:t>‹#›</a:t>
            </a:fld>
            <a:endParaRPr lang="zh-CN" altLang="en-US"/>
          </a:p>
        </p:txBody>
      </p:sp>
    </p:spTree>
    <p:extLst>
      <p:ext uri="{BB962C8B-B14F-4D97-AF65-F5344CB8AC3E}">
        <p14:creationId xmlns:p14="http://schemas.microsoft.com/office/powerpoint/2010/main" val="245492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E49FF18-9105-4833-9BE5-812192C06991}"/>
              </a:ext>
            </a:extLst>
          </p:cNvPr>
          <p:cNvSpPr>
            <a:spLocks noGrp="1"/>
          </p:cNvSpPr>
          <p:nvPr>
            <p:ph type="dt" sz="half" idx="10"/>
          </p:nvPr>
        </p:nvSpPr>
        <p:spPr/>
        <p:txBody>
          <a:bodyPr/>
          <a:lstStyle>
            <a:lvl1pPr>
              <a:defRPr/>
            </a:lvl1pPr>
          </a:lstStyle>
          <a:p>
            <a:pPr>
              <a:defRPr/>
            </a:pPr>
            <a:fld id="{F2B9C12D-BE55-4B5C-9A38-D818C97C70EE}" type="datetimeFigureOut">
              <a:rPr lang="zh-CN" altLang="en-US"/>
              <a:pPr>
                <a:defRPr/>
              </a:pPr>
              <a:t>2023-6-13</a:t>
            </a:fld>
            <a:endParaRPr lang="zh-CN" altLang="en-US"/>
          </a:p>
        </p:txBody>
      </p:sp>
      <p:sp>
        <p:nvSpPr>
          <p:cNvPr id="8" name="页脚占位符 4">
            <a:extLst>
              <a:ext uri="{FF2B5EF4-FFF2-40B4-BE49-F238E27FC236}">
                <a16:creationId xmlns:a16="http://schemas.microsoft.com/office/drawing/2014/main" id="{D475A787-2948-4D4B-B851-DD2729B6F6E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04E18FD-A1F0-40E5-AF8D-BEA517EF7922}"/>
              </a:ext>
            </a:extLst>
          </p:cNvPr>
          <p:cNvSpPr>
            <a:spLocks noGrp="1"/>
          </p:cNvSpPr>
          <p:nvPr>
            <p:ph type="sldNum" sz="quarter" idx="12"/>
          </p:nvPr>
        </p:nvSpPr>
        <p:spPr/>
        <p:txBody>
          <a:bodyPr/>
          <a:lstStyle>
            <a:lvl1pPr>
              <a:defRPr/>
            </a:lvl1pPr>
          </a:lstStyle>
          <a:p>
            <a:pPr>
              <a:defRPr/>
            </a:pPr>
            <a:fld id="{945C04A9-3724-45A9-A06E-398ADA06653C}" type="slidenum">
              <a:rPr lang="zh-CN" altLang="en-US"/>
              <a:pPr>
                <a:defRPr/>
              </a:pPr>
              <a:t>‹#›</a:t>
            </a:fld>
            <a:endParaRPr lang="zh-CN" altLang="en-US"/>
          </a:p>
        </p:txBody>
      </p:sp>
    </p:spTree>
    <p:extLst>
      <p:ext uri="{BB962C8B-B14F-4D97-AF65-F5344CB8AC3E}">
        <p14:creationId xmlns:p14="http://schemas.microsoft.com/office/powerpoint/2010/main" val="397063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DCB68C34-71DE-43C5-9C60-0E8D3B3035ED}"/>
              </a:ext>
            </a:extLst>
          </p:cNvPr>
          <p:cNvSpPr>
            <a:spLocks noGrp="1"/>
          </p:cNvSpPr>
          <p:nvPr>
            <p:ph type="dt" sz="half" idx="10"/>
          </p:nvPr>
        </p:nvSpPr>
        <p:spPr/>
        <p:txBody>
          <a:bodyPr/>
          <a:lstStyle>
            <a:lvl1pPr>
              <a:defRPr/>
            </a:lvl1pPr>
          </a:lstStyle>
          <a:p>
            <a:pPr>
              <a:defRPr/>
            </a:pPr>
            <a:fld id="{ED6D5D32-0D73-4DCA-91CC-9B64AEB79E4B}" type="datetimeFigureOut">
              <a:rPr lang="zh-CN" altLang="en-US"/>
              <a:pPr>
                <a:defRPr/>
              </a:pPr>
              <a:t>2023-6-13</a:t>
            </a:fld>
            <a:endParaRPr lang="zh-CN" altLang="en-US"/>
          </a:p>
        </p:txBody>
      </p:sp>
      <p:sp>
        <p:nvSpPr>
          <p:cNvPr id="4" name="页脚占位符 4">
            <a:extLst>
              <a:ext uri="{FF2B5EF4-FFF2-40B4-BE49-F238E27FC236}">
                <a16:creationId xmlns:a16="http://schemas.microsoft.com/office/drawing/2014/main" id="{199978B7-6A31-4E65-8D9E-C31AB14F3CE8}"/>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89E72CF-EF1D-4C25-8A53-605738731E63}"/>
              </a:ext>
            </a:extLst>
          </p:cNvPr>
          <p:cNvSpPr>
            <a:spLocks noGrp="1"/>
          </p:cNvSpPr>
          <p:nvPr>
            <p:ph type="sldNum" sz="quarter" idx="12"/>
          </p:nvPr>
        </p:nvSpPr>
        <p:spPr/>
        <p:txBody>
          <a:bodyPr/>
          <a:lstStyle>
            <a:lvl1pPr>
              <a:defRPr/>
            </a:lvl1pPr>
          </a:lstStyle>
          <a:p>
            <a:pPr>
              <a:defRPr/>
            </a:pPr>
            <a:fld id="{7BD45FA4-6130-4543-B237-595F1B0C86E7}" type="slidenum">
              <a:rPr lang="zh-CN" altLang="en-US"/>
              <a:pPr>
                <a:defRPr/>
              </a:pPr>
              <a:t>‹#›</a:t>
            </a:fld>
            <a:endParaRPr lang="zh-CN" altLang="en-US"/>
          </a:p>
        </p:txBody>
      </p:sp>
    </p:spTree>
    <p:extLst>
      <p:ext uri="{BB962C8B-B14F-4D97-AF65-F5344CB8AC3E}">
        <p14:creationId xmlns:p14="http://schemas.microsoft.com/office/powerpoint/2010/main" val="368747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53B55F2-ECC5-4415-8856-F1BB357CFE37}"/>
              </a:ext>
            </a:extLst>
          </p:cNvPr>
          <p:cNvSpPr>
            <a:spLocks noGrp="1"/>
          </p:cNvSpPr>
          <p:nvPr>
            <p:ph type="dt" sz="half" idx="10"/>
          </p:nvPr>
        </p:nvSpPr>
        <p:spPr/>
        <p:txBody>
          <a:bodyPr/>
          <a:lstStyle>
            <a:lvl1pPr>
              <a:defRPr/>
            </a:lvl1pPr>
          </a:lstStyle>
          <a:p>
            <a:pPr>
              <a:defRPr/>
            </a:pPr>
            <a:fld id="{8D9A4DCA-AA70-4692-BB81-2D97E8E107F3}" type="datetimeFigureOut">
              <a:rPr lang="zh-CN" altLang="en-US"/>
              <a:pPr>
                <a:defRPr/>
              </a:pPr>
              <a:t>2023-6-13</a:t>
            </a:fld>
            <a:endParaRPr lang="zh-CN" altLang="en-US"/>
          </a:p>
        </p:txBody>
      </p:sp>
      <p:sp>
        <p:nvSpPr>
          <p:cNvPr id="3" name="页脚占位符 4">
            <a:extLst>
              <a:ext uri="{FF2B5EF4-FFF2-40B4-BE49-F238E27FC236}">
                <a16:creationId xmlns:a16="http://schemas.microsoft.com/office/drawing/2014/main" id="{5A6E98F5-3F92-452A-AD85-1C36C9B452A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5E3825F0-07F7-4BD2-8344-51CF7DD803B7}"/>
              </a:ext>
            </a:extLst>
          </p:cNvPr>
          <p:cNvSpPr>
            <a:spLocks noGrp="1"/>
          </p:cNvSpPr>
          <p:nvPr>
            <p:ph type="sldNum" sz="quarter" idx="12"/>
          </p:nvPr>
        </p:nvSpPr>
        <p:spPr/>
        <p:txBody>
          <a:bodyPr/>
          <a:lstStyle>
            <a:lvl1pPr>
              <a:defRPr/>
            </a:lvl1pPr>
          </a:lstStyle>
          <a:p>
            <a:pPr>
              <a:defRPr/>
            </a:pPr>
            <a:fld id="{CA8B14EA-4D3E-4D21-8452-AAE2EC8D9C1E}" type="slidenum">
              <a:rPr lang="zh-CN" altLang="en-US"/>
              <a:pPr>
                <a:defRPr/>
              </a:pPr>
              <a:t>‹#›</a:t>
            </a:fld>
            <a:endParaRPr lang="zh-CN" altLang="en-US"/>
          </a:p>
        </p:txBody>
      </p:sp>
    </p:spTree>
    <p:extLst>
      <p:ext uri="{BB962C8B-B14F-4D97-AF65-F5344CB8AC3E}">
        <p14:creationId xmlns:p14="http://schemas.microsoft.com/office/powerpoint/2010/main" val="329106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8F3A628-D5D8-4F65-B2F9-F04D30C914A8}"/>
              </a:ext>
            </a:extLst>
          </p:cNvPr>
          <p:cNvSpPr>
            <a:spLocks noGrp="1"/>
          </p:cNvSpPr>
          <p:nvPr>
            <p:ph type="dt" sz="half" idx="10"/>
          </p:nvPr>
        </p:nvSpPr>
        <p:spPr/>
        <p:txBody>
          <a:bodyPr/>
          <a:lstStyle>
            <a:lvl1pPr>
              <a:defRPr/>
            </a:lvl1pPr>
          </a:lstStyle>
          <a:p>
            <a:pPr>
              <a:defRPr/>
            </a:pPr>
            <a:fld id="{DC7140A8-829B-494E-A7D4-A1F6B09A2556}"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A5814225-16DD-4D91-ACE2-C41258D38BA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CDE03EB-25C6-478C-A3E2-1F68EF6B312D}"/>
              </a:ext>
            </a:extLst>
          </p:cNvPr>
          <p:cNvSpPr>
            <a:spLocks noGrp="1"/>
          </p:cNvSpPr>
          <p:nvPr>
            <p:ph type="sldNum" sz="quarter" idx="12"/>
          </p:nvPr>
        </p:nvSpPr>
        <p:spPr/>
        <p:txBody>
          <a:bodyPr/>
          <a:lstStyle>
            <a:lvl1pPr>
              <a:defRPr/>
            </a:lvl1pPr>
          </a:lstStyle>
          <a:p>
            <a:pPr>
              <a:defRPr/>
            </a:pPr>
            <a:fld id="{7E6DA5B8-61B4-4F08-A79D-25537C491184}" type="slidenum">
              <a:rPr lang="zh-CN" altLang="en-US"/>
              <a:pPr>
                <a:defRPr/>
              </a:pPr>
              <a:t>‹#›</a:t>
            </a:fld>
            <a:endParaRPr lang="zh-CN" altLang="en-US"/>
          </a:p>
        </p:txBody>
      </p:sp>
    </p:spTree>
    <p:extLst>
      <p:ext uri="{BB962C8B-B14F-4D97-AF65-F5344CB8AC3E}">
        <p14:creationId xmlns:p14="http://schemas.microsoft.com/office/powerpoint/2010/main" val="227054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F2AA31C-11AB-4A7E-A7EF-66D0555739D4}"/>
              </a:ext>
            </a:extLst>
          </p:cNvPr>
          <p:cNvSpPr>
            <a:spLocks noGrp="1"/>
          </p:cNvSpPr>
          <p:nvPr>
            <p:ph type="dt" sz="half" idx="10"/>
          </p:nvPr>
        </p:nvSpPr>
        <p:spPr/>
        <p:txBody>
          <a:bodyPr/>
          <a:lstStyle>
            <a:lvl1pPr>
              <a:defRPr/>
            </a:lvl1pPr>
          </a:lstStyle>
          <a:p>
            <a:pPr>
              <a:defRPr/>
            </a:pPr>
            <a:fld id="{69840377-E043-48D2-8B8F-C00CC3880533}"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83A22B02-FF94-4E23-8EC2-0677CC0D786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8CC61F0-6E2C-44A0-A860-73B23C23D912}"/>
              </a:ext>
            </a:extLst>
          </p:cNvPr>
          <p:cNvSpPr>
            <a:spLocks noGrp="1"/>
          </p:cNvSpPr>
          <p:nvPr>
            <p:ph type="sldNum" sz="quarter" idx="12"/>
          </p:nvPr>
        </p:nvSpPr>
        <p:spPr/>
        <p:txBody>
          <a:bodyPr/>
          <a:lstStyle>
            <a:lvl1pPr>
              <a:defRPr/>
            </a:lvl1pPr>
          </a:lstStyle>
          <a:p>
            <a:pPr>
              <a:defRPr/>
            </a:pPr>
            <a:fld id="{643A315E-8F34-42D5-9C91-3D8A7D5B4DF4}" type="slidenum">
              <a:rPr lang="zh-CN" altLang="en-US"/>
              <a:pPr>
                <a:defRPr/>
              </a:pPr>
              <a:t>‹#›</a:t>
            </a:fld>
            <a:endParaRPr lang="zh-CN" altLang="en-US"/>
          </a:p>
        </p:txBody>
      </p:sp>
    </p:spTree>
    <p:extLst>
      <p:ext uri="{BB962C8B-B14F-4D97-AF65-F5344CB8AC3E}">
        <p14:creationId xmlns:p14="http://schemas.microsoft.com/office/powerpoint/2010/main" val="386512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93B2B8-EC58-4A25-939F-19A8F2B1EFE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48A247D-4DFB-4E99-9C54-4A1F119FC96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B2D97B-20CC-4390-A624-F82CC12228F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583D615-11C0-439E-BFAB-ACEFAD82FDBE}"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27D119DE-A8B4-42F9-A1F9-B72738CE4B0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00D18B-88B4-4CFE-8E9C-00AA8653A57C}"/>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08788B66-C6FA-417C-9679-4985C0C12B3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295215EF-3CBC-4710-B012-4A2768D0A78A}"/>
              </a:ext>
            </a:extLst>
          </p:cNvPr>
          <p:cNvSpPr>
            <a:spLocks noGrp="1" noChangeArrowheads="1"/>
          </p:cNvSpPr>
          <p:nvPr>
            <p:ph type="ctrTitle"/>
          </p:nvPr>
        </p:nvSpPr>
        <p:spPr>
          <a:xfrm>
            <a:off x="0" y="1268760"/>
            <a:ext cx="9144000" cy="1470025"/>
          </a:xfrm>
        </p:spPr>
        <p:txBody>
          <a:bodyPr/>
          <a:lstStyle/>
          <a:p>
            <a:pPr eaLnBrk="1" hangingPunct="1"/>
            <a:r>
              <a:rPr lang="en-US" altLang="zh-CN" sz="7200" b="1" dirty="0">
                <a:solidFill>
                  <a:srgbClr val="0070C0"/>
                </a:solidFill>
              </a:rPr>
              <a:t>《</a:t>
            </a:r>
            <a:r>
              <a:rPr lang="zh-CN" altLang="en-US" sz="7200" b="1" dirty="0">
                <a:solidFill>
                  <a:srgbClr val="0070C0"/>
                </a:solidFill>
              </a:rPr>
              <a:t>计算机组成原理</a:t>
            </a:r>
            <a:r>
              <a:rPr lang="en-US" altLang="zh-CN" sz="7200" b="1" dirty="0">
                <a:solidFill>
                  <a:srgbClr val="0070C0"/>
                </a:solidFill>
              </a:rPr>
              <a:t>》</a:t>
            </a:r>
            <a:br>
              <a:rPr lang="en-US" altLang="zh-CN" sz="6000" b="1" dirty="0"/>
            </a:br>
            <a:r>
              <a:rPr lang="zh-CN" altLang="en-US" sz="4000" b="1" dirty="0">
                <a:solidFill>
                  <a:srgbClr val="0070C0"/>
                </a:solidFill>
              </a:rPr>
              <a:t>（</a:t>
            </a:r>
            <a:r>
              <a:rPr lang="zh-CN" altLang="en-US" sz="4000" b="1">
                <a:solidFill>
                  <a:srgbClr val="0070C0"/>
                </a:solidFill>
              </a:rPr>
              <a:t>第一讲习题答案）</a:t>
            </a:r>
            <a:endParaRPr lang="zh-CN" altLang="en-US" sz="6000" b="1"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ECEDD-52BA-4709-B6A3-077E33697C29}"/>
              </a:ext>
            </a:extLst>
          </p:cNvPr>
          <p:cNvSpPr>
            <a:spLocks noGrp="1"/>
          </p:cNvSpPr>
          <p:nvPr>
            <p:ph type="title"/>
          </p:nvPr>
        </p:nvSpPr>
        <p:spPr/>
        <p:txBody>
          <a:bodyPr rtlCol="0">
            <a:normAutofit/>
          </a:bodyPr>
          <a:lstStyle/>
          <a:p>
            <a:pPr eaLnBrk="1" fontAlgn="auto" hangingPunct="1">
              <a:spcAft>
                <a:spcPts val="0"/>
              </a:spcAft>
              <a:defRPr/>
            </a:pPr>
            <a:r>
              <a:rPr lang="zh-CN" altLang="en-US" b="1" dirty="0">
                <a:solidFill>
                  <a:srgbClr val="FF0000"/>
                </a:solidFill>
                <a:latin typeface="+mn-lt"/>
                <a:ea typeface="黑体" pitchFamily="49" charset="-122"/>
              </a:rPr>
              <a:t>第</a:t>
            </a:r>
            <a:r>
              <a:rPr lang="en-US" altLang="zh-CN" b="1" dirty="0">
                <a:solidFill>
                  <a:srgbClr val="FF0000"/>
                </a:solidFill>
                <a:latin typeface="+mn-lt"/>
                <a:ea typeface="黑体" pitchFamily="49" charset="-122"/>
              </a:rPr>
              <a:t>1</a:t>
            </a:r>
            <a:r>
              <a:rPr lang="zh-CN" altLang="en-US" b="1" dirty="0">
                <a:solidFill>
                  <a:srgbClr val="FF0000"/>
                </a:solidFill>
                <a:latin typeface="+mn-lt"/>
                <a:ea typeface="黑体" pitchFamily="49" charset="-122"/>
              </a:rPr>
              <a:t>章    计算机系统概述</a:t>
            </a:r>
            <a:endParaRPr lang="zh-CN" altLang="en-US" dirty="0">
              <a:solidFill>
                <a:srgbClr val="FF0000"/>
              </a:solidFill>
              <a:latin typeface="+mn-lt"/>
              <a:ea typeface="黑体" pitchFamily="49" charset="-122"/>
            </a:endParaRPr>
          </a:p>
        </p:txBody>
      </p:sp>
      <p:sp>
        <p:nvSpPr>
          <p:cNvPr id="33795" name="内容占位符 2">
            <a:extLst>
              <a:ext uri="{FF2B5EF4-FFF2-40B4-BE49-F238E27FC236}">
                <a16:creationId xmlns:a16="http://schemas.microsoft.com/office/drawing/2014/main" id="{EB6EC2CD-ED79-448C-A492-355A71692806}"/>
              </a:ext>
            </a:extLst>
          </p:cNvPr>
          <p:cNvSpPr>
            <a:spLocks noGrp="1" noChangeArrowheads="1"/>
          </p:cNvSpPr>
          <p:nvPr>
            <p:ph idx="1"/>
          </p:nvPr>
        </p:nvSpPr>
        <p:spPr>
          <a:xfrm>
            <a:off x="465375" y="1916832"/>
            <a:ext cx="8229600" cy="4525963"/>
          </a:xfrm>
        </p:spPr>
        <p:txBody>
          <a:bodyPr/>
          <a:lstStyle/>
          <a:p>
            <a:pPr eaLnBrk="1" hangingPunct="1"/>
            <a:r>
              <a:rPr lang="en-US" altLang="zh-CN" sz="2400" b="1" dirty="0">
                <a:solidFill>
                  <a:srgbClr val="002060"/>
                </a:solidFill>
                <a:ea typeface="黑体" panose="02010609060101010101" pitchFamily="49" charset="-122"/>
              </a:rPr>
              <a:t>1.1</a:t>
            </a:r>
            <a:r>
              <a:rPr lang="zh-CN" altLang="en-US" sz="2400" b="1" dirty="0">
                <a:solidFill>
                  <a:srgbClr val="002060"/>
                </a:solidFill>
                <a:ea typeface="黑体" panose="02010609060101010101" pitchFamily="49" charset="-122"/>
              </a:rPr>
              <a:t>　计算机发展历程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1.2</a:t>
            </a:r>
            <a:r>
              <a:rPr lang="zh-CN" altLang="en-US" sz="2400" b="1" dirty="0">
                <a:solidFill>
                  <a:srgbClr val="002060"/>
                </a:solidFill>
                <a:ea typeface="黑体" panose="02010609060101010101" pitchFamily="49" charset="-122"/>
              </a:rPr>
              <a:t>　计算机系统的组成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1.3</a:t>
            </a:r>
            <a:r>
              <a:rPr lang="zh-CN" altLang="en-US" sz="2400" b="1" dirty="0">
                <a:solidFill>
                  <a:srgbClr val="002060"/>
                </a:solidFill>
                <a:ea typeface="黑体" panose="02010609060101010101" pitchFamily="49" charset="-122"/>
              </a:rPr>
              <a:t>　计算机系统的层次结构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1.4</a:t>
            </a:r>
            <a:r>
              <a:rPr lang="zh-CN" altLang="en-US" sz="2400" b="1" dirty="0">
                <a:solidFill>
                  <a:srgbClr val="002060"/>
                </a:solidFill>
                <a:ea typeface="黑体" panose="02010609060101010101" pitchFamily="49" charset="-122"/>
              </a:rPr>
              <a:t>　计算机性能指标和评价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1.5</a:t>
            </a:r>
            <a:r>
              <a:rPr lang="zh-CN" altLang="en-US" sz="2400" b="1" dirty="0">
                <a:solidFill>
                  <a:srgbClr val="002060"/>
                </a:solidFill>
                <a:ea typeface="黑体" panose="02010609060101010101" pitchFamily="49" charset="-122"/>
              </a:rPr>
              <a:t>　课程学习的建议　</a:t>
            </a:r>
            <a:endParaRPr lang="en-US" altLang="zh-CN" sz="2400" b="1" dirty="0">
              <a:solidFill>
                <a:srgbClr val="002060"/>
              </a:solidFill>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B1D2DD5F-843A-4E6B-858E-7C35BEAFBA5C}"/>
              </a:ext>
            </a:extLst>
          </p:cNvPr>
          <p:cNvSpPr>
            <a:spLocks noGrp="1" noChangeArrowheads="1"/>
          </p:cNvSpPr>
          <p:nvPr>
            <p:ph type="title"/>
          </p:nvPr>
        </p:nvSpPr>
        <p:spPr/>
        <p:txBody>
          <a:bodyPr/>
          <a:lstStyle/>
          <a:p>
            <a:r>
              <a:rPr lang="zh-CN" altLang="en-US" b="1" dirty="0">
                <a:solidFill>
                  <a:srgbClr val="002060"/>
                </a:solidFill>
                <a:latin typeface="黑体" panose="02010609060101010101" pitchFamily="49" charset="-122"/>
                <a:ea typeface="黑体" panose="02010609060101010101" pitchFamily="49" charset="-122"/>
              </a:rPr>
              <a:t>习题（</a:t>
            </a:r>
            <a:r>
              <a:rPr lang="en-US" altLang="zh-CN" b="1" dirty="0">
                <a:solidFill>
                  <a:srgbClr val="002060"/>
                </a:solidFill>
                <a:latin typeface="黑体" panose="02010609060101010101" pitchFamily="49" charset="-122"/>
                <a:ea typeface="黑体" panose="02010609060101010101" pitchFamily="49" charset="-122"/>
              </a:rPr>
              <a:t>P17-18</a:t>
            </a:r>
            <a:r>
              <a:rPr lang="zh-CN" altLang="en-US" b="1" dirty="0">
                <a:solidFill>
                  <a:srgbClr val="002060"/>
                </a:solidFill>
                <a:latin typeface="黑体" panose="02010609060101010101" pitchFamily="49" charset="-122"/>
                <a:ea typeface="黑体" panose="02010609060101010101" pitchFamily="49" charset="-122"/>
              </a:rPr>
              <a:t>）</a:t>
            </a:r>
          </a:p>
        </p:txBody>
      </p:sp>
      <p:sp>
        <p:nvSpPr>
          <p:cNvPr id="3" name="内容占位符 2">
            <a:extLst>
              <a:ext uri="{FF2B5EF4-FFF2-40B4-BE49-F238E27FC236}">
                <a16:creationId xmlns:a16="http://schemas.microsoft.com/office/drawing/2014/main" id="{32D2ADA7-487E-47EE-B37D-A2AF88667635}"/>
              </a:ext>
            </a:extLst>
          </p:cNvPr>
          <p:cNvSpPr>
            <a:spLocks noGrp="1"/>
          </p:cNvSpPr>
          <p:nvPr>
            <p:ph idx="1"/>
          </p:nvPr>
        </p:nvSpPr>
        <p:spPr/>
        <p:txBody>
          <a:bodyPr>
            <a:normAutofit/>
          </a:bodyPr>
          <a:lstStyle/>
          <a:p>
            <a:pPr>
              <a:defRPr/>
            </a:pPr>
            <a:r>
              <a:rPr lang="en-US" altLang="zh-CN" sz="2600" b="1" dirty="0"/>
              <a:t>1.2</a:t>
            </a:r>
          </a:p>
          <a:p>
            <a:pPr>
              <a:defRPr/>
            </a:pPr>
            <a:endParaRPr lang="en-US" altLang="zh-CN" sz="2600" b="1" dirty="0"/>
          </a:p>
          <a:p>
            <a:pPr>
              <a:defRPr/>
            </a:pPr>
            <a:r>
              <a:rPr lang="en-US" altLang="zh-CN" sz="2600" b="1" dirty="0"/>
              <a:t>1.4</a:t>
            </a:r>
          </a:p>
          <a:p>
            <a:pPr>
              <a:defRPr/>
            </a:pPr>
            <a:endParaRPr lang="en-US" altLang="zh-CN" sz="2600" b="1" dirty="0"/>
          </a:p>
          <a:p>
            <a:pPr>
              <a:defRPr/>
            </a:pPr>
            <a:r>
              <a:rPr lang="en-US" altLang="zh-CN" sz="2600" b="1" dirty="0"/>
              <a:t>1.5</a:t>
            </a:r>
          </a:p>
          <a:p>
            <a:pPr>
              <a:defRPr/>
            </a:pPr>
            <a:endParaRPr lang="en-US" altLang="zh-CN" sz="2600" b="1" dirty="0"/>
          </a:p>
          <a:p>
            <a:pPr>
              <a:defRPr/>
            </a:pPr>
            <a:r>
              <a:rPr lang="en-US" altLang="zh-CN" sz="2600" b="1" dirty="0"/>
              <a:t>1.6</a:t>
            </a:r>
            <a:endParaRPr lang="zh-CN" altLang="en-US"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B1D2DD5F-843A-4E6B-858E-7C35BEAFBA5C}"/>
              </a:ext>
            </a:extLst>
          </p:cNvPr>
          <p:cNvSpPr>
            <a:spLocks noGrp="1" noChangeArrowheads="1"/>
          </p:cNvSpPr>
          <p:nvPr>
            <p:ph type="title"/>
          </p:nvPr>
        </p:nvSpPr>
        <p:spPr/>
        <p:txBody>
          <a:bodyPr/>
          <a:lstStyle/>
          <a:p>
            <a:r>
              <a:rPr lang="zh-CN" altLang="en-US" b="1" dirty="0">
                <a:solidFill>
                  <a:srgbClr val="002060"/>
                </a:solidFill>
                <a:latin typeface="黑体" panose="02010609060101010101" pitchFamily="49" charset="-122"/>
                <a:ea typeface="黑体" panose="02010609060101010101" pitchFamily="49" charset="-122"/>
              </a:rPr>
              <a:t>习题答案（</a:t>
            </a:r>
            <a:r>
              <a:rPr lang="en-US" altLang="zh-CN" b="1" dirty="0">
                <a:solidFill>
                  <a:srgbClr val="002060"/>
                </a:solidFill>
                <a:latin typeface="黑体" panose="02010609060101010101" pitchFamily="49" charset="-122"/>
                <a:ea typeface="黑体" panose="02010609060101010101" pitchFamily="49" charset="-122"/>
              </a:rPr>
              <a:t>P17-18</a:t>
            </a:r>
            <a:r>
              <a:rPr lang="zh-CN" altLang="en-US" b="1" dirty="0">
                <a:solidFill>
                  <a:srgbClr val="002060"/>
                </a:solidFill>
                <a:latin typeface="黑体" panose="02010609060101010101" pitchFamily="49" charset="-122"/>
                <a:ea typeface="黑体" panose="02010609060101010101" pitchFamily="49" charset="-122"/>
              </a:rPr>
              <a:t>）</a:t>
            </a:r>
          </a:p>
        </p:txBody>
      </p:sp>
      <p:sp>
        <p:nvSpPr>
          <p:cNvPr id="3" name="内容占位符 2">
            <a:extLst>
              <a:ext uri="{FF2B5EF4-FFF2-40B4-BE49-F238E27FC236}">
                <a16:creationId xmlns:a16="http://schemas.microsoft.com/office/drawing/2014/main" id="{32D2ADA7-487E-47EE-B37D-A2AF88667635}"/>
              </a:ext>
            </a:extLst>
          </p:cNvPr>
          <p:cNvSpPr>
            <a:spLocks noGrp="1"/>
          </p:cNvSpPr>
          <p:nvPr>
            <p:ph idx="1"/>
          </p:nvPr>
        </p:nvSpPr>
        <p:spPr/>
        <p:txBody>
          <a:bodyPr>
            <a:normAutofit fontScale="62500" lnSpcReduction="20000"/>
          </a:bodyPr>
          <a:lstStyle/>
          <a:p>
            <a:pPr>
              <a:defRPr/>
            </a:pPr>
            <a:r>
              <a:rPr lang="en-US" altLang="zh-CN" sz="2600" b="1" dirty="0"/>
              <a:t>1.1</a:t>
            </a:r>
            <a:r>
              <a:rPr lang="zh-CN" altLang="en-US" sz="2600" b="1" dirty="0"/>
              <a:t>  解释下列名词：</a:t>
            </a:r>
            <a:endParaRPr lang="en-US" altLang="zh-CN" sz="2000" b="1" dirty="0"/>
          </a:p>
          <a:p>
            <a:pPr marL="971550" lvl="1" indent="-514350">
              <a:buFont typeface="+mj-ea"/>
              <a:buAutoNum type="circleNumDbPlain"/>
              <a:defRPr/>
            </a:pPr>
            <a:r>
              <a:rPr lang="zh-CN" altLang="en-US" sz="1600" b="1" dirty="0"/>
              <a:t>摩尔定律：当价格不变时，集成电路上可容纳的晶体管数量大约</a:t>
            </a:r>
            <a:r>
              <a:rPr lang="en-US" altLang="zh-CN" sz="1600" b="1" dirty="0"/>
              <a:t>18</a:t>
            </a:r>
            <a:r>
              <a:rPr lang="zh-CN" altLang="en-US" sz="1600" b="1" dirty="0"/>
              <a:t>至</a:t>
            </a:r>
            <a:r>
              <a:rPr lang="en-US" altLang="zh-CN" sz="1600" b="1" dirty="0"/>
              <a:t>24</a:t>
            </a:r>
            <a:r>
              <a:rPr lang="zh-CN" altLang="en-US" sz="1600" b="1" dirty="0"/>
              <a:t>个月翻一番，性能也将提升一倍。</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zh-CN" altLang="en-US" sz="1600" b="1" dirty="0"/>
              <a:t>汇编器：汇编程序负责将汇编语言翻译成机器语言目标程序，也称为汇编器。</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zh-CN" altLang="en-US" sz="1600" b="1" dirty="0"/>
              <a:t>编译器：编译程序负责将高级语言翻译成汇编代码代码，也称为编译器。</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zh-CN" altLang="en-US" sz="1600" b="1" dirty="0"/>
              <a:t>解释器：解释程序用于将源程序中的语句按执行顺序逐条翻译成机器指令并执行，且不生成目标程序，也称为解释器。</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zh-CN" altLang="en-US" sz="1600" b="1" dirty="0"/>
              <a:t>链接器：链接器是一个程序，将一个或多个由编译器或汇编器生成的目标文件外加库链接为一个可执行文件。</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zh-CN" altLang="en-US" sz="1600" b="1" dirty="0"/>
              <a:t>时钟周期：时钟周期是计算机中最基本的、最小的时间单位。在一个时钟周期内，</a:t>
            </a:r>
            <a:r>
              <a:rPr lang="en-US" altLang="zh-CN" sz="1600" b="1" dirty="0"/>
              <a:t>CPU</a:t>
            </a:r>
            <a:r>
              <a:rPr lang="zh-CN" altLang="en-US" sz="1600" b="1" dirty="0"/>
              <a:t>仅完成一个最基本的动作。</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zh-CN" altLang="en-US" sz="1600" b="1" dirty="0"/>
              <a:t>机器字长：字长指</a:t>
            </a:r>
            <a:r>
              <a:rPr lang="en-US" altLang="zh-CN" sz="1600" b="1" dirty="0"/>
              <a:t>CPU</a:t>
            </a:r>
            <a:r>
              <a:rPr lang="zh-CN" altLang="en-US" sz="1600" b="1" dirty="0"/>
              <a:t>一次处理的数据位数，字长一般与计算机内部的寄存器、运算器、数据总线的位宽相等。</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zh-CN" altLang="en-US" sz="1600" b="1" dirty="0"/>
              <a:t>主存容量：主存容量是指主存能存储的最大信息量，一般用</a:t>
            </a:r>
            <a:r>
              <a:rPr lang="en-US" altLang="zh-CN" sz="1600" b="1" dirty="0" err="1"/>
              <a:t>MxN</a:t>
            </a:r>
            <a:r>
              <a:rPr lang="zh-CN" altLang="en-US" sz="1600" b="1" dirty="0"/>
              <a:t>表示，</a:t>
            </a:r>
            <a:r>
              <a:rPr lang="en-US" altLang="zh-CN" sz="1600" b="1" dirty="0"/>
              <a:t>M</a:t>
            </a:r>
            <a:r>
              <a:rPr lang="zh-CN" altLang="en-US" sz="1600" b="1" dirty="0"/>
              <a:t>表示存储单元数，也称字容量；</a:t>
            </a:r>
            <a:r>
              <a:rPr lang="en-US" altLang="zh-CN" sz="1600" b="1" dirty="0"/>
              <a:t>N</a:t>
            </a:r>
            <a:r>
              <a:rPr lang="zh-CN" altLang="en-US" sz="1600" b="1" dirty="0"/>
              <a:t>表示每个存储单元存储的二进制位数，也称位容量。</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en-US" altLang="zh-CN" sz="1600" b="1" dirty="0"/>
              <a:t>CPI</a:t>
            </a:r>
            <a:r>
              <a:rPr lang="zh-CN" altLang="en-US" sz="1600" b="1" dirty="0"/>
              <a:t>：</a:t>
            </a:r>
            <a:r>
              <a:rPr lang="en-US" altLang="zh-CN" sz="1600" b="1" dirty="0"/>
              <a:t> CPI</a:t>
            </a:r>
            <a:r>
              <a:rPr lang="zh-CN" altLang="en-US" sz="1600" b="1" dirty="0"/>
              <a:t>（</a:t>
            </a:r>
            <a:r>
              <a:rPr lang="en-US" altLang="zh-CN" sz="1600" b="1" dirty="0"/>
              <a:t>Clock Cycles Per Instruction</a:t>
            </a:r>
            <a:r>
              <a:rPr lang="zh-CN" altLang="en-US" sz="1600" b="1" dirty="0"/>
              <a:t>）是指执行每条指令所需要的平均时钟周期数。</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en-US" altLang="zh-CN" sz="1600" b="1" dirty="0"/>
              <a:t>IPC</a:t>
            </a:r>
            <a:r>
              <a:rPr lang="zh-CN" altLang="en-US" sz="1600" b="1" dirty="0"/>
              <a:t>：</a:t>
            </a:r>
            <a:r>
              <a:rPr lang="en-US" altLang="zh-CN" sz="1600" b="1" dirty="0"/>
              <a:t> IPC</a:t>
            </a:r>
            <a:r>
              <a:rPr lang="zh-CN" altLang="en-US" sz="1600" b="1" dirty="0"/>
              <a:t>（</a:t>
            </a:r>
            <a:r>
              <a:rPr lang="en-US" altLang="zh-CN" sz="1600" b="1" dirty="0"/>
              <a:t>Instructions Per Cycle</a:t>
            </a:r>
            <a:r>
              <a:rPr lang="zh-CN" altLang="en-US" sz="1600" b="1" dirty="0"/>
              <a:t>）是指某个时钟周期</a:t>
            </a:r>
            <a:r>
              <a:rPr lang="en-US" altLang="zh-CN" sz="1600" b="1" dirty="0"/>
              <a:t>CPU</a:t>
            </a:r>
            <a:r>
              <a:rPr lang="zh-CN" altLang="en-US" sz="1600" b="1" dirty="0"/>
              <a:t>能执行的指令条数，是</a:t>
            </a:r>
            <a:r>
              <a:rPr lang="en-US" altLang="zh-CN" sz="1600" b="1" dirty="0"/>
              <a:t>CPI</a:t>
            </a:r>
            <a:r>
              <a:rPr lang="zh-CN" altLang="en-US" sz="1600" b="1" dirty="0"/>
              <a:t>的倒数。</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en-US" altLang="zh-CN" sz="1600" b="1" dirty="0"/>
              <a:t>MIPS</a:t>
            </a:r>
            <a:r>
              <a:rPr lang="zh-CN" altLang="en-US" sz="1600" b="1" dirty="0"/>
              <a:t>：</a:t>
            </a:r>
            <a:r>
              <a:rPr lang="en-US" altLang="zh-CN" sz="1600" b="1" dirty="0"/>
              <a:t> MIPS</a:t>
            </a:r>
            <a:r>
              <a:rPr lang="zh-CN" altLang="en-US" sz="1600" b="1" dirty="0"/>
              <a:t>（</a:t>
            </a:r>
            <a:r>
              <a:rPr lang="en-US" altLang="zh-CN" sz="1600" b="1" dirty="0"/>
              <a:t>Million Instructions Per Second</a:t>
            </a:r>
            <a:r>
              <a:rPr lang="zh-CN" altLang="en-US" sz="1600" b="1" dirty="0"/>
              <a:t>）为每秒执行百万条指令。</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en-US" altLang="zh-CN" sz="1600" b="1" dirty="0"/>
              <a:t>MFLOPS</a:t>
            </a:r>
            <a:r>
              <a:rPr lang="zh-CN" altLang="en-US" sz="1600" b="1" dirty="0"/>
              <a:t>：</a:t>
            </a:r>
            <a:r>
              <a:rPr lang="en-US" altLang="zh-CN" sz="1600" b="1" dirty="0"/>
              <a:t> MFLOPS</a:t>
            </a:r>
            <a:r>
              <a:rPr lang="zh-CN" altLang="en-US" sz="1600" b="1" dirty="0"/>
              <a:t>（</a:t>
            </a:r>
            <a:r>
              <a:rPr lang="en-US" altLang="zh-CN" sz="1600" b="1" dirty="0"/>
              <a:t>Million Floating-point Operations per Second</a:t>
            </a:r>
            <a:r>
              <a:rPr lang="zh-CN" altLang="en-US" sz="1600" b="1" dirty="0"/>
              <a:t>）为每秒执行百万（</a:t>
            </a:r>
            <a:r>
              <a:rPr lang="en-US" altLang="zh-CN" sz="1600" b="1" dirty="0"/>
              <a:t>10</a:t>
            </a:r>
            <a:r>
              <a:rPr lang="en-US" altLang="zh-CN" sz="1600" b="1" baseline="30000" dirty="0"/>
              <a:t>6</a:t>
            </a:r>
            <a:r>
              <a:rPr lang="zh-CN" altLang="en-US" sz="1600" b="1" dirty="0"/>
              <a:t>）浮点运算次数。</a:t>
            </a:r>
            <a:endParaRPr lang="en-US" altLang="zh-CN" sz="1600" b="1" dirty="0"/>
          </a:p>
          <a:p>
            <a:pPr marL="971550" lvl="1" indent="-514350">
              <a:buFont typeface="+mj-ea"/>
              <a:buAutoNum type="circleNumDbPlain"/>
              <a:defRPr/>
            </a:pPr>
            <a:endParaRPr lang="en-US" altLang="zh-CN" sz="1600" b="1" dirty="0"/>
          </a:p>
          <a:p>
            <a:pPr marL="971550" lvl="1" indent="-514350">
              <a:buFont typeface="+mj-ea"/>
              <a:buAutoNum type="circleNumDbPlain"/>
              <a:defRPr/>
            </a:pPr>
            <a:r>
              <a:rPr lang="en-US" altLang="zh-CN" sz="1600" b="1" dirty="0"/>
              <a:t>CPU</a:t>
            </a:r>
            <a:r>
              <a:rPr lang="zh-CN" altLang="en-US" sz="1600" b="1" dirty="0"/>
              <a:t>时间：假设某段程序执行所需的时钟周期数为</a:t>
            </a:r>
            <a:r>
              <a:rPr lang="en-US" altLang="zh-CN" sz="1600" b="1" dirty="0"/>
              <a:t>m</a:t>
            </a:r>
            <a:r>
              <a:rPr lang="zh-CN" altLang="en-US" sz="1600" b="1" dirty="0"/>
              <a:t>，时钟周期为</a:t>
            </a:r>
            <a:r>
              <a:rPr lang="en-US" altLang="zh-CN" sz="1600" b="1" dirty="0"/>
              <a:t>T</a:t>
            </a:r>
            <a:r>
              <a:rPr lang="zh-CN" altLang="en-US" sz="1600" b="1" dirty="0"/>
              <a:t>，时钟频率为</a:t>
            </a:r>
            <a:r>
              <a:rPr lang="en-US" altLang="zh-CN" sz="1600" b="1" dirty="0"/>
              <a:t>f</a:t>
            </a:r>
            <a:r>
              <a:rPr lang="zh-CN" altLang="en-US" sz="1600" b="1" dirty="0"/>
              <a:t>，则该段程序的</a:t>
            </a:r>
            <a:r>
              <a:rPr lang="en-US" altLang="zh-CN" sz="1600" b="1" dirty="0"/>
              <a:t>CPU</a:t>
            </a:r>
            <a:r>
              <a:rPr lang="zh-CN" altLang="en-US" sz="1600" b="1" dirty="0"/>
              <a:t>时间</a:t>
            </a:r>
            <a:r>
              <a:rPr lang="en-US" altLang="zh-CN" sz="1600" b="1" dirty="0"/>
              <a:t>T</a:t>
            </a:r>
            <a:r>
              <a:rPr lang="en-US" altLang="zh-CN" sz="1600" b="1" baseline="-25000" dirty="0"/>
              <a:t>CPU</a:t>
            </a:r>
            <a:r>
              <a:rPr lang="zh-CN" altLang="en-US" sz="1600" b="1" dirty="0"/>
              <a:t>为：</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270ED31-B7BC-4C46-BAC0-886363938CD5}"/>
                  </a:ext>
                </a:extLst>
              </p:cNvPr>
              <p:cNvSpPr txBox="1"/>
              <p:nvPr/>
            </p:nvSpPr>
            <p:spPr>
              <a:xfrm>
                <a:off x="2195736" y="6108227"/>
                <a:ext cx="1303818" cy="3512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latin typeface="Cambria Math" panose="02040503050406030204" pitchFamily="18" charset="0"/>
                        </a:rPr>
                        <m:t>𝑻</m:t>
                      </m:r>
                      <m:r>
                        <a:rPr lang="en-US" altLang="zh-CN" sz="1200" b="1" i="1" baseline="-25000" smtClean="0">
                          <a:latin typeface="Cambria Math" panose="02040503050406030204" pitchFamily="18" charset="0"/>
                        </a:rPr>
                        <m:t>𝑪𝑷𝑼</m:t>
                      </m:r>
                      <m:r>
                        <a:rPr lang="pt-BR" altLang="zh-CN" sz="1200" b="1" i="1" smtClean="0">
                          <a:latin typeface="Cambria Math" panose="02040503050406030204" pitchFamily="18" charset="0"/>
                        </a:rPr>
                        <m:t>=</m:t>
                      </m:r>
                      <m:r>
                        <a:rPr lang="en-US" altLang="zh-CN" sz="1200" b="1" i="1" smtClean="0">
                          <a:latin typeface="Cambria Math" panose="02040503050406030204" pitchFamily="18" charset="0"/>
                        </a:rPr>
                        <m:t>𝒎</m:t>
                      </m:r>
                      <m:r>
                        <a:rPr lang="en-US" altLang="zh-CN" sz="1200" b="1" i="1" smtClean="0">
                          <a:latin typeface="Cambria Math" panose="02040503050406030204" pitchFamily="18" charset="0"/>
                          <a:ea typeface="Cambria Math" panose="02040503050406030204" pitchFamily="18" charset="0"/>
                        </a:rPr>
                        <m:t>×</m:t>
                      </m:r>
                      <m:r>
                        <a:rPr lang="en-US" altLang="zh-CN" sz="1200" b="1" i="1" smtClean="0">
                          <a:latin typeface="Cambria Math" panose="02040503050406030204" pitchFamily="18" charset="0"/>
                        </a:rPr>
                        <m:t>𝑻</m:t>
                      </m:r>
                      <m:r>
                        <a:rPr lang="en-US" altLang="zh-CN" sz="1200" b="1" i="1" dirty="0" smtClean="0">
                          <a:latin typeface="Cambria Math" panose="02040503050406030204" pitchFamily="18" charset="0"/>
                        </a:rPr>
                        <m:t>=</m:t>
                      </m:r>
                      <m:f>
                        <m:fPr>
                          <m:ctrlPr>
                            <a:rPr lang="en-US" altLang="zh-CN" sz="1200" b="1" i="1" dirty="0" smtClean="0">
                              <a:latin typeface="Cambria Math" panose="02040503050406030204" pitchFamily="18" charset="0"/>
                            </a:rPr>
                          </m:ctrlPr>
                        </m:fPr>
                        <m:num>
                          <m:r>
                            <a:rPr lang="en-US" altLang="zh-CN" sz="1200" b="1" i="1" dirty="0" smtClean="0">
                              <a:latin typeface="Cambria Math" panose="02040503050406030204" pitchFamily="18" charset="0"/>
                            </a:rPr>
                            <m:t>𝒎</m:t>
                          </m:r>
                        </m:num>
                        <m:den>
                          <m:r>
                            <a:rPr lang="en-US" altLang="zh-CN" sz="1200" b="1" i="1" dirty="0" smtClean="0">
                              <a:latin typeface="Cambria Math" panose="02040503050406030204" pitchFamily="18" charset="0"/>
                            </a:rPr>
                            <m:t>𝒇</m:t>
                          </m:r>
                        </m:den>
                      </m:f>
                    </m:oMath>
                  </m:oMathPara>
                </a14:m>
                <a:endParaRPr lang="zh-CN" altLang="en-US" sz="1200" b="1" i="1" dirty="0"/>
              </a:p>
            </p:txBody>
          </p:sp>
        </mc:Choice>
        <mc:Fallback xmlns="">
          <p:sp>
            <p:nvSpPr>
              <p:cNvPr id="4" name="文本框 3">
                <a:extLst>
                  <a:ext uri="{FF2B5EF4-FFF2-40B4-BE49-F238E27FC236}">
                    <a16:creationId xmlns:a16="http://schemas.microsoft.com/office/drawing/2014/main" id="{3270ED31-B7BC-4C46-BAC0-886363938CD5}"/>
                  </a:ext>
                </a:extLst>
              </p:cNvPr>
              <p:cNvSpPr txBox="1">
                <a:spLocks noRot="1" noChangeAspect="1" noMove="1" noResize="1" noEditPoints="1" noAdjustHandles="1" noChangeArrowheads="1" noChangeShapeType="1" noTextEdit="1"/>
              </p:cNvSpPr>
              <p:nvPr/>
            </p:nvSpPr>
            <p:spPr>
              <a:xfrm>
                <a:off x="2195736" y="6108227"/>
                <a:ext cx="1303818" cy="351250"/>
              </a:xfrm>
              <a:prstGeom prst="rect">
                <a:avLst/>
              </a:prstGeom>
              <a:blipFill>
                <a:blip r:embed="rId2"/>
                <a:stretch>
                  <a:fillRect l="-2336" r="-1402" b="-189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992BA4F-9912-4100-B594-370A0FA7CB68}"/>
                  </a:ext>
                </a:extLst>
              </p:cNvPr>
              <p:cNvSpPr txBox="1"/>
              <p:nvPr/>
            </p:nvSpPr>
            <p:spPr>
              <a:xfrm>
                <a:off x="4440309" y="6055835"/>
                <a:ext cx="2242024" cy="3792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latin typeface="Cambria Math" panose="02040503050406030204" pitchFamily="18" charset="0"/>
                        </a:rPr>
                        <m:t>𝑻</m:t>
                      </m:r>
                      <m:r>
                        <a:rPr lang="en-US" altLang="zh-CN" sz="1200" b="1" i="1" baseline="-25000" smtClean="0">
                          <a:latin typeface="Cambria Math" panose="02040503050406030204" pitchFamily="18" charset="0"/>
                        </a:rPr>
                        <m:t>𝑪𝑷𝑼</m:t>
                      </m:r>
                      <m:r>
                        <a:rPr lang="pt-BR" altLang="zh-CN" sz="1200" b="1" i="1" smtClean="0">
                          <a:latin typeface="Cambria Math" panose="02040503050406030204" pitchFamily="18" charset="0"/>
                        </a:rPr>
                        <m:t>=</m:t>
                      </m:r>
                      <m:r>
                        <a:rPr lang="en-US" altLang="zh-CN" sz="1200" b="1" i="1" smtClean="0">
                          <a:latin typeface="Cambria Math" panose="02040503050406030204" pitchFamily="18" charset="0"/>
                        </a:rPr>
                        <m:t>𝑪𝑷𝑰</m:t>
                      </m:r>
                      <m:r>
                        <a:rPr lang="en-US" altLang="zh-CN" sz="1200" b="1" i="1" smtClean="0">
                          <a:latin typeface="Cambria Math" panose="02040503050406030204" pitchFamily="18" charset="0"/>
                          <a:ea typeface="Cambria Math" panose="02040503050406030204" pitchFamily="18" charset="0"/>
                        </a:rPr>
                        <m:t>×</m:t>
                      </m:r>
                      <m:r>
                        <a:rPr lang="en-US" altLang="zh-CN" sz="1200" b="1" i="1" smtClean="0">
                          <a:latin typeface="Cambria Math" panose="02040503050406030204" pitchFamily="18" charset="0"/>
                        </a:rPr>
                        <m:t>𝑰𝑪</m:t>
                      </m:r>
                      <m:r>
                        <a:rPr lang="en-US" altLang="zh-CN" sz="1200" b="1" i="1" smtClean="0">
                          <a:latin typeface="Cambria Math" panose="02040503050406030204" pitchFamily="18" charset="0"/>
                          <a:ea typeface="Cambria Math" panose="02040503050406030204" pitchFamily="18" charset="0"/>
                        </a:rPr>
                        <m:t>×</m:t>
                      </m:r>
                      <m:r>
                        <a:rPr lang="en-US" altLang="zh-CN" sz="1200" b="1" i="1" smtClean="0">
                          <a:latin typeface="Cambria Math" panose="02040503050406030204" pitchFamily="18" charset="0"/>
                        </a:rPr>
                        <m:t>𝑻</m:t>
                      </m:r>
                      <m:r>
                        <a:rPr lang="en-US" altLang="zh-CN" sz="1200" b="1" i="1" dirty="0" smtClean="0">
                          <a:latin typeface="Cambria Math" panose="02040503050406030204" pitchFamily="18" charset="0"/>
                        </a:rPr>
                        <m:t>=</m:t>
                      </m:r>
                      <m:f>
                        <m:fPr>
                          <m:ctrlPr>
                            <a:rPr lang="en-US" altLang="zh-CN" sz="1200" b="1" i="1" dirty="0" smtClean="0">
                              <a:latin typeface="Cambria Math" panose="02040503050406030204" pitchFamily="18" charset="0"/>
                            </a:rPr>
                          </m:ctrlPr>
                        </m:fPr>
                        <m:num>
                          <m:r>
                            <a:rPr lang="en-US" altLang="zh-CN" sz="1200" b="1" i="1" dirty="0" smtClean="0">
                              <a:latin typeface="Cambria Math" panose="02040503050406030204" pitchFamily="18" charset="0"/>
                            </a:rPr>
                            <m:t>𝑪𝑷𝑰</m:t>
                          </m:r>
                          <m:r>
                            <a:rPr lang="en-US" altLang="zh-CN" sz="1200" b="1" i="1" dirty="0" smtClean="0">
                              <a:latin typeface="Cambria Math" panose="02040503050406030204" pitchFamily="18" charset="0"/>
                              <a:ea typeface="Cambria Math" panose="02040503050406030204" pitchFamily="18" charset="0"/>
                            </a:rPr>
                            <m:t>×</m:t>
                          </m:r>
                          <m:r>
                            <a:rPr lang="en-US" altLang="zh-CN" sz="1200" b="1" i="1" dirty="0" smtClean="0">
                              <a:latin typeface="Cambria Math" panose="02040503050406030204" pitchFamily="18" charset="0"/>
                              <a:ea typeface="Cambria Math" panose="02040503050406030204" pitchFamily="18" charset="0"/>
                            </a:rPr>
                            <m:t>𝑰𝑪</m:t>
                          </m:r>
                        </m:num>
                        <m:den>
                          <m:r>
                            <a:rPr lang="en-US" altLang="zh-CN" sz="1200" b="1" i="1" dirty="0" smtClean="0">
                              <a:latin typeface="Cambria Math" panose="02040503050406030204" pitchFamily="18" charset="0"/>
                            </a:rPr>
                            <m:t>𝒇</m:t>
                          </m:r>
                        </m:den>
                      </m:f>
                    </m:oMath>
                  </m:oMathPara>
                </a14:m>
                <a:endParaRPr lang="zh-CN" altLang="en-US" sz="1200" b="1" i="1" dirty="0"/>
              </a:p>
            </p:txBody>
          </p:sp>
        </mc:Choice>
        <mc:Fallback xmlns="">
          <p:sp>
            <p:nvSpPr>
              <p:cNvPr id="5" name="文本框 4">
                <a:extLst>
                  <a:ext uri="{FF2B5EF4-FFF2-40B4-BE49-F238E27FC236}">
                    <a16:creationId xmlns:a16="http://schemas.microsoft.com/office/drawing/2014/main" id="{E992BA4F-9912-4100-B594-370A0FA7CB68}"/>
                  </a:ext>
                </a:extLst>
              </p:cNvPr>
              <p:cNvSpPr txBox="1">
                <a:spLocks noRot="1" noChangeAspect="1" noMove="1" noResize="1" noEditPoints="1" noAdjustHandles="1" noChangeArrowheads="1" noChangeShapeType="1" noTextEdit="1"/>
              </p:cNvSpPr>
              <p:nvPr/>
            </p:nvSpPr>
            <p:spPr>
              <a:xfrm>
                <a:off x="4440309" y="6055835"/>
                <a:ext cx="2242024" cy="379271"/>
              </a:xfrm>
              <a:prstGeom prst="rect">
                <a:avLst/>
              </a:prstGeom>
              <a:blipFill>
                <a:blip r:embed="rId3"/>
                <a:stretch>
                  <a:fillRect l="-1087" t="-1587" r="-1359" b="-158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843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FC756A-7A72-4420-9F79-AC0971ADA46D}"/>
              </a:ext>
            </a:extLst>
          </p:cNvPr>
          <p:cNvSpPr>
            <a:spLocks noGrp="1"/>
          </p:cNvSpPr>
          <p:nvPr>
            <p:ph idx="1"/>
          </p:nvPr>
        </p:nvSpPr>
        <p:spPr>
          <a:xfrm>
            <a:off x="457200" y="116632"/>
            <a:ext cx="8229600" cy="6120680"/>
          </a:xfrm>
        </p:spPr>
        <p:txBody>
          <a:bodyPr/>
          <a:lstStyle/>
          <a:p>
            <a:r>
              <a:rPr lang="en-US" altLang="zh-CN" sz="1800" b="1" dirty="0"/>
              <a:t>1.2  </a:t>
            </a:r>
            <a:r>
              <a:rPr lang="zh-CN" altLang="en-US" sz="1800" b="1" dirty="0"/>
              <a:t>选择题</a:t>
            </a:r>
            <a:endParaRPr lang="en-US" altLang="zh-CN" sz="2000" b="1" dirty="0"/>
          </a:p>
          <a:p>
            <a:pPr marL="971550" lvl="1" indent="-514350">
              <a:buFont typeface="+mj-ea"/>
              <a:buAutoNum type="circleNumDbPlain"/>
            </a:pPr>
            <a:r>
              <a:rPr lang="en-US" altLang="zh-CN" sz="1400" b="1" dirty="0"/>
              <a:t>D</a:t>
            </a:r>
            <a:r>
              <a:rPr lang="zh-CN" altLang="en-US" sz="1400" b="1" dirty="0"/>
              <a:t>（三个原因都是对的）</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C</a:t>
            </a:r>
            <a:r>
              <a:rPr lang="zh-CN" altLang="en-US" sz="1400" b="1" dirty="0"/>
              <a:t>（数据也可以不在指令中）</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C</a:t>
            </a:r>
            <a:r>
              <a:rPr lang="zh-CN" altLang="en-US" sz="1400" b="1" dirty="0"/>
              <a:t>（编译程序）</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A</a:t>
            </a:r>
            <a:r>
              <a:rPr lang="zh-CN" altLang="en-US" sz="1400" b="1" dirty="0"/>
              <a:t>（机器语言程序）</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D</a:t>
            </a:r>
            <a:r>
              <a:rPr lang="zh-CN" altLang="en-US" sz="1400" b="1" dirty="0"/>
              <a:t>（</a:t>
            </a:r>
            <a:r>
              <a:rPr lang="en-US" altLang="zh-CN" sz="1400" b="1" dirty="0"/>
              <a:t>MFLOPS</a:t>
            </a:r>
            <a:r>
              <a:rPr lang="zh-CN" altLang="en-US" sz="1400" b="1" dirty="0"/>
              <a:t>）</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D</a:t>
            </a:r>
            <a:r>
              <a:rPr lang="zh-CN" altLang="en-US" sz="1400" b="1" dirty="0"/>
              <a:t>（三个措施都是对的）</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C</a:t>
            </a:r>
            <a:r>
              <a:rPr lang="zh-CN" altLang="en-US" sz="1400" b="1" dirty="0"/>
              <a:t>（</a:t>
            </a:r>
            <a:r>
              <a:rPr lang="en-US" altLang="zh-CN" sz="1400" b="1" dirty="0"/>
              <a:t>CPI=50%x2+20%x3+10%x4+20%x5=3</a:t>
            </a:r>
            <a:r>
              <a:rPr lang="zh-CN" altLang="en-US" sz="1400" b="1" dirty="0"/>
              <a:t>，</a:t>
            </a:r>
            <a:r>
              <a:rPr lang="en-US" altLang="zh-CN" sz="1400" b="1" dirty="0"/>
              <a:t>MIPS=(f/CPI)x10</a:t>
            </a:r>
            <a:r>
              <a:rPr lang="en-US" altLang="zh-CN" sz="1400" b="1" baseline="30000" dirty="0"/>
              <a:t>-6</a:t>
            </a:r>
            <a:r>
              <a:rPr lang="en-US" altLang="zh-CN" sz="1400" b="1" dirty="0"/>
              <a:t>=(1.2x10</a:t>
            </a:r>
            <a:r>
              <a:rPr lang="en-US" altLang="zh-CN" sz="1400" b="1" baseline="30000" dirty="0"/>
              <a:t>9</a:t>
            </a:r>
            <a:r>
              <a:rPr lang="en-US" altLang="zh-CN" sz="1400" b="1" dirty="0"/>
              <a:t>/3)x10</a:t>
            </a:r>
            <a:r>
              <a:rPr lang="en-US" altLang="zh-CN" sz="1400" b="1" baseline="30000" dirty="0"/>
              <a:t>-6</a:t>
            </a:r>
            <a:r>
              <a:rPr lang="en-US" altLang="zh-CN" sz="1400" b="1" dirty="0"/>
              <a:t>=400</a:t>
            </a:r>
            <a:r>
              <a:rPr lang="zh-CN" altLang="en-US" sz="1400" b="1" dirty="0"/>
              <a:t>）</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D</a:t>
            </a:r>
            <a:r>
              <a:rPr lang="zh-CN" altLang="en-US" sz="1400" b="1" dirty="0"/>
              <a:t>（</a:t>
            </a:r>
            <a:r>
              <a:rPr lang="en-US" altLang="zh-CN" sz="1400" b="1" dirty="0"/>
              <a:t>CPU</a:t>
            </a:r>
            <a:r>
              <a:rPr lang="zh-CN" altLang="en-US" sz="1400" b="1" dirty="0"/>
              <a:t>速度提高</a:t>
            </a:r>
            <a:r>
              <a:rPr lang="en-US" altLang="zh-CN" sz="1400" b="1" dirty="0"/>
              <a:t>50%</a:t>
            </a:r>
            <a:r>
              <a:rPr lang="zh-CN" altLang="en-US" sz="1400" b="1" dirty="0"/>
              <a:t>，则</a:t>
            </a:r>
            <a:r>
              <a:rPr lang="en-US" altLang="zh-CN" sz="1400" b="1" dirty="0"/>
              <a:t>CPU</a:t>
            </a:r>
            <a:r>
              <a:rPr lang="zh-CN" altLang="en-US" sz="1400" b="1" dirty="0"/>
              <a:t>时间从</a:t>
            </a:r>
            <a:r>
              <a:rPr lang="en-US" altLang="zh-CN" sz="1400" b="1" dirty="0"/>
              <a:t>90</a:t>
            </a:r>
            <a:r>
              <a:rPr lang="zh-CN" altLang="en-US" sz="1400" b="1" dirty="0"/>
              <a:t>秒变为</a:t>
            </a:r>
            <a:r>
              <a:rPr lang="en-US" altLang="zh-CN" sz="1400" b="1" dirty="0"/>
              <a:t>90/1.5=60</a:t>
            </a:r>
            <a:r>
              <a:rPr lang="zh-CN" altLang="en-US" sz="1400" b="1" dirty="0"/>
              <a:t>秒，</a:t>
            </a:r>
            <a:r>
              <a:rPr lang="en-US" altLang="zh-CN" sz="1400" b="1" dirty="0"/>
              <a:t>70=60+</a:t>
            </a:r>
            <a:r>
              <a:rPr lang="en-US" altLang="zh-CN" sz="1400" b="1" dirty="0">
                <a:highlight>
                  <a:srgbClr val="FFFF00"/>
                </a:highlight>
              </a:rPr>
              <a:t>10</a:t>
            </a:r>
            <a:r>
              <a:rPr lang="zh-CN" altLang="en-US" sz="1400" b="1" dirty="0"/>
              <a:t>）</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D</a:t>
            </a:r>
            <a:r>
              <a:rPr lang="zh-CN" altLang="en-US" sz="1400" b="1" dirty="0"/>
              <a:t>（编译优化前，执行时间</a:t>
            </a:r>
            <a:r>
              <a:rPr lang="en-US" altLang="zh-CN" sz="1400" b="1" dirty="0"/>
              <a:t>=</a:t>
            </a:r>
            <a:r>
              <a:rPr lang="en-US" altLang="zh-CN" sz="1400" b="1" dirty="0" err="1"/>
              <a:t>CPIxICxT</a:t>
            </a:r>
            <a:r>
              <a:rPr lang="en-US" altLang="zh-CN" sz="1400" b="1" dirty="0"/>
              <a:t>=20</a:t>
            </a:r>
            <a:r>
              <a:rPr lang="zh-CN" altLang="en-US" sz="1400" b="1" dirty="0"/>
              <a:t>秒；编译优化后，执行时间</a:t>
            </a:r>
            <a:r>
              <a:rPr lang="en-US" altLang="zh-CN" sz="1400" b="1" dirty="0"/>
              <a:t>=1.2xCPIx70%xICxT=0.84x20=16.8</a:t>
            </a:r>
            <a:r>
              <a:rPr lang="zh-CN" altLang="en-US" sz="1400" b="1" dirty="0"/>
              <a:t>秒）</a:t>
            </a:r>
            <a:endParaRPr lang="en-US" altLang="zh-CN" sz="1400" b="1" dirty="0"/>
          </a:p>
          <a:p>
            <a:pPr marL="971550" lvl="1" indent="-514350">
              <a:buFont typeface="+mj-ea"/>
              <a:buAutoNum type="circleNumDbPlain"/>
            </a:pPr>
            <a:endParaRPr lang="en-US" altLang="zh-CN" sz="1400" b="1" dirty="0"/>
          </a:p>
          <a:p>
            <a:pPr marL="971550" lvl="1" indent="-514350">
              <a:buFont typeface="+mj-ea"/>
              <a:buAutoNum type="circleNumDbPlain"/>
            </a:pPr>
            <a:r>
              <a:rPr lang="en-US" altLang="zh-CN" sz="1400" b="1" dirty="0"/>
              <a:t>C</a:t>
            </a:r>
            <a:r>
              <a:rPr lang="zh-CN" altLang="en-US" sz="1400" b="1" dirty="0"/>
              <a:t>（程序</a:t>
            </a:r>
            <a:r>
              <a:rPr lang="en-US" altLang="zh-CN" sz="1400" b="1" dirty="0"/>
              <a:t>P</a:t>
            </a:r>
            <a:r>
              <a:rPr lang="zh-CN" altLang="en-US" sz="1400" b="1" dirty="0"/>
              <a:t>在</a:t>
            </a:r>
            <a:r>
              <a:rPr lang="en-US" altLang="zh-CN" sz="1400" b="1" dirty="0"/>
              <a:t>M1</a:t>
            </a:r>
            <a:r>
              <a:rPr lang="zh-CN" altLang="en-US" sz="1400" b="1" dirty="0"/>
              <a:t>上的运行时间</a:t>
            </a:r>
            <a:r>
              <a:rPr lang="en-US" altLang="zh-CN" sz="1400" b="1" dirty="0"/>
              <a:t>=</a:t>
            </a:r>
            <a:r>
              <a:rPr lang="en-US" altLang="zh-CN" sz="1400" b="1" dirty="0" err="1"/>
              <a:t>CPIxIC</a:t>
            </a:r>
            <a:r>
              <a:rPr lang="en-US" altLang="zh-CN" sz="1400" b="1" dirty="0"/>
              <a:t>/f=(2/1.5)</a:t>
            </a:r>
            <a:r>
              <a:rPr lang="en-US" altLang="zh-CN" sz="1400" b="1" dirty="0" err="1"/>
              <a:t>xIC</a:t>
            </a:r>
            <a:r>
              <a:rPr lang="en-US" altLang="zh-CN" sz="1400" b="1" dirty="0"/>
              <a:t>=1.33xIC</a:t>
            </a:r>
            <a:r>
              <a:rPr lang="zh-CN" altLang="en-US" sz="1400" b="1" dirty="0"/>
              <a:t>，程序</a:t>
            </a:r>
            <a:r>
              <a:rPr lang="en-US" altLang="zh-CN" sz="1400" b="1" dirty="0"/>
              <a:t>P</a:t>
            </a:r>
            <a:r>
              <a:rPr lang="zh-CN" altLang="en-US" sz="1400" b="1" dirty="0"/>
              <a:t>在</a:t>
            </a:r>
            <a:r>
              <a:rPr lang="en-US" altLang="zh-CN" sz="1400" b="1" dirty="0"/>
              <a:t>M2</a:t>
            </a:r>
            <a:r>
              <a:rPr lang="zh-CN" altLang="en-US" sz="1400" b="1" dirty="0"/>
              <a:t>上的运行时间</a:t>
            </a:r>
            <a:r>
              <a:rPr lang="en-US" altLang="zh-CN" sz="1400" b="1" dirty="0"/>
              <a:t>=</a:t>
            </a:r>
            <a:r>
              <a:rPr lang="en-US" altLang="zh-CN" sz="1400" b="1" dirty="0" err="1"/>
              <a:t>CPIxIC</a:t>
            </a:r>
            <a:r>
              <a:rPr lang="en-US" altLang="zh-CN" sz="1400" b="1" dirty="0"/>
              <a:t>/f=(1/1.2)</a:t>
            </a:r>
            <a:r>
              <a:rPr lang="en-US" altLang="zh-CN" sz="1400" b="1" dirty="0" err="1"/>
              <a:t>xIC</a:t>
            </a:r>
            <a:r>
              <a:rPr lang="en-US" altLang="zh-CN" sz="1400" b="1" dirty="0"/>
              <a:t>=0.83xIC</a:t>
            </a:r>
            <a:r>
              <a:rPr lang="zh-CN" altLang="en-US" sz="1400" b="1" dirty="0"/>
              <a:t>，</a:t>
            </a:r>
            <a:r>
              <a:rPr lang="en-US" altLang="zh-CN" sz="1400" b="1" dirty="0"/>
              <a:t>1.33/0.83=1.6</a:t>
            </a:r>
            <a:r>
              <a:rPr lang="zh-CN" altLang="en-US" sz="1400" b="1" dirty="0"/>
              <a:t>）</a:t>
            </a:r>
            <a:endParaRPr lang="en-US" altLang="zh-CN" sz="1400" b="1" dirty="0"/>
          </a:p>
          <a:p>
            <a:pPr marL="457200" lvl="1" indent="0">
              <a:buNone/>
            </a:pPr>
            <a:r>
              <a:rPr lang="en-US" altLang="zh-CN" sz="1400" b="1" dirty="0"/>
              <a:t>             </a:t>
            </a:r>
            <a:r>
              <a:rPr lang="zh-CN" altLang="en-US" sz="1400" b="1" dirty="0"/>
              <a:t>比值：</a:t>
            </a:r>
            <a:r>
              <a:rPr lang="en-US" altLang="zh-CN" sz="1400" b="1" dirty="0">
                <a:highlight>
                  <a:srgbClr val="FFFF00"/>
                </a:highlight>
              </a:rPr>
              <a:t>2/1.5:1/1.2=2.4/1.5=1.6</a:t>
            </a:r>
            <a:endParaRPr lang="en-US" altLang="zh-CN" sz="2400" b="1" dirty="0">
              <a:highlight>
                <a:srgbClr val="FFFF00"/>
              </a:highlight>
            </a:endParaRPr>
          </a:p>
        </p:txBody>
      </p:sp>
      <p:sp>
        <p:nvSpPr>
          <p:cNvPr id="2" name="对话气泡: 圆角矩形 1">
            <a:extLst>
              <a:ext uri="{FF2B5EF4-FFF2-40B4-BE49-F238E27FC236}">
                <a16:creationId xmlns:a16="http://schemas.microsoft.com/office/drawing/2014/main" id="{36F7B40E-4A3F-4190-B719-4BB304348BFE}"/>
              </a:ext>
            </a:extLst>
          </p:cNvPr>
          <p:cNvSpPr/>
          <p:nvPr/>
        </p:nvSpPr>
        <p:spPr>
          <a:xfrm>
            <a:off x="7164288" y="4293096"/>
            <a:ext cx="1008112" cy="360040"/>
          </a:xfrm>
          <a:prstGeom prst="wedgeRoundRectCallout">
            <a:avLst>
              <a:gd name="adj1" fmla="val -79470"/>
              <a:gd name="adj2" fmla="val -5812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i="1" dirty="0">
                <a:solidFill>
                  <a:srgbClr val="C00000"/>
                </a:solidFill>
              </a:rPr>
              <a:t>I/O</a:t>
            </a:r>
            <a:r>
              <a:rPr lang="zh-CN" altLang="en-US" sz="1600" i="1" dirty="0">
                <a:solidFill>
                  <a:srgbClr val="C00000"/>
                </a:solidFill>
              </a:rPr>
              <a:t>时间</a:t>
            </a:r>
          </a:p>
        </p:txBody>
      </p:sp>
    </p:spTree>
    <p:extLst>
      <p:ext uri="{BB962C8B-B14F-4D97-AF65-F5344CB8AC3E}">
        <p14:creationId xmlns:p14="http://schemas.microsoft.com/office/powerpoint/2010/main" val="216844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FC756A-7A72-4420-9F79-AC0971ADA46D}"/>
              </a:ext>
            </a:extLst>
          </p:cNvPr>
          <p:cNvSpPr>
            <a:spLocks noGrp="1"/>
          </p:cNvSpPr>
          <p:nvPr>
            <p:ph idx="1"/>
          </p:nvPr>
        </p:nvSpPr>
        <p:spPr>
          <a:xfrm>
            <a:off x="457200" y="476672"/>
            <a:ext cx="8229600" cy="4525963"/>
          </a:xfrm>
        </p:spPr>
        <p:txBody>
          <a:bodyPr/>
          <a:lstStyle/>
          <a:p>
            <a:r>
              <a:rPr lang="en-US" altLang="zh-CN" sz="1600" b="1" dirty="0"/>
              <a:t>1.3  </a:t>
            </a:r>
            <a:r>
              <a:rPr lang="zh-CN" altLang="en-US" sz="1600" b="1" dirty="0"/>
              <a:t>冯</a:t>
            </a:r>
            <a:r>
              <a:rPr lang="en-US" altLang="zh-CN" sz="1600" b="1" dirty="0"/>
              <a:t>·</a:t>
            </a:r>
            <a:r>
              <a:rPr lang="zh-CN" altLang="en-US" sz="1600" b="1" dirty="0"/>
              <a:t>诺依曼结构计算机的基本思想是什么？按此思想设计的计算机硬件系统应由哪些部件组成？它们各有何作用？</a:t>
            </a:r>
            <a:endParaRPr lang="en-US" altLang="zh-CN" sz="1400" b="1" dirty="0"/>
          </a:p>
          <a:p>
            <a:endParaRPr lang="en-US" altLang="zh-CN" sz="1400" b="1" dirty="0"/>
          </a:p>
          <a:p>
            <a:r>
              <a:rPr lang="zh-CN" altLang="en-US" sz="1400" b="1" dirty="0"/>
              <a:t>答：</a:t>
            </a:r>
            <a:endParaRPr lang="en-US" altLang="zh-CN" sz="1400" b="1" dirty="0"/>
          </a:p>
          <a:p>
            <a:pPr lvl="1"/>
            <a:r>
              <a:rPr lang="zh-CN" altLang="en-US" sz="1200" b="1" dirty="0"/>
              <a:t>数学家冯</a:t>
            </a:r>
            <a:r>
              <a:rPr lang="en-US" altLang="zh-CN" sz="1200" b="1" dirty="0"/>
              <a:t>·</a:t>
            </a:r>
            <a:r>
              <a:rPr lang="zh-CN" altLang="en-US" sz="1200" b="1" dirty="0"/>
              <a:t>诺依曼提出了计算机制造的三个基本原则，即采用二进制逻辑、程序存储执行（存储程序和程序控制）以及计算机由五个部分组成（运算器、控制器、存储器、输入设备、输出设备），这套理论被称为冯</a:t>
            </a:r>
            <a:r>
              <a:rPr lang="en-US" altLang="zh-CN" sz="1200" b="1" dirty="0"/>
              <a:t>·</a:t>
            </a:r>
            <a:r>
              <a:rPr lang="zh-CN" altLang="en-US" sz="1200" b="1" dirty="0"/>
              <a:t>诺依曼体系结构。</a:t>
            </a:r>
          </a:p>
          <a:p>
            <a:pPr lvl="1"/>
            <a:endParaRPr lang="en-US" altLang="zh-CN" sz="1200" b="1" dirty="0"/>
          </a:p>
          <a:p>
            <a:pPr lvl="1"/>
            <a:r>
              <a:rPr lang="zh-CN" altLang="en-US" sz="1200" b="1" dirty="0"/>
              <a:t>计算机硬件系统应由运算器、控制器、存储器、输入设备、输出设备等组成。</a:t>
            </a:r>
            <a:endParaRPr lang="en-US" altLang="zh-CN" sz="1200" b="1" dirty="0"/>
          </a:p>
          <a:p>
            <a:pPr lvl="1"/>
            <a:endParaRPr lang="zh-CN" altLang="en-US" sz="1200" b="1" dirty="0"/>
          </a:p>
          <a:p>
            <a:pPr lvl="1"/>
            <a:r>
              <a:rPr lang="zh-CN" altLang="en-US" sz="1200" b="1" dirty="0"/>
              <a:t>运算器是一种用于信息加工处理的部件，它对数据进行算术运算和逻辑运算。运算器通常由算术逻辑单元（</a:t>
            </a:r>
            <a:r>
              <a:rPr lang="en-US" altLang="zh-CN" sz="1200" b="1" dirty="0"/>
              <a:t>ALU</a:t>
            </a:r>
            <a:r>
              <a:rPr lang="zh-CN" altLang="en-US" sz="1200" b="1" dirty="0"/>
              <a:t>，</a:t>
            </a:r>
            <a:r>
              <a:rPr lang="en-US" altLang="zh-CN" sz="1200" b="1" dirty="0"/>
              <a:t>Arithmetic and Logic Unit</a:t>
            </a:r>
            <a:r>
              <a:rPr lang="zh-CN" altLang="en-US" sz="1200" b="1" dirty="0"/>
              <a:t>）和一系列寄存器组成。通常将运算器一次运算能处理的二进制位数称为机器字长。现代计算机具有多个寄存器，称为寄存器组。</a:t>
            </a:r>
          </a:p>
          <a:p>
            <a:pPr lvl="1"/>
            <a:endParaRPr lang="zh-CN" altLang="en-US" sz="1200" b="1" dirty="0"/>
          </a:p>
          <a:p>
            <a:pPr lvl="1"/>
            <a:r>
              <a:rPr lang="zh-CN" altLang="en-US" sz="1200" b="1" dirty="0"/>
              <a:t>控制器是整个计算机的指挥中心，它可使计算机各部件协调工作。计算机中有两股信息在流动，一股是控制流信息，另一股是数据流信息。控制流信息的发源地是控制器，控制器产生控制流信息的依据来自</a:t>
            </a:r>
            <a:r>
              <a:rPr lang="en-US" altLang="zh-CN" sz="1200" b="1" dirty="0"/>
              <a:t>3</a:t>
            </a:r>
            <a:r>
              <a:rPr lang="zh-CN" altLang="en-US" sz="1200" b="1" dirty="0"/>
              <a:t>个方面：指令寄存器、状态寄存器和时序电路。</a:t>
            </a:r>
          </a:p>
          <a:p>
            <a:pPr lvl="1"/>
            <a:endParaRPr lang="en-US" altLang="zh-CN" sz="1200" b="1" dirty="0"/>
          </a:p>
          <a:p>
            <a:pPr lvl="1"/>
            <a:r>
              <a:rPr lang="zh-CN" altLang="en-US" sz="1200" b="1" dirty="0"/>
              <a:t>存储器的主要功能是存放程序和数据，目前计算机的主存储器都是半导体存储器。</a:t>
            </a:r>
          </a:p>
          <a:p>
            <a:pPr lvl="1"/>
            <a:endParaRPr lang="en-US" altLang="zh-CN" sz="1200" b="1" dirty="0"/>
          </a:p>
          <a:p>
            <a:pPr lvl="1"/>
            <a:r>
              <a:rPr lang="zh-CN" altLang="en-US" sz="1200" b="1" dirty="0"/>
              <a:t>输入设备就是将信息输入计算机的外部设备，它将人们熟悉的信息形式转换成计算机能接收并识别的信息形式。</a:t>
            </a:r>
          </a:p>
          <a:p>
            <a:pPr lvl="1"/>
            <a:endParaRPr lang="zh-CN" altLang="en-US" sz="1200" b="1" dirty="0"/>
          </a:p>
          <a:p>
            <a:pPr lvl="1"/>
            <a:r>
              <a:rPr lang="zh-CN" altLang="en-US" sz="1200" b="1" dirty="0"/>
              <a:t>输出设备就是将计算机运算结果转换成人们和其他设备能接收和识别的信息形式的设备，如字符、文字、图形、图像、声音等。</a:t>
            </a:r>
            <a:endParaRPr lang="en-US" altLang="zh-CN" sz="1200" b="1" dirty="0"/>
          </a:p>
        </p:txBody>
      </p:sp>
    </p:spTree>
    <p:extLst>
      <p:ext uri="{BB962C8B-B14F-4D97-AF65-F5344CB8AC3E}">
        <p14:creationId xmlns:p14="http://schemas.microsoft.com/office/powerpoint/2010/main" val="2073969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FC756A-7A72-4420-9F79-AC0971ADA46D}"/>
              </a:ext>
            </a:extLst>
          </p:cNvPr>
          <p:cNvSpPr>
            <a:spLocks noGrp="1"/>
          </p:cNvSpPr>
          <p:nvPr>
            <p:ph idx="1"/>
          </p:nvPr>
        </p:nvSpPr>
        <p:spPr>
          <a:xfrm>
            <a:off x="457200" y="476672"/>
            <a:ext cx="8229600" cy="4525963"/>
          </a:xfrm>
        </p:spPr>
        <p:txBody>
          <a:bodyPr/>
          <a:lstStyle/>
          <a:p>
            <a:r>
              <a:rPr lang="en-US" altLang="zh-CN" sz="1600" b="1" dirty="0"/>
              <a:t>1.4  </a:t>
            </a:r>
            <a:r>
              <a:rPr lang="zh-CN" altLang="en-US" sz="1600" b="1" dirty="0"/>
              <a:t>计算机系统从功能上可划分为哪些层次？各层次在计算机系统中起什么作用？</a:t>
            </a:r>
            <a:endParaRPr lang="en-US" altLang="zh-CN" sz="1400" b="1" dirty="0"/>
          </a:p>
          <a:p>
            <a:endParaRPr lang="en-US" altLang="zh-CN" sz="1400" b="1" dirty="0"/>
          </a:p>
          <a:p>
            <a:r>
              <a:rPr lang="zh-CN" altLang="en-US" sz="1400" b="1" dirty="0"/>
              <a:t>答：</a:t>
            </a:r>
            <a:endParaRPr lang="en-US" altLang="zh-CN" sz="1400" b="1" dirty="0"/>
          </a:p>
          <a:p>
            <a:pPr lvl="1"/>
            <a:r>
              <a:rPr lang="zh-CN" altLang="en-US" sz="1200" b="1" dirty="0"/>
              <a:t>自上至下可分为高级语言层、汇编语言层、操作系统层、指令集架构层、微代码层、硬件逻辑层（逻辑门层）。</a:t>
            </a:r>
            <a:endParaRPr lang="en-US" altLang="zh-CN" sz="1200" b="1" dirty="0"/>
          </a:p>
          <a:p>
            <a:pPr lvl="1"/>
            <a:endParaRPr lang="en-US" altLang="zh-CN" sz="1200" b="1" dirty="0"/>
          </a:p>
          <a:p>
            <a:pPr lvl="1"/>
            <a:r>
              <a:rPr lang="zh-CN" altLang="en-US" sz="1200" b="1" dirty="0"/>
              <a:t>高级语言层，是面向用户的抽象层次。用户使用与机器无关的高级语言编程，编程过程中不需要知道机器的技术细节，只需掌握高级语言的语法规则、算法和数据结构等就可以编程。</a:t>
            </a:r>
          </a:p>
          <a:p>
            <a:pPr lvl="1"/>
            <a:endParaRPr lang="zh-CN" altLang="en-US" sz="1200" b="1" dirty="0"/>
          </a:p>
          <a:p>
            <a:pPr lvl="1"/>
            <a:r>
              <a:rPr lang="zh-CN" altLang="en-US" sz="1200" b="1" dirty="0"/>
              <a:t>汇编语言层，该层为用户提供基于助记符表示的汇编语言编程。汇编语言与机器结构直接相关，用户必须在了解机器内部的详细技术细节（如寄存器、寻址方式）后才能编程。</a:t>
            </a:r>
          </a:p>
          <a:p>
            <a:pPr lvl="1"/>
            <a:endParaRPr lang="zh-CN" altLang="en-US" sz="1200" b="1" dirty="0"/>
          </a:p>
          <a:p>
            <a:pPr lvl="1"/>
            <a:r>
              <a:rPr lang="zh-CN" altLang="en-US" sz="1200" b="1" dirty="0"/>
              <a:t>操作系统层，该层用于对计算机系统的硬件和软件资源进行统一管理和调度，提高计算机系统的使用效率，方便用户使用计算机。</a:t>
            </a:r>
          </a:p>
          <a:p>
            <a:pPr lvl="1"/>
            <a:endParaRPr lang="zh-CN" altLang="en-US" sz="1200" b="1" dirty="0"/>
          </a:p>
          <a:p>
            <a:pPr lvl="1"/>
            <a:r>
              <a:rPr lang="zh-CN" altLang="en-US" sz="1200" b="1" dirty="0"/>
              <a:t>指令集架构层，该层可通过机器语言编写程序实现对计算机硬件的控制，也称为传统机器层或</a:t>
            </a:r>
            <a:r>
              <a:rPr lang="en-US" altLang="zh-CN" sz="1200" b="1" dirty="0"/>
              <a:t>ISA</a:t>
            </a:r>
            <a:r>
              <a:rPr lang="zh-CN" altLang="en-US" sz="1200" b="1" dirty="0"/>
              <a:t>（</a:t>
            </a:r>
            <a:r>
              <a:rPr lang="en-US" altLang="zh-CN" sz="1200" b="1" dirty="0"/>
              <a:t>Instruction Set Architecture</a:t>
            </a:r>
            <a:r>
              <a:rPr lang="zh-CN" altLang="en-US" sz="1200" b="1" dirty="0"/>
              <a:t>，指令集体系结构）层，是计算机中软件系统和硬件系统之间的界面和纽带。</a:t>
            </a:r>
          </a:p>
          <a:p>
            <a:pPr lvl="1"/>
            <a:endParaRPr lang="zh-CN" altLang="en-US" sz="1200" b="1" dirty="0"/>
          </a:p>
          <a:p>
            <a:pPr lvl="1"/>
            <a:r>
              <a:rPr lang="zh-CN" altLang="en-US" sz="1200" b="1" dirty="0"/>
              <a:t>微代码层，该层是实际的机器层，该层的用户使用微指令编写微程序，用户所编写的微程序由硬件直接执行（只有采用微程序设计的计算机系统才有这一层）。</a:t>
            </a:r>
          </a:p>
          <a:p>
            <a:pPr lvl="1"/>
            <a:endParaRPr lang="zh-CN" altLang="en-US" sz="1200" b="1" dirty="0"/>
          </a:p>
          <a:p>
            <a:pPr lvl="1"/>
            <a:r>
              <a:rPr lang="zh-CN" altLang="en-US" sz="1200" b="1" dirty="0"/>
              <a:t>硬件逻辑层（逻辑门层），该层是计算机系统最底层的硬件系统，由逻辑门、触发器等逻辑电路组成，它是由逻辑设计者采用布尔代数设计的硬件内核。</a:t>
            </a:r>
            <a:endParaRPr lang="en-US" altLang="zh-CN" sz="1000" b="1" dirty="0"/>
          </a:p>
        </p:txBody>
      </p:sp>
    </p:spTree>
    <p:extLst>
      <p:ext uri="{BB962C8B-B14F-4D97-AF65-F5344CB8AC3E}">
        <p14:creationId xmlns:p14="http://schemas.microsoft.com/office/powerpoint/2010/main" val="1012511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FC756A-7A72-4420-9F79-AC0971ADA46D}"/>
              </a:ext>
            </a:extLst>
          </p:cNvPr>
          <p:cNvSpPr>
            <a:spLocks noGrp="1"/>
          </p:cNvSpPr>
          <p:nvPr>
            <p:ph idx="1"/>
          </p:nvPr>
        </p:nvSpPr>
        <p:spPr>
          <a:xfrm>
            <a:off x="457200" y="476672"/>
            <a:ext cx="8229600" cy="4525963"/>
          </a:xfrm>
        </p:spPr>
        <p:txBody>
          <a:bodyPr/>
          <a:lstStyle/>
          <a:p>
            <a:r>
              <a:rPr lang="en-US" altLang="zh-CN" sz="1600" b="1" dirty="0"/>
              <a:t>1.5  </a:t>
            </a:r>
            <a:r>
              <a:rPr lang="zh-CN" altLang="en-US" sz="1600" b="1" dirty="0"/>
              <a:t>求两计算机的</a:t>
            </a:r>
            <a:r>
              <a:rPr lang="en-US" altLang="zh-CN" sz="1600" b="1" dirty="0"/>
              <a:t>MIPS</a:t>
            </a:r>
            <a:r>
              <a:rPr lang="zh-CN" altLang="en-US" sz="1600" b="1" dirty="0"/>
              <a:t>各为多少？</a:t>
            </a:r>
            <a:endParaRPr lang="en-US" altLang="zh-CN" sz="1400" b="1" dirty="0"/>
          </a:p>
          <a:p>
            <a:endParaRPr lang="en-US" altLang="zh-CN" sz="1400" b="1" dirty="0"/>
          </a:p>
          <a:p>
            <a:r>
              <a:rPr lang="zh-CN" altLang="en-US" sz="1400" b="1" dirty="0"/>
              <a:t>答：</a:t>
            </a:r>
            <a:endParaRPr lang="en-US" altLang="zh-CN" sz="1400" b="1" dirty="0"/>
          </a:p>
          <a:p>
            <a:pPr lvl="1"/>
            <a:r>
              <a:rPr lang="zh-CN" altLang="en-US" sz="1400" b="1" dirty="0"/>
              <a:t>计算机</a:t>
            </a:r>
            <a:r>
              <a:rPr lang="en-US" altLang="zh-CN" sz="1400" b="1" dirty="0"/>
              <a:t>1</a:t>
            </a:r>
            <a:r>
              <a:rPr lang="zh-CN" altLang="en-US" sz="1400" b="1" dirty="0"/>
              <a:t>的</a:t>
            </a:r>
            <a:r>
              <a:rPr lang="en-US" altLang="zh-CN" sz="1400" b="1" dirty="0"/>
              <a:t>CPI1=40%x2+20%x3+15%x4+25%x5=3.25</a:t>
            </a:r>
          </a:p>
          <a:p>
            <a:pPr lvl="1"/>
            <a:r>
              <a:rPr lang="zh-CN" altLang="en-US" sz="1400" b="1" dirty="0"/>
              <a:t>计算机</a:t>
            </a:r>
            <a:r>
              <a:rPr lang="en-US" altLang="zh-CN" sz="1400" b="1" dirty="0"/>
              <a:t>2</a:t>
            </a:r>
            <a:r>
              <a:rPr lang="zh-CN" altLang="en-US" sz="1400" b="1" dirty="0"/>
              <a:t>的</a:t>
            </a:r>
            <a:r>
              <a:rPr lang="en-US" altLang="zh-CN" sz="1400" b="1" dirty="0"/>
              <a:t>CPI2=40%x2+20%x2+15%x3+25%x4=2.65</a:t>
            </a:r>
          </a:p>
          <a:p>
            <a:pPr lvl="1"/>
            <a:endParaRPr lang="en-US" altLang="zh-CN" sz="1400" b="1" dirty="0"/>
          </a:p>
          <a:p>
            <a:pPr lvl="1"/>
            <a:endParaRPr lang="en-US" altLang="zh-CN" sz="1400" b="1" dirty="0"/>
          </a:p>
          <a:p>
            <a:pPr lvl="1"/>
            <a:endParaRPr lang="en-US" altLang="zh-CN" sz="1400" b="1" dirty="0"/>
          </a:p>
          <a:p>
            <a:pPr lvl="1"/>
            <a:endParaRPr lang="en-US" altLang="zh-CN" sz="1400" b="1" dirty="0"/>
          </a:p>
          <a:p>
            <a:pPr lvl="1"/>
            <a:endParaRPr lang="en-US" altLang="zh-CN" sz="1400" b="1" dirty="0"/>
          </a:p>
          <a:p>
            <a:pPr lvl="1"/>
            <a:r>
              <a:rPr lang="zh-CN" altLang="en-US" sz="1400" b="1" dirty="0"/>
              <a:t>计算机</a:t>
            </a:r>
            <a:r>
              <a:rPr lang="en-US" altLang="zh-CN" sz="1400" b="1" dirty="0"/>
              <a:t>1</a:t>
            </a:r>
            <a:r>
              <a:rPr lang="zh-CN" altLang="en-US" sz="1400" b="1" dirty="0"/>
              <a:t>的</a:t>
            </a:r>
            <a:r>
              <a:rPr lang="en-US" altLang="zh-CN" sz="1400" b="1" dirty="0"/>
              <a:t>MIPS1=f1/CPI1=600MHz/3.25=184.62</a:t>
            </a:r>
          </a:p>
          <a:p>
            <a:pPr lvl="1"/>
            <a:r>
              <a:rPr lang="zh-CN" altLang="en-US" sz="1400" b="1" dirty="0"/>
              <a:t>计算机</a:t>
            </a:r>
            <a:r>
              <a:rPr lang="en-US" altLang="zh-CN" sz="1400" b="1" dirty="0"/>
              <a:t>2</a:t>
            </a:r>
            <a:r>
              <a:rPr lang="zh-CN" altLang="en-US" sz="1400" b="1" dirty="0"/>
              <a:t>的</a:t>
            </a:r>
            <a:r>
              <a:rPr lang="en-US" altLang="zh-CN" sz="1400" b="1" dirty="0"/>
              <a:t>MIPS2=f2/CPI2=800MHz/2.65=301.88</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5333460-2435-4FCA-AD80-8398B67CF92E}"/>
                  </a:ext>
                </a:extLst>
              </p:cNvPr>
              <p:cNvSpPr txBox="1"/>
              <p:nvPr/>
            </p:nvSpPr>
            <p:spPr>
              <a:xfrm>
                <a:off x="1331640" y="2204864"/>
                <a:ext cx="906274" cy="351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latin typeface="Cambria Math" panose="02040503050406030204" pitchFamily="18" charset="0"/>
                        </a:rPr>
                        <m:t>𝑴𝑰𝑷𝑺</m:t>
                      </m:r>
                      <m:r>
                        <a:rPr lang="pt-BR" altLang="zh-CN" sz="1200" b="1" i="1" smtClean="0">
                          <a:latin typeface="Cambria Math" panose="02040503050406030204" pitchFamily="18" charset="0"/>
                        </a:rPr>
                        <m:t>=</m:t>
                      </m:r>
                      <m:f>
                        <m:fPr>
                          <m:ctrlPr>
                            <a:rPr lang="en-US" altLang="zh-CN" sz="1200" b="1" i="1" dirty="0" smtClean="0">
                              <a:latin typeface="Cambria Math" panose="02040503050406030204" pitchFamily="18" charset="0"/>
                            </a:rPr>
                          </m:ctrlPr>
                        </m:fPr>
                        <m:num>
                          <m:r>
                            <a:rPr lang="en-US" altLang="zh-CN" sz="1200" b="1" i="1" dirty="0" smtClean="0">
                              <a:latin typeface="Cambria Math" panose="02040503050406030204" pitchFamily="18" charset="0"/>
                            </a:rPr>
                            <m:t>𝒇</m:t>
                          </m:r>
                        </m:num>
                        <m:den>
                          <m:r>
                            <a:rPr lang="en-US" altLang="zh-CN" sz="1200" b="1" i="1" dirty="0" smtClean="0">
                              <a:latin typeface="Cambria Math" panose="02040503050406030204" pitchFamily="18" charset="0"/>
                            </a:rPr>
                            <m:t>𝑪𝑷𝑰</m:t>
                          </m:r>
                        </m:den>
                      </m:f>
                    </m:oMath>
                  </m:oMathPara>
                </a14:m>
                <a:endParaRPr lang="zh-CN" altLang="en-US" sz="1200" b="1" i="1" dirty="0"/>
              </a:p>
            </p:txBody>
          </p:sp>
        </mc:Choice>
        <mc:Fallback xmlns="">
          <p:sp>
            <p:nvSpPr>
              <p:cNvPr id="4" name="文本框 3">
                <a:extLst>
                  <a:ext uri="{FF2B5EF4-FFF2-40B4-BE49-F238E27FC236}">
                    <a16:creationId xmlns:a16="http://schemas.microsoft.com/office/drawing/2014/main" id="{25333460-2435-4FCA-AD80-8398B67CF92E}"/>
                  </a:ext>
                </a:extLst>
              </p:cNvPr>
              <p:cNvSpPr txBox="1">
                <a:spLocks noRot="1" noChangeAspect="1" noMove="1" noResize="1" noEditPoints="1" noAdjustHandles="1" noChangeArrowheads="1" noChangeShapeType="1" noTextEdit="1"/>
              </p:cNvSpPr>
              <p:nvPr/>
            </p:nvSpPr>
            <p:spPr>
              <a:xfrm>
                <a:off x="1331640" y="2204864"/>
                <a:ext cx="906274" cy="351058"/>
              </a:xfrm>
              <a:prstGeom prst="rect">
                <a:avLst/>
              </a:prstGeom>
              <a:blipFill>
                <a:blip r:embed="rId2"/>
                <a:stretch>
                  <a:fillRect l="-4027" t="-7018" r="-3356" b="-157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02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FC756A-7A72-4420-9F79-AC0971ADA46D}"/>
              </a:ext>
            </a:extLst>
          </p:cNvPr>
          <p:cNvSpPr>
            <a:spLocks noGrp="1"/>
          </p:cNvSpPr>
          <p:nvPr>
            <p:ph idx="1"/>
          </p:nvPr>
        </p:nvSpPr>
        <p:spPr>
          <a:xfrm>
            <a:off x="457200" y="476672"/>
            <a:ext cx="8363272" cy="5832648"/>
          </a:xfrm>
        </p:spPr>
        <p:txBody>
          <a:bodyPr/>
          <a:lstStyle/>
          <a:p>
            <a:r>
              <a:rPr lang="en-US" altLang="zh-CN" sz="1600" b="1" dirty="0"/>
              <a:t>1.6  </a:t>
            </a:r>
            <a:r>
              <a:rPr lang="zh-CN" altLang="en-US" sz="1600" b="1" dirty="0"/>
              <a:t>（</a:t>
            </a:r>
            <a:r>
              <a:rPr lang="en-US" altLang="zh-CN" sz="1600" b="1" dirty="0"/>
              <a:t>1</a:t>
            </a:r>
            <a:r>
              <a:rPr lang="zh-CN" altLang="en-US" sz="1600" b="1" dirty="0"/>
              <a:t>）优化前后程序的</a:t>
            </a:r>
            <a:r>
              <a:rPr lang="en-US" altLang="zh-CN" sz="1600" b="1" dirty="0"/>
              <a:t>CPI</a:t>
            </a:r>
            <a:r>
              <a:rPr lang="zh-CN" altLang="en-US" sz="1600" b="1" dirty="0"/>
              <a:t>各为多少？（</a:t>
            </a:r>
            <a:r>
              <a:rPr lang="en-US" altLang="zh-CN" sz="1600" b="1" dirty="0"/>
              <a:t>2</a:t>
            </a:r>
            <a:r>
              <a:rPr lang="zh-CN" altLang="en-US" sz="1600" b="1" dirty="0"/>
              <a:t>）优化前后程序的</a:t>
            </a:r>
            <a:r>
              <a:rPr lang="en-US" altLang="zh-CN" sz="1600" b="1" dirty="0"/>
              <a:t>MIPS</a:t>
            </a:r>
            <a:r>
              <a:rPr lang="zh-CN" altLang="en-US" sz="1600" b="1" dirty="0"/>
              <a:t>各为多少？（</a:t>
            </a:r>
            <a:r>
              <a:rPr lang="en-US" altLang="zh-CN" sz="1600" b="1" dirty="0"/>
              <a:t>3</a:t>
            </a:r>
            <a:r>
              <a:rPr lang="zh-CN" altLang="en-US" sz="1600" b="1" dirty="0"/>
              <a:t>）通过上面的计算结果，你能得出什么结论？</a:t>
            </a:r>
            <a:endParaRPr lang="en-US" altLang="zh-CN" sz="1400" b="1" dirty="0"/>
          </a:p>
          <a:p>
            <a:endParaRPr lang="en-US" altLang="zh-CN" sz="1400" b="1" dirty="0"/>
          </a:p>
          <a:p>
            <a:r>
              <a:rPr lang="zh-CN" altLang="en-US" sz="1400" b="1" dirty="0"/>
              <a:t>答：</a:t>
            </a:r>
            <a:endParaRPr lang="en-US" altLang="zh-CN" sz="1400" b="1" dirty="0"/>
          </a:p>
          <a:p>
            <a:pPr lvl="1"/>
            <a:r>
              <a:rPr lang="zh-CN" altLang="en-US" sz="1400" b="1" dirty="0"/>
              <a:t>（</a:t>
            </a:r>
            <a:r>
              <a:rPr lang="en-US" altLang="zh-CN" sz="1400" b="1" dirty="0"/>
              <a:t>1</a:t>
            </a:r>
            <a:r>
              <a:rPr lang="zh-CN" altLang="en-US" sz="1400" b="1" dirty="0"/>
              <a:t>）</a:t>
            </a:r>
            <a:endParaRPr lang="en-US" altLang="zh-CN" sz="1400" b="1" dirty="0"/>
          </a:p>
          <a:p>
            <a:pPr lvl="2"/>
            <a:r>
              <a:rPr lang="zh-CN" altLang="en-US" sz="1400" b="1" dirty="0"/>
              <a:t>假设程序有</a:t>
            </a:r>
            <a:r>
              <a:rPr lang="en-US" altLang="zh-CN" sz="1400" b="1" dirty="0"/>
              <a:t>100</a:t>
            </a:r>
            <a:r>
              <a:rPr lang="zh-CN" altLang="en-US" sz="1400" b="1" dirty="0"/>
              <a:t>条指令，优化前</a:t>
            </a:r>
            <a:r>
              <a:rPr lang="en-US" altLang="zh-CN" sz="1400" b="1" dirty="0"/>
              <a:t>A</a:t>
            </a:r>
            <a:r>
              <a:rPr lang="zh-CN" altLang="en-US" sz="1400" b="1" dirty="0"/>
              <a:t>、</a:t>
            </a:r>
            <a:r>
              <a:rPr lang="en-US" altLang="zh-CN" sz="1400" b="1" dirty="0"/>
              <a:t>B</a:t>
            </a:r>
            <a:r>
              <a:rPr lang="zh-CN" altLang="en-US" sz="1400" b="1" dirty="0"/>
              <a:t>、</a:t>
            </a:r>
            <a:r>
              <a:rPr lang="en-US" altLang="zh-CN" sz="1400" b="1" dirty="0"/>
              <a:t>C</a:t>
            </a:r>
            <a:r>
              <a:rPr lang="zh-CN" altLang="en-US" sz="1400" b="1" dirty="0"/>
              <a:t>、</a:t>
            </a:r>
            <a:r>
              <a:rPr lang="en-US" altLang="zh-CN" sz="1400" b="1" dirty="0"/>
              <a:t>D</a:t>
            </a:r>
            <a:r>
              <a:rPr lang="zh-CN" altLang="en-US" sz="1400" b="1" dirty="0"/>
              <a:t>类指令的数量分别为</a:t>
            </a:r>
            <a:r>
              <a:rPr lang="en-US" altLang="zh-CN" sz="1400" b="1" dirty="0"/>
              <a:t>40</a:t>
            </a:r>
            <a:r>
              <a:rPr lang="zh-CN" altLang="en-US" sz="1400" b="1" dirty="0"/>
              <a:t>、</a:t>
            </a:r>
            <a:r>
              <a:rPr lang="en-US" altLang="zh-CN" sz="1400" b="1" dirty="0"/>
              <a:t>20</a:t>
            </a:r>
            <a:r>
              <a:rPr lang="zh-CN" altLang="en-US" sz="1400" b="1" dirty="0"/>
              <a:t>、</a:t>
            </a:r>
            <a:r>
              <a:rPr lang="en-US" altLang="zh-CN" sz="1400" b="1" dirty="0"/>
              <a:t>15</a:t>
            </a:r>
            <a:r>
              <a:rPr lang="zh-CN" altLang="en-US" sz="1400" b="1" dirty="0"/>
              <a:t>、</a:t>
            </a:r>
            <a:r>
              <a:rPr lang="en-US" altLang="zh-CN" sz="1400" b="1" dirty="0"/>
              <a:t>25</a:t>
            </a:r>
            <a:r>
              <a:rPr lang="zh-CN" altLang="en-US" sz="1400" b="1" dirty="0"/>
              <a:t>条。</a:t>
            </a:r>
            <a:endParaRPr lang="en-US" altLang="zh-CN" sz="1400" b="1" dirty="0"/>
          </a:p>
          <a:p>
            <a:pPr lvl="2"/>
            <a:r>
              <a:rPr lang="zh-CN" altLang="en-US" sz="1400" b="1" dirty="0"/>
              <a:t>优化前的</a:t>
            </a:r>
            <a:r>
              <a:rPr lang="en-US" altLang="zh-CN" sz="1400" b="1" dirty="0"/>
              <a:t>CPI=40%x1+20%x2+15%x2+25%x2=1.6</a:t>
            </a:r>
          </a:p>
          <a:p>
            <a:pPr lvl="2"/>
            <a:endParaRPr lang="en-US" altLang="zh-CN" sz="1400" b="1" dirty="0"/>
          </a:p>
          <a:p>
            <a:pPr lvl="2"/>
            <a:r>
              <a:rPr lang="zh-CN" altLang="en-US" sz="1400" b="1" dirty="0"/>
              <a:t>优化后</a:t>
            </a:r>
            <a:r>
              <a:rPr lang="en-US" altLang="zh-CN" sz="1400" b="1" dirty="0"/>
              <a:t>A</a:t>
            </a:r>
            <a:r>
              <a:rPr lang="zh-CN" altLang="en-US" sz="1400" b="1" dirty="0"/>
              <a:t>、</a:t>
            </a:r>
            <a:r>
              <a:rPr lang="en-US" altLang="zh-CN" sz="1400" b="1" dirty="0"/>
              <a:t>B</a:t>
            </a:r>
            <a:r>
              <a:rPr lang="zh-CN" altLang="en-US" sz="1400" b="1" dirty="0"/>
              <a:t>、</a:t>
            </a:r>
            <a:r>
              <a:rPr lang="en-US" altLang="zh-CN" sz="1400" b="1" dirty="0"/>
              <a:t>C</a:t>
            </a:r>
            <a:r>
              <a:rPr lang="zh-CN" altLang="en-US" sz="1400" b="1" dirty="0"/>
              <a:t>、</a:t>
            </a:r>
            <a:r>
              <a:rPr lang="en-US" altLang="zh-CN" sz="1400" b="1" dirty="0"/>
              <a:t>D</a:t>
            </a:r>
            <a:r>
              <a:rPr lang="zh-CN" altLang="en-US" sz="1400" b="1" dirty="0"/>
              <a:t>类指令的数量分别为</a:t>
            </a:r>
            <a:r>
              <a:rPr lang="en-US" altLang="zh-CN" sz="1400" b="1" dirty="0"/>
              <a:t>20</a:t>
            </a:r>
            <a:r>
              <a:rPr lang="zh-CN" altLang="en-US" sz="1400" b="1" dirty="0"/>
              <a:t>、</a:t>
            </a:r>
            <a:r>
              <a:rPr lang="en-US" altLang="zh-CN" sz="1400" b="1" dirty="0"/>
              <a:t>20</a:t>
            </a:r>
            <a:r>
              <a:rPr lang="zh-CN" altLang="en-US" sz="1400" b="1" dirty="0"/>
              <a:t>、</a:t>
            </a:r>
            <a:r>
              <a:rPr lang="en-US" altLang="zh-CN" sz="1400" b="1" dirty="0"/>
              <a:t>15</a:t>
            </a:r>
            <a:r>
              <a:rPr lang="zh-CN" altLang="en-US" sz="1400" b="1" dirty="0"/>
              <a:t>、</a:t>
            </a:r>
            <a:r>
              <a:rPr lang="en-US" altLang="zh-CN" sz="1400" b="1" dirty="0"/>
              <a:t>25</a:t>
            </a:r>
            <a:r>
              <a:rPr lang="zh-CN" altLang="en-US" sz="1400" b="1" dirty="0"/>
              <a:t>条，共</a:t>
            </a:r>
            <a:r>
              <a:rPr lang="en-US" altLang="zh-CN" sz="1400" b="1" dirty="0"/>
              <a:t>80</a:t>
            </a:r>
            <a:r>
              <a:rPr lang="zh-CN" altLang="en-US" sz="1400" b="1" dirty="0"/>
              <a:t>条。</a:t>
            </a:r>
            <a:endParaRPr lang="en-US" altLang="zh-CN" sz="1400" b="1" dirty="0"/>
          </a:p>
          <a:p>
            <a:pPr lvl="2"/>
            <a:r>
              <a:rPr lang="zh-CN" altLang="en-US" sz="1400" b="1" dirty="0"/>
              <a:t>优化前的</a:t>
            </a:r>
            <a:r>
              <a:rPr lang="en-US" altLang="zh-CN" sz="1400" b="1" dirty="0"/>
              <a:t>CPI=(20/80)x1+(20/80)x2+(15/80)x2+(25/80)x2=1.75</a:t>
            </a:r>
          </a:p>
          <a:p>
            <a:pPr lvl="1"/>
            <a:endParaRPr lang="en-US" altLang="zh-CN" sz="1400" b="1" dirty="0"/>
          </a:p>
          <a:p>
            <a:pPr lvl="1"/>
            <a:endParaRPr lang="en-US" altLang="zh-CN" sz="1400" b="1" dirty="0"/>
          </a:p>
          <a:p>
            <a:pPr lvl="1"/>
            <a:r>
              <a:rPr lang="zh-CN" altLang="en-US" sz="1400" b="1" dirty="0"/>
              <a:t>（</a:t>
            </a:r>
            <a:r>
              <a:rPr lang="en-US" altLang="zh-CN" sz="1400" b="1" dirty="0"/>
              <a:t>2</a:t>
            </a:r>
            <a:r>
              <a:rPr lang="zh-CN" altLang="en-US" sz="1400" b="1" dirty="0"/>
              <a:t>）</a:t>
            </a:r>
            <a:endParaRPr lang="en-US" altLang="zh-CN" sz="1400" b="1" dirty="0"/>
          </a:p>
          <a:p>
            <a:pPr lvl="2"/>
            <a:endParaRPr lang="en-US" altLang="zh-CN" sz="1400" b="1" dirty="0"/>
          </a:p>
          <a:p>
            <a:pPr lvl="2"/>
            <a:r>
              <a:rPr lang="zh-CN" altLang="en-US" sz="1400" b="1" dirty="0"/>
              <a:t>优化前的</a:t>
            </a:r>
            <a:r>
              <a:rPr lang="en-US" altLang="zh-CN" sz="1400" b="1" dirty="0"/>
              <a:t>MIPS=f/CPI=500/1.6=312.5</a:t>
            </a:r>
          </a:p>
          <a:p>
            <a:pPr lvl="2"/>
            <a:r>
              <a:rPr lang="zh-CN" altLang="en-US" sz="1400" b="1" dirty="0"/>
              <a:t>优化后的</a:t>
            </a:r>
            <a:r>
              <a:rPr lang="en-US" altLang="zh-CN" sz="1400" b="1" dirty="0"/>
              <a:t>MIPS=f/CPI=500/1.75=285.71</a:t>
            </a:r>
          </a:p>
          <a:p>
            <a:pPr lvl="1"/>
            <a:endParaRPr lang="en-US" altLang="zh-CN" sz="1400" b="1" dirty="0"/>
          </a:p>
          <a:p>
            <a:pPr lvl="1"/>
            <a:endParaRPr lang="en-US" altLang="zh-CN" sz="1400" b="1" dirty="0"/>
          </a:p>
          <a:p>
            <a:pPr lvl="1"/>
            <a:r>
              <a:rPr lang="zh-CN" altLang="en-US" sz="1400" b="1" dirty="0"/>
              <a:t>（</a:t>
            </a:r>
            <a:r>
              <a:rPr lang="en-US" altLang="zh-CN" sz="1400" b="1" dirty="0"/>
              <a:t>3</a:t>
            </a:r>
            <a:r>
              <a:rPr lang="zh-CN" altLang="en-US" sz="1400" b="1" dirty="0"/>
              <a:t>）</a:t>
            </a:r>
            <a:endParaRPr lang="en-US" altLang="zh-CN" sz="1400" b="1" dirty="0"/>
          </a:p>
          <a:p>
            <a:pPr lvl="2"/>
            <a:r>
              <a:rPr lang="zh-CN" altLang="en-US" sz="1400" b="1" dirty="0"/>
              <a:t>结论：</a:t>
            </a:r>
            <a:r>
              <a:rPr lang="zh-CN" altLang="en-US" sz="1400" b="1" i="0" dirty="0">
                <a:solidFill>
                  <a:srgbClr val="000000"/>
                </a:solidFill>
                <a:effectLst/>
                <a:ea typeface="SimSun" panose="02010600030101010101" pitchFamily="2" charset="-122"/>
              </a:rPr>
              <a:t>优化后</a:t>
            </a:r>
            <a:r>
              <a:rPr lang="en-US" altLang="zh-CN" sz="1400" b="1" i="0" dirty="0">
                <a:solidFill>
                  <a:srgbClr val="000000"/>
                </a:solidFill>
                <a:effectLst/>
              </a:rPr>
              <a:t>CPI</a:t>
            </a:r>
            <a:r>
              <a:rPr lang="zh-CN" altLang="en-US" sz="1400" b="1" i="0" dirty="0">
                <a:solidFill>
                  <a:srgbClr val="000000"/>
                </a:solidFill>
                <a:effectLst/>
                <a:ea typeface="SimSun" panose="02010600030101010101" pitchFamily="2" charset="-122"/>
              </a:rPr>
              <a:t>增加，</a:t>
            </a:r>
            <a:r>
              <a:rPr lang="en-US" altLang="zh-CN" sz="1400" b="1" i="0" dirty="0">
                <a:solidFill>
                  <a:srgbClr val="000000"/>
                </a:solidFill>
                <a:effectLst/>
              </a:rPr>
              <a:t>MIPS</a:t>
            </a:r>
            <a:r>
              <a:rPr lang="zh-CN" altLang="en-US" sz="1400" b="1" i="0" dirty="0">
                <a:solidFill>
                  <a:srgbClr val="000000"/>
                </a:solidFill>
                <a:effectLst/>
                <a:ea typeface="SimSun" panose="02010600030101010101" pitchFamily="2" charset="-122"/>
              </a:rPr>
              <a:t>减少，优化失败。原因是不能只是降低</a:t>
            </a:r>
            <a:r>
              <a:rPr lang="en-US" altLang="zh-CN" sz="1400" b="1" i="0" dirty="0">
                <a:solidFill>
                  <a:srgbClr val="000000"/>
                </a:solidFill>
                <a:effectLst/>
                <a:ea typeface="SimSun" panose="02010600030101010101" pitchFamily="2" charset="-122"/>
              </a:rPr>
              <a:t>CPI</a:t>
            </a:r>
            <a:r>
              <a:rPr lang="zh-CN" altLang="en-US" sz="1400" b="1" dirty="0">
                <a:solidFill>
                  <a:srgbClr val="000000"/>
                </a:solidFill>
                <a:ea typeface="SimSun" panose="02010600030101010101" pitchFamily="2" charset="-122"/>
              </a:rPr>
              <a:t>值小的指令的比例，</a:t>
            </a:r>
            <a:r>
              <a:rPr lang="zh-CN" altLang="en-US" sz="1400" b="1" i="0" dirty="0">
                <a:solidFill>
                  <a:srgbClr val="000000"/>
                </a:solidFill>
                <a:effectLst/>
                <a:ea typeface="SimSun" panose="02010600030101010101" pitchFamily="2" charset="-122"/>
              </a:rPr>
              <a:t>应尝试降低</a:t>
            </a:r>
            <a:r>
              <a:rPr lang="en-US" altLang="zh-CN" sz="1400" b="1" i="0" dirty="0">
                <a:solidFill>
                  <a:srgbClr val="000000"/>
                </a:solidFill>
                <a:effectLst/>
              </a:rPr>
              <a:t>CPI</a:t>
            </a:r>
            <a:r>
              <a:rPr lang="zh-CN" altLang="en-US" sz="1400" b="1" i="0" dirty="0">
                <a:solidFill>
                  <a:srgbClr val="000000"/>
                </a:solidFill>
                <a:effectLst/>
              </a:rPr>
              <a:t>值</a:t>
            </a:r>
            <a:r>
              <a:rPr lang="zh-CN" altLang="en-US" sz="1400" b="1" i="0" dirty="0">
                <a:solidFill>
                  <a:srgbClr val="000000"/>
                </a:solidFill>
                <a:effectLst/>
                <a:ea typeface="SimSun" panose="02010600030101010101" pitchFamily="2" charset="-122"/>
              </a:rPr>
              <a:t>最大指令的比例（</a:t>
            </a:r>
            <a:r>
              <a:rPr lang="zh-CN" altLang="en-US" sz="1400" b="1" i="0" dirty="0">
                <a:solidFill>
                  <a:srgbClr val="000000"/>
                </a:solidFill>
                <a:effectLst/>
                <a:highlight>
                  <a:srgbClr val="FFFF00"/>
                </a:highlight>
                <a:ea typeface="SimSun" panose="02010600030101010101" pitchFamily="2" charset="-122"/>
              </a:rPr>
              <a:t>关注更</a:t>
            </a:r>
            <a:r>
              <a:rPr lang="en-US" altLang="zh-CN" sz="1400" b="1" i="0" dirty="0">
                <a:solidFill>
                  <a:srgbClr val="000000"/>
                </a:solidFill>
                <a:effectLst/>
                <a:highlight>
                  <a:srgbClr val="FFFF00"/>
                </a:highlight>
                <a:ea typeface="SimSun" panose="02010600030101010101" pitchFamily="2" charset="-122"/>
              </a:rPr>
              <a:t>common</a:t>
            </a:r>
            <a:r>
              <a:rPr lang="zh-CN" altLang="en-US" sz="1400" b="1" i="0" dirty="0">
                <a:solidFill>
                  <a:srgbClr val="000000"/>
                </a:solidFill>
                <a:effectLst/>
                <a:highlight>
                  <a:srgbClr val="FFFF00"/>
                </a:highlight>
                <a:ea typeface="SimSun" panose="02010600030101010101" pitchFamily="2" charset="-122"/>
              </a:rPr>
              <a:t>的情况</a:t>
            </a:r>
            <a:r>
              <a:rPr lang="zh-CN" altLang="en-US" sz="1400" b="1" i="0" dirty="0">
                <a:solidFill>
                  <a:srgbClr val="000000"/>
                </a:solidFill>
                <a:effectLst/>
                <a:ea typeface="SimSun" panose="02010600030101010101" pitchFamily="2" charset="-122"/>
              </a:rPr>
              <a:t>）。</a:t>
            </a:r>
            <a:r>
              <a:rPr lang="zh-CN" altLang="en-US" sz="1400" b="1" dirty="0"/>
              <a:t> </a:t>
            </a:r>
            <a:br>
              <a:rPr lang="zh-CN" altLang="en-US" sz="1400" dirty="0"/>
            </a:br>
            <a:endParaRPr lang="en-US" altLang="zh-CN" sz="1000" b="1" dirty="0"/>
          </a:p>
          <a:p>
            <a:endParaRPr lang="en-US" altLang="zh-CN" sz="1600" b="1"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593119B-5746-4CAB-8BFA-93FFF4CE9807}"/>
                  </a:ext>
                </a:extLst>
              </p:cNvPr>
              <p:cNvSpPr txBox="1"/>
              <p:nvPr/>
            </p:nvSpPr>
            <p:spPr>
              <a:xfrm>
                <a:off x="1793518" y="3573016"/>
                <a:ext cx="906274" cy="3510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1" i="1" smtClean="0">
                          <a:latin typeface="Cambria Math" panose="02040503050406030204" pitchFamily="18" charset="0"/>
                        </a:rPr>
                        <m:t>𝑴𝑰𝑷𝑺</m:t>
                      </m:r>
                      <m:r>
                        <a:rPr lang="pt-BR" altLang="zh-CN" sz="1200" b="1" i="1" smtClean="0">
                          <a:latin typeface="Cambria Math" panose="02040503050406030204" pitchFamily="18" charset="0"/>
                        </a:rPr>
                        <m:t>=</m:t>
                      </m:r>
                      <m:f>
                        <m:fPr>
                          <m:ctrlPr>
                            <a:rPr lang="en-US" altLang="zh-CN" sz="1200" b="1" i="1" dirty="0" smtClean="0">
                              <a:latin typeface="Cambria Math" panose="02040503050406030204" pitchFamily="18" charset="0"/>
                            </a:rPr>
                          </m:ctrlPr>
                        </m:fPr>
                        <m:num>
                          <m:r>
                            <a:rPr lang="en-US" altLang="zh-CN" sz="1200" b="1" i="1" dirty="0" smtClean="0">
                              <a:latin typeface="Cambria Math" panose="02040503050406030204" pitchFamily="18" charset="0"/>
                            </a:rPr>
                            <m:t>𝒇</m:t>
                          </m:r>
                        </m:num>
                        <m:den>
                          <m:r>
                            <a:rPr lang="en-US" altLang="zh-CN" sz="1200" b="1" i="1" dirty="0" smtClean="0">
                              <a:latin typeface="Cambria Math" panose="02040503050406030204" pitchFamily="18" charset="0"/>
                            </a:rPr>
                            <m:t>𝑪𝑷𝑰</m:t>
                          </m:r>
                        </m:den>
                      </m:f>
                    </m:oMath>
                  </m:oMathPara>
                </a14:m>
                <a:endParaRPr lang="zh-CN" altLang="en-US" sz="1200" b="1" i="1" dirty="0"/>
              </a:p>
            </p:txBody>
          </p:sp>
        </mc:Choice>
        <mc:Fallback xmlns="">
          <p:sp>
            <p:nvSpPr>
              <p:cNvPr id="4" name="文本框 3">
                <a:extLst>
                  <a:ext uri="{FF2B5EF4-FFF2-40B4-BE49-F238E27FC236}">
                    <a16:creationId xmlns:a16="http://schemas.microsoft.com/office/drawing/2014/main" id="{8593119B-5746-4CAB-8BFA-93FFF4CE9807}"/>
                  </a:ext>
                </a:extLst>
              </p:cNvPr>
              <p:cNvSpPr txBox="1">
                <a:spLocks noRot="1" noChangeAspect="1" noMove="1" noResize="1" noEditPoints="1" noAdjustHandles="1" noChangeArrowheads="1" noChangeShapeType="1" noTextEdit="1"/>
              </p:cNvSpPr>
              <p:nvPr/>
            </p:nvSpPr>
            <p:spPr>
              <a:xfrm>
                <a:off x="1793518" y="3573016"/>
                <a:ext cx="906274" cy="351058"/>
              </a:xfrm>
              <a:prstGeom prst="rect">
                <a:avLst/>
              </a:prstGeom>
              <a:blipFill>
                <a:blip r:embed="rId2"/>
                <a:stretch>
                  <a:fillRect l="-4027" t="-5172" r="-3356" b="-137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2007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41574</TotalTime>
  <Words>1432</Words>
  <Application>Microsoft Office PowerPoint</Application>
  <PresentationFormat>全屏显示(4:3)</PresentationFormat>
  <Paragraphs>135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宋体</vt:lpstr>
      <vt:lpstr>宋体</vt:lpstr>
      <vt:lpstr>Arial</vt:lpstr>
      <vt:lpstr>Calibri</vt:lpstr>
      <vt:lpstr>Cambria Math</vt:lpstr>
      <vt:lpstr>Office 主题</vt:lpstr>
      <vt:lpstr>《计算机组成原理》 （第一讲习题答案）</vt:lpstr>
      <vt:lpstr>第1章    计算机系统概述</vt:lpstr>
      <vt:lpstr>习题（P17-18）</vt:lpstr>
      <vt:lpstr>习题答案（P17-18）</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《嵌入式系统》 （第一讲）</dc:title>
  <dc:creator>apple</dc:creator>
  <cp:lastModifiedBy>haiying2019</cp:lastModifiedBy>
  <cp:revision>376</cp:revision>
  <dcterms:created xsi:type="dcterms:W3CDTF">2018-06-12T02:23:51Z</dcterms:created>
  <dcterms:modified xsi:type="dcterms:W3CDTF">2023-06-13T01:33:06Z</dcterms:modified>
</cp:coreProperties>
</file>