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56" r:id="rId2"/>
    <p:sldId id="509" r:id="rId3"/>
    <p:sldId id="1233" r:id="rId4"/>
    <p:sldId id="954" r:id="rId5"/>
    <p:sldId id="1209" r:id="rId6"/>
    <p:sldId id="1210" r:id="rId7"/>
    <p:sldId id="1211" r:id="rId8"/>
    <p:sldId id="1212" r:id="rId9"/>
    <p:sldId id="1213" r:id="rId10"/>
    <p:sldId id="1214" r:id="rId11"/>
    <p:sldId id="1215" r:id="rId12"/>
    <p:sldId id="1216" r:id="rId13"/>
    <p:sldId id="1220" r:id="rId14"/>
    <p:sldId id="1221" r:id="rId15"/>
    <p:sldId id="1224" r:id="rId16"/>
    <p:sldId id="1226" r:id="rId17"/>
    <p:sldId id="1227" r:id="rId18"/>
    <p:sldId id="1228" r:id="rId19"/>
    <p:sldId id="1229" r:id="rId20"/>
    <p:sldId id="1230" r:id="rId21"/>
    <p:sldId id="1231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80" autoAdjust="0"/>
  </p:normalViewPr>
  <p:slideViewPr>
    <p:cSldViewPr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2DBD42-2C63-481F-813D-CAE2454CDE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52D2-03C2-4B96-9630-2331BC34FD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116216-E016-4B76-AEEC-3FFB15D14D27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AD8C60-1A6F-4C5C-8C44-228686A1F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9C83C59-9895-4ECD-B5F3-A66E506D6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A8E6F-5058-4DCE-9789-3D66AEB17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0F092-B945-406D-8067-D2C31A2AD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47AE3C-1DE6-4E0A-AD26-BD7437C71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D9785-5C7C-4F10-8696-7F05E15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122B-93DA-46DE-9610-EFF7EE7DD5FC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52011-B46A-4944-8C51-1943B414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31FAC-2703-4162-A301-9F501FEE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7E44C-73CA-48B5-AE6A-DDCB330A82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0693-A621-4E02-9E78-476E2E82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FBFFA-C194-4431-88C9-D5FCBBE240B3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5B89E-DACC-471B-B5FD-C7AD056A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A3DFA-9FD4-4B69-ADD0-1F6F9A3D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C924C-B605-44AB-89D0-F7DF7B995E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DD970-B98B-437B-A1C8-A240FD13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BFE46-1C2F-4F1F-BBDA-C7B419CCDEC8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74AF-2C67-48F8-9733-91721B62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FB892-8A7A-4DCF-AF4A-401C9C6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0542-B643-46BD-B6CE-8DDCC0FDC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4AB-5841-4947-A79C-7E35D361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A4B3-12BB-490F-8891-B94234E77CF4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FBA67-120B-405B-8426-51A0383D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D0F94-1AB1-4BD7-9306-AECB8B77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0F85F-C65F-4FAE-BA2E-C3210F53E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94F3D-1D1C-4095-8EB8-2D6C429B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9D99B-A1C0-474F-96E4-4C1120D30DC9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AC6EE-A21E-441B-84A0-3692BD2D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D9A28-A97D-4BA5-9160-56B82B6D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CC8E1-49DA-4C51-B9D4-F7C3DC4A3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E5A64BC-89AB-4087-809B-42E87D11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8EC72-6A9C-4741-8D08-1245CB3638E3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91B858D-E1E3-4E33-B2DA-DD316AD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387B345-6BD2-4E5F-8FD2-2A6F06EA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A0695-1EB0-4F43-913E-96909EAC1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2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E49FF18-9105-4833-9BE5-812192C0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9C12D-BE55-4B5C-9A38-D818C97C70EE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475A787-2948-4D4B-B851-DD2729B6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04E18FD-A1F0-40E5-AF8D-BEA517EF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04A9-3724-45A9-A06E-398ADA06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3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CB68C34-71DE-43C5-9C60-0E8D3B30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5D32-0D73-4DCA-91CC-9B64AEB79E4B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99978B7-6A31-4E65-8D9E-C31AB14F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89E72CF-EF1D-4C25-8A53-6057387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45FA4-6130-4543-B237-595F1B0C86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7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53B55F2-ECC5-4415-8856-F1BB357C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A4DCA-AA70-4692-BB81-2D97E8E107F3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A6E98F5-3F92-452A-AD85-1C36C9B4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E3825F0-07F7-4BD2-8344-51CF7DD8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B14EA-4D3E-4D21-8452-AAE2EC8D9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8F3A628-D5D8-4F65-B2F9-F04D30C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140A8-829B-494E-A7D4-A1F6B09A2556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814225-16DD-4D91-ACE2-C41258D3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CDE03EB-25C6-478C-A3E2-1F68EF6B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DA5B8-61B4-4F08-A79D-25537C4911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F2AA31C-11AB-4A7E-A7EF-66D0555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40377-E043-48D2-8B8F-C00CC3880533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3A22B02-FF94-4E23-8EC2-0677CC0D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8CC61F0-6E2C-44A0-A860-73B23C23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A315E-8F34-42D5-9C91-3D8A7D5B4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93B2B8-EC58-4A25-939F-19A8F2B1E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548A247D-4DFB-4E99-9C54-4A1F119F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2D97B-20CC-4390-A624-F82CC1222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83D615-11C0-439E-BFAB-ACEFAD82FDBE}" type="datetimeFigureOut">
              <a:rPr lang="zh-CN" altLang="en-US"/>
              <a:pPr>
                <a:defRPr/>
              </a:pPr>
              <a:t>2023-6-13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19DE-A8B4-42F9-A1F9-B72738CE4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0D18B-88B4-4CFE-8E9C-00AA8653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788B66-C6FA-417C-9679-4985C0C12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295215EF-3CBC-4710-B012-4A2768D0A7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760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zh-CN" sz="7200" b="1" dirty="0">
                <a:solidFill>
                  <a:srgbClr val="0070C0"/>
                </a:solidFill>
              </a:rPr>
              <a:t>《</a:t>
            </a:r>
            <a:r>
              <a:rPr lang="zh-CN" altLang="en-US" sz="7200" b="1" dirty="0">
                <a:solidFill>
                  <a:srgbClr val="0070C0"/>
                </a:solidFill>
              </a:rPr>
              <a:t>计算机组成原理</a:t>
            </a:r>
            <a:r>
              <a:rPr lang="en-US" altLang="zh-CN" sz="7200" b="1" dirty="0">
                <a:solidFill>
                  <a:srgbClr val="0070C0"/>
                </a:solidFill>
              </a:rPr>
              <a:t>》</a:t>
            </a:r>
            <a:br>
              <a:rPr lang="en-US" altLang="zh-CN" sz="6000" b="1" dirty="0"/>
            </a:br>
            <a:r>
              <a:rPr lang="zh-CN" altLang="en-US" sz="4000" b="1" dirty="0">
                <a:solidFill>
                  <a:srgbClr val="0070C0"/>
                </a:solidFill>
              </a:rPr>
              <a:t>（第二讲习题答案）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  <p:sp>
        <p:nvSpPr>
          <p:cNvPr id="4099" name="副标题 2">
            <a:extLst>
              <a:ext uri="{FF2B5EF4-FFF2-40B4-BE49-F238E27FC236}">
                <a16:creationId xmlns:a16="http://schemas.microsoft.com/office/drawing/2014/main" id="{2DA7DAB7-E8C0-4043-8A20-FF892A4D1E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4748213"/>
            <a:ext cx="9144000" cy="1752600"/>
          </a:xfrm>
        </p:spPr>
        <p:txBody>
          <a:bodyPr/>
          <a:lstStyle/>
          <a:p>
            <a:pPr eaLnBrk="1" hangingPunct="1"/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2.5 </a:t>
            </a:r>
            <a:r>
              <a:rPr lang="zh-CN" altLang="en-US" sz="1800" b="1" dirty="0"/>
              <a:t>已知数的补码表示形式，求数的真值：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答：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1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28781E-C99F-4DEF-BDC1-59D3720C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2564904"/>
            <a:ext cx="8748464" cy="14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5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2.6  </a:t>
            </a:r>
            <a:r>
              <a:rPr lang="zh-CN" altLang="en-US" sz="1800" b="1" dirty="0"/>
              <a:t>给出在</a:t>
            </a:r>
            <a:r>
              <a:rPr lang="en-US" altLang="zh-CN" sz="1800" b="1" dirty="0"/>
              <a:t>32</a:t>
            </a:r>
            <a:r>
              <a:rPr lang="zh-CN" altLang="en-US" sz="1800" b="1" dirty="0"/>
              <a:t>位计算机中上述程序段的输出结果并分析原因：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答：</a:t>
            </a:r>
            <a:endParaRPr lang="en-US" altLang="zh-CN" sz="1800" b="1" dirty="0"/>
          </a:p>
          <a:p>
            <a:pPr lvl="1"/>
            <a:r>
              <a:rPr lang="zh-CN" altLang="en-US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输出结果如下：</a:t>
            </a:r>
            <a:endParaRPr lang="en-US" altLang="zh-CN" sz="1400" b="1" i="0" dirty="0">
              <a:solidFill>
                <a:srgbClr val="000000"/>
              </a:solidFill>
              <a:effectLst/>
              <a:ea typeface="SimSun" panose="02010600030101010101" pitchFamily="2" charset="-122"/>
            </a:endParaRPr>
          </a:p>
          <a:p>
            <a:pPr marL="457200" lvl="1" indent="0">
              <a:buNone/>
            </a:pPr>
            <a:br>
              <a:rPr lang="zh-CN" altLang="en-US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</a:br>
            <a:r>
              <a:rPr lang="en-US" altLang="zh-CN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	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ea typeface="SimSun" panose="02010600030101010101" pitchFamily="2" charset="-122"/>
              </a:rPr>
              <a:t>=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 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4294967295</a:t>
            </a:r>
            <a:r>
              <a:rPr lang="en-US" altLang="zh-CN" sz="1400" b="1" dirty="0">
                <a:solidFill>
                  <a:srgbClr val="000000"/>
                </a:solidFill>
                <a:ea typeface="SimSun" panose="02010600030101010101" pitchFamily="2" charset="-122"/>
              </a:rPr>
              <a:t>=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 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-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1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；</a:t>
            </a:r>
            <a:br>
              <a:rPr lang="zh-CN" altLang="en-US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</a:br>
            <a:r>
              <a:rPr lang="en-US" altLang="zh-CN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	</a:t>
            </a:r>
          </a:p>
          <a:p>
            <a:pPr marL="457200" lvl="1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SimSun" panose="02010600030101010101" pitchFamily="2" charset="-122"/>
              </a:rPr>
              <a:t>	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u</a:t>
            </a:r>
            <a:r>
              <a:rPr lang="en-US" altLang="zh-CN" sz="1400" b="1" dirty="0">
                <a:solidFill>
                  <a:srgbClr val="000000"/>
                </a:solidFill>
                <a:ea typeface="SimSun" panose="02010600030101010101" pitchFamily="2" charset="-122"/>
              </a:rPr>
              <a:t>=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 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2147483648</a:t>
            </a:r>
            <a:r>
              <a:rPr lang="en-US" altLang="zh-CN" sz="1400" b="1" dirty="0">
                <a:solidFill>
                  <a:srgbClr val="000000"/>
                </a:solidFill>
                <a:ea typeface="SimSun" panose="02010600030101010101" pitchFamily="2" charset="-122"/>
              </a:rPr>
              <a:t>=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 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-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2147483648</a:t>
            </a:r>
          </a:p>
          <a:p>
            <a:pPr lvl="1"/>
            <a:endParaRPr lang="en-US" altLang="zh-CN" sz="1400" b="1" dirty="0">
              <a:solidFill>
                <a:srgbClr val="000000"/>
              </a:solidFill>
            </a:endParaRPr>
          </a:p>
          <a:p>
            <a:pPr lvl="1"/>
            <a:endParaRPr lang="en-US" altLang="zh-CN" sz="1400" b="1" dirty="0">
              <a:solidFill>
                <a:srgbClr val="000000"/>
              </a:solidFill>
            </a:endParaRPr>
          </a:p>
          <a:p>
            <a:pPr lvl="1"/>
            <a:endParaRPr lang="en-US" altLang="zh-CN" sz="1400" b="1" dirty="0">
              <a:solidFill>
                <a:srgbClr val="000000"/>
              </a:solidFill>
            </a:endParaRPr>
          </a:p>
          <a:p>
            <a:pPr lvl="1"/>
            <a:r>
              <a:rPr lang="zh-CN" altLang="en-US" sz="1400" b="1" dirty="0">
                <a:solidFill>
                  <a:srgbClr val="000000"/>
                </a:solidFill>
              </a:rPr>
              <a:t>因为</a:t>
            </a:r>
            <a:r>
              <a:rPr lang="en-US" altLang="zh-CN" sz="1400" b="1" dirty="0">
                <a:solidFill>
                  <a:srgbClr val="000000"/>
                </a:solidFill>
              </a:rPr>
              <a:t>x=-1</a:t>
            </a:r>
            <a:r>
              <a:rPr lang="zh-CN" altLang="en-US" sz="1400" b="1" dirty="0">
                <a:solidFill>
                  <a:srgbClr val="000000"/>
                </a:solidFill>
              </a:rPr>
              <a:t>，对应的补码是</a:t>
            </a:r>
            <a:r>
              <a:rPr lang="en-US" altLang="zh-CN" sz="1400" b="1" dirty="0">
                <a:solidFill>
                  <a:srgbClr val="000000"/>
                </a:solidFill>
              </a:rPr>
              <a:t>FFFF FFFFH</a:t>
            </a:r>
            <a:r>
              <a:rPr lang="zh-CN" altLang="en-US" sz="1400" b="1" dirty="0">
                <a:solidFill>
                  <a:srgbClr val="000000"/>
                </a:solidFill>
              </a:rPr>
              <a:t>，无符号数</a:t>
            </a:r>
            <a:r>
              <a:rPr lang="en-US" altLang="zh-CN" sz="1400" b="1" dirty="0">
                <a:solidFill>
                  <a:srgbClr val="000000"/>
                </a:solidFill>
              </a:rPr>
              <a:t>FFFF FFFFH</a:t>
            </a:r>
            <a:r>
              <a:rPr lang="zh-CN" altLang="en-US" sz="1400" b="1" dirty="0">
                <a:solidFill>
                  <a:srgbClr val="000000"/>
                </a:solidFill>
              </a:rPr>
              <a:t>对应的真值是</a:t>
            </a:r>
            <a:r>
              <a:rPr lang="en-US" altLang="zh-CN" sz="1400" b="1" dirty="0">
                <a:solidFill>
                  <a:srgbClr val="000000"/>
                </a:solidFill>
              </a:rPr>
              <a:t>4294967295</a:t>
            </a:r>
          </a:p>
          <a:p>
            <a:pPr lvl="1"/>
            <a:endParaRPr lang="en-US" altLang="zh-CN" sz="1400" b="1" dirty="0">
              <a:solidFill>
                <a:srgbClr val="000000"/>
              </a:solidFill>
            </a:endParaRPr>
          </a:p>
          <a:p>
            <a:pPr lvl="1"/>
            <a:endParaRPr lang="en-US" altLang="zh-CN" sz="1400" b="1" dirty="0">
              <a:solidFill>
                <a:srgbClr val="000000"/>
              </a:solidFill>
            </a:endParaRPr>
          </a:p>
          <a:p>
            <a:pPr lvl="1"/>
            <a:r>
              <a:rPr lang="zh-CN" altLang="en-US" sz="1400" b="1" dirty="0">
                <a:solidFill>
                  <a:srgbClr val="000000"/>
                </a:solidFill>
              </a:rPr>
              <a:t>因为</a:t>
            </a:r>
            <a:r>
              <a:rPr lang="en-US" altLang="zh-CN" sz="1400" b="1" dirty="0">
                <a:solidFill>
                  <a:srgbClr val="000000"/>
                </a:solidFill>
              </a:rPr>
              <a:t>u=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 2147483648</a:t>
            </a:r>
            <a:r>
              <a:rPr lang="zh-CN" altLang="en-US" sz="1400" b="1" i="0" dirty="0">
                <a:solidFill>
                  <a:srgbClr val="000000"/>
                </a:solidFill>
                <a:effectLst/>
              </a:rPr>
              <a:t>，对应的机器码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=8000 0000H</a:t>
            </a:r>
            <a:r>
              <a:rPr lang="zh-CN" altLang="en-US" sz="1400" b="1" i="0" dirty="0">
                <a:solidFill>
                  <a:srgbClr val="000000"/>
                </a:solidFill>
                <a:effectLst/>
              </a:rPr>
              <a:t>，补码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8000 0000H</a:t>
            </a:r>
            <a:r>
              <a:rPr lang="zh-CN" altLang="en-US" sz="1400" b="1" i="0" dirty="0">
                <a:solidFill>
                  <a:srgbClr val="000000"/>
                </a:solidFill>
                <a:effectLst/>
              </a:rPr>
              <a:t>对应的真值为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-</a:t>
            </a:r>
            <a:r>
              <a:rPr lang="en-US" altLang="zh-CN" sz="1400" b="1" i="0" dirty="0">
                <a:solidFill>
                  <a:srgbClr val="000000"/>
                </a:solidFill>
                <a:effectLst/>
              </a:rPr>
              <a:t>2147483648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pPr lvl="1"/>
            <a:r>
              <a:rPr lang="zh-CN" altLang="en-US" sz="500" b="1" dirty="0"/>
              <a:t> </a:t>
            </a:r>
            <a:br>
              <a:rPr lang="zh-CN" altLang="en-US" sz="400" dirty="0"/>
            </a:br>
            <a:endParaRPr lang="en-US" altLang="zh-CN" sz="700" b="1" dirty="0"/>
          </a:p>
        </p:txBody>
      </p:sp>
    </p:spTree>
    <p:extLst>
      <p:ext uri="{BB962C8B-B14F-4D97-AF65-F5344CB8AC3E}">
        <p14:creationId xmlns:p14="http://schemas.microsoft.com/office/powerpoint/2010/main" val="356481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0867"/>
          </a:xfrm>
        </p:spPr>
        <p:txBody>
          <a:bodyPr/>
          <a:lstStyle/>
          <a:p>
            <a:r>
              <a:rPr lang="en-US" altLang="zh-CN" sz="1800" b="1" dirty="0"/>
              <a:t>2.7  </a:t>
            </a:r>
            <a:r>
              <a:rPr lang="zh-CN" altLang="en-US" sz="1800" b="1" dirty="0"/>
              <a:t>数据的表述范围：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dirty="0"/>
              <a:t>答：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D6DFE4-0F12-475F-B858-247F2E50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7" y="1628800"/>
            <a:ext cx="8036785" cy="1325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AA3708-D9B0-46F4-8218-0F3C4BBEEAB6}"/>
                  </a:ext>
                </a:extLst>
              </p:cNvPr>
              <p:cNvSpPr/>
              <p:nvPr/>
            </p:nvSpPr>
            <p:spPr>
              <a:xfrm>
                <a:off x="611560" y="3599834"/>
                <a:ext cx="6552728" cy="2703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2.8</a:t>
                </a:r>
              </a:p>
              <a:p>
                <a:endParaRPr lang="en-US" altLang="zh-CN" b="1" dirty="0"/>
              </a:p>
              <a:p>
                <a:r>
                  <a:rPr lang="zh-CN" altLang="en-US" sz="1600" dirty="0"/>
                  <a:t>答：参教材</a:t>
                </a:r>
                <a:r>
                  <a:rPr lang="en-US" altLang="zh-CN" sz="1600" dirty="0"/>
                  <a:t>P21-</a:t>
                </a:r>
                <a:r>
                  <a:rPr lang="zh-CN" altLang="en-US" sz="1600" dirty="0"/>
                  <a:t>公式（</a:t>
                </a:r>
                <a:r>
                  <a:rPr lang="en-US" altLang="zh-CN" sz="1600" dirty="0"/>
                  <a:t>2-6</a:t>
                </a:r>
                <a:r>
                  <a:rPr lang="zh-CN" altLang="en-US" sz="1600" dirty="0"/>
                  <a:t>）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pPr>
                  <a:tabLst>
                    <a:tab pos="53498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,                                  0≤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     −2</m:t>
                                </m:r>
                              </m:e>
                              <m:sup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600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600" dirty="0">
                    <a:latin typeface="Cambria Math" panose="02040503050406030204" pitchFamily="18" charset="0"/>
                  </a:rPr>
                  <a:t>（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mod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</a:rPr>
                  <a:t>）</a:t>
                </a:r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pPr lvl="1"/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机器码为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位，去掉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位符号位，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n=7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，故模为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2^8=256</a:t>
                </a:r>
                <a:r>
                  <a:rPr lang="zh-CN" altLang="en-US" sz="1600" dirty="0">
                    <a:solidFill>
                      <a:srgbClr val="000000"/>
                    </a:solidFill>
                    <a:ea typeface="SimSun" panose="02010600030101010101" pitchFamily="2" charset="-122"/>
                  </a:rPr>
                  <a:t>。</a:t>
                </a:r>
                <a:r>
                  <a:rPr lang="zh-CN" altLang="en-US" sz="1600" dirty="0"/>
                  <a:t> </a:t>
                </a:r>
                <a:br>
                  <a:rPr lang="zh-CN" altLang="en-US" sz="700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AA3708-D9B0-46F4-8218-0F3C4BBEE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599834"/>
                <a:ext cx="6552728" cy="2703689"/>
              </a:xfrm>
              <a:prstGeom prst="rect">
                <a:avLst/>
              </a:prstGeom>
              <a:blipFill>
                <a:blip r:embed="rId3"/>
                <a:stretch>
                  <a:fillRect l="-744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74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/>
          <a:lstStyle/>
          <a:p>
            <a:r>
              <a:rPr lang="en-US" altLang="zh-CN" sz="1800" b="1" dirty="0"/>
              <a:t>2.10</a:t>
            </a:r>
          </a:p>
          <a:p>
            <a:endParaRPr lang="en-US" altLang="zh-CN" sz="2000" b="1" dirty="0"/>
          </a:p>
          <a:p>
            <a:r>
              <a:rPr lang="zh-CN" altLang="en-US" sz="1600" b="1" dirty="0"/>
              <a:t>答：</a:t>
            </a:r>
            <a:endParaRPr lang="en-US" altLang="zh-CN" sz="1600" b="1" dirty="0"/>
          </a:p>
          <a:p>
            <a:endParaRPr lang="en-US" altLang="zh-CN" sz="1600" b="1" dirty="0"/>
          </a:p>
          <a:p>
            <a:pPr lvl="1"/>
            <a:r>
              <a:rPr lang="en-US" altLang="zh-CN" sz="1600" b="1" dirty="0"/>
              <a:t>43940000H=0 </a:t>
            </a:r>
            <a:r>
              <a:rPr lang="en-US" altLang="zh-CN" sz="1600" b="1" dirty="0">
                <a:solidFill>
                  <a:srgbClr val="FF0000"/>
                </a:solidFill>
              </a:rPr>
              <a:t>100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0011 1 </a:t>
            </a:r>
            <a:r>
              <a:rPr lang="en-US" altLang="zh-CN" sz="1600" b="1" dirty="0">
                <a:solidFill>
                  <a:srgbClr val="002060"/>
                </a:solidFill>
              </a:rPr>
              <a:t>001 0100 0000 0000 0000 0000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E=10000111=135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M=001 0100 0000 0000 0000 0000</a:t>
            </a:r>
            <a:r>
              <a:rPr lang="zh-CN" altLang="en-US" sz="1600" b="1" dirty="0"/>
              <a:t>，浮点数</a:t>
            </a:r>
            <a:r>
              <a:rPr lang="en-US" altLang="zh-CN" sz="1600" b="1" dirty="0"/>
              <a:t>=1.Mx2</a:t>
            </a:r>
            <a:r>
              <a:rPr lang="en-US" altLang="zh-CN" sz="1600" b="1" baseline="30000" dirty="0"/>
              <a:t>E-127</a:t>
            </a:r>
            <a:r>
              <a:rPr lang="en-US" altLang="zh-CN" sz="1600" b="1" dirty="0"/>
              <a:t>=1.00101x2</a:t>
            </a:r>
            <a:r>
              <a:rPr lang="en-US" altLang="zh-CN" sz="1600" b="1" baseline="30000" dirty="0"/>
              <a:t>8</a:t>
            </a:r>
            <a:r>
              <a:rPr lang="en-US" altLang="zh-CN" sz="1600" b="1" dirty="0"/>
              <a:t>=1 0010 1000=</a:t>
            </a:r>
            <a:r>
              <a:rPr lang="en-US" altLang="zh-CN" sz="1600" b="1" dirty="0">
                <a:solidFill>
                  <a:srgbClr val="FF0000"/>
                </a:solidFill>
              </a:rPr>
              <a:t>296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endParaRPr lang="en-US" altLang="zh-CN" sz="2000" b="1" dirty="0"/>
          </a:p>
          <a:p>
            <a:r>
              <a:rPr lang="en-US" altLang="zh-CN" sz="1800" b="1" dirty="0"/>
              <a:t>2.11</a:t>
            </a:r>
          </a:p>
          <a:p>
            <a:endParaRPr lang="en-US" altLang="zh-CN" sz="2000" b="1" dirty="0"/>
          </a:p>
          <a:p>
            <a:r>
              <a:rPr lang="zh-CN" altLang="en-US" sz="1800" b="1" dirty="0"/>
              <a:t>答：</a:t>
            </a:r>
            <a:endParaRPr lang="en-US" altLang="zh-CN" sz="1400" b="1" dirty="0"/>
          </a:p>
          <a:p>
            <a:endParaRPr lang="en-US" altLang="zh-CN" sz="1400" b="1" dirty="0"/>
          </a:p>
          <a:p>
            <a:pPr lvl="1"/>
            <a:r>
              <a:rPr lang="zh-CN" altLang="en-US" sz="1400" b="1" dirty="0"/>
              <a:t>单精度浮点数能表示的最大数（最大正数）：</a:t>
            </a:r>
            <a:r>
              <a:rPr lang="en-US" altLang="zh-CN" sz="1400" b="1" dirty="0"/>
              <a:t>E=254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e=254-127=127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M=11…11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1.M=(2-2</a:t>
            </a:r>
            <a:r>
              <a:rPr lang="en-US" altLang="zh-CN" sz="1400" b="1" baseline="30000" dirty="0"/>
              <a:t>-23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fmax = 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CN" sz="1400" b="1" baseline="30000" dirty="0">
                <a:solidFill>
                  <a:srgbClr val="FF0000"/>
                </a:solidFill>
                <a:effectLst/>
              </a:rPr>
              <a:t>127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x(2-2</a:t>
            </a:r>
            <a:r>
              <a:rPr lang="en-US" altLang="zh-CN" sz="1400" b="1" baseline="30000" dirty="0">
                <a:solidFill>
                  <a:srgbClr val="FF0000"/>
                </a:solidFill>
                <a:effectLst/>
              </a:rPr>
              <a:t>-23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)</a:t>
            </a:r>
            <a:r>
              <a:rPr lang="en-US" altLang="zh-CN" sz="1400" b="1" dirty="0">
                <a:solidFill>
                  <a:srgbClr val="000000"/>
                </a:solidFill>
                <a:effectLst/>
              </a:rPr>
              <a:t> </a:t>
            </a:r>
          </a:p>
          <a:p>
            <a:pPr lvl="1"/>
            <a:endParaRPr lang="en-US" altLang="zh-CN" sz="1400" b="1" dirty="0">
              <a:solidFill>
                <a:srgbClr val="000000"/>
              </a:solidFill>
            </a:endParaRPr>
          </a:p>
          <a:p>
            <a:pPr lvl="1"/>
            <a:r>
              <a:rPr lang="zh-CN" altLang="en-US" sz="1400" b="1" dirty="0"/>
              <a:t>单精度浮点数能表示的最小数（最小负数）：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为最大数的负数，</a:t>
            </a:r>
            <a:r>
              <a:rPr lang="en-US" altLang="zh-CN" sz="1400" b="1" dirty="0" err="1"/>
              <a:t>fmin</a:t>
            </a:r>
            <a:r>
              <a:rPr lang="en-US" altLang="zh-CN" sz="1400" b="1" dirty="0"/>
              <a:t> = -fmax = </a:t>
            </a:r>
            <a:r>
              <a:rPr lang="en-US" altLang="zh-CN" sz="1400" b="1" dirty="0">
                <a:solidFill>
                  <a:srgbClr val="FF0000"/>
                </a:solidFill>
              </a:rPr>
              <a:t>-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CN" sz="1400" b="1" baseline="30000" dirty="0">
                <a:solidFill>
                  <a:srgbClr val="FF0000"/>
                </a:solidFill>
                <a:effectLst/>
              </a:rPr>
              <a:t>127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x(2-2</a:t>
            </a:r>
            <a:r>
              <a:rPr lang="en-US" altLang="zh-CN" sz="1400" b="1" baseline="30000" dirty="0">
                <a:solidFill>
                  <a:srgbClr val="FF0000"/>
                </a:solidFill>
                <a:effectLst/>
              </a:rPr>
              <a:t>-23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)</a:t>
            </a:r>
          </a:p>
          <a:p>
            <a:pPr lvl="1"/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单精度浮点数能表示的最小正数：</a:t>
            </a:r>
            <a:r>
              <a:rPr lang="en-US" altLang="zh-CN" sz="1400" b="1" dirty="0"/>
              <a:t>E=1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e=1-127=-126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M=00…00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1.M=1</a:t>
            </a:r>
            <a:r>
              <a:rPr lang="zh-CN" altLang="en-US" sz="1400" b="1" dirty="0"/>
              <a:t>，最小正数</a:t>
            </a:r>
            <a:r>
              <a:rPr lang="en-US" altLang="zh-CN" sz="1400" b="1" dirty="0"/>
              <a:t>= 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CN" sz="1400" b="1" baseline="30000" dirty="0">
                <a:solidFill>
                  <a:srgbClr val="FF0000"/>
                </a:solidFill>
                <a:effectLst/>
              </a:rPr>
              <a:t>-126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x1.0</a:t>
            </a:r>
          </a:p>
          <a:p>
            <a:pPr lvl="1"/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400" b="1" dirty="0"/>
              <a:t>单精度浮点数能表示的最大负数：为最小正数的负数，最大负数</a:t>
            </a:r>
            <a:r>
              <a:rPr lang="en-US" altLang="zh-CN" sz="1400" b="1" dirty="0"/>
              <a:t>= </a:t>
            </a:r>
            <a:r>
              <a:rPr lang="en-US" altLang="zh-CN" sz="1400" b="1" dirty="0">
                <a:solidFill>
                  <a:srgbClr val="FF0000"/>
                </a:solidFill>
              </a:rPr>
              <a:t>-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CN" sz="1400" b="1" baseline="30000" dirty="0">
                <a:solidFill>
                  <a:srgbClr val="FF0000"/>
                </a:solidFill>
                <a:effectLst/>
              </a:rPr>
              <a:t>-126</a:t>
            </a:r>
            <a:r>
              <a:rPr lang="en-US" altLang="zh-CN" sz="1400" b="1" dirty="0">
                <a:solidFill>
                  <a:srgbClr val="FF0000"/>
                </a:solidFill>
                <a:effectLst/>
              </a:rPr>
              <a:t>x1.0</a:t>
            </a:r>
          </a:p>
          <a:p>
            <a:pPr lvl="1"/>
            <a:endParaRPr lang="en-US" altLang="zh-CN" sz="1200" b="1" dirty="0">
              <a:solidFill>
                <a:srgbClr val="FF0000"/>
              </a:solidFill>
            </a:endParaRPr>
          </a:p>
          <a:p>
            <a:pPr lvl="1"/>
            <a:br>
              <a:rPr lang="en-US" altLang="zh-CN" sz="600" dirty="0"/>
            </a:br>
            <a:endParaRPr lang="en-US" altLang="zh-CN" sz="1000" b="1" dirty="0"/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59611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624736"/>
          </a:xfrm>
        </p:spPr>
        <p:txBody>
          <a:bodyPr/>
          <a:lstStyle/>
          <a:p>
            <a:r>
              <a:rPr lang="en-US" altLang="zh-CN" sz="1800" b="1" dirty="0"/>
              <a:t>2.12</a:t>
            </a:r>
          </a:p>
          <a:p>
            <a:endParaRPr lang="en-US" altLang="zh-CN" sz="1800" b="1" dirty="0"/>
          </a:p>
          <a:p>
            <a:r>
              <a:rPr lang="zh-CN" altLang="en-US" sz="1400" b="1" dirty="0"/>
              <a:t>答：</a:t>
            </a:r>
            <a:endParaRPr lang="en-US" altLang="zh-CN" sz="1400" b="1" dirty="0"/>
          </a:p>
          <a:p>
            <a:pPr lvl="1"/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）有可能，例如，</a:t>
            </a:r>
            <a:r>
              <a:rPr lang="en-US" altLang="zh-CN" sz="1200" b="1" dirty="0"/>
              <a:t>N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=2</a:t>
            </a:r>
            <a:r>
              <a:rPr lang="en-US" altLang="zh-CN" sz="1200" b="1" baseline="30000" dirty="0"/>
              <a:t>3</a:t>
            </a:r>
            <a:r>
              <a:rPr lang="en-US" altLang="zh-CN" sz="1200" b="1" dirty="0"/>
              <a:t>x0.1=100=4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=2</a:t>
            </a:r>
            <a:r>
              <a:rPr lang="en-US" altLang="zh-CN" sz="1200" b="1" baseline="30000" dirty="0"/>
              <a:t>4</a:t>
            </a:r>
            <a:r>
              <a:rPr lang="en-US" altLang="zh-CN" sz="1200" b="1" dirty="0"/>
              <a:t>x0.001=10=2</a:t>
            </a:r>
            <a:r>
              <a:rPr lang="zh-CN" altLang="en-US" sz="1200" b="1" dirty="0"/>
              <a:t>；此时</a:t>
            </a:r>
            <a:r>
              <a:rPr lang="en-US" altLang="zh-CN" sz="1200" b="1" dirty="0"/>
              <a:t>m&lt;n</a:t>
            </a:r>
            <a:r>
              <a:rPr lang="zh-CN" altLang="en-US" sz="1200" b="1" dirty="0"/>
              <a:t>，但是</a:t>
            </a:r>
            <a:r>
              <a:rPr lang="en-US" altLang="zh-CN" sz="1200" b="1" dirty="0"/>
              <a:t>N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&gt;N</a:t>
            </a:r>
            <a:r>
              <a:rPr lang="en-US" altLang="zh-CN" sz="1200" b="1" baseline="-25000" dirty="0"/>
              <a:t>2</a:t>
            </a:r>
            <a:endParaRPr lang="en-US" altLang="zh-CN" sz="1200" b="1" dirty="0">
              <a:highlight>
                <a:srgbClr val="FFFF00"/>
              </a:highlight>
            </a:endParaRP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）不可能，因为</a:t>
            </a:r>
            <a:r>
              <a:rPr lang="en-US" altLang="zh-CN" sz="1200" b="1" dirty="0"/>
              <a:t>M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和</a:t>
            </a:r>
            <a:r>
              <a:rPr lang="en-US" altLang="zh-CN" sz="1200" b="1" dirty="0"/>
              <a:t>M</a:t>
            </a:r>
            <a:r>
              <a:rPr lang="en-US" altLang="zh-CN" sz="1200" b="1" baseline="-25000" dirty="0"/>
              <a:t>2</a:t>
            </a:r>
            <a:r>
              <a:rPr lang="zh-CN" altLang="en-US" sz="1200" b="1" dirty="0"/>
              <a:t>是规格化数，则</a:t>
            </a:r>
            <a:r>
              <a:rPr lang="en-US" altLang="zh-CN" sz="1200" b="1" dirty="0"/>
              <a:t>M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和</a:t>
            </a:r>
            <a:r>
              <a:rPr lang="en-US" altLang="zh-CN" sz="1200" b="1" dirty="0"/>
              <a:t>M</a:t>
            </a:r>
            <a:r>
              <a:rPr lang="en-US" altLang="zh-CN" sz="1200" b="1" baseline="-25000" dirty="0"/>
              <a:t>2</a:t>
            </a:r>
            <a:r>
              <a:rPr lang="zh-CN" altLang="en-US" sz="1200" b="1" dirty="0"/>
              <a:t>都在</a:t>
            </a:r>
            <a:r>
              <a:rPr lang="en-US" altLang="zh-CN" sz="1200" b="1" dirty="0"/>
              <a:t>[0.5,1)</a:t>
            </a:r>
            <a:r>
              <a:rPr lang="zh-CN" altLang="en-US" sz="1200" b="1" dirty="0"/>
              <a:t>范围内，即</a:t>
            </a:r>
            <a:r>
              <a:rPr lang="en-US" altLang="zh-CN" sz="1200" b="1" dirty="0"/>
              <a:t>M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和</a:t>
            </a:r>
            <a:r>
              <a:rPr lang="en-US" altLang="zh-CN" sz="1200" b="1" dirty="0"/>
              <a:t>M</a:t>
            </a:r>
            <a:r>
              <a:rPr lang="en-US" altLang="zh-CN" sz="1200" b="1" baseline="-25000" dirty="0"/>
              <a:t>2</a:t>
            </a:r>
            <a:r>
              <a:rPr lang="zh-CN" altLang="en-US" sz="1200" b="1" dirty="0"/>
              <a:t>不可能相差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倍或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倍以上；若</a:t>
            </a:r>
            <a:r>
              <a:rPr lang="en-US" altLang="zh-CN" sz="1200" b="1" dirty="0"/>
              <a:t>m&lt;n</a:t>
            </a:r>
            <a:r>
              <a:rPr lang="zh-CN" altLang="en-US" sz="1200" b="1" dirty="0"/>
              <a:t>，则两个数的阶码会相差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倍或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倍以上；因此，若</a:t>
            </a:r>
            <a:r>
              <a:rPr lang="en-US" altLang="zh-CN" sz="1200" b="1" dirty="0"/>
              <a:t>m&lt;n</a:t>
            </a:r>
            <a:r>
              <a:rPr lang="zh-CN" altLang="en-US" sz="1200" b="1" dirty="0"/>
              <a:t>，一定有</a:t>
            </a:r>
            <a:r>
              <a:rPr lang="en-US" altLang="zh-CN" sz="1200" b="1" dirty="0"/>
              <a:t>N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&lt;N</a:t>
            </a:r>
            <a:r>
              <a:rPr lang="en-US" altLang="zh-CN" sz="1200" b="1" baseline="-25000" dirty="0"/>
              <a:t>2</a:t>
            </a:r>
            <a:r>
              <a:rPr lang="zh-CN" altLang="en-US" sz="1200" b="1" baseline="-25000" dirty="0"/>
              <a:t>，</a:t>
            </a:r>
            <a:r>
              <a:rPr lang="zh-CN" altLang="en-US" sz="1200" b="1" dirty="0">
                <a:highlight>
                  <a:srgbClr val="FFFF00"/>
                </a:highlight>
              </a:rPr>
              <a:t>规格化尾数时，最高有效位是</a:t>
            </a:r>
            <a:r>
              <a:rPr lang="en-US" altLang="zh-CN" sz="1200" b="1" dirty="0">
                <a:highlight>
                  <a:srgbClr val="FFFF00"/>
                </a:highlight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</a:rPr>
              <a:t>（</a:t>
            </a:r>
            <a:r>
              <a:rPr lang="en-US" altLang="zh-CN" sz="1200" b="1" dirty="0">
                <a:highlight>
                  <a:srgbClr val="FFFF00"/>
                </a:highlight>
              </a:rPr>
              <a:t>0.1xxxxx</a:t>
            </a:r>
            <a:r>
              <a:rPr lang="zh-CN" altLang="en-US" sz="1200" b="1" dirty="0">
                <a:highlight>
                  <a:srgbClr val="FFFF00"/>
                </a:highlight>
              </a:rPr>
              <a:t>），此时只比较阶码的大小</a:t>
            </a:r>
            <a:endParaRPr lang="en-US" altLang="zh-CN" sz="1200" b="1" dirty="0">
              <a:highlight>
                <a:srgbClr val="FFFF00"/>
              </a:highlight>
            </a:endParaRPr>
          </a:p>
          <a:p>
            <a:r>
              <a:rPr lang="en-US" altLang="zh-CN" sz="1800" b="1" dirty="0"/>
              <a:t>2.13</a:t>
            </a:r>
          </a:p>
          <a:p>
            <a:endParaRPr lang="en-US" altLang="zh-CN" sz="1800" b="1" dirty="0"/>
          </a:p>
          <a:p>
            <a:r>
              <a:rPr lang="zh-CN" altLang="en-US" sz="1400" b="1" dirty="0"/>
              <a:t>答：</a:t>
            </a:r>
            <a:endParaRPr lang="en-US" altLang="zh-CN" sz="1400" b="1" dirty="0"/>
          </a:p>
          <a:p>
            <a:endParaRPr lang="en-US" altLang="zh-CN" sz="1400" b="1" dirty="0"/>
          </a:p>
          <a:p>
            <a:pPr lvl="1"/>
            <a:r>
              <a:rPr lang="zh-CN" altLang="en-US" sz="1400" b="1" dirty="0"/>
              <a:t>阶码为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位：</a:t>
            </a:r>
            <a:r>
              <a:rPr lang="en-US" altLang="zh-CN" sz="1400" b="1" dirty="0"/>
              <a:t>-4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；</a:t>
            </a:r>
            <a:r>
              <a:rPr lang="en-US" altLang="zh-CN" sz="1400" b="1" dirty="0"/>
              <a:t>1,00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0,11</a:t>
            </a:r>
          </a:p>
          <a:p>
            <a:pPr lvl="1"/>
            <a:r>
              <a:rPr lang="zh-CN" altLang="en-US" sz="1400" b="1" dirty="0"/>
              <a:t>尾数为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位：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 ～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-6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</a:t>
            </a:r>
            <a:r>
              <a:rPr lang="en-US" altLang="zh-CN" sz="1400" b="1" dirty="0"/>
              <a:t>1.000000</a:t>
            </a:r>
            <a:r>
              <a:rPr lang="zh-CN" altLang="en-US" sz="1400" b="1" dirty="0"/>
              <a:t> ～</a:t>
            </a:r>
            <a:r>
              <a:rPr lang="en-US" altLang="zh-CN" sz="1400" b="1" dirty="0"/>
              <a:t>0.111111</a:t>
            </a: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最大正数</a:t>
            </a:r>
            <a:r>
              <a:rPr lang="en-US" altLang="zh-CN" sz="1400" b="1" dirty="0"/>
              <a:t>=011 0111111 = 2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x(1-2</a:t>
            </a:r>
            <a:r>
              <a:rPr lang="en-US" altLang="zh-CN" sz="1400" b="1" baseline="30000" dirty="0"/>
              <a:t>-6</a:t>
            </a:r>
            <a:r>
              <a:rPr lang="en-US" altLang="zh-CN" sz="1400" b="1" dirty="0"/>
              <a:t>) = 8-2</a:t>
            </a:r>
            <a:r>
              <a:rPr lang="en-US" altLang="zh-CN" sz="1400" b="1" baseline="30000" dirty="0"/>
              <a:t>-3</a:t>
            </a:r>
            <a:endParaRPr lang="en-US" altLang="zh-CN" sz="1400" b="1" dirty="0"/>
          </a:p>
          <a:p>
            <a:pPr lvl="1"/>
            <a:r>
              <a:rPr lang="zh-CN" altLang="en-US" sz="1400" b="1" dirty="0"/>
              <a:t>最小正数</a:t>
            </a:r>
            <a:r>
              <a:rPr lang="en-US" altLang="zh-CN" sz="1400" b="1" dirty="0"/>
              <a:t>=100 0000001 = 2</a:t>
            </a:r>
            <a:r>
              <a:rPr lang="en-US" altLang="zh-CN" sz="1400" b="1" baseline="30000" dirty="0"/>
              <a:t>-4</a:t>
            </a:r>
            <a:r>
              <a:rPr lang="en-US" altLang="zh-CN" sz="1400" b="1" dirty="0"/>
              <a:t>x(2</a:t>
            </a:r>
            <a:r>
              <a:rPr lang="en-US" altLang="zh-CN" sz="1400" b="1" baseline="30000" dirty="0"/>
              <a:t>-6</a:t>
            </a:r>
            <a:r>
              <a:rPr lang="en-US" altLang="zh-CN" sz="1400" b="1" dirty="0"/>
              <a:t>)= 2</a:t>
            </a:r>
            <a:r>
              <a:rPr lang="en-US" altLang="zh-CN" sz="1400" b="1" baseline="30000" dirty="0"/>
              <a:t>-10</a:t>
            </a:r>
            <a:endParaRPr lang="en-US" altLang="zh-CN" sz="1400" b="1" dirty="0"/>
          </a:p>
          <a:p>
            <a:pPr lvl="1"/>
            <a:r>
              <a:rPr lang="zh-CN" altLang="en-US" sz="1400" b="1" dirty="0"/>
              <a:t>最大负数</a:t>
            </a:r>
            <a:r>
              <a:rPr lang="en-US" altLang="zh-CN" sz="1400" b="1" dirty="0"/>
              <a:t>=100 1111111 = 2</a:t>
            </a:r>
            <a:r>
              <a:rPr lang="en-US" altLang="zh-CN" sz="1400" b="1" baseline="30000" dirty="0"/>
              <a:t>-4</a:t>
            </a:r>
            <a:r>
              <a:rPr lang="en-US" altLang="zh-CN" sz="1400" b="1" dirty="0"/>
              <a:t>x(-2</a:t>
            </a:r>
            <a:r>
              <a:rPr lang="en-US" altLang="zh-CN" sz="1400" b="1" baseline="30000" dirty="0"/>
              <a:t>-6</a:t>
            </a:r>
            <a:r>
              <a:rPr lang="en-US" altLang="zh-CN" sz="1400" b="1" dirty="0"/>
              <a:t>)= -2</a:t>
            </a:r>
            <a:r>
              <a:rPr lang="en-US" altLang="zh-CN" sz="1400" b="1" baseline="30000" dirty="0"/>
              <a:t>-10</a:t>
            </a:r>
            <a:endParaRPr lang="en-US" altLang="zh-CN" sz="1400" b="1" dirty="0"/>
          </a:p>
          <a:p>
            <a:pPr lvl="1"/>
            <a:r>
              <a:rPr lang="zh-CN" altLang="en-US" sz="1400" b="1" dirty="0"/>
              <a:t>最小负数</a:t>
            </a:r>
            <a:r>
              <a:rPr lang="en-US" altLang="zh-CN" sz="1400" b="1" dirty="0"/>
              <a:t>=011 1000000 = 2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x(-1)= -8</a:t>
            </a:r>
          </a:p>
          <a:p>
            <a:pPr lvl="1"/>
            <a:endParaRPr lang="en-US" altLang="zh-CN" sz="1400" b="1" dirty="0"/>
          </a:p>
          <a:p>
            <a:r>
              <a:rPr lang="en-US" altLang="zh-CN" sz="1800" b="1" dirty="0"/>
              <a:t>2.14</a:t>
            </a:r>
          </a:p>
          <a:p>
            <a:r>
              <a:rPr lang="zh-CN" altLang="en-US" sz="1400" b="1" dirty="0"/>
              <a:t>答： </a:t>
            </a:r>
            <a:endParaRPr lang="en-US" altLang="zh-CN" sz="1400" b="1" dirty="0"/>
          </a:p>
          <a:p>
            <a:pPr lvl="1"/>
            <a:r>
              <a:rPr lang="en-US" altLang="zh-CN" sz="1200" b="1" dirty="0"/>
              <a:t>57/128=0.0111001=0.111001x2</a:t>
            </a:r>
            <a:r>
              <a:rPr lang="en-US" altLang="zh-CN" sz="1200" b="1" baseline="30000" dirty="0"/>
              <a:t>-1</a:t>
            </a:r>
            <a:r>
              <a:rPr lang="zh-CN" altLang="en-US" sz="1200" b="1" dirty="0"/>
              <a:t>；阶码</a:t>
            </a:r>
            <a:r>
              <a:rPr lang="en-US" altLang="zh-CN" sz="1200" b="1" dirty="0"/>
              <a:t>=-1=1,111</a:t>
            </a:r>
            <a:r>
              <a:rPr lang="zh-CN" altLang="en-US" sz="1200" b="1" dirty="0"/>
              <a:t>；尾数</a:t>
            </a:r>
            <a:r>
              <a:rPr lang="en-US" altLang="zh-CN" sz="1200" b="1" dirty="0"/>
              <a:t>=0.111001000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57/128=1111 0111001000</a:t>
            </a:r>
          </a:p>
          <a:p>
            <a:pPr lvl="1"/>
            <a:endParaRPr lang="en-US" altLang="zh-CN" sz="1200" b="1" dirty="0"/>
          </a:p>
          <a:p>
            <a:pPr lvl="1"/>
            <a:r>
              <a:rPr lang="en-US" altLang="zh-CN" sz="1200" b="1" dirty="0"/>
              <a:t>-69/128=-0.1000101=-0.1000101x2</a:t>
            </a:r>
            <a:r>
              <a:rPr lang="en-US" altLang="zh-CN" sz="1200" b="1" baseline="30000" dirty="0"/>
              <a:t>0</a:t>
            </a:r>
            <a:r>
              <a:rPr lang="zh-CN" altLang="en-US" sz="1200" b="1" dirty="0"/>
              <a:t>；阶码</a:t>
            </a:r>
            <a:r>
              <a:rPr lang="en-US" altLang="zh-CN" sz="1200" b="1" dirty="0"/>
              <a:t>=0=0,000</a:t>
            </a:r>
            <a:r>
              <a:rPr lang="zh-CN" altLang="en-US" sz="1200" b="1" dirty="0"/>
              <a:t>；尾数</a:t>
            </a:r>
            <a:r>
              <a:rPr lang="en-US" altLang="zh-CN" sz="1200" b="1" dirty="0"/>
              <a:t>=1.011101100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-69/128=0000 1011101100</a:t>
            </a:r>
            <a:endParaRPr lang="en-US" altLang="zh-CN" sz="1000" b="1" dirty="0"/>
          </a:p>
          <a:p>
            <a:pPr lvl="1"/>
            <a:endParaRPr lang="en-US" altLang="zh-CN" sz="1000" b="1" dirty="0"/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2261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2.15</a:t>
            </a:r>
          </a:p>
          <a:p>
            <a:endParaRPr lang="en-US" altLang="zh-CN" sz="1800" b="1" dirty="0"/>
          </a:p>
          <a:p>
            <a:r>
              <a:rPr lang="zh-CN" altLang="en-US" sz="1800" b="1" dirty="0"/>
              <a:t>答：</a:t>
            </a:r>
            <a:endParaRPr lang="en-US" altLang="zh-CN" sz="1800" b="1" dirty="0"/>
          </a:p>
          <a:p>
            <a:endParaRPr lang="en-US" altLang="zh-CN" sz="1800" b="1" dirty="0"/>
          </a:p>
          <a:p>
            <a:pPr lvl="1"/>
            <a:r>
              <a:rPr lang="zh-CN" altLang="en-US" sz="1400" b="1" dirty="0"/>
              <a:t>原始数据：</a:t>
            </a:r>
            <a:r>
              <a:rPr lang="en-US" altLang="zh-CN" sz="1400" b="1" dirty="0">
                <a:highlight>
                  <a:srgbClr val="FFFF00"/>
                </a:highlight>
              </a:rPr>
              <a:t>01011011</a:t>
            </a:r>
          </a:p>
          <a:p>
            <a:pPr lvl="1"/>
            <a:r>
              <a:rPr lang="zh-CN" altLang="en-US" sz="1400" b="1" dirty="0"/>
              <a:t>奇校验码：</a:t>
            </a:r>
            <a:r>
              <a:rPr lang="en-US" altLang="zh-CN" sz="1400" b="1" dirty="0"/>
              <a:t>01011011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zh-CN" altLang="en-US" sz="1400" b="1" dirty="0"/>
              <a:t>偶校验码：</a:t>
            </a:r>
            <a:r>
              <a:rPr lang="en-US" altLang="zh-CN" sz="1400" b="1" dirty="0"/>
              <a:t>01011011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1"/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接收到的数据</a:t>
            </a:r>
            <a:r>
              <a:rPr lang="en-US" altLang="zh-CN" sz="1400" b="1" dirty="0"/>
              <a:t>= 0101101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 （最后一位出错了）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如果是奇校验，则接收到的奇校验码</a:t>
            </a:r>
            <a:r>
              <a:rPr lang="en-US" altLang="zh-CN" sz="1400" b="1" dirty="0"/>
              <a:t>= 01011010 0</a:t>
            </a:r>
            <a:r>
              <a:rPr lang="zh-CN" altLang="en-US" sz="1400" b="1" dirty="0"/>
              <a:t>，此时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的个数是偶数个，说明出错了（假设只有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位出错）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如果是偶校验，则接收到的奇校验码</a:t>
            </a:r>
            <a:r>
              <a:rPr lang="en-US" altLang="zh-CN" sz="1400" b="1" dirty="0"/>
              <a:t>= 01011010 1</a:t>
            </a:r>
            <a:r>
              <a:rPr lang="zh-CN" altLang="en-US" sz="1400" b="1" dirty="0"/>
              <a:t>，此时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的个数是奇数个，说明出错了（假设只有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位出错）</a:t>
            </a:r>
            <a:endParaRPr lang="en-US" altLang="zh-CN" sz="1000" b="1" dirty="0"/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58479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2.16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答：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3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ASCII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=33H=011 0011</a:t>
            </a:r>
            <a:r>
              <a:rPr lang="zh-CN" altLang="en-US" sz="1400" b="1" dirty="0"/>
              <a:t>，因此</a:t>
            </a:r>
            <a:r>
              <a:rPr lang="en-US" altLang="zh-CN" sz="1400" b="1" dirty="0"/>
              <a:t>X1=1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X2=1</a:t>
            </a:r>
          </a:p>
          <a:p>
            <a:r>
              <a:rPr lang="en-US" altLang="zh-CN" sz="1400" b="1" dirty="0"/>
              <a:t>+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ASCII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=2BH=010 1011</a:t>
            </a:r>
            <a:r>
              <a:rPr lang="zh-CN" altLang="en-US" sz="1400" b="1" dirty="0"/>
              <a:t>，因此</a:t>
            </a:r>
            <a:r>
              <a:rPr lang="en-US" altLang="zh-CN" sz="1400" b="1" dirty="0"/>
              <a:t>X4=0</a:t>
            </a:r>
          </a:p>
          <a:p>
            <a:r>
              <a:rPr lang="en-US" altLang="zh-CN" sz="1400" b="1" dirty="0"/>
              <a:t>D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ASCII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=44H=100 0100</a:t>
            </a:r>
            <a:r>
              <a:rPr lang="zh-CN" altLang="en-US" sz="1400" b="1" dirty="0"/>
              <a:t>，因此</a:t>
            </a:r>
            <a:r>
              <a:rPr lang="en-US" altLang="zh-CN" sz="1400" b="1" dirty="0"/>
              <a:t>X7=0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X8=0</a:t>
            </a:r>
          </a:p>
          <a:p>
            <a:r>
              <a:rPr lang="en-US" altLang="zh-CN" sz="1400" b="1" dirty="0"/>
              <a:t>=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ASCII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=3DH=011 1101</a:t>
            </a:r>
            <a:r>
              <a:rPr lang="zh-CN" altLang="en-US" sz="1400" b="1" dirty="0"/>
              <a:t>，因此</a:t>
            </a:r>
            <a:r>
              <a:rPr lang="en-US" altLang="zh-CN" sz="1400" b="1" dirty="0"/>
              <a:t>X9=1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X10=0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400" b="1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DB0E491-C97C-447A-A93A-DCBE2CD8A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75483"/>
              </p:ext>
            </p:extLst>
          </p:nvPr>
        </p:nvGraphicFramePr>
        <p:xfrm>
          <a:off x="2339752" y="188640"/>
          <a:ext cx="54346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45">
                  <a:extLst>
                    <a:ext uri="{9D8B030D-6E8A-4147-A177-3AD203B41FA5}">
                      <a16:colId xmlns:a16="http://schemas.microsoft.com/office/drawing/2014/main" val="759011288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315809805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609214367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398311576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612796486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66551731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079768122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1942399785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122176156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字符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7</a:t>
                      </a:r>
                      <a:r>
                        <a:rPr lang="zh-CN" altLang="en-US" sz="1400" b="1" dirty="0"/>
                        <a:t>位</a:t>
                      </a:r>
                      <a:r>
                        <a:rPr lang="en-US" altLang="zh-CN" sz="1400" b="1" dirty="0"/>
                        <a:t>ASCII</a:t>
                      </a:r>
                      <a:r>
                        <a:rPr lang="zh-CN" altLang="en-US" sz="1400" b="1" dirty="0"/>
                        <a:t>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HP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1258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25013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Y1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43479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+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35404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Y2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X5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X6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078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D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X7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X8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85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=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X9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X10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544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VP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X11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X12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0445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3076B48-E26E-4899-8784-89A600C44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45583"/>
              </p:ext>
            </p:extLst>
          </p:nvPr>
        </p:nvGraphicFramePr>
        <p:xfrm>
          <a:off x="2339751" y="4086944"/>
          <a:ext cx="54346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45">
                  <a:extLst>
                    <a:ext uri="{9D8B030D-6E8A-4147-A177-3AD203B41FA5}">
                      <a16:colId xmlns:a16="http://schemas.microsoft.com/office/drawing/2014/main" val="759011288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315809805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609214367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398311576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612796486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66551731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079768122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1942399785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122176156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字符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7</a:t>
                      </a:r>
                      <a:r>
                        <a:rPr lang="zh-CN" altLang="en-US" sz="1400" b="1" dirty="0"/>
                        <a:t>位</a:t>
                      </a:r>
                      <a:r>
                        <a:rPr lang="en-US" altLang="zh-CN" sz="1400" b="1" dirty="0"/>
                        <a:t>ASCII</a:t>
                      </a:r>
                      <a:r>
                        <a:rPr lang="zh-CN" altLang="en-US" sz="1400" b="1" dirty="0"/>
                        <a:t>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HP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1258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25013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Y1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43479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+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35404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Y2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X5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X6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078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D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85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=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544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VP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X11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X12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0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56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2.16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答：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600" b="1" dirty="0"/>
              <a:t>因为水平垂直皆为偶校验，因此</a:t>
            </a:r>
            <a:r>
              <a:rPr lang="en-US" altLang="zh-CN" sz="1600" b="1" dirty="0"/>
              <a:t>X5=1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X6=0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X11=1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X3=1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X12=1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4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B07D63B-01ED-45E6-A54E-962622086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56849"/>
              </p:ext>
            </p:extLst>
          </p:nvPr>
        </p:nvGraphicFramePr>
        <p:xfrm>
          <a:off x="2267744" y="260648"/>
          <a:ext cx="54346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45">
                  <a:extLst>
                    <a:ext uri="{9D8B030D-6E8A-4147-A177-3AD203B41FA5}">
                      <a16:colId xmlns:a16="http://schemas.microsoft.com/office/drawing/2014/main" val="759011288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315809805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609214367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398311576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612796486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66551731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079768122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1942399785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122176156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字符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7</a:t>
                      </a:r>
                      <a:r>
                        <a:rPr lang="zh-CN" altLang="en-US" sz="1400" b="1" dirty="0"/>
                        <a:t>位</a:t>
                      </a:r>
                      <a:r>
                        <a:rPr lang="en-US" altLang="zh-CN" sz="1400" b="1" dirty="0"/>
                        <a:t>ASCII</a:t>
                      </a:r>
                      <a:r>
                        <a:rPr lang="zh-CN" altLang="en-US" sz="1400" b="1" dirty="0"/>
                        <a:t>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HP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1258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25013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Y1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43479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+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35404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Y2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X5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X6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078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D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85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=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544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VP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X11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X12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0445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EAA04B8-23A7-458C-8BAE-7480FBE5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02636"/>
              </p:ext>
            </p:extLst>
          </p:nvPr>
        </p:nvGraphicFramePr>
        <p:xfrm>
          <a:off x="2267744" y="4014936"/>
          <a:ext cx="54346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45">
                  <a:extLst>
                    <a:ext uri="{9D8B030D-6E8A-4147-A177-3AD203B41FA5}">
                      <a16:colId xmlns:a16="http://schemas.microsoft.com/office/drawing/2014/main" val="759011288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315809805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609214367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398311576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612796486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66551731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3079768122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1942399785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122176156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字符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7</a:t>
                      </a:r>
                      <a:r>
                        <a:rPr lang="zh-CN" altLang="en-US" sz="1400" b="1" dirty="0"/>
                        <a:t>位</a:t>
                      </a:r>
                      <a:r>
                        <a:rPr lang="en-US" altLang="zh-CN" sz="1400" b="1" dirty="0"/>
                        <a:t>ASCII</a:t>
                      </a:r>
                      <a:r>
                        <a:rPr lang="zh-CN" altLang="en-US" sz="1400" b="1" dirty="0"/>
                        <a:t>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HP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1258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25013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Y1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43479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+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35404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Y2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078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D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85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=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544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VP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0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99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2.16</a:t>
            </a:r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答：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600" b="1" dirty="0"/>
              <a:t>Y1=100 1001=49H</a:t>
            </a:r>
            <a:r>
              <a:rPr lang="zh-CN" altLang="en-US" sz="1600" b="1" dirty="0"/>
              <a:t>，为</a:t>
            </a:r>
            <a:r>
              <a:rPr lang="en-US" altLang="zh-CN" sz="1600" b="1" dirty="0"/>
              <a:t>I</a:t>
            </a:r>
            <a:r>
              <a:rPr lang="zh-CN" altLang="en-US" sz="1600" b="1" dirty="0"/>
              <a:t>的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码，</a:t>
            </a:r>
            <a:r>
              <a:rPr lang="en-US" altLang="zh-CN" sz="1600" b="1" dirty="0"/>
              <a:t>Y1=I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Y2=011 0111=37H</a:t>
            </a:r>
            <a:r>
              <a:rPr lang="zh-CN" altLang="en-US" sz="1600" b="1" dirty="0"/>
              <a:t>，为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的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码，</a:t>
            </a:r>
            <a:r>
              <a:rPr lang="en-US" altLang="zh-CN" sz="1600" b="1" dirty="0"/>
              <a:t>Y2=7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4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400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EAA04B8-23A7-458C-8BAE-7480FBE5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42066"/>
              </p:ext>
            </p:extLst>
          </p:nvPr>
        </p:nvGraphicFramePr>
        <p:xfrm>
          <a:off x="2555776" y="191131"/>
          <a:ext cx="514656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41">
                  <a:extLst>
                    <a:ext uri="{9D8B030D-6E8A-4147-A177-3AD203B41FA5}">
                      <a16:colId xmlns:a16="http://schemas.microsoft.com/office/drawing/2014/main" val="759011288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2315809805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3609214367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3398311576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2612796486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2665517314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3079768122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1942399785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1221761566"/>
                    </a:ext>
                  </a:extLst>
                </a:gridCol>
              </a:tblGrid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字符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7</a:t>
                      </a:r>
                      <a:r>
                        <a:rPr lang="zh-CN" altLang="en-US" sz="1200" b="1" dirty="0"/>
                        <a:t>位</a:t>
                      </a:r>
                      <a:r>
                        <a:rPr lang="en-US" altLang="zh-CN" sz="1200" b="1" dirty="0"/>
                        <a:t>ASCII</a:t>
                      </a:r>
                      <a:r>
                        <a:rPr lang="zh-CN" altLang="en-US" sz="1200" b="1" dirty="0"/>
                        <a:t>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HP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12588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25013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Y1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43479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+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35404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Y2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0788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85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=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5448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VP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044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8B659FC-2274-42CF-B5FB-3FA05DB16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16327"/>
              </p:ext>
            </p:extLst>
          </p:nvPr>
        </p:nvGraphicFramePr>
        <p:xfrm>
          <a:off x="2555776" y="4042752"/>
          <a:ext cx="514656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41">
                  <a:extLst>
                    <a:ext uri="{9D8B030D-6E8A-4147-A177-3AD203B41FA5}">
                      <a16:colId xmlns:a16="http://schemas.microsoft.com/office/drawing/2014/main" val="759011288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2315809805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3609214367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3398311576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2612796486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2665517314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3079768122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1942399785"/>
                    </a:ext>
                  </a:extLst>
                </a:gridCol>
                <a:gridCol w="571841">
                  <a:extLst>
                    <a:ext uri="{9D8B030D-6E8A-4147-A177-3AD203B41FA5}">
                      <a16:colId xmlns:a16="http://schemas.microsoft.com/office/drawing/2014/main" val="1221761566"/>
                    </a:ext>
                  </a:extLst>
                </a:gridCol>
              </a:tblGrid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字符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7</a:t>
                      </a:r>
                      <a:r>
                        <a:rPr lang="zh-CN" altLang="en-US" sz="1200" b="1" dirty="0"/>
                        <a:t>位</a:t>
                      </a:r>
                      <a:r>
                        <a:rPr lang="en-US" altLang="zh-CN" sz="1200" b="1" dirty="0"/>
                        <a:t>ASCII</a:t>
                      </a:r>
                      <a:r>
                        <a:rPr lang="zh-CN" altLang="en-US" sz="1200" b="1" dirty="0"/>
                        <a:t>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HP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12588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25013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43479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+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35404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0788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85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=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5448"/>
                  </a:ext>
                </a:extLst>
              </a:tr>
              <a:tr h="27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VP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0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1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2.17</a:t>
            </a:r>
          </a:p>
          <a:p>
            <a:endParaRPr lang="en-US" altLang="zh-CN" sz="1800" b="1" dirty="0"/>
          </a:p>
          <a:p>
            <a:r>
              <a:rPr lang="zh-CN" altLang="en-US" sz="1800" b="1" dirty="0"/>
              <a:t>答：</a:t>
            </a:r>
            <a:endParaRPr lang="en-US" altLang="zh-CN" sz="18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原始数据</a:t>
            </a:r>
            <a:r>
              <a:rPr lang="en-US" altLang="zh-CN" sz="1400" b="1" dirty="0"/>
              <a:t>=01101110=D1D2D3D4D5D6D7D8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r=4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n=</a:t>
            </a:r>
            <a:r>
              <a:rPr lang="en-US" altLang="zh-CN" sz="1400" b="1" dirty="0" err="1"/>
              <a:t>k+r</a:t>
            </a:r>
            <a:r>
              <a:rPr lang="en-US" altLang="zh-CN" sz="1400" b="1" dirty="0"/>
              <a:t>=12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海明码校验位：</a:t>
            </a:r>
            <a:r>
              <a:rPr lang="en-US" altLang="zh-CN" sz="1400" b="1" dirty="0"/>
              <a:t> </a:t>
            </a:r>
            <a:endParaRPr lang="en-US" altLang="zh-CN" sz="1600" b="1" dirty="0"/>
          </a:p>
          <a:p>
            <a:pPr lvl="1"/>
            <a:r>
              <a:rPr lang="en-US" altLang="zh-CN" sz="1200" b="1" dirty="0"/>
              <a:t>P1=D1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D2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D4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D5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D7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= 0⊕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0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1=1</a:t>
            </a:r>
          </a:p>
          <a:p>
            <a:pPr lvl="1"/>
            <a:r>
              <a:rPr lang="en-US" altLang="zh-CN" sz="1200" b="1" dirty="0"/>
              <a:t>P2=D1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D3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D4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D6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D7 = 0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0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1=1</a:t>
            </a:r>
          </a:p>
          <a:p>
            <a:pPr lvl="1"/>
            <a:r>
              <a:rPr lang="en-US" altLang="zh-CN" sz="1200" b="1" dirty="0"/>
              <a:t>P3=D2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D3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D4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D8=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0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0=0</a:t>
            </a:r>
          </a:p>
          <a:p>
            <a:pPr lvl="1"/>
            <a:r>
              <a:rPr lang="en-US" altLang="zh-CN" sz="1200" b="1" dirty="0"/>
              <a:t>P4=D5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D6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D7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D8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0=1</a:t>
            </a:r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r>
              <a:rPr lang="zh-CN" altLang="en-US" sz="1400" b="1" dirty="0"/>
              <a:t>海明码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highlight>
                  <a:srgbClr val="FFFF00"/>
                </a:highlight>
              </a:rPr>
              <a:t>P1P2</a:t>
            </a:r>
            <a:r>
              <a:rPr lang="en-US" altLang="zh-CN" sz="1400" b="1" dirty="0"/>
              <a:t>D</a:t>
            </a:r>
            <a:r>
              <a:rPr lang="en-US" altLang="zh-CN" sz="1400" b="1" dirty="0">
                <a:highlight>
                  <a:srgbClr val="FFFF00"/>
                </a:highlight>
              </a:rPr>
              <a:t>1P3</a:t>
            </a:r>
            <a:r>
              <a:rPr lang="en-US" altLang="zh-CN" sz="1400" b="1" dirty="0"/>
              <a:t>D2D3D4</a:t>
            </a:r>
            <a:r>
              <a:rPr lang="en-US" altLang="zh-CN" sz="1400" b="1" dirty="0">
                <a:highlight>
                  <a:srgbClr val="FFFF00"/>
                </a:highlight>
              </a:rPr>
              <a:t>P4</a:t>
            </a:r>
            <a:r>
              <a:rPr lang="en-US" altLang="zh-CN" sz="1400" b="1" dirty="0"/>
              <a:t>D5D6D7D8=110011011110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接收到的数据</a:t>
            </a:r>
            <a:r>
              <a:rPr lang="en-US" altLang="zh-CN" sz="1400" b="1" dirty="0"/>
              <a:t>=0110111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D8</a:t>
            </a:r>
            <a:r>
              <a:rPr lang="zh-CN" altLang="en-US" sz="1400" b="1" dirty="0"/>
              <a:t>出错）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接收到的海明码</a:t>
            </a:r>
            <a:r>
              <a:rPr lang="en-US" altLang="zh-CN" sz="1400" b="1" dirty="0"/>
              <a:t>=11001101111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D8</a:t>
            </a:r>
            <a:r>
              <a:rPr lang="zh-CN" altLang="en-US" sz="1400" b="1" dirty="0"/>
              <a:t>出错）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海明码检错位：</a:t>
            </a:r>
            <a:r>
              <a:rPr lang="en-US" altLang="zh-CN" sz="1400" b="1" dirty="0"/>
              <a:t> </a:t>
            </a:r>
            <a:endParaRPr lang="en-US" altLang="zh-CN" sz="1600" b="1" dirty="0"/>
          </a:p>
          <a:p>
            <a:pPr lvl="1"/>
            <a:r>
              <a:rPr lang="en-US" altLang="zh-CN" sz="1200" b="1" dirty="0"/>
              <a:t>G1=P1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⊕ </a:t>
            </a:r>
            <a:r>
              <a:rPr lang="en-US" altLang="zh-CN" sz="1200" b="1" dirty="0"/>
              <a:t>D1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D2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D4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D5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D7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= 1 ⊕ 0⊕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0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1=0</a:t>
            </a:r>
          </a:p>
          <a:p>
            <a:pPr lvl="1"/>
            <a:r>
              <a:rPr lang="en-US" altLang="zh-CN" sz="1200" b="1" dirty="0"/>
              <a:t>G2=P2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⊕ </a:t>
            </a:r>
            <a:r>
              <a:rPr lang="en-US" altLang="zh-CN" sz="1200" b="1" dirty="0"/>
              <a:t>D1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D3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D4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D6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D7 =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⊕ </a:t>
            </a:r>
            <a:r>
              <a:rPr lang="en-US" altLang="zh-CN" sz="1200" b="1" dirty="0"/>
              <a:t>0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0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1=0</a:t>
            </a:r>
          </a:p>
          <a:p>
            <a:pPr lvl="1"/>
            <a:r>
              <a:rPr lang="en-US" altLang="zh-CN" sz="1200" b="1" dirty="0"/>
              <a:t>G3=P3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⊕ </a:t>
            </a:r>
            <a:r>
              <a:rPr lang="en-US" altLang="zh-CN" sz="1200" b="1" dirty="0"/>
              <a:t>D2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D3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D4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D8= 0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⊕ </a:t>
            </a:r>
            <a:r>
              <a:rPr lang="en-US" altLang="zh-CN" sz="1200" b="1" dirty="0"/>
              <a:t>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0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1=1</a:t>
            </a:r>
          </a:p>
          <a:p>
            <a:pPr lvl="1"/>
            <a:r>
              <a:rPr lang="en-US" altLang="zh-CN" sz="1200" b="1" dirty="0"/>
              <a:t>G4=P4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⊕ </a:t>
            </a:r>
            <a:r>
              <a:rPr lang="en-US" altLang="zh-CN" sz="1200" b="1" dirty="0"/>
              <a:t>D5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D6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D7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D8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⊕ </a:t>
            </a:r>
            <a:r>
              <a:rPr lang="en-US" altLang="zh-CN" sz="1200" b="1" dirty="0"/>
              <a:t>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 1=1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G4G3G2G1=</a:t>
            </a:r>
            <a:r>
              <a:rPr lang="en-US" altLang="zh-CN" sz="1400" b="1" dirty="0">
                <a:highlight>
                  <a:srgbClr val="FFFF00"/>
                </a:highlight>
              </a:rPr>
              <a:t>1100</a:t>
            </a:r>
            <a:r>
              <a:rPr lang="zh-CN" altLang="en-US" sz="1400" b="1" dirty="0"/>
              <a:t>，表示第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位出错，即</a:t>
            </a:r>
            <a:r>
              <a:rPr lang="en-US" altLang="zh-CN" sz="1400" b="1" dirty="0"/>
              <a:t>D8</a:t>
            </a:r>
            <a:r>
              <a:rPr lang="zh-CN" altLang="en-US" sz="1400" b="1" dirty="0"/>
              <a:t>位出错（</a:t>
            </a:r>
            <a:r>
              <a:rPr lang="zh-CN" altLang="en-US" sz="1400" b="1" dirty="0">
                <a:highlight>
                  <a:srgbClr val="FFFF00"/>
                </a:highlight>
              </a:rPr>
              <a:t>从左往右数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endParaRPr lang="en-US" altLang="zh-CN" sz="18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A27D836-A3F0-4EE2-A070-9242C949E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80568"/>
              </p:ext>
            </p:extLst>
          </p:nvPr>
        </p:nvGraphicFramePr>
        <p:xfrm>
          <a:off x="1331640" y="3140968"/>
          <a:ext cx="28776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82275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15406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382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0824796"/>
                    </a:ext>
                  </a:extLst>
                </a:gridCol>
                <a:gridCol w="679048">
                  <a:extLst>
                    <a:ext uri="{9D8B030D-6E8A-4147-A177-3AD203B41FA5}">
                      <a16:colId xmlns:a16="http://schemas.microsoft.com/office/drawing/2014/main" val="247793108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5841758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437709432"/>
                    </a:ext>
                  </a:extLst>
                </a:gridCol>
                <a:gridCol w="861380">
                  <a:extLst>
                    <a:ext uri="{9D8B030D-6E8A-4147-A177-3AD203B41FA5}">
                      <a16:colId xmlns:a16="http://schemas.microsoft.com/office/drawing/2014/main" val="323470447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5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ECEDD-52BA-4709-B6A3-077E3369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章    数据信息的表示</a:t>
            </a:r>
            <a:endParaRPr lang="zh-CN" altLang="en-US" dirty="0">
              <a:solidFill>
                <a:schemeClr val="tx2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EB6EC2CD-ED79-448C-A492-355A71692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375" y="191683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2.1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数据表示的作用　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2.2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数值数据的表示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2.3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非数值数据的表示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2.4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数据信息的校验　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4846E7-BF78-4A03-9F78-01DAD8B1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25193"/>
              </p:ext>
            </p:extLst>
          </p:nvPr>
        </p:nvGraphicFramePr>
        <p:xfrm>
          <a:off x="1524000" y="764704"/>
          <a:ext cx="6095996" cy="2950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88">
                  <a:extLst>
                    <a:ext uri="{9D8B030D-6E8A-4147-A177-3AD203B41FA5}">
                      <a16:colId xmlns:a16="http://schemas.microsoft.com/office/drawing/2014/main" val="426424261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3137585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19932909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345141151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197871452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711372431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9278208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3455614672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33341956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29948680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7259613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969762472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327544100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09498327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018802138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143766413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643061145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H1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H2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H3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H4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H5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H6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H7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H8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H9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H10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H11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H12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H13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H14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H15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0001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0010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0011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0100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0101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0110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0111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1000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1001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1010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1011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1100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1101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1110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/>
                        <a:t>1111</a:t>
                      </a:r>
                      <a:endParaRPr lang="zh-CN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0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P1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P2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D1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P3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D2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D3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D4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P4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D5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D6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D7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D8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D9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D10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/>
                        <a:t>D11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9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0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2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3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0018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867B8C6-26F4-40DD-823B-EE9F92FEA355}"/>
              </a:ext>
            </a:extLst>
          </p:cNvPr>
          <p:cNvSpPr txBox="1"/>
          <p:nvPr/>
        </p:nvSpPr>
        <p:spPr>
          <a:xfrm>
            <a:off x="323528" y="44371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P1=D1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D2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D4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D5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D7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D9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D11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5AA69C-79DE-4323-9742-1864384B3217}"/>
              </a:ext>
            </a:extLst>
          </p:cNvPr>
          <p:cNvSpPr txBox="1"/>
          <p:nvPr/>
        </p:nvSpPr>
        <p:spPr>
          <a:xfrm>
            <a:off x="323528" y="49318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P2=D1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D3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D4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D6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D7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D10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D11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21E0FB-707D-4369-AACC-2E317340BD67}"/>
              </a:ext>
            </a:extLst>
          </p:cNvPr>
          <p:cNvSpPr txBox="1"/>
          <p:nvPr/>
        </p:nvSpPr>
        <p:spPr>
          <a:xfrm>
            <a:off x="323528" y="54359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P3=D2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D3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D4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D8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D9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D10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D11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39CD4D-8DB6-4D5D-89EC-64BEB5DA9566}"/>
              </a:ext>
            </a:extLst>
          </p:cNvPr>
          <p:cNvSpPr txBox="1"/>
          <p:nvPr/>
        </p:nvSpPr>
        <p:spPr>
          <a:xfrm>
            <a:off x="323528" y="60119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P4=D5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D6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D7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D8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D9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D10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D11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B263E7-5FE0-4435-9E39-D9B7C7F438B3}"/>
              </a:ext>
            </a:extLst>
          </p:cNvPr>
          <p:cNvSpPr txBox="1"/>
          <p:nvPr/>
        </p:nvSpPr>
        <p:spPr>
          <a:xfrm>
            <a:off x="4392488" y="44371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G1=P1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 ⊕</a:t>
            </a:r>
            <a:r>
              <a:rPr lang="en-US" altLang="zh-CN" sz="1400" b="1" dirty="0"/>
              <a:t>D1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D2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D4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D5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D7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D9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D11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5E1C9B-D4EA-42E9-BA8D-613BFC03282F}"/>
              </a:ext>
            </a:extLst>
          </p:cNvPr>
          <p:cNvSpPr txBox="1"/>
          <p:nvPr/>
        </p:nvSpPr>
        <p:spPr>
          <a:xfrm>
            <a:off x="4392488" y="49318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G2=P2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D1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D3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D4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D6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D7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D10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D11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FD9A17-F206-449F-9AEC-1DC9756E4B5C}"/>
              </a:ext>
            </a:extLst>
          </p:cNvPr>
          <p:cNvSpPr txBox="1"/>
          <p:nvPr/>
        </p:nvSpPr>
        <p:spPr>
          <a:xfrm>
            <a:off x="4392488" y="54359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G3=P3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D2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D3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D4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D8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D9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D10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D11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D39071-5AFB-4E5D-A4BA-DCE81DCC03FC}"/>
              </a:ext>
            </a:extLst>
          </p:cNvPr>
          <p:cNvSpPr txBox="1"/>
          <p:nvPr/>
        </p:nvSpPr>
        <p:spPr>
          <a:xfrm>
            <a:off x="4392488" y="60119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G4=P4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D5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D6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D7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D8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D9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D10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 D11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138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2.18</a:t>
            </a:r>
          </a:p>
          <a:p>
            <a:endParaRPr lang="en-US" altLang="zh-CN" sz="1800" b="1" dirty="0"/>
          </a:p>
          <a:p>
            <a:r>
              <a:rPr lang="zh-CN" altLang="en-US" sz="1800" b="1" dirty="0"/>
              <a:t>答：</a:t>
            </a:r>
            <a:endParaRPr lang="en-US" altLang="zh-CN" sz="18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原始数据</a:t>
            </a:r>
            <a:r>
              <a:rPr lang="en-US" altLang="zh-CN" sz="1400" b="1" dirty="0"/>
              <a:t>=1001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生成多项式</a:t>
            </a:r>
            <a:r>
              <a:rPr lang="en-US" altLang="zh-CN" sz="1400" b="1" dirty="0"/>
              <a:t>=1101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r=3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将原始数据左移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位得：</a:t>
            </a:r>
            <a:r>
              <a:rPr lang="en-US" altLang="zh-CN" sz="1400" b="1" dirty="0"/>
              <a:t>1001 000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用</a:t>
            </a:r>
            <a:r>
              <a:rPr lang="en-US" altLang="zh-CN" sz="1400" b="1" dirty="0"/>
              <a:t>1001 000 </a:t>
            </a:r>
            <a:r>
              <a:rPr lang="zh-CN" altLang="en-US" sz="1400" b="1" dirty="0"/>
              <a:t>除以生成多项式</a:t>
            </a:r>
            <a:r>
              <a:rPr lang="en-US" altLang="zh-CN" sz="1400" b="1" dirty="0"/>
              <a:t>1101</a:t>
            </a:r>
            <a:r>
              <a:rPr lang="zh-CN" altLang="en-US" sz="1400" b="1" dirty="0"/>
              <a:t>（模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运算），得到余数</a:t>
            </a:r>
            <a:r>
              <a:rPr lang="en-US" altLang="zh-CN" sz="1400" b="1" dirty="0"/>
              <a:t>=011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=1001 011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接收到的数据</a:t>
            </a:r>
            <a:r>
              <a:rPr lang="en-US" altLang="zh-CN" sz="1400" b="1" dirty="0"/>
              <a:t>=1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01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01 011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用</a:t>
            </a:r>
            <a:r>
              <a:rPr lang="en-US" altLang="zh-CN" sz="1400" b="1" dirty="0"/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01 011 </a:t>
            </a:r>
            <a:r>
              <a:rPr lang="zh-CN" altLang="en-US" sz="1400" b="1" dirty="0"/>
              <a:t>除以生成多项式</a:t>
            </a:r>
            <a:r>
              <a:rPr lang="en-US" altLang="zh-CN" sz="1400" b="1" dirty="0"/>
              <a:t>1101</a:t>
            </a:r>
            <a:r>
              <a:rPr lang="zh-CN" altLang="en-US" sz="1400" b="1" dirty="0"/>
              <a:t>（模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运算），得到余数</a:t>
            </a:r>
            <a:r>
              <a:rPr lang="en-US" altLang="zh-CN" sz="1400" b="1" dirty="0"/>
              <a:t>=011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根据余数</a:t>
            </a:r>
            <a:r>
              <a:rPr lang="en-US" altLang="zh-CN" sz="1400" b="1" dirty="0"/>
              <a:t>011</a:t>
            </a:r>
            <a:r>
              <a:rPr lang="zh-CN" altLang="en-US" sz="1400" b="1" dirty="0"/>
              <a:t>，查表知道是第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位出错（从左往右数）</a:t>
            </a:r>
            <a:endParaRPr lang="en-US" altLang="zh-CN" sz="14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0536B3-5B41-4125-852D-3F78706321DD}"/>
              </a:ext>
            </a:extLst>
          </p:cNvPr>
          <p:cNvGrpSpPr/>
          <p:nvPr/>
        </p:nvGrpSpPr>
        <p:grpSpPr>
          <a:xfrm>
            <a:off x="6300192" y="188640"/>
            <a:ext cx="2304256" cy="2862322"/>
            <a:chOff x="5940152" y="2276872"/>
            <a:chExt cx="2304256" cy="286232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39F1D9-44C4-4879-BF45-643737EC40AE}"/>
                </a:ext>
              </a:extLst>
            </p:cNvPr>
            <p:cNvSpPr txBox="1"/>
            <p:nvPr/>
          </p:nvSpPr>
          <p:spPr>
            <a:xfrm>
              <a:off x="5940152" y="2276872"/>
              <a:ext cx="2304256" cy="286232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                   1111</a:t>
              </a:r>
            </a:p>
            <a:p>
              <a:r>
                <a:rPr lang="en-US" altLang="zh-CN" b="1" dirty="0"/>
                <a:t>  1101    1001000</a:t>
              </a:r>
            </a:p>
            <a:p>
              <a:r>
                <a:rPr lang="zh-CN" altLang="en-US" b="1" dirty="0"/>
                <a:t>               </a:t>
              </a:r>
              <a:r>
                <a:rPr lang="en-US" altLang="zh-CN" b="1" dirty="0"/>
                <a:t>1101</a:t>
              </a:r>
            </a:p>
            <a:p>
              <a:r>
                <a:rPr lang="en-US" altLang="zh-CN" b="1" dirty="0"/>
                <a:t>                  1000</a:t>
              </a:r>
            </a:p>
            <a:p>
              <a:r>
                <a:rPr lang="en-US" altLang="zh-CN" b="1" dirty="0"/>
                <a:t>                  1101</a:t>
              </a:r>
            </a:p>
            <a:p>
              <a:r>
                <a:rPr lang="en-US" altLang="zh-CN" b="1" dirty="0"/>
                <a:t>                     1010</a:t>
              </a:r>
            </a:p>
            <a:p>
              <a:r>
                <a:rPr lang="en-US" altLang="zh-CN" b="1" dirty="0"/>
                <a:t>                     1101</a:t>
              </a:r>
            </a:p>
            <a:p>
              <a:r>
                <a:rPr lang="en-US" altLang="zh-CN" b="1" dirty="0"/>
                <a:t>                        1110</a:t>
              </a:r>
            </a:p>
            <a:p>
              <a:r>
                <a:rPr lang="en-US" altLang="zh-CN" b="1" dirty="0"/>
                <a:t>                        1101</a:t>
              </a:r>
            </a:p>
            <a:p>
              <a:r>
                <a:rPr lang="en-US" altLang="zh-CN" b="1" dirty="0"/>
                <a:t>                           </a:t>
              </a:r>
              <a:r>
                <a:rPr lang="en-US" altLang="zh-CN" b="1" dirty="0">
                  <a:solidFill>
                    <a:srgbClr val="FF0000"/>
                  </a:solidFill>
                </a:rPr>
                <a:t>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B972F04-3FA3-4FD0-9395-9A6F463736B6}"/>
                </a:ext>
              </a:extLst>
            </p:cNvPr>
            <p:cNvCxnSpPr/>
            <p:nvPr/>
          </p:nvCxnSpPr>
          <p:spPr>
            <a:xfrm>
              <a:off x="6732240" y="2595637"/>
              <a:ext cx="12241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24CE272-1872-4FA6-9F9F-A38DF6529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0232" y="2586434"/>
              <a:ext cx="72008" cy="23547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C5EC27F-0CA6-448A-97F1-B789F01045C5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48" y="3140968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18C2A30-25C6-446B-B8DB-E9DF73FA317B}"/>
                </a:ext>
              </a:extLst>
            </p:cNvPr>
            <p:cNvCxnSpPr>
              <a:cxnSpLocks/>
            </p:cNvCxnSpPr>
            <p:nvPr/>
          </p:nvCxnSpPr>
          <p:spPr>
            <a:xfrm>
              <a:off x="6948264" y="3694675"/>
              <a:ext cx="783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5F06F20-A439-4CD2-8C8A-2969ADF85777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53" y="4237036"/>
              <a:ext cx="6719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BD50C55-84A2-4819-87E6-53CF8128AD67}"/>
                </a:ext>
              </a:extLst>
            </p:cNvPr>
            <p:cNvCxnSpPr>
              <a:cxnSpLocks/>
            </p:cNvCxnSpPr>
            <p:nvPr/>
          </p:nvCxnSpPr>
          <p:spPr>
            <a:xfrm>
              <a:off x="7316688" y="4797152"/>
              <a:ext cx="559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68BA0FF-A726-4013-BFA2-A467231AB339}"/>
              </a:ext>
            </a:extLst>
          </p:cNvPr>
          <p:cNvGrpSpPr/>
          <p:nvPr/>
        </p:nvGrpSpPr>
        <p:grpSpPr>
          <a:xfrm>
            <a:off x="6300192" y="3446998"/>
            <a:ext cx="2304256" cy="2862322"/>
            <a:chOff x="5940152" y="2276872"/>
            <a:chExt cx="2304256" cy="286232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4CC8247-25C7-4F59-84B0-9CF261826CC3}"/>
                </a:ext>
              </a:extLst>
            </p:cNvPr>
            <p:cNvSpPr txBox="1"/>
            <p:nvPr/>
          </p:nvSpPr>
          <p:spPr>
            <a:xfrm>
              <a:off x="5940152" y="2276872"/>
              <a:ext cx="2304256" cy="286232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                   1000</a:t>
              </a:r>
            </a:p>
            <a:p>
              <a:r>
                <a:rPr lang="en-US" altLang="zh-CN" b="1" dirty="0"/>
                <a:t>  1101    1101011</a:t>
              </a:r>
            </a:p>
            <a:p>
              <a:r>
                <a:rPr lang="zh-CN" altLang="en-US" b="1" dirty="0"/>
                <a:t>               </a:t>
              </a:r>
              <a:r>
                <a:rPr lang="en-US" altLang="zh-CN" b="1" dirty="0"/>
                <a:t>1101</a:t>
              </a:r>
            </a:p>
            <a:p>
              <a:r>
                <a:rPr lang="en-US" altLang="zh-CN" b="1" dirty="0"/>
                <a:t>                  0000</a:t>
              </a:r>
            </a:p>
            <a:p>
              <a:r>
                <a:rPr lang="en-US" altLang="zh-CN" b="1" dirty="0"/>
                <a:t>                  0000</a:t>
              </a:r>
            </a:p>
            <a:p>
              <a:r>
                <a:rPr lang="en-US" altLang="zh-CN" b="1" dirty="0"/>
                <a:t>                     0001</a:t>
              </a:r>
            </a:p>
            <a:p>
              <a:r>
                <a:rPr lang="en-US" altLang="zh-CN" b="1" dirty="0"/>
                <a:t>                     0000</a:t>
              </a:r>
            </a:p>
            <a:p>
              <a:r>
                <a:rPr lang="en-US" altLang="zh-CN" b="1" dirty="0"/>
                <a:t>                        0011</a:t>
              </a:r>
            </a:p>
            <a:p>
              <a:r>
                <a:rPr lang="en-US" altLang="zh-CN" b="1" dirty="0"/>
                <a:t>                        0000</a:t>
              </a:r>
            </a:p>
            <a:p>
              <a:r>
                <a:rPr lang="en-US" altLang="zh-CN" b="1" dirty="0"/>
                <a:t>                           </a:t>
              </a:r>
              <a:r>
                <a:rPr lang="en-US" altLang="zh-CN" b="1" dirty="0">
                  <a:solidFill>
                    <a:srgbClr val="FF0000"/>
                  </a:solidFill>
                </a:rPr>
                <a:t>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D8F383D-EA13-4B93-BE51-862E939BB70F}"/>
                </a:ext>
              </a:extLst>
            </p:cNvPr>
            <p:cNvCxnSpPr/>
            <p:nvPr/>
          </p:nvCxnSpPr>
          <p:spPr>
            <a:xfrm>
              <a:off x="6732240" y="2595637"/>
              <a:ext cx="12241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8FA06AF6-FF47-4BD5-96E7-763477C30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0232" y="2586434"/>
              <a:ext cx="72008" cy="23547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A133B53C-D578-4B7C-9CF3-35D2C243ECB3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48" y="3140968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CCFEF63-67E4-4D68-9A96-CF40469D83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8264" y="3694675"/>
              <a:ext cx="783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CE4278D-9BF8-4E9E-95C2-5616D37B0417}"/>
                </a:ext>
              </a:extLst>
            </p:cNvPr>
            <p:cNvCxnSpPr>
              <a:cxnSpLocks/>
            </p:cNvCxnSpPr>
            <p:nvPr/>
          </p:nvCxnSpPr>
          <p:spPr>
            <a:xfrm>
              <a:off x="7140453" y="4237036"/>
              <a:ext cx="6719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994ADC7-7723-4504-91D5-8188E680DD4B}"/>
                </a:ext>
              </a:extLst>
            </p:cNvPr>
            <p:cNvCxnSpPr>
              <a:cxnSpLocks/>
            </p:cNvCxnSpPr>
            <p:nvPr/>
          </p:nvCxnSpPr>
          <p:spPr>
            <a:xfrm>
              <a:off x="7316688" y="4797152"/>
              <a:ext cx="559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D52514E-2891-4F5A-82D0-EE82EB60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0" y="221788"/>
            <a:ext cx="3240360" cy="23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B1D2DD5F-843A-4E6B-858E-7C35BEAF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习题（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P53-56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ADA7-487E-47EE-B37D-A2AF8866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000" b="1" dirty="0"/>
              <a:t>2.2</a:t>
            </a:r>
          </a:p>
          <a:p>
            <a:pPr>
              <a:defRPr/>
            </a:pPr>
            <a:r>
              <a:rPr lang="en-US" altLang="zh-CN" sz="2000" b="1" dirty="0"/>
              <a:t>2.4</a:t>
            </a:r>
          </a:p>
          <a:p>
            <a:pPr>
              <a:defRPr/>
            </a:pPr>
            <a:r>
              <a:rPr lang="en-US" altLang="zh-CN" sz="2000" b="1" dirty="0"/>
              <a:t>2.5</a:t>
            </a:r>
          </a:p>
          <a:p>
            <a:pPr>
              <a:defRPr/>
            </a:pPr>
            <a:r>
              <a:rPr lang="en-US" altLang="zh-CN" sz="2000" b="1" dirty="0"/>
              <a:t>2.6</a:t>
            </a:r>
          </a:p>
          <a:p>
            <a:pPr>
              <a:defRPr/>
            </a:pPr>
            <a:r>
              <a:rPr lang="en-US" altLang="zh-CN" sz="2000" b="1" dirty="0"/>
              <a:t>2.7</a:t>
            </a:r>
          </a:p>
          <a:p>
            <a:pPr>
              <a:defRPr/>
            </a:pPr>
            <a:r>
              <a:rPr lang="en-US" altLang="zh-CN" sz="2000" b="1" dirty="0"/>
              <a:t>2.9</a:t>
            </a:r>
          </a:p>
          <a:p>
            <a:pPr>
              <a:defRPr/>
            </a:pPr>
            <a:r>
              <a:rPr lang="en-US" altLang="zh-CN" sz="2000" b="1" dirty="0"/>
              <a:t>2.10</a:t>
            </a:r>
          </a:p>
          <a:p>
            <a:pPr>
              <a:defRPr/>
            </a:pPr>
            <a:r>
              <a:rPr lang="en-US" altLang="zh-CN" sz="2000" b="1" dirty="0"/>
              <a:t>2.13</a:t>
            </a:r>
          </a:p>
          <a:p>
            <a:pPr>
              <a:defRPr/>
            </a:pPr>
            <a:r>
              <a:rPr lang="en-US" altLang="zh-CN" sz="2000" b="1" dirty="0"/>
              <a:t>2.16</a:t>
            </a:r>
          </a:p>
          <a:p>
            <a:pPr>
              <a:defRPr/>
            </a:pPr>
            <a:r>
              <a:rPr lang="en-US" altLang="zh-CN" sz="2000" b="1" dirty="0"/>
              <a:t>2.17</a:t>
            </a:r>
          </a:p>
          <a:p>
            <a:pPr>
              <a:defRPr/>
            </a:pPr>
            <a:r>
              <a:rPr lang="en-US" altLang="zh-CN" sz="2000" b="1" dirty="0"/>
              <a:t>2.18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B1D2DD5F-843A-4E6B-858E-7C35BEAF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习题答案（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P53-56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ADA7-487E-47EE-B37D-A2AF8866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1800" b="1" dirty="0"/>
              <a:t>2.1</a:t>
            </a:r>
            <a:r>
              <a:rPr lang="zh-CN" altLang="en-US" sz="1800" b="1" dirty="0"/>
              <a:t>：解释下列名词：</a:t>
            </a:r>
            <a:endParaRPr lang="en-US" altLang="zh-CN" sz="1800" b="1" dirty="0"/>
          </a:p>
          <a:p>
            <a:pPr lvl="1">
              <a:buFont typeface="+mj-lt"/>
              <a:buAutoNum type="arabicPeriod"/>
              <a:defRPr/>
            </a:pPr>
            <a:r>
              <a:rPr lang="zh-CN" altLang="en-US" sz="1000" b="1" dirty="0"/>
              <a:t>真值：</a:t>
            </a:r>
            <a:r>
              <a:rPr lang="en-US" altLang="zh-CN" sz="1000" b="1" dirty="0"/>
              <a:t>+1010</a:t>
            </a:r>
            <a:r>
              <a:rPr lang="zh-CN" altLang="en-US" sz="1000" b="1" dirty="0"/>
              <a:t>，</a:t>
            </a:r>
            <a:r>
              <a:rPr lang="en-US" altLang="zh-CN" sz="1000" b="1" dirty="0"/>
              <a:t>-0.1101</a:t>
            </a:r>
          </a:p>
          <a:p>
            <a:pPr lvl="1">
              <a:buFont typeface="+mj-lt"/>
              <a:buAutoNum type="arabicPeriod"/>
              <a:defRPr/>
            </a:pPr>
            <a:endParaRPr lang="en-US" altLang="zh-CN" sz="1000" b="1" dirty="0"/>
          </a:p>
          <a:p>
            <a:pPr lvl="1">
              <a:buFont typeface="+mj-lt"/>
              <a:buAutoNum type="arabicPeriod"/>
              <a:defRPr/>
            </a:pPr>
            <a:r>
              <a:rPr lang="zh-CN" altLang="en-US" sz="1000" b="1" dirty="0"/>
              <a:t>机器码：由符号和数值一起编码表示的二进制数称为机器码（或机器数）。</a:t>
            </a:r>
            <a:endParaRPr lang="en-US" altLang="zh-CN" sz="1000" b="1" dirty="0"/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原码：正数的原码数值位为本身，符号位为</a:t>
            </a:r>
            <a:r>
              <a:rPr lang="en-US" altLang="zh-CN" sz="1000" b="1" dirty="0"/>
              <a:t>0</a:t>
            </a:r>
            <a:r>
              <a:rPr lang="zh-CN" altLang="en-US" sz="1000" b="1" dirty="0"/>
              <a:t>；负数的原码数值位为本身，符号位为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。</a:t>
            </a:r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反码：正数的反码数值位为本身，符号位为</a:t>
            </a:r>
            <a:r>
              <a:rPr lang="en-US" altLang="zh-CN" sz="1000" b="1" dirty="0"/>
              <a:t>0</a:t>
            </a:r>
            <a:r>
              <a:rPr lang="zh-CN" altLang="en-US" sz="1000" b="1" dirty="0"/>
              <a:t>；负数的反码数值位为本身取反，符号位为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。</a:t>
            </a:r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补码：正数的补码数值位为本身，符号位为</a:t>
            </a:r>
            <a:r>
              <a:rPr lang="en-US" altLang="zh-CN" sz="1000" b="1" dirty="0"/>
              <a:t>0</a:t>
            </a:r>
            <a:r>
              <a:rPr lang="zh-CN" altLang="en-US" sz="1000" b="1" dirty="0"/>
              <a:t>；负数的补码数值位为本身取反加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，符号位为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。</a:t>
            </a:r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移码：整数的移码为补码的符号位取反，移码的符号位为</a:t>
            </a:r>
            <a:r>
              <a:rPr lang="en-US" altLang="zh-CN" sz="1000" b="1" dirty="0"/>
              <a:t>0</a:t>
            </a:r>
            <a:r>
              <a:rPr lang="zh-CN" altLang="en-US" sz="1000" b="1" dirty="0"/>
              <a:t>时表示负数，移码的符号位为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时表示正数，小数没有移码。</a:t>
            </a:r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模：也称为模数，例如</a:t>
            </a:r>
            <a:r>
              <a:rPr lang="en-US" altLang="zh-CN" sz="1000" b="1" dirty="0"/>
              <a:t>4</a:t>
            </a:r>
            <a:r>
              <a:rPr lang="zh-CN" altLang="en-US" sz="1000" b="1" dirty="0"/>
              <a:t>位二进制数整数的模为</a:t>
            </a:r>
            <a:r>
              <a:rPr lang="en-US" altLang="zh-CN" sz="1000" b="1" dirty="0"/>
              <a:t>16</a:t>
            </a:r>
            <a:r>
              <a:rPr lang="zh-CN" altLang="en-US" sz="1000" b="1" dirty="0"/>
              <a:t>，二进制小数的模为</a:t>
            </a:r>
            <a:r>
              <a:rPr lang="en-US" altLang="zh-CN" sz="1000" b="1" dirty="0"/>
              <a:t>2</a:t>
            </a:r>
            <a:r>
              <a:rPr lang="zh-CN" altLang="en-US" sz="1000" b="1" dirty="0"/>
              <a:t>。</a:t>
            </a:r>
            <a:endParaRPr lang="en-US" altLang="zh-CN" sz="1000" b="1" dirty="0"/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定点数：定点数的小数点是固定的；定点小数，小数点在符号位的右边；定点整数，小数点在最右边。</a:t>
            </a:r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浮点数：浮点数的小数点位置是不固定的，小数点位置可以浮动，故称为浮点数。</a:t>
            </a:r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溢出：包括正上溢、负上溢、正下溢、负下溢。</a:t>
            </a:r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精度溢出：对于小数还存在精度的问题，所有不在数轴上的小数都超出了定点小数所能表示的精度，无法表示，此时定点小数发生精度溢出，只能采用舍入的方法近视表示。</a:t>
            </a:r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浮点数规格化：尾数为纯小数，且尾数的绝对值大于等于</a:t>
            </a:r>
            <a:r>
              <a:rPr lang="en-US" altLang="zh-CN" sz="1000" b="1" dirty="0"/>
              <a:t>0.5</a:t>
            </a:r>
            <a:r>
              <a:rPr lang="zh-CN" altLang="en-US" sz="1000" b="1" dirty="0"/>
              <a:t>、小于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，即尾数的最高有效位为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（尾数用原码表示）。非规格化的浮点数可以通过左规或右规的方法变为规格化的浮点数。</a:t>
            </a:r>
          </a:p>
          <a:p>
            <a:pPr lvl="1">
              <a:buFont typeface="+mj-lt"/>
              <a:buAutoNum type="arabicPeriod"/>
            </a:pPr>
            <a:endParaRPr lang="en-US" altLang="zh-CN" sz="1000" b="1" dirty="0"/>
          </a:p>
          <a:p>
            <a:pPr lvl="1">
              <a:buFont typeface="+mj-lt"/>
              <a:buAutoNum type="arabicPeriod"/>
            </a:pPr>
            <a:r>
              <a:rPr lang="zh-CN" altLang="en-US" sz="1000" b="1" dirty="0"/>
              <a:t>隐藏位：当尾数采用原码表示时，规格化的尾数最高有效位一定是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，可以将最高有效位的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隐藏，从而节省</a:t>
            </a:r>
            <a:r>
              <a:rPr lang="en-US" altLang="zh-CN" sz="1000" b="1" dirty="0"/>
              <a:t>1</a:t>
            </a:r>
            <a:r>
              <a:rPr lang="zh-CN" altLang="en-US" sz="1000" b="1" dirty="0"/>
              <a:t>位存储空间，被隐藏的这一位称为隐藏位。</a:t>
            </a:r>
          </a:p>
          <a:p>
            <a:pPr>
              <a:defRPr/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B5681-9DF7-4B4D-B673-D12CA5B73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1">
              <a:buFont typeface="+mj-lt"/>
              <a:buAutoNum type="arabicPeriod" startAt="14"/>
            </a:pPr>
            <a:r>
              <a:rPr lang="en-US" altLang="zh-CN" sz="900" b="1" dirty="0"/>
              <a:t>BCD</a:t>
            </a:r>
            <a:r>
              <a:rPr lang="zh-CN" altLang="en-US" sz="900" b="1" dirty="0"/>
              <a:t>码：</a:t>
            </a:r>
            <a:r>
              <a:rPr lang="en-US" altLang="zh-CN" sz="900" b="1" dirty="0"/>
              <a:t>Binary Coded Decimal</a:t>
            </a:r>
            <a:r>
              <a:rPr lang="zh-CN" altLang="en-US" sz="900" b="1" dirty="0"/>
              <a:t>，二进制编码的十进制数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有权码：十进制数的</a:t>
            </a:r>
            <a:r>
              <a:rPr lang="en-US" altLang="zh-CN" sz="900" b="1" dirty="0"/>
              <a:t>4</a:t>
            </a:r>
            <a:r>
              <a:rPr lang="zh-CN" altLang="en-US" sz="900" b="1" dirty="0"/>
              <a:t>位二进制数码的每一位都有确定的权值。</a:t>
            </a:r>
            <a:r>
              <a:rPr lang="en-US" altLang="zh-CN" sz="900" b="1" dirty="0"/>
              <a:t>8421</a:t>
            </a:r>
            <a:r>
              <a:rPr lang="zh-CN" altLang="en-US" sz="900" b="1" dirty="0"/>
              <a:t>码是一种有权码。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无权码：十进制数的</a:t>
            </a:r>
            <a:r>
              <a:rPr lang="en-US" altLang="zh-CN" sz="900" b="1" dirty="0"/>
              <a:t>4</a:t>
            </a:r>
            <a:r>
              <a:rPr lang="zh-CN" altLang="en-US" sz="900" b="1" dirty="0"/>
              <a:t>位二进制数码的每一位没有确定的权值。余</a:t>
            </a:r>
            <a:r>
              <a:rPr lang="en-US" altLang="zh-CN" sz="900" b="1" dirty="0"/>
              <a:t>3</a:t>
            </a:r>
            <a:r>
              <a:rPr lang="zh-CN" altLang="en-US" sz="900" b="1" dirty="0"/>
              <a:t>码是一种无权码。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en-US" altLang="zh-CN" sz="900" b="1" dirty="0"/>
              <a:t>BID</a:t>
            </a:r>
            <a:r>
              <a:rPr lang="zh-CN" altLang="en-US" sz="900" b="1" dirty="0"/>
              <a:t>码：</a:t>
            </a:r>
            <a:r>
              <a:rPr lang="en-US" altLang="zh-CN" sz="900" b="1" dirty="0"/>
              <a:t>Binary Integer Decimal</a:t>
            </a:r>
            <a:r>
              <a:rPr lang="zh-CN" altLang="en-US" sz="900" b="1" dirty="0"/>
              <a:t>，十进制整数的二进制表示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en-US" altLang="zh-CN" sz="900" b="1" dirty="0"/>
              <a:t>DPD</a:t>
            </a:r>
            <a:r>
              <a:rPr lang="zh-CN" altLang="en-US" sz="900" b="1" dirty="0"/>
              <a:t>码：</a:t>
            </a:r>
            <a:r>
              <a:rPr lang="en-US" altLang="zh-CN" sz="900" b="1" dirty="0"/>
              <a:t>Densely Packed Decimal</a:t>
            </a:r>
            <a:r>
              <a:rPr lang="zh-CN" altLang="en-US" sz="900" b="1" dirty="0"/>
              <a:t>，紧凑十进制编码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二进制浮点数：浮点数的阶码和尾数都用二进制数表示，且阶码为移码，尾数为小数。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十进制浮点数：浮点数的基数为</a:t>
            </a:r>
            <a:r>
              <a:rPr lang="en-US" altLang="zh-CN" sz="900" b="1" dirty="0"/>
              <a:t>10</a:t>
            </a:r>
            <a:r>
              <a:rPr lang="zh-CN" altLang="en-US" sz="900" b="1" dirty="0"/>
              <a:t>，不是</a:t>
            </a:r>
            <a:r>
              <a:rPr lang="en-US" altLang="zh-CN" sz="900" b="1" dirty="0"/>
              <a:t>2</a:t>
            </a:r>
            <a:r>
              <a:rPr lang="zh-CN" altLang="en-US" sz="900" b="1" dirty="0"/>
              <a:t>；尾数是定点整数，不是定点小数。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en-US" altLang="zh-CN" sz="900" b="1" dirty="0"/>
              <a:t>ASCII</a:t>
            </a:r>
            <a:r>
              <a:rPr lang="zh-CN" altLang="en-US" sz="900" b="1" dirty="0"/>
              <a:t>码：</a:t>
            </a:r>
            <a:r>
              <a:rPr lang="en-US" altLang="zh-CN" sz="900" b="1" dirty="0"/>
              <a:t>American Standard Code for Information Interchange</a:t>
            </a:r>
            <a:r>
              <a:rPr lang="zh-CN" altLang="en-US" sz="900" b="1" dirty="0"/>
              <a:t>，美国信息交换标准代码，用</a:t>
            </a:r>
            <a:r>
              <a:rPr lang="en-US" altLang="zh-CN" sz="900" b="1" dirty="0"/>
              <a:t>7</a:t>
            </a:r>
            <a:r>
              <a:rPr lang="zh-CN" altLang="en-US" sz="900" b="1" dirty="0"/>
              <a:t>位二进制数表示</a:t>
            </a:r>
            <a:r>
              <a:rPr lang="en-US" altLang="zh-CN" sz="900" b="1" dirty="0"/>
              <a:t>128</a:t>
            </a:r>
            <a:r>
              <a:rPr lang="zh-CN" altLang="en-US" sz="900" b="1" dirty="0"/>
              <a:t>个字符。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机内码：汉字机内码是计算机内部存储、处理加工和传输汉字时所用的统一编码（如国标码、区位码、</a:t>
            </a:r>
            <a:r>
              <a:rPr lang="en-US" altLang="zh-CN" sz="900" b="1" dirty="0"/>
              <a:t>Unicode</a:t>
            </a:r>
            <a:r>
              <a:rPr lang="zh-CN" altLang="en-US" sz="900" b="1" dirty="0"/>
              <a:t>编码等）。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字形码：字形码是汉字的输出码，也称字型码。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字库：也称汉字库，存放汉字字形码的字库。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码距：码距（又称海明距离），两个编码对应二进制位不同的个数称为码距。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校验码：校验码是具有发现错误或纠正错误能力的数据编码。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多重奇偶校验：多重奇偶校验：将原始数据分成若干个校验组，每个数据位至少位于两个或两个以上的校验组，当某个数据位出错时，能在多个检错位中被指出（能够改变多个检错位），从而可以知道是哪一位数据位出错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en-US" altLang="zh-CN" sz="900" b="1" dirty="0"/>
              <a:t>ECC</a:t>
            </a:r>
            <a:r>
              <a:rPr lang="zh-CN" altLang="en-US" sz="900" b="1" dirty="0"/>
              <a:t>码：海明码本质上是一种多重奇偶校验码，它是一种既能检错也能纠错的校验码（</a:t>
            </a:r>
            <a:r>
              <a:rPr lang="en-US" altLang="zh-CN" sz="900" b="1" dirty="0"/>
              <a:t>Error-Correcting Codes</a:t>
            </a:r>
            <a:r>
              <a:rPr lang="zh-CN" altLang="en-US" sz="900" b="1" dirty="0"/>
              <a:t>，</a:t>
            </a:r>
            <a:r>
              <a:rPr lang="en-US" altLang="zh-CN" sz="900" b="1" dirty="0"/>
              <a:t>ECC</a:t>
            </a:r>
            <a:r>
              <a:rPr lang="zh-CN" altLang="en-US" sz="900" b="1" dirty="0"/>
              <a:t>）。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zh-CN" altLang="en-US" sz="900" b="1" dirty="0"/>
              <a:t>海明码：假设原始数据为：</a:t>
            </a:r>
            <a:r>
              <a:rPr lang="en-US" altLang="zh-CN" sz="900" b="1" dirty="0"/>
              <a:t>Dk…D2D1</a:t>
            </a:r>
            <a:r>
              <a:rPr lang="zh-CN" altLang="en-US" sz="900" b="1" dirty="0"/>
              <a:t>，共</a:t>
            </a:r>
            <a:r>
              <a:rPr lang="en-US" altLang="zh-CN" sz="900" b="1" dirty="0"/>
              <a:t>k</a:t>
            </a:r>
            <a:r>
              <a:rPr lang="zh-CN" altLang="en-US" sz="900" b="1" dirty="0"/>
              <a:t>位；校验位为：</a:t>
            </a:r>
            <a:r>
              <a:rPr lang="en-US" altLang="zh-CN" sz="900" b="1" dirty="0" err="1"/>
              <a:t>Pr</a:t>
            </a:r>
            <a:r>
              <a:rPr lang="en-US" altLang="zh-CN" sz="900" b="1" dirty="0"/>
              <a:t>…P2P1</a:t>
            </a:r>
            <a:r>
              <a:rPr lang="zh-CN" altLang="en-US" sz="900" b="1" dirty="0"/>
              <a:t>，共</a:t>
            </a:r>
            <a:r>
              <a:rPr lang="en-US" altLang="zh-CN" sz="900" b="1" dirty="0"/>
              <a:t>r</a:t>
            </a:r>
            <a:r>
              <a:rPr lang="zh-CN" altLang="en-US" sz="900" b="1" dirty="0"/>
              <a:t>位；则海明校验码为：</a:t>
            </a:r>
            <a:r>
              <a:rPr lang="en-US" altLang="zh-CN" sz="900" b="1" dirty="0" err="1"/>
              <a:t>Hn</a:t>
            </a:r>
            <a:r>
              <a:rPr lang="en-US" altLang="zh-CN" sz="900" b="1" dirty="0"/>
              <a:t>…H2H1</a:t>
            </a:r>
            <a:r>
              <a:rPr lang="zh-CN" altLang="en-US" sz="900" b="1" dirty="0"/>
              <a:t>，共</a:t>
            </a:r>
            <a:r>
              <a:rPr lang="en-US" altLang="zh-CN" sz="900" b="1" dirty="0"/>
              <a:t>n</a:t>
            </a:r>
            <a:r>
              <a:rPr lang="zh-CN" altLang="en-US" sz="900" b="1" dirty="0"/>
              <a:t>位，</a:t>
            </a:r>
            <a:r>
              <a:rPr lang="en-US" altLang="zh-CN" sz="900" b="1" dirty="0"/>
              <a:t>n=</a:t>
            </a:r>
            <a:r>
              <a:rPr lang="en-US" altLang="zh-CN" sz="900" b="1" dirty="0" err="1"/>
              <a:t>k+r</a:t>
            </a:r>
            <a:r>
              <a:rPr lang="zh-CN" altLang="en-US" sz="900" b="1" dirty="0"/>
              <a:t>，也称</a:t>
            </a:r>
            <a:r>
              <a:rPr lang="en-US" altLang="zh-CN" sz="900" b="1" dirty="0"/>
              <a:t>(</a:t>
            </a:r>
            <a:r>
              <a:rPr lang="en-US" altLang="zh-CN" sz="900" b="1" dirty="0" err="1"/>
              <a:t>n,k</a:t>
            </a:r>
            <a:r>
              <a:rPr lang="en-US" altLang="zh-CN" sz="900" b="1" dirty="0"/>
              <a:t>)</a:t>
            </a:r>
            <a:r>
              <a:rPr lang="zh-CN" altLang="en-US" sz="900" b="1" dirty="0"/>
              <a:t>码</a:t>
            </a:r>
          </a:p>
          <a:p>
            <a:pPr lvl="1">
              <a:buFont typeface="+mj-lt"/>
              <a:buAutoNum type="arabicPeriod" startAt="14"/>
            </a:pPr>
            <a:endParaRPr lang="en-US" altLang="zh-CN" sz="900" b="1" dirty="0"/>
          </a:p>
          <a:p>
            <a:pPr lvl="1">
              <a:buFont typeface="+mj-lt"/>
              <a:buAutoNum type="arabicPeriod" startAt="14"/>
            </a:pPr>
            <a:r>
              <a:rPr lang="en-US" altLang="zh-CN" sz="900" b="1" dirty="0"/>
              <a:t>CRC</a:t>
            </a:r>
            <a:r>
              <a:rPr lang="zh-CN" altLang="en-US" sz="900" b="1" dirty="0"/>
              <a:t>码：循环冗余校验（</a:t>
            </a:r>
            <a:r>
              <a:rPr lang="en-US" altLang="zh-CN" sz="900" b="1" dirty="0"/>
              <a:t>Cyclic Redundancy Check</a:t>
            </a:r>
            <a:r>
              <a:rPr lang="zh-CN" altLang="en-US" sz="900" b="1" dirty="0"/>
              <a:t>，</a:t>
            </a:r>
            <a:r>
              <a:rPr lang="en-US" altLang="zh-CN" sz="900" b="1" dirty="0"/>
              <a:t>CRC</a:t>
            </a:r>
            <a:r>
              <a:rPr lang="zh-CN" altLang="en-US" sz="900" b="1" dirty="0"/>
              <a:t>）是一种基于模</a:t>
            </a:r>
            <a:r>
              <a:rPr lang="en-US" altLang="zh-CN" sz="900" b="1" dirty="0"/>
              <a:t>2</a:t>
            </a:r>
            <a:r>
              <a:rPr lang="zh-CN" altLang="en-US" sz="900" b="1" dirty="0"/>
              <a:t>运算的校验码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0991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2.2 </a:t>
            </a:r>
            <a:r>
              <a:rPr lang="zh-CN" altLang="en-US" sz="1800" b="1" dirty="0"/>
              <a:t>选择题</a:t>
            </a:r>
            <a:endParaRPr lang="en-US" altLang="zh-CN" sz="18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100" b="1" dirty="0"/>
              <a:t>B</a:t>
            </a:r>
            <a:r>
              <a:rPr lang="zh-CN" altLang="en-US" sz="1100" b="1" dirty="0"/>
              <a:t>：（</a:t>
            </a:r>
            <a:r>
              <a:rPr lang="en-US" altLang="zh-CN" sz="1100" b="1" dirty="0"/>
              <a:t>-126=1000 0010</a:t>
            </a:r>
            <a:r>
              <a:rPr lang="zh-CN" altLang="en-US" sz="1100" b="1" dirty="0"/>
              <a:t>；</a:t>
            </a:r>
            <a:r>
              <a:rPr lang="en-US" altLang="zh-CN" sz="1100" b="1" dirty="0">
                <a:solidFill>
                  <a:srgbClr val="C00000"/>
                </a:solidFill>
              </a:rPr>
              <a:t>-125=10000011</a:t>
            </a:r>
            <a:r>
              <a:rPr lang="zh-CN" altLang="en-US" sz="1100" b="1" dirty="0"/>
              <a:t>；</a:t>
            </a:r>
            <a:r>
              <a:rPr lang="en-US" altLang="zh-CN" sz="1100" b="1" dirty="0"/>
              <a:t>-32=1110 0000</a:t>
            </a:r>
            <a:r>
              <a:rPr lang="zh-CN" altLang="en-US" sz="1100" b="1" dirty="0"/>
              <a:t>；</a:t>
            </a:r>
            <a:r>
              <a:rPr lang="en-US" altLang="zh-CN" sz="1100" b="1" dirty="0"/>
              <a:t>-3=1111 1101</a:t>
            </a:r>
            <a:r>
              <a:rPr lang="zh-CN" altLang="en-US" sz="1100" b="1" dirty="0"/>
              <a:t>）</a:t>
            </a:r>
            <a:endParaRPr lang="en-US" altLang="zh-CN" sz="1100" b="1" dirty="0"/>
          </a:p>
          <a:p>
            <a:pPr marL="800100" lvl="1" indent="-342900">
              <a:buFont typeface="+mj-ea"/>
              <a:buAutoNum type="circleNumDbPlain"/>
            </a:pPr>
            <a:endParaRPr lang="en-US" altLang="zh-CN" sz="11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100" b="1" dirty="0"/>
              <a:t>A</a:t>
            </a:r>
            <a:r>
              <a:rPr lang="zh-CN" altLang="en-US" sz="1100" b="1" dirty="0"/>
              <a:t>：（</a:t>
            </a:r>
            <a:r>
              <a:rPr lang="en-US" altLang="zh-CN" sz="1100" b="1" dirty="0" err="1"/>
              <a:t>si</a:t>
            </a:r>
            <a:r>
              <a:rPr lang="en-US" altLang="zh-CN" sz="1100" b="1" dirty="0"/>
              <a:t>=</a:t>
            </a:r>
            <a:r>
              <a:rPr lang="en-US" altLang="zh-CN" sz="1100" b="1" dirty="0" err="1"/>
              <a:t>usi</a:t>
            </a:r>
            <a:r>
              <a:rPr lang="en-US" altLang="zh-CN" sz="1100" b="1" dirty="0"/>
              <a:t>=65535=</a:t>
            </a:r>
            <a:r>
              <a:rPr lang="en-US" altLang="zh-CN" sz="1100" b="1" dirty="0">
                <a:solidFill>
                  <a:srgbClr val="FF0000"/>
                </a:solidFill>
              </a:rPr>
              <a:t>FFFFH=-1</a:t>
            </a:r>
            <a:r>
              <a:rPr lang="zh-CN" altLang="en-US" sz="1100" b="1" dirty="0"/>
              <a:t>）</a:t>
            </a:r>
            <a:endParaRPr lang="en-US" altLang="zh-CN" sz="1100" b="1" dirty="0"/>
          </a:p>
          <a:p>
            <a:pPr marL="800100" lvl="1" indent="-342900">
              <a:buFont typeface="+mj-ea"/>
              <a:buAutoNum type="circleNumDbPlain"/>
            </a:pPr>
            <a:endParaRPr lang="en-US" altLang="zh-CN" sz="11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100" b="1" dirty="0"/>
              <a:t>B</a:t>
            </a:r>
            <a:r>
              <a:rPr lang="zh-CN" altLang="en-US" sz="1100" b="1" dirty="0"/>
              <a:t>：（</a:t>
            </a:r>
            <a:r>
              <a:rPr lang="en-US" altLang="zh-CN" sz="1100" b="1" dirty="0"/>
              <a:t>unsigned short x=65530=FFFAH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unsigned int y = </a:t>
            </a:r>
            <a:r>
              <a:rPr lang="en-US" altLang="zh-CN" sz="1100" b="1" dirty="0">
                <a:solidFill>
                  <a:srgbClr val="FF0000"/>
                </a:solidFill>
              </a:rPr>
              <a:t>0000 FFFAH</a:t>
            </a:r>
            <a:r>
              <a:rPr lang="zh-CN" altLang="en-US" sz="1100" b="1" dirty="0"/>
              <a:t>）</a:t>
            </a:r>
            <a:endParaRPr lang="en-US" altLang="zh-CN" sz="1100" b="1" dirty="0"/>
          </a:p>
          <a:p>
            <a:pPr marL="800100" lvl="1" indent="-342900">
              <a:buFont typeface="+mj-ea"/>
              <a:buAutoNum type="circleNumDbPlain"/>
            </a:pPr>
            <a:endParaRPr lang="en-US" altLang="zh-CN" sz="11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100" b="1" dirty="0"/>
              <a:t>D</a:t>
            </a:r>
            <a:r>
              <a:rPr lang="zh-CN" altLang="en-US" sz="1100" b="1" dirty="0"/>
              <a:t>：（</a:t>
            </a:r>
            <a:r>
              <a:rPr lang="en-US" altLang="zh-CN" sz="1100" b="1" dirty="0"/>
              <a:t>short </a:t>
            </a:r>
            <a:r>
              <a:rPr lang="en-US" altLang="zh-CN" sz="1100" b="1" dirty="0" err="1"/>
              <a:t>si</a:t>
            </a:r>
            <a:r>
              <a:rPr lang="en-US" altLang="zh-CN" sz="1100" b="1" dirty="0"/>
              <a:t>=-32767=8001H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unsigned short </a:t>
            </a:r>
            <a:r>
              <a:rPr lang="en-US" altLang="zh-CN" sz="1100" b="1" dirty="0" err="1"/>
              <a:t>usi</a:t>
            </a:r>
            <a:r>
              <a:rPr lang="en-US" altLang="zh-CN" sz="1100" b="1" dirty="0"/>
              <a:t> = </a:t>
            </a:r>
            <a:r>
              <a:rPr lang="en-US" altLang="zh-CN" sz="1100" b="1" dirty="0">
                <a:solidFill>
                  <a:srgbClr val="FF0000"/>
                </a:solidFill>
              </a:rPr>
              <a:t>8001H=32769</a:t>
            </a:r>
            <a:r>
              <a:rPr lang="zh-CN" altLang="en-US" sz="1100" b="1" dirty="0"/>
              <a:t>）</a:t>
            </a:r>
            <a:endParaRPr lang="en-US" altLang="zh-CN" sz="1100" b="1" dirty="0"/>
          </a:p>
          <a:p>
            <a:pPr marL="457200" lvl="1" indent="0">
              <a:buNone/>
            </a:pPr>
            <a:r>
              <a:rPr lang="en-US" altLang="zh-CN" sz="1100" b="1" dirty="0"/>
              <a:t>-32767=2^16-1; </a:t>
            </a:r>
            <a:r>
              <a:rPr lang="zh-CN" altLang="en-US" sz="1100" b="1" dirty="0"/>
              <a:t>二进制形式：</a:t>
            </a:r>
            <a:r>
              <a:rPr lang="en-US" altLang="zh-CN" sz="1100" b="1" dirty="0"/>
              <a:t>-111111111111111</a:t>
            </a:r>
            <a:r>
              <a:rPr lang="zh-CN" altLang="en-US" sz="1100" b="1" dirty="0"/>
              <a:t>，补码为：</a:t>
            </a:r>
            <a:r>
              <a:rPr lang="en-US" altLang="zh-CN" sz="1100" b="1" dirty="0"/>
              <a:t>1,000 0000 0000 0001=8001H  </a:t>
            </a:r>
            <a:r>
              <a:rPr lang="en-US" altLang="zh-CN" sz="1100" b="1" dirty="0" err="1"/>
              <a:t>usi</a:t>
            </a:r>
            <a:r>
              <a:rPr lang="en-US" altLang="zh-CN" sz="1100" b="1" dirty="0"/>
              <a:t>=2^16+1=32769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zh-CN" sz="1100" b="1" dirty="0"/>
          </a:p>
          <a:p>
            <a:pPr marL="685800" lvl="1" indent="-228600">
              <a:buFont typeface="+mj-ea"/>
              <a:buAutoNum type="circleNumDbPlain" startAt="5"/>
            </a:pPr>
            <a:r>
              <a:rPr lang="en-US" altLang="zh-CN" sz="1100" b="1" dirty="0"/>
              <a:t>A</a:t>
            </a:r>
            <a:r>
              <a:rPr lang="zh-CN" altLang="en-US" sz="1100" b="1" dirty="0"/>
              <a:t>：（</a:t>
            </a:r>
            <a:r>
              <a:rPr lang="en-US" altLang="zh-CN" sz="1100" b="1" dirty="0"/>
              <a:t>x=-8.25=-1000.01=1.00001x2</a:t>
            </a:r>
            <a:r>
              <a:rPr lang="en-US" altLang="zh-CN" sz="1100" b="1" baseline="30000" dirty="0"/>
              <a:t>3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1 .M </a:t>
            </a:r>
            <a:r>
              <a:rPr lang="zh-CN" altLang="en-US" sz="1100" b="1" dirty="0"/>
              <a:t>的形式，</a:t>
            </a:r>
            <a:r>
              <a:rPr lang="en-US" altLang="zh-CN" sz="1100" b="1" dirty="0"/>
              <a:t>E=127+3=130= 10000010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M=00001</a:t>
            </a:r>
            <a:r>
              <a:rPr lang="zh-CN" altLang="en-US" sz="1100" b="1" dirty="0"/>
              <a:t>，单精度浮点数</a:t>
            </a:r>
            <a:r>
              <a:rPr lang="en-US" altLang="zh-CN" sz="1100" b="1" dirty="0"/>
              <a:t>=1 100 0001 0 000 0100 0000 0000 0000 0000 = </a:t>
            </a:r>
            <a:r>
              <a:rPr lang="en-US" altLang="zh-CN" sz="1100" b="1" dirty="0">
                <a:solidFill>
                  <a:srgbClr val="FF0000"/>
                </a:solidFill>
              </a:rPr>
              <a:t>C104 0000H</a:t>
            </a:r>
            <a:r>
              <a:rPr lang="zh-CN" altLang="en-US" sz="1100" b="1" dirty="0"/>
              <a:t>）</a:t>
            </a:r>
            <a:endParaRPr lang="en-US" altLang="zh-CN" sz="1100" b="1" dirty="0"/>
          </a:p>
          <a:p>
            <a:pPr marL="457200" lvl="1" indent="0">
              <a:buNone/>
            </a:pPr>
            <a:r>
              <a:rPr lang="zh-CN" altLang="en-US" sz="1100" b="1" dirty="0"/>
              <a:t>数符</a:t>
            </a:r>
            <a:r>
              <a:rPr lang="en-US" altLang="zh-CN" sz="1100" b="1" dirty="0"/>
              <a:t>1bit</a:t>
            </a:r>
            <a:r>
              <a:rPr lang="zh-CN" altLang="en-US" sz="1100" b="1" dirty="0"/>
              <a:t>，阶码</a:t>
            </a:r>
            <a:r>
              <a:rPr lang="en-US" altLang="zh-CN" sz="1100" b="1" dirty="0"/>
              <a:t>8bit</a:t>
            </a:r>
            <a:r>
              <a:rPr lang="zh-CN" altLang="en-US" sz="1100" b="1" dirty="0"/>
              <a:t>，尾数</a:t>
            </a:r>
            <a:r>
              <a:rPr lang="en-US" altLang="zh-CN" sz="1100" b="1" dirty="0"/>
              <a:t>23bit</a:t>
            </a:r>
          </a:p>
          <a:p>
            <a:pPr marL="685800" lvl="1" indent="-228600">
              <a:buFont typeface="+mj-ea"/>
              <a:buAutoNum type="circleNumDbPlain" startAt="6"/>
            </a:pPr>
            <a:endParaRPr lang="en-US" altLang="zh-CN" sz="1100" b="1" dirty="0"/>
          </a:p>
          <a:p>
            <a:pPr marL="800100" lvl="1" indent="-342900">
              <a:buFont typeface="+mj-ea"/>
              <a:buAutoNum type="circleNumDbPlain" startAt="6"/>
            </a:pPr>
            <a:r>
              <a:rPr lang="en-US" altLang="zh-CN" sz="1100" b="1" dirty="0"/>
              <a:t>A</a:t>
            </a:r>
            <a:r>
              <a:rPr lang="zh-CN" altLang="en-US" sz="1100" b="1" dirty="0"/>
              <a:t>：（</a:t>
            </a:r>
            <a:r>
              <a:rPr lang="en-US" altLang="zh-CN" sz="1100" b="1" dirty="0"/>
              <a:t>C640 0000H=1100 0110 0100 0000 0000 0000 0000 0000</a:t>
            </a:r>
            <a:r>
              <a:rPr lang="zh-CN" altLang="en-US" sz="1100" b="1" dirty="0"/>
              <a:t>，符号位</a:t>
            </a:r>
            <a:r>
              <a:rPr lang="en-US" altLang="zh-CN" sz="1100" b="1" dirty="0"/>
              <a:t>=1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E=1000 1100=140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M=100 0000 0000 0000 0000 0000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e=E-127=13</a:t>
            </a:r>
            <a:r>
              <a:rPr lang="zh-CN" altLang="en-US" sz="1100" b="1" dirty="0"/>
              <a:t>，单精度浮点数</a:t>
            </a:r>
            <a:r>
              <a:rPr lang="en-US" altLang="zh-CN" sz="1100" b="1" dirty="0"/>
              <a:t>=-(1.1)</a:t>
            </a:r>
            <a:r>
              <a:rPr lang="en-US" altLang="zh-CN" sz="1100" b="1" baseline="-25000" dirty="0"/>
              <a:t>2</a:t>
            </a:r>
            <a:r>
              <a:rPr lang="en-US" altLang="zh-CN" sz="1100" b="1" dirty="0"/>
              <a:t>x2</a:t>
            </a:r>
            <a:r>
              <a:rPr lang="en-US" altLang="zh-CN" sz="1100" b="1" baseline="30000" dirty="0"/>
              <a:t>13 </a:t>
            </a:r>
            <a:r>
              <a:rPr lang="en-US" altLang="zh-CN" sz="1100" b="1" dirty="0"/>
              <a:t>=</a:t>
            </a:r>
            <a:r>
              <a:rPr lang="en-US" altLang="zh-CN" sz="1100" b="1" dirty="0">
                <a:solidFill>
                  <a:srgbClr val="FF0000"/>
                </a:solidFill>
              </a:rPr>
              <a:t> -1.5x2</a:t>
            </a:r>
            <a:r>
              <a:rPr lang="en-US" altLang="zh-CN" sz="1100" b="1" baseline="30000" dirty="0">
                <a:solidFill>
                  <a:srgbClr val="FF0000"/>
                </a:solidFill>
              </a:rPr>
              <a:t>13</a:t>
            </a:r>
            <a:r>
              <a:rPr lang="zh-CN" altLang="en-US" sz="1100" b="1" dirty="0"/>
              <a:t>）</a:t>
            </a:r>
            <a:endParaRPr lang="en-US" altLang="zh-CN" sz="1100" b="1" dirty="0"/>
          </a:p>
          <a:p>
            <a:pPr marL="800100" lvl="1" indent="-342900">
              <a:buFont typeface="+mj-ea"/>
              <a:buAutoNum type="circleNumDbPlain" startAt="6"/>
            </a:pPr>
            <a:endParaRPr lang="en-US" altLang="zh-CN" sz="1100" b="1" dirty="0"/>
          </a:p>
          <a:p>
            <a:pPr marL="800100" lvl="1" indent="-342900">
              <a:buFont typeface="+mj-ea"/>
              <a:buAutoNum type="circleNumDbPlain" startAt="6"/>
            </a:pPr>
            <a:r>
              <a:rPr lang="en-US" altLang="zh-CN" sz="1100" b="1" dirty="0"/>
              <a:t>D</a:t>
            </a:r>
            <a:r>
              <a:rPr lang="zh-CN" altLang="en-US" sz="1100" b="1" dirty="0"/>
              <a:t>：（单精度浮点数能表示的最大正数：</a:t>
            </a:r>
            <a:r>
              <a:rPr lang="en-US" altLang="zh-CN" sz="1100" b="1" dirty="0"/>
              <a:t>E=254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M=11111111111111111111111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23</a:t>
            </a:r>
            <a:r>
              <a:rPr lang="zh-CN" altLang="en-US" sz="1100" b="1" dirty="0"/>
              <a:t>个</a:t>
            </a:r>
            <a:r>
              <a:rPr lang="en-US" altLang="zh-CN" sz="1100" b="1" dirty="0"/>
              <a:t>1</a:t>
            </a:r>
            <a:r>
              <a:rPr lang="zh-CN" altLang="en-US" sz="1100" b="1" dirty="0"/>
              <a:t>），单精度浮点数</a:t>
            </a:r>
            <a:r>
              <a:rPr lang="en-US" altLang="zh-CN" sz="1100" b="1" dirty="0"/>
              <a:t>=2</a:t>
            </a:r>
            <a:r>
              <a:rPr lang="en-US" altLang="zh-CN" sz="1100" b="1" baseline="30000" dirty="0"/>
              <a:t>E-127</a:t>
            </a:r>
            <a:r>
              <a:rPr lang="en-US" altLang="zh-CN" sz="1100" b="1" dirty="0"/>
              <a:t>x1.M=2</a:t>
            </a:r>
            <a:r>
              <a:rPr lang="en-US" altLang="zh-CN" sz="1100" b="1" baseline="30000" dirty="0"/>
              <a:t>127</a:t>
            </a:r>
            <a:r>
              <a:rPr lang="en-US" altLang="zh-CN" sz="1100" b="1" dirty="0"/>
              <a:t>x(2-2</a:t>
            </a:r>
            <a:r>
              <a:rPr lang="en-US" altLang="zh-CN" sz="1100" b="1" baseline="30000" dirty="0"/>
              <a:t>-23</a:t>
            </a:r>
            <a:r>
              <a:rPr lang="en-US" altLang="zh-CN" sz="1100" b="1" dirty="0"/>
              <a:t>) = </a:t>
            </a:r>
            <a:r>
              <a:rPr lang="en-US" altLang="zh-CN" sz="1100" b="1" dirty="0">
                <a:solidFill>
                  <a:srgbClr val="FF0000"/>
                </a:solidFill>
              </a:rPr>
              <a:t>2</a:t>
            </a:r>
            <a:r>
              <a:rPr lang="en-US" altLang="zh-CN" sz="1100" b="1" baseline="30000" dirty="0">
                <a:solidFill>
                  <a:srgbClr val="FF0000"/>
                </a:solidFill>
              </a:rPr>
              <a:t>128</a:t>
            </a:r>
            <a:r>
              <a:rPr lang="en-US" altLang="zh-CN" sz="1100" b="1" dirty="0">
                <a:solidFill>
                  <a:srgbClr val="FF0000"/>
                </a:solidFill>
              </a:rPr>
              <a:t>-2</a:t>
            </a:r>
            <a:r>
              <a:rPr lang="en-US" altLang="zh-CN" sz="1100" b="1" baseline="30000" dirty="0">
                <a:solidFill>
                  <a:srgbClr val="FF0000"/>
                </a:solidFill>
              </a:rPr>
              <a:t>104</a:t>
            </a:r>
            <a:r>
              <a:rPr lang="zh-CN" altLang="en-US" sz="1100" b="1" dirty="0"/>
              <a:t>；教材表</a:t>
            </a:r>
            <a:r>
              <a:rPr lang="en-US" altLang="zh-CN" sz="1100" b="1" dirty="0"/>
              <a:t>2.6</a:t>
            </a:r>
            <a:r>
              <a:rPr lang="zh-CN" altLang="en-US" sz="1100" b="1" dirty="0"/>
              <a:t>和表</a:t>
            </a:r>
            <a:r>
              <a:rPr lang="en-US" altLang="zh-CN" sz="1100" b="1" dirty="0"/>
              <a:t>2.7</a:t>
            </a:r>
            <a:r>
              <a:rPr lang="zh-CN" altLang="en-US" sz="1100" b="1" dirty="0"/>
              <a:t>）</a:t>
            </a:r>
            <a:endParaRPr lang="en-US" altLang="zh-CN" sz="1100" b="1" dirty="0"/>
          </a:p>
          <a:p>
            <a:pPr marL="800100" lvl="1" indent="-342900">
              <a:buFont typeface="+mj-ea"/>
              <a:buAutoNum type="circleNumDbPlain" startAt="6"/>
            </a:pPr>
            <a:endParaRPr lang="en-US" altLang="zh-CN" sz="1100" b="1" dirty="0"/>
          </a:p>
          <a:p>
            <a:pPr marL="800100" lvl="1" indent="-342900">
              <a:buFont typeface="+mj-ea"/>
              <a:buAutoNum type="circleNumDbPlain" startAt="6"/>
            </a:pPr>
            <a:r>
              <a:rPr lang="en-US" altLang="zh-CN" sz="1100" b="1" dirty="0"/>
              <a:t>A</a:t>
            </a:r>
            <a:r>
              <a:rPr lang="zh-CN" altLang="en-US" sz="1100" b="1" dirty="0"/>
              <a:t>：（单精度浮点数最小规格化正数：</a:t>
            </a:r>
            <a:r>
              <a:rPr lang="en-US" altLang="zh-CN" sz="1100" b="1" dirty="0"/>
              <a:t>E=1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M=00000000000000000000000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23</a:t>
            </a:r>
            <a:r>
              <a:rPr lang="zh-CN" altLang="en-US" sz="1100" b="1" dirty="0"/>
              <a:t>个</a:t>
            </a:r>
            <a:r>
              <a:rPr lang="en-US" altLang="zh-CN" sz="1100" b="1" dirty="0"/>
              <a:t>0</a:t>
            </a:r>
            <a:r>
              <a:rPr lang="zh-CN" altLang="en-US" sz="1100" b="1" dirty="0"/>
              <a:t>），单精度浮点数</a:t>
            </a:r>
            <a:r>
              <a:rPr lang="en-US" altLang="zh-CN" sz="1100" b="1" dirty="0"/>
              <a:t>=2</a:t>
            </a:r>
            <a:r>
              <a:rPr lang="en-US" altLang="zh-CN" sz="1100" b="1" baseline="30000" dirty="0"/>
              <a:t>E-127</a:t>
            </a:r>
            <a:r>
              <a:rPr lang="en-US" altLang="zh-CN" sz="1100" b="1" dirty="0"/>
              <a:t>x1.M=2</a:t>
            </a:r>
            <a:r>
              <a:rPr lang="en-US" altLang="zh-CN" sz="1100" b="1" baseline="30000" dirty="0"/>
              <a:t>-126</a:t>
            </a:r>
            <a:r>
              <a:rPr lang="en-US" altLang="zh-CN" sz="1100" b="1" dirty="0"/>
              <a:t>x(1.0)</a:t>
            </a:r>
            <a:r>
              <a:rPr lang="en-US" altLang="zh-CN" sz="1100" b="1" baseline="-25000" dirty="0"/>
              <a:t>2 </a:t>
            </a:r>
            <a:r>
              <a:rPr lang="en-US" altLang="zh-CN" sz="1100" b="1" dirty="0"/>
              <a:t>= </a:t>
            </a:r>
            <a:r>
              <a:rPr lang="en-US" altLang="zh-CN" sz="1100" b="1" dirty="0">
                <a:solidFill>
                  <a:srgbClr val="FF0000"/>
                </a:solidFill>
              </a:rPr>
              <a:t>1.0x2</a:t>
            </a:r>
            <a:r>
              <a:rPr lang="en-US" altLang="zh-CN" sz="1100" b="1" baseline="30000" dirty="0">
                <a:solidFill>
                  <a:srgbClr val="FF0000"/>
                </a:solidFill>
              </a:rPr>
              <a:t>-126</a:t>
            </a:r>
            <a:r>
              <a:rPr lang="zh-CN" altLang="en-US" sz="1100" b="1" dirty="0"/>
              <a:t>；教材表</a:t>
            </a:r>
            <a:r>
              <a:rPr lang="en-US" altLang="zh-CN" sz="1100" b="1" dirty="0"/>
              <a:t>2.6</a:t>
            </a:r>
            <a:r>
              <a:rPr lang="zh-CN" altLang="en-US" sz="1100" b="1" dirty="0"/>
              <a:t>和表</a:t>
            </a:r>
            <a:r>
              <a:rPr lang="en-US" altLang="zh-CN" sz="1100" b="1" dirty="0"/>
              <a:t>2.7</a:t>
            </a:r>
            <a:r>
              <a:rPr lang="zh-CN" altLang="en-US" sz="1100" b="1" dirty="0"/>
              <a:t>）</a:t>
            </a:r>
            <a:endParaRPr lang="en-US" altLang="zh-CN" sz="1100" b="1" dirty="0"/>
          </a:p>
          <a:p>
            <a:pPr marL="800100" lvl="1" indent="-342900">
              <a:buFont typeface="+mj-ea"/>
              <a:buAutoNum type="circleNumDbPlain" startAt="6"/>
            </a:pPr>
            <a:endParaRPr lang="en-US" altLang="zh-CN" sz="1100" b="1" dirty="0"/>
          </a:p>
          <a:p>
            <a:pPr marL="800100" lvl="1" indent="-342900">
              <a:buFont typeface="+mj-ea"/>
              <a:buAutoNum type="circleNumDbPlain" startAt="6"/>
            </a:pPr>
            <a:r>
              <a:rPr lang="en-US" altLang="zh-CN" sz="1100" b="1" dirty="0"/>
              <a:t>A</a:t>
            </a:r>
            <a:r>
              <a:rPr lang="zh-CN" altLang="en-US" sz="1100" b="1" dirty="0"/>
              <a:t>：（</a:t>
            </a:r>
            <a:r>
              <a:rPr lang="en-US" altLang="zh-CN" sz="1100" b="1" dirty="0"/>
              <a:t>x=(f1)=CC90 0000H=1100 1100 1001 0000 0000 0000 0000 0000</a:t>
            </a:r>
            <a:r>
              <a:rPr lang="zh-CN" altLang="en-US" sz="1100" b="1" dirty="0"/>
              <a:t>，符号位</a:t>
            </a:r>
            <a:r>
              <a:rPr lang="en-US" altLang="zh-CN" sz="1100" b="1" dirty="0"/>
              <a:t>=1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E=1001 1001=153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M=001 0000 0000 0000 0000 0000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e=E-127=26</a:t>
            </a:r>
            <a:r>
              <a:rPr lang="zh-CN" altLang="en-US" sz="1100" b="1" dirty="0"/>
              <a:t>，单精度浮点数</a:t>
            </a:r>
            <a:r>
              <a:rPr lang="en-US" altLang="zh-CN" sz="1100" b="1" dirty="0"/>
              <a:t>x=-(1.001)</a:t>
            </a:r>
            <a:r>
              <a:rPr lang="en-US" altLang="zh-CN" sz="1100" b="1" baseline="-25000" dirty="0"/>
              <a:t>2</a:t>
            </a:r>
            <a:r>
              <a:rPr lang="en-US" altLang="zh-CN" sz="1100" b="1" dirty="0"/>
              <a:t>x2</a:t>
            </a:r>
            <a:r>
              <a:rPr lang="en-US" altLang="zh-CN" sz="1100" b="1" baseline="30000" dirty="0"/>
              <a:t>26</a:t>
            </a:r>
            <a:r>
              <a:rPr lang="en-US" altLang="zh-CN" sz="1100" b="1" dirty="0"/>
              <a:t>=</a:t>
            </a:r>
            <a:r>
              <a:rPr lang="en-US" altLang="zh-CN" sz="1100" b="1" dirty="0">
                <a:solidFill>
                  <a:srgbClr val="FF0000"/>
                </a:solidFill>
              </a:rPr>
              <a:t>-1.125x2</a:t>
            </a:r>
            <a:r>
              <a:rPr lang="en-US" altLang="zh-CN" sz="1100" b="1" baseline="30000" dirty="0">
                <a:solidFill>
                  <a:srgbClr val="FF0000"/>
                </a:solidFill>
              </a:rPr>
              <a:t>26</a:t>
            </a:r>
            <a:r>
              <a:rPr lang="zh-CN" altLang="en-US" sz="1100" b="1" dirty="0"/>
              <a:t>；</a:t>
            </a:r>
            <a:r>
              <a:rPr lang="en-US" altLang="zh-CN" sz="1100" b="1" dirty="0"/>
              <a:t>y=(f2)=B0C0 0000H=1011 0000 1100 0000 0000 0000 0000 0000</a:t>
            </a:r>
            <a:r>
              <a:rPr lang="zh-CN" altLang="en-US" sz="1100" b="1" dirty="0"/>
              <a:t>，符号位</a:t>
            </a:r>
            <a:r>
              <a:rPr lang="en-US" altLang="zh-CN" sz="1100" b="1" dirty="0"/>
              <a:t>=1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E=0110 0001=97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M=100 0000 0000 0000 0000 0000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e=E-127=-30</a:t>
            </a:r>
            <a:r>
              <a:rPr lang="zh-CN" altLang="en-US" sz="1100" b="1" dirty="0"/>
              <a:t>，单精度浮点数</a:t>
            </a:r>
            <a:r>
              <a:rPr lang="en-US" altLang="zh-CN" sz="1100" b="1" dirty="0"/>
              <a:t>y=-(1.1)</a:t>
            </a:r>
            <a:r>
              <a:rPr lang="en-US" altLang="zh-CN" sz="1100" b="1" baseline="-25000" dirty="0"/>
              <a:t>2</a:t>
            </a:r>
            <a:r>
              <a:rPr lang="en-US" altLang="zh-CN" sz="1100" b="1" dirty="0"/>
              <a:t>x2</a:t>
            </a:r>
            <a:r>
              <a:rPr lang="en-US" altLang="zh-CN" sz="1100" b="1" baseline="30000" dirty="0"/>
              <a:t>-30</a:t>
            </a:r>
            <a:r>
              <a:rPr lang="en-US" altLang="zh-CN" sz="1100" b="1" dirty="0"/>
              <a:t>=</a:t>
            </a:r>
            <a:r>
              <a:rPr lang="en-US" altLang="zh-CN" sz="1100" b="1" dirty="0">
                <a:solidFill>
                  <a:srgbClr val="FF0000"/>
                </a:solidFill>
              </a:rPr>
              <a:t>-1.5x2</a:t>
            </a:r>
            <a:r>
              <a:rPr lang="en-US" altLang="zh-CN" sz="1100" b="1" baseline="30000" dirty="0">
                <a:solidFill>
                  <a:srgbClr val="FF0000"/>
                </a:solidFill>
              </a:rPr>
              <a:t>-30</a:t>
            </a:r>
            <a:r>
              <a:rPr lang="zh-CN" altLang="en-US" sz="1100" b="1" dirty="0"/>
              <a:t>；</a:t>
            </a:r>
            <a:r>
              <a:rPr lang="en-US" altLang="zh-CN" sz="1100" b="1" dirty="0">
                <a:highlight>
                  <a:srgbClr val="FFFF00"/>
                </a:highlight>
              </a:rPr>
              <a:t>x</a:t>
            </a:r>
            <a:r>
              <a:rPr lang="zh-CN" altLang="en-US" sz="1100" b="1" dirty="0">
                <a:highlight>
                  <a:srgbClr val="FFFF00"/>
                </a:highlight>
              </a:rPr>
              <a:t>阶码为正数，</a:t>
            </a:r>
            <a:r>
              <a:rPr lang="en-US" altLang="zh-CN" sz="1100" b="1" dirty="0">
                <a:highlight>
                  <a:srgbClr val="FFFF00"/>
                </a:highlight>
              </a:rPr>
              <a:t>Y</a:t>
            </a:r>
            <a:r>
              <a:rPr lang="zh-CN" altLang="en-US" sz="1100" b="1" dirty="0">
                <a:highlight>
                  <a:srgbClr val="FFFF00"/>
                </a:highlight>
              </a:rPr>
              <a:t>阶码为负数</a:t>
            </a:r>
            <a:r>
              <a:rPr lang="zh-CN" altLang="en-US" sz="1100" b="1" dirty="0"/>
              <a:t>，</a:t>
            </a:r>
            <a:r>
              <a:rPr lang="zh-CN" altLang="en-US" sz="1100" b="1" dirty="0">
                <a:highlight>
                  <a:srgbClr val="FFFF00"/>
                </a:highlight>
              </a:rPr>
              <a:t>且两者都为负数</a:t>
            </a:r>
            <a:r>
              <a:rPr lang="zh-CN" altLang="en-US" sz="1100" b="1" dirty="0"/>
              <a:t>，故</a:t>
            </a:r>
            <a:r>
              <a:rPr lang="en-US" altLang="zh-CN" sz="1100" b="1" dirty="0"/>
              <a:t>x&lt;y</a:t>
            </a:r>
            <a:r>
              <a:rPr lang="zh-CN" altLang="en-US" sz="1100" b="1" dirty="0"/>
              <a:t>，且符合相同）</a:t>
            </a:r>
            <a:endParaRPr lang="en-US" altLang="zh-CN" sz="1100" b="1" dirty="0"/>
          </a:p>
          <a:p>
            <a:pPr marL="800100" lvl="1" indent="-342900">
              <a:buFont typeface="+mj-ea"/>
              <a:buAutoNum type="circleNumDbPlain" startAt="6"/>
            </a:pPr>
            <a:endParaRPr lang="en-US" altLang="zh-CN" sz="1100" b="1" dirty="0"/>
          </a:p>
          <a:p>
            <a:pPr marL="800100" lvl="1" indent="-342900">
              <a:buFont typeface="+mj-ea"/>
              <a:buAutoNum type="circleNumDbPlain" startAt="6"/>
            </a:pPr>
            <a:r>
              <a:rPr lang="en-US" altLang="zh-CN" sz="1100" b="1" dirty="0"/>
              <a:t>B</a:t>
            </a:r>
            <a:r>
              <a:rPr lang="zh-CN" altLang="en-US" sz="1100" b="1" dirty="0"/>
              <a:t>：（</a:t>
            </a:r>
            <a:r>
              <a:rPr lang="en-US" altLang="zh-CN" sz="1100" b="1" dirty="0"/>
              <a:t>I</a:t>
            </a:r>
            <a:r>
              <a:rPr lang="zh-CN" altLang="en-US" sz="1100" b="1" dirty="0"/>
              <a:t>：整数转浮点再转回整数，</a:t>
            </a:r>
            <a:r>
              <a:rPr lang="zh-CN" altLang="en-US" sz="1100" b="1" dirty="0">
                <a:solidFill>
                  <a:srgbClr val="FF0000"/>
                </a:solidFill>
              </a:rPr>
              <a:t>没有问题</a:t>
            </a:r>
            <a:r>
              <a:rPr lang="zh-CN" altLang="en-US" sz="1100" b="1" dirty="0"/>
              <a:t>；</a:t>
            </a:r>
            <a:r>
              <a:rPr lang="en-US" altLang="zh-CN" sz="1100" b="1" dirty="0"/>
              <a:t>II</a:t>
            </a:r>
            <a:r>
              <a:rPr lang="zh-CN" altLang="en-US" sz="1100" b="1" dirty="0"/>
              <a:t>：浮点转整数再转回浮点，可能有问题；</a:t>
            </a:r>
            <a:r>
              <a:rPr lang="en-US" altLang="zh-CN" sz="1100" b="1" dirty="0"/>
              <a:t>III</a:t>
            </a:r>
            <a:r>
              <a:rPr lang="zh-CN" altLang="en-US" sz="1100" b="1" dirty="0"/>
              <a:t>：单精度浮点转双精度浮点再转回单精度浮点，</a:t>
            </a:r>
            <a:r>
              <a:rPr lang="zh-CN" altLang="en-US" sz="1100" b="1" dirty="0">
                <a:solidFill>
                  <a:srgbClr val="FF0000"/>
                </a:solidFill>
              </a:rPr>
              <a:t>没有问题</a:t>
            </a:r>
            <a:r>
              <a:rPr lang="zh-CN" altLang="en-US" sz="1100" b="1" dirty="0"/>
              <a:t>；</a:t>
            </a:r>
            <a:r>
              <a:rPr lang="en-US" altLang="zh-CN" sz="1100" b="1" dirty="0"/>
              <a:t>IV</a:t>
            </a:r>
            <a:r>
              <a:rPr lang="zh-CN" altLang="en-US" sz="1100" b="1" dirty="0"/>
              <a:t>：大数</a:t>
            </a:r>
            <a:r>
              <a:rPr lang="en-US" altLang="zh-CN" sz="1100" b="1" dirty="0"/>
              <a:t>+</a:t>
            </a:r>
            <a:r>
              <a:rPr lang="zh-CN" altLang="en-US" sz="1100" b="1" dirty="0"/>
              <a:t>小数</a:t>
            </a:r>
            <a:r>
              <a:rPr lang="en-US" altLang="zh-CN" sz="1100" b="1" dirty="0"/>
              <a:t>-</a:t>
            </a:r>
            <a:r>
              <a:rPr lang="zh-CN" altLang="en-US" sz="1100" b="1" dirty="0"/>
              <a:t>大数，可能有问题）</a:t>
            </a:r>
            <a:endParaRPr lang="en-US" altLang="zh-CN" sz="1100" b="1" dirty="0"/>
          </a:p>
          <a:p>
            <a:pPr marL="457200" lvl="1" indent="0">
              <a:buNone/>
            </a:pPr>
            <a:r>
              <a:rPr lang="zh-CN" altLang="en-US" sz="1100" b="1" dirty="0">
                <a:highlight>
                  <a:srgbClr val="FFFF00"/>
                </a:highlight>
              </a:rPr>
              <a:t>参教材</a:t>
            </a:r>
            <a:r>
              <a:rPr lang="en-US" altLang="zh-CN" sz="1100" b="1" dirty="0">
                <a:highlight>
                  <a:srgbClr val="FFFF00"/>
                </a:highlight>
              </a:rPr>
              <a:t>P38:</a:t>
            </a:r>
            <a:r>
              <a:rPr lang="zh-CN" altLang="en-US" sz="1100" b="1" dirty="0">
                <a:highlight>
                  <a:srgbClr val="FFFF00"/>
                </a:highlight>
              </a:rPr>
              <a:t>当</a:t>
            </a:r>
            <a:r>
              <a:rPr lang="en-US" altLang="zh-CN" sz="1100" b="1" dirty="0">
                <a:highlight>
                  <a:srgbClr val="FFFF00"/>
                </a:highlight>
              </a:rPr>
              <a:t>int</a:t>
            </a:r>
            <a:r>
              <a:rPr lang="zh-CN" altLang="en-US" sz="1100" b="1" dirty="0">
                <a:highlight>
                  <a:srgbClr val="FFFF00"/>
                </a:highlight>
              </a:rPr>
              <a:t>型数据的</a:t>
            </a:r>
            <a:r>
              <a:rPr lang="en-US" altLang="zh-CN" sz="1100" b="1" dirty="0">
                <a:highlight>
                  <a:srgbClr val="FFFF00"/>
                </a:highlight>
              </a:rPr>
              <a:t>24-31</a:t>
            </a:r>
            <a:r>
              <a:rPr lang="zh-CN" altLang="en-US" sz="1100" b="1" dirty="0">
                <a:highlight>
                  <a:srgbClr val="FFFF00"/>
                </a:highlight>
              </a:rPr>
              <a:t>位数据非</a:t>
            </a:r>
            <a:r>
              <a:rPr lang="en-US" altLang="zh-CN" sz="1100" b="1" dirty="0">
                <a:highlight>
                  <a:srgbClr val="FFFF00"/>
                </a:highlight>
              </a:rPr>
              <a:t>0</a:t>
            </a:r>
            <a:r>
              <a:rPr lang="zh-CN" altLang="en-US" sz="1100" b="1" dirty="0">
                <a:highlight>
                  <a:srgbClr val="FFFF00"/>
                </a:highlight>
              </a:rPr>
              <a:t>时，无法精确转换成</a:t>
            </a:r>
            <a:r>
              <a:rPr lang="en-US" altLang="zh-CN" sz="1100" b="1" dirty="0">
                <a:highlight>
                  <a:srgbClr val="FFFF00"/>
                </a:highlight>
              </a:rPr>
              <a:t>24</a:t>
            </a:r>
            <a:r>
              <a:rPr lang="zh-CN" altLang="en-US" sz="1100" b="1" dirty="0">
                <a:highlight>
                  <a:srgbClr val="FFFF00"/>
                </a:highlight>
              </a:rPr>
              <a:t>位浮点数的尾数，会产生精度溢出</a:t>
            </a:r>
            <a:endParaRPr lang="en-US" altLang="zh-CN" sz="1100" b="1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zh-CN" altLang="en-US" sz="1100" b="1" dirty="0"/>
              <a:t>但是</a:t>
            </a:r>
            <a:r>
              <a:rPr lang="en-US" altLang="zh-CN" sz="1100" b="1" dirty="0" err="1"/>
              <a:t>i</a:t>
            </a:r>
            <a:r>
              <a:rPr lang="en-US" altLang="zh-CN" sz="1100" b="1" dirty="0"/>
              <a:t>=785=(</a:t>
            </a:r>
            <a:r>
              <a:rPr lang="en-US" altLang="zh-CN" sz="1100" b="1" dirty="0">
                <a:solidFill>
                  <a:srgbClr val="C00000"/>
                </a:solidFill>
              </a:rPr>
              <a:t>00000000</a:t>
            </a:r>
            <a:r>
              <a:rPr lang="en-US" altLang="zh-CN" sz="1100" b="1" dirty="0"/>
              <a:t>00000000000000 1100010001)2 </a:t>
            </a:r>
            <a:r>
              <a:rPr lang="zh-CN" altLang="en-US" sz="1100" b="1" dirty="0">
                <a:highlight>
                  <a:srgbClr val="FFFF00"/>
                </a:highlight>
              </a:rPr>
              <a:t>其</a:t>
            </a:r>
            <a:r>
              <a:rPr lang="en-US" altLang="zh-CN" sz="1100" b="1" dirty="0">
                <a:highlight>
                  <a:srgbClr val="FFFF00"/>
                </a:highlight>
              </a:rPr>
              <a:t>24-31</a:t>
            </a:r>
            <a:r>
              <a:rPr lang="zh-CN" altLang="en-US" sz="1100" b="1" dirty="0">
                <a:highlight>
                  <a:srgbClr val="FFFF00"/>
                </a:highlight>
              </a:rPr>
              <a:t>位数据为全</a:t>
            </a:r>
            <a:r>
              <a:rPr lang="en-US" altLang="zh-CN" sz="1100" b="1" dirty="0">
                <a:highlight>
                  <a:srgbClr val="FFFF00"/>
                </a:highlight>
              </a:rPr>
              <a:t>0. </a:t>
            </a:r>
            <a:r>
              <a:rPr lang="zh-CN" altLang="en-US" sz="1100" b="1" dirty="0">
                <a:highlight>
                  <a:srgbClr val="FFFF00"/>
                </a:highlight>
              </a:rPr>
              <a:t>故转换后，不会溢出</a:t>
            </a:r>
            <a:endParaRPr lang="en-US" altLang="zh-CN" sz="1100" b="1" dirty="0">
              <a:highlight>
                <a:srgbClr val="FFFF00"/>
              </a:highlight>
            </a:endParaRPr>
          </a:p>
          <a:p>
            <a:pPr marL="685800" lvl="1" indent="-228600">
              <a:buFont typeface="+mj-ea"/>
              <a:buAutoNum type="circleNumDbPlain" startAt="11"/>
            </a:pPr>
            <a:r>
              <a:rPr lang="en-US" altLang="zh-CN" sz="1100" b="1" dirty="0"/>
              <a:t>C</a:t>
            </a:r>
            <a:r>
              <a:rPr lang="zh-CN" altLang="en-US" sz="1100" b="1" dirty="0"/>
              <a:t>：（海明码：</a:t>
            </a:r>
            <a:r>
              <a:rPr lang="en-US" altLang="zh-CN" sz="1100" b="1" dirty="0" err="1"/>
              <a:t>k+r</a:t>
            </a:r>
            <a:r>
              <a:rPr lang="en-US" altLang="zh-CN" sz="1100" b="1" dirty="0"/>
              <a:t> </a:t>
            </a:r>
            <a:r>
              <a:rPr lang="en-US" altLang="zh-CN" sz="1100" b="1" dirty="0">
                <a:ea typeface="等线" panose="02010600030101010101" pitchFamily="2" charset="-122"/>
              </a:rPr>
              <a:t>≤ 2</a:t>
            </a:r>
            <a:r>
              <a:rPr lang="en-US" altLang="zh-CN" sz="1100" b="1" baseline="30000" dirty="0">
                <a:ea typeface="等线" panose="02010600030101010101" pitchFamily="2" charset="-122"/>
              </a:rPr>
              <a:t>r</a:t>
            </a:r>
            <a:r>
              <a:rPr lang="en-US" altLang="zh-CN" sz="1100" b="1" dirty="0">
                <a:ea typeface="等线" panose="02010600030101010101" pitchFamily="2" charset="-122"/>
              </a:rPr>
              <a:t>-1</a:t>
            </a:r>
            <a:r>
              <a:rPr lang="zh-CN" altLang="en-US" sz="1100" b="1" dirty="0">
                <a:ea typeface="等线" panose="02010600030101010101" pitchFamily="2" charset="-122"/>
              </a:rPr>
              <a:t>；</a:t>
            </a:r>
            <a:r>
              <a:rPr lang="en-US" altLang="zh-CN" sz="1100" b="1" dirty="0">
                <a:ea typeface="等线" panose="02010600030101010101" pitchFamily="2" charset="-122"/>
              </a:rPr>
              <a:t>k=8</a:t>
            </a:r>
            <a:r>
              <a:rPr lang="zh-CN" altLang="en-US" sz="1100" b="1" dirty="0">
                <a:ea typeface="等线" panose="02010600030101010101" pitchFamily="2" charset="-122"/>
              </a:rPr>
              <a:t>，</a:t>
            </a:r>
            <a:r>
              <a:rPr lang="en-US" altLang="zh-CN" sz="1100" b="1" dirty="0">
                <a:solidFill>
                  <a:srgbClr val="FF0000"/>
                </a:solidFill>
                <a:ea typeface="等线" panose="02010600030101010101" pitchFamily="2" charset="-122"/>
              </a:rPr>
              <a:t>r=4</a:t>
            </a:r>
            <a:r>
              <a:rPr lang="zh-CN" altLang="en-US" sz="1100" b="1" dirty="0">
                <a:ea typeface="等线" panose="02010600030101010101" pitchFamily="2" charset="-122"/>
              </a:rPr>
              <a:t>；</a:t>
            </a:r>
            <a:r>
              <a:rPr lang="en-US" altLang="zh-CN" sz="1100" b="1" dirty="0">
                <a:ea typeface="等线" panose="02010600030101010101" pitchFamily="2" charset="-122"/>
              </a:rPr>
              <a:t>8+4</a:t>
            </a:r>
            <a:r>
              <a:rPr lang="en-US" altLang="zh-CN" sz="1100" b="1" dirty="0"/>
              <a:t> </a:t>
            </a:r>
            <a:r>
              <a:rPr lang="en-US" altLang="zh-CN" sz="1100" b="1" dirty="0">
                <a:ea typeface="等线" panose="02010600030101010101" pitchFamily="2" charset="-122"/>
              </a:rPr>
              <a:t>≤ 2</a:t>
            </a:r>
            <a:r>
              <a:rPr lang="en-US" altLang="zh-CN" sz="11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100" b="1" dirty="0">
                <a:ea typeface="等线" panose="02010600030101010101" pitchFamily="2" charset="-122"/>
              </a:rPr>
              <a:t>-1</a:t>
            </a:r>
            <a:r>
              <a:rPr lang="zh-CN" altLang="en-US" sz="11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7242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2.3 </a:t>
            </a:r>
            <a:r>
              <a:rPr lang="zh-CN" altLang="en-US" sz="1800" b="1" dirty="0"/>
              <a:t>回答下列问题</a:t>
            </a:r>
            <a:endParaRPr lang="en-US" altLang="zh-CN" sz="1800" b="1" dirty="0"/>
          </a:p>
          <a:p>
            <a:pPr marL="800100" lvl="1" indent="-342900">
              <a:buFont typeface="+mj-ea"/>
              <a:buAutoNum type="circleNumDbPlain"/>
            </a:pPr>
            <a:endParaRPr lang="en-US" altLang="zh-CN" sz="1100" b="1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200" b="1" dirty="0"/>
              <a:t>为什么计算机中采用二进制进行数据表示和运算？</a:t>
            </a:r>
            <a:endParaRPr lang="en-US" altLang="zh-CN" sz="1200" b="1" dirty="0"/>
          </a:p>
          <a:p>
            <a:pPr marL="1028700" lvl="2" indent="-171450"/>
            <a:r>
              <a:rPr lang="zh-CN" altLang="en-US" sz="1050" b="1" dirty="0"/>
              <a:t>答：二进制由于数码最少、容易与简单的物理状态对应、算术逻辑运算电路更容易实现等优势，成为现代计算机中数据表示的不二之选，采用二进制可以表示任何数据信息。</a:t>
            </a:r>
            <a:endParaRPr lang="en-US" altLang="zh-CN" sz="1050" b="1" dirty="0"/>
          </a:p>
          <a:p>
            <a:pPr marL="800100" lvl="1" indent="-342900">
              <a:buFont typeface="+mj-ea"/>
              <a:buAutoNum type="circleNumDbPlain"/>
            </a:pPr>
            <a:endParaRPr lang="en-US" altLang="zh-CN" sz="1200" b="1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200" b="1" dirty="0"/>
              <a:t>相对于奇偶校验，交叉奇偶校验的检错与纠错能力的提高需要付出哪些方面的代价？</a:t>
            </a:r>
            <a:endParaRPr lang="en-US" altLang="zh-CN" sz="1200" b="1" dirty="0"/>
          </a:p>
          <a:p>
            <a:pPr marL="1028700" lvl="2" indent="-171450"/>
            <a:r>
              <a:rPr lang="zh-CN" altLang="en-US" sz="1050" b="1" dirty="0"/>
              <a:t>答：交叉奇偶校验增加了校验位，例如</a:t>
            </a:r>
            <a:r>
              <a:rPr lang="en-US" altLang="zh-CN" sz="1050" b="1" dirty="0"/>
              <a:t>4</a:t>
            </a:r>
            <a:r>
              <a:rPr lang="zh-CN" altLang="en-US" sz="1050" b="1" dirty="0"/>
              <a:t>个</a:t>
            </a:r>
            <a:r>
              <a:rPr lang="en-US" altLang="zh-CN" sz="1050" b="1" dirty="0"/>
              <a:t>7</a:t>
            </a:r>
            <a:r>
              <a:rPr lang="zh-CN" altLang="en-US" sz="1050" b="1" dirty="0"/>
              <a:t>位二进制数，简单的奇偶校验只需要</a:t>
            </a:r>
            <a:r>
              <a:rPr lang="en-US" altLang="zh-CN" sz="1050" b="1" dirty="0"/>
              <a:t>4</a:t>
            </a:r>
            <a:r>
              <a:rPr lang="zh-CN" altLang="en-US" sz="1050" b="1" dirty="0"/>
              <a:t>位校验位（每一个</a:t>
            </a:r>
            <a:r>
              <a:rPr lang="en-US" altLang="zh-CN" sz="1050" b="1" dirty="0"/>
              <a:t>1</a:t>
            </a:r>
            <a:r>
              <a:rPr lang="zh-CN" altLang="en-US" sz="1050" b="1" dirty="0"/>
              <a:t>位），而交叉奇偶校验需要</a:t>
            </a:r>
            <a:r>
              <a:rPr lang="en-US" altLang="zh-CN" sz="1050" b="1" dirty="0"/>
              <a:t>12</a:t>
            </a:r>
            <a:r>
              <a:rPr lang="zh-CN" altLang="en-US" sz="1050" b="1" dirty="0"/>
              <a:t>位校验位。</a:t>
            </a:r>
            <a:endParaRPr lang="en-US" altLang="zh-CN" sz="800" b="1" dirty="0"/>
          </a:p>
          <a:p>
            <a:pPr marL="800100" lvl="1" indent="-342900">
              <a:buFont typeface="+mj-ea"/>
              <a:buAutoNum type="circleNumDbPlain"/>
            </a:pPr>
            <a:endParaRPr lang="en-US" altLang="zh-CN" sz="1200" b="1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200" b="1" dirty="0"/>
              <a:t>为什么计算机中采用补码表示带符号的整数？</a:t>
            </a:r>
            <a:endParaRPr lang="en-US" altLang="zh-CN" sz="1200" b="1" dirty="0"/>
          </a:p>
          <a:p>
            <a:pPr marL="1028700" lvl="2" indent="-171450"/>
            <a:r>
              <a:rPr lang="zh-CN" altLang="en-US" sz="1050" b="1" dirty="0"/>
              <a:t>答：</a:t>
            </a:r>
            <a:r>
              <a:rPr lang="en-US" altLang="zh-CN" sz="1050" b="1" dirty="0"/>
              <a:t>0</a:t>
            </a:r>
            <a:r>
              <a:rPr lang="zh-CN" altLang="en-US" sz="1050" b="1" dirty="0"/>
              <a:t>的补码是唯一的，同样长度的二进制数整数，补码的表示范围比原码多一个（如</a:t>
            </a:r>
            <a:r>
              <a:rPr lang="en-US" altLang="zh-CN" sz="1050" b="1" dirty="0"/>
              <a:t>4</a:t>
            </a:r>
            <a:r>
              <a:rPr lang="zh-CN" altLang="en-US" sz="1050" b="1" dirty="0"/>
              <a:t>位二进制数，原码整数表示范围为</a:t>
            </a:r>
            <a:r>
              <a:rPr lang="en-US" altLang="zh-CN" sz="1050" b="1" dirty="0"/>
              <a:t>-7</a:t>
            </a:r>
            <a:r>
              <a:rPr lang="zh-CN" altLang="en-US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050" b="1" dirty="0"/>
              <a:t>+7</a:t>
            </a:r>
            <a:r>
              <a:rPr lang="zh-CN" altLang="en-US" sz="1050" b="1" dirty="0"/>
              <a:t>，补码整数表示范围为</a:t>
            </a:r>
            <a:r>
              <a:rPr lang="en-US" altLang="zh-CN" sz="1050" b="1" dirty="0"/>
              <a:t>-8</a:t>
            </a:r>
            <a:r>
              <a:rPr lang="zh-CN" altLang="en-US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050" b="1" dirty="0"/>
              <a:t>+7</a:t>
            </a:r>
            <a:r>
              <a:rPr lang="zh-CN" altLang="en-US" sz="1050" b="1" dirty="0"/>
              <a:t>）；采用补码进行运算时，符号位可以直接参与运算，运算时符号位的进位作为模会被自动舍弃，因此补码的减法运算可以转换成加法运算，大大方便了二进制运算。</a:t>
            </a:r>
            <a:endParaRPr lang="en-US" altLang="zh-CN" sz="1050" b="1" dirty="0"/>
          </a:p>
          <a:p>
            <a:pPr marL="1200150" lvl="2" indent="-342900"/>
            <a:endParaRPr lang="en-US" altLang="zh-CN" sz="800" b="1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200" b="1" dirty="0"/>
              <a:t>浮点数的表示范围和精度分别由什么决定？</a:t>
            </a:r>
            <a:endParaRPr lang="en-US" altLang="zh-CN" sz="1200" b="1" dirty="0"/>
          </a:p>
          <a:p>
            <a:pPr marL="1028700" lvl="2" indent="-171450"/>
            <a:r>
              <a:rPr lang="zh-CN" altLang="en-US" sz="1050" b="1" dirty="0"/>
              <a:t>答：浮点数的表示范围由阶码决定、精度由尾数决定。</a:t>
            </a:r>
            <a:endParaRPr lang="en-US" altLang="zh-CN" sz="1050" b="1" dirty="0"/>
          </a:p>
          <a:p>
            <a:pPr marL="800100" lvl="1" indent="-342900">
              <a:buFont typeface="+mj-ea"/>
              <a:buAutoNum type="circleNumDbPlain"/>
            </a:pPr>
            <a:endParaRPr lang="en-US" altLang="zh-CN" sz="1200" b="1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200" b="1" dirty="0"/>
              <a:t>汉字输入码、机内码和字形码在汉字处理过程中各有何作用？</a:t>
            </a:r>
            <a:endParaRPr lang="en-US" altLang="zh-CN" sz="1200" b="1" dirty="0"/>
          </a:p>
          <a:p>
            <a:pPr marL="1028700" lvl="2" indent="-171450"/>
            <a:r>
              <a:rPr lang="zh-CN" altLang="en-US" sz="1050" b="1" dirty="0"/>
              <a:t>答：汉字输入码就是使用英文键盘输入汉字时的编码；汉字机内码是计算机内部存储、处理加工和传输汉字时所用的统一编码（如国标码、区位码、</a:t>
            </a:r>
            <a:r>
              <a:rPr lang="en-US" altLang="zh-CN" sz="1050" b="1" dirty="0"/>
              <a:t>Unicode</a:t>
            </a:r>
            <a:r>
              <a:rPr lang="zh-CN" altLang="en-US" sz="1050" b="1" dirty="0"/>
              <a:t>编码等）；汉字字形码是汉字的输出码，也称字型码。</a:t>
            </a:r>
            <a:endParaRPr lang="en-US" altLang="zh-CN" sz="1050" b="1" dirty="0"/>
          </a:p>
          <a:p>
            <a:pPr marL="800100" lvl="1" indent="-342900">
              <a:buFont typeface="+mj-ea"/>
              <a:buAutoNum type="circleNumDbPlain"/>
            </a:pP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203466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endParaRPr lang="en-US" altLang="zh-CN" sz="1800" b="1" dirty="0"/>
          </a:p>
          <a:p>
            <a:pPr marL="800100" lvl="1" indent="-342900">
              <a:buFont typeface="+mj-ea"/>
              <a:buAutoNum type="circleNumDbPlain" startAt="6"/>
            </a:pPr>
            <a:r>
              <a:rPr lang="zh-CN" altLang="en-US" sz="1200" b="1" dirty="0"/>
              <a:t>在机内码中如何区分</a:t>
            </a:r>
            <a:r>
              <a:rPr lang="en-US" altLang="zh-CN" sz="1200" b="1" dirty="0"/>
              <a:t>ASCII</a:t>
            </a:r>
            <a:r>
              <a:rPr lang="zh-CN" altLang="en-US" sz="1200" b="1" dirty="0"/>
              <a:t>字符和汉字字符？</a:t>
            </a:r>
            <a:endParaRPr lang="en-US" altLang="zh-CN" sz="1200" b="1" dirty="0"/>
          </a:p>
          <a:p>
            <a:pPr marL="1028700" lvl="2" indent="-171450"/>
            <a:r>
              <a:rPr lang="en-US" altLang="zh-CN" sz="1050" b="1" dirty="0"/>
              <a:t>ASCII</a:t>
            </a:r>
            <a:r>
              <a:rPr lang="zh-CN" altLang="en-US" sz="1050" b="1" dirty="0"/>
              <a:t>码的最高有效位是</a:t>
            </a:r>
            <a:r>
              <a:rPr lang="en-US" altLang="zh-CN" sz="1050" b="1" dirty="0"/>
              <a:t>0</a:t>
            </a:r>
            <a:r>
              <a:rPr lang="zh-CN" altLang="en-US" sz="1050" b="1" dirty="0"/>
              <a:t>，汉字字符的最高有效位是</a:t>
            </a:r>
            <a:r>
              <a:rPr lang="en-US" altLang="zh-CN" sz="1050" b="1" dirty="0"/>
              <a:t>1</a:t>
            </a:r>
            <a:r>
              <a:rPr lang="zh-CN" altLang="en-US" sz="1050" b="1" dirty="0"/>
              <a:t>。</a:t>
            </a:r>
            <a:endParaRPr lang="en-US" altLang="zh-CN" sz="1050" b="1" dirty="0"/>
          </a:p>
          <a:p>
            <a:pPr marL="800100" lvl="1" indent="-342900">
              <a:buFont typeface="+mj-ea"/>
              <a:buAutoNum type="circleNumDbPlain" startAt="6"/>
            </a:pPr>
            <a:endParaRPr lang="en-US" altLang="zh-CN" sz="1200" b="1" dirty="0"/>
          </a:p>
          <a:p>
            <a:pPr marL="800100" lvl="1" indent="-342900">
              <a:buFont typeface="+mj-ea"/>
              <a:buAutoNum type="circleNumDbPlain" startAt="6"/>
            </a:pPr>
            <a:r>
              <a:rPr lang="zh-CN" altLang="en-US" sz="1200" b="1" dirty="0"/>
              <a:t>为什么现代处理器中又开始支持十进制浮点数运算？</a:t>
            </a:r>
            <a:endParaRPr lang="en-US" altLang="zh-CN" sz="1200" b="1" dirty="0"/>
          </a:p>
          <a:p>
            <a:pPr marL="1028700" lvl="2" indent="-171450"/>
            <a:r>
              <a:rPr lang="zh-CN" altLang="en-US" sz="1050" b="1" dirty="0"/>
              <a:t>答：二进制浮点数的最大问题是不能精确表示十进制数（例如</a:t>
            </a:r>
            <a:r>
              <a:rPr lang="en-US" altLang="zh-CN" sz="1050" b="1" dirty="0"/>
              <a:t>(</a:t>
            </a:r>
            <a:r>
              <a:rPr lang="en-US" altLang="zh-CN" sz="1050" b="1" i="0" dirty="0">
                <a:solidFill>
                  <a:srgbClr val="333333"/>
                </a:solidFill>
                <a:effectLst/>
              </a:rPr>
              <a:t>0.7)</a:t>
            </a:r>
            <a:r>
              <a:rPr lang="en-US" altLang="zh-CN" sz="1050" b="1" i="0" baseline="-25000" dirty="0">
                <a:solidFill>
                  <a:srgbClr val="333333"/>
                </a:solidFill>
                <a:effectLst/>
              </a:rPr>
              <a:t>10</a:t>
            </a:r>
            <a:r>
              <a:rPr lang="en-US" altLang="zh-CN" sz="1050" b="1" i="0" dirty="0">
                <a:solidFill>
                  <a:srgbClr val="333333"/>
                </a:solidFill>
                <a:effectLst/>
              </a:rPr>
              <a:t>= (0.1011001100110011……)</a:t>
            </a:r>
            <a:r>
              <a:rPr lang="en-US" altLang="zh-CN" sz="1050" b="1" i="0" baseline="-25000" dirty="0">
                <a:solidFill>
                  <a:srgbClr val="333333"/>
                </a:solidFill>
                <a:effectLst/>
              </a:rPr>
              <a:t>2</a:t>
            </a:r>
            <a:r>
              <a:rPr lang="zh-CN" altLang="en-US" sz="1050" b="1" dirty="0"/>
              <a:t>），不精确的二进制浮点数表示会给运算带来很多误差问题，因此在财务金额运算中是不允许采用二进制浮点数的，必须使用十进制浮点数的表示和运算。</a:t>
            </a:r>
            <a:endParaRPr lang="en-US" altLang="zh-CN" sz="1050" b="1" dirty="0"/>
          </a:p>
          <a:p>
            <a:pPr marL="800100" lvl="1" indent="-342900">
              <a:buFont typeface="+mj-ea"/>
              <a:buAutoNum type="circleNumDbPlain" startAt="6"/>
            </a:pPr>
            <a:endParaRPr lang="en-US" altLang="zh-CN" sz="1200" b="1" dirty="0"/>
          </a:p>
          <a:p>
            <a:pPr marL="800100" lvl="1" indent="-342900">
              <a:buFont typeface="+mj-ea"/>
              <a:buAutoNum type="circleNumDbPlain" startAt="6"/>
            </a:pPr>
            <a:r>
              <a:rPr lang="zh-CN" altLang="en-US" sz="1200" b="1" dirty="0"/>
              <a:t>如何识别浮点数的正负？浮点数能表示的数值范围和数值的精度取决于什么？</a:t>
            </a:r>
            <a:endParaRPr lang="en-US" altLang="zh-CN" sz="1200" b="1" dirty="0"/>
          </a:p>
          <a:p>
            <a:pPr marL="1028700" lvl="2" indent="-171450"/>
            <a:r>
              <a:rPr lang="zh-CN" altLang="en-US" sz="1050" b="1" dirty="0"/>
              <a:t>答：浮点数的第一位为符号位，该位是</a:t>
            </a:r>
            <a:r>
              <a:rPr lang="en-US" altLang="zh-CN" sz="1050" b="1" dirty="0"/>
              <a:t>0</a:t>
            </a:r>
            <a:r>
              <a:rPr lang="zh-CN" altLang="en-US" sz="1050" b="1" dirty="0"/>
              <a:t>表示正数，该位是</a:t>
            </a:r>
            <a:r>
              <a:rPr lang="en-US" altLang="zh-CN" sz="1050" b="1" dirty="0"/>
              <a:t>1</a:t>
            </a:r>
            <a:r>
              <a:rPr lang="zh-CN" altLang="en-US" sz="1050" b="1" dirty="0"/>
              <a:t>表示负数；浮点数的表示范围由阶码决定、精度由尾数决定。</a:t>
            </a:r>
            <a:endParaRPr lang="en-US" altLang="zh-CN" sz="1050" b="1" dirty="0"/>
          </a:p>
          <a:p>
            <a:pPr marL="800100" lvl="1" indent="-342900">
              <a:buFont typeface="+mj-ea"/>
              <a:buAutoNum type="circleNumDbPlain" startAt="6"/>
            </a:pPr>
            <a:endParaRPr lang="en-US" altLang="zh-CN" sz="1200" b="1" dirty="0"/>
          </a:p>
          <a:p>
            <a:pPr marL="800100" lvl="1" indent="-342900">
              <a:buFont typeface="+mj-ea"/>
              <a:buAutoNum type="circleNumDbPlain" startAt="6"/>
            </a:pPr>
            <a:r>
              <a:rPr lang="zh-CN" altLang="en-US" sz="1200" b="1" dirty="0"/>
              <a:t>浮点数有两个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会带来什么问题？</a:t>
            </a:r>
            <a:endParaRPr lang="en-US" altLang="zh-CN" sz="1200" b="1" dirty="0"/>
          </a:p>
          <a:p>
            <a:pPr marL="1028700" lvl="2" indent="-171450"/>
            <a:r>
              <a:rPr lang="zh-CN" altLang="en-US" sz="1050" b="1" dirty="0"/>
              <a:t>答：</a:t>
            </a:r>
            <a:r>
              <a:rPr lang="en-US" altLang="zh-CN" sz="1050" b="1" dirty="0"/>
              <a:t>IEEE754</a:t>
            </a:r>
            <a:r>
              <a:rPr lang="zh-CN" altLang="en-US" sz="1050" b="1" dirty="0"/>
              <a:t>单精度浮点数有两个机器</a:t>
            </a:r>
            <a:r>
              <a:rPr lang="en-US" altLang="zh-CN" sz="1050" b="1" dirty="0"/>
              <a:t>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+0</a:t>
            </a:r>
            <a:r>
              <a:rPr lang="zh-CN" altLang="en-US" sz="1050" b="1" dirty="0"/>
              <a:t>和</a:t>
            </a:r>
            <a:r>
              <a:rPr lang="en-US" altLang="zh-CN" sz="1050" b="1" dirty="0"/>
              <a:t>-0</a:t>
            </a:r>
            <a:r>
              <a:rPr lang="zh-CN" altLang="en-US" sz="1050" b="1" dirty="0"/>
              <a:t>；两个机器</a:t>
            </a:r>
            <a:r>
              <a:rPr lang="en-US" altLang="zh-CN" sz="1050" b="1" dirty="0"/>
              <a:t>0</a:t>
            </a:r>
            <a:r>
              <a:rPr lang="zh-CN" altLang="en-US" sz="1050" b="1" dirty="0"/>
              <a:t>使浮点数少了一个表示的值。</a:t>
            </a:r>
            <a:endParaRPr lang="en-US" altLang="zh-CN" sz="1050" b="1" dirty="0"/>
          </a:p>
          <a:p>
            <a:pPr marL="457200" lvl="1" indent="0">
              <a:buNone/>
            </a:pPr>
            <a:r>
              <a:rPr lang="zh-CN" altLang="en-US" sz="1200" b="1" dirty="0">
                <a:highlight>
                  <a:srgbClr val="FFFF00"/>
                </a:highlight>
              </a:rPr>
              <a:t>浮点数中的</a:t>
            </a:r>
            <a:r>
              <a:rPr lang="en-US" altLang="zh-CN" sz="1200" b="1" dirty="0">
                <a:highlight>
                  <a:srgbClr val="FFFF00"/>
                </a:highlight>
              </a:rPr>
              <a:t>0 - </a:t>
            </a:r>
            <a:r>
              <a:rPr lang="zh-CN" altLang="en-US" sz="1200" b="1" dirty="0">
                <a:highlight>
                  <a:srgbClr val="FFFF00"/>
                </a:highlight>
              </a:rPr>
              <a:t>搜索结果 </a:t>
            </a:r>
            <a:r>
              <a:rPr lang="en-US" altLang="zh-CN" sz="1200" b="1" dirty="0">
                <a:highlight>
                  <a:srgbClr val="FFFF00"/>
                </a:highlight>
              </a:rPr>
              <a:t>- </a:t>
            </a:r>
            <a:r>
              <a:rPr lang="zh-CN" altLang="en-US" sz="1200" b="1" dirty="0">
                <a:highlight>
                  <a:srgbClr val="FFFF00"/>
                </a:highlight>
              </a:rPr>
              <a:t>知乎  </a:t>
            </a:r>
            <a:r>
              <a:rPr lang="en-US" altLang="zh-CN" sz="1200" b="1" dirty="0">
                <a:highlight>
                  <a:srgbClr val="FFFF00"/>
                </a:highlight>
              </a:rPr>
              <a:t>https://www.zhihu.com/search?type=content&amp;q=%E6%B5%AE%E7%82%B9%E6%95%B0%E4%B8%AD%E7%9A%840</a:t>
            </a:r>
          </a:p>
          <a:p>
            <a:pPr marL="800100" lvl="1" indent="-342900">
              <a:buFont typeface="+mj-ea"/>
              <a:buAutoNum type="circleNumDbPlain" startAt="6"/>
            </a:pPr>
            <a:r>
              <a:rPr lang="zh-CN" altLang="en-US" sz="1200" b="1" dirty="0"/>
              <a:t>简述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校验码的检错原理，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能纠错吗？</a:t>
            </a:r>
            <a:endParaRPr lang="en-US" altLang="zh-CN" sz="1200" b="1" dirty="0"/>
          </a:p>
          <a:p>
            <a:pPr marL="1028700" lvl="2" indent="-171450"/>
            <a:r>
              <a:rPr lang="zh-CN" altLang="en-US" sz="1050" b="1" dirty="0"/>
              <a:t>答：</a:t>
            </a:r>
            <a:r>
              <a:rPr lang="en-US" altLang="zh-CN" sz="1050" b="1" dirty="0"/>
              <a:t>CRC</a:t>
            </a:r>
            <a:r>
              <a:rPr lang="zh-CN" altLang="en-US" sz="1050" b="1" dirty="0"/>
              <a:t>编码：原始数据左移</a:t>
            </a:r>
            <a:r>
              <a:rPr lang="en-US" altLang="zh-CN" sz="1050" b="1" dirty="0"/>
              <a:t>r</a:t>
            </a:r>
            <a:r>
              <a:rPr lang="zh-CN" altLang="en-US" sz="1050" b="1" dirty="0"/>
              <a:t>位，然后与生成多项式相除（模</a:t>
            </a:r>
            <a:r>
              <a:rPr lang="en-US" altLang="zh-CN" sz="1050" b="1" dirty="0"/>
              <a:t>2</a:t>
            </a:r>
            <a:r>
              <a:rPr lang="zh-CN" altLang="en-US" sz="1050" b="1" dirty="0"/>
              <a:t>运算），得到余数，将原始数据和余数拼接起来就是</a:t>
            </a:r>
            <a:r>
              <a:rPr lang="en-US" altLang="zh-CN" sz="1050" b="1" dirty="0"/>
              <a:t>CRC</a:t>
            </a:r>
            <a:r>
              <a:rPr lang="zh-CN" altLang="en-US" sz="1050" b="1" dirty="0"/>
              <a:t>码。</a:t>
            </a:r>
            <a:r>
              <a:rPr lang="en-US" altLang="zh-CN" sz="1050" b="1" dirty="0"/>
              <a:t>CRC</a:t>
            </a:r>
            <a:r>
              <a:rPr lang="zh-CN" altLang="en-US" sz="1050" b="1" dirty="0"/>
              <a:t>解码：将接收到的</a:t>
            </a:r>
            <a:r>
              <a:rPr lang="en-US" altLang="zh-CN" sz="1050" b="1" dirty="0"/>
              <a:t>CRC</a:t>
            </a:r>
            <a:r>
              <a:rPr lang="zh-CN" altLang="en-US" sz="1050" b="1" dirty="0"/>
              <a:t>码与生成多项式相除（模</a:t>
            </a:r>
            <a:r>
              <a:rPr lang="en-US" altLang="zh-CN" sz="1050" b="1" dirty="0"/>
              <a:t>2</a:t>
            </a:r>
            <a:r>
              <a:rPr lang="zh-CN" altLang="en-US" sz="1050" b="1" dirty="0"/>
              <a:t>运算），得到余数，如果余数</a:t>
            </a:r>
            <a:r>
              <a:rPr lang="en-US" altLang="zh-CN" sz="1050" b="1" dirty="0"/>
              <a:t>=0</a:t>
            </a:r>
            <a:r>
              <a:rPr lang="zh-CN" altLang="en-US" sz="1050" b="1" dirty="0"/>
              <a:t>，则没有错误；如果余数不等于</a:t>
            </a:r>
            <a:r>
              <a:rPr lang="en-US" altLang="zh-CN" sz="1050" b="1" dirty="0"/>
              <a:t>0</a:t>
            </a:r>
            <a:r>
              <a:rPr lang="zh-CN" altLang="en-US" sz="1050" b="1" dirty="0"/>
              <a:t>，表示出错，</a:t>
            </a:r>
            <a:r>
              <a:rPr lang="en-US" altLang="zh-CN" sz="1050" b="1" dirty="0">
                <a:highlight>
                  <a:srgbClr val="FFFF00"/>
                </a:highlight>
              </a:rPr>
              <a:t>CRC</a:t>
            </a:r>
            <a:r>
              <a:rPr lang="zh-CN" altLang="en-US" sz="1050" b="1" dirty="0">
                <a:highlight>
                  <a:srgbClr val="FFFF00"/>
                </a:highlight>
              </a:rPr>
              <a:t>针对一位错可以纠错，但是出现多位错时，则无法区分，因而主要用作检错码</a:t>
            </a:r>
            <a:endParaRPr lang="en-US" altLang="zh-CN" sz="1000" b="1" dirty="0">
              <a:highlight>
                <a:srgbClr val="FFFF00"/>
              </a:highlight>
            </a:endParaRPr>
          </a:p>
          <a:p>
            <a:pPr marL="800100" lvl="1" indent="-342900">
              <a:buFont typeface="+mj-ea"/>
              <a:buAutoNum type="circleNumDbPlain" startAt="6"/>
            </a:pP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4674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ECC38-4FBD-43DB-A8C2-CCB08EF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en-US" altLang="zh-CN" sz="1800" b="1" dirty="0"/>
              <a:t>2.4 </a:t>
            </a:r>
            <a:r>
              <a:rPr lang="zh-CN" altLang="en-US" sz="1800" b="1" dirty="0"/>
              <a:t>写出下列各数的原码、反码和补码：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答：</a:t>
            </a:r>
            <a:endParaRPr lang="en-US" altLang="zh-CN" sz="1800" b="1" dirty="0"/>
          </a:p>
          <a:p>
            <a:endParaRPr lang="en-US" altLang="zh-CN" sz="11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EA8F57-2665-4978-8104-CCFF0493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51160"/>
            <a:ext cx="7874024" cy="30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51974</TotalTime>
  <Words>3701</Words>
  <Application>Microsoft Office PowerPoint</Application>
  <PresentationFormat>全屏显示(4:3)</PresentationFormat>
  <Paragraphs>836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黑体</vt:lpstr>
      <vt:lpstr>宋体</vt:lpstr>
      <vt:lpstr>宋体</vt:lpstr>
      <vt:lpstr>Arial</vt:lpstr>
      <vt:lpstr>Calibri</vt:lpstr>
      <vt:lpstr>Cambria Math</vt:lpstr>
      <vt:lpstr>Office 主题</vt:lpstr>
      <vt:lpstr>《计算机组成原理》 （第二讲习题答案）</vt:lpstr>
      <vt:lpstr>第2章    数据信息的表示</vt:lpstr>
      <vt:lpstr>习题（P53-56）</vt:lpstr>
      <vt:lpstr>习题答案（P53-56）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《嵌入式系统》 （第一讲）</dc:title>
  <dc:creator>apple</dc:creator>
  <cp:lastModifiedBy>haiying2019</cp:lastModifiedBy>
  <cp:revision>449</cp:revision>
  <dcterms:created xsi:type="dcterms:W3CDTF">2018-06-12T02:23:51Z</dcterms:created>
  <dcterms:modified xsi:type="dcterms:W3CDTF">2023-06-13T01:33:23Z</dcterms:modified>
</cp:coreProperties>
</file>