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2" r:id="rId1"/>
  </p:sldMasterIdLst>
  <p:notesMasterIdLst>
    <p:notesMasterId r:id="rId37"/>
  </p:notesMasterIdLst>
  <p:sldIdLst>
    <p:sldId id="256" r:id="rId2"/>
    <p:sldId id="1234" r:id="rId3"/>
    <p:sldId id="1235" r:id="rId4"/>
    <p:sldId id="954" r:id="rId5"/>
    <p:sldId id="1236" r:id="rId6"/>
    <p:sldId id="1237" r:id="rId7"/>
    <p:sldId id="1238" r:id="rId8"/>
    <p:sldId id="1239" r:id="rId9"/>
    <p:sldId id="1240" r:id="rId10"/>
    <p:sldId id="1210" r:id="rId11"/>
    <p:sldId id="1211" r:id="rId12"/>
    <p:sldId id="1212" r:id="rId13"/>
    <p:sldId id="1241" r:id="rId14"/>
    <p:sldId id="1242" r:id="rId15"/>
    <p:sldId id="1243" r:id="rId16"/>
    <p:sldId id="1213" r:id="rId17"/>
    <p:sldId id="1244" r:id="rId18"/>
    <p:sldId id="1245" r:id="rId19"/>
    <p:sldId id="1246" r:id="rId20"/>
    <p:sldId id="1247" r:id="rId21"/>
    <p:sldId id="1248" r:id="rId22"/>
    <p:sldId id="1252" r:id="rId23"/>
    <p:sldId id="1251" r:id="rId24"/>
    <p:sldId id="1253" r:id="rId25"/>
    <p:sldId id="1254" r:id="rId26"/>
    <p:sldId id="1255" r:id="rId27"/>
    <p:sldId id="1257" r:id="rId28"/>
    <p:sldId id="1258" r:id="rId29"/>
    <p:sldId id="1259" r:id="rId30"/>
    <p:sldId id="1261" r:id="rId31"/>
    <p:sldId id="1260" r:id="rId32"/>
    <p:sldId id="1262" r:id="rId33"/>
    <p:sldId id="1263" r:id="rId34"/>
    <p:sldId id="1264" r:id="rId35"/>
    <p:sldId id="1265" r:id="rId36"/>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380" autoAdjust="0"/>
  </p:normalViewPr>
  <p:slideViewPr>
    <p:cSldViewPr>
      <p:cViewPr varScale="1">
        <p:scale>
          <a:sx n="83" d="100"/>
          <a:sy n="83" d="100"/>
        </p:scale>
        <p:origin x="1378" y="6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C52DBD42-2C63-481F-813D-CAE2454CDE3C}"/>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a:extLst>
              <a:ext uri="{FF2B5EF4-FFF2-40B4-BE49-F238E27FC236}">
                <a16:creationId xmlns:a16="http://schemas.microsoft.com/office/drawing/2014/main" id="{618952D2-03C2-4B96-9630-2331BC34FD5A}"/>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a:defRPr/>
            </a:pPr>
            <a:fld id="{77116216-E016-4B76-AEEC-3FFB15D14D27}" type="datetimeFigureOut">
              <a:rPr lang="zh-CN" altLang="en-US"/>
              <a:pPr>
                <a:defRPr/>
              </a:pPr>
              <a:t>2023-6-13</a:t>
            </a:fld>
            <a:endParaRPr lang="zh-CN" altLang="en-US"/>
          </a:p>
        </p:txBody>
      </p:sp>
      <p:sp>
        <p:nvSpPr>
          <p:cNvPr id="4" name="幻灯片图像占位符 3">
            <a:extLst>
              <a:ext uri="{FF2B5EF4-FFF2-40B4-BE49-F238E27FC236}">
                <a16:creationId xmlns:a16="http://schemas.microsoft.com/office/drawing/2014/main" id="{A3AD8C60-1A6F-4C5C-8C44-228686A1FE21}"/>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a:ext uri="{FF2B5EF4-FFF2-40B4-BE49-F238E27FC236}">
                <a16:creationId xmlns:a16="http://schemas.microsoft.com/office/drawing/2014/main" id="{69C83C59-9895-4ECD-B5F3-A66E506D6D57}"/>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a:extLst>
              <a:ext uri="{FF2B5EF4-FFF2-40B4-BE49-F238E27FC236}">
                <a16:creationId xmlns:a16="http://schemas.microsoft.com/office/drawing/2014/main" id="{9A6A8E6F-5058-4DCE-9789-3D66AEB17B15}"/>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7" name="灯片编号占位符 6">
            <a:extLst>
              <a:ext uri="{FF2B5EF4-FFF2-40B4-BE49-F238E27FC236}">
                <a16:creationId xmlns:a16="http://schemas.microsoft.com/office/drawing/2014/main" id="{3F80F092-B945-406D-8067-D2C31A2AD3A1}"/>
              </a:ext>
            </a:extLst>
          </p:cNvPr>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ea typeface="+mn-ea"/>
              </a:defRPr>
            </a:lvl1pPr>
          </a:lstStyle>
          <a:p>
            <a:pPr>
              <a:defRPr/>
            </a:pPr>
            <a:fld id="{2C47AE3C-1DE6-4E0A-AD26-BD7437C7171C}"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a:extLst>
              <a:ext uri="{FF2B5EF4-FFF2-40B4-BE49-F238E27FC236}">
                <a16:creationId xmlns:a16="http://schemas.microsoft.com/office/drawing/2014/main" id="{D67D9785-5C7C-4F10-8696-7F05E1589780}"/>
              </a:ext>
            </a:extLst>
          </p:cNvPr>
          <p:cNvSpPr>
            <a:spLocks noGrp="1"/>
          </p:cNvSpPr>
          <p:nvPr>
            <p:ph type="dt" sz="half" idx="10"/>
          </p:nvPr>
        </p:nvSpPr>
        <p:spPr/>
        <p:txBody>
          <a:bodyPr/>
          <a:lstStyle>
            <a:lvl1pPr>
              <a:defRPr/>
            </a:lvl1pPr>
          </a:lstStyle>
          <a:p>
            <a:pPr>
              <a:defRPr/>
            </a:pPr>
            <a:fld id="{1348122B-93DA-46DE-9610-EFF7EE7DD5FC}" type="datetimeFigureOut">
              <a:rPr lang="zh-CN" altLang="en-US"/>
              <a:pPr>
                <a:defRPr/>
              </a:pPr>
              <a:t>2023-6-13</a:t>
            </a:fld>
            <a:endParaRPr lang="zh-CN" altLang="en-US"/>
          </a:p>
        </p:txBody>
      </p:sp>
      <p:sp>
        <p:nvSpPr>
          <p:cNvPr id="5" name="页脚占位符 4">
            <a:extLst>
              <a:ext uri="{FF2B5EF4-FFF2-40B4-BE49-F238E27FC236}">
                <a16:creationId xmlns:a16="http://schemas.microsoft.com/office/drawing/2014/main" id="{8EE52011-B46A-4944-8C51-1943B41486FB}"/>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1F431FAC-2703-4162-A301-9F501FEE25F2}"/>
              </a:ext>
            </a:extLst>
          </p:cNvPr>
          <p:cNvSpPr>
            <a:spLocks noGrp="1"/>
          </p:cNvSpPr>
          <p:nvPr>
            <p:ph type="sldNum" sz="quarter" idx="12"/>
          </p:nvPr>
        </p:nvSpPr>
        <p:spPr/>
        <p:txBody>
          <a:bodyPr/>
          <a:lstStyle>
            <a:lvl1pPr>
              <a:defRPr/>
            </a:lvl1pPr>
          </a:lstStyle>
          <a:p>
            <a:pPr>
              <a:defRPr/>
            </a:pPr>
            <a:fld id="{F917E44C-73CA-48B5-AE6A-DDCB330A82DE}" type="slidenum">
              <a:rPr lang="zh-CN" altLang="en-US"/>
              <a:pPr>
                <a:defRPr/>
              </a:pPr>
              <a:t>‹#›</a:t>
            </a:fld>
            <a:endParaRPr lang="zh-CN" altLang="en-US"/>
          </a:p>
        </p:txBody>
      </p:sp>
    </p:spTree>
    <p:extLst>
      <p:ext uri="{BB962C8B-B14F-4D97-AF65-F5344CB8AC3E}">
        <p14:creationId xmlns:p14="http://schemas.microsoft.com/office/powerpoint/2010/main" val="15629179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38500693-A621-4E02-9E78-476E2E8201A3}"/>
              </a:ext>
            </a:extLst>
          </p:cNvPr>
          <p:cNvSpPr>
            <a:spLocks noGrp="1"/>
          </p:cNvSpPr>
          <p:nvPr>
            <p:ph type="dt" sz="half" idx="10"/>
          </p:nvPr>
        </p:nvSpPr>
        <p:spPr/>
        <p:txBody>
          <a:bodyPr/>
          <a:lstStyle>
            <a:lvl1pPr>
              <a:defRPr/>
            </a:lvl1pPr>
          </a:lstStyle>
          <a:p>
            <a:pPr>
              <a:defRPr/>
            </a:pPr>
            <a:fld id="{B1BFBFFA-C194-4431-88C9-D5FCBBE240B3}" type="datetimeFigureOut">
              <a:rPr lang="zh-CN" altLang="en-US"/>
              <a:pPr>
                <a:defRPr/>
              </a:pPr>
              <a:t>2023-6-13</a:t>
            </a:fld>
            <a:endParaRPr lang="zh-CN" altLang="en-US"/>
          </a:p>
        </p:txBody>
      </p:sp>
      <p:sp>
        <p:nvSpPr>
          <p:cNvPr id="5" name="页脚占位符 4">
            <a:extLst>
              <a:ext uri="{FF2B5EF4-FFF2-40B4-BE49-F238E27FC236}">
                <a16:creationId xmlns:a16="http://schemas.microsoft.com/office/drawing/2014/main" id="{7685B89E-DACC-471B-B5FD-C7AD056A468D}"/>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486A3DFA-9FD4-4B69-ADD0-1F6F9A3D3B20}"/>
              </a:ext>
            </a:extLst>
          </p:cNvPr>
          <p:cNvSpPr>
            <a:spLocks noGrp="1"/>
          </p:cNvSpPr>
          <p:nvPr>
            <p:ph type="sldNum" sz="quarter" idx="12"/>
          </p:nvPr>
        </p:nvSpPr>
        <p:spPr/>
        <p:txBody>
          <a:bodyPr/>
          <a:lstStyle>
            <a:lvl1pPr>
              <a:defRPr/>
            </a:lvl1pPr>
          </a:lstStyle>
          <a:p>
            <a:pPr>
              <a:defRPr/>
            </a:pPr>
            <a:fld id="{71DC924C-B605-44AB-89D0-F7DF7B995E97}" type="slidenum">
              <a:rPr lang="zh-CN" altLang="en-US"/>
              <a:pPr>
                <a:defRPr/>
              </a:pPr>
              <a:t>‹#›</a:t>
            </a:fld>
            <a:endParaRPr lang="zh-CN" altLang="en-US"/>
          </a:p>
        </p:txBody>
      </p:sp>
    </p:spTree>
    <p:extLst>
      <p:ext uri="{BB962C8B-B14F-4D97-AF65-F5344CB8AC3E}">
        <p14:creationId xmlns:p14="http://schemas.microsoft.com/office/powerpoint/2010/main" val="25345842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BCDD970-B98B-437B-A1C8-A240FD137406}"/>
              </a:ext>
            </a:extLst>
          </p:cNvPr>
          <p:cNvSpPr>
            <a:spLocks noGrp="1"/>
          </p:cNvSpPr>
          <p:nvPr>
            <p:ph type="dt" sz="half" idx="10"/>
          </p:nvPr>
        </p:nvSpPr>
        <p:spPr/>
        <p:txBody>
          <a:bodyPr/>
          <a:lstStyle>
            <a:lvl1pPr>
              <a:defRPr/>
            </a:lvl1pPr>
          </a:lstStyle>
          <a:p>
            <a:pPr>
              <a:defRPr/>
            </a:pPr>
            <a:fld id="{57BBFE46-1C2F-4F1F-BBDA-C7B419CCDEC8}" type="datetimeFigureOut">
              <a:rPr lang="zh-CN" altLang="en-US"/>
              <a:pPr>
                <a:defRPr/>
              </a:pPr>
              <a:t>2023-6-13</a:t>
            </a:fld>
            <a:endParaRPr lang="zh-CN" altLang="en-US"/>
          </a:p>
        </p:txBody>
      </p:sp>
      <p:sp>
        <p:nvSpPr>
          <p:cNvPr id="5" name="页脚占位符 4">
            <a:extLst>
              <a:ext uri="{FF2B5EF4-FFF2-40B4-BE49-F238E27FC236}">
                <a16:creationId xmlns:a16="http://schemas.microsoft.com/office/drawing/2014/main" id="{0F6E74AF-2C67-48F8-9733-91721B62B364}"/>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500FB892-8A7A-4DCF-AF4A-401C9C627502}"/>
              </a:ext>
            </a:extLst>
          </p:cNvPr>
          <p:cNvSpPr>
            <a:spLocks noGrp="1"/>
          </p:cNvSpPr>
          <p:nvPr>
            <p:ph type="sldNum" sz="quarter" idx="12"/>
          </p:nvPr>
        </p:nvSpPr>
        <p:spPr/>
        <p:txBody>
          <a:bodyPr/>
          <a:lstStyle>
            <a:lvl1pPr>
              <a:defRPr/>
            </a:lvl1pPr>
          </a:lstStyle>
          <a:p>
            <a:pPr>
              <a:defRPr/>
            </a:pPr>
            <a:fld id="{50580542-B643-46BD-B6CE-8DDCC0FDCCEF}" type="slidenum">
              <a:rPr lang="zh-CN" altLang="en-US"/>
              <a:pPr>
                <a:defRPr/>
              </a:pPr>
              <a:t>‹#›</a:t>
            </a:fld>
            <a:endParaRPr lang="zh-CN" altLang="en-US"/>
          </a:p>
        </p:txBody>
      </p:sp>
    </p:spTree>
    <p:extLst>
      <p:ext uri="{BB962C8B-B14F-4D97-AF65-F5344CB8AC3E}">
        <p14:creationId xmlns:p14="http://schemas.microsoft.com/office/powerpoint/2010/main" val="2281498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262904AB-5841-4947-A79C-7E35D361408A}"/>
              </a:ext>
            </a:extLst>
          </p:cNvPr>
          <p:cNvSpPr>
            <a:spLocks noGrp="1"/>
          </p:cNvSpPr>
          <p:nvPr>
            <p:ph type="dt" sz="half" idx="10"/>
          </p:nvPr>
        </p:nvSpPr>
        <p:spPr/>
        <p:txBody>
          <a:bodyPr/>
          <a:lstStyle>
            <a:lvl1pPr>
              <a:defRPr/>
            </a:lvl1pPr>
          </a:lstStyle>
          <a:p>
            <a:pPr>
              <a:defRPr/>
            </a:pPr>
            <a:fld id="{FD96A4B3-12BB-490F-8891-B94234E77CF4}" type="datetimeFigureOut">
              <a:rPr lang="zh-CN" altLang="en-US"/>
              <a:pPr>
                <a:defRPr/>
              </a:pPr>
              <a:t>2023-6-13</a:t>
            </a:fld>
            <a:endParaRPr lang="zh-CN" altLang="en-US"/>
          </a:p>
        </p:txBody>
      </p:sp>
      <p:sp>
        <p:nvSpPr>
          <p:cNvPr id="5" name="页脚占位符 4">
            <a:extLst>
              <a:ext uri="{FF2B5EF4-FFF2-40B4-BE49-F238E27FC236}">
                <a16:creationId xmlns:a16="http://schemas.microsoft.com/office/drawing/2014/main" id="{034FBA67-120B-405B-8426-51A0383DA44D}"/>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E6AD0F94-1AB1-4BD7-9306-AECB8B779E7D}"/>
              </a:ext>
            </a:extLst>
          </p:cNvPr>
          <p:cNvSpPr>
            <a:spLocks noGrp="1"/>
          </p:cNvSpPr>
          <p:nvPr>
            <p:ph type="sldNum" sz="quarter" idx="12"/>
          </p:nvPr>
        </p:nvSpPr>
        <p:spPr/>
        <p:txBody>
          <a:bodyPr/>
          <a:lstStyle>
            <a:lvl1pPr>
              <a:defRPr/>
            </a:lvl1pPr>
          </a:lstStyle>
          <a:p>
            <a:pPr>
              <a:defRPr/>
            </a:pPr>
            <a:fld id="{7F20F85F-C65F-4FAE-BA2E-C3210F53E030}" type="slidenum">
              <a:rPr lang="zh-CN" altLang="en-US"/>
              <a:pPr>
                <a:defRPr/>
              </a:pPr>
              <a:t>‹#›</a:t>
            </a:fld>
            <a:endParaRPr lang="zh-CN" altLang="en-US"/>
          </a:p>
        </p:txBody>
      </p:sp>
    </p:spTree>
    <p:extLst>
      <p:ext uri="{BB962C8B-B14F-4D97-AF65-F5344CB8AC3E}">
        <p14:creationId xmlns:p14="http://schemas.microsoft.com/office/powerpoint/2010/main" val="35928080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E2594F3D-1D1C-4095-8EB8-2D6C429BC1B9}"/>
              </a:ext>
            </a:extLst>
          </p:cNvPr>
          <p:cNvSpPr>
            <a:spLocks noGrp="1"/>
          </p:cNvSpPr>
          <p:nvPr>
            <p:ph type="dt" sz="half" idx="10"/>
          </p:nvPr>
        </p:nvSpPr>
        <p:spPr/>
        <p:txBody>
          <a:bodyPr/>
          <a:lstStyle>
            <a:lvl1pPr>
              <a:defRPr/>
            </a:lvl1pPr>
          </a:lstStyle>
          <a:p>
            <a:pPr>
              <a:defRPr/>
            </a:pPr>
            <a:fld id="{36C9D99B-A1C0-474F-96E4-4C1120D30DC9}" type="datetimeFigureOut">
              <a:rPr lang="zh-CN" altLang="en-US"/>
              <a:pPr>
                <a:defRPr/>
              </a:pPr>
              <a:t>2023-6-13</a:t>
            </a:fld>
            <a:endParaRPr lang="zh-CN" altLang="en-US"/>
          </a:p>
        </p:txBody>
      </p:sp>
      <p:sp>
        <p:nvSpPr>
          <p:cNvPr id="5" name="页脚占位符 4">
            <a:extLst>
              <a:ext uri="{FF2B5EF4-FFF2-40B4-BE49-F238E27FC236}">
                <a16:creationId xmlns:a16="http://schemas.microsoft.com/office/drawing/2014/main" id="{120AC6EE-A21E-441B-84A0-3692BD2D0BDB}"/>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C8FD9A28-A97D-4BA5-9160-56B82B6D81B9}"/>
              </a:ext>
            </a:extLst>
          </p:cNvPr>
          <p:cNvSpPr>
            <a:spLocks noGrp="1"/>
          </p:cNvSpPr>
          <p:nvPr>
            <p:ph type="sldNum" sz="quarter" idx="12"/>
          </p:nvPr>
        </p:nvSpPr>
        <p:spPr/>
        <p:txBody>
          <a:bodyPr/>
          <a:lstStyle>
            <a:lvl1pPr>
              <a:defRPr/>
            </a:lvl1pPr>
          </a:lstStyle>
          <a:p>
            <a:pPr>
              <a:defRPr/>
            </a:pPr>
            <a:fld id="{374CC8E1-49DA-4C51-B9D4-F7C3DC4A3DD6}" type="slidenum">
              <a:rPr lang="zh-CN" altLang="en-US"/>
              <a:pPr>
                <a:defRPr/>
              </a:pPr>
              <a:t>‹#›</a:t>
            </a:fld>
            <a:endParaRPr lang="zh-CN" altLang="en-US"/>
          </a:p>
        </p:txBody>
      </p:sp>
    </p:spTree>
    <p:extLst>
      <p:ext uri="{BB962C8B-B14F-4D97-AF65-F5344CB8AC3E}">
        <p14:creationId xmlns:p14="http://schemas.microsoft.com/office/powerpoint/2010/main" val="2323178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a:extLst>
              <a:ext uri="{FF2B5EF4-FFF2-40B4-BE49-F238E27FC236}">
                <a16:creationId xmlns:a16="http://schemas.microsoft.com/office/drawing/2014/main" id="{7E5A64BC-89AB-4087-809B-42E87D110304}"/>
              </a:ext>
            </a:extLst>
          </p:cNvPr>
          <p:cNvSpPr>
            <a:spLocks noGrp="1"/>
          </p:cNvSpPr>
          <p:nvPr>
            <p:ph type="dt" sz="half" idx="10"/>
          </p:nvPr>
        </p:nvSpPr>
        <p:spPr/>
        <p:txBody>
          <a:bodyPr/>
          <a:lstStyle>
            <a:lvl1pPr>
              <a:defRPr/>
            </a:lvl1pPr>
          </a:lstStyle>
          <a:p>
            <a:pPr>
              <a:defRPr/>
            </a:pPr>
            <a:fld id="{E188EC72-6A9C-4741-8D08-1245CB3638E3}" type="datetimeFigureOut">
              <a:rPr lang="zh-CN" altLang="en-US"/>
              <a:pPr>
                <a:defRPr/>
              </a:pPr>
              <a:t>2023-6-13</a:t>
            </a:fld>
            <a:endParaRPr lang="zh-CN" altLang="en-US"/>
          </a:p>
        </p:txBody>
      </p:sp>
      <p:sp>
        <p:nvSpPr>
          <p:cNvPr id="6" name="页脚占位符 4">
            <a:extLst>
              <a:ext uri="{FF2B5EF4-FFF2-40B4-BE49-F238E27FC236}">
                <a16:creationId xmlns:a16="http://schemas.microsoft.com/office/drawing/2014/main" id="{091B858D-E1E3-4E33-B2DA-DD316AD46FF6}"/>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1387B345-6BD2-4E5F-8FD2-2A6F06EA7F0A}"/>
              </a:ext>
            </a:extLst>
          </p:cNvPr>
          <p:cNvSpPr>
            <a:spLocks noGrp="1"/>
          </p:cNvSpPr>
          <p:nvPr>
            <p:ph type="sldNum" sz="quarter" idx="12"/>
          </p:nvPr>
        </p:nvSpPr>
        <p:spPr/>
        <p:txBody>
          <a:bodyPr/>
          <a:lstStyle>
            <a:lvl1pPr>
              <a:defRPr/>
            </a:lvl1pPr>
          </a:lstStyle>
          <a:p>
            <a:pPr>
              <a:defRPr/>
            </a:pPr>
            <a:fld id="{ED4A0695-1EB0-4F43-913E-96909EAC1A81}" type="slidenum">
              <a:rPr lang="zh-CN" altLang="en-US"/>
              <a:pPr>
                <a:defRPr/>
              </a:pPr>
              <a:t>‹#›</a:t>
            </a:fld>
            <a:endParaRPr lang="zh-CN" altLang="en-US"/>
          </a:p>
        </p:txBody>
      </p:sp>
    </p:spTree>
    <p:extLst>
      <p:ext uri="{BB962C8B-B14F-4D97-AF65-F5344CB8AC3E}">
        <p14:creationId xmlns:p14="http://schemas.microsoft.com/office/powerpoint/2010/main" val="24549291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a:extLst>
              <a:ext uri="{FF2B5EF4-FFF2-40B4-BE49-F238E27FC236}">
                <a16:creationId xmlns:a16="http://schemas.microsoft.com/office/drawing/2014/main" id="{3E49FF18-9105-4833-9BE5-812192C06991}"/>
              </a:ext>
            </a:extLst>
          </p:cNvPr>
          <p:cNvSpPr>
            <a:spLocks noGrp="1"/>
          </p:cNvSpPr>
          <p:nvPr>
            <p:ph type="dt" sz="half" idx="10"/>
          </p:nvPr>
        </p:nvSpPr>
        <p:spPr/>
        <p:txBody>
          <a:bodyPr/>
          <a:lstStyle>
            <a:lvl1pPr>
              <a:defRPr/>
            </a:lvl1pPr>
          </a:lstStyle>
          <a:p>
            <a:pPr>
              <a:defRPr/>
            </a:pPr>
            <a:fld id="{F2B9C12D-BE55-4B5C-9A38-D818C97C70EE}" type="datetimeFigureOut">
              <a:rPr lang="zh-CN" altLang="en-US"/>
              <a:pPr>
                <a:defRPr/>
              </a:pPr>
              <a:t>2023-6-13</a:t>
            </a:fld>
            <a:endParaRPr lang="zh-CN" altLang="en-US"/>
          </a:p>
        </p:txBody>
      </p:sp>
      <p:sp>
        <p:nvSpPr>
          <p:cNvPr id="8" name="页脚占位符 4">
            <a:extLst>
              <a:ext uri="{FF2B5EF4-FFF2-40B4-BE49-F238E27FC236}">
                <a16:creationId xmlns:a16="http://schemas.microsoft.com/office/drawing/2014/main" id="{D475A787-2948-4D4B-B851-DD2729B6F6E0}"/>
              </a:ext>
            </a:extLst>
          </p:cNvPr>
          <p:cNvSpPr>
            <a:spLocks noGrp="1"/>
          </p:cNvSpPr>
          <p:nvPr>
            <p:ph type="ftr" sz="quarter" idx="11"/>
          </p:nvPr>
        </p:nvSpPr>
        <p:spPr/>
        <p:txBody>
          <a:bodyPr/>
          <a:lstStyle>
            <a:lvl1pPr>
              <a:defRPr/>
            </a:lvl1pPr>
          </a:lstStyle>
          <a:p>
            <a:pPr>
              <a:defRPr/>
            </a:pPr>
            <a:endParaRPr lang="zh-CN" altLang="en-US"/>
          </a:p>
        </p:txBody>
      </p:sp>
      <p:sp>
        <p:nvSpPr>
          <p:cNvPr id="9" name="灯片编号占位符 5">
            <a:extLst>
              <a:ext uri="{FF2B5EF4-FFF2-40B4-BE49-F238E27FC236}">
                <a16:creationId xmlns:a16="http://schemas.microsoft.com/office/drawing/2014/main" id="{B04E18FD-A1F0-40E5-AF8D-BEA517EF7922}"/>
              </a:ext>
            </a:extLst>
          </p:cNvPr>
          <p:cNvSpPr>
            <a:spLocks noGrp="1"/>
          </p:cNvSpPr>
          <p:nvPr>
            <p:ph type="sldNum" sz="quarter" idx="12"/>
          </p:nvPr>
        </p:nvSpPr>
        <p:spPr/>
        <p:txBody>
          <a:bodyPr/>
          <a:lstStyle>
            <a:lvl1pPr>
              <a:defRPr/>
            </a:lvl1pPr>
          </a:lstStyle>
          <a:p>
            <a:pPr>
              <a:defRPr/>
            </a:pPr>
            <a:fld id="{945C04A9-3724-45A9-A06E-398ADA06653C}" type="slidenum">
              <a:rPr lang="zh-CN" altLang="en-US"/>
              <a:pPr>
                <a:defRPr/>
              </a:pPr>
              <a:t>‹#›</a:t>
            </a:fld>
            <a:endParaRPr lang="zh-CN" altLang="en-US"/>
          </a:p>
        </p:txBody>
      </p:sp>
    </p:spTree>
    <p:extLst>
      <p:ext uri="{BB962C8B-B14F-4D97-AF65-F5344CB8AC3E}">
        <p14:creationId xmlns:p14="http://schemas.microsoft.com/office/powerpoint/2010/main" val="39706369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a:extLst>
              <a:ext uri="{FF2B5EF4-FFF2-40B4-BE49-F238E27FC236}">
                <a16:creationId xmlns:a16="http://schemas.microsoft.com/office/drawing/2014/main" id="{DCB68C34-71DE-43C5-9C60-0E8D3B3035ED}"/>
              </a:ext>
            </a:extLst>
          </p:cNvPr>
          <p:cNvSpPr>
            <a:spLocks noGrp="1"/>
          </p:cNvSpPr>
          <p:nvPr>
            <p:ph type="dt" sz="half" idx="10"/>
          </p:nvPr>
        </p:nvSpPr>
        <p:spPr/>
        <p:txBody>
          <a:bodyPr/>
          <a:lstStyle>
            <a:lvl1pPr>
              <a:defRPr/>
            </a:lvl1pPr>
          </a:lstStyle>
          <a:p>
            <a:pPr>
              <a:defRPr/>
            </a:pPr>
            <a:fld id="{ED6D5D32-0D73-4DCA-91CC-9B64AEB79E4B}" type="datetimeFigureOut">
              <a:rPr lang="zh-CN" altLang="en-US"/>
              <a:pPr>
                <a:defRPr/>
              </a:pPr>
              <a:t>2023-6-13</a:t>
            </a:fld>
            <a:endParaRPr lang="zh-CN" altLang="en-US"/>
          </a:p>
        </p:txBody>
      </p:sp>
      <p:sp>
        <p:nvSpPr>
          <p:cNvPr id="4" name="页脚占位符 4">
            <a:extLst>
              <a:ext uri="{FF2B5EF4-FFF2-40B4-BE49-F238E27FC236}">
                <a16:creationId xmlns:a16="http://schemas.microsoft.com/office/drawing/2014/main" id="{199978B7-6A31-4E65-8D9E-C31AB14F3CE8}"/>
              </a:ext>
            </a:extLst>
          </p:cNvPr>
          <p:cNvSpPr>
            <a:spLocks noGrp="1"/>
          </p:cNvSpPr>
          <p:nvPr>
            <p:ph type="ftr" sz="quarter" idx="11"/>
          </p:nvPr>
        </p:nvSpPr>
        <p:spPr/>
        <p:txBody>
          <a:bodyPr/>
          <a:lstStyle>
            <a:lvl1pPr>
              <a:defRPr/>
            </a:lvl1pPr>
          </a:lstStyle>
          <a:p>
            <a:pPr>
              <a:defRPr/>
            </a:pPr>
            <a:endParaRPr lang="zh-CN" altLang="en-US"/>
          </a:p>
        </p:txBody>
      </p:sp>
      <p:sp>
        <p:nvSpPr>
          <p:cNvPr id="5" name="灯片编号占位符 5">
            <a:extLst>
              <a:ext uri="{FF2B5EF4-FFF2-40B4-BE49-F238E27FC236}">
                <a16:creationId xmlns:a16="http://schemas.microsoft.com/office/drawing/2014/main" id="{689E72CF-EF1D-4C25-8A53-605738731E63}"/>
              </a:ext>
            </a:extLst>
          </p:cNvPr>
          <p:cNvSpPr>
            <a:spLocks noGrp="1"/>
          </p:cNvSpPr>
          <p:nvPr>
            <p:ph type="sldNum" sz="quarter" idx="12"/>
          </p:nvPr>
        </p:nvSpPr>
        <p:spPr/>
        <p:txBody>
          <a:bodyPr/>
          <a:lstStyle>
            <a:lvl1pPr>
              <a:defRPr/>
            </a:lvl1pPr>
          </a:lstStyle>
          <a:p>
            <a:pPr>
              <a:defRPr/>
            </a:pPr>
            <a:fld id="{7BD45FA4-6130-4543-B237-595F1B0C86E7}" type="slidenum">
              <a:rPr lang="zh-CN" altLang="en-US"/>
              <a:pPr>
                <a:defRPr/>
              </a:pPr>
              <a:t>‹#›</a:t>
            </a:fld>
            <a:endParaRPr lang="zh-CN" altLang="en-US"/>
          </a:p>
        </p:txBody>
      </p:sp>
    </p:spTree>
    <p:extLst>
      <p:ext uri="{BB962C8B-B14F-4D97-AF65-F5344CB8AC3E}">
        <p14:creationId xmlns:p14="http://schemas.microsoft.com/office/powerpoint/2010/main" val="36874729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a:extLst>
              <a:ext uri="{FF2B5EF4-FFF2-40B4-BE49-F238E27FC236}">
                <a16:creationId xmlns:a16="http://schemas.microsoft.com/office/drawing/2014/main" id="{753B55F2-ECC5-4415-8856-F1BB357CFE37}"/>
              </a:ext>
            </a:extLst>
          </p:cNvPr>
          <p:cNvSpPr>
            <a:spLocks noGrp="1"/>
          </p:cNvSpPr>
          <p:nvPr>
            <p:ph type="dt" sz="half" idx="10"/>
          </p:nvPr>
        </p:nvSpPr>
        <p:spPr/>
        <p:txBody>
          <a:bodyPr/>
          <a:lstStyle>
            <a:lvl1pPr>
              <a:defRPr/>
            </a:lvl1pPr>
          </a:lstStyle>
          <a:p>
            <a:pPr>
              <a:defRPr/>
            </a:pPr>
            <a:fld id="{8D9A4DCA-AA70-4692-BB81-2D97E8E107F3}" type="datetimeFigureOut">
              <a:rPr lang="zh-CN" altLang="en-US"/>
              <a:pPr>
                <a:defRPr/>
              </a:pPr>
              <a:t>2023-6-13</a:t>
            </a:fld>
            <a:endParaRPr lang="zh-CN" altLang="en-US"/>
          </a:p>
        </p:txBody>
      </p:sp>
      <p:sp>
        <p:nvSpPr>
          <p:cNvPr id="3" name="页脚占位符 4">
            <a:extLst>
              <a:ext uri="{FF2B5EF4-FFF2-40B4-BE49-F238E27FC236}">
                <a16:creationId xmlns:a16="http://schemas.microsoft.com/office/drawing/2014/main" id="{5A6E98F5-3F92-452A-AD85-1C36C9B452A0}"/>
              </a:ext>
            </a:extLst>
          </p:cNvPr>
          <p:cNvSpPr>
            <a:spLocks noGrp="1"/>
          </p:cNvSpPr>
          <p:nvPr>
            <p:ph type="ftr" sz="quarter" idx="11"/>
          </p:nvPr>
        </p:nvSpPr>
        <p:spPr/>
        <p:txBody>
          <a:bodyPr/>
          <a:lstStyle>
            <a:lvl1pPr>
              <a:defRPr/>
            </a:lvl1pPr>
          </a:lstStyle>
          <a:p>
            <a:pPr>
              <a:defRPr/>
            </a:pPr>
            <a:endParaRPr lang="zh-CN" altLang="en-US"/>
          </a:p>
        </p:txBody>
      </p:sp>
      <p:sp>
        <p:nvSpPr>
          <p:cNvPr id="4" name="灯片编号占位符 5">
            <a:extLst>
              <a:ext uri="{FF2B5EF4-FFF2-40B4-BE49-F238E27FC236}">
                <a16:creationId xmlns:a16="http://schemas.microsoft.com/office/drawing/2014/main" id="{5E3825F0-07F7-4BD2-8344-51CF7DD803B7}"/>
              </a:ext>
            </a:extLst>
          </p:cNvPr>
          <p:cNvSpPr>
            <a:spLocks noGrp="1"/>
          </p:cNvSpPr>
          <p:nvPr>
            <p:ph type="sldNum" sz="quarter" idx="12"/>
          </p:nvPr>
        </p:nvSpPr>
        <p:spPr/>
        <p:txBody>
          <a:bodyPr/>
          <a:lstStyle>
            <a:lvl1pPr>
              <a:defRPr/>
            </a:lvl1pPr>
          </a:lstStyle>
          <a:p>
            <a:pPr>
              <a:defRPr/>
            </a:pPr>
            <a:fld id="{CA8B14EA-4D3E-4D21-8452-AAE2EC8D9C1E}" type="slidenum">
              <a:rPr lang="zh-CN" altLang="en-US"/>
              <a:pPr>
                <a:defRPr/>
              </a:pPr>
              <a:t>‹#›</a:t>
            </a:fld>
            <a:endParaRPr lang="zh-CN" altLang="en-US"/>
          </a:p>
        </p:txBody>
      </p:sp>
    </p:spTree>
    <p:extLst>
      <p:ext uri="{BB962C8B-B14F-4D97-AF65-F5344CB8AC3E}">
        <p14:creationId xmlns:p14="http://schemas.microsoft.com/office/powerpoint/2010/main" val="32910641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a:extLst>
              <a:ext uri="{FF2B5EF4-FFF2-40B4-BE49-F238E27FC236}">
                <a16:creationId xmlns:a16="http://schemas.microsoft.com/office/drawing/2014/main" id="{08F3A628-D5D8-4F65-B2F9-F04D30C914A8}"/>
              </a:ext>
            </a:extLst>
          </p:cNvPr>
          <p:cNvSpPr>
            <a:spLocks noGrp="1"/>
          </p:cNvSpPr>
          <p:nvPr>
            <p:ph type="dt" sz="half" idx="10"/>
          </p:nvPr>
        </p:nvSpPr>
        <p:spPr/>
        <p:txBody>
          <a:bodyPr/>
          <a:lstStyle>
            <a:lvl1pPr>
              <a:defRPr/>
            </a:lvl1pPr>
          </a:lstStyle>
          <a:p>
            <a:pPr>
              <a:defRPr/>
            </a:pPr>
            <a:fld id="{DC7140A8-829B-494E-A7D4-A1F6B09A2556}" type="datetimeFigureOut">
              <a:rPr lang="zh-CN" altLang="en-US"/>
              <a:pPr>
                <a:defRPr/>
              </a:pPr>
              <a:t>2023-6-13</a:t>
            </a:fld>
            <a:endParaRPr lang="zh-CN" altLang="en-US"/>
          </a:p>
        </p:txBody>
      </p:sp>
      <p:sp>
        <p:nvSpPr>
          <p:cNvPr id="6" name="页脚占位符 4">
            <a:extLst>
              <a:ext uri="{FF2B5EF4-FFF2-40B4-BE49-F238E27FC236}">
                <a16:creationId xmlns:a16="http://schemas.microsoft.com/office/drawing/2014/main" id="{A5814225-16DD-4D91-ACE2-C41258D38BAF}"/>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DCDE03EB-25C6-478C-A3E2-1F68EF6B312D}"/>
              </a:ext>
            </a:extLst>
          </p:cNvPr>
          <p:cNvSpPr>
            <a:spLocks noGrp="1"/>
          </p:cNvSpPr>
          <p:nvPr>
            <p:ph type="sldNum" sz="quarter" idx="12"/>
          </p:nvPr>
        </p:nvSpPr>
        <p:spPr/>
        <p:txBody>
          <a:bodyPr/>
          <a:lstStyle>
            <a:lvl1pPr>
              <a:defRPr/>
            </a:lvl1pPr>
          </a:lstStyle>
          <a:p>
            <a:pPr>
              <a:defRPr/>
            </a:pPr>
            <a:fld id="{7E6DA5B8-61B4-4F08-A79D-25537C491184}" type="slidenum">
              <a:rPr lang="zh-CN" altLang="en-US"/>
              <a:pPr>
                <a:defRPr/>
              </a:pPr>
              <a:t>‹#›</a:t>
            </a:fld>
            <a:endParaRPr lang="zh-CN" altLang="en-US"/>
          </a:p>
        </p:txBody>
      </p:sp>
    </p:spTree>
    <p:extLst>
      <p:ext uri="{BB962C8B-B14F-4D97-AF65-F5344CB8AC3E}">
        <p14:creationId xmlns:p14="http://schemas.microsoft.com/office/powerpoint/2010/main" val="22705407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a:extLst>
              <a:ext uri="{FF2B5EF4-FFF2-40B4-BE49-F238E27FC236}">
                <a16:creationId xmlns:a16="http://schemas.microsoft.com/office/drawing/2014/main" id="{AF2AA31C-11AB-4A7E-A7EF-66D0555739D4}"/>
              </a:ext>
            </a:extLst>
          </p:cNvPr>
          <p:cNvSpPr>
            <a:spLocks noGrp="1"/>
          </p:cNvSpPr>
          <p:nvPr>
            <p:ph type="dt" sz="half" idx="10"/>
          </p:nvPr>
        </p:nvSpPr>
        <p:spPr/>
        <p:txBody>
          <a:bodyPr/>
          <a:lstStyle>
            <a:lvl1pPr>
              <a:defRPr/>
            </a:lvl1pPr>
          </a:lstStyle>
          <a:p>
            <a:pPr>
              <a:defRPr/>
            </a:pPr>
            <a:fld id="{69840377-E043-48D2-8B8F-C00CC3880533}" type="datetimeFigureOut">
              <a:rPr lang="zh-CN" altLang="en-US"/>
              <a:pPr>
                <a:defRPr/>
              </a:pPr>
              <a:t>2023-6-13</a:t>
            </a:fld>
            <a:endParaRPr lang="zh-CN" altLang="en-US"/>
          </a:p>
        </p:txBody>
      </p:sp>
      <p:sp>
        <p:nvSpPr>
          <p:cNvPr id="6" name="页脚占位符 4">
            <a:extLst>
              <a:ext uri="{FF2B5EF4-FFF2-40B4-BE49-F238E27FC236}">
                <a16:creationId xmlns:a16="http://schemas.microsoft.com/office/drawing/2014/main" id="{83A22B02-FF94-4E23-8EC2-0677CC0D786B}"/>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48CC61F0-6E2C-44A0-A860-73B23C23D912}"/>
              </a:ext>
            </a:extLst>
          </p:cNvPr>
          <p:cNvSpPr>
            <a:spLocks noGrp="1"/>
          </p:cNvSpPr>
          <p:nvPr>
            <p:ph type="sldNum" sz="quarter" idx="12"/>
          </p:nvPr>
        </p:nvSpPr>
        <p:spPr/>
        <p:txBody>
          <a:bodyPr/>
          <a:lstStyle>
            <a:lvl1pPr>
              <a:defRPr/>
            </a:lvl1pPr>
          </a:lstStyle>
          <a:p>
            <a:pPr>
              <a:defRPr/>
            </a:pPr>
            <a:fld id="{643A315E-8F34-42D5-9C91-3D8A7D5B4DF4}" type="slidenum">
              <a:rPr lang="zh-CN" altLang="en-US"/>
              <a:pPr>
                <a:defRPr/>
              </a:pPr>
              <a:t>‹#›</a:t>
            </a:fld>
            <a:endParaRPr lang="zh-CN" altLang="en-US"/>
          </a:p>
        </p:txBody>
      </p:sp>
    </p:spTree>
    <p:extLst>
      <p:ext uri="{BB962C8B-B14F-4D97-AF65-F5344CB8AC3E}">
        <p14:creationId xmlns:p14="http://schemas.microsoft.com/office/powerpoint/2010/main" val="38651247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a:extLst>
              <a:ext uri="{FF2B5EF4-FFF2-40B4-BE49-F238E27FC236}">
                <a16:creationId xmlns:a16="http://schemas.microsoft.com/office/drawing/2014/main" id="{5B93B2B8-EC58-4A25-939F-19A8F2B1EFE0}"/>
              </a:ext>
            </a:extLst>
          </p:cNvPr>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a:extLst>
              <a:ext uri="{FF2B5EF4-FFF2-40B4-BE49-F238E27FC236}">
                <a16:creationId xmlns:a16="http://schemas.microsoft.com/office/drawing/2014/main" id="{548A247D-4DFB-4E99-9C54-4A1F119FC966}"/>
              </a:ext>
            </a:extLst>
          </p:cNvPr>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3EB2D97B-20CC-4390-A624-F82CC12228FD}"/>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0583D615-11C0-439E-BFAB-ACEFAD82FDBE}" type="datetimeFigureOut">
              <a:rPr lang="zh-CN" altLang="en-US"/>
              <a:pPr>
                <a:defRPr/>
              </a:pPr>
              <a:t>2023-6-13</a:t>
            </a:fld>
            <a:endParaRPr lang="zh-CN" altLang="en-US"/>
          </a:p>
        </p:txBody>
      </p:sp>
      <p:sp>
        <p:nvSpPr>
          <p:cNvPr id="5" name="页脚占位符 4">
            <a:extLst>
              <a:ext uri="{FF2B5EF4-FFF2-40B4-BE49-F238E27FC236}">
                <a16:creationId xmlns:a16="http://schemas.microsoft.com/office/drawing/2014/main" id="{27D119DE-A8B4-42F9-A1F9-B72738CE4B0C}"/>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a:extLst>
              <a:ext uri="{FF2B5EF4-FFF2-40B4-BE49-F238E27FC236}">
                <a16:creationId xmlns:a16="http://schemas.microsoft.com/office/drawing/2014/main" id="{A900D18B-88B4-4CFE-8E9C-00AA8653A57C}"/>
              </a:ext>
            </a:extLst>
          </p:cNvPr>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ea typeface="+mn-ea"/>
              </a:defRPr>
            </a:lvl1pPr>
          </a:lstStyle>
          <a:p>
            <a:pPr>
              <a:defRPr/>
            </a:pPr>
            <a:fld id="{08788B66-C6FA-417C-9679-4985C0C12B31}"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892" r:id="rId1"/>
    <p:sldLayoutId id="2147483893" r:id="rId2"/>
    <p:sldLayoutId id="2147483894" r:id="rId3"/>
    <p:sldLayoutId id="2147483895" r:id="rId4"/>
    <p:sldLayoutId id="2147483896" r:id="rId5"/>
    <p:sldLayoutId id="2147483897" r:id="rId6"/>
    <p:sldLayoutId id="2147483898" r:id="rId7"/>
    <p:sldLayoutId id="2147483899" r:id="rId8"/>
    <p:sldLayoutId id="2147483900" r:id="rId9"/>
    <p:sldLayoutId id="2147483901" r:id="rId10"/>
    <p:sldLayoutId id="2147483902"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a:extLst>
              <a:ext uri="{FF2B5EF4-FFF2-40B4-BE49-F238E27FC236}">
                <a16:creationId xmlns:a16="http://schemas.microsoft.com/office/drawing/2014/main" id="{295215EF-3CBC-4710-B012-4A2768D0A78A}"/>
              </a:ext>
            </a:extLst>
          </p:cNvPr>
          <p:cNvSpPr>
            <a:spLocks noGrp="1" noChangeArrowheads="1"/>
          </p:cNvSpPr>
          <p:nvPr>
            <p:ph type="ctrTitle"/>
          </p:nvPr>
        </p:nvSpPr>
        <p:spPr>
          <a:xfrm>
            <a:off x="0" y="1268760"/>
            <a:ext cx="9144000" cy="1470025"/>
          </a:xfrm>
        </p:spPr>
        <p:txBody>
          <a:bodyPr/>
          <a:lstStyle/>
          <a:p>
            <a:pPr eaLnBrk="1" hangingPunct="1"/>
            <a:r>
              <a:rPr lang="en-US" altLang="zh-CN" sz="7200" b="1" dirty="0">
                <a:solidFill>
                  <a:srgbClr val="0070C0"/>
                </a:solidFill>
              </a:rPr>
              <a:t>《</a:t>
            </a:r>
            <a:r>
              <a:rPr lang="zh-CN" altLang="en-US" sz="7200" b="1" dirty="0">
                <a:solidFill>
                  <a:srgbClr val="0070C0"/>
                </a:solidFill>
              </a:rPr>
              <a:t>计算机组成原理</a:t>
            </a:r>
            <a:r>
              <a:rPr lang="en-US" altLang="zh-CN" sz="7200" b="1" dirty="0">
                <a:solidFill>
                  <a:srgbClr val="0070C0"/>
                </a:solidFill>
              </a:rPr>
              <a:t>》</a:t>
            </a:r>
            <a:br>
              <a:rPr lang="en-US" altLang="zh-CN" sz="6000" b="1" dirty="0"/>
            </a:br>
            <a:r>
              <a:rPr lang="zh-CN" altLang="en-US" sz="4000" b="1" dirty="0">
                <a:solidFill>
                  <a:srgbClr val="0070C0"/>
                </a:solidFill>
              </a:rPr>
              <a:t>（第三讲习题答案）</a:t>
            </a:r>
            <a:endParaRPr lang="zh-CN" altLang="en-US" sz="6000" b="1" dirty="0">
              <a:solidFill>
                <a:srgbClr val="0070C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629ECC38-4FBD-43DB-A8C2-CCB08EF33A02}"/>
                  </a:ext>
                </a:extLst>
              </p:cNvPr>
              <p:cNvSpPr>
                <a:spLocks noGrp="1"/>
              </p:cNvSpPr>
              <p:nvPr>
                <p:ph idx="1"/>
              </p:nvPr>
            </p:nvSpPr>
            <p:spPr>
              <a:xfrm>
                <a:off x="457200" y="332656"/>
                <a:ext cx="8229600" cy="6624736"/>
              </a:xfrm>
            </p:spPr>
            <p:txBody>
              <a:bodyPr/>
              <a:lstStyle/>
              <a:p>
                <a:r>
                  <a:rPr lang="en-US" altLang="zh-CN" sz="1800" b="1" dirty="0"/>
                  <a:t>3.2 </a:t>
                </a:r>
                <a:r>
                  <a:rPr lang="zh-CN" altLang="en-US" sz="1800" b="1" dirty="0"/>
                  <a:t>选择题</a:t>
                </a:r>
                <a:endParaRPr lang="en-US" altLang="zh-CN" sz="1800" b="1" dirty="0"/>
              </a:p>
              <a:p>
                <a:endParaRPr lang="en-US" altLang="zh-CN" sz="1800" b="1" dirty="0"/>
              </a:p>
              <a:p>
                <a:pPr marL="800100" lvl="1" indent="-342900">
                  <a:buFont typeface="+mj-ea"/>
                  <a:buAutoNum type="circleNumDbPlain"/>
                </a:pPr>
                <a:r>
                  <a:rPr lang="en-US" altLang="zh-CN" sz="1400" b="1" dirty="0"/>
                  <a:t>D</a:t>
                </a:r>
                <a:r>
                  <a:rPr lang="zh-CN" altLang="en-US" sz="1400" b="1" dirty="0"/>
                  <a:t>：（</a:t>
                </a:r>
                <a:r>
                  <a:rPr lang="en-US" altLang="zh-CN" sz="1400" b="1" dirty="0"/>
                  <a:t>x=127=0000 007FH</a:t>
                </a:r>
                <a:r>
                  <a:rPr lang="zh-CN" altLang="en-US" sz="1400" b="1" dirty="0"/>
                  <a:t>；</a:t>
                </a:r>
                <a:r>
                  <a:rPr lang="en-US" altLang="zh-CN" sz="1400" b="1" dirty="0"/>
                  <a:t>y=-9=FFF7H</a:t>
                </a:r>
                <a:r>
                  <a:rPr lang="zh-CN" altLang="en-US" sz="1400" b="1" dirty="0"/>
                  <a:t>；</a:t>
                </a:r>
                <a:r>
                  <a:rPr lang="en-US" altLang="zh-CN" sz="1400" b="1" dirty="0"/>
                  <a:t>z=</a:t>
                </a:r>
                <a:r>
                  <a:rPr lang="en-US" altLang="zh-CN" sz="1400" b="1" dirty="0" err="1"/>
                  <a:t>x+y</a:t>
                </a:r>
                <a:r>
                  <a:rPr lang="en-US" altLang="zh-CN" sz="1400" b="1" dirty="0"/>
                  <a:t>=118=0000 0076H</a:t>
                </a:r>
                <a:r>
                  <a:rPr lang="zh-CN" altLang="en-US" sz="1400" b="1" dirty="0"/>
                  <a:t>）</a:t>
                </a:r>
                <a:endParaRPr lang="en-US" altLang="zh-CN" sz="1400" b="1" dirty="0"/>
              </a:p>
              <a:p>
                <a:pPr marL="800100" lvl="1" indent="-342900">
                  <a:buFont typeface="+mj-ea"/>
                  <a:buAutoNum type="circleNumDbPlain"/>
                </a:pPr>
                <a:endParaRPr lang="en-US" altLang="zh-CN" sz="1400" b="1" dirty="0"/>
              </a:p>
              <a:p>
                <a:pPr marL="800100" lvl="1" indent="-342900">
                  <a:buFont typeface="+mj-ea"/>
                  <a:buAutoNum type="circleNumDbPlain"/>
                </a:pPr>
                <a:r>
                  <a:rPr lang="en-US" altLang="zh-CN" sz="1400" b="1" dirty="0"/>
                  <a:t>B</a:t>
                </a:r>
                <a:r>
                  <a:rPr lang="zh-CN" altLang="en-US" sz="1400" b="1" dirty="0"/>
                  <a:t>：（</a:t>
                </a:r>
                <a:r>
                  <a:rPr lang="en-US" altLang="zh-CN" sz="1400" b="1" dirty="0"/>
                  <a:t>r1=FEH=-2</a:t>
                </a:r>
                <a:r>
                  <a:rPr lang="zh-CN" altLang="en-US" sz="1400" b="1" dirty="0"/>
                  <a:t>；</a:t>
                </a:r>
                <a:r>
                  <a:rPr lang="en-US" altLang="zh-CN" sz="1400" b="1" dirty="0"/>
                  <a:t>r2=F2H=-14</a:t>
                </a:r>
                <a:r>
                  <a:rPr lang="zh-CN" altLang="en-US" sz="1400" b="1" dirty="0"/>
                  <a:t>；</a:t>
                </a:r>
                <a:r>
                  <a:rPr lang="en-US" altLang="zh-CN" sz="1400" b="1" dirty="0"/>
                  <a:t>r3=90H=-112</a:t>
                </a:r>
                <a:r>
                  <a:rPr lang="zh-CN" altLang="en-US" sz="1400" b="1" dirty="0"/>
                  <a:t>；</a:t>
                </a:r>
                <a:r>
                  <a:rPr lang="en-US" altLang="zh-CN" sz="1400" b="1" dirty="0"/>
                  <a:t>r4=F8H=-8</a:t>
                </a:r>
                <a:r>
                  <a:rPr lang="zh-CN" altLang="en-US" sz="1400" b="1" dirty="0"/>
                  <a:t>；</a:t>
                </a:r>
                <a:r>
                  <a:rPr lang="en-US" altLang="zh-CN" sz="1400" b="1" dirty="0"/>
                  <a:t>r2xr3=1568</a:t>
                </a:r>
                <a:r>
                  <a:rPr lang="zh-CN" altLang="en-US" sz="1400" b="1" dirty="0"/>
                  <a:t>，溢出了）</a:t>
                </a:r>
                <a:endParaRPr lang="en-US" altLang="zh-CN" sz="1400" b="1" dirty="0"/>
              </a:p>
              <a:p>
                <a:pPr marL="800100" lvl="1" indent="-342900">
                  <a:buFont typeface="+mj-ea"/>
                  <a:buAutoNum type="circleNumDbPlain"/>
                </a:pPr>
                <a:endParaRPr lang="en-US" altLang="zh-CN" sz="1400" b="1" dirty="0"/>
              </a:p>
              <a:p>
                <a:pPr marL="800100" lvl="1" indent="-342900">
                  <a:buFont typeface="+mj-ea"/>
                  <a:buAutoNum type="circleNumDbPlain"/>
                </a:pPr>
                <a:r>
                  <a:rPr lang="en-US" altLang="zh-CN" sz="1400" b="1" dirty="0"/>
                  <a:t>A</a:t>
                </a:r>
                <a:r>
                  <a:rPr lang="zh-CN" altLang="en-US" sz="1400" b="1" dirty="0"/>
                  <a:t>：（</a:t>
                </a:r>
                <a:r>
                  <a:rPr lang="en-US" altLang="zh-CN" sz="1400" b="1" dirty="0"/>
                  <a:t>x=1,0001011+1=1,0001100=-12</a:t>
                </a:r>
                <a:r>
                  <a:rPr lang="zh-CN" altLang="en-US" sz="1400" b="1" dirty="0"/>
                  <a:t>；</a:t>
                </a:r>
                <a:r>
                  <a:rPr lang="en-US" altLang="zh-CN" sz="1400" b="1" dirty="0"/>
                  <a:t>y=1,1001111+1=1,1010000=-80</a:t>
                </a:r>
                <a:r>
                  <a:rPr lang="zh-CN" altLang="en-US" sz="1400" b="1" dirty="0"/>
                  <a:t>；</a:t>
                </a:r>
                <a:r>
                  <a:rPr lang="en-US" altLang="zh-CN" sz="1400" b="1" dirty="0"/>
                  <a:t>z=-24+(-40)=-64=1100 0000</a:t>
                </a:r>
                <a:r>
                  <a:rPr lang="zh-CN" altLang="en-US" sz="1400" b="1" dirty="0">
                    <a:highlight>
                      <a:srgbClr val="FFFF00"/>
                    </a:highlight>
                  </a:rPr>
                  <a:t>） </a:t>
                </a:r>
                <a:r>
                  <a:rPr lang="en-US" altLang="zh-CN" sz="1400" b="1" dirty="0">
                    <a:highlight>
                      <a:srgbClr val="FFFF00"/>
                    </a:highlight>
                  </a:rPr>
                  <a:t>Z=2*</a:t>
                </a:r>
                <a:r>
                  <a:rPr lang="en-US" altLang="zh-CN" sz="1400" b="1" dirty="0" err="1">
                    <a:highlight>
                      <a:srgbClr val="FFFF00"/>
                    </a:highlight>
                  </a:rPr>
                  <a:t>x+y</a:t>
                </a:r>
                <a:r>
                  <a:rPr lang="en-US" altLang="zh-CN" sz="1400" b="1" dirty="0">
                    <a:highlight>
                      <a:srgbClr val="FFFF00"/>
                    </a:highlight>
                  </a:rPr>
                  <a:t>/2, </a:t>
                </a:r>
                <a:r>
                  <a:rPr lang="zh-CN" altLang="en-US" sz="1400" b="1" dirty="0">
                    <a:highlight>
                      <a:srgbClr val="FFFF00"/>
                    </a:highlight>
                  </a:rPr>
                  <a:t>即：</a:t>
                </a:r>
                <a:r>
                  <a:rPr lang="en-US" altLang="zh-CN" sz="1400" b="1" dirty="0">
                    <a:highlight>
                      <a:srgbClr val="FFFF00"/>
                    </a:highlight>
                  </a:rPr>
                  <a:t>x</a:t>
                </a:r>
                <a:r>
                  <a:rPr lang="zh-CN" altLang="en-US" sz="1400" b="1" dirty="0">
                    <a:highlight>
                      <a:srgbClr val="FFFF00"/>
                    </a:highlight>
                  </a:rPr>
                  <a:t>左移</a:t>
                </a:r>
                <a:r>
                  <a:rPr lang="en-US" altLang="zh-CN" sz="1400" b="1" dirty="0">
                    <a:highlight>
                      <a:srgbClr val="FFFF00"/>
                    </a:highlight>
                  </a:rPr>
                  <a:t>1</a:t>
                </a:r>
                <a:r>
                  <a:rPr lang="zh-CN" altLang="en-US" sz="1400" b="1" dirty="0">
                    <a:highlight>
                      <a:srgbClr val="FFFF00"/>
                    </a:highlight>
                  </a:rPr>
                  <a:t>位，</a:t>
                </a:r>
                <a:r>
                  <a:rPr lang="en-US" altLang="zh-CN" sz="1400" b="1" dirty="0">
                    <a:highlight>
                      <a:srgbClr val="FFFF00"/>
                    </a:highlight>
                  </a:rPr>
                  <a:t>y</a:t>
                </a:r>
                <a:r>
                  <a:rPr lang="zh-CN" altLang="en-US" sz="1400" b="1" dirty="0">
                    <a:highlight>
                      <a:srgbClr val="FFFF00"/>
                    </a:highlight>
                  </a:rPr>
                  <a:t>右移</a:t>
                </a:r>
                <a:r>
                  <a:rPr lang="en-US" altLang="zh-CN" sz="1400" b="1" dirty="0">
                    <a:highlight>
                      <a:srgbClr val="FFFF00"/>
                    </a:highlight>
                  </a:rPr>
                  <a:t>1</a:t>
                </a:r>
                <a:r>
                  <a:rPr lang="zh-CN" altLang="en-US" sz="1400" b="1" dirty="0">
                    <a:highlight>
                      <a:srgbClr val="FFFF00"/>
                    </a:highlight>
                  </a:rPr>
                  <a:t>位</a:t>
                </a:r>
                <a:endParaRPr lang="en-US" altLang="zh-CN" sz="1400" b="1" dirty="0">
                  <a:highlight>
                    <a:srgbClr val="FFFF00"/>
                  </a:highlight>
                </a:endParaRPr>
              </a:p>
              <a:p>
                <a:pPr marL="457200" lvl="1" indent="0">
                  <a:buNone/>
                </a:pPr>
                <a:endParaRPr lang="en-US" altLang="zh-CN" sz="1400" b="1" dirty="0"/>
              </a:p>
              <a:p>
                <a:pPr marL="800100" lvl="1" indent="-342900">
                  <a:buFont typeface="+mj-ea"/>
                  <a:buAutoNum type="circleNumDbPlain" startAt="4"/>
                </a:pPr>
                <a:r>
                  <a:rPr lang="en-US" altLang="zh-CN" sz="1400" b="1" dirty="0"/>
                  <a:t>C</a:t>
                </a:r>
                <a:r>
                  <a:rPr lang="zh-CN" altLang="en-US" sz="1400" b="1" dirty="0"/>
                  <a:t>：（</a:t>
                </a:r>
                <a:r>
                  <a:rPr lang="en-US" altLang="zh-CN" sz="1400" b="1" dirty="0"/>
                  <a:t>x=FFFF FFDFH=-33</a:t>
                </a:r>
                <a:r>
                  <a:rPr lang="zh-CN" altLang="en-US" sz="1400" b="1" dirty="0"/>
                  <a:t>；</a:t>
                </a:r>
                <a:r>
                  <a:rPr lang="en-US" altLang="zh-CN" sz="1400" b="1" dirty="0"/>
                  <a:t>y=0000 0041H=65</a:t>
                </a:r>
                <a:r>
                  <a:rPr lang="zh-CN" altLang="en-US" sz="1400" b="1" dirty="0"/>
                  <a:t>；</a:t>
                </a:r>
                <a:r>
                  <a:rPr lang="en-US" altLang="zh-CN" sz="1400" b="1" dirty="0"/>
                  <a:t>x-y=-98=FFFF FF9EH</a:t>
                </a:r>
                <a:r>
                  <a:rPr lang="zh-CN" altLang="en-US" sz="1400" b="1" dirty="0"/>
                  <a:t>）</a:t>
                </a:r>
                <a:endParaRPr lang="en-US" altLang="zh-CN" sz="1400" b="1" dirty="0"/>
              </a:p>
              <a:p>
                <a:pPr marL="800100" lvl="1" indent="-342900">
                  <a:buFont typeface="+mj-ea"/>
                  <a:buAutoNum type="circleNumDbPlain" startAt="4"/>
                </a:pPr>
                <a:endParaRPr lang="en-US" altLang="zh-CN" sz="1400" b="1" dirty="0"/>
              </a:p>
              <a:p>
                <a:pPr marL="800100" lvl="1" indent="-342900">
                  <a:buFont typeface="+mj-ea"/>
                  <a:buAutoNum type="circleNumDbPlain" startAt="4"/>
                </a:pPr>
                <a:r>
                  <a:rPr lang="en-US" altLang="zh-CN" sz="1400" b="1" dirty="0"/>
                  <a:t>B</a:t>
                </a:r>
                <a:r>
                  <a:rPr lang="zh-CN" altLang="en-US" sz="1400" b="1" dirty="0"/>
                  <a:t>：（逻辑右移</a:t>
                </a:r>
                <a:r>
                  <a:rPr lang="en-US" altLang="zh-CN" sz="1400" b="1" dirty="0"/>
                  <a:t>1</a:t>
                </a:r>
                <a:r>
                  <a:rPr lang="zh-CN" altLang="en-US" sz="1400" b="1" dirty="0"/>
                  <a:t>位：</a:t>
                </a:r>
                <a:r>
                  <a:rPr lang="en-US" altLang="zh-CN" sz="1400" b="1" dirty="0"/>
                  <a:t>x=0110 1100</a:t>
                </a:r>
                <a:r>
                  <a:rPr lang="zh-CN" altLang="en-US" sz="1400" b="1" dirty="0"/>
                  <a:t>；算术右移</a:t>
                </a:r>
                <a:r>
                  <a:rPr lang="en-US" altLang="zh-CN" sz="1400" b="1" dirty="0"/>
                  <a:t>1</a:t>
                </a:r>
                <a:r>
                  <a:rPr lang="zh-CN" altLang="en-US" sz="1400" b="1" dirty="0"/>
                  <a:t>位：</a:t>
                </a:r>
                <a:r>
                  <a:rPr lang="en-US" altLang="zh-CN" sz="1400" b="1" dirty="0"/>
                  <a:t>x=1110 1100</a:t>
                </a:r>
                <a:r>
                  <a:rPr lang="zh-CN" altLang="en-US" sz="1400" b="1" dirty="0"/>
                  <a:t>）</a:t>
                </a:r>
                <a:endParaRPr lang="en-US" altLang="zh-CN" sz="1400" b="1" dirty="0"/>
              </a:p>
              <a:p>
                <a:pPr marL="800100" lvl="1" indent="-342900">
                  <a:buFont typeface="+mj-ea"/>
                  <a:buAutoNum type="circleNumDbPlain" startAt="4"/>
                </a:pPr>
                <a:endParaRPr lang="en-US" altLang="zh-CN" sz="1400" b="1" dirty="0"/>
              </a:p>
              <a:p>
                <a:pPr marL="800100" lvl="1" indent="-342900">
                  <a:buFont typeface="+mj-ea"/>
                  <a:buAutoNum type="circleNumDbPlain" startAt="4"/>
                </a:pPr>
                <a:r>
                  <a:rPr lang="en-US" altLang="zh-CN" sz="1400" b="1" dirty="0"/>
                  <a:t>D</a:t>
                </a:r>
                <a:r>
                  <a:rPr lang="zh-CN" altLang="en-US" sz="1400" b="1" dirty="0"/>
                  <a:t>：</a:t>
                </a:r>
                <a:endParaRPr lang="en-US" altLang="zh-CN" sz="1400" b="1" dirty="0"/>
              </a:p>
              <a:p>
                <a:pPr marL="457200" lvl="1" indent="0">
                  <a:buNone/>
                </a:pPr>
                <a:r>
                  <a:rPr lang="en-US" altLang="zh-CN" sz="1400" b="1" dirty="0"/>
                  <a:t>X=</a:t>
                </a:r>
                <a14:m>
                  <m:oMath xmlns:m="http://schemas.openxmlformats.org/officeDocument/2006/math">
                    <m:sSup>
                      <m:sSupPr>
                        <m:ctrlPr>
                          <a:rPr lang="en-US" altLang="zh-CN" sz="1400" b="1" i="1" smtClean="0">
                            <a:latin typeface="Cambria Math" panose="02040503050406030204" pitchFamily="18" charset="0"/>
                            <a:ea typeface="Cambria Math" panose="02040503050406030204" pitchFamily="18" charset="0"/>
                          </a:rPr>
                        </m:ctrlPr>
                      </m:sSupPr>
                      <m:e>
                        <m:r>
                          <a:rPr lang="en-US" altLang="zh-CN" sz="1400" b="1" i="1" smtClean="0">
                            <a:latin typeface="Cambria Math" panose="02040503050406030204" pitchFamily="18" charset="0"/>
                            <a:ea typeface="Cambria Math" panose="02040503050406030204" pitchFamily="18" charset="0"/>
                          </a:rPr>
                          <m:t>𝟐</m:t>
                        </m:r>
                      </m:e>
                      <m:sup>
                        <m:r>
                          <a:rPr lang="en-US" altLang="zh-CN" sz="1400" b="1" i="1" smtClean="0">
                            <a:latin typeface="Cambria Math" panose="02040503050406030204" pitchFamily="18" charset="0"/>
                            <a:ea typeface="Cambria Math" panose="02040503050406030204" pitchFamily="18" charset="0"/>
                          </a:rPr>
                          <m:t>𝟕</m:t>
                        </m:r>
                      </m:sup>
                    </m:sSup>
                    <m:r>
                      <a:rPr lang="en-US" altLang="zh-CN" sz="1400" b="1" i="1" smtClean="0">
                        <a:latin typeface="Cambria Math" panose="02040503050406030204" pitchFamily="18" charset="0"/>
                        <a:ea typeface="Cambria Math" panose="02040503050406030204" pitchFamily="18" charset="0"/>
                      </a:rPr>
                      <m:t>×</m:t>
                    </m:r>
                    <m:r>
                      <a:rPr lang="en-US" altLang="zh-CN" sz="1400" b="1" i="1" smtClean="0">
                        <a:latin typeface="Cambria Math" panose="02040503050406030204" pitchFamily="18" charset="0"/>
                        <a:ea typeface="Cambria Math" panose="02040503050406030204" pitchFamily="18" charset="0"/>
                      </a:rPr>
                      <m:t>𝟎𝟎</m:t>
                    </m:r>
                    <m:r>
                      <a:rPr lang="en-US" altLang="zh-CN" sz="1400" b="1" i="1" smtClean="0">
                        <a:latin typeface="Cambria Math" panose="02040503050406030204" pitchFamily="18" charset="0"/>
                        <a:ea typeface="Cambria Math" panose="02040503050406030204" pitchFamily="18" charset="0"/>
                      </a:rPr>
                      <m:t>.</m:t>
                    </m:r>
                    <m:r>
                      <a:rPr lang="en-US" altLang="zh-CN" sz="1400" b="1" i="1" smtClean="0">
                        <a:latin typeface="Cambria Math" panose="02040503050406030204" pitchFamily="18" charset="0"/>
                        <a:ea typeface="Cambria Math" panose="02040503050406030204" pitchFamily="18" charset="0"/>
                      </a:rPr>
                      <m:t>𝟏𝟏𝟏𝟎𝟏</m:t>
                    </m:r>
                  </m:oMath>
                </a14:m>
                <a:endParaRPr lang="en-US" altLang="zh-CN" sz="1400" b="1" dirty="0">
                  <a:ea typeface="Cambria Math" panose="02040503050406030204" pitchFamily="18" charset="0"/>
                </a:endParaRPr>
              </a:p>
              <a:p>
                <a:pPr marL="457200" lvl="1" indent="0">
                  <a:buNone/>
                </a:pPr>
                <a:r>
                  <a:rPr lang="en-US" altLang="zh-CN" sz="1400" b="1" dirty="0"/>
                  <a:t>Y=</a:t>
                </a:r>
                <a:r>
                  <a:rPr lang="en-US" altLang="zh-CN" sz="1400" b="1" dirty="0">
                    <a:ea typeface="Cambria Math" panose="02040503050406030204" pitchFamily="18" charset="0"/>
                  </a:rPr>
                  <a:t> </a:t>
                </a:r>
                <a14:m>
                  <m:oMath xmlns:m="http://schemas.openxmlformats.org/officeDocument/2006/math">
                    <m:sSup>
                      <m:sSupPr>
                        <m:ctrlPr>
                          <a:rPr lang="en-US" altLang="zh-CN" sz="1400" b="1" i="1">
                            <a:latin typeface="Cambria Math" panose="02040503050406030204" pitchFamily="18" charset="0"/>
                            <a:ea typeface="Cambria Math" panose="02040503050406030204" pitchFamily="18" charset="0"/>
                          </a:rPr>
                        </m:ctrlPr>
                      </m:sSupPr>
                      <m:e>
                        <m:r>
                          <a:rPr lang="en-US" altLang="zh-CN" sz="1400" b="1" i="1">
                            <a:latin typeface="Cambria Math" panose="02040503050406030204" pitchFamily="18" charset="0"/>
                            <a:ea typeface="Cambria Math" panose="02040503050406030204" pitchFamily="18" charset="0"/>
                          </a:rPr>
                          <m:t>𝟐</m:t>
                        </m:r>
                      </m:e>
                      <m:sup>
                        <m:r>
                          <a:rPr lang="en-US" altLang="zh-CN" sz="1400" b="1" i="1" smtClean="0">
                            <a:latin typeface="Cambria Math" panose="02040503050406030204" pitchFamily="18" charset="0"/>
                            <a:ea typeface="Cambria Math" panose="02040503050406030204" pitchFamily="18" charset="0"/>
                          </a:rPr>
                          <m:t>𝟓</m:t>
                        </m:r>
                      </m:sup>
                    </m:sSup>
                    <m:r>
                      <a:rPr lang="en-US" altLang="zh-CN" sz="1400" b="1" i="1">
                        <a:latin typeface="Cambria Math" panose="02040503050406030204" pitchFamily="18" charset="0"/>
                        <a:ea typeface="Cambria Math" panose="02040503050406030204" pitchFamily="18" charset="0"/>
                      </a:rPr>
                      <m:t>×</m:t>
                    </m:r>
                    <m:r>
                      <a:rPr lang="en-US" altLang="zh-CN" sz="1400" b="1" i="1">
                        <a:latin typeface="Cambria Math" panose="02040503050406030204" pitchFamily="18" charset="0"/>
                        <a:ea typeface="Cambria Math" panose="02040503050406030204" pitchFamily="18" charset="0"/>
                      </a:rPr>
                      <m:t>𝟎𝟎</m:t>
                    </m:r>
                    <m:r>
                      <a:rPr lang="en-US" altLang="zh-CN" sz="1400" b="1" i="1">
                        <a:latin typeface="Cambria Math" panose="02040503050406030204" pitchFamily="18" charset="0"/>
                        <a:ea typeface="Cambria Math" panose="02040503050406030204" pitchFamily="18" charset="0"/>
                      </a:rPr>
                      <m:t>.</m:t>
                    </m:r>
                    <m:r>
                      <a:rPr lang="en-US" altLang="zh-CN" sz="1400" b="1" i="1" smtClean="0">
                        <a:latin typeface="Cambria Math" panose="02040503050406030204" pitchFamily="18" charset="0"/>
                        <a:ea typeface="Cambria Math" panose="02040503050406030204" pitchFamily="18" charset="0"/>
                      </a:rPr>
                      <m:t>𝟏𝟎𝟏𝟎𝟎</m:t>
                    </m:r>
                  </m:oMath>
                </a14:m>
                <a:r>
                  <a:rPr lang="en-US" altLang="zh-CN" sz="1400" b="1" dirty="0"/>
                  <a:t> </a:t>
                </a:r>
              </a:p>
              <a:p>
                <a:pPr marL="457200" lvl="1" indent="0">
                  <a:buNone/>
                </a:pPr>
                <a:r>
                  <a:rPr lang="zh-CN" altLang="en-US" sz="1400" b="1" dirty="0"/>
                  <a:t>对阶：</a:t>
                </a:r>
                <a:r>
                  <a:rPr lang="en-US" altLang="zh-CN" sz="1400" b="1" dirty="0">
                    <a:ea typeface="Cambria Math" panose="02040503050406030204" pitchFamily="18" charset="0"/>
                  </a:rPr>
                  <a:t> </a:t>
                </a:r>
                <a14:m>
                  <m:oMath xmlns:m="http://schemas.openxmlformats.org/officeDocument/2006/math">
                    <m:r>
                      <a:rPr lang="en-US" altLang="zh-CN" sz="1400" b="1" i="0" smtClean="0">
                        <a:latin typeface="Cambria Math" panose="02040503050406030204" pitchFamily="18" charset="0"/>
                        <a:ea typeface="Cambria Math" panose="02040503050406030204" pitchFamily="18" charset="0"/>
                      </a:rPr>
                      <m:t>𝐲</m:t>
                    </m:r>
                    <m:r>
                      <a:rPr lang="en-US" altLang="zh-CN" sz="1400" b="1" i="0" smtClean="0">
                        <a:latin typeface="Cambria Math" panose="02040503050406030204" pitchFamily="18" charset="0"/>
                        <a:ea typeface="Cambria Math" panose="02040503050406030204" pitchFamily="18" charset="0"/>
                      </a:rPr>
                      <m:t>=</m:t>
                    </m:r>
                    <m:sSup>
                      <m:sSupPr>
                        <m:ctrlPr>
                          <a:rPr lang="en-US" altLang="zh-CN" sz="1400" b="1" i="1">
                            <a:latin typeface="Cambria Math" panose="02040503050406030204" pitchFamily="18" charset="0"/>
                            <a:ea typeface="Cambria Math" panose="02040503050406030204" pitchFamily="18" charset="0"/>
                          </a:rPr>
                        </m:ctrlPr>
                      </m:sSupPr>
                      <m:e>
                        <m:r>
                          <a:rPr lang="en-US" altLang="zh-CN" sz="1400" b="1" i="1">
                            <a:latin typeface="Cambria Math" panose="02040503050406030204" pitchFamily="18" charset="0"/>
                            <a:ea typeface="Cambria Math" panose="02040503050406030204" pitchFamily="18" charset="0"/>
                          </a:rPr>
                          <m:t>𝟐</m:t>
                        </m:r>
                      </m:e>
                      <m:sup>
                        <m:r>
                          <a:rPr lang="en-US" altLang="zh-CN" sz="1400" b="1" i="1">
                            <a:latin typeface="Cambria Math" panose="02040503050406030204" pitchFamily="18" charset="0"/>
                            <a:ea typeface="Cambria Math" panose="02040503050406030204" pitchFamily="18" charset="0"/>
                          </a:rPr>
                          <m:t>𝟕</m:t>
                        </m:r>
                      </m:sup>
                    </m:sSup>
                    <m:r>
                      <a:rPr lang="en-US" altLang="zh-CN" sz="1400" b="1" i="1">
                        <a:latin typeface="Cambria Math" panose="02040503050406030204" pitchFamily="18" charset="0"/>
                        <a:ea typeface="Cambria Math" panose="02040503050406030204" pitchFamily="18" charset="0"/>
                      </a:rPr>
                      <m:t>×</m:t>
                    </m:r>
                    <m:r>
                      <a:rPr lang="en-US" altLang="zh-CN" sz="1400" b="1" i="1">
                        <a:latin typeface="Cambria Math" panose="02040503050406030204" pitchFamily="18" charset="0"/>
                        <a:ea typeface="Cambria Math" panose="02040503050406030204" pitchFamily="18" charset="0"/>
                      </a:rPr>
                      <m:t>𝟎𝟎</m:t>
                    </m:r>
                    <m:r>
                      <a:rPr lang="en-US" altLang="zh-CN" sz="1400" b="1" i="1">
                        <a:latin typeface="Cambria Math" panose="02040503050406030204" pitchFamily="18" charset="0"/>
                        <a:ea typeface="Cambria Math" panose="02040503050406030204" pitchFamily="18" charset="0"/>
                      </a:rPr>
                      <m:t>.</m:t>
                    </m:r>
                    <m:r>
                      <a:rPr lang="en-US" altLang="zh-CN" sz="1400" b="1" i="1" smtClean="0">
                        <a:latin typeface="Cambria Math" panose="02040503050406030204" pitchFamily="18" charset="0"/>
                        <a:ea typeface="Cambria Math" panose="02040503050406030204" pitchFamily="18" charset="0"/>
                      </a:rPr>
                      <m:t>𝟎𝟎𝟏𝟎𝟏</m:t>
                    </m:r>
                  </m:oMath>
                </a14:m>
                <a:endParaRPr lang="en-US" altLang="zh-CN" sz="1400" b="1" dirty="0"/>
              </a:p>
              <a:p>
                <a:pPr marL="457200" lvl="1" indent="0">
                  <a:buNone/>
                </a:pPr>
                <a:r>
                  <a:rPr lang="zh-CN" altLang="en-US" sz="1400" b="1" dirty="0"/>
                  <a:t>计算：</a:t>
                </a:r>
                <a:r>
                  <a:rPr lang="en-US" altLang="zh-CN" sz="1400" b="1" dirty="0"/>
                  <a:t>X+Y=</a:t>
                </a:r>
                <a:r>
                  <a:rPr lang="en-US" altLang="zh-CN" sz="1400" b="1" dirty="0">
                    <a:ea typeface="Cambria Math" panose="02040503050406030204" pitchFamily="18" charset="0"/>
                  </a:rPr>
                  <a:t> </a:t>
                </a:r>
                <a14:m>
                  <m:oMath xmlns:m="http://schemas.openxmlformats.org/officeDocument/2006/math">
                    <m:sSup>
                      <m:sSupPr>
                        <m:ctrlPr>
                          <a:rPr lang="en-US" altLang="zh-CN" sz="1400" b="1" i="1">
                            <a:latin typeface="Cambria Math" panose="02040503050406030204" pitchFamily="18" charset="0"/>
                            <a:ea typeface="Cambria Math" panose="02040503050406030204" pitchFamily="18" charset="0"/>
                          </a:rPr>
                        </m:ctrlPr>
                      </m:sSupPr>
                      <m:e>
                        <m:r>
                          <a:rPr lang="en-US" altLang="zh-CN" sz="1400" b="1" i="1">
                            <a:latin typeface="Cambria Math" panose="02040503050406030204" pitchFamily="18" charset="0"/>
                            <a:ea typeface="Cambria Math" panose="02040503050406030204" pitchFamily="18" charset="0"/>
                          </a:rPr>
                          <m:t>𝟐</m:t>
                        </m:r>
                      </m:e>
                      <m:sup>
                        <m:r>
                          <a:rPr lang="en-US" altLang="zh-CN" sz="1400" b="1" i="1">
                            <a:latin typeface="Cambria Math" panose="02040503050406030204" pitchFamily="18" charset="0"/>
                            <a:ea typeface="Cambria Math" panose="02040503050406030204" pitchFamily="18" charset="0"/>
                          </a:rPr>
                          <m:t>𝟕</m:t>
                        </m:r>
                      </m:sup>
                    </m:sSup>
                    <m:r>
                      <a:rPr lang="en-US" altLang="zh-CN" sz="1400" b="1" i="1">
                        <a:latin typeface="Cambria Math" panose="02040503050406030204" pitchFamily="18" charset="0"/>
                        <a:ea typeface="Cambria Math" panose="02040503050406030204" pitchFamily="18" charset="0"/>
                      </a:rPr>
                      <m:t>×</m:t>
                    </m:r>
                    <m:r>
                      <a:rPr lang="en-US" altLang="zh-CN" sz="1400" b="1" i="1">
                        <a:latin typeface="Cambria Math" panose="02040503050406030204" pitchFamily="18" charset="0"/>
                        <a:ea typeface="Cambria Math" panose="02040503050406030204" pitchFamily="18" charset="0"/>
                      </a:rPr>
                      <m:t>𝟎𝟏</m:t>
                    </m:r>
                    <m:r>
                      <a:rPr lang="en-US" altLang="zh-CN" sz="1400" b="1" i="1">
                        <a:latin typeface="Cambria Math" panose="02040503050406030204" pitchFamily="18" charset="0"/>
                        <a:ea typeface="Cambria Math" panose="02040503050406030204" pitchFamily="18" charset="0"/>
                      </a:rPr>
                      <m:t>.</m:t>
                    </m:r>
                    <m:r>
                      <a:rPr lang="en-US" altLang="zh-CN" sz="1400" b="1" i="1" smtClean="0">
                        <a:latin typeface="Cambria Math" panose="02040503050406030204" pitchFamily="18" charset="0"/>
                        <a:ea typeface="Cambria Math" panose="02040503050406030204" pitchFamily="18" charset="0"/>
                      </a:rPr>
                      <m:t>𝟎𝟎𝟎𝟏𝟎</m:t>
                    </m:r>
                  </m:oMath>
                </a14:m>
                <a:endParaRPr lang="en-US" altLang="zh-CN" sz="1400" b="1" dirty="0"/>
              </a:p>
              <a:p>
                <a:pPr marL="457200" lvl="1" indent="0">
                  <a:buNone/>
                </a:pPr>
                <a:r>
                  <a:rPr lang="zh-CN" altLang="en-US" sz="1400" b="1" dirty="0"/>
                  <a:t>规格化： </a:t>
                </a:r>
                <a14:m>
                  <m:oMath xmlns:m="http://schemas.openxmlformats.org/officeDocument/2006/math">
                    <m:sSup>
                      <m:sSupPr>
                        <m:ctrlPr>
                          <a:rPr lang="en-US" altLang="zh-CN" sz="1400" b="1" i="1">
                            <a:latin typeface="Cambria Math" panose="02040503050406030204" pitchFamily="18" charset="0"/>
                            <a:ea typeface="Cambria Math" panose="02040503050406030204" pitchFamily="18" charset="0"/>
                          </a:rPr>
                        </m:ctrlPr>
                      </m:sSupPr>
                      <m:e>
                        <m:r>
                          <a:rPr lang="en-US" altLang="zh-CN" sz="1400" b="1" i="1">
                            <a:latin typeface="Cambria Math" panose="02040503050406030204" pitchFamily="18" charset="0"/>
                            <a:ea typeface="Cambria Math" panose="02040503050406030204" pitchFamily="18" charset="0"/>
                          </a:rPr>
                          <m:t>𝟐</m:t>
                        </m:r>
                      </m:e>
                      <m:sup>
                        <m:r>
                          <a:rPr lang="en-US" altLang="zh-CN" sz="1400" b="1" i="1" smtClean="0">
                            <a:latin typeface="Cambria Math" panose="02040503050406030204" pitchFamily="18" charset="0"/>
                            <a:ea typeface="Cambria Math" panose="02040503050406030204" pitchFamily="18" charset="0"/>
                          </a:rPr>
                          <m:t>𝟖</m:t>
                        </m:r>
                      </m:sup>
                    </m:sSup>
                    <m:r>
                      <a:rPr lang="en-US" altLang="zh-CN" sz="1400" b="1" i="1">
                        <a:latin typeface="Cambria Math" panose="02040503050406030204" pitchFamily="18" charset="0"/>
                        <a:ea typeface="Cambria Math" panose="02040503050406030204" pitchFamily="18" charset="0"/>
                      </a:rPr>
                      <m:t>× </m:t>
                    </m:r>
                  </m:oMath>
                </a14:m>
                <a:r>
                  <a:rPr lang="en-US" altLang="zh-CN" sz="1400" b="1" dirty="0"/>
                  <a:t>00.10001,  </a:t>
                </a:r>
                <a:r>
                  <a:rPr lang="zh-CN" altLang="en-US" sz="1400" b="1" dirty="0"/>
                  <a:t>即：</a:t>
                </a:r>
                <a:r>
                  <a:rPr lang="en-US" altLang="zh-CN" sz="1400" b="1" dirty="0">
                    <a:ea typeface="Cambria Math" panose="02040503050406030204" pitchFamily="18" charset="0"/>
                  </a:rPr>
                  <a:t> </a:t>
                </a:r>
                <a14:m>
                  <m:oMath xmlns:m="http://schemas.openxmlformats.org/officeDocument/2006/math">
                    <m:sSup>
                      <m:sSupPr>
                        <m:ctrlPr>
                          <a:rPr lang="en-US" altLang="zh-CN" sz="1400" b="1" i="1">
                            <a:latin typeface="Cambria Math" panose="02040503050406030204" pitchFamily="18" charset="0"/>
                            <a:ea typeface="Cambria Math" panose="02040503050406030204" pitchFamily="18" charset="0"/>
                          </a:rPr>
                        </m:ctrlPr>
                      </m:sSupPr>
                      <m:e>
                        <m:r>
                          <a:rPr lang="en-US" altLang="zh-CN" sz="1400" b="1" i="1">
                            <a:latin typeface="Cambria Math" panose="02040503050406030204" pitchFamily="18" charset="0"/>
                            <a:ea typeface="Cambria Math" panose="02040503050406030204" pitchFamily="18" charset="0"/>
                          </a:rPr>
                          <m:t>𝟐</m:t>
                        </m:r>
                      </m:e>
                      <m:sup>
                        <m:r>
                          <a:rPr lang="en-US" altLang="zh-CN" sz="1400" b="1" i="1" smtClean="0">
                            <a:latin typeface="Cambria Math" panose="02040503050406030204" pitchFamily="18" charset="0"/>
                            <a:ea typeface="Cambria Math" panose="02040503050406030204" pitchFamily="18" charset="0"/>
                          </a:rPr>
                          <m:t>𝟎𝟏𝟎𝟎𝟎</m:t>
                        </m:r>
                      </m:sup>
                    </m:sSup>
                    <m:r>
                      <a:rPr lang="en-US" altLang="zh-CN" sz="1400" b="1" i="1">
                        <a:latin typeface="Cambria Math" panose="02040503050406030204" pitchFamily="18" charset="0"/>
                        <a:ea typeface="Cambria Math" panose="02040503050406030204" pitchFamily="18" charset="0"/>
                      </a:rPr>
                      <m:t>× </m:t>
                    </m:r>
                  </m:oMath>
                </a14:m>
                <a:r>
                  <a:rPr lang="en-US" altLang="zh-CN" sz="1400" b="1" dirty="0"/>
                  <a:t>00.10001</a:t>
                </a:r>
              </a:p>
              <a:p>
                <a:pPr marL="457200" lvl="1" indent="0">
                  <a:buNone/>
                </a:pPr>
                <a:r>
                  <a:rPr lang="zh-CN" altLang="en-US" sz="1400" b="1" dirty="0">
                    <a:highlight>
                      <a:srgbClr val="FFFF00"/>
                    </a:highlight>
                  </a:rPr>
                  <a:t>阶码超出补码的表示范围 </a:t>
                </a:r>
                <a:r>
                  <a:rPr lang="en-US" altLang="zh-CN" sz="1400" b="1" dirty="0">
                    <a:highlight>
                      <a:srgbClr val="FFFF00"/>
                    </a:highlight>
                  </a:rPr>
                  <a:t>-8~+7</a:t>
                </a:r>
                <a:r>
                  <a:rPr lang="zh-CN" altLang="en-US" sz="1400" b="1" dirty="0">
                    <a:highlight>
                      <a:srgbClr val="FFFF00"/>
                    </a:highlight>
                  </a:rPr>
                  <a:t>， 所以，结果溢出</a:t>
                </a:r>
                <a:endParaRPr lang="en-US" altLang="zh-CN" sz="1400" b="1" dirty="0">
                  <a:highlight>
                    <a:srgbClr val="FFFF00"/>
                  </a:highlight>
                </a:endParaRPr>
              </a:p>
              <a:p>
                <a:pPr marL="457200" lvl="1" indent="0">
                  <a:buNone/>
                </a:pPr>
                <a:endParaRPr lang="en-US" altLang="zh-CN" sz="1400" b="1" dirty="0"/>
              </a:p>
              <a:p>
                <a:pPr marL="800100" lvl="1" indent="-342900">
                  <a:buFont typeface="+mj-ea"/>
                  <a:buAutoNum type="circleNumDbPlain" startAt="7"/>
                </a:pPr>
                <a:r>
                  <a:rPr lang="en-US" altLang="zh-CN" sz="1400" b="1" dirty="0"/>
                  <a:t>D</a:t>
                </a:r>
                <a:r>
                  <a:rPr lang="zh-CN" altLang="en-US" sz="1400" b="1" dirty="0"/>
                  <a:t>：（</a:t>
                </a:r>
                <a:r>
                  <a:rPr lang="en-US" altLang="zh-CN" sz="1400" b="1" dirty="0"/>
                  <a:t>I</a:t>
                </a:r>
                <a:r>
                  <a:rPr lang="zh-CN" altLang="en-US" sz="1400" b="1" dirty="0"/>
                  <a:t>：正确；</a:t>
                </a:r>
                <a:r>
                  <a:rPr lang="en-US" altLang="zh-CN" sz="1400" b="1" dirty="0"/>
                  <a:t>II</a:t>
                </a:r>
                <a:r>
                  <a:rPr lang="zh-CN" altLang="en-US" sz="1400" b="1" dirty="0"/>
                  <a:t>：正确；</a:t>
                </a:r>
                <a:r>
                  <a:rPr lang="en-US" altLang="zh-CN" sz="1400" b="1" dirty="0"/>
                  <a:t>III</a:t>
                </a:r>
                <a:r>
                  <a:rPr lang="zh-CN" altLang="en-US" sz="1400" b="1" dirty="0"/>
                  <a:t>：正确；</a:t>
                </a:r>
                <a:r>
                  <a:rPr lang="en-US" altLang="zh-CN" sz="1400" b="1" dirty="0"/>
                  <a:t>IV</a:t>
                </a:r>
                <a:r>
                  <a:rPr lang="zh-CN" altLang="en-US" sz="1400" b="1" dirty="0"/>
                  <a:t>：正确；因此答案为</a:t>
                </a:r>
                <a:r>
                  <a:rPr lang="en-US" altLang="zh-CN" sz="1400" b="1" dirty="0"/>
                  <a:t>D</a:t>
                </a:r>
                <a:r>
                  <a:rPr lang="zh-CN" altLang="en-US" sz="1400" b="1" dirty="0"/>
                  <a:t>）</a:t>
                </a:r>
                <a:endParaRPr lang="en-US" altLang="zh-CN" sz="1100" b="1" dirty="0"/>
              </a:p>
            </p:txBody>
          </p:sp>
        </mc:Choice>
        <mc:Fallback xmlns="">
          <p:sp>
            <p:nvSpPr>
              <p:cNvPr id="3" name="内容占位符 2">
                <a:extLst>
                  <a:ext uri="{FF2B5EF4-FFF2-40B4-BE49-F238E27FC236}">
                    <a16:creationId xmlns:a16="http://schemas.microsoft.com/office/drawing/2014/main" id="{629ECC38-4FBD-43DB-A8C2-CCB08EF33A02}"/>
                  </a:ext>
                </a:extLst>
              </p:cNvPr>
              <p:cNvSpPr>
                <a:spLocks noGrp="1" noRot="1" noChangeAspect="1" noMove="1" noResize="1" noEditPoints="1" noAdjustHandles="1" noChangeArrowheads="1" noChangeShapeType="1" noTextEdit="1"/>
              </p:cNvSpPr>
              <p:nvPr>
                <p:ph idx="1"/>
              </p:nvPr>
            </p:nvSpPr>
            <p:spPr>
              <a:xfrm>
                <a:off x="457200" y="332656"/>
                <a:ext cx="8229600" cy="6624736"/>
              </a:xfrm>
              <a:blipFill>
                <a:blip r:embed="rId2"/>
                <a:stretch>
                  <a:fillRect l="-444" t="-82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724298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29ECC38-4FBD-43DB-A8C2-CCB08EF33A02}"/>
              </a:ext>
            </a:extLst>
          </p:cNvPr>
          <p:cNvSpPr>
            <a:spLocks noGrp="1"/>
          </p:cNvSpPr>
          <p:nvPr>
            <p:ph idx="1"/>
          </p:nvPr>
        </p:nvSpPr>
        <p:spPr>
          <a:xfrm>
            <a:off x="457200" y="116632"/>
            <a:ext cx="8229600" cy="4525963"/>
          </a:xfrm>
        </p:spPr>
        <p:txBody>
          <a:bodyPr/>
          <a:lstStyle/>
          <a:p>
            <a:r>
              <a:rPr lang="en-US" altLang="zh-CN" sz="1800" b="1" dirty="0"/>
              <a:t>3.3 </a:t>
            </a:r>
            <a:r>
              <a:rPr lang="zh-CN" altLang="en-US" sz="1800" b="1" dirty="0"/>
              <a:t>回答下列问题</a:t>
            </a:r>
            <a:endParaRPr lang="en-US" altLang="zh-CN" sz="1800" b="1" dirty="0"/>
          </a:p>
          <a:p>
            <a:pPr marL="800100" lvl="1" indent="-342900">
              <a:buFont typeface="+mj-ea"/>
              <a:buAutoNum type="circleNumDbPlain"/>
            </a:pPr>
            <a:endParaRPr lang="en-US" altLang="zh-CN" sz="1100" b="1" dirty="0"/>
          </a:p>
          <a:p>
            <a:pPr marL="800100" lvl="1" indent="-342900">
              <a:buFont typeface="+mj-ea"/>
              <a:buAutoNum type="circleNumDbPlain"/>
            </a:pPr>
            <a:r>
              <a:rPr lang="zh-CN" altLang="en-US" sz="1200" b="1" dirty="0"/>
              <a:t>为什么采用并行进位能提高加法器的运算速度？</a:t>
            </a:r>
            <a:endParaRPr lang="en-US" altLang="zh-CN" sz="1200" b="1" dirty="0"/>
          </a:p>
          <a:p>
            <a:pPr lvl="1"/>
            <a:endParaRPr lang="en-US" altLang="zh-CN" sz="1200" b="1" dirty="0"/>
          </a:p>
          <a:p>
            <a:pPr lvl="1"/>
            <a:r>
              <a:rPr lang="zh-CN" altLang="en-US" sz="1200" b="1" dirty="0"/>
              <a:t>答：并行进位也就是先行进位，可以同时产生各个进位；而串行进位，高位的进位必须等到低位的进位得到后，才能产生；因此并行进位能够提高加法器的运算速度。例如，</a:t>
            </a:r>
            <a:r>
              <a:rPr lang="en-US" altLang="zh-CN" sz="1200" b="1" dirty="0"/>
              <a:t>4</a:t>
            </a:r>
            <a:r>
              <a:rPr lang="zh-CN" altLang="en-US" sz="1200" b="1" dirty="0"/>
              <a:t>位并行进位加法器，时间延迟为</a:t>
            </a:r>
            <a:r>
              <a:rPr lang="en-US" altLang="zh-CN" sz="1200" b="1" dirty="0"/>
              <a:t>8T</a:t>
            </a:r>
            <a:r>
              <a:rPr lang="zh-CN" altLang="en-US" sz="1200" b="1" dirty="0"/>
              <a:t>，而</a:t>
            </a:r>
            <a:r>
              <a:rPr lang="en-US" altLang="zh-CN" sz="1200" b="1" dirty="0"/>
              <a:t>4</a:t>
            </a:r>
            <a:r>
              <a:rPr lang="zh-CN" altLang="en-US" sz="1200" b="1" dirty="0"/>
              <a:t>位串行加法器的时间延迟为</a:t>
            </a:r>
            <a:r>
              <a:rPr lang="en-US" altLang="zh-CN" sz="1200" b="1" dirty="0"/>
              <a:t>(2n+4)T=(2*4+4)T=12T</a:t>
            </a:r>
            <a:r>
              <a:rPr lang="zh-CN" altLang="en-US" sz="1200" b="1" dirty="0"/>
              <a:t>。</a:t>
            </a:r>
            <a:endParaRPr lang="en-US" altLang="zh-CN" sz="1200" b="1" dirty="0"/>
          </a:p>
          <a:p>
            <a:pPr lvl="1"/>
            <a:endParaRPr lang="en-US" altLang="zh-CN" sz="1100" b="1" dirty="0"/>
          </a:p>
        </p:txBody>
      </p:sp>
      <p:pic>
        <p:nvPicPr>
          <p:cNvPr id="4" name="图片 3">
            <a:extLst>
              <a:ext uri="{FF2B5EF4-FFF2-40B4-BE49-F238E27FC236}">
                <a16:creationId xmlns:a16="http://schemas.microsoft.com/office/drawing/2014/main" id="{D514E91F-CAE1-4F5C-A679-238F54B44213}"/>
              </a:ext>
            </a:extLst>
          </p:cNvPr>
          <p:cNvPicPr>
            <a:picLocks noChangeAspect="1"/>
          </p:cNvPicPr>
          <p:nvPr/>
        </p:nvPicPr>
        <p:blipFill>
          <a:blip r:embed="rId2"/>
          <a:stretch>
            <a:fillRect/>
          </a:stretch>
        </p:blipFill>
        <p:spPr>
          <a:xfrm>
            <a:off x="4572000" y="3006416"/>
            <a:ext cx="4058766" cy="2727585"/>
          </a:xfrm>
          <a:prstGeom prst="rect">
            <a:avLst/>
          </a:prstGeom>
        </p:spPr>
      </p:pic>
      <p:grpSp>
        <p:nvGrpSpPr>
          <p:cNvPr id="8" name="组合 7">
            <a:extLst>
              <a:ext uri="{FF2B5EF4-FFF2-40B4-BE49-F238E27FC236}">
                <a16:creationId xmlns:a16="http://schemas.microsoft.com/office/drawing/2014/main" id="{34BD9041-E0FC-4F53-B120-3530E01C2CFC}"/>
              </a:ext>
            </a:extLst>
          </p:cNvPr>
          <p:cNvGrpSpPr/>
          <p:nvPr/>
        </p:nvGrpSpPr>
        <p:grpSpPr>
          <a:xfrm>
            <a:off x="179512" y="3212976"/>
            <a:ext cx="4248387" cy="2314466"/>
            <a:chOff x="4572000" y="2924944"/>
            <a:chExt cx="4248387" cy="2314466"/>
          </a:xfrm>
        </p:grpSpPr>
        <p:pic>
          <p:nvPicPr>
            <p:cNvPr id="6" name="图片 5">
              <a:extLst>
                <a:ext uri="{FF2B5EF4-FFF2-40B4-BE49-F238E27FC236}">
                  <a16:creationId xmlns:a16="http://schemas.microsoft.com/office/drawing/2014/main" id="{E3EBB59E-666A-43CD-AFE5-2F1E8A19F955}"/>
                </a:ext>
              </a:extLst>
            </p:cNvPr>
            <p:cNvPicPr>
              <a:picLocks noChangeAspect="1"/>
            </p:cNvPicPr>
            <p:nvPr/>
          </p:nvPicPr>
          <p:blipFill>
            <a:blip r:embed="rId3"/>
            <a:stretch>
              <a:fillRect/>
            </a:stretch>
          </p:blipFill>
          <p:spPr>
            <a:xfrm>
              <a:off x="4572000" y="2924944"/>
              <a:ext cx="4248387" cy="2314466"/>
            </a:xfrm>
            <a:prstGeom prst="rect">
              <a:avLst/>
            </a:prstGeom>
          </p:spPr>
        </p:pic>
        <p:sp>
          <p:nvSpPr>
            <p:cNvPr id="7" name="文本框 6">
              <a:extLst>
                <a:ext uri="{FF2B5EF4-FFF2-40B4-BE49-F238E27FC236}">
                  <a16:creationId xmlns:a16="http://schemas.microsoft.com/office/drawing/2014/main" id="{78CD0893-F019-469C-8952-2FE5F5257999}"/>
                </a:ext>
              </a:extLst>
            </p:cNvPr>
            <p:cNvSpPr txBox="1"/>
            <p:nvPr/>
          </p:nvSpPr>
          <p:spPr>
            <a:xfrm>
              <a:off x="5735833" y="3356992"/>
              <a:ext cx="508473" cy="215444"/>
            </a:xfrm>
            <a:prstGeom prst="rect">
              <a:avLst/>
            </a:prstGeom>
            <a:noFill/>
          </p:spPr>
          <p:txBody>
            <a:bodyPr wrap="none" rtlCol="0">
              <a:spAutoFit/>
            </a:bodyPr>
            <a:lstStyle/>
            <a:p>
              <a:r>
                <a:rPr lang="en-US" altLang="zh-CN" sz="800" b="1" dirty="0"/>
                <a:t>(2n+4)T</a:t>
              </a:r>
              <a:endParaRPr lang="zh-CN" altLang="en-US" sz="800" b="1" dirty="0"/>
            </a:p>
          </p:txBody>
        </p:sp>
      </p:grpSp>
      <p:cxnSp>
        <p:nvCxnSpPr>
          <p:cNvPr id="10" name="直接箭头连接符 9">
            <a:extLst>
              <a:ext uri="{FF2B5EF4-FFF2-40B4-BE49-F238E27FC236}">
                <a16:creationId xmlns:a16="http://schemas.microsoft.com/office/drawing/2014/main" id="{02E65805-95D3-4671-AB96-70CAECE3A0C4}"/>
              </a:ext>
            </a:extLst>
          </p:cNvPr>
          <p:cNvCxnSpPr>
            <a:cxnSpLocks/>
          </p:cNvCxnSpPr>
          <p:nvPr/>
        </p:nvCxnSpPr>
        <p:spPr>
          <a:xfrm flipH="1">
            <a:off x="6084168" y="1484784"/>
            <a:ext cx="1800200" cy="166456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8EA8CBFB-3288-40FC-AE99-871C23D0A29C}"/>
              </a:ext>
            </a:extLst>
          </p:cNvPr>
          <p:cNvCxnSpPr>
            <a:cxnSpLocks/>
          </p:cNvCxnSpPr>
          <p:nvPr/>
        </p:nvCxnSpPr>
        <p:spPr>
          <a:xfrm flipH="1">
            <a:off x="1597581" y="1700808"/>
            <a:ext cx="1822291" cy="194421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46685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29ECC38-4FBD-43DB-A8C2-CCB08EF33A02}"/>
              </a:ext>
            </a:extLst>
          </p:cNvPr>
          <p:cNvSpPr>
            <a:spLocks noGrp="1"/>
          </p:cNvSpPr>
          <p:nvPr>
            <p:ph idx="1"/>
          </p:nvPr>
        </p:nvSpPr>
        <p:spPr>
          <a:xfrm>
            <a:off x="457200" y="116632"/>
            <a:ext cx="8229600" cy="4525963"/>
          </a:xfrm>
        </p:spPr>
        <p:txBody>
          <a:bodyPr/>
          <a:lstStyle/>
          <a:p>
            <a:endParaRPr lang="en-US" altLang="zh-CN" sz="1800" b="1" dirty="0"/>
          </a:p>
          <a:p>
            <a:pPr marL="800100" lvl="1" indent="-342900">
              <a:buFont typeface="+mj-ea"/>
              <a:buAutoNum type="circleNumDbPlain" startAt="2"/>
            </a:pPr>
            <a:r>
              <a:rPr lang="zh-CN" altLang="en-US" sz="1200" b="1" dirty="0"/>
              <a:t>如何判断浮点数运算结果是否发生溢出？</a:t>
            </a:r>
            <a:endParaRPr lang="en-US" altLang="zh-CN" sz="1200" b="1" dirty="0"/>
          </a:p>
          <a:p>
            <a:pPr lvl="1"/>
            <a:endParaRPr lang="en-US" altLang="zh-CN" sz="1200" b="1" dirty="0"/>
          </a:p>
          <a:p>
            <a:pPr lvl="1"/>
            <a:r>
              <a:rPr lang="zh-CN" altLang="en-US" sz="1200" b="1" dirty="0"/>
              <a:t>答：浮点数运算结果是否溢出是由阶码决定的，阶码采用双符号位时，如果符号位</a:t>
            </a:r>
            <a:r>
              <a:rPr lang="en-US" altLang="zh-CN" sz="1200" b="1" dirty="0"/>
              <a:t>=01</a:t>
            </a:r>
            <a:r>
              <a:rPr lang="zh-CN" altLang="en-US" sz="1200" b="1" dirty="0"/>
              <a:t>或</a:t>
            </a:r>
            <a:r>
              <a:rPr lang="en-US" altLang="zh-CN" sz="1200" b="1" dirty="0"/>
              <a:t>10</a:t>
            </a:r>
            <a:r>
              <a:rPr lang="zh-CN" altLang="en-US" sz="1200" b="1" dirty="0"/>
              <a:t>，则表示浮点数溢出了</a:t>
            </a:r>
            <a:endParaRPr lang="zh-CN" altLang="en-US" sz="1100" b="1" dirty="0"/>
          </a:p>
        </p:txBody>
      </p:sp>
      <p:pic>
        <p:nvPicPr>
          <p:cNvPr id="4" name="图片 3">
            <a:extLst>
              <a:ext uri="{FF2B5EF4-FFF2-40B4-BE49-F238E27FC236}">
                <a16:creationId xmlns:a16="http://schemas.microsoft.com/office/drawing/2014/main" id="{2F74BC50-C2B5-460F-8086-12E5F05A8824}"/>
              </a:ext>
            </a:extLst>
          </p:cNvPr>
          <p:cNvPicPr>
            <a:picLocks noChangeAspect="1"/>
          </p:cNvPicPr>
          <p:nvPr/>
        </p:nvPicPr>
        <p:blipFill>
          <a:blip r:embed="rId2"/>
          <a:stretch>
            <a:fillRect/>
          </a:stretch>
        </p:blipFill>
        <p:spPr>
          <a:xfrm>
            <a:off x="2126818" y="2096852"/>
            <a:ext cx="4890364" cy="2664296"/>
          </a:xfrm>
          <a:prstGeom prst="rect">
            <a:avLst/>
          </a:prstGeom>
          <a:ln>
            <a:solidFill>
              <a:srgbClr val="FF0000"/>
            </a:solidFill>
          </a:ln>
        </p:spPr>
      </p:pic>
      <p:cxnSp>
        <p:nvCxnSpPr>
          <p:cNvPr id="5" name="直接箭头连接符 4">
            <a:extLst>
              <a:ext uri="{FF2B5EF4-FFF2-40B4-BE49-F238E27FC236}">
                <a16:creationId xmlns:a16="http://schemas.microsoft.com/office/drawing/2014/main" id="{337440EE-79FF-4082-9CC7-DCF1C8806794}"/>
              </a:ext>
            </a:extLst>
          </p:cNvPr>
          <p:cNvCxnSpPr>
            <a:cxnSpLocks/>
          </p:cNvCxnSpPr>
          <p:nvPr/>
        </p:nvCxnSpPr>
        <p:spPr>
          <a:xfrm flipH="1">
            <a:off x="4644008" y="1124744"/>
            <a:ext cx="2182331" cy="338437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67443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29ECC38-4FBD-43DB-A8C2-CCB08EF33A02}"/>
              </a:ext>
            </a:extLst>
          </p:cNvPr>
          <p:cNvSpPr>
            <a:spLocks noGrp="1"/>
          </p:cNvSpPr>
          <p:nvPr>
            <p:ph idx="1"/>
          </p:nvPr>
        </p:nvSpPr>
        <p:spPr>
          <a:xfrm>
            <a:off x="457200" y="116632"/>
            <a:ext cx="8229600" cy="4525963"/>
          </a:xfrm>
        </p:spPr>
        <p:txBody>
          <a:bodyPr/>
          <a:lstStyle/>
          <a:p>
            <a:endParaRPr lang="en-US" altLang="zh-CN" sz="1800" b="1" dirty="0"/>
          </a:p>
          <a:p>
            <a:pPr marL="800100" lvl="1" indent="-342900">
              <a:buFont typeface="+mj-ea"/>
              <a:buAutoNum type="circleNumDbPlain" startAt="3"/>
            </a:pPr>
            <a:r>
              <a:rPr lang="zh-CN" altLang="en-US" sz="1200" b="1" dirty="0"/>
              <a:t>如何判断浮点数运算结果是否为规格化数？如果不是规格化数，如何进行规格化？</a:t>
            </a:r>
            <a:endParaRPr lang="en-US" altLang="zh-CN" sz="1200" b="1" dirty="0"/>
          </a:p>
          <a:p>
            <a:pPr lvl="1"/>
            <a:endParaRPr lang="en-US" altLang="zh-CN" sz="1200" b="1" dirty="0"/>
          </a:p>
          <a:p>
            <a:pPr lvl="1"/>
            <a:r>
              <a:rPr lang="zh-CN" altLang="en-US" sz="1200" b="1" dirty="0"/>
              <a:t>答：如果浮点数的尾数采用原码表示，当尾数的最高有效位</a:t>
            </a:r>
            <a:r>
              <a:rPr lang="en-US" altLang="zh-CN" sz="1200" b="1" dirty="0"/>
              <a:t>=1</a:t>
            </a:r>
            <a:r>
              <a:rPr lang="zh-CN" altLang="en-US" sz="1200" b="1" dirty="0"/>
              <a:t>，则为规格化数。如果浮点数的尾数采用补码表示，当尾数为正数且尾数的最高有效位</a:t>
            </a:r>
            <a:r>
              <a:rPr lang="en-US" altLang="zh-CN" sz="1200" b="1" dirty="0"/>
              <a:t>=1</a:t>
            </a:r>
            <a:r>
              <a:rPr lang="zh-CN" altLang="en-US" sz="1200" b="1" dirty="0"/>
              <a:t>，则为规格化数；当尾数为负数且尾数的最高有效位</a:t>
            </a:r>
            <a:r>
              <a:rPr lang="en-US" altLang="zh-CN" sz="1200" b="1" dirty="0"/>
              <a:t>=0</a:t>
            </a:r>
            <a:r>
              <a:rPr lang="zh-CN" altLang="en-US" sz="1200" b="1" dirty="0"/>
              <a:t>，则为规格化数。</a:t>
            </a:r>
            <a:endParaRPr lang="en-US" altLang="zh-CN" sz="1200" b="1" dirty="0"/>
          </a:p>
          <a:p>
            <a:pPr lvl="1"/>
            <a:endParaRPr lang="en-US" altLang="zh-CN" sz="1200" b="1" dirty="0"/>
          </a:p>
          <a:p>
            <a:pPr lvl="1"/>
            <a:r>
              <a:rPr lang="zh-CN" altLang="en-US" sz="1200" b="1" dirty="0"/>
              <a:t>如果不是规格化数，则可以通过左规（浮点数的绝对值小于</a:t>
            </a:r>
            <a:r>
              <a:rPr lang="en-US" altLang="zh-CN" sz="1200" b="1" dirty="0"/>
              <a:t>0.5</a:t>
            </a:r>
            <a:r>
              <a:rPr lang="zh-CN" altLang="en-US" sz="1200" b="1" dirty="0"/>
              <a:t>）或右规（浮点数的绝对值大于</a:t>
            </a:r>
            <a:r>
              <a:rPr lang="en-US" altLang="zh-CN" sz="1200" b="1" dirty="0"/>
              <a:t>1</a:t>
            </a:r>
            <a:r>
              <a:rPr lang="zh-CN" altLang="en-US" sz="1200" b="1" dirty="0"/>
              <a:t>），使浮点数的尾数变为规格化的数。</a:t>
            </a:r>
            <a:endParaRPr lang="zh-CN" altLang="en-US" sz="1100" b="1" dirty="0"/>
          </a:p>
        </p:txBody>
      </p:sp>
      <p:pic>
        <p:nvPicPr>
          <p:cNvPr id="4" name="图片 3">
            <a:extLst>
              <a:ext uri="{FF2B5EF4-FFF2-40B4-BE49-F238E27FC236}">
                <a16:creationId xmlns:a16="http://schemas.microsoft.com/office/drawing/2014/main" id="{2F74BC50-C2B5-460F-8086-12E5F05A8824}"/>
              </a:ext>
            </a:extLst>
          </p:cNvPr>
          <p:cNvPicPr>
            <a:picLocks noChangeAspect="1"/>
          </p:cNvPicPr>
          <p:nvPr/>
        </p:nvPicPr>
        <p:blipFill>
          <a:blip r:embed="rId2"/>
          <a:stretch>
            <a:fillRect/>
          </a:stretch>
        </p:blipFill>
        <p:spPr>
          <a:xfrm>
            <a:off x="1900228" y="2986411"/>
            <a:ext cx="4890364" cy="2664296"/>
          </a:xfrm>
          <a:prstGeom prst="rect">
            <a:avLst/>
          </a:prstGeom>
          <a:ln>
            <a:solidFill>
              <a:srgbClr val="FF0000"/>
            </a:solidFill>
          </a:ln>
        </p:spPr>
      </p:pic>
      <p:cxnSp>
        <p:nvCxnSpPr>
          <p:cNvPr id="5" name="直接箭头连接符 4">
            <a:extLst>
              <a:ext uri="{FF2B5EF4-FFF2-40B4-BE49-F238E27FC236}">
                <a16:creationId xmlns:a16="http://schemas.microsoft.com/office/drawing/2014/main" id="{337440EE-79FF-4082-9CC7-DCF1C8806794}"/>
              </a:ext>
            </a:extLst>
          </p:cNvPr>
          <p:cNvCxnSpPr>
            <a:cxnSpLocks/>
          </p:cNvCxnSpPr>
          <p:nvPr/>
        </p:nvCxnSpPr>
        <p:spPr>
          <a:xfrm flipH="1">
            <a:off x="3131840" y="1916832"/>
            <a:ext cx="2520280" cy="230425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37657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29ECC38-4FBD-43DB-A8C2-CCB08EF33A02}"/>
              </a:ext>
            </a:extLst>
          </p:cNvPr>
          <p:cNvSpPr>
            <a:spLocks noGrp="1"/>
          </p:cNvSpPr>
          <p:nvPr>
            <p:ph idx="1"/>
          </p:nvPr>
        </p:nvSpPr>
        <p:spPr>
          <a:xfrm>
            <a:off x="457200" y="332656"/>
            <a:ext cx="8229600" cy="4525963"/>
          </a:xfrm>
        </p:spPr>
        <p:txBody>
          <a:bodyPr/>
          <a:lstStyle/>
          <a:p>
            <a:endParaRPr lang="en-US" altLang="zh-CN" sz="1800" b="1" dirty="0"/>
          </a:p>
          <a:p>
            <a:pPr marL="800100" lvl="1" indent="-342900">
              <a:buFont typeface="+mj-ea"/>
              <a:buAutoNum type="circleNumDbPlain" startAt="4"/>
            </a:pPr>
            <a:r>
              <a:rPr lang="zh-CN" altLang="en-US" sz="1200" b="1" dirty="0"/>
              <a:t>为什么阵列除法器中能用</a:t>
            </a:r>
            <a:r>
              <a:rPr lang="en-US" altLang="zh-CN" sz="1200" b="1" dirty="0"/>
              <a:t>CAS</a:t>
            </a:r>
            <a:r>
              <a:rPr lang="zh-CN" altLang="en-US" sz="1200" b="1" dirty="0"/>
              <a:t>的进位</a:t>
            </a:r>
            <a:r>
              <a:rPr lang="en-US" altLang="zh-CN" sz="1200" b="1" dirty="0"/>
              <a:t>/</a:t>
            </a:r>
            <a:r>
              <a:rPr lang="zh-CN" altLang="en-US" sz="1200" b="1" dirty="0"/>
              <a:t>借位控制端作为上商的控制信号？</a:t>
            </a:r>
            <a:endParaRPr lang="en-US" altLang="zh-CN" sz="1200" b="1" dirty="0"/>
          </a:p>
          <a:p>
            <a:pPr lvl="1"/>
            <a:endParaRPr lang="en-US" altLang="zh-CN" sz="1200" b="1" dirty="0"/>
          </a:p>
          <a:p>
            <a:pPr lvl="1"/>
            <a:r>
              <a:rPr lang="zh-CN" altLang="en-US" sz="1200" b="1" dirty="0"/>
              <a:t>答：上商位决定了下一步是进行加法还是进行减法，因此可用上一步的商（最左侧</a:t>
            </a:r>
            <a:r>
              <a:rPr lang="en-US" altLang="zh-CN" sz="1200" b="1" dirty="0"/>
              <a:t>CAS</a:t>
            </a:r>
            <a:r>
              <a:rPr lang="zh-CN" altLang="en-US" sz="1200" b="1" dirty="0"/>
              <a:t>的进位</a:t>
            </a:r>
            <a:r>
              <a:rPr lang="en-US" altLang="zh-CN" sz="1200" b="1" dirty="0"/>
              <a:t>/</a:t>
            </a:r>
            <a:r>
              <a:rPr lang="zh-CN" altLang="en-US" sz="1200" b="1" dirty="0"/>
              <a:t>借位输出）控制下一行串行进位加减法电路的运算，即商上</a:t>
            </a:r>
            <a:r>
              <a:rPr lang="en-US" altLang="zh-CN" sz="1200" b="1" dirty="0"/>
              <a:t>1</a:t>
            </a:r>
            <a:r>
              <a:rPr lang="zh-CN" altLang="en-US" sz="1200" b="1" dirty="0"/>
              <a:t>，下一步减除数；而商上</a:t>
            </a:r>
            <a:r>
              <a:rPr lang="en-US" altLang="zh-CN" sz="1200" b="1" dirty="0"/>
              <a:t>0</a:t>
            </a:r>
            <a:r>
              <a:rPr lang="zh-CN" altLang="en-US" sz="1200" b="1" dirty="0"/>
              <a:t>，下一步加除数；故将上一步的商与下一行的</a:t>
            </a:r>
            <a:r>
              <a:rPr lang="en-US" altLang="zh-CN" sz="1200" b="1" dirty="0"/>
              <a:t>CAS</a:t>
            </a:r>
            <a:r>
              <a:rPr lang="zh-CN" altLang="en-US" sz="1200" b="1" dirty="0"/>
              <a:t>电路的</a:t>
            </a:r>
            <a:r>
              <a:rPr lang="en-US" altLang="zh-CN" sz="1200" b="1" dirty="0"/>
              <a:t>P</a:t>
            </a:r>
            <a:r>
              <a:rPr lang="zh-CN" altLang="en-US" sz="1200" b="1" dirty="0"/>
              <a:t>输入相连。</a:t>
            </a:r>
            <a:endParaRPr lang="zh-CN" altLang="en-US" sz="1100" b="1" dirty="0"/>
          </a:p>
        </p:txBody>
      </p:sp>
      <p:cxnSp>
        <p:nvCxnSpPr>
          <p:cNvPr id="5" name="直接箭头连接符 4">
            <a:extLst>
              <a:ext uri="{FF2B5EF4-FFF2-40B4-BE49-F238E27FC236}">
                <a16:creationId xmlns:a16="http://schemas.microsoft.com/office/drawing/2014/main" id="{337440EE-79FF-4082-9CC7-DCF1C8806794}"/>
              </a:ext>
            </a:extLst>
          </p:cNvPr>
          <p:cNvCxnSpPr>
            <a:cxnSpLocks/>
          </p:cNvCxnSpPr>
          <p:nvPr/>
        </p:nvCxnSpPr>
        <p:spPr>
          <a:xfrm flipH="1">
            <a:off x="2987824" y="2636912"/>
            <a:ext cx="2520280" cy="230425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6" name="图片 5">
            <a:extLst>
              <a:ext uri="{FF2B5EF4-FFF2-40B4-BE49-F238E27FC236}">
                <a16:creationId xmlns:a16="http://schemas.microsoft.com/office/drawing/2014/main" id="{8F67CA0D-564D-467F-8721-EE0D66BF626A}"/>
              </a:ext>
            </a:extLst>
          </p:cNvPr>
          <p:cNvPicPr>
            <a:picLocks noChangeAspect="1"/>
          </p:cNvPicPr>
          <p:nvPr/>
        </p:nvPicPr>
        <p:blipFill>
          <a:blip r:embed="rId2"/>
          <a:stretch>
            <a:fillRect/>
          </a:stretch>
        </p:blipFill>
        <p:spPr>
          <a:xfrm>
            <a:off x="2195736" y="2246529"/>
            <a:ext cx="4965715" cy="4302462"/>
          </a:xfrm>
          <a:prstGeom prst="rect">
            <a:avLst/>
          </a:prstGeom>
          <a:ln>
            <a:solidFill>
              <a:srgbClr val="FF0000"/>
            </a:solidFill>
          </a:ln>
        </p:spPr>
      </p:pic>
      <p:cxnSp>
        <p:nvCxnSpPr>
          <p:cNvPr id="7" name="直接箭头连接符 6">
            <a:extLst>
              <a:ext uri="{FF2B5EF4-FFF2-40B4-BE49-F238E27FC236}">
                <a16:creationId xmlns:a16="http://schemas.microsoft.com/office/drawing/2014/main" id="{0316A775-5AFF-4D68-90E9-259B0CD8EA87}"/>
              </a:ext>
            </a:extLst>
          </p:cNvPr>
          <p:cNvCxnSpPr>
            <a:cxnSpLocks/>
          </p:cNvCxnSpPr>
          <p:nvPr/>
        </p:nvCxnSpPr>
        <p:spPr>
          <a:xfrm flipH="1">
            <a:off x="3419872" y="1289593"/>
            <a:ext cx="4568253" cy="330335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37852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29ECC38-4FBD-43DB-A8C2-CCB08EF33A02}"/>
              </a:ext>
            </a:extLst>
          </p:cNvPr>
          <p:cNvSpPr>
            <a:spLocks noGrp="1"/>
          </p:cNvSpPr>
          <p:nvPr>
            <p:ph idx="1"/>
          </p:nvPr>
        </p:nvSpPr>
        <p:spPr>
          <a:xfrm>
            <a:off x="457200" y="332656"/>
            <a:ext cx="8229600" cy="4525963"/>
          </a:xfrm>
        </p:spPr>
        <p:txBody>
          <a:bodyPr/>
          <a:lstStyle/>
          <a:p>
            <a:endParaRPr lang="en-US" altLang="zh-CN" sz="1800" b="1" dirty="0"/>
          </a:p>
          <a:p>
            <a:pPr marL="800100" lvl="1" indent="-342900">
              <a:buFont typeface="+mj-ea"/>
              <a:buAutoNum type="circleNumDbPlain" startAt="5"/>
            </a:pPr>
            <a:r>
              <a:rPr lang="zh-CN" altLang="en-US" sz="1200" b="1" dirty="0"/>
              <a:t>移位运算和乘法及除法运算有何关系？</a:t>
            </a:r>
            <a:endParaRPr lang="en-US" altLang="zh-CN" sz="1200" b="1" dirty="0"/>
          </a:p>
          <a:p>
            <a:pPr lvl="1"/>
            <a:endParaRPr lang="en-US" altLang="zh-CN" sz="1200" b="1" dirty="0"/>
          </a:p>
          <a:p>
            <a:pPr lvl="1"/>
            <a:r>
              <a:rPr lang="zh-CN" altLang="en-US" sz="1200" b="1" dirty="0"/>
              <a:t>答：乘法是由加法和</a:t>
            </a:r>
            <a:r>
              <a:rPr lang="zh-CN" altLang="en-US" sz="1200" b="1" dirty="0">
                <a:solidFill>
                  <a:srgbClr val="FF0000"/>
                </a:solidFill>
              </a:rPr>
              <a:t>右移</a:t>
            </a:r>
            <a:r>
              <a:rPr lang="zh-CN" altLang="en-US" sz="1200" b="1" dirty="0"/>
              <a:t>实现的；除法是由减法（减法也将通过加法实现）和</a:t>
            </a:r>
            <a:r>
              <a:rPr lang="zh-CN" altLang="en-US" sz="1200" b="1" dirty="0">
                <a:solidFill>
                  <a:srgbClr val="FF0000"/>
                </a:solidFill>
              </a:rPr>
              <a:t>左移</a:t>
            </a:r>
            <a:r>
              <a:rPr lang="zh-CN" altLang="en-US" sz="1200" b="1" dirty="0"/>
              <a:t>实现的。因此计算机中只有加法器和移位运算部件，就可以完成加减乘除四则运算。</a:t>
            </a:r>
            <a:endParaRPr lang="zh-CN" altLang="en-US" sz="1100" b="1" dirty="0"/>
          </a:p>
        </p:txBody>
      </p:sp>
      <p:pic>
        <p:nvPicPr>
          <p:cNvPr id="4" name="图片 3">
            <a:extLst>
              <a:ext uri="{FF2B5EF4-FFF2-40B4-BE49-F238E27FC236}">
                <a16:creationId xmlns:a16="http://schemas.microsoft.com/office/drawing/2014/main" id="{6FBABE2F-E41E-4B61-909C-49A818478EFE}"/>
              </a:ext>
            </a:extLst>
          </p:cNvPr>
          <p:cNvPicPr>
            <a:picLocks noChangeAspect="1"/>
          </p:cNvPicPr>
          <p:nvPr/>
        </p:nvPicPr>
        <p:blipFill>
          <a:blip r:embed="rId2"/>
          <a:stretch>
            <a:fillRect/>
          </a:stretch>
        </p:blipFill>
        <p:spPr>
          <a:xfrm>
            <a:off x="359808" y="2924944"/>
            <a:ext cx="3933495" cy="3036428"/>
          </a:xfrm>
          <a:prstGeom prst="rect">
            <a:avLst/>
          </a:prstGeom>
          <a:ln>
            <a:solidFill>
              <a:srgbClr val="FF0000"/>
            </a:solidFill>
          </a:ln>
        </p:spPr>
      </p:pic>
      <p:pic>
        <p:nvPicPr>
          <p:cNvPr id="8" name="图片 7">
            <a:extLst>
              <a:ext uri="{FF2B5EF4-FFF2-40B4-BE49-F238E27FC236}">
                <a16:creationId xmlns:a16="http://schemas.microsoft.com/office/drawing/2014/main" id="{BE20B84A-BAE1-4DF2-888A-A382FDE9EE04}"/>
              </a:ext>
            </a:extLst>
          </p:cNvPr>
          <p:cNvPicPr>
            <a:picLocks noChangeAspect="1"/>
          </p:cNvPicPr>
          <p:nvPr/>
        </p:nvPicPr>
        <p:blipFill>
          <a:blip r:embed="rId3"/>
          <a:stretch>
            <a:fillRect/>
          </a:stretch>
        </p:blipFill>
        <p:spPr>
          <a:xfrm>
            <a:off x="4850699" y="2902613"/>
            <a:ext cx="4144605" cy="3058759"/>
          </a:xfrm>
          <a:prstGeom prst="rect">
            <a:avLst/>
          </a:prstGeom>
          <a:ln>
            <a:solidFill>
              <a:srgbClr val="FF0000"/>
            </a:solidFill>
          </a:ln>
        </p:spPr>
      </p:pic>
      <p:cxnSp>
        <p:nvCxnSpPr>
          <p:cNvPr id="5" name="直接箭头连接符 4">
            <a:extLst>
              <a:ext uri="{FF2B5EF4-FFF2-40B4-BE49-F238E27FC236}">
                <a16:creationId xmlns:a16="http://schemas.microsoft.com/office/drawing/2014/main" id="{AFABDD62-7A4D-47D0-98A2-13ACEB7C93C0}"/>
              </a:ext>
            </a:extLst>
          </p:cNvPr>
          <p:cNvCxnSpPr>
            <a:cxnSpLocks/>
          </p:cNvCxnSpPr>
          <p:nvPr/>
        </p:nvCxnSpPr>
        <p:spPr>
          <a:xfrm flipH="1">
            <a:off x="2771800" y="1340768"/>
            <a:ext cx="72008" cy="316835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a:extLst>
              <a:ext uri="{FF2B5EF4-FFF2-40B4-BE49-F238E27FC236}">
                <a16:creationId xmlns:a16="http://schemas.microsoft.com/office/drawing/2014/main" id="{0DC66915-059C-40F8-BC4D-9B191FC9DDF7}"/>
              </a:ext>
            </a:extLst>
          </p:cNvPr>
          <p:cNvCxnSpPr>
            <a:cxnSpLocks/>
          </p:cNvCxnSpPr>
          <p:nvPr/>
        </p:nvCxnSpPr>
        <p:spPr>
          <a:xfrm>
            <a:off x="6660232" y="1340768"/>
            <a:ext cx="648072" cy="244827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46672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29ECC38-4FBD-43DB-A8C2-CCB08EF33A02}"/>
              </a:ext>
            </a:extLst>
          </p:cNvPr>
          <p:cNvSpPr>
            <a:spLocks noGrp="1"/>
          </p:cNvSpPr>
          <p:nvPr>
            <p:ph idx="1"/>
          </p:nvPr>
        </p:nvSpPr>
        <p:spPr>
          <a:xfrm>
            <a:off x="457200" y="332656"/>
            <a:ext cx="8229600" cy="4525963"/>
          </a:xfrm>
        </p:spPr>
        <p:txBody>
          <a:bodyPr/>
          <a:lstStyle/>
          <a:p>
            <a:r>
              <a:rPr lang="en-US" altLang="zh-CN" sz="1800" b="1" dirty="0"/>
              <a:t>3.4  </a:t>
            </a:r>
            <a:r>
              <a:rPr lang="zh-CN" altLang="en-US" sz="1800" b="1" dirty="0"/>
              <a:t>已知</a:t>
            </a:r>
            <a:r>
              <a:rPr lang="en-US" altLang="zh-CN" sz="1800" b="1" dirty="0"/>
              <a:t>x</a:t>
            </a:r>
            <a:r>
              <a:rPr lang="zh-CN" altLang="en-US" sz="1800" b="1" dirty="0"/>
              <a:t>和</a:t>
            </a:r>
            <a:r>
              <a:rPr lang="en-US" altLang="zh-CN" sz="1800" b="1" dirty="0"/>
              <a:t>y</a:t>
            </a:r>
            <a:r>
              <a:rPr lang="zh-CN" altLang="en-US" sz="1800" b="1" dirty="0"/>
              <a:t>，用变形补码计算</a:t>
            </a:r>
            <a:r>
              <a:rPr lang="en-US" altLang="zh-CN" sz="1800" b="1" dirty="0" err="1"/>
              <a:t>x+y</a:t>
            </a:r>
            <a:r>
              <a:rPr lang="zh-CN" altLang="en-US" sz="1800" b="1" dirty="0"/>
              <a:t>，并判断结果是否溢出。</a:t>
            </a:r>
            <a:endParaRPr lang="en-US" altLang="zh-CN" sz="1800" b="1" dirty="0"/>
          </a:p>
          <a:p>
            <a:endParaRPr lang="en-US" altLang="zh-CN" sz="1800" b="1" dirty="0"/>
          </a:p>
          <a:p>
            <a:r>
              <a:rPr lang="zh-CN" altLang="en-US" sz="1800" b="1" dirty="0"/>
              <a:t>答：</a:t>
            </a:r>
            <a:endParaRPr lang="en-US" altLang="zh-CN" sz="1800" b="1" dirty="0"/>
          </a:p>
          <a:p>
            <a:r>
              <a:rPr lang="zh-CN" altLang="en-US" sz="1800" b="1" dirty="0"/>
              <a:t>（</a:t>
            </a:r>
            <a:r>
              <a:rPr lang="en-US" altLang="zh-CN" sz="1800" b="1" dirty="0"/>
              <a:t>1</a:t>
            </a:r>
            <a:r>
              <a:rPr lang="zh-CN" altLang="en-US" sz="1800" b="1" dirty="0"/>
              <a:t>）</a:t>
            </a:r>
            <a:r>
              <a:rPr lang="en-US" altLang="zh-CN" sz="1800" b="1" dirty="0"/>
              <a:t>x=0.11010</a:t>
            </a:r>
            <a:r>
              <a:rPr lang="zh-CN" altLang="en-US" sz="1800" b="1" dirty="0"/>
              <a:t>，</a:t>
            </a:r>
            <a:r>
              <a:rPr lang="en-US" altLang="zh-CN" sz="1800" b="1" dirty="0"/>
              <a:t>y=0.10111</a:t>
            </a:r>
          </a:p>
          <a:p>
            <a:pPr lvl="1"/>
            <a:r>
              <a:rPr lang="en-US" altLang="zh-CN" sz="1400" b="1" dirty="0"/>
              <a:t>[</a:t>
            </a:r>
            <a:r>
              <a:rPr lang="en-US" altLang="zh-CN" sz="1400" b="1" dirty="0" err="1"/>
              <a:t>x+y</a:t>
            </a:r>
            <a:r>
              <a:rPr lang="en-US" altLang="zh-CN" sz="1400" b="1" dirty="0"/>
              <a:t>]</a:t>
            </a:r>
            <a:r>
              <a:rPr lang="zh-CN" altLang="en-US" sz="1400" b="1" baseline="-25000" dirty="0"/>
              <a:t>补</a:t>
            </a:r>
            <a:r>
              <a:rPr lang="en-US" altLang="zh-CN" sz="1400" b="1" dirty="0"/>
              <a:t>=[x]</a:t>
            </a:r>
            <a:r>
              <a:rPr lang="zh-CN" altLang="en-US" sz="1400" b="1" baseline="-25000" dirty="0"/>
              <a:t>补</a:t>
            </a:r>
            <a:r>
              <a:rPr lang="en-US" altLang="zh-CN" sz="1400" b="1" dirty="0"/>
              <a:t>+[y]</a:t>
            </a:r>
            <a:r>
              <a:rPr lang="zh-CN" altLang="en-US" sz="1400" b="1" baseline="-25000" dirty="0"/>
              <a:t>补</a:t>
            </a:r>
            <a:endParaRPr lang="en-US" altLang="zh-CN" sz="1400" b="1" dirty="0"/>
          </a:p>
          <a:p>
            <a:pPr lvl="1"/>
            <a:r>
              <a:rPr lang="zh-CN" altLang="en-US" sz="1400" b="1" dirty="0"/>
              <a:t>变形补码：</a:t>
            </a:r>
            <a:r>
              <a:rPr lang="en-US" altLang="zh-CN" sz="1400" b="1" dirty="0"/>
              <a:t> [x]</a:t>
            </a:r>
            <a:r>
              <a:rPr lang="zh-CN" altLang="en-US" sz="1400" b="1" baseline="-25000" dirty="0"/>
              <a:t>补</a:t>
            </a:r>
            <a:r>
              <a:rPr lang="en-US" altLang="zh-CN" sz="1400" b="1" dirty="0"/>
              <a:t>=00.11010</a:t>
            </a:r>
            <a:r>
              <a:rPr lang="zh-CN" altLang="en-US" sz="1400" b="1" dirty="0"/>
              <a:t>，</a:t>
            </a:r>
            <a:r>
              <a:rPr lang="en-US" altLang="zh-CN" sz="1400" b="1" dirty="0"/>
              <a:t>[y]</a:t>
            </a:r>
            <a:r>
              <a:rPr lang="zh-CN" altLang="en-US" sz="1400" b="1" baseline="-25000" dirty="0"/>
              <a:t>补</a:t>
            </a:r>
            <a:r>
              <a:rPr lang="en-US" altLang="zh-CN" sz="1400" b="1" dirty="0"/>
              <a:t>=00.10111</a:t>
            </a:r>
          </a:p>
          <a:p>
            <a:pPr lvl="1"/>
            <a:r>
              <a:rPr lang="en-US" altLang="zh-CN" sz="1400" b="1" dirty="0"/>
              <a:t>[</a:t>
            </a:r>
            <a:r>
              <a:rPr lang="en-US" altLang="zh-CN" sz="1400" b="1" dirty="0" err="1"/>
              <a:t>x+y</a:t>
            </a:r>
            <a:r>
              <a:rPr lang="en-US" altLang="zh-CN" sz="1400" b="1" dirty="0"/>
              <a:t>]</a:t>
            </a:r>
            <a:r>
              <a:rPr lang="zh-CN" altLang="en-US" sz="1400" b="1" baseline="-25000" dirty="0"/>
              <a:t>补</a:t>
            </a:r>
            <a:r>
              <a:rPr lang="en-US" altLang="zh-CN" sz="1400" b="1" dirty="0"/>
              <a:t>=01.10001</a:t>
            </a:r>
            <a:r>
              <a:rPr lang="zh-CN" altLang="en-US" sz="1400" b="1" dirty="0"/>
              <a:t>，符号位为</a:t>
            </a:r>
            <a:r>
              <a:rPr lang="en-US" altLang="zh-CN" sz="1400" b="1" dirty="0"/>
              <a:t>01</a:t>
            </a:r>
            <a:r>
              <a:rPr lang="zh-CN" altLang="en-US" sz="1400" b="1" dirty="0"/>
              <a:t>，表示正溢出</a:t>
            </a:r>
            <a:endParaRPr lang="en-US" altLang="zh-CN" sz="1400" b="1" dirty="0"/>
          </a:p>
          <a:p>
            <a:endParaRPr lang="en-US" altLang="zh-CN" sz="1800" b="1" dirty="0"/>
          </a:p>
          <a:p>
            <a:endParaRPr lang="en-US" altLang="zh-CN" sz="1800" b="1" dirty="0"/>
          </a:p>
          <a:p>
            <a:endParaRPr lang="en-US" altLang="zh-CN" sz="1800" b="1" dirty="0"/>
          </a:p>
          <a:p>
            <a:r>
              <a:rPr lang="zh-CN" altLang="en-US" sz="1800" b="1" dirty="0"/>
              <a:t>（</a:t>
            </a:r>
            <a:r>
              <a:rPr lang="en-US" altLang="zh-CN" sz="1800" b="1" dirty="0"/>
              <a:t>2</a:t>
            </a:r>
            <a:r>
              <a:rPr lang="zh-CN" altLang="en-US" sz="1800" b="1" dirty="0"/>
              <a:t>）</a:t>
            </a:r>
            <a:r>
              <a:rPr lang="en-US" altLang="zh-CN" sz="1800" b="1" dirty="0"/>
              <a:t>x=0.11101</a:t>
            </a:r>
            <a:r>
              <a:rPr lang="zh-CN" altLang="en-US" sz="1800" b="1" dirty="0"/>
              <a:t>，</a:t>
            </a:r>
            <a:r>
              <a:rPr lang="en-US" altLang="zh-CN" sz="1800" b="1" dirty="0"/>
              <a:t>y=-0.10100</a:t>
            </a:r>
          </a:p>
          <a:p>
            <a:endParaRPr lang="en-US" altLang="zh-CN" sz="1800" b="1" dirty="0"/>
          </a:p>
          <a:p>
            <a:endParaRPr lang="en-US" altLang="zh-CN" sz="1800" b="1" dirty="0"/>
          </a:p>
          <a:p>
            <a:endParaRPr lang="en-US" altLang="zh-CN" sz="1800" b="1" dirty="0"/>
          </a:p>
          <a:p>
            <a:endParaRPr lang="en-US" altLang="zh-CN" sz="1800" b="1" dirty="0"/>
          </a:p>
          <a:p>
            <a:r>
              <a:rPr lang="zh-CN" altLang="en-US" sz="1800" b="1" dirty="0"/>
              <a:t>（</a:t>
            </a:r>
            <a:r>
              <a:rPr lang="en-US" altLang="zh-CN" sz="1800" b="1" dirty="0"/>
              <a:t>3</a:t>
            </a:r>
            <a:r>
              <a:rPr lang="zh-CN" altLang="en-US" sz="1800" b="1" dirty="0"/>
              <a:t>）</a:t>
            </a:r>
            <a:r>
              <a:rPr lang="en-US" altLang="zh-CN" sz="1800" b="1" dirty="0"/>
              <a:t>x=-0.10111</a:t>
            </a:r>
            <a:r>
              <a:rPr lang="zh-CN" altLang="en-US" sz="1800" b="1" dirty="0"/>
              <a:t>，</a:t>
            </a:r>
            <a:r>
              <a:rPr lang="en-US" altLang="zh-CN" sz="1800" b="1" dirty="0"/>
              <a:t>y=-0.11000</a:t>
            </a:r>
          </a:p>
          <a:p>
            <a:endParaRPr lang="en-US" altLang="zh-CN" sz="1800" b="1" dirty="0"/>
          </a:p>
          <a:p>
            <a:endParaRPr lang="en-US" altLang="zh-CN" sz="1100" b="1" dirty="0"/>
          </a:p>
        </p:txBody>
      </p:sp>
      <p:grpSp>
        <p:nvGrpSpPr>
          <p:cNvPr id="5" name="组合 4">
            <a:extLst>
              <a:ext uri="{FF2B5EF4-FFF2-40B4-BE49-F238E27FC236}">
                <a16:creationId xmlns:a16="http://schemas.microsoft.com/office/drawing/2014/main" id="{CE75FB8D-95D4-4AC7-9619-C8A11B8D7F4C}"/>
              </a:ext>
            </a:extLst>
          </p:cNvPr>
          <p:cNvGrpSpPr/>
          <p:nvPr/>
        </p:nvGrpSpPr>
        <p:grpSpPr>
          <a:xfrm>
            <a:off x="6372200" y="1268760"/>
            <a:ext cx="1521007" cy="954107"/>
            <a:chOff x="3131840" y="4614227"/>
            <a:chExt cx="1521007" cy="954107"/>
          </a:xfrm>
        </p:grpSpPr>
        <p:sp>
          <p:nvSpPr>
            <p:cNvPr id="6" name="文本框 5">
              <a:extLst>
                <a:ext uri="{FF2B5EF4-FFF2-40B4-BE49-F238E27FC236}">
                  <a16:creationId xmlns:a16="http://schemas.microsoft.com/office/drawing/2014/main" id="{ED59CC9D-845A-45CD-B829-534A9D269709}"/>
                </a:ext>
              </a:extLst>
            </p:cNvPr>
            <p:cNvSpPr txBox="1"/>
            <p:nvPr/>
          </p:nvSpPr>
          <p:spPr>
            <a:xfrm>
              <a:off x="3131840" y="4614227"/>
              <a:ext cx="1521007" cy="954107"/>
            </a:xfrm>
            <a:prstGeom prst="rect">
              <a:avLst/>
            </a:prstGeom>
            <a:solidFill>
              <a:srgbClr val="FFFF00"/>
            </a:solidFill>
          </p:spPr>
          <p:txBody>
            <a:bodyPr wrap="square" rtlCol="0">
              <a:spAutoFit/>
            </a:bodyPr>
            <a:lstStyle/>
            <a:p>
              <a:r>
                <a:rPr lang="en-US" altLang="zh-CN" sz="1400" b="1" dirty="0"/>
                <a:t>    [x]</a:t>
              </a:r>
              <a:r>
                <a:rPr lang="zh-CN" altLang="en-US" sz="1400" b="1" baseline="-25000" dirty="0"/>
                <a:t>补</a:t>
              </a:r>
              <a:r>
                <a:rPr lang="en-US" altLang="zh-CN" sz="1400" b="1" baseline="-25000" dirty="0"/>
                <a:t>     </a:t>
              </a:r>
              <a:r>
                <a:rPr lang="en-US" altLang="zh-CN" sz="1400" b="1" dirty="0"/>
                <a:t>00.11010</a:t>
              </a:r>
            </a:p>
            <a:p>
              <a:r>
                <a:rPr lang="en-US" altLang="zh-CN" sz="1400" b="1" dirty="0"/>
                <a:t>+  [y]</a:t>
              </a:r>
              <a:r>
                <a:rPr lang="zh-CN" altLang="en-US" sz="1400" b="1" baseline="-25000" dirty="0"/>
                <a:t>补</a:t>
              </a:r>
              <a:r>
                <a:rPr lang="en-US" altLang="zh-CN" sz="1400" b="1" baseline="-25000" dirty="0"/>
                <a:t>    </a:t>
              </a:r>
              <a:r>
                <a:rPr lang="en-US" altLang="zh-CN" sz="1400" b="1" dirty="0"/>
                <a:t>00.10111</a:t>
              </a:r>
            </a:p>
            <a:p>
              <a:endParaRPr lang="en-US" altLang="zh-CN" sz="1400" b="1" dirty="0"/>
            </a:p>
            <a:p>
              <a:r>
                <a:rPr lang="en-US" altLang="zh-CN" sz="1400" b="1" dirty="0"/>
                <a:t>[</a:t>
              </a:r>
              <a:r>
                <a:rPr lang="en-US" altLang="zh-CN" sz="1400" b="1" dirty="0" err="1"/>
                <a:t>x+y</a:t>
              </a:r>
              <a:r>
                <a:rPr lang="en-US" altLang="zh-CN" sz="1400" b="1" dirty="0"/>
                <a:t>]</a:t>
              </a:r>
              <a:r>
                <a:rPr lang="zh-CN" altLang="en-US" sz="1400" b="1" baseline="-25000" dirty="0"/>
                <a:t>补   </a:t>
              </a:r>
              <a:r>
                <a:rPr lang="en-US" altLang="zh-CN" sz="1400" b="1" dirty="0"/>
                <a:t>  01.10001</a:t>
              </a:r>
              <a:endParaRPr lang="zh-CN" altLang="en-US" sz="1400" dirty="0"/>
            </a:p>
          </p:txBody>
        </p:sp>
        <p:cxnSp>
          <p:nvCxnSpPr>
            <p:cNvPr id="7" name="直接连接符 6">
              <a:extLst>
                <a:ext uri="{FF2B5EF4-FFF2-40B4-BE49-F238E27FC236}">
                  <a16:creationId xmlns:a16="http://schemas.microsoft.com/office/drawing/2014/main" id="{32E28D37-B709-4B78-8660-6468223FD89D}"/>
                </a:ext>
              </a:extLst>
            </p:cNvPr>
            <p:cNvCxnSpPr>
              <a:cxnSpLocks/>
            </p:cNvCxnSpPr>
            <p:nvPr/>
          </p:nvCxnSpPr>
          <p:spPr>
            <a:xfrm>
              <a:off x="3231573" y="5157192"/>
              <a:ext cx="124361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8" name="图片 7">
            <a:extLst>
              <a:ext uri="{FF2B5EF4-FFF2-40B4-BE49-F238E27FC236}">
                <a16:creationId xmlns:a16="http://schemas.microsoft.com/office/drawing/2014/main" id="{32057141-2BCC-4B69-9678-142EF1D9455E}"/>
              </a:ext>
            </a:extLst>
          </p:cNvPr>
          <p:cNvPicPr>
            <a:picLocks noChangeAspect="1"/>
          </p:cNvPicPr>
          <p:nvPr/>
        </p:nvPicPr>
        <p:blipFill>
          <a:blip r:embed="rId2"/>
          <a:stretch>
            <a:fillRect/>
          </a:stretch>
        </p:blipFill>
        <p:spPr>
          <a:xfrm>
            <a:off x="1259632" y="4147151"/>
            <a:ext cx="3194214" cy="495325"/>
          </a:xfrm>
          <a:prstGeom prst="rect">
            <a:avLst/>
          </a:prstGeom>
          <a:ln>
            <a:solidFill>
              <a:srgbClr val="FF0000"/>
            </a:solidFill>
          </a:ln>
        </p:spPr>
      </p:pic>
      <p:pic>
        <p:nvPicPr>
          <p:cNvPr id="12" name="图片 11">
            <a:extLst>
              <a:ext uri="{FF2B5EF4-FFF2-40B4-BE49-F238E27FC236}">
                <a16:creationId xmlns:a16="http://schemas.microsoft.com/office/drawing/2014/main" id="{67FC08D9-E3F0-47BE-B851-596DDDD00282}"/>
              </a:ext>
            </a:extLst>
          </p:cNvPr>
          <p:cNvPicPr>
            <a:picLocks noChangeAspect="1"/>
          </p:cNvPicPr>
          <p:nvPr/>
        </p:nvPicPr>
        <p:blipFill>
          <a:blip r:embed="rId3"/>
          <a:stretch>
            <a:fillRect/>
          </a:stretch>
        </p:blipFill>
        <p:spPr>
          <a:xfrm>
            <a:off x="1269312" y="5875343"/>
            <a:ext cx="3022755" cy="361969"/>
          </a:xfrm>
          <a:prstGeom prst="rect">
            <a:avLst/>
          </a:prstGeom>
          <a:ln>
            <a:solidFill>
              <a:srgbClr val="FF0000"/>
            </a:solidFill>
          </a:ln>
        </p:spPr>
      </p:pic>
      <p:sp>
        <p:nvSpPr>
          <p:cNvPr id="13" name="文本框 12">
            <a:extLst>
              <a:ext uri="{FF2B5EF4-FFF2-40B4-BE49-F238E27FC236}">
                <a16:creationId xmlns:a16="http://schemas.microsoft.com/office/drawing/2014/main" id="{F276679A-4498-4E1A-942F-F8034727ABAD}"/>
              </a:ext>
            </a:extLst>
          </p:cNvPr>
          <p:cNvSpPr txBox="1"/>
          <p:nvPr/>
        </p:nvSpPr>
        <p:spPr>
          <a:xfrm>
            <a:off x="1979712" y="908720"/>
            <a:ext cx="2376264" cy="307777"/>
          </a:xfrm>
          <a:prstGeom prst="rect">
            <a:avLst/>
          </a:prstGeom>
          <a:solidFill>
            <a:srgbClr val="92D050"/>
          </a:solidFill>
        </p:spPr>
        <p:txBody>
          <a:bodyPr wrap="square" rtlCol="0">
            <a:spAutoFit/>
          </a:bodyPr>
          <a:lstStyle/>
          <a:p>
            <a:r>
              <a:rPr lang="zh-CN" altLang="en-US" sz="1400" b="1" dirty="0"/>
              <a:t>（</a:t>
            </a:r>
            <a:r>
              <a:rPr lang="en-US" altLang="zh-CN" sz="1400" b="1" dirty="0"/>
              <a:t>1</a:t>
            </a:r>
            <a:r>
              <a:rPr lang="zh-CN" altLang="en-US" sz="1400" b="1" dirty="0"/>
              <a:t>）题目有误，</a:t>
            </a:r>
            <a:r>
              <a:rPr lang="en-US" altLang="zh-CN" sz="1400" b="1" dirty="0"/>
              <a:t>y=0.10111</a:t>
            </a:r>
            <a:endParaRPr lang="zh-CN" altLang="en-US" sz="1400" b="1" dirty="0"/>
          </a:p>
        </p:txBody>
      </p:sp>
      <p:pic>
        <p:nvPicPr>
          <p:cNvPr id="15" name="图片 14">
            <a:extLst>
              <a:ext uri="{FF2B5EF4-FFF2-40B4-BE49-F238E27FC236}">
                <a16:creationId xmlns:a16="http://schemas.microsoft.com/office/drawing/2014/main" id="{6F4739FE-BD91-4C4A-A799-1705E44911C3}"/>
              </a:ext>
            </a:extLst>
          </p:cNvPr>
          <p:cNvPicPr>
            <a:picLocks noChangeAspect="1"/>
          </p:cNvPicPr>
          <p:nvPr/>
        </p:nvPicPr>
        <p:blipFill>
          <a:blip r:embed="rId4"/>
          <a:stretch>
            <a:fillRect/>
          </a:stretch>
        </p:blipFill>
        <p:spPr>
          <a:xfrm>
            <a:off x="1242367" y="2698787"/>
            <a:ext cx="3022755" cy="381020"/>
          </a:xfrm>
          <a:prstGeom prst="rect">
            <a:avLst/>
          </a:prstGeom>
          <a:ln>
            <a:solidFill>
              <a:srgbClr val="FF0000"/>
            </a:solidFill>
          </a:ln>
        </p:spPr>
      </p:pic>
    </p:spTree>
    <p:extLst>
      <p:ext uri="{BB962C8B-B14F-4D97-AF65-F5344CB8AC3E}">
        <p14:creationId xmlns:p14="http://schemas.microsoft.com/office/powerpoint/2010/main" val="28314664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29ECC38-4FBD-43DB-A8C2-CCB08EF33A02}"/>
              </a:ext>
            </a:extLst>
          </p:cNvPr>
          <p:cNvSpPr>
            <a:spLocks noGrp="1"/>
          </p:cNvSpPr>
          <p:nvPr>
            <p:ph idx="1"/>
          </p:nvPr>
        </p:nvSpPr>
        <p:spPr>
          <a:xfrm>
            <a:off x="457200" y="332656"/>
            <a:ext cx="8229600" cy="4525963"/>
          </a:xfrm>
        </p:spPr>
        <p:txBody>
          <a:bodyPr/>
          <a:lstStyle/>
          <a:p>
            <a:r>
              <a:rPr lang="en-US" altLang="zh-CN" sz="1800" b="1" dirty="0"/>
              <a:t>3.5  </a:t>
            </a:r>
            <a:r>
              <a:rPr lang="zh-CN" altLang="en-US" sz="1800" b="1" dirty="0"/>
              <a:t>已知</a:t>
            </a:r>
            <a:r>
              <a:rPr lang="en-US" altLang="zh-CN" sz="1800" b="1" dirty="0"/>
              <a:t>x</a:t>
            </a:r>
            <a:r>
              <a:rPr lang="zh-CN" altLang="en-US" sz="1800" b="1" dirty="0"/>
              <a:t>和</a:t>
            </a:r>
            <a:r>
              <a:rPr lang="en-US" altLang="zh-CN" sz="1800" b="1" dirty="0"/>
              <a:t>y</a:t>
            </a:r>
            <a:r>
              <a:rPr lang="zh-CN" altLang="en-US" sz="1800" b="1" dirty="0"/>
              <a:t>，用变形补码计算</a:t>
            </a:r>
            <a:r>
              <a:rPr lang="en-US" altLang="zh-CN" sz="1800" b="1" dirty="0"/>
              <a:t>x-y</a:t>
            </a:r>
            <a:r>
              <a:rPr lang="zh-CN" altLang="en-US" sz="1800" b="1" dirty="0"/>
              <a:t>，并判断结果是否溢出。</a:t>
            </a:r>
            <a:endParaRPr lang="en-US" altLang="zh-CN" sz="1800" b="1" dirty="0"/>
          </a:p>
          <a:p>
            <a:endParaRPr lang="en-US" altLang="zh-CN" sz="1800" b="1" dirty="0"/>
          </a:p>
          <a:p>
            <a:r>
              <a:rPr lang="zh-CN" altLang="en-US" sz="1800" b="1" dirty="0"/>
              <a:t>答：</a:t>
            </a:r>
            <a:endParaRPr lang="en-US" altLang="zh-CN" sz="1800" b="1" dirty="0"/>
          </a:p>
          <a:p>
            <a:r>
              <a:rPr lang="zh-CN" altLang="en-US" sz="1800" b="1" dirty="0"/>
              <a:t>（</a:t>
            </a:r>
            <a:r>
              <a:rPr lang="en-US" altLang="zh-CN" sz="1800" b="1" dirty="0"/>
              <a:t>1</a:t>
            </a:r>
            <a:r>
              <a:rPr lang="zh-CN" altLang="en-US" sz="1800" b="1" dirty="0"/>
              <a:t>）</a:t>
            </a:r>
            <a:r>
              <a:rPr lang="en-US" altLang="zh-CN" sz="1800" b="1" dirty="0"/>
              <a:t>x=0.11011</a:t>
            </a:r>
            <a:r>
              <a:rPr lang="zh-CN" altLang="en-US" sz="1800" b="1" dirty="0"/>
              <a:t>，</a:t>
            </a:r>
            <a:r>
              <a:rPr lang="en-US" altLang="zh-CN" sz="1800" b="1" dirty="0"/>
              <a:t>y=0.11101</a:t>
            </a:r>
          </a:p>
          <a:p>
            <a:pPr lvl="1"/>
            <a:r>
              <a:rPr lang="en-US" altLang="zh-CN" sz="1400" b="1" dirty="0"/>
              <a:t>[x-y]</a:t>
            </a:r>
            <a:r>
              <a:rPr lang="zh-CN" altLang="en-US" sz="1400" b="1" baseline="-25000" dirty="0"/>
              <a:t>补</a:t>
            </a:r>
            <a:r>
              <a:rPr lang="en-US" altLang="zh-CN" sz="1400" b="1" dirty="0"/>
              <a:t>=[x]</a:t>
            </a:r>
            <a:r>
              <a:rPr lang="zh-CN" altLang="en-US" sz="1400" b="1" baseline="-25000" dirty="0"/>
              <a:t>补</a:t>
            </a:r>
            <a:r>
              <a:rPr lang="en-US" altLang="zh-CN" sz="1400" b="1" dirty="0"/>
              <a:t>+[-y]</a:t>
            </a:r>
            <a:r>
              <a:rPr lang="zh-CN" altLang="en-US" sz="1400" b="1" baseline="-25000" dirty="0"/>
              <a:t>补</a:t>
            </a:r>
            <a:endParaRPr lang="en-US" altLang="zh-CN" sz="1400" b="1" dirty="0"/>
          </a:p>
          <a:p>
            <a:pPr lvl="1"/>
            <a:r>
              <a:rPr lang="zh-CN" altLang="en-US" sz="1400" b="1" dirty="0"/>
              <a:t>变形补码：</a:t>
            </a:r>
            <a:r>
              <a:rPr lang="en-US" altLang="zh-CN" sz="1400" b="1" dirty="0"/>
              <a:t> [x]</a:t>
            </a:r>
            <a:r>
              <a:rPr lang="zh-CN" altLang="en-US" sz="1400" b="1" baseline="-25000" dirty="0"/>
              <a:t>补</a:t>
            </a:r>
            <a:r>
              <a:rPr lang="en-US" altLang="zh-CN" sz="1400" b="1" dirty="0"/>
              <a:t>=00.11011</a:t>
            </a:r>
            <a:r>
              <a:rPr lang="zh-CN" altLang="en-US" sz="1400" b="1" dirty="0"/>
              <a:t>，</a:t>
            </a:r>
            <a:r>
              <a:rPr lang="en-US" altLang="zh-CN" sz="1400" b="1" dirty="0"/>
              <a:t>[-y]</a:t>
            </a:r>
            <a:r>
              <a:rPr lang="zh-CN" altLang="en-US" sz="1400" b="1" baseline="-25000" dirty="0"/>
              <a:t>补</a:t>
            </a:r>
            <a:r>
              <a:rPr lang="en-US" altLang="zh-CN" sz="1400" b="1" dirty="0"/>
              <a:t>=11.00011</a:t>
            </a:r>
          </a:p>
          <a:p>
            <a:pPr lvl="1"/>
            <a:r>
              <a:rPr lang="en-US" altLang="zh-CN" sz="1400" b="1" dirty="0"/>
              <a:t>[x-y]</a:t>
            </a:r>
            <a:r>
              <a:rPr lang="zh-CN" altLang="en-US" sz="1400" b="1" baseline="-25000" dirty="0"/>
              <a:t>补</a:t>
            </a:r>
            <a:r>
              <a:rPr lang="en-US" altLang="zh-CN" sz="1400" b="1" dirty="0"/>
              <a:t>=11.11110</a:t>
            </a:r>
            <a:r>
              <a:rPr lang="zh-CN" altLang="en-US" sz="1400" b="1" dirty="0"/>
              <a:t>，符号位为</a:t>
            </a:r>
            <a:r>
              <a:rPr lang="en-US" altLang="zh-CN" sz="1400" b="1" dirty="0"/>
              <a:t>11</a:t>
            </a:r>
            <a:r>
              <a:rPr lang="zh-CN" altLang="en-US" sz="1400" b="1" dirty="0"/>
              <a:t>，没有溢出</a:t>
            </a:r>
            <a:endParaRPr lang="en-US" altLang="zh-CN" sz="1400" b="1" dirty="0"/>
          </a:p>
          <a:p>
            <a:endParaRPr lang="en-US" altLang="zh-CN" sz="1800" b="1" dirty="0"/>
          </a:p>
          <a:p>
            <a:endParaRPr lang="en-US" altLang="zh-CN" sz="1800" b="1" dirty="0"/>
          </a:p>
          <a:p>
            <a:endParaRPr lang="en-US" altLang="zh-CN" sz="1800" b="1" dirty="0"/>
          </a:p>
          <a:p>
            <a:r>
              <a:rPr lang="zh-CN" altLang="en-US" sz="1800" b="1" dirty="0"/>
              <a:t>（</a:t>
            </a:r>
            <a:r>
              <a:rPr lang="en-US" altLang="zh-CN" sz="1800" b="1" dirty="0"/>
              <a:t>2</a:t>
            </a:r>
            <a:r>
              <a:rPr lang="zh-CN" altLang="en-US" sz="1800" b="1" dirty="0"/>
              <a:t>）</a:t>
            </a:r>
            <a:r>
              <a:rPr lang="en-US" altLang="zh-CN" sz="1800" b="1" dirty="0"/>
              <a:t>x=0.10111</a:t>
            </a:r>
            <a:r>
              <a:rPr lang="zh-CN" altLang="en-US" sz="1800" b="1" dirty="0"/>
              <a:t>，</a:t>
            </a:r>
            <a:r>
              <a:rPr lang="en-US" altLang="zh-CN" sz="1800" b="1" dirty="0"/>
              <a:t>y=0.11110</a:t>
            </a:r>
          </a:p>
          <a:p>
            <a:endParaRPr lang="en-US" altLang="zh-CN" sz="1800" b="1" dirty="0"/>
          </a:p>
          <a:p>
            <a:endParaRPr lang="en-US" altLang="zh-CN" sz="1800" b="1" dirty="0"/>
          </a:p>
          <a:p>
            <a:endParaRPr lang="en-US" altLang="zh-CN" sz="1800" b="1" dirty="0"/>
          </a:p>
          <a:p>
            <a:endParaRPr lang="en-US" altLang="zh-CN" sz="1800" b="1" dirty="0"/>
          </a:p>
          <a:p>
            <a:r>
              <a:rPr lang="zh-CN" altLang="en-US" sz="1800" b="1" dirty="0"/>
              <a:t>（</a:t>
            </a:r>
            <a:r>
              <a:rPr lang="en-US" altLang="zh-CN" sz="1800" b="1" dirty="0"/>
              <a:t>3</a:t>
            </a:r>
            <a:r>
              <a:rPr lang="zh-CN" altLang="en-US" sz="1800" b="1" dirty="0"/>
              <a:t>）</a:t>
            </a:r>
            <a:r>
              <a:rPr lang="en-US" altLang="zh-CN" sz="1800" b="1" dirty="0"/>
              <a:t>x=-0.11111</a:t>
            </a:r>
            <a:r>
              <a:rPr lang="zh-CN" altLang="en-US" sz="1800" b="1" dirty="0"/>
              <a:t>，</a:t>
            </a:r>
            <a:r>
              <a:rPr lang="en-US" altLang="zh-CN" sz="1800" b="1" dirty="0"/>
              <a:t>y=-0.11001</a:t>
            </a:r>
          </a:p>
          <a:p>
            <a:endParaRPr lang="en-US" altLang="zh-CN" sz="1800" b="1" dirty="0"/>
          </a:p>
          <a:p>
            <a:endParaRPr lang="en-US" altLang="zh-CN" sz="1100" b="1" dirty="0"/>
          </a:p>
        </p:txBody>
      </p:sp>
      <p:grpSp>
        <p:nvGrpSpPr>
          <p:cNvPr id="5" name="组合 4">
            <a:extLst>
              <a:ext uri="{FF2B5EF4-FFF2-40B4-BE49-F238E27FC236}">
                <a16:creationId xmlns:a16="http://schemas.microsoft.com/office/drawing/2014/main" id="{CE75FB8D-95D4-4AC7-9619-C8A11B8D7F4C}"/>
              </a:ext>
            </a:extLst>
          </p:cNvPr>
          <p:cNvGrpSpPr/>
          <p:nvPr/>
        </p:nvGrpSpPr>
        <p:grpSpPr>
          <a:xfrm>
            <a:off x="6372200" y="1268760"/>
            <a:ext cx="1521007" cy="954107"/>
            <a:chOff x="3131840" y="4614227"/>
            <a:chExt cx="1521007" cy="954107"/>
          </a:xfrm>
        </p:grpSpPr>
        <p:sp>
          <p:nvSpPr>
            <p:cNvPr id="6" name="文本框 5">
              <a:extLst>
                <a:ext uri="{FF2B5EF4-FFF2-40B4-BE49-F238E27FC236}">
                  <a16:creationId xmlns:a16="http://schemas.microsoft.com/office/drawing/2014/main" id="{ED59CC9D-845A-45CD-B829-534A9D269709}"/>
                </a:ext>
              </a:extLst>
            </p:cNvPr>
            <p:cNvSpPr txBox="1"/>
            <p:nvPr/>
          </p:nvSpPr>
          <p:spPr>
            <a:xfrm>
              <a:off x="3131840" y="4614227"/>
              <a:ext cx="1521007" cy="954107"/>
            </a:xfrm>
            <a:prstGeom prst="rect">
              <a:avLst/>
            </a:prstGeom>
            <a:solidFill>
              <a:srgbClr val="FFFF00"/>
            </a:solidFill>
          </p:spPr>
          <p:txBody>
            <a:bodyPr wrap="square" rtlCol="0">
              <a:spAutoFit/>
            </a:bodyPr>
            <a:lstStyle/>
            <a:p>
              <a:r>
                <a:rPr lang="en-US" altLang="zh-CN" sz="1400" b="1" dirty="0"/>
                <a:t>    [x]</a:t>
              </a:r>
              <a:r>
                <a:rPr lang="zh-CN" altLang="en-US" sz="1400" b="1" baseline="-25000" dirty="0"/>
                <a:t>补</a:t>
              </a:r>
              <a:r>
                <a:rPr lang="en-US" altLang="zh-CN" sz="1400" b="1" baseline="-25000" dirty="0"/>
                <a:t>     </a:t>
              </a:r>
              <a:r>
                <a:rPr lang="en-US" altLang="zh-CN" sz="1400" b="1" dirty="0"/>
                <a:t>00.11011</a:t>
              </a:r>
            </a:p>
            <a:p>
              <a:r>
                <a:rPr lang="en-US" altLang="zh-CN" sz="1400" b="1" dirty="0"/>
                <a:t>+ [-y]</a:t>
              </a:r>
              <a:r>
                <a:rPr lang="zh-CN" altLang="en-US" sz="1400" b="1" baseline="-25000" dirty="0"/>
                <a:t>补</a:t>
              </a:r>
              <a:r>
                <a:rPr lang="en-US" altLang="zh-CN" sz="1400" b="1" baseline="-25000" dirty="0"/>
                <a:t>    </a:t>
              </a:r>
              <a:r>
                <a:rPr lang="en-US" altLang="zh-CN" sz="1400" b="1" dirty="0"/>
                <a:t>11.00011</a:t>
              </a:r>
            </a:p>
            <a:p>
              <a:endParaRPr lang="en-US" altLang="zh-CN" sz="1400" b="1" dirty="0"/>
            </a:p>
            <a:p>
              <a:r>
                <a:rPr lang="en-US" altLang="zh-CN" sz="1400" b="1" dirty="0"/>
                <a:t>[x-y]</a:t>
              </a:r>
              <a:r>
                <a:rPr lang="zh-CN" altLang="en-US" sz="1400" b="1" baseline="-25000" dirty="0"/>
                <a:t>补   </a:t>
              </a:r>
              <a:r>
                <a:rPr lang="en-US" altLang="zh-CN" sz="1400" b="1" dirty="0"/>
                <a:t>  11.11110</a:t>
              </a:r>
              <a:endParaRPr lang="zh-CN" altLang="en-US" sz="1400" dirty="0"/>
            </a:p>
          </p:txBody>
        </p:sp>
        <p:cxnSp>
          <p:nvCxnSpPr>
            <p:cNvPr id="7" name="直接连接符 6">
              <a:extLst>
                <a:ext uri="{FF2B5EF4-FFF2-40B4-BE49-F238E27FC236}">
                  <a16:creationId xmlns:a16="http://schemas.microsoft.com/office/drawing/2014/main" id="{32E28D37-B709-4B78-8660-6468223FD89D}"/>
                </a:ext>
              </a:extLst>
            </p:cNvPr>
            <p:cNvCxnSpPr>
              <a:cxnSpLocks/>
            </p:cNvCxnSpPr>
            <p:nvPr/>
          </p:nvCxnSpPr>
          <p:spPr>
            <a:xfrm>
              <a:off x="3231573" y="5157192"/>
              <a:ext cx="124361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4" name="图片 3">
            <a:extLst>
              <a:ext uri="{FF2B5EF4-FFF2-40B4-BE49-F238E27FC236}">
                <a16:creationId xmlns:a16="http://schemas.microsoft.com/office/drawing/2014/main" id="{ABFC4C7C-1E99-447C-A4CA-A370229FBB87}"/>
              </a:ext>
            </a:extLst>
          </p:cNvPr>
          <p:cNvPicPr>
            <a:picLocks noChangeAspect="1"/>
          </p:cNvPicPr>
          <p:nvPr/>
        </p:nvPicPr>
        <p:blipFill>
          <a:blip r:embed="rId2"/>
          <a:stretch>
            <a:fillRect/>
          </a:stretch>
        </p:blipFill>
        <p:spPr>
          <a:xfrm>
            <a:off x="1331640" y="4015836"/>
            <a:ext cx="3067208" cy="406421"/>
          </a:xfrm>
          <a:prstGeom prst="rect">
            <a:avLst/>
          </a:prstGeom>
          <a:ln>
            <a:solidFill>
              <a:srgbClr val="FF0000"/>
            </a:solidFill>
          </a:ln>
        </p:spPr>
      </p:pic>
      <p:pic>
        <p:nvPicPr>
          <p:cNvPr id="10" name="图片 9">
            <a:extLst>
              <a:ext uri="{FF2B5EF4-FFF2-40B4-BE49-F238E27FC236}">
                <a16:creationId xmlns:a16="http://schemas.microsoft.com/office/drawing/2014/main" id="{429C87E5-6138-4039-B65A-9927B4ABA959}"/>
              </a:ext>
            </a:extLst>
          </p:cNvPr>
          <p:cNvPicPr>
            <a:picLocks noChangeAspect="1"/>
          </p:cNvPicPr>
          <p:nvPr/>
        </p:nvPicPr>
        <p:blipFill>
          <a:blip r:embed="rId3"/>
          <a:stretch>
            <a:fillRect/>
          </a:stretch>
        </p:blipFill>
        <p:spPr>
          <a:xfrm>
            <a:off x="1373380" y="5744028"/>
            <a:ext cx="3054507" cy="349268"/>
          </a:xfrm>
          <a:prstGeom prst="rect">
            <a:avLst/>
          </a:prstGeom>
          <a:ln>
            <a:solidFill>
              <a:srgbClr val="FF0000"/>
            </a:solidFill>
          </a:ln>
        </p:spPr>
      </p:pic>
      <p:pic>
        <p:nvPicPr>
          <p:cNvPr id="14" name="图片 13">
            <a:extLst>
              <a:ext uri="{FF2B5EF4-FFF2-40B4-BE49-F238E27FC236}">
                <a16:creationId xmlns:a16="http://schemas.microsoft.com/office/drawing/2014/main" id="{8D9E6B85-81EF-4193-945E-D34D33EB45CF}"/>
              </a:ext>
            </a:extLst>
          </p:cNvPr>
          <p:cNvPicPr>
            <a:picLocks noChangeAspect="1"/>
          </p:cNvPicPr>
          <p:nvPr/>
        </p:nvPicPr>
        <p:blipFill>
          <a:blip r:embed="rId4"/>
          <a:stretch>
            <a:fillRect/>
          </a:stretch>
        </p:blipFill>
        <p:spPr>
          <a:xfrm>
            <a:off x="1259632" y="2730356"/>
            <a:ext cx="3022755" cy="400071"/>
          </a:xfrm>
          <a:prstGeom prst="rect">
            <a:avLst/>
          </a:prstGeom>
          <a:ln>
            <a:solidFill>
              <a:srgbClr val="FF0000"/>
            </a:solidFill>
          </a:ln>
        </p:spPr>
      </p:pic>
    </p:spTree>
    <p:extLst>
      <p:ext uri="{BB962C8B-B14F-4D97-AF65-F5344CB8AC3E}">
        <p14:creationId xmlns:p14="http://schemas.microsoft.com/office/powerpoint/2010/main" val="30527632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29ECC38-4FBD-43DB-A8C2-CCB08EF33A02}"/>
              </a:ext>
            </a:extLst>
          </p:cNvPr>
          <p:cNvSpPr>
            <a:spLocks noGrp="1"/>
          </p:cNvSpPr>
          <p:nvPr>
            <p:ph idx="1"/>
          </p:nvPr>
        </p:nvSpPr>
        <p:spPr>
          <a:xfrm>
            <a:off x="457200" y="188640"/>
            <a:ext cx="8229600" cy="4525963"/>
          </a:xfrm>
        </p:spPr>
        <p:txBody>
          <a:bodyPr/>
          <a:lstStyle/>
          <a:p>
            <a:r>
              <a:rPr lang="en-US" altLang="zh-CN" sz="1800" b="1" dirty="0"/>
              <a:t>3.6  </a:t>
            </a:r>
            <a:r>
              <a:rPr lang="zh-CN" altLang="en-US" sz="1800" b="1" dirty="0"/>
              <a:t>用原码一位乘法计算</a:t>
            </a:r>
            <a:r>
              <a:rPr lang="en-US" altLang="zh-CN" sz="1800" b="1" dirty="0" err="1"/>
              <a:t>x·y</a:t>
            </a:r>
            <a:r>
              <a:rPr lang="zh-CN" altLang="en-US" sz="1800" b="1" dirty="0"/>
              <a:t>。</a:t>
            </a:r>
            <a:endParaRPr lang="en-US" altLang="zh-CN" sz="1800" b="1" dirty="0"/>
          </a:p>
          <a:p>
            <a:r>
              <a:rPr lang="zh-CN" altLang="en-US" sz="1400" b="1" dirty="0"/>
              <a:t>答：</a:t>
            </a:r>
            <a:endParaRPr lang="en-US" altLang="zh-CN" sz="1400" b="1" dirty="0"/>
          </a:p>
          <a:p>
            <a:r>
              <a:rPr lang="zh-CN" altLang="en-US" sz="1400" b="1" dirty="0"/>
              <a:t>（</a:t>
            </a:r>
            <a:r>
              <a:rPr lang="en-US" altLang="zh-CN" sz="1400" b="1" dirty="0"/>
              <a:t>1</a:t>
            </a:r>
            <a:r>
              <a:rPr lang="zh-CN" altLang="en-US" sz="1400" b="1" dirty="0"/>
              <a:t>）</a:t>
            </a:r>
            <a:r>
              <a:rPr lang="en-US" altLang="zh-CN" sz="1400" b="1" dirty="0"/>
              <a:t>x=-0.11111</a:t>
            </a:r>
            <a:r>
              <a:rPr lang="zh-CN" altLang="en-US" sz="1400" b="1" dirty="0"/>
              <a:t>，</a:t>
            </a:r>
            <a:r>
              <a:rPr lang="en-US" altLang="zh-CN" sz="1400" b="1" dirty="0"/>
              <a:t>y=0.11101</a:t>
            </a:r>
          </a:p>
          <a:p>
            <a:pPr lvl="1"/>
            <a:r>
              <a:rPr lang="zh-CN" altLang="en-US" sz="1200" b="1" dirty="0"/>
              <a:t>乘积的符号</a:t>
            </a:r>
            <a:r>
              <a:rPr lang="en-US" altLang="zh-CN" sz="1200" b="1" dirty="0"/>
              <a:t>P</a:t>
            </a:r>
            <a:r>
              <a:rPr lang="en-US" altLang="zh-CN" sz="1200" b="1" baseline="-25000" dirty="0"/>
              <a:t>0</a:t>
            </a:r>
            <a:r>
              <a:rPr lang="en-US" altLang="zh-CN" sz="1200" b="1" dirty="0"/>
              <a:t>= x</a:t>
            </a:r>
            <a:r>
              <a:rPr lang="en-US" altLang="zh-CN" sz="1200" b="1" baseline="-25000" dirty="0"/>
              <a:t>0</a:t>
            </a:r>
            <a:r>
              <a:rPr lang="en-US" altLang="zh-CN" sz="1200" b="1" dirty="0">
                <a:latin typeface="等线" panose="02010600030101010101" pitchFamily="2" charset="-122"/>
                <a:ea typeface="等线" panose="02010600030101010101" pitchFamily="2" charset="-122"/>
              </a:rPr>
              <a:t>⊕</a:t>
            </a:r>
            <a:r>
              <a:rPr lang="en-US" altLang="zh-CN" sz="1200" b="1" dirty="0"/>
              <a:t>y</a:t>
            </a:r>
            <a:r>
              <a:rPr lang="en-US" altLang="zh-CN" sz="1200" b="1" baseline="-25000" dirty="0"/>
              <a:t>0 </a:t>
            </a:r>
            <a:r>
              <a:rPr lang="en-US" altLang="zh-CN" sz="1200" b="1" dirty="0"/>
              <a:t>= 1</a:t>
            </a:r>
            <a:r>
              <a:rPr lang="en-US" altLang="zh-CN" sz="1200" b="1" dirty="0">
                <a:latin typeface="等线" panose="02010600030101010101" pitchFamily="2" charset="-122"/>
                <a:ea typeface="等线" panose="02010600030101010101" pitchFamily="2" charset="-122"/>
              </a:rPr>
              <a:t>⊕0=</a:t>
            </a:r>
            <a:r>
              <a:rPr lang="en-US" altLang="zh-CN" sz="1200" b="1" dirty="0"/>
              <a:t>1</a:t>
            </a:r>
          </a:p>
          <a:p>
            <a:pPr lvl="1"/>
            <a:r>
              <a:rPr lang="zh-CN" altLang="en-US" sz="1200" b="1" dirty="0"/>
              <a:t>乘积的绝对值</a:t>
            </a:r>
            <a:r>
              <a:rPr lang="en-US" altLang="zh-CN" sz="1200" b="1" dirty="0"/>
              <a:t>=0.11100 00011</a:t>
            </a:r>
            <a:r>
              <a:rPr lang="zh-CN" altLang="en-US" sz="1200" b="1" dirty="0"/>
              <a:t>（具体见下面的计算过程）</a:t>
            </a:r>
            <a:endParaRPr lang="en-US" altLang="zh-CN" sz="1200" b="1" dirty="0"/>
          </a:p>
          <a:p>
            <a:pPr lvl="1"/>
            <a:r>
              <a:rPr lang="zh-CN" altLang="en-US" sz="1200" b="1" dirty="0"/>
              <a:t>乘积：</a:t>
            </a:r>
            <a:r>
              <a:rPr lang="en-US" altLang="zh-CN" sz="1200" b="1" dirty="0"/>
              <a:t>[</a:t>
            </a:r>
            <a:r>
              <a:rPr lang="en-US" altLang="zh-CN" sz="1200" b="1" dirty="0" err="1"/>
              <a:t>x·y</a:t>
            </a:r>
            <a:r>
              <a:rPr lang="en-US" altLang="zh-CN" sz="1200" b="1" dirty="0"/>
              <a:t>]</a:t>
            </a:r>
            <a:r>
              <a:rPr lang="zh-CN" altLang="en-US" sz="1200" b="1" baseline="-25000" dirty="0"/>
              <a:t>原</a:t>
            </a:r>
            <a:r>
              <a:rPr lang="en-US" altLang="zh-CN" sz="1200" b="1" dirty="0"/>
              <a:t>=1. 11100 00011</a:t>
            </a:r>
            <a:r>
              <a:rPr lang="zh-CN" altLang="en-US" sz="1200" b="1" dirty="0"/>
              <a:t>，</a:t>
            </a:r>
            <a:r>
              <a:rPr lang="en-US" altLang="zh-CN" sz="1200" b="1" dirty="0" err="1"/>
              <a:t>x·y</a:t>
            </a:r>
            <a:r>
              <a:rPr lang="en-US" altLang="zh-CN" sz="1200" b="1" dirty="0"/>
              <a:t> = -0. 11100 00011</a:t>
            </a:r>
            <a:endParaRPr lang="en-US" altLang="zh-CN" sz="2600" b="1" dirty="0"/>
          </a:p>
          <a:p>
            <a:endParaRPr lang="en-US" altLang="zh-CN" sz="1800" b="1" dirty="0"/>
          </a:p>
          <a:p>
            <a:endParaRPr lang="en-US" altLang="zh-CN" sz="1800" b="1" dirty="0"/>
          </a:p>
          <a:p>
            <a:endParaRPr lang="en-US" altLang="zh-CN" sz="1800" b="1" dirty="0"/>
          </a:p>
          <a:p>
            <a:endParaRPr lang="en-US" altLang="zh-CN" sz="1800" b="1" dirty="0"/>
          </a:p>
          <a:p>
            <a:endParaRPr lang="en-US" altLang="zh-CN" sz="1800" b="1" dirty="0"/>
          </a:p>
        </p:txBody>
      </p:sp>
      <p:grpSp>
        <p:nvGrpSpPr>
          <p:cNvPr id="8" name="组合 7">
            <a:extLst>
              <a:ext uri="{FF2B5EF4-FFF2-40B4-BE49-F238E27FC236}">
                <a16:creationId xmlns:a16="http://schemas.microsoft.com/office/drawing/2014/main" id="{B22A371D-CDEE-432A-AEA6-181685A60CD9}"/>
              </a:ext>
            </a:extLst>
          </p:cNvPr>
          <p:cNvGrpSpPr/>
          <p:nvPr/>
        </p:nvGrpSpPr>
        <p:grpSpPr>
          <a:xfrm>
            <a:off x="1115616" y="2060848"/>
            <a:ext cx="4680520" cy="4154984"/>
            <a:chOff x="1979712" y="1484784"/>
            <a:chExt cx="4392488" cy="4154984"/>
          </a:xfrm>
        </p:grpSpPr>
        <p:grpSp>
          <p:nvGrpSpPr>
            <p:cNvPr id="9" name="组合 8">
              <a:extLst>
                <a:ext uri="{FF2B5EF4-FFF2-40B4-BE49-F238E27FC236}">
                  <a16:creationId xmlns:a16="http://schemas.microsoft.com/office/drawing/2014/main" id="{85F1DB1E-5B5B-47F6-AF86-8DBC1D8B9453}"/>
                </a:ext>
              </a:extLst>
            </p:cNvPr>
            <p:cNvGrpSpPr/>
            <p:nvPr/>
          </p:nvGrpSpPr>
          <p:grpSpPr>
            <a:xfrm>
              <a:off x="1979712" y="1484784"/>
              <a:ext cx="4392488" cy="4154984"/>
              <a:chOff x="1979712" y="2420888"/>
              <a:chExt cx="4392488" cy="4154984"/>
            </a:xfrm>
          </p:grpSpPr>
          <p:sp>
            <p:nvSpPr>
              <p:cNvPr id="13" name="文本框 12">
                <a:extLst>
                  <a:ext uri="{FF2B5EF4-FFF2-40B4-BE49-F238E27FC236}">
                    <a16:creationId xmlns:a16="http://schemas.microsoft.com/office/drawing/2014/main" id="{D04C6F49-CCBC-4B9D-B329-C45E08FADD30}"/>
                  </a:ext>
                </a:extLst>
              </p:cNvPr>
              <p:cNvSpPr txBox="1"/>
              <p:nvPr/>
            </p:nvSpPr>
            <p:spPr>
              <a:xfrm>
                <a:off x="1979712" y="2420888"/>
                <a:ext cx="4392488" cy="4154984"/>
              </a:xfrm>
              <a:prstGeom prst="rect">
                <a:avLst/>
              </a:prstGeom>
              <a:solidFill>
                <a:srgbClr val="FFFF00"/>
              </a:solidFill>
            </p:spPr>
            <p:txBody>
              <a:bodyPr wrap="square" rtlCol="0">
                <a:spAutoFit/>
              </a:bodyPr>
              <a:lstStyle/>
              <a:p>
                <a:r>
                  <a:rPr lang="en-US" altLang="zh-CN" sz="1200" b="1" dirty="0"/>
                  <a:t>	</a:t>
                </a:r>
                <a:r>
                  <a:rPr lang="zh-CN" altLang="en-US" sz="1200" b="1" dirty="0"/>
                  <a:t>部分积               乘数</a:t>
                </a:r>
                <a:r>
                  <a:rPr lang="en-US" altLang="zh-CN" sz="1200" b="1" dirty="0"/>
                  <a:t>|y|              </a:t>
                </a:r>
                <a:r>
                  <a:rPr lang="zh-CN" altLang="en-US" sz="1200" b="1" dirty="0"/>
                  <a:t>说明</a:t>
                </a:r>
                <a:endParaRPr lang="en-US" altLang="zh-CN" sz="1200" b="1" dirty="0"/>
              </a:p>
              <a:p>
                <a:r>
                  <a:rPr lang="en-US" altLang="zh-CN" sz="1200" b="1" dirty="0"/>
                  <a:t>	0 0 . 0 0 0 0 0     1 1 1 0 </a:t>
                </a:r>
                <a:r>
                  <a:rPr lang="en-US" altLang="zh-CN" sz="1200" b="1" dirty="0">
                    <a:solidFill>
                      <a:srgbClr val="FF0000"/>
                    </a:solidFill>
                  </a:rPr>
                  <a:t>1</a:t>
                </a:r>
                <a:r>
                  <a:rPr lang="en-US" altLang="zh-CN" sz="1200" b="1" dirty="0"/>
                  <a:t>           P=0</a:t>
                </a:r>
              </a:p>
              <a:p>
                <a:r>
                  <a:rPr lang="en-US" altLang="zh-CN" sz="1200" b="1" dirty="0"/>
                  <a:t>    +	0 0 . 1 1 1 1 1                                </a:t>
                </a:r>
                <a:r>
                  <a:rPr lang="en-US" altLang="zh-CN" sz="1200" b="1" dirty="0" err="1"/>
                  <a:t>y</a:t>
                </a:r>
                <a:r>
                  <a:rPr lang="en-US" altLang="zh-CN" sz="1200" b="1" baseline="-25000" dirty="0" err="1"/>
                  <a:t>n</a:t>
                </a:r>
                <a:r>
                  <a:rPr lang="en-US" altLang="zh-CN" sz="1200" b="1" dirty="0"/>
                  <a:t>=1</a:t>
                </a:r>
                <a:r>
                  <a:rPr lang="zh-CN" altLang="en-US" sz="1200" b="1" dirty="0"/>
                  <a:t>，</a:t>
                </a:r>
                <a:r>
                  <a:rPr lang="en-US" altLang="zh-CN" sz="1200" b="1" dirty="0"/>
                  <a:t>+|x|</a:t>
                </a:r>
              </a:p>
              <a:p>
                <a:endParaRPr lang="en-US" altLang="zh-CN" sz="1200" b="1" dirty="0"/>
              </a:p>
              <a:p>
                <a:r>
                  <a:rPr lang="en-US" altLang="zh-CN" sz="1200" b="1" dirty="0"/>
                  <a:t>	0 0 . 1 1 1 1 1     1 1 1 0 1</a:t>
                </a:r>
              </a:p>
              <a:p>
                <a:r>
                  <a:rPr lang="en-US" altLang="zh-CN" sz="1200" b="1" dirty="0"/>
                  <a:t>    →	0 0 . 0 1 1 1 1     1 1 1 1</a:t>
                </a:r>
                <a:r>
                  <a:rPr lang="en-US" altLang="zh-CN" sz="1200" b="1" dirty="0">
                    <a:solidFill>
                      <a:srgbClr val="FF0000"/>
                    </a:solidFill>
                  </a:rPr>
                  <a:t> 0</a:t>
                </a:r>
                <a:r>
                  <a:rPr lang="en-US" altLang="zh-CN" sz="1200" b="1" dirty="0"/>
                  <a:t>            </a:t>
                </a:r>
                <a:r>
                  <a:rPr lang="zh-CN" altLang="en-US" sz="1200" b="1" dirty="0"/>
                  <a:t>逻辑右移一位</a:t>
                </a:r>
                <a:endParaRPr lang="en-US" altLang="zh-CN" sz="1200" b="1" dirty="0"/>
              </a:p>
              <a:p>
                <a:r>
                  <a:rPr lang="en-US" altLang="zh-CN" sz="1200" b="1" dirty="0"/>
                  <a:t>    +	0 0 . 0 0 0 0 0                                 </a:t>
                </a:r>
                <a:r>
                  <a:rPr lang="en-US" altLang="zh-CN" sz="1200" b="1" dirty="0" err="1"/>
                  <a:t>y</a:t>
                </a:r>
                <a:r>
                  <a:rPr lang="en-US" altLang="zh-CN" sz="1200" b="1" baseline="-25000" dirty="0" err="1"/>
                  <a:t>n</a:t>
                </a:r>
                <a:r>
                  <a:rPr lang="en-US" altLang="zh-CN" sz="1200" b="1" dirty="0"/>
                  <a:t>=0</a:t>
                </a:r>
                <a:r>
                  <a:rPr lang="zh-CN" altLang="en-US" sz="1200" b="1" dirty="0"/>
                  <a:t>，</a:t>
                </a:r>
                <a:r>
                  <a:rPr lang="en-US" altLang="zh-CN" sz="1200" b="1" dirty="0"/>
                  <a:t>+0</a:t>
                </a:r>
              </a:p>
              <a:p>
                <a:endParaRPr lang="en-US" altLang="zh-CN" sz="1200" b="1" dirty="0"/>
              </a:p>
              <a:p>
                <a:r>
                  <a:rPr lang="en-US" altLang="zh-CN" sz="1200" b="1" dirty="0"/>
                  <a:t>	0 0 . 0 1 1 1 1     1 1 1 1 0</a:t>
                </a:r>
              </a:p>
              <a:p>
                <a:r>
                  <a:rPr lang="en-US" altLang="zh-CN" sz="1200" b="1" dirty="0"/>
                  <a:t>    → 	0 0 . 0 0 1 1 1     1 1 1 1</a:t>
                </a:r>
                <a:r>
                  <a:rPr lang="en-US" altLang="zh-CN" sz="1200" b="1" dirty="0">
                    <a:solidFill>
                      <a:srgbClr val="FF0000"/>
                    </a:solidFill>
                  </a:rPr>
                  <a:t> 1</a:t>
                </a:r>
                <a:r>
                  <a:rPr lang="en-US" altLang="zh-CN" sz="1200" b="1" dirty="0"/>
                  <a:t>            </a:t>
                </a:r>
                <a:r>
                  <a:rPr lang="zh-CN" altLang="en-US" sz="1200" b="1" dirty="0"/>
                  <a:t>逻辑右移一位</a:t>
                </a:r>
                <a:endParaRPr lang="en-US" altLang="zh-CN" sz="1200" b="1" dirty="0"/>
              </a:p>
              <a:p>
                <a:r>
                  <a:rPr lang="en-US" altLang="zh-CN" sz="1200" b="1" dirty="0"/>
                  <a:t>    +	0 0 . 1 1 1 1 1                                 </a:t>
                </a:r>
                <a:r>
                  <a:rPr lang="en-US" altLang="zh-CN" sz="1200" b="1" dirty="0" err="1"/>
                  <a:t>y</a:t>
                </a:r>
                <a:r>
                  <a:rPr lang="en-US" altLang="zh-CN" sz="1200" b="1" baseline="-25000" dirty="0" err="1"/>
                  <a:t>n</a:t>
                </a:r>
                <a:r>
                  <a:rPr lang="en-US" altLang="zh-CN" sz="1200" b="1" dirty="0"/>
                  <a:t>=1</a:t>
                </a:r>
                <a:r>
                  <a:rPr lang="zh-CN" altLang="en-US" sz="1200" b="1" dirty="0"/>
                  <a:t>，</a:t>
                </a:r>
                <a:r>
                  <a:rPr lang="en-US" altLang="zh-CN" sz="1200" b="1" dirty="0"/>
                  <a:t>+|x|</a:t>
                </a:r>
              </a:p>
              <a:p>
                <a:endParaRPr lang="en-US" altLang="zh-CN" sz="1200" b="1" dirty="0"/>
              </a:p>
              <a:p>
                <a:r>
                  <a:rPr lang="en-US" altLang="zh-CN" sz="1200" b="1" dirty="0"/>
                  <a:t>	0 1 . 0 0 1 1 0     1 1 1 1 1</a:t>
                </a:r>
              </a:p>
              <a:p>
                <a:r>
                  <a:rPr lang="en-US" altLang="zh-CN" sz="1200" b="1" dirty="0"/>
                  <a:t>    → 	0 0 . 1 0 0 1 1     0 1 1 1 </a:t>
                </a:r>
                <a:r>
                  <a:rPr lang="en-US" altLang="zh-CN" sz="1200" b="1" dirty="0">
                    <a:solidFill>
                      <a:srgbClr val="FF0000"/>
                    </a:solidFill>
                  </a:rPr>
                  <a:t>1</a:t>
                </a:r>
                <a:r>
                  <a:rPr lang="en-US" altLang="zh-CN" sz="1200" b="1" dirty="0"/>
                  <a:t>            </a:t>
                </a:r>
                <a:r>
                  <a:rPr lang="zh-CN" altLang="en-US" sz="1200" b="1" dirty="0"/>
                  <a:t>逻辑右移一位</a:t>
                </a:r>
                <a:endParaRPr lang="en-US" altLang="zh-CN" sz="1200" b="1" dirty="0"/>
              </a:p>
              <a:p>
                <a:r>
                  <a:rPr lang="en-US" altLang="zh-CN" sz="1200" b="1" dirty="0"/>
                  <a:t>    +	0 0 . 1 1 1 1 1                                  </a:t>
                </a:r>
                <a:r>
                  <a:rPr lang="en-US" altLang="zh-CN" sz="1200" b="1" dirty="0" err="1"/>
                  <a:t>y</a:t>
                </a:r>
                <a:r>
                  <a:rPr lang="en-US" altLang="zh-CN" sz="1200" b="1" baseline="-25000" dirty="0" err="1"/>
                  <a:t>n</a:t>
                </a:r>
                <a:r>
                  <a:rPr lang="en-US" altLang="zh-CN" sz="1200" b="1" dirty="0"/>
                  <a:t>=1</a:t>
                </a:r>
                <a:r>
                  <a:rPr lang="zh-CN" altLang="en-US" sz="1200" b="1" dirty="0"/>
                  <a:t>，</a:t>
                </a:r>
                <a:r>
                  <a:rPr lang="en-US" altLang="zh-CN" sz="1200" b="1" dirty="0"/>
                  <a:t>+|x|</a:t>
                </a:r>
              </a:p>
              <a:p>
                <a:endParaRPr lang="en-US" altLang="zh-CN" sz="1200" b="1" dirty="0"/>
              </a:p>
              <a:p>
                <a:r>
                  <a:rPr lang="en-US" altLang="zh-CN" sz="1200" b="1" dirty="0"/>
                  <a:t>	0 1 . 1 0 0 1 0      0 1 1 1 1</a:t>
                </a:r>
              </a:p>
              <a:p>
                <a:r>
                  <a:rPr lang="en-US" altLang="zh-CN" sz="1200" b="1" dirty="0"/>
                  <a:t>    →  	0 0 . 1 1 0 0 1      0 0 1 1</a:t>
                </a:r>
                <a:r>
                  <a:rPr lang="en-US" altLang="zh-CN" sz="1200" b="1" dirty="0">
                    <a:solidFill>
                      <a:srgbClr val="FF0000"/>
                    </a:solidFill>
                  </a:rPr>
                  <a:t> 1</a:t>
                </a:r>
                <a:r>
                  <a:rPr lang="en-US" altLang="zh-CN" sz="1200" b="1" dirty="0"/>
                  <a:t>             </a:t>
                </a:r>
                <a:r>
                  <a:rPr lang="zh-CN" altLang="en-US" sz="1200" b="1" dirty="0"/>
                  <a:t>逻辑右移一位</a:t>
                </a:r>
                <a:endParaRPr lang="en-US" altLang="zh-CN" sz="1200" b="1" dirty="0"/>
              </a:p>
              <a:p>
                <a:r>
                  <a:rPr lang="en-US" altLang="zh-CN" sz="1200" b="1" dirty="0"/>
                  <a:t> +	0 0 . 1 1 1 1 1                                    </a:t>
                </a:r>
                <a:r>
                  <a:rPr lang="en-US" altLang="zh-CN" sz="1200" b="1" dirty="0" err="1"/>
                  <a:t>y</a:t>
                </a:r>
                <a:r>
                  <a:rPr lang="en-US" altLang="zh-CN" sz="1200" b="1" baseline="-25000" dirty="0" err="1"/>
                  <a:t>n</a:t>
                </a:r>
                <a:r>
                  <a:rPr lang="en-US" altLang="zh-CN" sz="1200" b="1" dirty="0"/>
                  <a:t>=1</a:t>
                </a:r>
                <a:r>
                  <a:rPr lang="zh-CN" altLang="en-US" sz="1200" b="1" dirty="0"/>
                  <a:t>，</a:t>
                </a:r>
                <a:r>
                  <a:rPr lang="en-US" altLang="zh-CN" sz="1200" b="1" dirty="0"/>
                  <a:t>+|x|</a:t>
                </a:r>
              </a:p>
              <a:p>
                <a:endParaRPr lang="en-US" altLang="zh-CN" sz="1200" b="1" dirty="0"/>
              </a:p>
              <a:p>
                <a:r>
                  <a:rPr lang="en-US" altLang="zh-CN" sz="1200" b="1" dirty="0"/>
                  <a:t>	0 1 . 1 1 0 0 0      0 0 1 1 1</a:t>
                </a:r>
              </a:p>
              <a:p>
                <a:r>
                  <a:rPr lang="en-US" altLang="zh-CN" sz="1200" b="1" dirty="0"/>
                  <a:t> → 	0 </a:t>
                </a:r>
                <a:r>
                  <a:rPr lang="en-US" altLang="zh-CN" sz="1200" b="1" dirty="0">
                    <a:solidFill>
                      <a:srgbClr val="FF0000"/>
                    </a:solidFill>
                  </a:rPr>
                  <a:t>0 . 1 1 1 0 0      0 0 0 1 1 </a:t>
                </a:r>
                <a:r>
                  <a:rPr lang="en-US" altLang="zh-CN" sz="1200" b="1" dirty="0"/>
                  <a:t>           </a:t>
                </a:r>
                <a:r>
                  <a:rPr lang="zh-CN" altLang="en-US" sz="1200" b="1" dirty="0"/>
                  <a:t>逻辑右移一位</a:t>
                </a:r>
                <a:endParaRPr lang="en-US" altLang="zh-CN" sz="1200" b="1" dirty="0"/>
              </a:p>
            </p:txBody>
          </p:sp>
          <p:cxnSp>
            <p:nvCxnSpPr>
              <p:cNvPr id="14" name="直接连接符 13">
                <a:extLst>
                  <a:ext uri="{FF2B5EF4-FFF2-40B4-BE49-F238E27FC236}">
                    <a16:creationId xmlns:a16="http://schemas.microsoft.com/office/drawing/2014/main" id="{99C3C035-779D-448D-829F-F7287599FC36}"/>
                  </a:ext>
                </a:extLst>
              </p:cNvPr>
              <p:cNvCxnSpPr>
                <a:cxnSpLocks/>
              </p:cNvCxnSpPr>
              <p:nvPr/>
            </p:nvCxnSpPr>
            <p:spPr>
              <a:xfrm>
                <a:off x="1979712" y="3068960"/>
                <a:ext cx="439248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189A3136-5ACF-46A9-BC10-F89E6B7C5428}"/>
                  </a:ext>
                </a:extLst>
              </p:cNvPr>
              <p:cNvCxnSpPr>
                <a:cxnSpLocks/>
              </p:cNvCxnSpPr>
              <p:nvPr/>
            </p:nvCxnSpPr>
            <p:spPr>
              <a:xfrm>
                <a:off x="1979712" y="3861048"/>
                <a:ext cx="439248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1" name="直接连接符 10">
              <a:extLst>
                <a:ext uri="{FF2B5EF4-FFF2-40B4-BE49-F238E27FC236}">
                  <a16:creationId xmlns:a16="http://schemas.microsoft.com/office/drawing/2014/main" id="{7A9D402A-7E7A-4DF3-B359-BDD6BF9CDA08}"/>
                </a:ext>
              </a:extLst>
            </p:cNvPr>
            <p:cNvCxnSpPr>
              <a:cxnSpLocks/>
            </p:cNvCxnSpPr>
            <p:nvPr/>
          </p:nvCxnSpPr>
          <p:spPr>
            <a:xfrm>
              <a:off x="1979712" y="3645024"/>
              <a:ext cx="439248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1C37332B-ED1E-4ACB-AE0D-D94E1E1C5543}"/>
                </a:ext>
              </a:extLst>
            </p:cNvPr>
            <p:cNvCxnSpPr>
              <a:cxnSpLocks/>
            </p:cNvCxnSpPr>
            <p:nvPr/>
          </p:nvCxnSpPr>
          <p:spPr>
            <a:xfrm>
              <a:off x="1979712" y="4365104"/>
              <a:ext cx="439248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6" name="文本框 15">
            <a:extLst>
              <a:ext uri="{FF2B5EF4-FFF2-40B4-BE49-F238E27FC236}">
                <a16:creationId xmlns:a16="http://schemas.microsoft.com/office/drawing/2014/main" id="{F3411B61-F134-49A5-B8C4-FA7941037ADB}"/>
              </a:ext>
            </a:extLst>
          </p:cNvPr>
          <p:cNvSpPr txBox="1"/>
          <p:nvPr/>
        </p:nvSpPr>
        <p:spPr>
          <a:xfrm>
            <a:off x="6588224" y="2037809"/>
            <a:ext cx="1944216" cy="600164"/>
          </a:xfrm>
          <a:prstGeom prst="rect">
            <a:avLst/>
          </a:prstGeom>
          <a:solidFill>
            <a:srgbClr val="92D050"/>
          </a:solidFill>
        </p:spPr>
        <p:txBody>
          <a:bodyPr wrap="square" rtlCol="0">
            <a:spAutoFit/>
          </a:bodyPr>
          <a:lstStyle/>
          <a:p>
            <a:r>
              <a:rPr lang="zh-CN" altLang="en-US" sz="1100" b="1" dirty="0"/>
              <a:t>乘数</a:t>
            </a:r>
            <a:r>
              <a:rPr lang="en-US" altLang="zh-CN" sz="1100" b="1" dirty="0"/>
              <a:t>|y|</a:t>
            </a:r>
            <a:r>
              <a:rPr lang="zh-CN" altLang="en-US" sz="1100" b="1" dirty="0"/>
              <a:t>为</a:t>
            </a:r>
            <a:r>
              <a:rPr lang="en-US" altLang="zh-CN" sz="1100" b="1" dirty="0"/>
              <a:t>y</a:t>
            </a:r>
            <a:r>
              <a:rPr lang="zh-CN" altLang="en-US" sz="1100" b="1" dirty="0"/>
              <a:t>（</a:t>
            </a:r>
            <a:r>
              <a:rPr lang="en-US" altLang="zh-CN" sz="1100" b="1" dirty="0"/>
              <a:t>0.11101</a:t>
            </a:r>
            <a:r>
              <a:rPr lang="zh-CN" altLang="en-US" sz="1100" b="1" dirty="0"/>
              <a:t>）的数值位（</a:t>
            </a:r>
            <a:r>
              <a:rPr lang="en-US" altLang="zh-CN" sz="1100" b="1" dirty="0"/>
              <a:t>11101</a:t>
            </a:r>
            <a:r>
              <a:rPr lang="zh-CN" altLang="en-US" sz="1100" b="1" dirty="0"/>
              <a:t>），部分积</a:t>
            </a:r>
            <a:r>
              <a:rPr lang="en-US" altLang="zh-CN" sz="1100" b="1" dirty="0"/>
              <a:t>P</a:t>
            </a:r>
            <a:r>
              <a:rPr lang="zh-CN" altLang="en-US" sz="1100" b="1" dirty="0"/>
              <a:t>为</a:t>
            </a:r>
            <a:r>
              <a:rPr lang="en-US" altLang="zh-CN" sz="1100" b="1" dirty="0"/>
              <a:t>0</a:t>
            </a:r>
            <a:r>
              <a:rPr lang="zh-CN" altLang="en-US" sz="1100" b="1" dirty="0"/>
              <a:t>（双符号位小数）</a:t>
            </a:r>
          </a:p>
        </p:txBody>
      </p:sp>
      <p:sp>
        <p:nvSpPr>
          <p:cNvPr id="17" name="文本框 16">
            <a:extLst>
              <a:ext uri="{FF2B5EF4-FFF2-40B4-BE49-F238E27FC236}">
                <a16:creationId xmlns:a16="http://schemas.microsoft.com/office/drawing/2014/main" id="{41711665-5153-4292-B51B-19E13E937B19}"/>
              </a:ext>
            </a:extLst>
          </p:cNvPr>
          <p:cNvSpPr txBox="1"/>
          <p:nvPr/>
        </p:nvSpPr>
        <p:spPr>
          <a:xfrm>
            <a:off x="6588224" y="4004584"/>
            <a:ext cx="1944216" cy="430887"/>
          </a:xfrm>
          <a:prstGeom prst="rect">
            <a:avLst/>
          </a:prstGeom>
          <a:solidFill>
            <a:srgbClr val="92D050"/>
          </a:solidFill>
        </p:spPr>
        <p:txBody>
          <a:bodyPr wrap="square" rtlCol="0">
            <a:spAutoFit/>
          </a:bodyPr>
          <a:lstStyle/>
          <a:p>
            <a:r>
              <a:rPr lang="zh-CN" altLang="en-US" sz="1100" b="1" dirty="0"/>
              <a:t>根据</a:t>
            </a:r>
            <a:r>
              <a:rPr lang="en-US" altLang="zh-CN" sz="1100" b="1" dirty="0"/>
              <a:t>|y|</a:t>
            </a:r>
            <a:r>
              <a:rPr lang="zh-CN" altLang="en-US" sz="1100" b="1" dirty="0"/>
              <a:t>的最后一位是</a:t>
            </a:r>
            <a:r>
              <a:rPr lang="en-US" altLang="zh-CN" sz="1100" b="1" dirty="0"/>
              <a:t>1</a:t>
            </a:r>
            <a:r>
              <a:rPr lang="zh-CN" altLang="en-US" sz="1100" b="1" dirty="0"/>
              <a:t>还是</a:t>
            </a:r>
            <a:r>
              <a:rPr lang="en-US" altLang="zh-CN" sz="1100" b="1" dirty="0"/>
              <a:t>0</a:t>
            </a:r>
            <a:r>
              <a:rPr lang="zh-CN" altLang="en-US" sz="1100" b="1" dirty="0"/>
              <a:t>，执行</a:t>
            </a:r>
            <a:r>
              <a:rPr lang="en-US" altLang="zh-CN" sz="1100" b="1" dirty="0"/>
              <a:t>+|x|</a:t>
            </a:r>
            <a:r>
              <a:rPr lang="zh-CN" altLang="en-US" sz="1100" b="1" dirty="0"/>
              <a:t>或</a:t>
            </a:r>
            <a:r>
              <a:rPr lang="en-US" altLang="zh-CN" sz="1100" b="1" dirty="0"/>
              <a:t>+0</a:t>
            </a:r>
            <a:r>
              <a:rPr lang="zh-CN" altLang="en-US" sz="1100" b="1" dirty="0"/>
              <a:t>的操作</a:t>
            </a:r>
          </a:p>
        </p:txBody>
      </p:sp>
      <p:cxnSp>
        <p:nvCxnSpPr>
          <p:cNvPr id="18" name="直接连接符 17">
            <a:extLst>
              <a:ext uri="{FF2B5EF4-FFF2-40B4-BE49-F238E27FC236}">
                <a16:creationId xmlns:a16="http://schemas.microsoft.com/office/drawing/2014/main" id="{F6D07E28-DE51-49D0-93F0-2AC611A4ADF7}"/>
              </a:ext>
            </a:extLst>
          </p:cNvPr>
          <p:cNvCxnSpPr>
            <a:cxnSpLocks/>
          </p:cNvCxnSpPr>
          <p:nvPr/>
        </p:nvCxnSpPr>
        <p:spPr>
          <a:xfrm>
            <a:off x="1115616" y="5661248"/>
            <a:ext cx="46805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21" name="图片 20">
            <a:extLst>
              <a:ext uri="{FF2B5EF4-FFF2-40B4-BE49-F238E27FC236}">
                <a16:creationId xmlns:a16="http://schemas.microsoft.com/office/drawing/2014/main" id="{0EAAD9EE-524C-4F09-BE09-65AD1947F11A}"/>
              </a:ext>
            </a:extLst>
          </p:cNvPr>
          <p:cNvPicPr>
            <a:picLocks noChangeAspect="1"/>
          </p:cNvPicPr>
          <p:nvPr/>
        </p:nvPicPr>
        <p:blipFill>
          <a:blip r:embed="rId2"/>
          <a:stretch>
            <a:fillRect/>
          </a:stretch>
        </p:blipFill>
        <p:spPr>
          <a:xfrm>
            <a:off x="5868144" y="980728"/>
            <a:ext cx="2616334" cy="463574"/>
          </a:xfrm>
          <a:prstGeom prst="rect">
            <a:avLst/>
          </a:prstGeom>
          <a:ln>
            <a:solidFill>
              <a:srgbClr val="FF0000"/>
            </a:solidFill>
          </a:ln>
        </p:spPr>
      </p:pic>
    </p:spTree>
    <p:extLst>
      <p:ext uri="{BB962C8B-B14F-4D97-AF65-F5344CB8AC3E}">
        <p14:creationId xmlns:p14="http://schemas.microsoft.com/office/powerpoint/2010/main" val="10893771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a:extLst>
              <a:ext uri="{FF2B5EF4-FFF2-40B4-BE49-F238E27FC236}">
                <a16:creationId xmlns:a16="http://schemas.microsoft.com/office/drawing/2014/main" id="{48930056-066C-4737-8379-D2536FD3361A}"/>
              </a:ext>
            </a:extLst>
          </p:cNvPr>
          <p:cNvSpPr>
            <a:spLocks noGrp="1"/>
          </p:cNvSpPr>
          <p:nvPr>
            <p:ph idx="1"/>
          </p:nvPr>
        </p:nvSpPr>
        <p:spPr>
          <a:xfrm>
            <a:off x="457200" y="188640"/>
            <a:ext cx="8229600" cy="4525963"/>
          </a:xfrm>
        </p:spPr>
        <p:txBody>
          <a:bodyPr/>
          <a:lstStyle/>
          <a:p>
            <a:r>
              <a:rPr lang="en-US" altLang="zh-CN" sz="1800" b="1" dirty="0"/>
              <a:t>3.6  </a:t>
            </a:r>
            <a:r>
              <a:rPr lang="zh-CN" altLang="en-US" sz="1800" b="1" dirty="0"/>
              <a:t>用原码一位乘法计算</a:t>
            </a:r>
            <a:r>
              <a:rPr lang="en-US" altLang="zh-CN" sz="1800" b="1" dirty="0" err="1"/>
              <a:t>x·y</a:t>
            </a:r>
            <a:r>
              <a:rPr lang="zh-CN" altLang="en-US" sz="1800" b="1" dirty="0"/>
              <a:t>。</a:t>
            </a:r>
            <a:endParaRPr lang="en-US" altLang="zh-CN" sz="1800" b="1" dirty="0"/>
          </a:p>
          <a:p>
            <a:r>
              <a:rPr lang="zh-CN" altLang="en-US" sz="1400" b="1" dirty="0"/>
              <a:t>答：</a:t>
            </a:r>
            <a:endParaRPr lang="en-US" altLang="zh-CN" sz="1400" b="1" dirty="0"/>
          </a:p>
          <a:p>
            <a:r>
              <a:rPr lang="zh-CN" altLang="en-US" sz="1400" b="1" dirty="0"/>
              <a:t>（</a:t>
            </a:r>
            <a:r>
              <a:rPr lang="en-US" altLang="zh-CN" sz="1400" b="1" dirty="0"/>
              <a:t>2</a:t>
            </a:r>
            <a:r>
              <a:rPr lang="zh-CN" altLang="en-US" sz="1400" b="1" dirty="0"/>
              <a:t>）</a:t>
            </a:r>
            <a:r>
              <a:rPr lang="en-US" altLang="zh-CN" sz="1400" b="1" dirty="0"/>
              <a:t>x=-0.11010</a:t>
            </a:r>
            <a:r>
              <a:rPr lang="zh-CN" altLang="en-US" sz="1400" b="1" dirty="0"/>
              <a:t>，</a:t>
            </a:r>
            <a:r>
              <a:rPr lang="en-US" altLang="zh-CN" sz="1400" b="1" dirty="0"/>
              <a:t>y=-0.01011</a:t>
            </a:r>
          </a:p>
          <a:p>
            <a:pPr lvl="1"/>
            <a:r>
              <a:rPr lang="zh-CN" altLang="en-US" sz="1200" b="1" dirty="0"/>
              <a:t>乘积的符号</a:t>
            </a:r>
            <a:r>
              <a:rPr lang="en-US" altLang="zh-CN" sz="1200" b="1" dirty="0"/>
              <a:t>P</a:t>
            </a:r>
            <a:r>
              <a:rPr lang="en-US" altLang="zh-CN" sz="1200" b="1" baseline="-25000" dirty="0"/>
              <a:t>0</a:t>
            </a:r>
            <a:r>
              <a:rPr lang="en-US" altLang="zh-CN" sz="1200" b="1" dirty="0"/>
              <a:t>= x</a:t>
            </a:r>
            <a:r>
              <a:rPr lang="en-US" altLang="zh-CN" sz="1200" b="1" baseline="-25000" dirty="0"/>
              <a:t>0</a:t>
            </a:r>
            <a:r>
              <a:rPr lang="en-US" altLang="zh-CN" sz="1200" b="1" dirty="0">
                <a:latin typeface="等线" panose="02010600030101010101" pitchFamily="2" charset="-122"/>
                <a:ea typeface="等线" panose="02010600030101010101" pitchFamily="2" charset="-122"/>
              </a:rPr>
              <a:t>⊕</a:t>
            </a:r>
            <a:r>
              <a:rPr lang="en-US" altLang="zh-CN" sz="1200" b="1" dirty="0"/>
              <a:t>y</a:t>
            </a:r>
            <a:r>
              <a:rPr lang="en-US" altLang="zh-CN" sz="1200" b="1" baseline="-25000" dirty="0"/>
              <a:t>0 </a:t>
            </a:r>
            <a:r>
              <a:rPr lang="en-US" altLang="zh-CN" sz="1200" b="1" dirty="0"/>
              <a:t>= 1</a:t>
            </a:r>
            <a:r>
              <a:rPr lang="en-US" altLang="zh-CN" sz="1200" b="1" dirty="0">
                <a:latin typeface="等线" panose="02010600030101010101" pitchFamily="2" charset="-122"/>
                <a:ea typeface="等线" panose="02010600030101010101" pitchFamily="2" charset="-122"/>
              </a:rPr>
              <a:t>⊕1=0</a:t>
            </a:r>
            <a:endParaRPr lang="en-US" altLang="zh-CN" sz="1200" b="1" dirty="0"/>
          </a:p>
          <a:p>
            <a:pPr lvl="1"/>
            <a:r>
              <a:rPr lang="zh-CN" altLang="en-US" sz="1200" b="1" dirty="0"/>
              <a:t>乘积的绝对值</a:t>
            </a:r>
            <a:r>
              <a:rPr lang="en-US" altLang="zh-CN" sz="1200" b="1" dirty="0"/>
              <a:t>=0.01000 11110</a:t>
            </a:r>
            <a:r>
              <a:rPr lang="zh-CN" altLang="en-US" sz="1200" b="1" dirty="0"/>
              <a:t>（具体计算过程参考上一题）</a:t>
            </a:r>
            <a:endParaRPr lang="en-US" altLang="zh-CN" sz="1200" b="1" dirty="0"/>
          </a:p>
          <a:p>
            <a:pPr lvl="1"/>
            <a:r>
              <a:rPr lang="zh-CN" altLang="en-US" sz="1200" b="1" dirty="0"/>
              <a:t>乘积：</a:t>
            </a:r>
            <a:r>
              <a:rPr lang="en-US" altLang="zh-CN" sz="1200" b="1" dirty="0"/>
              <a:t>[</a:t>
            </a:r>
            <a:r>
              <a:rPr lang="en-US" altLang="zh-CN" sz="1200" b="1" dirty="0" err="1"/>
              <a:t>x·y</a:t>
            </a:r>
            <a:r>
              <a:rPr lang="en-US" altLang="zh-CN" sz="1200" b="1" dirty="0"/>
              <a:t>]</a:t>
            </a:r>
            <a:r>
              <a:rPr lang="zh-CN" altLang="en-US" sz="1200" b="1" baseline="-25000" dirty="0"/>
              <a:t>原</a:t>
            </a:r>
            <a:r>
              <a:rPr lang="en-US" altLang="zh-CN" sz="1200" b="1" dirty="0"/>
              <a:t>=0. 01000 11110</a:t>
            </a:r>
            <a:r>
              <a:rPr lang="zh-CN" altLang="en-US" sz="1200" b="1" dirty="0"/>
              <a:t>，</a:t>
            </a:r>
            <a:r>
              <a:rPr lang="en-US" altLang="zh-CN" sz="1200" b="1" dirty="0" err="1"/>
              <a:t>x·y</a:t>
            </a:r>
            <a:r>
              <a:rPr lang="en-US" altLang="zh-CN" sz="1200" b="1" dirty="0"/>
              <a:t> = 0. 01000 11110</a:t>
            </a:r>
            <a:endParaRPr lang="en-US" altLang="zh-CN" sz="2600" b="1" dirty="0"/>
          </a:p>
          <a:p>
            <a:endParaRPr lang="en-US" altLang="zh-CN" sz="1800" b="1" dirty="0"/>
          </a:p>
          <a:p>
            <a:endParaRPr lang="en-US" altLang="zh-CN" sz="1800" b="1" dirty="0"/>
          </a:p>
          <a:p>
            <a:endParaRPr lang="en-US" altLang="zh-CN" sz="1800" b="1" dirty="0"/>
          </a:p>
          <a:p>
            <a:endParaRPr lang="en-US" altLang="zh-CN" sz="1800" b="1" dirty="0"/>
          </a:p>
          <a:p>
            <a:endParaRPr lang="en-US" altLang="zh-CN" sz="1800" b="1" dirty="0"/>
          </a:p>
        </p:txBody>
      </p:sp>
      <p:pic>
        <p:nvPicPr>
          <p:cNvPr id="6" name="图片 5">
            <a:extLst>
              <a:ext uri="{FF2B5EF4-FFF2-40B4-BE49-F238E27FC236}">
                <a16:creationId xmlns:a16="http://schemas.microsoft.com/office/drawing/2014/main" id="{5B629434-FE88-45E4-90C5-59472CDBB7D4}"/>
              </a:ext>
            </a:extLst>
          </p:cNvPr>
          <p:cNvPicPr>
            <a:picLocks noChangeAspect="1"/>
          </p:cNvPicPr>
          <p:nvPr/>
        </p:nvPicPr>
        <p:blipFill>
          <a:blip r:embed="rId2"/>
          <a:stretch>
            <a:fillRect/>
          </a:stretch>
        </p:blipFill>
        <p:spPr>
          <a:xfrm>
            <a:off x="2123728" y="2420888"/>
            <a:ext cx="2565532" cy="514376"/>
          </a:xfrm>
          <a:prstGeom prst="rect">
            <a:avLst/>
          </a:prstGeom>
          <a:ln>
            <a:solidFill>
              <a:srgbClr val="FF0000"/>
            </a:solidFill>
          </a:ln>
        </p:spPr>
      </p:pic>
    </p:spTree>
    <p:extLst>
      <p:ext uri="{BB962C8B-B14F-4D97-AF65-F5344CB8AC3E}">
        <p14:creationId xmlns:p14="http://schemas.microsoft.com/office/powerpoint/2010/main" val="2565650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9ECEDD-52BA-4709-B6A3-077E33697C29}"/>
              </a:ext>
            </a:extLst>
          </p:cNvPr>
          <p:cNvSpPr>
            <a:spLocks noGrp="1"/>
          </p:cNvSpPr>
          <p:nvPr>
            <p:ph type="title"/>
          </p:nvPr>
        </p:nvSpPr>
        <p:spPr/>
        <p:txBody>
          <a:bodyPr rtlCol="0">
            <a:normAutofit/>
          </a:bodyPr>
          <a:lstStyle/>
          <a:p>
            <a:pPr eaLnBrk="1" fontAlgn="auto" hangingPunct="1">
              <a:spcAft>
                <a:spcPts val="0"/>
              </a:spcAft>
              <a:defRPr/>
            </a:pPr>
            <a:r>
              <a:rPr lang="zh-CN" altLang="en-US" b="1" dirty="0">
                <a:solidFill>
                  <a:schemeClr val="tx2"/>
                </a:solidFill>
                <a:latin typeface="+mn-lt"/>
                <a:ea typeface="黑体" pitchFamily="49" charset="-122"/>
              </a:rPr>
              <a:t>第</a:t>
            </a:r>
            <a:r>
              <a:rPr lang="en-US" altLang="zh-CN" b="1" dirty="0">
                <a:solidFill>
                  <a:schemeClr val="tx2"/>
                </a:solidFill>
                <a:latin typeface="+mn-lt"/>
                <a:ea typeface="黑体" pitchFamily="49" charset="-122"/>
              </a:rPr>
              <a:t>3</a:t>
            </a:r>
            <a:r>
              <a:rPr lang="zh-CN" altLang="en-US" b="1" dirty="0">
                <a:solidFill>
                  <a:schemeClr val="tx2"/>
                </a:solidFill>
                <a:latin typeface="+mn-lt"/>
                <a:ea typeface="黑体" pitchFamily="49" charset="-122"/>
              </a:rPr>
              <a:t>章    运算方法与运算器</a:t>
            </a:r>
            <a:endParaRPr lang="zh-CN" altLang="en-US" dirty="0">
              <a:solidFill>
                <a:schemeClr val="tx2"/>
              </a:solidFill>
              <a:latin typeface="+mn-lt"/>
              <a:ea typeface="黑体" pitchFamily="49" charset="-122"/>
            </a:endParaRPr>
          </a:p>
        </p:txBody>
      </p:sp>
      <p:sp>
        <p:nvSpPr>
          <p:cNvPr id="33795" name="内容占位符 2">
            <a:extLst>
              <a:ext uri="{FF2B5EF4-FFF2-40B4-BE49-F238E27FC236}">
                <a16:creationId xmlns:a16="http://schemas.microsoft.com/office/drawing/2014/main" id="{EB6EC2CD-ED79-448C-A492-355A71692806}"/>
              </a:ext>
            </a:extLst>
          </p:cNvPr>
          <p:cNvSpPr>
            <a:spLocks noGrp="1" noChangeArrowheads="1"/>
          </p:cNvSpPr>
          <p:nvPr>
            <p:ph idx="1"/>
          </p:nvPr>
        </p:nvSpPr>
        <p:spPr>
          <a:xfrm>
            <a:off x="465375" y="1772816"/>
            <a:ext cx="8229600" cy="4525963"/>
          </a:xfrm>
        </p:spPr>
        <p:txBody>
          <a:bodyPr/>
          <a:lstStyle/>
          <a:p>
            <a:pPr eaLnBrk="1" hangingPunct="1"/>
            <a:r>
              <a:rPr lang="en-US" altLang="zh-CN" sz="2400" b="1" dirty="0">
                <a:solidFill>
                  <a:srgbClr val="002060"/>
                </a:solidFill>
                <a:ea typeface="黑体" panose="02010609060101010101" pitchFamily="49" charset="-122"/>
              </a:rPr>
              <a:t>3.1</a:t>
            </a:r>
            <a:r>
              <a:rPr lang="zh-CN" altLang="en-US" sz="2400" b="1" dirty="0">
                <a:solidFill>
                  <a:srgbClr val="002060"/>
                </a:solidFill>
                <a:ea typeface="黑体" panose="02010609060101010101" pitchFamily="49" charset="-122"/>
              </a:rPr>
              <a:t>　计算机中的运算　</a:t>
            </a:r>
            <a:endParaRPr lang="en-US" altLang="zh-CN" sz="2400" b="1" dirty="0">
              <a:solidFill>
                <a:srgbClr val="002060"/>
              </a:solidFill>
              <a:ea typeface="黑体" panose="02010609060101010101" pitchFamily="49" charset="-122"/>
            </a:endParaRPr>
          </a:p>
          <a:p>
            <a:pPr eaLnBrk="1" hangingPunct="1"/>
            <a:endParaRPr lang="en-US" altLang="zh-CN" sz="2400" b="1" dirty="0">
              <a:solidFill>
                <a:srgbClr val="002060"/>
              </a:solidFill>
              <a:ea typeface="黑体" panose="02010609060101010101" pitchFamily="49" charset="-122"/>
            </a:endParaRPr>
          </a:p>
          <a:p>
            <a:pPr eaLnBrk="1" hangingPunct="1"/>
            <a:r>
              <a:rPr lang="en-US" altLang="zh-CN" sz="2400" b="1" dirty="0">
                <a:solidFill>
                  <a:srgbClr val="002060"/>
                </a:solidFill>
                <a:ea typeface="黑体" panose="02010609060101010101" pitchFamily="49" charset="-122"/>
              </a:rPr>
              <a:t>3.2</a:t>
            </a:r>
            <a:r>
              <a:rPr lang="zh-CN" altLang="en-US" sz="2400" b="1" dirty="0">
                <a:solidFill>
                  <a:srgbClr val="002060"/>
                </a:solidFill>
                <a:ea typeface="黑体" panose="02010609060101010101" pitchFamily="49" charset="-122"/>
              </a:rPr>
              <a:t>　定点加减法运算　</a:t>
            </a:r>
            <a:endParaRPr lang="en-US" altLang="zh-CN" sz="2400" b="1" dirty="0">
              <a:solidFill>
                <a:srgbClr val="002060"/>
              </a:solidFill>
              <a:ea typeface="黑体" panose="02010609060101010101" pitchFamily="49" charset="-122"/>
            </a:endParaRPr>
          </a:p>
          <a:p>
            <a:pPr eaLnBrk="1" hangingPunct="1"/>
            <a:endParaRPr lang="en-US" altLang="zh-CN" sz="2400" b="1" dirty="0">
              <a:solidFill>
                <a:srgbClr val="002060"/>
              </a:solidFill>
              <a:ea typeface="黑体" panose="02010609060101010101" pitchFamily="49" charset="-122"/>
            </a:endParaRPr>
          </a:p>
          <a:p>
            <a:pPr eaLnBrk="1" hangingPunct="1"/>
            <a:r>
              <a:rPr lang="en-US" altLang="zh-CN" sz="2400" b="1" dirty="0">
                <a:solidFill>
                  <a:srgbClr val="002060"/>
                </a:solidFill>
                <a:ea typeface="黑体" panose="02010609060101010101" pitchFamily="49" charset="-122"/>
              </a:rPr>
              <a:t>3.3</a:t>
            </a:r>
            <a:r>
              <a:rPr lang="zh-CN" altLang="en-US" sz="2400" b="1" dirty="0">
                <a:solidFill>
                  <a:srgbClr val="002060"/>
                </a:solidFill>
                <a:ea typeface="黑体" panose="02010609060101010101" pitchFamily="49" charset="-122"/>
              </a:rPr>
              <a:t>　定点乘法运算　</a:t>
            </a:r>
            <a:endParaRPr lang="en-US" altLang="zh-CN" sz="2400" b="1" dirty="0">
              <a:solidFill>
                <a:srgbClr val="002060"/>
              </a:solidFill>
              <a:ea typeface="黑体" panose="02010609060101010101" pitchFamily="49" charset="-122"/>
            </a:endParaRPr>
          </a:p>
          <a:p>
            <a:pPr eaLnBrk="1" hangingPunct="1"/>
            <a:endParaRPr lang="en-US" altLang="zh-CN" sz="2400" b="1" dirty="0">
              <a:solidFill>
                <a:srgbClr val="002060"/>
              </a:solidFill>
              <a:ea typeface="黑体" panose="02010609060101010101" pitchFamily="49" charset="-122"/>
            </a:endParaRPr>
          </a:p>
          <a:p>
            <a:pPr eaLnBrk="1" hangingPunct="1"/>
            <a:r>
              <a:rPr lang="en-US" altLang="zh-CN" sz="2400" b="1" dirty="0">
                <a:solidFill>
                  <a:srgbClr val="002060"/>
                </a:solidFill>
                <a:ea typeface="黑体" panose="02010609060101010101" pitchFamily="49" charset="-122"/>
              </a:rPr>
              <a:t>3.4</a:t>
            </a:r>
            <a:r>
              <a:rPr lang="zh-CN" altLang="en-US" sz="2400" b="1" dirty="0">
                <a:solidFill>
                  <a:srgbClr val="002060"/>
                </a:solidFill>
                <a:ea typeface="黑体" panose="02010609060101010101" pitchFamily="49" charset="-122"/>
              </a:rPr>
              <a:t>　定点除法运算　</a:t>
            </a:r>
            <a:endParaRPr lang="en-US" altLang="zh-CN" sz="2400" b="1" dirty="0">
              <a:solidFill>
                <a:srgbClr val="002060"/>
              </a:solidFill>
              <a:ea typeface="黑体" panose="02010609060101010101" pitchFamily="49" charset="-122"/>
            </a:endParaRPr>
          </a:p>
          <a:p>
            <a:pPr eaLnBrk="1" hangingPunct="1"/>
            <a:endParaRPr lang="en-US" altLang="zh-CN" sz="2400" b="1" dirty="0">
              <a:solidFill>
                <a:srgbClr val="002060"/>
              </a:solidFill>
              <a:ea typeface="黑体" panose="02010609060101010101" pitchFamily="49" charset="-122"/>
            </a:endParaRPr>
          </a:p>
          <a:p>
            <a:pPr eaLnBrk="1" hangingPunct="1"/>
            <a:r>
              <a:rPr lang="en-US" altLang="zh-CN" sz="2400" b="1" dirty="0">
                <a:solidFill>
                  <a:srgbClr val="002060"/>
                </a:solidFill>
                <a:ea typeface="黑体" panose="02010609060101010101" pitchFamily="49" charset="-122"/>
              </a:rPr>
              <a:t>3.5</a:t>
            </a:r>
            <a:r>
              <a:rPr lang="zh-CN" altLang="en-US" sz="2400" b="1" dirty="0">
                <a:solidFill>
                  <a:srgbClr val="002060"/>
                </a:solidFill>
                <a:ea typeface="黑体" panose="02010609060101010101" pitchFamily="49" charset="-122"/>
              </a:rPr>
              <a:t>　浮点运算　</a:t>
            </a:r>
            <a:endParaRPr lang="en-US" altLang="zh-CN" sz="2400" b="1" dirty="0">
              <a:solidFill>
                <a:srgbClr val="002060"/>
              </a:solidFill>
              <a:ea typeface="黑体" panose="02010609060101010101" pitchFamily="49" charset="-122"/>
            </a:endParaRPr>
          </a:p>
          <a:p>
            <a:pPr eaLnBrk="1" hangingPunct="1"/>
            <a:endParaRPr lang="en-US" altLang="zh-CN" sz="2400" b="1" dirty="0">
              <a:solidFill>
                <a:srgbClr val="002060"/>
              </a:solidFill>
              <a:ea typeface="黑体" panose="02010609060101010101" pitchFamily="49" charset="-122"/>
            </a:endParaRPr>
          </a:p>
          <a:p>
            <a:pPr eaLnBrk="1" hangingPunct="1"/>
            <a:r>
              <a:rPr lang="en-US" altLang="zh-CN" sz="2400" b="1" dirty="0">
                <a:solidFill>
                  <a:srgbClr val="002060"/>
                </a:solidFill>
                <a:ea typeface="黑体" panose="02010609060101010101" pitchFamily="49" charset="-122"/>
              </a:rPr>
              <a:t>3.6</a:t>
            </a:r>
            <a:r>
              <a:rPr lang="zh-CN" altLang="en-US" sz="2400" b="1" dirty="0">
                <a:solidFill>
                  <a:srgbClr val="002060"/>
                </a:solidFill>
                <a:ea typeface="黑体" panose="02010609060101010101" pitchFamily="49" charset="-122"/>
              </a:rPr>
              <a:t>　运算器　　</a:t>
            </a:r>
            <a:endParaRPr lang="en-US" altLang="zh-CN" sz="2400" b="1" dirty="0">
              <a:solidFill>
                <a:srgbClr val="002060"/>
              </a:solidFill>
              <a:ea typeface="黑体" panose="02010609060101010101" pitchFamily="49"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a:extLst>
              <a:ext uri="{FF2B5EF4-FFF2-40B4-BE49-F238E27FC236}">
                <a16:creationId xmlns:a16="http://schemas.microsoft.com/office/drawing/2014/main" id="{48930056-066C-4737-8379-D2536FD3361A}"/>
              </a:ext>
            </a:extLst>
          </p:cNvPr>
          <p:cNvSpPr>
            <a:spLocks noGrp="1"/>
          </p:cNvSpPr>
          <p:nvPr>
            <p:ph idx="1"/>
          </p:nvPr>
        </p:nvSpPr>
        <p:spPr>
          <a:xfrm>
            <a:off x="457200" y="188640"/>
            <a:ext cx="8229600" cy="4525963"/>
          </a:xfrm>
        </p:spPr>
        <p:txBody>
          <a:bodyPr/>
          <a:lstStyle/>
          <a:p>
            <a:r>
              <a:rPr lang="en-US" altLang="zh-CN" sz="1800" b="1" dirty="0"/>
              <a:t>3.7  </a:t>
            </a:r>
            <a:r>
              <a:rPr lang="zh-CN" altLang="en-US" sz="1800" b="1" dirty="0"/>
              <a:t>用补码一位乘法计算</a:t>
            </a:r>
            <a:r>
              <a:rPr lang="en-US" altLang="zh-CN" sz="1800" b="1" dirty="0" err="1"/>
              <a:t>x·y</a:t>
            </a:r>
            <a:r>
              <a:rPr lang="zh-CN" altLang="en-US" sz="1800" b="1" dirty="0"/>
              <a:t>。</a:t>
            </a:r>
            <a:endParaRPr lang="en-US" altLang="zh-CN" sz="1800" b="1" dirty="0"/>
          </a:p>
          <a:p>
            <a:r>
              <a:rPr lang="zh-CN" altLang="en-US" sz="1400" b="1" dirty="0"/>
              <a:t>答：</a:t>
            </a:r>
            <a:endParaRPr lang="en-US" altLang="zh-CN" sz="1400" b="1" dirty="0"/>
          </a:p>
          <a:p>
            <a:r>
              <a:rPr lang="zh-CN" altLang="en-US" sz="1400" b="1" dirty="0"/>
              <a:t>（</a:t>
            </a:r>
            <a:r>
              <a:rPr lang="en-US" altLang="zh-CN" sz="1400" b="1" dirty="0"/>
              <a:t>1</a:t>
            </a:r>
            <a:r>
              <a:rPr lang="zh-CN" altLang="en-US" sz="1400" b="1" dirty="0"/>
              <a:t>）</a:t>
            </a:r>
            <a:r>
              <a:rPr lang="en-US" altLang="zh-CN" sz="1400" b="1" dirty="0"/>
              <a:t>x=0.10110</a:t>
            </a:r>
            <a:r>
              <a:rPr lang="zh-CN" altLang="en-US" sz="1400" b="1" dirty="0"/>
              <a:t>，</a:t>
            </a:r>
            <a:r>
              <a:rPr lang="en-US" altLang="zh-CN" sz="1400" b="1" dirty="0"/>
              <a:t>y=-0.00011</a:t>
            </a:r>
          </a:p>
          <a:p>
            <a:pPr lvl="1"/>
            <a:r>
              <a:rPr lang="en-US" altLang="zh-CN" sz="1200" b="1" dirty="0"/>
              <a:t>[x]</a:t>
            </a:r>
            <a:r>
              <a:rPr lang="zh-CN" altLang="en-US" sz="1200" b="1" baseline="-25000" dirty="0"/>
              <a:t>补 </a:t>
            </a:r>
            <a:r>
              <a:rPr lang="en-US" altLang="zh-CN" sz="1200" b="1" dirty="0"/>
              <a:t>= 0.10110</a:t>
            </a:r>
            <a:r>
              <a:rPr lang="zh-CN" altLang="en-US" sz="1200" b="1" dirty="0"/>
              <a:t>；</a:t>
            </a:r>
            <a:r>
              <a:rPr lang="en-US" altLang="zh-CN" sz="1200" b="1" dirty="0"/>
              <a:t> [y]</a:t>
            </a:r>
            <a:r>
              <a:rPr lang="zh-CN" altLang="en-US" sz="1200" b="1" baseline="-25000" dirty="0"/>
              <a:t>补 </a:t>
            </a:r>
            <a:r>
              <a:rPr lang="en-US" altLang="zh-CN" sz="1200" b="1" dirty="0"/>
              <a:t>= 1.11101</a:t>
            </a:r>
          </a:p>
          <a:p>
            <a:pPr lvl="1"/>
            <a:r>
              <a:rPr lang="zh-CN" altLang="en-US" sz="1200" b="1" dirty="0"/>
              <a:t>双符号位：</a:t>
            </a:r>
            <a:r>
              <a:rPr lang="en-US" altLang="zh-CN" sz="1200" b="1" dirty="0"/>
              <a:t>[x]</a:t>
            </a:r>
            <a:r>
              <a:rPr lang="zh-CN" altLang="en-US" sz="1200" b="1" baseline="-25000" dirty="0"/>
              <a:t>补 </a:t>
            </a:r>
            <a:r>
              <a:rPr lang="en-US" altLang="zh-CN" sz="1200" b="1" dirty="0"/>
              <a:t>= 00.10110</a:t>
            </a:r>
            <a:r>
              <a:rPr lang="zh-CN" altLang="en-US" sz="1200" b="1" dirty="0"/>
              <a:t>；</a:t>
            </a:r>
            <a:r>
              <a:rPr lang="en-US" altLang="zh-CN" sz="1200" b="1" dirty="0"/>
              <a:t>[-x]</a:t>
            </a:r>
            <a:r>
              <a:rPr lang="zh-CN" altLang="en-US" sz="1200" b="1" baseline="-25000" dirty="0"/>
              <a:t>补 </a:t>
            </a:r>
            <a:r>
              <a:rPr lang="en-US" altLang="zh-CN" sz="1200" b="1" dirty="0"/>
              <a:t>= 11.01010</a:t>
            </a:r>
          </a:p>
          <a:p>
            <a:pPr lvl="1"/>
            <a:r>
              <a:rPr lang="en-US" altLang="zh-CN" sz="1200" b="1" dirty="0"/>
              <a:t> [x · y]</a:t>
            </a:r>
            <a:r>
              <a:rPr lang="zh-CN" altLang="en-US" sz="1200" b="1" baseline="-25000" dirty="0"/>
              <a:t>补 </a:t>
            </a:r>
            <a:r>
              <a:rPr lang="en-US" altLang="zh-CN" sz="1200" b="1" dirty="0"/>
              <a:t>= 11.11101 11110</a:t>
            </a:r>
            <a:r>
              <a:rPr lang="zh-CN" altLang="en-US" sz="1200" b="1" dirty="0"/>
              <a:t>（具体见下面的计算过程）</a:t>
            </a:r>
            <a:r>
              <a:rPr lang="en-US" altLang="zh-CN" sz="1200" b="1" dirty="0"/>
              <a:t>      </a:t>
            </a:r>
          </a:p>
          <a:p>
            <a:pPr lvl="1"/>
            <a:r>
              <a:rPr lang="zh-CN" altLang="en-US" sz="1200" b="1" dirty="0"/>
              <a:t>验证：</a:t>
            </a:r>
            <a:r>
              <a:rPr lang="en-US" altLang="zh-CN" sz="1200" b="1" dirty="0"/>
              <a:t>x = 0.10110</a:t>
            </a:r>
            <a:r>
              <a:rPr lang="zh-CN" altLang="en-US" sz="1200" b="1" dirty="0"/>
              <a:t>，</a:t>
            </a:r>
            <a:r>
              <a:rPr lang="en-US" altLang="zh-CN" sz="1200" b="1" dirty="0"/>
              <a:t>y = -0.00011</a:t>
            </a:r>
            <a:r>
              <a:rPr lang="zh-CN" altLang="en-US" sz="1200" b="1" dirty="0"/>
              <a:t>，</a:t>
            </a:r>
            <a:r>
              <a:rPr lang="en-US" altLang="zh-CN" sz="1200" b="1" dirty="0"/>
              <a:t>x · y = -0.00010 00010</a:t>
            </a:r>
            <a:r>
              <a:rPr lang="zh-CN" altLang="en-US" sz="1200" b="1" dirty="0"/>
              <a:t>，</a:t>
            </a:r>
            <a:r>
              <a:rPr lang="en-US" altLang="zh-CN" sz="1200" b="1" dirty="0"/>
              <a:t> [x · y]</a:t>
            </a:r>
            <a:r>
              <a:rPr lang="zh-CN" altLang="en-US" sz="1200" b="1" baseline="-25000" dirty="0"/>
              <a:t>补 </a:t>
            </a:r>
            <a:r>
              <a:rPr lang="en-US" altLang="zh-CN" sz="1200" b="1" dirty="0"/>
              <a:t>= 1.11101 11110</a:t>
            </a:r>
            <a:endParaRPr lang="en-US" altLang="zh-CN" sz="3400" b="1" dirty="0"/>
          </a:p>
          <a:p>
            <a:endParaRPr lang="en-US" altLang="zh-CN" sz="1800" b="1" dirty="0"/>
          </a:p>
          <a:p>
            <a:endParaRPr lang="en-US" altLang="zh-CN" sz="1800" b="1" dirty="0"/>
          </a:p>
          <a:p>
            <a:endParaRPr lang="en-US" altLang="zh-CN" sz="1800" b="1" dirty="0"/>
          </a:p>
          <a:p>
            <a:endParaRPr lang="en-US" altLang="zh-CN" sz="1800" b="1" dirty="0"/>
          </a:p>
          <a:p>
            <a:endParaRPr lang="en-US" altLang="zh-CN" sz="1800" b="1" dirty="0"/>
          </a:p>
        </p:txBody>
      </p:sp>
      <p:sp>
        <p:nvSpPr>
          <p:cNvPr id="13" name="文本框 12">
            <a:extLst>
              <a:ext uri="{FF2B5EF4-FFF2-40B4-BE49-F238E27FC236}">
                <a16:creationId xmlns:a16="http://schemas.microsoft.com/office/drawing/2014/main" id="{CBA59CA7-DEAC-4803-AFDB-54064DB86211}"/>
              </a:ext>
            </a:extLst>
          </p:cNvPr>
          <p:cNvSpPr txBox="1"/>
          <p:nvPr/>
        </p:nvSpPr>
        <p:spPr>
          <a:xfrm>
            <a:off x="6516216" y="2324199"/>
            <a:ext cx="1944216" cy="938719"/>
          </a:xfrm>
          <a:prstGeom prst="rect">
            <a:avLst/>
          </a:prstGeom>
          <a:solidFill>
            <a:srgbClr val="92D050"/>
          </a:solidFill>
        </p:spPr>
        <p:txBody>
          <a:bodyPr wrap="square" rtlCol="0">
            <a:spAutoFit/>
          </a:bodyPr>
          <a:lstStyle/>
          <a:p>
            <a:r>
              <a:rPr lang="zh-CN" altLang="en-US" sz="1100" b="1" dirty="0"/>
              <a:t>乘数</a:t>
            </a:r>
            <a:r>
              <a:rPr lang="en-US" altLang="zh-CN" sz="1100" b="1" dirty="0"/>
              <a:t>y</a:t>
            </a:r>
            <a:r>
              <a:rPr lang="zh-CN" altLang="en-US" sz="1100" b="1" dirty="0"/>
              <a:t>为补码值（</a:t>
            </a:r>
            <a:r>
              <a:rPr lang="en-US" altLang="zh-CN" sz="1100" b="1" dirty="0"/>
              <a:t>1.11101</a:t>
            </a:r>
            <a:r>
              <a:rPr lang="zh-CN" altLang="en-US" sz="1100" b="1" dirty="0"/>
              <a:t>），去掉小数点（</a:t>
            </a:r>
            <a:r>
              <a:rPr lang="en-US" altLang="zh-CN" sz="1100" b="1" dirty="0"/>
              <a:t>111101</a:t>
            </a:r>
            <a:r>
              <a:rPr lang="zh-CN" altLang="en-US" sz="1100" b="1" dirty="0"/>
              <a:t>），最后增加一位</a:t>
            </a:r>
            <a:r>
              <a:rPr lang="en-US" altLang="zh-CN" sz="1100" b="1" dirty="0"/>
              <a:t>y</a:t>
            </a:r>
            <a:r>
              <a:rPr lang="en-US" altLang="zh-CN" sz="1100" b="1" baseline="-25000" dirty="0"/>
              <a:t>n+1</a:t>
            </a:r>
            <a:r>
              <a:rPr lang="en-US" altLang="zh-CN" sz="1100" b="1" dirty="0"/>
              <a:t>=0</a:t>
            </a:r>
            <a:r>
              <a:rPr lang="zh-CN" altLang="en-US" sz="1100" b="1" dirty="0"/>
              <a:t>（</a:t>
            </a:r>
            <a:r>
              <a:rPr lang="en-US" altLang="zh-CN" sz="1100" b="1" dirty="0"/>
              <a:t>1111010</a:t>
            </a:r>
            <a:r>
              <a:rPr lang="zh-CN" altLang="en-US" sz="1100" b="1" dirty="0"/>
              <a:t>）；部分积为</a:t>
            </a:r>
            <a:r>
              <a:rPr lang="en-US" altLang="zh-CN" sz="1100" b="1" dirty="0"/>
              <a:t>0</a:t>
            </a:r>
            <a:r>
              <a:rPr lang="zh-CN" altLang="en-US" sz="1100" b="1" dirty="0"/>
              <a:t>（双符号位小数）</a:t>
            </a:r>
          </a:p>
        </p:txBody>
      </p:sp>
      <p:sp>
        <p:nvSpPr>
          <p:cNvPr id="14" name="文本框 13">
            <a:extLst>
              <a:ext uri="{FF2B5EF4-FFF2-40B4-BE49-F238E27FC236}">
                <a16:creationId xmlns:a16="http://schemas.microsoft.com/office/drawing/2014/main" id="{D1A24790-1DF0-453B-AE31-32E7B119D7C1}"/>
              </a:ext>
            </a:extLst>
          </p:cNvPr>
          <p:cNvSpPr txBox="1"/>
          <p:nvPr/>
        </p:nvSpPr>
        <p:spPr>
          <a:xfrm>
            <a:off x="6533444" y="4063131"/>
            <a:ext cx="1944216" cy="600164"/>
          </a:xfrm>
          <a:prstGeom prst="rect">
            <a:avLst/>
          </a:prstGeom>
          <a:solidFill>
            <a:srgbClr val="92D050"/>
          </a:solidFill>
        </p:spPr>
        <p:txBody>
          <a:bodyPr wrap="square" rtlCol="0">
            <a:spAutoFit/>
          </a:bodyPr>
          <a:lstStyle/>
          <a:p>
            <a:r>
              <a:rPr lang="zh-CN" altLang="en-US" sz="1100" b="1" dirty="0"/>
              <a:t>根据</a:t>
            </a:r>
            <a:r>
              <a:rPr lang="en-US" altLang="zh-CN" sz="1100" b="1" dirty="0"/>
              <a:t>y</a:t>
            </a:r>
            <a:r>
              <a:rPr lang="zh-CN" altLang="en-US" sz="1100" b="1" dirty="0"/>
              <a:t>的最后二位是</a:t>
            </a:r>
            <a:r>
              <a:rPr lang="en-US" altLang="zh-CN" sz="1100" b="1" dirty="0"/>
              <a:t>01</a:t>
            </a:r>
            <a:r>
              <a:rPr lang="zh-CN" altLang="en-US" sz="1100" b="1" dirty="0"/>
              <a:t>、</a:t>
            </a:r>
            <a:r>
              <a:rPr lang="en-US" altLang="zh-CN" sz="1100" b="1" dirty="0"/>
              <a:t>10</a:t>
            </a:r>
            <a:r>
              <a:rPr lang="zh-CN" altLang="en-US" sz="1100" b="1" dirty="0"/>
              <a:t>、</a:t>
            </a:r>
            <a:r>
              <a:rPr lang="en-US" altLang="zh-CN" sz="1100" b="1" dirty="0"/>
              <a:t>00</a:t>
            </a:r>
            <a:r>
              <a:rPr lang="zh-CN" altLang="en-US" sz="1100" b="1" dirty="0"/>
              <a:t>或</a:t>
            </a:r>
            <a:r>
              <a:rPr lang="en-US" altLang="zh-CN" sz="1100" b="1" dirty="0"/>
              <a:t>11</a:t>
            </a:r>
            <a:r>
              <a:rPr lang="zh-CN" altLang="en-US" sz="1100" b="1" dirty="0"/>
              <a:t>，执行</a:t>
            </a:r>
            <a:r>
              <a:rPr lang="en-US" altLang="zh-CN" sz="1100" b="1" dirty="0"/>
              <a:t>+[x]</a:t>
            </a:r>
            <a:r>
              <a:rPr lang="zh-CN" altLang="en-US" sz="1100" b="1" baseline="-25000" dirty="0"/>
              <a:t>补</a:t>
            </a:r>
            <a:r>
              <a:rPr lang="zh-CN" altLang="en-US" sz="1100" b="1" dirty="0"/>
              <a:t>、</a:t>
            </a:r>
            <a:r>
              <a:rPr lang="en-US" altLang="zh-CN" sz="1100" b="1" dirty="0"/>
              <a:t>+[-x]</a:t>
            </a:r>
            <a:r>
              <a:rPr lang="zh-CN" altLang="en-US" sz="1100" b="1" baseline="-25000" dirty="0"/>
              <a:t>补</a:t>
            </a:r>
            <a:r>
              <a:rPr lang="zh-CN" altLang="en-US" sz="1100" b="1" dirty="0"/>
              <a:t>、</a:t>
            </a:r>
            <a:r>
              <a:rPr lang="en-US" altLang="zh-CN" sz="1100" b="1" dirty="0"/>
              <a:t>+0</a:t>
            </a:r>
            <a:r>
              <a:rPr lang="zh-CN" altLang="en-US" sz="1100" b="1" dirty="0"/>
              <a:t>的操作</a:t>
            </a:r>
          </a:p>
        </p:txBody>
      </p:sp>
      <p:grpSp>
        <p:nvGrpSpPr>
          <p:cNvPr id="2" name="组合 1">
            <a:extLst>
              <a:ext uri="{FF2B5EF4-FFF2-40B4-BE49-F238E27FC236}">
                <a16:creationId xmlns:a16="http://schemas.microsoft.com/office/drawing/2014/main" id="{E0024C9A-AC14-43CA-BEBD-8F8BB7E1C3F8}"/>
              </a:ext>
            </a:extLst>
          </p:cNvPr>
          <p:cNvGrpSpPr/>
          <p:nvPr/>
        </p:nvGrpSpPr>
        <p:grpSpPr>
          <a:xfrm>
            <a:off x="1187624" y="2201083"/>
            <a:ext cx="4896544" cy="4324261"/>
            <a:chOff x="1187624" y="2348880"/>
            <a:chExt cx="4896544" cy="4324261"/>
          </a:xfrm>
        </p:grpSpPr>
        <p:grpSp>
          <p:nvGrpSpPr>
            <p:cNvPr id="3" name="组合 2">
              <a:extLst>
                <a:ext uri="{FF2B5EF4-FFF2-40B4-BE49-F238E27FC236}">
                  <a16:creationId xmlns:a16="http://schemas.microsoft.com/office/drawing/2014/main" id="{A2AA8D77-8F53-4CC3-92C2-E61BC31DBAEE}"/>
                </a:ext>
              </a:extLst>
            </p:cNvPr>
            <p:cNvGrpSpPr/>
            <p:nvPr/>
          </p:nvGrpSpPr>
          <p:grpSpPr>
            <a:xfrm>
              <a:off x="1187624" y="2348880"/>
              <a:ext cx="4896544" cy="4324261"/>
              <a:chOff x="1979712" y="1484784"/>
              <a:chExt cx="5256584" cy="4324261"/>
            </a:xfrm>
          </p:grpSpPr>
          <p:grpSp>
            <p:nvGrpSpPr>
              <p:cNvPr id="5" name="组合 4">
                <a:extLst>
                  <a:ext uri="{FF2B5EF4-FFF2-40B4-BE49-F238E27FC236}">
                    <a16:creationId xmlns:a16="http://schemas.microsoft.com/office/drawing/2014/main" id="{AEE5E919-CFA9-4DCD-909A-E8F9810B129E}"/>
                  </a:ext>
                </a:extLst>
              </p:cNvPr>
              <p:cNvGrpSpPr/>
              <p:nvPr/>
            </p:nvGrpSpPr>
            <p:grpSpPr>
              <a:xfrm>
                <a:off x="1979712" y="1484784"/>
                <a:ext cx="5256584" cy="4324261"/>
                <a:chOff x="1979712" y="1484784"/>
                <a:chExt cx="4647125" cy="4324261"/>
              </a:xfrm>
            </p:grpSpPr>
            <p:grpSp>
              <p:nvGrpSpPr>
                <p:cNvPr id="7" name="组合 6">
                  <a:extLst>
                    <a:ext uri="{FF2B5EF4-FFF2-40B4-BE49-F238E27FC236}">
                      <a16:creationId xmlns:a16="http://schemas.microsoft.com/office/drawing/2014/main" id="{78CDFD1C-F009-4D15-99CE-5D52F42A7B21}"/>
                    </a:ext>
                  </a:extLst>
                </p:cNvPr>
                <p:cNvGrpSpPr/>
                <p:nvPr/>
              </p:nvGrpSpPr>
              <p:grpSpPr>
                <a:xfrm>
                  <a:off x="1979712" y="1484784"/>
                  <a:ext cx="4647125" cy="4324261"/>
                  <a:chOff x="1979712" y="2420888"/>
                  <a:chExt cx="4647125" cy="4324261"/>
                </a:xfrm>
              </p:grpSpPr>
              <p:sp>
                <p:nvSpPr>
                  <p:cNvPr id="10" name="文本框 9">
                    <a:extLst>
                      <a:ext uri="{FF2B5EF4-FFF2-40B4-BE49-F238E27FC236}">
                        <a16:creationId xmlns:a16="http://schemas.microsoft.com/office/drawing/2014/main" id="{4FC606AA-02B4-416D-9C72-1FB0EE9D1674}"/>
                      </a:ext>
                    </a:extLst>
                  </p:cNvPr>
                  <p:cNvSpPr txBox="1"/>
                  <p:nvPr/>
                </p:nvSpPr>
                <p:spPr>
                  <a:xfrm>
                    <a:off x="1979712" y="2420888"/>
                    <a:ext cx="4647125" cy="4324261"/>
                  </a:xfrm>
                  <a:prstGeom prst="rect">
                    <a:avLst/>
                  </a:prstGeom>
                  <a:solidFill>
                    <a:srgbClr val="FFFF00"/>
                  </a:solidFill>
                </p:spPr>
                <p:txBody>
                  <a:bodyPr wrap="square" rtlCol="0">
                    <a:spAutoFit/>
                  </a:bodyPr>
                  <a:lstStyle/>
                  <a:p>
                    <a:r>
                      <a:rPr lang="en-US" altLang="zh-CN" sz="1100" b="1" dirty="0"/>
                      <a:t>	   </a:t>
                    </a:r>
                    <a:r>
                      <a:rPr lang="zh-CN" altLang="en-US" sz="1100" b="1" dirty="0"/>
                      <a:t>部分积              乘数</a:t>
                    </a:r>
                    <a:r>
                      <a:rPr lang="en-US" altLang="zh-CN" sz="1100" b="1" dirty="0"/>
                      <a:t>y                         </a:t>
                    </a:r>
                    <a:r>
                      <a:rPr lang="zh-CN" altLang="en-US" sz="1100" b="1" dirty="0"/>
                      <a:t>说明</a:t>
                    </a:r>
                    <a:endParaRPr lang="en-US" altLang="zh-CN" sz="1100" b="1" dirty="0"/>
                  </a:p>
                  <a:p>
                    <a:r>
                      <a:rPr lang="en-US" altLang="zh-CN" sz="1100" b="1" dirty="0"/>
                      <a:t>	0 0 . 0 0 0 0 0     1 1 1 1 0 </a:t>
                    </a:r>
                    <a:r>
                      <a:rPr lang="en-US" altLang="zh-CN" sz="1100" b="1" dirty="0">
                        <a:solidFill>
                          <a:srgbClr val="FF0000"/>
                        </a:solidFill>
                      </a:rPr>
                      <a:t>1 0 </a:t>
                    </a:r>
                    <a:r>
                      <a:rPr lang="en-US" altLang="zh-CN" sz="1100" b="1" dirty="0"/>
                      <a:t>               P=0    y</a:t>
                    </a:r>
                    <a:r>
                      <a:rPr lang="en-US" altLang="zh-CN" sz="1100" b="1" baseline="-25000" dirty="0"/>
                      <a:t>n+1</a:t>
                    </a:r>
                    <a:r>
                      <a:rPr lang="en-US" altLang="zh-CN" sz="1100" b="1" dirty="0"/>
                      <a:t>=0</a:t>
                    </a:r>
                  </a:p>
                  <a:p>
                    <a:r>
                      <a:rPr lang="en-US" altLang="zh-CN" sz="1100" b="1" dirty="0"/>
                      <a:t>    +	1 1 . 0 1 0 1 0                                           y</a:t>
                    </a:r>
                    <a:r>
                      <a:rPr lang="en-US" altLang="zh-CN" sz="1100" b="1" baseline="-25000" dirty="0"/>
                      <a:t>n</a:t>
                    </a:r>
                    <a:r>
                      <a:rPr lang="en-US" altLang="zh-CN" sz="1100" b="1" dirty="0"/>
                      <a:t>y</a:t>
                    </a:r>
                    <a:r>
                      <a:rPr lang="en-US" altLang="zh-CN" sz="1100" b="1" baseline="-25000" dirty="0"/>
                      <a:t>n+1</a:t>
                    </a:r>
                    <a:r>
                      <a:rPr lang="en-US" altLang="zh-CN" sz="1100" b="1" dirty="0"/>
                      <a:t>=10</a:t>
                    </a:r>
                    <a:r>
                      <a:rPr lang="zh-CN" altLang="en-US" sz="1100" b="1" dirty="0"/>
                      <a:t>，</a:t>
                    </a:r>
                    <a:r>
                      <a:rPr lang="en-US" altLang="zh-CN" sz="1100" b="1" dirty="0"/>
                      <a:t>+[-x]</a:t>
                    </a:r>
                    <a:r>
                      <a:rPr lang="zh-CN" altLang="en-US" sz="1100" b="1" baseline="-25000" dirty="0"/>
                      <a:t>补</a:t>
                    </a:r>
                    <a:endParaRPr lang="en-US" altLang="zh-CN" sz="1100" b="1" baseline="-25000" dirty="0"/>
                  </a:p>
                  <a:p>
                    <a:endParaRPr lang="en-US" altLang="zh-CN" sz="1100" b="1" dirty="0"/>
                  </a:p>
                  <a:p>
                    <a:r>
                      <a:rPr lang="en-US" altLang="zh-CN" sz="1100" b="1" dirty="0"/>
                      <a:t>	1 1 . 0 1 0 1 0       1 1 1 1 0 1 0</a:t>
                    </a:r>
                  </a:p>
                  <a:p>
                    <a:r>
                      <a:rPr lang="en-US" altLang="zh-CN" sz="1100" b="1" dirty="0"/>
                      <a:t>    →	1 1 . 1 0 1 0 1       0 1 1 1 1</a:t>
                    </a:r>
                    <a:r>
                      <a:rPr lang="en-US" altLang="zh-CN" sz="1100" b="1" dirty="0">
                        <a:solidFill>
                          <a:srgbClr val="FF0000"/>
                        </a:solidFill>
                      </a:rPr>
                      <a:t> 0 1</a:t>
                    </a:r>
                    <a:r>
                      <a:rPr lang="en-US" altLang="zh-CN" sz="1100" b="1" dirty="0"/>
                      <a:t>              </a:t>
                    </a:r>
                    <a:r>
                      <a:rPr lang="zh-CN" altLang="en-US" sz="1100" b="1" dirty="0"/>
                      <a:t>算术右移一位</a:t>
                    </a:r>
                    <a:endParaRPr lang="en-US" altLang="zh-CN" sz="1100" b="1" dirty="0"/>
                  </a:p>
                  <a:p>
                    <a:r>
                      <a:rPr lang="en-US" altLang="zh-CN" sz="1100" b="1" dirty="0"/>
                      <a:t>    +	0 0 . 1 0 1 1 0 		          y</a:t>
                    </a:r>
                    <a:r>
                      <a:rPr lang="en-US" altLang="zh-CN" sz="1100" b="1" baseline="-25000" dirty="0"/>
                      <a:t>n</a:t>
                    </a:r>
                    <a:r>
                      <a:rPr lang="en-US" altLang="zh-CN" sz="1100" b="1" dirty="0"/>
                      <a:t>y</a:t>
                    </a:r>
                    <a:r>
                      <a:rPr lang="en-US" altLang="zh-CN" sz="1100" b="1" baseline="-25000" dirty="0"/>
                      <a:t>n+1</a:t>
                    </a:r>
                    <a:r>
                      <a:rPr lang="en-US" altLang="zh-CN" sz="1100" b="1" dirty="0"/>
                      <a:t>=01</a:t>
                    </a:r>
                    <a:r>
                      <a:rPr lang="zh-CN" altLang="en-US" sz="1100" b="1" dirty="0"/>
                      <a:t>，</a:t>
                    </a:r>
                    <a:r>
                      <a:rPr lang="en-US" altLang="zh-CN" sz="1100" b="1" dirty="0"/>
                      <a:t>+[x]</a:t>
                    </a:r>
                    <a:r>
                      <a:rPr lang="zh-CN" altLang="en-US" sz="1100" b="1" baseline="-25000" dirty="0"/>
                      <a:t>补</a:t>
                    </a:r>
                    <a:endParaRPr lang="en-US" altLang="zh-CN" sz="1100" b="1" dirty="0"/>
                  </a:p>
                  <a:p>
                    <a:endParaRPr lang="en-US" altLang="zh-CN" sz="1100" b="1" dirty="0"/>
                  </a:p>
                  <a:p>
                    <a:r>
                      <a:rPr lang="en-US" altLang="zh-CN" sz="1100" b="1" dirty="0"/>
                      <a:t>	0 0 . 0 1 0 1 1       0 1 1 1 1 0 1</a:t>
                    </a:r>
                  </a:p>
                  <a:p>
                    <a:r>
                      <a:rPr lang="en-US" altLang="zh-CN" sz="1100" b="1" dirty="0"/>
                      <a:t>    → 	0 0 . 0 0 1 0 1       1 0 1 1 1</a:t>
                    </a:r>
                    <a:r>
                      <a:rPr lang="en-US" altLang="zh-CN" sz="1100" b="1" dirty="0">
                        <a:solidFill>
                          <a:srgbClr val="FF0000"/>
                        </a:solidFill>
                      </a:rPr>
                      <a:t> 1 0   </a:t>
                    </a:r>
                    <a:r>
                      <a:rPr lang="en-US" altLang="zh-CN" sz="1100" b="1" dirty="0"/>
                      <a:t>           </a:t>
                    </a:r>
                    <a:r>
                      <a:rPr lang="zh-CN" altLang="en-US" sz="1100" b="1" dirty="0"/>
                      <a:t>算术右移一位</a:t>
                    </a:r>
                    <a:endParaRPr lang="en-US" altLang="zh-CN" sz="1100" b="1" dirty="0"/>
                  </a:p>
                  <a:p>
                    <a:r>
                      <a:rPr lang="en-US" altLang="zh-CN" sz="1100" b="1" dirty="0"/>
                      <a:t>    +                       1 1 . 0 1 0 1 0 		          y</a:t>
                    </a:r>
                    <a:r>
                      <a:rPr lang="en-US" altLang="zh-CN" sz="1100" b="1" baseline="-25000" dirty="0"/>
                      <a:t>n</a:t>
                    </a:r>
                    <a:r>
                      <a:rPr lang="en-US" altLang="zh-CN" sz="1100" b="1" dirty="0"/>
                      <a:t>y</a:t>
                    </a:r>
                    <a:r>
                      <a:rPr lang="en-US" altLang="zh-CN" sz="1100" b="1" baseline="-25000" dirty="0"/>
                      <a:t>n+1</a:t>
                    </a:r>
                    <a:r>
                      <a:rPr lang="en-US" altLang="zh-CN" sz="1100" b="1" dirty="0"/>
                      <a:t>=10</a:t>
                    </a:r>
                    <a:r>
                      <a:rPr lang="zh-CN" altLang="en-US" sz="1100" b="1" dirty="0"/>
                      <a:t>，</a:t>
                    </a:r>
                    <a:r>
                      <a:rPr lang="en-US" altLang="zh-CN" sz="1100" b="1" dirty="0"/>
                      <a:t>+[-x]</a:t>
                    </a:r>
                    <a:r>
                      <a:rPr lang="zh-CN" altLang="en-US" sz="1100" b="1" baseline="-25000" dirty="0"/>
                      <a:t>补</a:t>
                    </a:r>
                    <a:endParaRPr lang="en-US" altLang="zh-CN" sz="1100" b="1" dirty="0"/>
                  </a:p>
                  <a:p>
                    <a:endParaRPr lang="en-US" altLang="zh-CN" sz="1100" b="1" dirty="0"/>
                  </a:p>
                  <a:p>
                    <a:r>
                      <a:rPr lang="en-US" altLang="zh-CN" sz="1100" b="1" dirty="0"/>
                      <a:t>	1 1 . 0 1 1 1 1       1 0 1 1 1</a:t>
                    </a:r>
                    <a:r>
                      <a:rPr lang="en-US" altLang="zh-CN" sz="1100" b="1" dirty="0">
                        <a:solidFill>
                          <a:srgbClr val="FF0000"/>
                        </a:solidFill>
                      </a:rPr>
                      <a:t> </a:t>
                    </a:r>
                    <a:r>
                      <a:rPr lang="en-US" altLang="zh-CN" sz="1100" b="1" dirty="0"/>
                      <a:t>1 0 </a:t>
                    </a:r>
                  </a:p>
                  <a:p>
                    <a:r>
                      <a:rPr lang="en-US" altLang="zh-CN" sz="1100" b="1" dirty="0"/>
                      <a:t>    → 	1 1 . 1 0 1 1 1       1 1 0 1 1</a:t>
                    </a:r>
                    <a:r>
                      <a:rPr lang="en-US" altLang="zh-CN" sz="1100" b="1" dirty="0">
                        <a:solidFill>
                          <a:srgbClr val="FF0000"/>
                        </a:solidFill>
                      </a:rPr>
                      <a:t> 1 1 </a:t>
                    </a:r>
                    <a:r>
                      <a:rPr lang="en-US" altLang="zh-CN" sz="1100" b="1" dirty="0"/>
                      <a:t>              </a:t>
                    </a:r>
                    <a:r>
                      <a:rPr lang="zh-CN" altLang="en-US" sz="1100" b="1" dirty="0"/>
                      <a:t>算术右移一位</a:t>
                    </a:r>
                    <a:endParaRPr lang="en-US" altLang="zh-CN" sz="1100" b="1" dirty="0"/>
                  </a:p>
                  <a:p>
                    <a:r>
                      <a:rPr lang="en-US" altLang="zh-CN" sz="1100" b="1" dirty="0"/>
                      <a:t>    +	0 0 . 0 0 0 0 0		           y</a:t>
                    </a:r>
                    <a:r>
                      <a:rPr lang="en-US" altLang="zh-CN" sz="1100" b="1" baseline="-25000" dirty="0"/>
                      <a:t>n</a:t>
                    </a:r>
                    <a:r>
                      <a:rPr lang="en-US" altLang="zh-CN" sz="1100" b="1" dirty="0"/>
                      <a:t>y</a:t>
                    </a:r>
                    <a:r>
                      <a:rPr lang="en-US" altLang="zh-CN" sz="1100" b="1" baseline="-25000" dirty="0"/>
                      <a:t>n+1</a:t>
                    </a:r>
                    <a:r>
                      <a:rPr lang="en-US" altLang="zh-CN" sz="1100" b="1" dirty="0"/>
                      <a:t>=11</a:t>
                    </a:r>
                    <a:r>
                      <a:rPr lang="zh-CN" altLang="en-US" sz="1100" b="1" dirty="0"/>
                      <a:t>，</a:t>
                    </a:r>
                    <a:r>
                      <a:rPr lang="en-US" altLang="zh-CN" sz="1100" b="1" dirty="0"/>
                      <a:t>+0</a:t>
                    </a:r>
                  </a:p>
                  <a:p>
                    <a:endParaRPr lang="en-US" altLang="zh-CN" sz="1100" b="1" dirty="0"/>
                  </a:p>
                  <a:p>
                    <a:r>
                      <a:rPr lang="en-US" altLang="zh-CN" sz="1100" b="1" dirty="0"/>
                      <a:t>	 1 1 . 1 0 1 1 1       1 1 0 1 1</a:t>
                    </a:r>
                    <a:r>
                      <a:rPr lang="en-US" altLang="zh-CN" sz="1100" b="1" dirty="0">
                        <a:solidFill>
                          <a:srgbClr val="FF0000"/>
                        </a:solidFill>
                      </a:rPr>
                      <a:t> </a:t>
                    </a:r>
                    <a:r>
                      <a:rPr lang="en-US" altLang="zh-CN" sz="1100" b="1" dirty="0"/>
                      <a:t>1 1 </a:t>
                    </a:r>
                  </a:p>
                  <a:p>
                    <a:r>
                      <a:rPr lang="en-US" altLang="zh-CN" sz="1100" b="1" dirty="0"/>
                      <a:t>     →  	 1 1 . 1 1 0 1 1       1 1 1 0 1</a:t>
                    </a:r>
                    <a:r>
                      <a:rPr lang="en-US" altLang="zh-CN" sz="1100" b="1" dirty="0">
                        <a:solidFill>
                          <a:srgbClr val="FF0000"/>
                        </a:solidFill>
                      </a:rPr>
                      <a:t> 1 1 </a:t>
                    </a:r>
                    <a:r>
                      <a:rPr lang="en-US" altLang="zh-CN" sz="1100" b="1" dirty="0"/>
                      <a:t>             </a:t>
                    </a:r>
                    <a:r>
                      <a:rPr lang="zh-CN" altLang="en-US" sz="1100" b="1" dirty="0"/>
                      <a:t>算术右移一位</a:t>
                    </a:r>
                    <a:endParaRPr lang="en-US" altLang="zh-CN" sz="1100" b="1" dirty="0"/>
                  </a:p>
                  <a:p>
                    <a:r>
                      <a:rPr lang="en-US" altLang="zh-CN" sz="1100" b="1" dirty="0"/>
                      <a:t>     +	 0 0 . 0 0 0 0 0                                           y</a:t>
                    </a:r>
                    <a:r>
                      <a:rPr lang="en-US" altLang="zh-CN" sz="1100" b="1" baseline="-25000" dirty="0"/>
                      <a:t>n</a:t>
                    </a:r>
                    <a:r>
                      <a:rPr lang="en-US" altLang="zh-CN" sz="1100" b="1" dirty="0"/>
                      <a:t>y</a:t>
                    </a:r>
                    <a:r>
                      <a:rPr lang="en-US" altLang="zh-CN" sz="1100" b="1" baseline="-25000" dirty="0"/>
                      <a:t>n+1</a:t>
                    </a:r>
                    <a:r>
                      <a:rPr lang="en-US" altLang="zh-CN" sz="1100" b="1" dirty="0"/>
                      <a:t>=11</a:t>
                    </a:r>
                    <a:r>
                      <a:rPr lang="zh-CN" altLang="en-US" sz="1100" b="1" dirty="0"/>
                      <a:t>，</a:t>
                    </a:r>
                    <a:r>
                      <a:rPr lang="en-US" altLang="zh-CN" sz="1100" b="1" dirty="0"/>
                      <a:t>+0</a:t>
                    </a:r>
                    <a:endParaRPr lang="en-US" altLang="zh-CN" sz="1100" b="1" baseline="-25000" dirty="0"/>
                  </a:p>
                  <a:p>
                    <a:r>
                      <a:rPr lang="en-US" altLang="zh-CN" sz="1100" b="1" dirty="0"/>
                      <a:t> </a:t>
                    </a:r>
                  </a:p>
                  <a:p>
                    <a:r>
                      <a:rPr lang="en-US" altLang="zh-CN" sz="1100" b="1" dirty="0"/>
                      <a:t>	 1 1 . 1 1 0 1 1       1 1 1 0 1</a:t>
                    </a:r>
                    <a:r>
                      <a:rPr lang="en-US" altLang="zh-CN" sz="1100" b="1" dirty="0">
                        <a:solidFill>
                          <a:srgbClr val="FF0000"/>
                        </a:solidFill>
                      </a:rPr>
                      <a:t> </a:t>
                    </a:r>
                    <a:r>
                      <a:rPr lang="en-US" altLang="zh-CN" sz="1100" b="1" dirty="0"/>
                      <a:t>1 1               </a:t>
                    </a:r>
                  </a:p>
                  <a:p>
                    <a:r>
                      <a:rPr lang="en-US" altLang="zh-CN" sz="1100" b="1" dirty="0"/>
                      <a:t>      →  	 1 1 . 1 1 1 0 1       1 1 1 1 0</a:t>
                    </a:r>
                    <a:r>
                      <a:rPr lang="en-US" altLang="zh-CN" sz="1100" b="1" dirty="0">
                        <a:solidFill>
                          <a:srgbClr val="FF0000"/>
                        </a:solidFill>
                      </a:rPr>
                      <a:t> 1 1 </a:t>
                    </a:r>
                    <a:r>
                      <a:rPr lang="en-US" altLang="zh-CN" sz="1100" b="1" dirty="0"/>
                      <a:t>             </a:t>
                    </a:r>
                    <a:r>
                      <a:rPr lang="zh-CN" altLang="en-US" sz="1100" b="1" dirty="0"/>
                      <a:t>算术右移一位</a:t>
                    </a:r>
                    <a:endParaRPr lang="en-US" altLang="zh-CN" sz="1100" b="1" dirty="0"/>
                  </a:p>
                  <a:p>
                    <a:r>
                      <a:rPr lang="en-US" altLang="zh-CN" sz="1100" b="1" dirty="0"/>
                      <a:t>      +	 0 0 . 0 0 0 0 0                                           y</a:t>
                    </a:r>
                    <a:r>
                      <a:rPr lang="en-US" altLang="zh-CN" sz="1100" b="1" baseline="-25000" dirty="0"/>
                      <a:t>n</a:t>
                    </a:r>
                    <a:r>
                      <a:rPr lang="en-US" altLang="zh-CN" sz="1100" b="1" dirty="0"/>
                      <a:t>y</a:t>
                    </a:r>
                    <a:r>
                      <a:rPr lang="en-US" altLang="zh-CN" sz="1100" b="1" baseline="-25000" dirty="0"/>
                      <a:t>n+1</a:t>
                    </a:r>
                    <a:r>
                      <a:rPr lang="en-US" altLang="zh-CN" sz="1100" b="1" dirty="0"/>
                      <a:t>=11</a:t>
                    </a:r>
                    <a:r>
                      <a:rPr lang="zh-CN" altLang="en-US" sz="1100" b="1" dirty="0"/>
                      <a:t>，</a:t>
                    </a:r>
                    <a:r>
                      <a:rPr lang="en-US" altLang="zh-CN" sz="1100" b="1" dirty="0"/>
                      <a:t>+0</a:t>
                    </a:r>
                  </a:p>
                  <a:p>
                    <a:endParaRPr lang="en-US" altLang="zh-CN" sz="1100" b="1" dirty="0"/>
                  </a:p>
                  <a:p>
                    <a:r>
                      <a:rPr lang="en-US" altLang="zh-CN" sz="1100" b="1" dirty="0"/>
                      <a:t>                           </a:t>
                    </a:r>
                    <a:r>
                      <a:rPr lang="en-US" altLang="zh-CN" sz="1100" b="1" dirty="0">
                        <a:solidFill>
                          <a:srgbClr val="FF0000"/>
                        </a:solidFill>
                      </a:rPr>
                      <a:t>   </a:t>
                    </a:r>
                    <a:r>
                      <a:rPr lang="en-US" altLang="zh-CN" sz="1100" b="1" dirty="0"/>
                      <a:t>1 </a:t>
                    </a:r>
                    <a:r>
                      <a:rPr lang="en-US" altLang="zh-CN" sz="1100" b="1" dirty="0">
                        <a:solidFill>
                          <a:srgbClr val="FF0000"/>
                        </a:solidFill>
                      </a:rPr>
                      <a:t>1 . 1 1 1 0 1       1 1 1 1 0                    </a:t>
                    </a:r>
                    <a:r>
                      <a:rPr lang="zh-CN" altLang="en-US" sz="1100" b="1" dirty="0"/>
                      <a:t>最后一步不移位</a:t>
                    </a:r>
                    <a:r>
                      <a:rPr lang="en-US" altLang="zh-CN" sz="1100" b="1" dirty="0"/>
                      <a:t>         </a:t>
                    </a:r>
                  </a:p>
                </p:txBody>
              </p:sp>
              <p:cxnSp>
                <p:nvCxnSpPr>
                  <p:cNvPr id="11" name="直接连接符 10">
                    <a:extLst>
                      <a:ext uri="{FF2B5EF4-FFF2-40B4-BE49-F238E27FC236}">
                        <a16:creationId xmlns:a16="http://schemas.microsoft.com/office/drawing/2014/main" id="{F880C9D5-BA2E-415A-A7D7-7DB5D0ED36DC}"/>
                      </a:ext>
                    </a:extLst>
                  </p:cNvPr>
                  <p:cNvCxnSpPr>
                    <a:cxnSpLocks/>
                  </p:cNvCxnSpPr>
                  <p:nvPr/>
                </p:nvCxnSpPr>
                <p:spPr>
                  <a:xfrm>
                    <a:off x="1979712" y="3077096"/>
                    <a:ext cx="464712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8BA79D4A-0F97-4DF1-8651-E23115D256E2}"/>
                      </a:ext>
                    </a:extLst>
                  </p:cNvPr>
                  <p:cNvCxnSpPr>
                    <a:cxnSpLocks/>
                  </p:cNvCxnSpPr>
                  <p:nvPr/>
                </p:nvCxnSpPr>
                <p:spPr>
                  <a:xfrm>
                    <a:off x="1979712" y="3725168"/>
                    <a:ext cx="464712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8" name="直接连接符 7">
                  <a:extLst>
                    <a:ext uri="{FF2B5EF4-FFF2-40B4-BE49-F238E27FC236}">
                      <a16:creationId xmlns:a16="http://schemas.microsoft.com/office/drawing/2014/main" id="{4C6B8983-8905-43E0-81EC-339A819840F9}"/>
                    </a:ext>
                  </a:extLst>
                </p:cNvPr>
                <p:cNvCxnSpPr>
                  <a:cxnSpLocks/>
                </p:cNvCxnSpPr>
                <p:nvPr/>
              </p:nvCxnSpPr>
              <p:spPr>
                <a:xfrm>
                  <a:off x="1979712" y="3437136"/>
                  <a:ext cx="464712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D9F61F63-0284-4F9A-A450-58AC66871C62}"/>
                    </a:ext>
                  </a:extLst>
                </p:cNvPr>
                <p:cNvCxnSpPr>
                  <a:cxnSpLocks/>
                </p:cNvCxnSpPr>
                <p:nvPr/>
              </p:nvCxnSpPr>
              <p:spPr>
                <a:xfrm>
                  <a:off x="1979712" y="4157216"/>
                  <a:ext cx="464712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6" name="直接连接符 5">
                <a:extLst>
                  <a:ext uri="{FF2B5EF4-FFF2-40B4-BE49-F238E27FC236}">
                    <a16:creationId xmlns:a16="http://schemas.microsoft.com/office/drawing/2014/main" id="{7E264A32-8EEC-4F5F-A6D5-9523B064D3F0}"/>
                  </a:ext>
                </a:extLst>
              </p:cNvPr>
              <p:cNvCxnSpPr>
                <a:cxnSpLocks/>
              </p:cNvCxnSpPr>
              <p:nvPr/>
            </p:nvCxnSpPr>
            <p:spPr>
              <a:xfrm>
                <a:off x="1985028" y="5453360"/>
                <a:ext cx="525126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5" name="直接连接符 14">
              <a:extLst>
                <a:ext uri="{FF2B5EF4-FFF2-40B4-BE49-F238E27FC236}">
                  <a16:creationId xmlns:a16="http://schemas.microsoft.com/office/drawing/2014/main" id="{C8E7062C-8F12-4C94-8B8B-DF020A6066C4}"/>
                </a:ext>
              </a:extLst>
            </p:cNvPr>
            <p:cNvCxnSpPr>
              <a:cxnSpLocks/>
            </p:cNvCxnSpPr>
            <p:nvPr/>
          </p:nvCxnSpPr>
          <p:spPr>
            <a:xfrm>
              <a:off x="1187624" y="5661248"/>
              <a:ext cx="489654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17" name="图片 16">
            <a:extLst>
              <a:ext uri="{FF2B5EF4-FFF2-40B4-BE49-F238E27FC236}">
                <a16:creationId xmlns:a16="http://schemas.microsoft.com/office/drawing/2014/main" id="{3BCCA040-AC39-40B6-8DA8-F273288F1B57}"/>
              </a:ext>
            </a:extLst>
          </p:cNvPr>
          <p:cNvPicPr>
            <a:picLocks noChangeAspect="1"/>
          </p:cNvPicPr>
          <p:nvPr/>
        </p:nvPicPr>
        <p:blipFill>
          <a:blip r:embed="rId2"/>
          <a:stretch>
            <a:fillRect/>
          </a:stretch>
        </p:blipFill>
        <p:spPr>
          <a:xfrm>
            <a:off x="5292080" y="668464"/>
            <a:ext cx="2743341" cy="520727"/>
          </a:xfrm>
          <a:prstGeom prst="rect">
            <a:avLst/>
          </a:prstGeom>
          <a:ln>
            <a:solidFill>
              <a:srgbClr val="FF0000"/>
            </a:solidFill>
          </a:ln>
        </p:spPr>
      </p:pic>
    </p:spTree>
    <p:extLst>
      <p:ext uri="{BB962C8B-B14F-4D97-AF65-F5344CB8AC3E}">
        <p14:creationId xmlns:p14="http://schemas.microsoft.com/office/powerpoint/2010/main" val="42481941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a:extLst>
              <a:ext uri="{FF2B5EF4-FFF2-40B4-BE49-F238E27FC236}">
                <a16:creationId xmlns:a16="http://schemas.microsoft.com/office/drawing/2014/main" id="{23F5EBC3-CB71-459F-AB99-BD02956D02E1}"/>
              </a:ext>
            </a:extLst>
          </p:cNvPr>
          <p:cNvSpPr>
            <a:spLocks noGrp="1"/>
          </p:cNvSpPr>
          <p:nvPr>
            <p:ph idx="1"/>
          </p:nvPr>
        </p:nvSpPr>
        <p:spPr>
          <a:xfrm>
            <a:off x="457200" y="188640"/>
            <a:ext cx="8229600" cy="4525963"/>
          </a:xfrm>
        </p:spPr>
        <p:txBody>
          <a:bodyPr/>
          <a:lstStyle/>
          <a:p>
            <a:r>
              <a:rPr lang="en-US" altLang="zh-CN" sz="1800" b="1" dirty="0"/>
              <a:t>3.7  </a:t>
            </a:r>
            <a:r>
              <a:rPr lang="zh-CN" altLang="en-US" sz="1800" b="1" dirty="0"/>
              <a:t>用补码一位乘法计算</a:t>
            </a:r>
            <a:r>
              <a:rPr lang="en-US" altLang="zh-CN" sz="1800" b="1" dirty="0" err="1"/>
              <a:t>x·y</a:t>
            </a:r>
            <a:r>
              <a:rPr lang="zh-CN" altLang="en-US" sz="1800" b="1" dirty="0"/>
              <a:t>。</a:t>
            </a:r>
            <a:endParaRPr lang="en-US" altLang="zh-CN" sz="1800" b="1" dirty="0"/>
          </a:p>
          <a:p>
            <a:r>
              <a:rPr lang="zh-CN" altLang="en-US" sz="1400" b="1" dirty="0"/>
              <a:t>答：</a:t>
            </a:r>
            <a:endParaRPr lang="en-US" altLang="zh-CN" sz="1400" b="1" dirty="0"/>
          </a:p>
          <a:p>
            <a:r>
              <a:rPr lang="zh-CN" altLang="en-US" sz="1400" b="1" dirty="0"/>
              <a:t>（</a:t>
            </a:r>
            <a:r>
              <a:rPr lang="en-US" altLang="zh-CN" sz="1400" b="1" dirty="0"/>
              <a:t>2</a:t>
            </a:r>
            <a:r>
              <a:rPr lang="zh-CN" altLang="en-US" sz="1400" b="1" dirty="0"/>
              <a:t>）</a:t>
            </a:r>
            <a:r>
              <a:rPr lang="en-US" altLang="zh-CN" sz="1400" b="1" dirty="0"/>
              <a:t>x=-0.011010</a:t>
            </a:r>
            <a:r>
              <a:rPr lang="zh-CN" altLang="en-US" sz="1400" b="1" dirty="0"/>
              <a:t>，</a:t>
            </a:r>
            <a:r>
              <a:rPr lang="en-US" altLang="zh-CN" sz="1400" b="1" dirty="0"/>
              <a:t>y=-0.011101</a:t>
            </a:r>
          </a:p>
          <a:p>
            <a:pPr lvl="1"/>
            <a:r>
              <a:rPr lang="en-US" altLang="zh-CN" sz="1200" b="1" dirty="0"/>
              <a:t>[x]</a:t>
            </a:r>
            <a:r>
              <a:rPr lang="zh-CN" altLang="en-US" sz="1200" b="1" baseline="-25000" dirty="0"/>
              <a:t>补 </a:t>
            </a:r>
            <a:r>
              <a:rPr lang="en-US" altLang="zh-CN" sz="1200" b="1" dirty="0"/>
              <a:t>= 1.100110</a:t>
            </a:r>
            <a:r>
              <a:rPr lang="zh-CN" altLang="en-US" sz="1200" b="1" dirty="0"/>
              <a:t>；</a:t>
            </a:r>
            <a:r>
              <a:rPr lang="en-US" altLang="zh-CN" sz="1200" b="1" dirty="0"/>
              <a:t> [y]</a:t>
            </a:r>
            <a:r>
              <a:rPr lang="zh-CN" altLang="en-US" sz="1200" b="1" baseline="-25000" dirty="0"/>
              <a:t>补 </a:t>
            </a:r>
            <a:r>
              <a:rPr lang="en-US" altLang="zh-CN" sz="1200" b="1" dirty="0"/>
              <a:t>= 1.100011</a:t>
            </a:r>
          </a:p>
          <a:p>
            <a:pPr lvl="1"/>
            <a:r>
              <a:rPr lang="zh-CN" altLang="en-US" sz="1200" b="1" dirty="0"/>
              <a:t>双符号位：</a:t>
            </a:r>
            <a:r>
              <a:rPr lang="en-US" altLang="zh-CN" sz="1200" b="1" dirty="0"/>
              <a:t>[x]</a:t>
            </a:r>
            <a:r>
              <a:rPr lang="zh-CN" altLang="en-US" sz="1200" b="1" baseline="-25000" dirty="0"/>
              <a:t>补 </a:t>
            </a:r>
            <a:r>
              <a:rPr lang="en-US" altLang="zh-CN" sz="1200" b="1" dirty="0"/>
              <a:t>= 11.100110</a:t>
            </a:r>
            <a:r>
              <a:rPr lang="zh-CN" altLang="en-US" sz="1200" b="1" dirty="0"/>
              <a:t>；</a:t>
            </a:r>
            <a:r>
              <a:rPr lang="en-US" altLang="zh-CN" sz="1200" b="1" dirty="0"/>
              <a:t>[-x]</a:t>
            </a:r>
            <a:r>
              <a:rPr lang="zh-CN" altLang="en-US" sz="1200" b="1" baseline="-25000" dirty="0"/>
              <a:t>补 </a:t>
            </a:r>
            <a:r>
              <a:rPr lang="en-US" altLang="zh-CN" sz="1200" b="1" dirty="0"/>
              <a:t>= 00.011010</a:t>
            </a:r>
          </a:p>
          <a:p>
            <a:pPr lvl="1"/>
            <a:r>
              <a:rPr lang="en-US" altLang="zh-CN" sz="1200" b="1" dirty="0"/>
              <a:t> [x · y]</a:t>
            </a:r>
            <a:r>
              <a:rPr lang="zh-CN" altLang="en-US" sz="1200" b="1" baseline="-25000" dirty="0"/>
              <a:t>补 </a:t>
            </a:r>
            <a:r>
              <a:rPr lang="en-US" altLang="zh-CN" sz="1200" b="1" dirty="0"/>
              <a:t>= 00.001011 110010</a:t>
            </a:r>
            <a:r>
              <a:rPr lang="zh-CN" altLang="en-US" sz="1200" b="1" dirty="0"/>
              <a:t>（具体计算过程参考上一题）</a:t>
            </a:r>
            <a:r>
              <a:rPr lang="en-US" altLang="zh-CN" sz="1200" b="1" dirty="0"/>
              <a:t>      </a:t>
            </a:r>
          </a:p>
          <a:p>
            <a:pPr lvl="1"/>
            <a:r>
              <a:rPr lang="zh-CN" altLang="en-US" sz="1200" b="1" dirty="0"/>
              <a:t>验证：</a:t>
            </a:r>
            <a:r>
              <a:rPr lang="en-US" altLang="zh-CN" sz="1200" b="1" dirty="0"/>
              <a:t> x=-0.011010</a:t>
            </a:r>
            <a:r>
              <a:rPr lang="zh-CN" altLang="en-US" sz="1200" b="1" dirty="0"/>
              <a:t>，</a:t>
            </a:r>
            <a:r>
              <a:rPr lang="en-US" altLang="zh-CN" sz="1200" b="1" dirty="0"/>
              <a:t>y=-0.011101 </a:t>
            </a:r>
            <a:r>
              <a:rPr lang="zh-CN" altLang="en-US" sz="1200" b="1" dirty="0"/>
              <a:t>，</a:t>
            </a:r>
            <a:r>
              <a:rPr lang="en-US" altLang="zh-CN" sz="1200" b="1" dirty="0"/>
              <a:t>x · y = 0.001011 110010</a:t>
            </a:r>
            <a:r>
              <a:rPr lang="zh-CN" altLang="en-US" sz="1200" b="1" dirty="0"/>
              <a:t>，</a:t>
            </a:r>
            <a:r>
              <a:rPr lang="en-US" altLang="zh-CN" sz="1200" b="1" dirty="0"/>
              <a:t> [x · y]</a:t>
            </a:r>
            <a:r>
              <a:rPr lang="zh-CN" altLang="en-US" sz="1200" b="1" baseline="-25000" dirty="0"/>
              <a:t>补 </a:t>
            </a:r>
            <a:r>
              <a:rPr lang="en-US" altLang="zh-CN" sz="1200" b="1" dirty="0"/>
              <a:t>= 0. 001011 110010</a:t>
            </a:r>
            <a:endParaRPr lang="en-US" altLang="zh-CN" sz="3400" b="1" dirty="0"/>
          </a:p>
          <a:p>
            <a:endParaRPr lang="en-US" altLang="zh-CN" sz="1800" b="1" dirty="0"/>
          </a:p>
          <a:p>
            <a:endParaRPr lang="en-US" altLang="zh-CN" sz="1800" b="1" dirty="0"/>
          </a:p>
          <a:p>
            <a:endParaRPr lang="en-US" altLang="zh-CN" sz="1800" b="1" dirty="0"/>
          </a:p>
          <a:p>
            <a:endParaRPr lang="en-US" altLang="zh-CN" sz="1800" b="1" dirty="0"/>
          </a:p>
          <a:p>
            <a:endParaRPr lang="en-US" altLang="zh-CN" sz="1800" b="1" dirty="0"/>
          </a:p>
        </p:txBody>
      </p:sp>
      <p:pic>
        <p:nvPicPr>
          <p:cNvPr id="6" name="图片 5">
            <a:extLst>
              <a:ext uri="{FF2B5EF4-FFF2-40B4-BE49-F238E27FC236}">
                <a16:creationId xmlns:a16="http://schemas.microsoft.com/office/drawing/2014/main" id="{42F2E7B1-704A-4607-8166-F78FF96A0D80}"/>
              </a:ext>
            </a:extLst>
          </p:cNvPr>
          <p:cNvPicPr>
            <a:picLocks noChangeAspect="1"/>
          </p:cNvPicPr>
          <p:nvPr/>
        </p:nvPicPr>
        <p:blipFill>
          <a:blip r:embed="rId2"/>
          <a:stretch>
            <a:fillRect/>
          </a:stretch>
        </p:blipFill>
        <p:spPr>
          <a:xfrm>
            <a:off x="2267744" y="2564904"/>
            <a:ext cx="2946551" cy="412771"/>
          </a:xfrm>
          <a:prstGeom prst="rect">
            <a:avLst/>
          </a:prstGeom>
          <a:ln>
            <a:solidFill>
              <a:srgbClr val="FF0000"/>
            </a:solidFill>
          </a:ln>
        </p:spPr>
      </p:pic>
    </p:spTree>
    <p:extLst>
      <p:ext uri="{BB962C8B-B14F-4D97-AF65-F5344CB8AC3E}">
        <p14:creationId xmlns:p14="http://schemas.microsoft.com/office/powerpoint/2010/main" val="34677653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a:extLst>
              <a:ext uri="{FF2B5EF4-FFF2-40B4-BE49-F238E27FC236}">
                <a16:creationId xmlns:a16="http://schemas.microsoft.com/office/drawing/2014/main" id="{23F5EBC3-CB71-459F-AB99-BD02956D02E1}"/>
              </a:ext>
            </a:extLst>
          </p:cNvPr>
          <p:cNvSpPr>
            <a:spLocks noGrp="1"/>
          </p:cNvSpPr>
          <p:nvPr>
            <p:ph idx="1"/>
          </p:nvPr>
        </p:nvSpPr>
        <p:spPr>
          <a:xfrm>
            <a:off x="457200" y="116632"/>
            <a:ext cx="8229600" cy="4525963"/>
          </a:xfrm>
        </p:spPr>
        <p:txBody>
          <a:bodyPr/>
          <a:lstStyle/>
          <a:p>
            <a:r>
              <a:rPr lang="en-US" altLang="zh-CN" sz="1800" b="1" dirty="0"/>
              <a:t>3.8  </a:t>
            </a:r>
            <a:r>
              <a:rPr lang="zh-CN" altLang="en-US" sz="1800" b="1" dirty="0"/>
              <a:t>用原码不恢复余数法计算</a:t>
            </a:r>
            <a:r>
              <a:rPr lang="en-US" altLang="zh-CN" sz="1800" b="1" dirty="0" err="1"/>
              <a:t>x</a:t>
            </a:r>
            <a:r>
              <a:rPr lang="en-US" altLang="zh-CN" sz="1800" b="1" dirty="0" err="1">
                <a:latin typeface="Times New Roman" panose="02020603050405020304" pitchFamily="18" charset="0"/>
                <a:cs typeface="Times New Roman" panose="02020603050405020304" pitchFamily="18" charset="0"/>
              </a:rPr>
              <a:t>÷</a:t>
            </a:r>
            <a:r>
              <a:rPr lang="en-US" altLang="zh-CN" sz="1800" b="1" dirty="0" err="1"/>
              <a:t>y</a:t>
            </a:r>
            <a:r>
              <a:rPr lang="zh-CN" altLang="en-US" sz="1800" b="1" dirty="0"/>
              <a:t>。</a:t>
            </a:r>
            <a:endParaRPr lang="en-US" altLang="zh-CN" sz="1800" b="1" dirty="0"/>
          </a:p>
          <a:p>
            <a:r>
              <a:rPr lang="zh-CN" altLang="en-US" sz="1400" b="1" dirty="0"/>
              <a:t>答：</a:t>
            </a:r>
            <a:endParaRPr lang="en-US" altLang="zh-CN" sz="1400" b="1" dirty="0"/>
          </a:p>
          <a:p>
            <a:r>
              <a:rPr lang="zh-CN" altLang="en-US" sz="1400" b="1" dirty="0"/>
              <a:t>（</a:t>
            </a:r>
            <a:r>
              <a:rPr lang="en-US" altLang="zh-CN" sz="1400" b="1" dirty="0"/>
              <a:t>1</a:t>
            </a:r>
            <a:r>
              <a:rPr lang="zh-CN" altLang="en-US" sz="1400" b="1" dirty="0"/>
              <a:t>）</a:t>
            </a:r>
            <a:r>
              <a:rPr lang="en-US" altLang="zh-CN" sz="1400" b="1" dirty="0"/>
              <a:t>x=0.10101</a:t>
            </a:r>
            <a:r>
              <a:rPr lang="zh-CN" altLang="en-US" sz="1400" b="1" dirty="0"/>
              <a:t>，</a:t>
            </a:r>
            <a:r>
              <a:rPr lang="en-US" altLang="zh-CN" sz="1400" b="1" dirty="0"/>
              <a:t>y=0.11011</a:t>
            </a:r>
          </a:p>
          <a:p>
            <a:pPr lvl="1"/>
            <a:r>
              <a:rPr lang="en-US" altLang="zh-CN" sz="1200" b="1" dirty="0"/>
              <a:t>|x|=00.10101</a:t>
            </a:r>
            <a:r>
              <a:rPr lang="zh-CN" altLang="en-US" sz="1200" b="1" dirty="0"/>
              <a:t>，</a:t>
            </a:r>
            <a:r>
              <a:rPr lang="en-US" altLang="zh-CN" sz="1200" b="1" dirty="0"/>
              <a:t>|y|= 00.11011</a:t>
            </a:r>
            <a:r>
              <a:rPr lang="zh-CN" altLang="en-US" sz="1200" b="1" dirty="0"/>
              <a:t>，</a:t>
            </a:r>
            <a:r>
              <a:rPr lang="en-US" altLang="zh-CN" sz="1200" b="1" dirty="0"/>
              <a:t> [-|y|]</a:t>
            </a:r>
            <a:r>
              <a:rPr lang="zh-CN" altLang="en-US" sz="1200" b="1" baseline="-25000" dirty="0"/>
              <a:t>补 </a:t>
            </a:r>
            <a:r>
              <a:rPr lang="en-US" altLang="zh-CN" sz="1200" b="1" dirty="0"/>
              <a:t>= 11.00101</a:t>
            </a:r>
            <a:endParaRPr lang="en-US" altLang="zh-CN" sz="3400" b="1" dirty="0"/>
          </a:p>
          <a:p>
            <a:endParaRPr lang="en-US" altLang="zh-CN" sz="1800" b="1" dirty="0"/>
          </a:p>
          <a:p>
            <a:endParaRPr lang="en-US" altLang="zh-CN" sz="1800" b="1" dirty="0"/>
          </a:p>
          <a:p>
            <a:endParaRPr lang="en-US" altLang="zh-CN" sz="1800" b="1" dirty="0"/>
          </a:p>
          <a:p>
            <a:endParaRPr lang="en-US" altLang="zh-CN" sz="1800" b="1" dirty="0"/>
          </a:p>
          <a:p>
            <a:endParaRPr lang="en-US" altLang="zh-CN" sz="1800" b="1" dirty="0"/>
          </a:p>
        </p:txBody>
      </p:sp>
      <p:grpSp>
        <p:nvGrpSpPr>
          <p:cNvPr id="18" name="组合 17">
            <a:extLst>
              <a:ext uri="{FF2B5EF4-FFF2-40B4-BE49-F238E27FC236}">
                <a16:creationId xmlns:a16="http://schemas.microsoft.com/office/drawing/2014/main" id="{1FB2C942-D350-4E6B-BD32-227F2221DB14}"/>
              </a:ext>
            </a:extLst>
          </p:cNvPr>
          <p:cNvGrpSpPr/>
          <p:nvPr/>
        </p:nvGrpSpPr>
        <p:grpSpPr>
          <a:xfrm>
            <a:off x="971600" y="1340768"/>
            <a:ext cx="5323640" cy="5309075"/>
            <a:chOff x="1475656" y="258901"/>
            <a:chExt cx="5323640" cy="5509200"/>
          </a:xfrm>
        </p:grpSpPr>
        <p:grpSp>
          <p:nvGrpSpPr>
            <p:cNvPr id="19" name="组合 18">
              <a:extLst>
                <a:ext uri="{FF2B5EF4-FFF2-40B4-BE49-F238E27FC236}">
                  <a16:creationId xmlns:a16="http://schemas.microsoft.com/office/drawing/2014/main" id="{0CF92705-7F7C-421C-A77E-063FD7CBDAC5}"/>
                </a:ext>
              </a:extLst>
            </p:cNvPr>
            <p:cNvGrpSpPr/>
            <p:nvPr/>
          </p:nvGrpSpPr>
          <p:grpSpPr>
            <a:xfrm>
              <a:off x="1475656" y="258901"/>
              <a:ext cx="5323640" cy="5509200"/>
              <a:chOff x="1979712" y="1484784"/>
              <a:chExt cx="5560479" cy="5509200"/>
            </a:xfrm>
          </p:grpSpPr>
          <p:grpSp>
            <p:nvGrpSpPr>
              <p:cNvPr id="24" name="组合 23">
                <a:extLst>
                  <a:ext uri="{FF2B5EF4-FFF2-40B4-BE49-F238E27FC236}">
                    <a16:creationId xmlns:a16="http://schemas.microsoft.com/office/drawing/2014/main" id="{67992803-2B51-46E5-A59F-B99876461DD1}"/>
                  </a:ext>
                </a:extLst>
              </p:cNvPr>
              <p:cNvGrpSpPr/>
              <p:nvPr/>
            </p:nvGrpSpPr>
            <p:grpSpPr>
              <a:xfrm>
                <a:off x="1979712" y="1484784"/>
                <a:ext cx="5560479" cy="5509200"/>
                <a:chOff x="1979712" y="1484784"/>
                <a:chExt cx="4915786" cy="5509200"/>
              </a:xfrm>
            </p:grpSpPr>
            <p:grpSp>
              <p:nvGrpSpPr>
                <p:cNvPr id="26" name="组合 25">
                  <a:extLst>
                    <a:ext uri="{FF2B5EF4-FFF2-40B4-BE49-F238E27FC236}">
                      <a16:creationId xmlns:a16="http://schemas.microsoft.com/office/drawing/2014/main" id="{2B8940B5-12BB-41BB-814E-109476BCECD3}"/>
                    </a:ext>
                  </a:extLst>
                </p:cNvPr>
                <p:cNvGrpSpPr/>
                <p:nvPr/>
              </p:nvGrpSpPr>
              <p:grpSpPr>
                <a:xfrm>
                  <a:off x="1979712" y="1484784"/>
                  <a:ext cx="4915786" cy="5509200"/>
                  <a:chOff x="1979712" y="2420888"/>
                  <a:chExt cx="4915786" cy="5509200"/>
                </a:xfrm>
              </p:grpSpPr>
              <p:sp>
                <p:nvSpPr>
                  <p:cNvPr id="29" name="文本框 28">
                    <a:extLst>
                      <a:ext uri="{FF2B5EF4-FFF2-40B4-BE49-F238E27FC236}">
                        <a16:creationId xmlns:a16="http://schemas.microsoft.com/office/drawing/2014/main" id="{984AB25C-E03E-403E-9F62-367B90D310BC}"/>
                      </a:ext>
                    </a:extLst>
                  </p:cNvPr>
                  <p:cNvSpPr txBox="1"/>
                  <p:nvPr/>
                </p:nvSpPr>
                <p:spPr>
                  <a:xfrm>
                    <a:off x="1979712" y="2420888"/>
                    <a:ext cx="4915786" cy="5509200"/>
                  </a:xfrm>
                  <a:prstGeom prst="rect">
                    <a:avLst/>
                  </a:prstGeom>
                  <a:solidFill>
                    <a:srgbClr val="FFFF00"/>
                  </a:solidFill>
                </p:spPr>
                <p:txBody>
                  <a:bodyPr wrap="square" rtlCol="0">
                    <a:spAutoFit/>
                  </a:bodyPr>
                  <a:lstStyle/>
                  <a:p>
                    <a:r>
                      <a:rPr lang="en-US" altLang="zh-CN" sz="1100" b="1" dirty="0"/>
                      <a:t>                       	   </a:t>
                    </a:r>
                    <a:r>
                      <a:rPr lang="zh-CN" altLang="en-US" sz="1100" b="1" dirty="0"/>
                      <a:t>余数</a:t>
                    </a:r>
                    <a:r>
                      <a:rPr lang="en-US" altLang="zh-CN" sz="1100" b="1" dirty="0"/>
                      <a:t>R</a:t>
                    </a:r>
                    <a:r>
                      <a:rPr lang="zh-CN" altLang="en-US" sz="1100" b="1" dirty="0"/>
                      <a:t>                  商</a:t>
                    </a:r>
                    <a:r>
                      <a:rPr lang="en-US" altLang="zh-CN" sz="1100" b="1" dirty="0"/>
                      <a:t>Q                          </a:t>
                    </a:r>
                    <a:r>
                      <a:rPr lang="zh-CN" altLang="en-US" sz="1100" b="1" dirty="0"/>
                      <a:t>说明</a:t>
                    </a:r>
                    <a:endParaRPr lang="en-US" altLang="zh-CN" sz="1100" b="1" dirty="0"/>
                  </a:p>
                  <a:p>
                    <a:r>
                      <a:rPr lang="en-US" altLang="zh-CN" sz="1100" b="1" dirty="0"/>
                      <a:t>	0 0. 1 0 1 0 1          0. 0 0 0 0</a:t>
                    </a:r>
                    <a:r>
                      <a:rPr lang="en-US" altLang="zh-CN" sz="1100" b="1" dirty="0">
                        <a:solidFill>
                          <a:srgbClr val="FF0000"/>
                        </a:solidFill>
                      </a:rPr>
                      <a:t> </a:t>
                    </a:r>
                    <a:r>
                      <a:rPr lang="en-US" altLang="zh-CN" sz="1100" b="1" dirty="0"/>
                      <a:t>0             </a:t>
                    </a:r>
                    <a:r>
                      <a:rPr lang="zh-CN" altLang="en-US" sz="1100" b="1" dirty="0"/>
                      <a:t>初始余数</a:t>
                    </a:r>
                    <a:r>
                      <a:rPr lang="en-US" altLang="zh-CN" sz="1100" b="1" dirty="0"/>
                      <a:t>R=|x|</a:t>
                    </a:r>
                    <a:r>
                      <a:rPr lang="zh-CN" altLang="en-US" sz="1100" b="1" dirty="0"/>
                      <a:t>，商</a:t>
                    </a:r>
                    <a:r>
                      <a:rPr lang="en-US" altLang="zh-CN" sz="1100" b="1" dirty="0"/>
                      <a:t>Q=0</a:t>
                    </a:r>
                  </a:p>
                  <a:p>
                    <a:r>
                      <a:rPr lang="en-US" altLang="zh-CN" sz="1100" b="1" dirty="0"/>
                      <a:t>+[-|y|]</a:t>
                    </a:r>
                    <a:r>
                      <a:rPr lang="zh-CN" altLang="en-US" sz="1100" b="1" baseline="-25000" dirty="0"/>
                      <a:t>补</a:t>
                    </a:r>
                    <a:r>
                      <a:rPr lang="en-US" altLang="zh-CN" sz="1100" b="1" dirty="0"/>
                      <a:t>	1 1. 0 0 1 0 1                                           </a:t>
                    </a:r>
                    <a:r>
                      <a:rPr lang="zh-CN" altLang="en-US" sz="1100" b="1" dirty="0"/>
                      <a:t>减</a:t>
                    </a:r>
                    <a:r>
                      <a:rPr lang="en-US" altLang="zh-CN" sz="1100" b="1" dirty="0"/>
                      <a:t>|y|</a:t>
                    </a:r>
                    <a:endParaRPr lang="en-US" altLang="zh-CN" sz="1100" b="1" baseline="-25000" dirty="0"/>
                  </a:p>
                  <a:p>
                    <a:endParaRPr lang="en-US" altLang="zh-CN" sz="1100" b="1" dirty="0"/>
                  </a:p>
                  <a:p>
                    <a:r>
                      <a:rPr lang="en-US" altLang="zh-CN" sz="1100" b="1" dirty="0"/>
                      <a:t>                         </a:t>
                    </a:r>
                    <a:r>
                      <a:rPr lang="en-US" altLang="zh-CN" sz="1100" b="1" dirty="0">
                        <a:solidFill>
                          <a:srgbClr val="FF0000"/>
                        </a:solidFill>
                      </a:rPr>
                      <a:t>   </a:t>
                    </a:r>
                    <a:r>
                      <a:rPr lang="en-US" altLang="zh-CN" sz="1100" b="1" dirty="0"/>
                      <a:t> 1 1. 1 1 0 1 0          0. 0 0 0 0 </a:t>
                    </a:r>
                    <a:r>
                      <a:rPr lang="en-US" altLang="zh-CN" sz="1100" b="1" dirty="0">
                        <a:solidFill>
                          <a:srgbClr val="FF0000"/>
                        </a:solidFill>
                      </a:rPr>
                      <a:t>0</a:t>
                    </a:r>
                    <a:r>
                      <a:rPr lang="en-US" altLang="zh-CN" sz="1100" b="1" dirty="0"/>
                      <a:t>              </a:t>
                    </a:r>
                    <a:r>
                      <a:rPr lang="zh-CN" altLang="en-US" sz="1100" b="1" dirty="0"/>
                      <a:t>余数为负，商</a:t>
                    </a:r>
                    <a:r>
                      <a:rPr lang="en-US" altLang="zh-CN" sz="1100" b="1" dirty="0"/>
                      <a:t>0</a:t>
                    </a:r>
                  </a:p>
                  <a:p>
                    <a:r>
                      <a:rPr lang="en-US" altLang="zh-CN" sz="1100" b="1" dirty="0"/>
                      <a:t> 	1 1. 1 0 1 0 0          0. 0 0 0 0</a:t>
                    </a:r>
                    <a:r>
                      <a:rPr lang="en-US" altLang="zh-CN" sz="1100" b="1" dirty="0">
                        <a:solidFill>
                          <a:srgbClr val="FF0000"/>
                        </a:solidFill>
                      </a:rPr>
                      <a:t> </a:t>
                    </a:r>
                    <a:r>
                      <a:rPr lang="en-US" altLang="zh-CN" sz="1100" b="1" dirty="0"/>
                      <a:t>                </a:t>
                    </a:r>
                    <a:r>
                      <a:rPr lang="zh-CN" altLang="en-US" sz="1100" b="1" dirty="0"/>
                      <a:t>左移</a:t>
                    </a:r>
                    <a:r>
                      <a:rPr lang="en-US" altLang="zh-CN" sz="1100" b="1" dirty="0"/>
                      <a:t>1</a:t>
                    </a:r>
                    <a:r>
                      <a:rPr lang="zh-CN" altLang="en-US" sz="1100" b="1" dirty="0"/>
                      <a:t>位</a:t>
                    </a:r>
                    <a:endParaRPr lang="en-US" altLang="zh-CN" sz="1100" b="1" dirty="0"/>
                  </a:p>
                  <a:p>
                    <a:r>
                      <a:rPr lang="en-US" altLang="zh-CN" sz="1100" b="1" dirty="0"/>
                      <a:t>+|y|	0 0. 1 1 0 1 1                                            </a:t>
                    </a:r>
                    <a:r>
                      <a:rPr lang="zh-CN" altLang="en-US" sz="1100" b="1" dirty="0"/>
                      <a:t>加</a:t>
                    </a:r>
                    <a:r>
                      <a:rPr lang="en-US" altLang="zh-CN" sz="1100" b="1" dirty="0"/>
                      <a:t>|y|</a:t>
                    </a:r>
                  </a:p>
                  <a:p>
                    <a:endParaRPr lang="en-US" altLang="zh-CN" sz="1100" b="1" dirty="0"/>
                  </a:p>
                  <a:p>
                    <a:r>
                      <a:rPr lang="en-US" altLang="zh-CN" sz="1100" b="1" dirty="0"/>
                      <a:t>                        </a:t>
                    </a:r>
                    <a:r>
                      <a:rPr lang="en-US" altLang="zh-CN" sz="1100" b="1" dirty="0">
                        <a:solidFill>
                          <a:srgbClr val="FF0000"/>
                        </a:solidFill>
                      </a:rPr>
                      <a:t>   </a:t>
                    </a:r>
                    <a:r>
                      <a:rPr lang="en-US" altLang="zh-CN" sz="1100" b="1" dirty="0"/>
                      <a:t>  0 0. 0 1 1 1 1	     0. 0 0 0 0 </a:t>
                    </a:r>
                    <a:r>
                      <a:rPr lang="en-US" altLang="zh-CN" sz="1100" b="1" dirty="0">
                        <a:solidFill>
                          <a:srgbClr val="FF0000"/>
                        </a:solidFill>
                      </a:rPr>
                      <a:t>1</a:t>
                    </a:r>
                    <a:r>
                      <a:rPr lang="en-US" altLang="zh-CN" sz="1100" b="1" dirty="0"/>
                      <a:t>	          </a:t>
                    </a:r>
                    <a:r>
                      <a:rPr lang="zh-CN" altLang="en-US" sz="1100" b="1" dirty="0"/>
                      <a:t>余数为正，商</a:t>
                    </a:r>
                    <a:r>
                      <a:rPr lang="en-US" altLang="zh-CN" sz="1100" b="1" dirty="0"/>
                      <a:t>1</a:t>
                    </a:r>
                  </a:p>
                  <a:p>
                    <a:r>
                      <a:rPr lang="en-US" altLang="zh-CN" sz="1100" b="1" dirty="0"/>
                      <a:t>	0 0. 1 1 1 1 0           0. 0 0 0 1                  </a:t>
                    </a:r>
                    <a:r>
                      <a:rPr lang="zh-CN" altLang="en-US" sz="1100" b="1" dirty="0"/>
                      <a:t>左移</a:t>
                    </a:r>
                    <a:r>
                      <a:rPr lang="en-US" altLang="zh-CN" sz="1100" b="1" dirty="0"/>
                      <a:t>1</a:t>
                    </a:r>
                    <a:r>
                      <a:rPr lang="zh-CN" altLang="en-US" sz="1100" b="1" dirty="0"/>
                      <a:t>位</a:t>
                    </a:r>
                    <a:endParaRPr lang="en-US" altLang="zh-CN" sz="1100" b="1" dirty="0"/>
                  </a:p>
                  <a:p>
                    <a:r>
                      <a:rPr lang="en-US" altLang="zh-CN" sz="1100" b="1" dirty="0"/>
                      <a:t>+[-|y|]</a:t>
                    </a:r>
                    <a:r>
                      <a:rPr lang="zh-CN" altLang="en-US" sz="1100" b="1" baseline="-25000" dirty="0"/>
                      <a:t>补</a:t>
                    </a:r>
                    <a:r>
                      <a:rPr lang="en-US" altLang="zh-CN" sz="1100" b="1" dirty="0"/>
                      <a:t>	1 1. 0 0 1 0 1                                              </a:t>
                    </a:r>
                    <a:r>
                      <a:rPr lang="zh-CN" altLang="en-US" sz="1100" b="1" dirty="0"/>
                      <a:t>减</a:t>
                    </a:r>
                    <a:r>
                      <a:rPr lang="en-US" altLang="zh-CN" sz="1100" b="1" dirty="0"/>
                      <a:t>|y|</a:t>
                    </a:r>
                  </a:p>
                  <a:p>
                    <a:endParaRPr lang="en-US" altLang="zh-CN" sz="1100" b="1" dirty="0"/>
                  </a:p>
                  <a:p>
                    <a:r>
                      <a:rPr lang="en-US" altLang="zh-CN" sz="1100" b="1" dirty="0"/>
                      <a:t>                        </a:t>
                    </a:r>
                    <a:r>
                      <a:rPr lang="en-US" altLang="zh-CN" sz="1100" b="1" dirty="0">
                        <a:solidFill>
                          <a:srgbClr val="FF0000"/>
                        </a:solidFill>
                      </a:rPr>
                      <a:t>  </a:t>
                    </a:r>
                    <a:r>
                      <a:rPr lang="en-US" altLang="zh-CN" sz="1100" b="1" dirty="0"/>
                      <a:t>  0 0. 0 0 0 1 1            0. 0 0 0 1 </a:t>
                    </a:r>
                    <a:r>
                      <a:rPr lang="en-US" altLang="zh-CN" sz="1100" b="1" dirty="0">
                        <a:solidFill>
                          <a:srgbClr val="FF0000"/>
                        </a:solidFill>
                      </a:rPr>
                      <a:t>1 </a:t>
                    </a:r>
                    <a:r>
                      <a:rPr lang="en-US" altLang="zh-CN" sz="1100" b="1" dirty="0"/>
                      <a:t>               </a:t>
                    </a:r>
                    <a:r>
                      <a:rPr lang="zh-CN" altLang="en-US" sz="1100" b="1" dirty="0"/>
                      <a:t>余数为正，商</a:t>
                    </a:r>
                    <a:r>
                      <a:rPr lang="en-US" altLang="zh-CN" sz="1100" b="1" dirty="0"/>
                      <a:t>1</a:t>
                    </a:r>
                  </a:p>
                  <a:p>
                    <a:r>
                      <a:rPr lang="en-US" altLang="zh-CN" sz="1100" b="1" dirty="0"/>
                      <a:t>	0 0. 0 0 1 1 0           0.</a:t>
                    </a:r>
                    <a:r>
                      <a:rPr lang="zh-CN" altLang="en-US" sz="1100" b="1" dirty="0"/>
                      <a:t> </a:t>
                    </a:r>
                    <a:r>
                      <a:rPr lang="en-US" altLang="zh-CN" sz="1100" b="1" dirty="0"/>
                      <a:t>0</a:t>
                    </a:r>
                    <a:r>
                      <a:rPr lang="zh-CN" altLang="en-US" sz="1100" b="1" dirty="0"/>
                      <a:t> </a:t>
                    </a:r>
                    <a:r>
                      <a:rPr lang="en-US" altLang="zh-CN" sz="1100" b="1" dirty="0"/>
                      <a:t>0 1</a:t>
                    </a:r>
                    <a:r>
                      <a:rPr lang="zh-CN" altLang="en-US" sz="1100" b="1" dirty="0"/>
                      <a:t> </a:t>
                    </a:r>
                    <a:r>
                      <a:rPr lang="en-US" altLang="zh-CN" sz="1100" b="1" dirty="0"/>
                      <a:t>1                    </a:t>
                    </a:r>
                    <a:r>
                      <a:rPr lang="zh-CN" altLang="en-US" sz="1100" b="1" dirty="0"/>
                      <a:t>左移</a:t>
                    </a:r>
                    <a:r>
                      <a:rPr lang="en-US" altLang="zh-CN" sz="1100" b="1" dirty="0"/>
                      <a:t>1</a:t>
                    </a:r>
                    <a:r>
                      <a:rPr lang="zh-CN" altLang="en-US" sz="1100" b="1" dirty="0"/>
                      <a:t>位</a:t>
                    </a:r>
                    <a:endParaRPr lang="en-US" altLang="zh-CN" sz="1100" b="1" dirty="0"/>
                  </a:p>
                  <a:p>
                    <a:r>
                      <a:rPr lang="en-US" altLang="zh-CN" sz="1100" b="1" dirty="0"/>
                      <a:t>+[-|y|]</a:t>
                    </a:r>
                    <a:r>
                      <a:rPr lang="zh-CN" altLang="en-US" sz="1100" b="1" baseline="-25000" dirty="0"/>
                      <a:t>补</a:t>
                    </a:r>
                    <a:r>
                      <a:rPr lang="en-US" altLang="zh-CN" sz="1100" b="1" dirty="0"/>
                      <a:t>	1 1. 0 0 1 0 1		             </a:t>
                    </a:r>
                    <a:r>
                      <a:rPr lang="zh-CN" altLang="en-US" sz="1100" b="1" dirty="0"/>
                      <a:t>减</a:t>
                    </a:r>
                    <a:r>
                      <a:rPr lang="en-US" altLang="zh-CN" sz="1100" b="1" dirty="0"/>
                      <a:t>|y|</a:t>
                    </a:r>
                  </a:p>
                  <a:p>
                    <a:endParaRPr lang="en-US" altLang="zh-CN" sz="1100" b="1" dirty="0"/>
                  </a:p>
                  <a:p>
                    <a:r>
                      <a:rPr lang="en-US" altLang="zh-CN" sz="1100" b="1" dirty="0"/>
                      <a:t>                        </a:t>
                    </a:r>
                    <a:r>
                      <a:rPr lang="en-US" altLang="zh-CN" sz="1100" b="1" dirty="0">
                        <a:solidFill>
                          <a:srgbClr val="FF0000"/>
                        </a:solidFill>
                      </a:rPr>
                      <a:t>   </a:t>
                    </a:r>
                    <a:r>
                      <a:rPr lang="en-US" altLang="zh-CN" sz="1100" b="1" dirty="0"/>
                      <a:t> 1 1. 0 1 0 1 1            0. 0 0 1 1 </a:t>
                    </a:r>
                    <a:r>
                      <a:rPr lang="en-US" altLang="zh-CN" sz="1100" b="1" dirty="0">
                        <a:solidFill>
                          <a:srgbClr val="FF0000"/>
                        </a:solidFill>
                      </a:rPr>
                      <a:t>0</a:t>
                    </a:r>
                    <a:r>
                      <a:rPr lang="en-US" altLang="zh-CN" sz="1100" b="1" dirty="0"/>
                      <a:t>	              </a:t>
                    </a:r>
                    <a:r>
                      <a:rPr lang="zh-CN" altLang="en-US" sz="1100" b="1" dirty="0"/>
                      <a:t>余数为负，商</a:t>
                    </a:r>
                    <a:r>
                      <a:rPr lang="en-US" altLang="zh-CN" sz="1100" b="1" dirty="0"/>
                      <a:t>0</a:t>
                    </a:r>
                  </a:p>
                  <a:p>
                    <a:r>
                      <a:rPr lang="en-US" altLang="zh-CN" sz="1100" b="1" dirty="0"/>
                      <a:t>                            1 0. 1 0 1 1 0            0. 0 1 1 0                     </a:t>
                    </a:r>
                    <a:r>
                      <a:rPr lang="zh-CN" altLang="en-US" sz="1100" b="1" dirty="0"/>
                      <a:t>左移</a:t>
                    </a:r>
                    <a:r>
                      <a:rPr lang="en-US" altLang="zh-CN" sz="1100" b="1" dirty="0"/>
                      <a:t>1</a:t>
                    </a:r>
                    <a:r>
                      <a:rPr lang="zh-CN" altLang="en-US" sz="1100" b="1" dirty="0"/>
                      <a:t>位</a:t>
                    </a:r>
                    <a:endParaRPr lang="en-US" altLang="zh-CN" sz="1100" b="1" dirty="0"/>
                  </a:p>
                  <a:p>
                    <a:r>
                      <a:rPr lang="en-US" altLang="zh-CN" sz="1100" b="1" dirty="0"/>
                      <a:t>+|y|	0 0. 1 1 0 1 1                                                </a:t>
                    </a:r>
                    <a:r>
                      <a:rPr lang="zh-CN" altLang="en-US" sz="1100" b="1" dirty="0"/>
                      <a:t>加</a:t>
                    </a:r>
                    <a:r>
                      <a:rPr lang="en-US" altLang="zh-CN" sz="1100" b="1" dirty="0"/>
                      <a:t>|y|              </a:t>
                    </a:r>
                  </a:p>
                  <a:p>
                    <a:endParaRPr lang="en-US" altLang="zh-CN" sz="1100" b="1" dirty="0"/>
                  </a:p>
                  <a:p>
                    <a:r>
                      <a:rPr lang="en-US" altLang="zh-CN" sz="1100" b="1" dirty="0"/>
                      <a:t>                         </a:t>
                    </a:r>
                    <a:r>
                      <a:rPr lang="en-US" altLang="zh-CN" sz="1100" b="1" dirty="0">
                        <a:solidFill>
                          <a:srgbClr val="FF0000"/>
                        </a:solidFill>
                      </a:rPr>
                      <a:t> </a:t>
                    </a:r>
                    <a:r>
                      <a:rPr lang="en-US" altLang="zh-CN" sz="1100" b="1" dirty="0"/>
                      <a:t>  1 1. 1 0 0 0 1           0. 0 1 1 0 </a:t>
                    </a:r>
                    <a:r>
                      <a:rPr lang="en-US" altLang="zh-CN" sz="1100" b="1" dirty="0">
                        <a:solidFill>
                          <a:srgbClr val="FF0000"/>
                        </a:solidFill>
                      </a:rPr>
                      <a:t>0</a:t>
                    </a:r>
                    <a:r>
                      <a:rPr lang="en-US" altLang="zh-CN" sz="1100" b="1" dirty="0"/>
                      <a:t>                  </a:t>
                    </a:r>
                    <a:r>
                      <a:rPr lang="zh-CN" altLang="en-US" sz="1100" b="1" dirty="0"/>
                      <a:t>余数为负，商</a:t>
                    </a:r>
                    <a:r>
                      <a:rPr lang="en-US" altLang="zh-CN" sz="1100" b="1" dirty="0"/>
                      <a:t>0</a:t>
                    </a:r>
                  </a:p>
                  <a:p>
                    <a:r>
                      <a:rPr lang="en-US" altLang="zh-CN" sz="1100" b="1" dirty="0"/>
                      <a:t>	1 1. 0 0 0 1 0          0. 1 1 0 0                     </a:t>
                    </a:r>
                    <a:r>
                      <a:rPr lang="zh-CN" altLang="en-US" sz="1100" b="1" dirty="0"/>
                      <a:t>左移</a:t>
                    </a:r>
                    <a:r>
                      <a:rPr lang="en-US" altLang="zh-CN" sz="1100" b="1" dirty="0"/>
                      <a:t>1</a:t>
                    </a:r>
                    <a:r>
                      <a:rPr lang="zh-CN" altLang="en-US" sz="1100" b="1" dirty="0"/>
                      <a:t>位</a:t>
                    </a:r>
                    <a:endParaRPr lang="en-US" altLang="zh-CN" sz="1100" b="1" dirty="0"/>
                  </a:p>
                  <a:p>
                    <a:r>
                      <a:rPr lang="en-US" altLang="zh-CN" sz="1100" b="1" dirty="0"/>
                      <a:t>+|y|	0 0. 1 1 0 1 1                                                </a:t>
                    </a:r>
                    <a:r>
                      <a:rPr lang="zh-CN" altLang="en-US" sz="1100" b="1" dirty="0"/>
                      <a:t>加</a:t>
                    </a:r>
                    <a:r>
                      <a:rPr lang="en-US" altLang="zh-CN" sz="1100" b="1" dirty="0"/>
                      <a:t>|y|              </a:t>
                    </a:r>
                  </a:p>
                  <a:p>
                    <a:r>
                      <a:rPr lang="en-US" altLang="zh-CN" sz="1100" b="1" dirty="0">
                        <a:solidFill>
                          <a:srgbClr val="FF0000"/>
                        </a:solidFill>
                      </a:rPr>
                      <a:t>                       </a:t>
                    </a:r>
                  </a:p>
                  <a:p>
                    <a:r>
                      <a:rPr lang="en-US" altLang="zh-CN" sz="1100" b="1" dirty="0">
                        <a:solidFill>
                          <a:srgbClr val="FF0000"/>
                        </a:solidFill>
                      </a:rPr>
                      <a:t>                           </a:t>
                    </a:r>
                    <a:r>
                      <a:rPr lang="en-US" altLang="zh-CN" sz="1100" b="1" dirty="0"/>
                      <a:t>  1 1. 1 1 1 0 1         0. 1 1 0 0 </a:t>
                    </a:r>
                    <a:r>
                      <a:rPr lang="en-US" altLang="zh-CN" sz="1100" b="1" dirty="0">
                        <a:solidFill>
                          <a:srgbClr val="FF0000"/>
                        </a:solidFill>
                      </a:rPr>
                      <a:t>0</a:t>
                    </a:r>
                    <a:r>
                      <a:rPr lang="en-US" altLang="zh-CN" sz="1100" b="1" dirty="0"/>
                      <a:t>                   </a:t>
                    </a:r>
                    <a:r>
                      <a:rPr lang="zh-CN" altLang="en-US" sz="1100" b="1" dirty="0"/>
                      <a:t>余数为负，商</a:t>
                    </a:r>
                    <a:r>
                      <a:rPr lang="en-US" altLang="zh-CN" sz="1100" b="1" dirty="0"/>
                      <a:t>0</a:t>
                    </a:r>
                  </a:p>
                  <a:p>
                    <a:r>
                      <a:rPr lang="en-US" altLang="zh-CN" sz="1100" b="1" dirty="0"/>
                      <a:t>+|y|	0 0. 1 1 0 1 1                                                </a:t>
                    </a:r>
                    <a:r>
                      <a:rPr lang="zh-CN" altLang="en-US" sz="1100" b="1" dirty="0"/>
                      <a:t>加</a:t>
                    </a:r>
                    <a:r>
                      <a:rPr lang="en-US" altLang="zh-CN" sz="1100" b="1" dirty="0"/>
                      <a:t>|y|              </a:t>
                    </a:r>
                  </a:p>
                  <a:p>
                    <a:endParaRPr lang="en-US" altLang="zh-CN" sz="1100" b="1" dirty="0"/>
                  </a:p>
                  <a:p>
                    <a:r>
                      <a:rPr lang="en-US" altLang="zh-CN" sz="1100" b="1" dirty="0"/>
                      <a:t>                             0 0. 1 1 0 0 0         0. 1 1 0 0 0</a:t>
                    </a:r>
                  </a:p>
                  <a:p>
                    <a:endParaRPr lang="en-US" altLang="zh-CN" sz="1100" b="1" dirty="0"/>
                  </a:p>
                  <a:p>
                    <a:r>
                      <a:rPr lang="zh-CN" altLang="en-US" sz="1100" b="1" dirty="0"/>
                      <a:t>商</a:t>
                    </a:r>
                    <a:r>
                      <a:rPr lang="en-US" altLang="zh-CN" sz="1100" b="1" dirty="0"/>
                      <a:t>Q=0.11000</a:t>
                    </a:r>
                    <a:r>
                      <a:rPr lang="zh-CN" altLang="en-US" sz="1100" b="1" dirty="0"/>
                      <a:t>；余数</a:t>
                    </a:r>
                    <a:r>
                      <a:rPr lang="en-US" altLang="zh-CN" sz="1100" b="1" dirty="0"/>
                      <a:t>R=0.00000 11000</a:t>
                    </a:r>
                  </a:p>
                  <a:p>
                    <a:r>
                      <a:rPr lang="zh-CN" altLang="en-US" sz="1100" b="1" dirty="0"/>
                      <a:t>因为余数为负数，需要加</a:t>
                    </a:r>
                    <a:r>
                      <a:rPr lang="en-US" altLang="zh-CN" sz="1100" b="1" dirty="0"/>
                      <a:t>|y|</a:t>
                    </a:r>
                    <a:r>
                      <a:rPr lang="zh-CN" altLang="en-US" sz="1100" b="1" dirty="0"/>
                      <a:t>恢复为正余数（余数的符号必须与</a:t>
                    </a:r>
                    <a:r>
                      <a:rPr lang="en-US" altLang="zh-CN" sz="1100" b="1" dirty="0"/>
                      <a:t>x</a:t>
                    </a:r>
                    <a:r>
                      <a:rPr lang="zh-CN" altLang="en-US" sz="1100" b="1" dirty="0"/>
                      <a:t>的符号相同）</a:t>
                    </a:r>
                    <a:endParaRPr lang="en-US" altLang="zh-CN" sz="1100" b="1" dirty="0"/>
                  </a:p>
                </p:txBody>
              </p:sp>
              <p:cxnSp>
                <p:nvCxnSpPr>
                  <p:cNvPr id="30" name="直接连接符 29">
                    <a:extLst>
                      <a:ext uri="{FF2B5EF4-FFF2-40B4-BE49-F238E27FC236}">
                        <a16:creationId xmlns:a16="http://schemas.microsoft.com/office/drawing/2014/main" id="{C8AD9BDF-EF09-4C26-B48B-3B8277ABA2D4}"/>
                      </a:ext>
                    </a:extLst>
                  </p:cNvPr>
                  <p:cNvCxnSpPr>
                    <a:cxnSpLocks/>
                  </p:cNvCxnSpPr>
                  <p:nvPr/>
                </p:nvCxnSpPr>
                <p:spPr>
                  <a:xfrm>
                    <a:off x="1979712" y="3068960"/>
                    <a:ext cx="464712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id="{3ADD3150-48B2-442B-8FBF-96E276AB5EDC}"/>
                      </a:ext>
                    </a:extLst>
                  </p:cNvPr>
                  <p:cNvCxnSpPr>
                    <a:cxnSpLocks/>
                  </p:cNvCxnSpPr>
                  <p:nvPr/>
                </p:nvCxnSpPr>
                <p:spPr>
                  <a:xfrm>
                    <a:off x="1979712" y="3765890"/>
                    <a:ext cx="464712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7" name="直接连接符 26">
                  <a:extLst>
                    <a:ext uri="{FF2B5EF4-FFF2-40B4-BE49-F238E27FC236}">
                      <a16:creationId xmlns:a16="http://schemas.microsoft.com/office/drawing/2014/main" id="{F5261A3F-6F45-474F-975C-731E125CC7AD}"/>
                    </a:ext>
                  </a:extLst>
                </p:cNvPr>
                <p:cNvCxnSpPr>
                  <a:cxnSpLocks/>
                </p:cNvCxnSpPr>
                <p:nvPr/>
              </p:nvCxnSpPr>
              <p:spPr>
                <a:xfrm>
                  <a:off x="1979712" y="3502287"/>
                  <a:ext cx="464712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2F13AD5D-92C9-4365-B67D-84AA0237DFD5}"/>
                    </a:ext>
                  </a:extLst>
                </p:cNvPr>
                <p:cNvCxnSpPr>
                  <a:cxnSpLocks/>
                </p:cNvCxnSpPr>
                <p:nvPr/>
              </p:nvCxnSpPr>
              <p:spPr>
                <a:xfrm>
                  <a:off x="1979712" y="4249510"/>
                  <a:ext cx="464712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5" name="直接连接符 24">
                <a:extLst>
                  <a:ext uri="{FF2B5EF4-FFF2-40B4-BE49-F238E27FC236}">
                    <a16:creationId xmlns:a16="http://schemas.microsoft.com/office/drawing/2014/main" id="{23280DE5-B1AC-45DD-A682-781A078E15EF}"/>
                  </a:ext>
                </a:extLst>
              </p:cNvPr>
              <p:cNvCxnSpPr>
                <a:cxnSpLocks/>
              </p:cNvCxnSpPr>
              <p:nvPr/>
            </p:nvCxnSpPr>
            <p:spPr>
              <a:xfrm>
                <a:off x="1985028" y="4922011"/>
                <a:ext cx="525126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0" name="直接箭头连接符 19">
              <a:extLst>
                <a:ext uri="{FF2B5EF4-FFF2-40B4-BE49-F238E27FC236}">
                  <a16:creationId xmlns:a16="http://schemas.microsoft.com/office/drawing/2014/main" id="{146E15C3-6435-42AE-B9AE-73D88033B8A2}"/>
                </a:ext>
              </a:extLst>
            </p:cNvPr>
            <p:cNvCxnSpPr/>
            <p:nvPr/>
          </p:nvCxnSpPr>
          <p:spPr>
            <a:xfrm flipH="1">
              <a:off x="2051720" y="1262978"/>
              <a:ext cx="288032" cy="0"/>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id="{D7E3A0D1-DDBB-40CA-A0FE-EDC6805CE991}"/>
                </a:ext>
              </a:extLst>
            </p:cNvPr>
            <p:cNvCxnSpPr/>
            <p:nvPr/>
          </p:nvCxnSpPr>
          <p:spPr>
            <a:xfrm flipH="1">
              <a:off x="2051720" y="1959499"/>
              <a:ext cx="288032" cy="0"/>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4B97EED1-7A6F-4E9E-BCBF-97FE59619F77}"/>
                </a:ext>
              </a:extLst>
            </p:cNvPr>
            <p:cNvCxnSpPr/>
            <p:nvPr/>
          </p:nvCxnSpPr>
          <p:spPr>
            <a:xfrm flipH="1">
              <a:off x="2051720" y="2656021"/>
              <a:ext cx="288032" cy="0"/>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id="{C9A26AA1-FFBA-4AE5-A8A7-29CC83F27B17}"/>
                </a:ext>
              </a:extLst>
            </p:cNvPr>
            <p:cNvCxnSpPr/>
            <p:nvPr/>
          </p:nvCxnSpPr>
          <p:spPr>
            <a:xfrm flipH="1">
              <a:off x="2051720" y="3352542"/>
              <a:ext cx="288032" cy="0"/>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sp>
        <p:nvSpPr>
          <p:cNvPr id="32" name="文本框 31">
            <a:extLst>
              <a:ext uri="{FF2B5EF4-FFF2-40B4-BE49-F238E27FC236}">
                <a16:creationId xmlns:a16="http://schemas.microsoft.com/office/drawing/2014/main" id="{CD81339F-29BD-4012-8F4F-5F2387469147}"/>
              </a:ext>
            </a:extLst>
          </p:cNvPr>
          <p:cNvSpPr txBox="1"/>
          <p:nvPr/>
        </p:nvSpPr>
        <p:spPr>
          <a:xfrm>
            <a:off x="6421024" y="1413766"/>
            <a:ext cx="1584176" cy="400110"/>
          </a:xfrm>
          <a:prstGeom prst="rect">
            <a:avLst/>
          </a:prstGeom>
          <a:solidFill>
            <a:srgbClr val="92D050"/>
          </a:solidFill>
        </p:spPr>
        <p:txBody>
          <a:bodyPr wrap="square" rtlCol="0">
            <a:spAutoFit/>
          </a:bodyPr>
          <a:lstStyle/>
          <a:p>
            <a:r>
              <a:rPr lang="zh-CN" altLang="en-US" sz="1000" b="1" dirty="0"/>
              <a:t>余数</a:t>
            </a:r>
            <a:r>
              <a:rPr lang="en-US" altLang="zh-CN" sz="1000" b="1" dirty="0"/>
              <a:t>R</a:t>
            </a:r>
            <a:r>
              <a:rPr lang="zh-CN" altLang="en-US" sz="1000" b="1" dirty="0"/>
              <a:t>的初始值为</a:t>
            </a:r>
            <a:r>
              <a:rPr lang="en-US" altLang="zh-CN" sz="1000" b="1" dirty="0"/>
              <a:t>x</a:t>
            </a:r>
            <a:r>
              <a:rPr lang="zh-CN" altLang="en-US" sz="1000" b="1" dirty="0"/>
              <a:t>的绝对值（双符号位小数）</a:t>
            </a:r>
          </a:p>
        </p:txBody>
      </p:sp>
      <p:sp>
        <p:nvSpPr>
          <p:cNvPr id="33" name="文本框 32">
            <a:extLst>
              <a:ext uri="{FF2B5EF4-FFF2-40B4-BE49-F238E27FC236}">
                <a16:creationId xmlns:a16="http://schemas.microsoft.com/office/drawing/2014/main" id="{A84FBBE2-99DA-4F2A-BE64-5DF18B58EBFC}"/>
              </a:ext>
            </a:extLst>
          </p:cNvPr>
          <p:cNvSpPr txBox="1"/>
          <p:nvPr/>
        </p:nvSpPr>
        <p:spPr>
          <a:xfrm>
            <a:off x="6466478" y="2976545"/>
            <a:ext cx="1584176" cy="1169551"/>
          </a:xfrm>
          <a:prstGeom prst="rect">
            <a:avLst/>
          </a:prstGeom>
          <a:solidFill>
            <a:srgbClr val="92D050"/>
          </a:solidFill>
        </p:spPr>
        <p:txBody>
          <a:bodyPr wrap="square" rtlCol="0">
            <a:spAutoFit/>
          </a:bodyPr>
          <a:lstStyle/>
          <a:p>
            <a:r>
              <a:rPr lang="zh-CN" altLang="en-US" sz="1000" b="1" dirty="0"/>
              <a:t>余数为负，商</a:t>
            </a:r>
            <a:r>
              <a:rPr lang="en-US" altLang="zh-CN" sz="1000" b="1" dirty="0"/>
              <a:t>0</a:t>
            </a:r>
            <a:r>
              <a:rPr lang="zh-CN" altLang="en-US" sz="1000" b="1" dirty="0"/>
              <a:t>，左移</a:t>
            </a:r>
            <a:r>
              <a:rPr lang="en-US" altLang="zh-CN" sz="1000" b="1" dirty="0"/>
              <a:t>1</a:t>
            </a:r>
            <a:r>
              <a:rPr lang="zh-CN" altLang="en-US" sz="1000" b="1" dirty="0"/>
              <a:t>位，加</a:t>
            </a:r>
            <a:r>
              <a:rPr lang="en-US" altLang="zh-CN" sz="1000" b="1" dirty="0"/>
              <a:t>|y|</a:t>
            </a:r>
          </a:p>
          <a:p>
            <a:endParaRPr lang="en-US" altLang="zh-CN" sz="1000" b="1" dirty="0"/>
          </a:p>
          <a:p>
            <a:endParaRPr lang="en-US" altLang="zh-CN" sz="1000" b="1" dirty="0"/>
          </a:p>
          <a:p>
            <a:endParaRPr lang="en-US" altLang="zh-CN" sz="1000" b="1" dirty="0"/>
          </a:p>
          <a:p>
            <a:r>
              <a:rPr lang="zh-CN" altLang="en-US" sz="1000" b="1" dirty="0"/>
              <a:t>余数为正，商</a:t>
            </a:r>
            <a:r>
              <a:rPr lang="en-US" altLang="zh-CN" sz="1000" b="1" dirty="0"/>
              <a:t>1</a:t>
            </a:r>
            <a:r>
              <a:rPr lang="zh-CN" altLang="en-US" sz="1000" b="1" dirty="0"/>
              <a:t>，左移</a:t>
            </a:r>
            <a:r>
              <a:rPr lang="en-US" altLang="zh-CN" sz="1000" b="1" dirty="0"/>
              <a:t>1</a:t>
            </a:r>
            <a:r>
              <a:rPr lang="zh-CN" altLang="en-US" sz="1000" b="1" dirty="0"/>
              <a:t>位，减</a:t>
            </a:r>
            <a:r>
              <a:rPr lang="en-US" altLang="zh-CN" sz="1000" b="1" dirty="0"/>
              <a:t>|y|</a:t>
            </a:r>
            <a:endParaRPr lang="zh-CN" altLang="en-US" sz="1000" b="1" dirty="0"/>
          </a:p>
        </p:txBody>
      </p:sp>
      <p:sp>
        <p:nvSpPr>
          <p:cNvPr id="34" name="文本框 33">
            <a:extLst>
              <a:ext uri="{FF2B5EF4-FFF2-40B4-BE49-F238E27FC236}">
                <a16:creationId xmlns:a16="http://schemas.microsoft.com/office/drawing/2014/main" id="{50EB13A8-E9FD-4451-8E9B-0CC99C2662B3}"/>
              </a:ext>
            </a:extLst>
          </p:cNvPr>
          <p:cNvSpPr txBox="1"/>
          <p:nvPr/>
        </p:nvSpPr>
        <p:spPr>
          <a:xfrm>
            <a:off x="241212" y="3058914"/>
            <a:ext cx="294904" cy="1569660"/>
          </a:xfrm>
          <a:prstGeom prst="rect">
            <a:avLst/>
          </a:prstGeom>
          <a:solidFill>
            <a:srgbClr val="FFC000"/>
          </a:solidFill>
        </p:spPr>
        <p:txBody>
          <a:bodyPr wrap="square">
            <a:spAutoFit/>
          </a:bodyPr>
          <a:lstStyle/>
          <a:p>
            <a:pPr algn="ctr"/>
            <a:r>
              <a:rPr lang="zh-CN" altLang="en-US" sz="1200" b="1" dirty="0"/>
              <a:t>原码不恢复余数法</a:t>
            </a:r>
            <a:endParaRPr lang="zh-CN" altLang="en-US" sz="1200" dirty="0"/>
          </a:p>
        </p:txBody>
      </p:sp>
      <p:cxnSp>
        <p:nvCxnSpPr>
          <p:cNvPr id="35" name="直接连接符 34">
            <a:extLst>
              <a:ext uri="{FF2B5EF4-FFF2-40B4-BE49-F238E27FC236}">
                <a16:creationId xmlns:a16="http://schemas.microsoft.com/office/drawing/2014/main" id="{8D5BB9E8-E40F-4D81-BD9D-0488FE92CBF3}"/>
              </a:ext>
            </a:extLst>
          </p:cNvPr>
          <p:cNvCxnSpPr>
            <a:cxnSpLocks/>
          </p:cNvCxnSpPr>
          <p:nvPr/>
        </p:nvCxnSpPr>
        <p:spPr>
          <a:xfrm>
            <a:off x="971600" y="5301208"/>
            <a:ext cx="50275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接箭头连接符 35">
            <a:extLst>
              <a:ext uri="{FF2B5EF4-FFF2-40B4-BE49-F238E27FC236}">
                <a16:creationId xmlns:a16="http://schemas.microsoft.com/office/drawing/2014/main" id="{458AF673-41A1-4365-8D36-76D1BDFA220E}"/>
              </a:ext>
            </a:extLst>
          </p:cNvPr>
          <p:cNvCxnSpPr/>
          <p:nvPr/>
        </p:nvCxnSpPr>
        <p:spPr>
          <a:xfrm flipH="1">
            <a:off x="1547664" y="4981677"/>
            <a:ext cx="288032" cy="0"/>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id="{3127278F-7949-4732-AB04-166815CB391E}"/>
              </a:ext>
            </a:extLst>
          </p:cNvPr>
          <p:cNvCxnSpPr>
            <a:cxnSpLocks/>
          </p:cNvCxnSpPr>
          <p:nvPr/>
        </p:nvCxnSpPr>
        <p:spPr>
          <a:xfrm>
            <a:off x="984561" y="5805264"/>
            <a:ext cx="50275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9E7138F5-F8A3-486F-B9D5-1DC5EF6C9DE5}"/>
              </a:ext>
            </a:extLst>
          </p:cNvPr>
          <p:cNvSpPr txBox="1"/>
          <p:nvPr/>
        </p:nvSpPr>
        <p:spPr>
          <a:xfrm>
            <a:off x="6421024" y="4734840"/>
            <a:ext cx="2471456" cy="1384995"/>
          </a:xfrm>
          <a:prstGeom prst="rect">
            <a:avLst/>
          </a:prstGeom>
          <a:solidFill>
            <a:srgbClr val="92D050"/>
          </a:solidFill>
        </p:spPr>
        <p:txBody>
          <a:bodyPr wrap="square" rtlCol="0">
            <a:spAutoFit/>
          </a:bodyPr>
          <a:lstStyle/>
          <a:p>
            <a:r>
              <a:rPr lang="zh-CN" altLang="en-US" sz="1200" b="1" dirty="0"/>
              <a:t>验证：</a:t>
            </a:r>
            <a:r>
              <a:rPr lang="en-US" altLang="zh-CN" sz="1200" b="1" dirty="0"/>
              <a:t>x=0.10101=21/32</a:t>
            </a:r>
            <a:r>
              <a:rPr lang="zh-CN" altLang="en-US" sz="1200" b="1" dirty="0"/>
              <a:t>，</a:t>
            </a:r>
            <a:r>
              <a:rPr lang="en-US" altLang="zh-CN" sz="1200" b="1" dirty="0"/>
              <a:t>y=0.11011=27/32</a:t>
            </a:r>
          </a:p>
          <a:p>
            <a:r>
              <a:rPr lang="zh-CN" altLang="en-US" sz="1200" b="1" dirty="0"/>
              <a:t>商</a:t>
            </a:r>
            <a:r>
              <a:rPr lang="en-US" altLang="zh-CN" sz="1200" b="1" dirty="0"/>
              <a:t>Q=0.11000=24/32</a:t>
            </a:r>
            <a:r>
              <a:rPr lang="zh-CN" altLang="en-US" sz="1200" b="1" dirty="0"/>
              <a:t>，余数</a:t>
            </a:r>
            <a:r>
              <a:rPr lang="en-US" altLang="zh-CN" sz="1200" b="1" dirty="0"/>
              <a:t>R=0.000000 11000=24/1024</a:t>
            </a:r>
          </a:p>
          <a:p>
            <a:endParaRPr lang="en-US" altLang="zh-CN" sz="1200" b="1" dirty="0"/>
          </a:p>
          <a:p>
            <a:r>
              <a:rPr lang="en-US" altLang="zh-CN" sz="1200" b="1" dirty="0"/>
              <a:t>x=Q*</a:t>
            </a:r>
            <a:r>
              <a:rPr lang="en-US" altLang="zh-CN" sz="1200" b="1" dirty="0" err="1"/>
              <a:t>y+R</a:t>
            </a:r>
            <a:r>
              <a:rPr lang="en-US" altLang="zh-CN" sz="1200" b="1" dirty="0"/>
              <a:t>=(24/32)*(27/32)+24/1024=672/1024=21/32</a:t>
            </a:r>
            <a:endParaRPr lang="zh-CN" altLang="en-US" sz="1200" b="1" dirty="0"/>
          </a:p>
        </p:txBody>
      </p:sp>
    </p:spTree>
    <p:extLst>
      <p:ext uri="{BB962C8B-B14F-4D97-AF65-F5344CB8AC3E}">
        <p14:creationId xmlns:p14="http://schemas.microsoft.com/office/powerpoint/2010/main" val="28005351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a:extLst>
              <a:ext uri="{FF2B5EF4-FFF2-40B4-BE49-F238E27FC236}">
                <a16:creationId xmlns:a16="http://schemas.microsoft.com/office/drawing/2014/main" id="{23F5EBC3-CB71-459F-AB99-BD02956D02E1}"/>
              </a:ext>
            </a:extLst>
          </p:cNvPr>
          <p:cNvSpPr>
            <a:spLocks noGrp="1"/>
          </p:cNvSpPr>
          <p:nvPr>
            <p:ph idx="1"/>
          </p:nvPr>
        </p:nvSpPr>
        <p:spPr>
          <a:xfrm>
            <a:off x="457200" y="188640"/>
            <a:ext cx="8229600" cy="4525963"/>
          </a:xfrm>
        </p:spPr>
        <p:txBody>
          <a:bodyPr/>
          <a:lstStyle/>
          <a:p>
            <a:r>
              <a:rPr lang="en-US" altLang="zh-CN" sz="1800" b="1" dirty="0"/>
              <a:t>3.8  </a:t>
            </a:r>
            <a:r>
              <a:rPr lang="zh-CN" altLang="en-US" sz="1800" b="1" dirty="0"/>
              <a:t>用原码不恢复余数法计算</a:t>
            </a:r>
            <a:r>
              <a:rPr lang="en-US" altLang="zh-CN" sz="1800" b="1" dirty="0" err="1"/>
              <a:t>x</a:t>
            </a:r>
            <a:r>
              <a:rPr lang="en-US" altLang="zh-CN" sz="1800" b="1" dirty="0" err="1">
                <a:latin typeface="Times New Roman" panose="02020603050405020304" pitchFamily="18" charset="0"/>
                <a:cs typeface="Times New Roman" panose="02020603050405020304" pitchFamily="18" charset="0"/>
              </a:rPr>
              <a:t>÷</a:t>
            </a:r>
            <a:r>
              <a:rPr lang="en-US" altLang="zh-CN" sz="1800" b="1" dirty="0" err="1"/>
              <a:t>y</a:t>
            </a:r>
            <a:r>
              <a:rPr lang="zh-CN" altLang="en-US" sz="1800" b="1" dirty="0"/>
              <a:t>。</a:t>
            </a:r>
            <a:endParaRPr lang="en-US" altLang="zh-CN" sz="1800" b="1" dirty="0"/>
          </a:p>
          <a:p>
            <a:r>
              <a:rPr lang="zh-CN" altLang="en-US" sz="1400" b="1" dirty="0"/>
              <a:t>答：</a:t>
            </a:r>
            <a:endParaRPr lang="en-US" altLang="zh-CN" sz="1400" b="1" dirty="0"/>
          </a:p>
          <a:p>
            <a:r>
              <a:rPr lang="zh-CN" altLang="en-US" sz="1400" b="1" dirty="0"/>
              <a:t>（</a:t>
            </a:r>
            <a:r>
              <a:rPr lang="en-US" altLang="zh-CN" sz="1400" b="1" dirty="0"/>
              <a:t>2</a:t>
            </a:r>
            <a:r>
              <a:rPr lang="zh-CN" altLang="en-US" sz="1400" b="1" dirty="0"/>
              <a:t>）</a:t>
            </a:r>
            <a:r>
              <a:rPr lang="en-US" altLang="zh-CN" sz="1400" b="1" dirty="0"/>
              <a:t>x=-0.10101</a:t>
            </a:r>
            <a:r>
              <a:rPr lang="zh-CN" altLang="en-US" sz="1400" b="1" dirty="0"/>
              <a:t>，</a:t>
            </a:r>
            <a:r>
              <a:rPr lang="en-US" altLang="zh-CN" sz="1400" b="1" dirty="0"/>
              <a:t>y=0.11011</a:t>
            </a:r>
          </a:p>
          <a:p>
            <a:pPr lvl="1"/>
            <a:r>
              <a:rPr lang="en-US" altLang="zh-CN" sz="1200" b="1" dirty="0"/>
              <a:t>|x|=00.10101</a:t>
            </a:r>
            <a:r>
              <a:rPr lang="zh-CN" altLang="en-US" sz="1200" b="1" dirty="0"/>
              <a:t>，</a:t>
            </a:r>
            <a:r>
              <a:rPr lang="en-US" altLang="zh-CN" sz="1200" b="1" dirty="0"/>
              <a:t>|y|= 00.11011</a:t>
            </a:r>
            <a:r>
              <a:rPr lang="zh-CN" altLang="en-US" sz="1200" b="1" dirty="0"/>
              <a:t>，</a:t>
            </a:r>
            <a:r>
              <a:rPr lang="en-US" altLang="zh-CN" sz="1200" b="1" dirty="0"/>
              <a:t> [-|y|]</a:t>
            </a:r>
            <a:r>
              <a:rPr lang="zh-CN" altLang="en-US" sz="1200" b="1" baseline="-25000" dirty="0"/>
              <a:t>补 </a:t>
            </a:r>
            <a:r>
              <a:rPr lang="en-US" altLang="zh-CN" sz="1200" b="1" dirty="0"/>
              <a:t>= 11.00101</a:t>
            </a:r>
          </a:p>
          <a:p>
            <a:pPr lvl="1"/>
            <a:endParaRPr lang="en-US" altLang="zh-CN" sz="1200" b="1" dirty="0"/>
          </a:p>
          <a:p>
            <a:pPr lvl="1"/>
            <a:r>
              <a:rPr lang="zh-CN" altLang="en-US" sz="1200" b="1" dirty="0"/>
              <a:t>具体计算过程请参考上一题</a:t>
            </a:r>
            <a:endParaRPr lang="en-US" altLang="zh-CN" sz="1200" b="1" dirty="0"/>
          </a:p>
          <a:p>
            <a:pPr lvl="1"/>
            <a:endParaRPr lang="en-US" altLang="zh-CN" sz="1200" b="1" dirty="0"/>
          </a:p>
          <a:p>
            <a:pPr lvl="1"/>
            <a:r>
              <a:rPr lang="zh-CN" altLang="en-US" sz="1200" b="1" dirty="0"/>
              <a:t>商</a:t>
            </a:r>
            <a:r>
              <a:rPr lang="en-US" altLang="zh-CN" sz="1200" b="1" dirty="0"/>
              <a:t>Q</a:t>
            </a:r>
            <a:r>
              <a:rPr lang="zh-CN" altLang="en-US" sz="1200" b="1" dirty="0"/>
              <a:t> </a:t>
            </a:r>
            <a:r>
              <a:rPr lang="en-US" altLang="zh-CN" sz="1200" b="1" dirty="0"/>
              <a:t>= -0.11000=-24/32</a:t>
            </a:r>
            <a:r>
              <a:rPr lang="zh-CN" altLang="en-US" sz="1200" b="1" dirty="0"/>
              <a:t>（商的符号为</a:t>
            </a:r>
            <a:r>
              <a:rPr lang="en-US" altLang="zh-CN" sz="1200" b="1" dirty="0"/>
              <a:t>x</a:t>
            </a:r>
            <a:r>
              <a:rPr lang="zh-CN" altLang="en-US" sz="1200" b="1" dirty="0"/>
              <a:t>和</a:t>
            </a:r>
            <a:r>
              <a:rPr lang="en-US" altLang="zh-CN" sz="1200" b="1" dirty="0"/>
              <a:t>y</a:t>
            </a:r>
            <a:r>
              <a:rPr lang="zh-CN" altLang="en-US" sz="1200" b="1" dirty="0"/>
              <a:t>符号的异或）；余数</a:t>
            </a:r>
            <a:r>
              <a:rPr lang="en-US" altLang="zh-CN" sz="1200" b="1" dirty="0"/>
              <a:t>R</a:t>
            </a:r>
            <a:r>
              <a:rPr lang="zh-CN" altLang="en-US" sz="1200" b="1" dirty="0"/>
              <a:t> </a:t>
            </a:r>
            <a:r>
              <a:rPr lang="en-US" altLang="zh-CN" sz="1200" b="1" dirty="0"/>
              <a:t>= -0.00000 11000=-24/1024</a:t>
            </a:r>
            <a:r>
              <a:rPr lang="zh-CN" altLang="en-US" sz="1200" b="1" dirty="0"/>
              <a:t>（余数的符号与</a:t>
            </a:r>
            <a:r>
              <a:rPr lang="en-US" altLang="zh-CN" sz="1200" b="1" dirty="0"/>
              <a:t>x</a:t>
            </a:r>
            <a:r>
              <a:rPr lang="zh-CN" altLang="en-US" sz="1200" b="1" dirty="0"/>
              <a:t>相同）</a:t>
            </a:r>
            <a:endParaRPr lang="en-US" altLang="zh-CN" sz="1200" b="1" dirty="0"/>
          </a:p>
          <a:p>
            <a:pPr lvl="1"/>
            <a:endParaRPr lang="en-US" altLang="zh-CN" sz="1200" b="1" dirty="0"/>
          </a:p>
          <a:p>
            <a:pPr lvl="1"/>
            <a:r>
              <a:rPr lang="zh-CN" altLang="en-US" sz="1200" b="1" dirty="0"/>
              <a:t>验证：</a:t>
            </a:r>
            <a:r>
              <a:rPr lang="en-US" altLang="zh-CN" sz="1200" b="1" dirty="0"/>
              <a:t>x =-0.10101=-21/32</a:t>
            </a:r>
            <a:r>
              <a:rPr lang="zh-CN" altLang="en-US" sz="1200" b="1" dirty="0"/>
              <a:t>，</a:t>
            </a:r>
            <a:r>
              <a:rPr lang="en-US" altLang="zh-CN" sz="1200" b="1" dirty="0"/>
              <a:t>y =0.11011=27/32</a:t>
            </a:r>
          </a:p>
          <a:p>
            <a:pPr lvl="1"/>
            <a:endParaRPr lang="en-US" altLang="zh-CN" sz="1200" b="1" dirty="0"/>
          </a:p>
          <a:p>
            <a:pPr lvl="1"/>
            <a:r>
              <a:rPr lang="en-US" altLang="zh-CN" sz="1200" b="1" dirty="0"/>
              <a:t>x=Q*</a:t>
            </a:r>
            <a:r>
              <a:rPr lang="en-US" altLang="zh-CN" sz="1200" b="1" dirty="0" err="1"/>
              <a:t>y+R</a:t>
            </a:r>
            <a:r>
              <a:rPr lang="en-US" altLang="zh-CN" sz="1200" b="1" dirty="0"/>
              <a:t>=(-24/32)*(27/32)+(-24/1024)=-672/1024=-21/32</a:t>
            </a:r>
          </a:p>
          <a:p>
            <a:pPr lvl="1"/>
            <a:endParaRPr lang="en-US" altLang="zh-CN" sz="1200" b="1" dirty="0"/>
          </a:p>
          <a:p>
            <a:pPr lvl="1"/>
            <a:endParaRPr lang="en-US" altLang="zh-CN" sz="3400" b="1" dirty="0"/>
          </a:p>
          <a:p>
            <a:endParaRPr lang="en-US" altLang="zh-CN" sz="1800" b="1" dirty="0"/>
          </a:p>
          <a:p>
            <a:endParaRPr lang="en-US" altLang="zh-CN" sz="1800" b="1" dirty="0"/>
          </a:p>
          <a:p>
            <a:endParaRPr lang="en-US" altLang="zh-CN" sz="1800" b="1" dirty="0"/>
          </a:p>
          <a:p>
            <a:endParaRPr lang="en-US" altLang="zh-CN" sz="1800" b="1" dirty="0"/>
          </a:p>
          <a:p>
            <a:endParaRPr lang="en-US" altLang="zh-CN" sz="1800" b="1" dirty="0"/>
          </a:p>
        </p:txBody>
      </p:sp>
    </p:spTree>
    <p:extLst>
      <p:ext uri="{BB962C8B-B14F-4D97-AF65-F5344CB8AC3E}">
        <p14:creationId xmlns:p14="http://schemas.microsoft.com/office/powerpoint/2010/main" val="40997105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a:extLst>
              <a:ext uri="{FF2B5EF4-FFF2-40B4-BE49-F238E27FC236}">
                <a16:creationId xmlns:a16="http://schemas.microsoft.com/office/drawing/2014/main" id="{23F5EBC3-CB71-459F-AB99-BD02956D02E1}"/>
              </a:ext>
            </a:extLst>
          </p:cNvPr>
          <p:cNvSpPr>
            <a:spLocks noGrp="1"/>
          </p:cNvSpPr>
          <p:nvPr>
            <p:ph idx="1"/>
          </p:nvPr>
        </p:nvSpPr>
        <p:spPr>
          <a:xfrm>
            <a:off x="457200" y="188640"/>
            <a:ext cx="8229600" cy="4525963"/>
          </a:xfrm>
        </p:spPr>
        <p:txBody>
          <a:bodyPr/>
          <a:lstStyle/>
          <a:p>
            <a:r>
              <a:rPr lang="en-US" altLang="zh-CN" sz="1800" b="1" dirty="0"/>
              <a:t>3.9  </a:t>
            </a:r>
            <a:r>
              <a:rPr lang="zh-CN" altLang="en-US" sz="1800" b="1" dirty="0"/>
              <a:t>浮点数加法运算</a:t>
            </a:r>
            <a:r>
              <a:rPr lang="en-US" altLang="zh-CN" sz="1800" b="1" dirty="0"/>
              <a:t>[</a:t>
            </a:r>
            <a:r>
              <a:rPr lang="en-US" altLang="zh-CN" sz="1800" b="1" dirty="0" err="1"/>
              <a:t>x+y</a:t>
            </a:r>
            <a:r>
              <a:rPr lang="en-US" altLang="zh-CN" sz="1800" b="1" dirty="0"/>
              <a:t>]</a:t>
            </a:r>
            <a:r>
              <a:rPr lang="zh-CN" altLang="en-US" sz="1800" b="1" baseline="-25000" dirty="0"/>
              <a:t>补</a:t>
            </a:r>
            <a:r>
              <a:rPr lang="zh-CN" altLang="en-US" sz="1800" b="1" dirty="0"/>
              <a:t>。</a:t>
            </a:r>
            <a:endParaRPr lang="en-US" altLang="zh-CN" sz="1800" b="1" dirty="0"/>
          </a:p>
          <a:p>
            <a:r>
              <a:rPr lang="zh-CN" altLang="en-US" sz="1400" b="1" dirty="0"/>
              <a:t>答：</a:t>
            </a:r>
            <a:endParaRPr lang="en-US" altLang="zh-CN" sz="1400" b="1" dirty="0"/>
          </a:p>
          <a:p>
            <a:r>
              <a:rPr lang="zh-CN" altLang="en-US" sz="1400" b="1" dirty="0"/>
              <a:t>（</a:t>
            </a:r>
            <a:r>
              <a:rPr lang="en-US" altLang="zh-CN" sz="1400" b="1" dirty="0"/>
              <a:t>1</a:t>
            </a:r>
            <a:r>
              <a:rPr lang="zh-CN" altLang="en-US" sz="1400" b="1" dirty="0"/>
              <a:t>）</a:t>
            </a:r>
            <a:r>
              <a:rPr lang="en-US" altLang="zh-CN" sz="1400" b="1" dirty="0"/>
              <a:t>x=2</a:t>
            </a:r>
            <a:r>
              <a:rPr lang="en-US" altLang="zh-CN" sz="1400" b="1" baseline="30000" dirty="0"/>
              <a:t>011</a:t>
            </a:r>
            <a:r>
              <a:rPr lang="en-US" altLang="zh-CN" sz="1400" b="1" dirty="0"/>
              <a:t>x0.100100</a:t>
            </a:r>
            <a:r>
              <a:rPr lang="zh-CN" altLang="en-US" sz="1400" b="1" dirty="0"/>
              <a:t>，</a:t>
            </a:r>
            <a:r>
              <a:rPr lang="en-US" altLang="zh-CN" sz="1400" b="1" dirty="0"/>
              <a:t>y=2</a:t>
            </a:r>
            <a:r>
              <a:rPr lang="en-US" altLang="zh-CN" sz="1400" b="1" baseline="30000" dirty="0"/>
              <a:t>010</a:t>
            </a:r>
            <a:r>
              <a:rPr lang="en-US" altLang="zh-CN" sz="1400" b="1" dirty="0"/>
              <a:t>x(-0.011010)</a:t>
            </a:r>
          </a:p>
          <a:p>
            <a:endParaRPr lang="en-US" altLang="zh-CN" sz="1400" b="1" dirty="0"/>
          </a:p>
          <a:p>
            <a:r>
              <a:rPr lang="zh-CN" altLang="en-US" sz="1400" b="1" dirty="0"/>
              <a:t>第</a:t>
            </a:r>
            <a:r>
              <a:rPr lang="en-US" altLang="zh-CN" sz="1400" b="1" dirty="0"/>
              <a:t>0</a:t>
            </a:r>
            <a:r>
              <a:rPr lang="zh-CN" altLang="en-US" sz="1400" b="1" dirty="0"/>
              <a:t>步：阶码用</a:t>
            </a:r>
            <a:r>
              <a:rPr lang="en-US" altLang="zh-CN" sz="1400" b="1" dirty="0"/>
              <a:t>4</a:t>
            </a:r>
            <a:r>
              <a:rPr lang="zh-CN" altLang="en-US" sz="1400" b="1" dirty="0"/>
              <a:t>位移码表示（含</a:t>
            </a:r>
            <a:r>
              <a:rPr lang="en-US" altLang="zh-CN" sz="1400" b="1" dirty="0"/>
              <a:t>1</a:t>
            </a:r>
            <a:r>
              <a:rPr lang="zh-CN" altLang="en-US" sz="1400" b="1" dirty="0"/>
              <a:t>位符号位），尾数用</a:t>
            </a:r>
            <a:r>
              <a:rPr lang="en-US" altLang="zh-CN" sz="1400" b="1" dirty="0"/>
              <a:t>7</a:t>
            </a:r>
            <a:r>
              <a:rPr lang="zh-CN" altLang="en-US" sz="1400" b="1" dirty="0"/>
              <a:t>位补码表示（含</a:t>
            </a:r>
            <a:r>
              <a:rPr lang="en-US" altLang="zh-CN" sz="1400" b="1" dirty="0"/>
              <a:t>1</a:t>
            </a:r>
            <a:r>
              <a:rPr lang="zh-CN" altLang="en-US" sz="1400" b="1" dirty="0"/>
              <a:t>位符号位）</a:t>
            </a:r>
            <a:endParaRPr lang="en-US" altLang="zh-CN" sz="1400" b="1" dirty="0"/>
          </a:p>
          <a:p>
            <a:r>
              <a:rPr lang="en-US" altLang="zh-CN" sz="1400" b="1" dirty="0"/>
              <a:t>x=1,011  0.100100           y=1,010  1.100110</a:t>
            </a:r>
          </a:p>
          <a:p>
            <a:endParaRPr lang="en-US" altLang="zh-CN" sz="1400" b="1" dirty="0"/>
          </a:p>
          <a:p>
            <a:r>
              <a:rPr lang="zh-CN" altLang="en-US" sz="1400" b="1" dirty="0"/>
              <a:t>第</a:t>
            </a:r>
            <a:r>
              <a:rPr lang="en-US" altLang="zh-CN" sz="1400" b="1" dirty="0"/>
              <a:t>1</a:t>
            </a:r>
            <a:r>
              <a:rPr lang="zh-CN" altLang="en-US" sz="1400" b="1" dirty="0"/>
              <a:t>步：对阶，小阶向大阶对齐，</a:t>
            </a:r>
            <a:r>
              <a:rPr lang="en-US" altLang="zh-CN" sz="1400" b="1" dirty="0"/>
              <a:t>y</a:t>
            </a:r>
            <a:r>
              <a:rPr lang="zh-CN" altLang="en-US" sz="1400" b="1" dirty="0"/>
              <a:t>向</a:t>
            </a:r>
            <a:r>
              <a:rPr lang="en-US" altLang="zh-CN" sz="1400" b="1" dirty="0"/>
              <a:t>x</a:t>
            </a:r>
            <a:r>
              <a:rPr lang="zh-CN" altLang="en-US" sz="1400" b="1" dirty="0"/>
              <a:t>看齐</a:t>
            </a:r>
            <a:endParaRPr lang="en-US" altLang="zh-CN" sz="1400" b="1" dirty="0"/>
          </a:p>
          <a:p>
            <a:r>
              <a:rPr lang="zh-CN" altLang="en-US" sz="1400" b="1" dirty="0"/>
              <a:t>对阶后的</a:t>
            </a:r>
            <a:r>
              <a:rPr lang="en-US" altLang="zh-CN" sz="1400" b="1" dirty="0"/>
              <a:t>y=1,011</a:t>
            </a:r>
            <a:r>
              <a:rPr lang="zh-CN" altLang="en-US" sz="1400" b="1" dirty="0"/>
              <a:t>  </a:t>
            </a:r>
            <a:r>
              <a:rPr lang="en-US" altLang="zh-CN" sz="1400" b="1" dirty="0"/>
              <a:t>1.110011 </a:t>
            </a:r>
          </a:p>
          <a:p>
            <a:endParaRPr lang="en-US" altLang="zh-CN" sz="1400" b="1" dirty="0"/>
          </a:p>
          <a:p>
            <a:r>
              <a:rPr lang="zh-CN" altLang="en-US" sz="1400" b="1" dirty="0"/>
              <a:t>第</a:t>
            </a:r>
            <a:r>
              <a:rPr lang="en-US" altLang="zh-CN" sz="1400" b="1" dirty="0"/>
              <a:t>2</a:t>
            </a:r>
            <a:r>
              <a:rPr lang="zh-CN" altLang="en-US" sz="1400" b="1" dirty="0"/>
              <a:t>步：尾数求和</a:t>
            </a:r>
            <a:endParaRPr lang="en-US" altLang="zh-CN" sz="1400" b="1" dirty="0"/>
          </a:p>
          <a:p>
            <a:r>
              <a:rPr lang="en-US" altLang="zh-CN" sz="1400" b="1" dirty="0"/>
              <a:t>[</a:t>
            </a:r>
            <a:r>
              <a:rPr lang="en-US" altLang="zh-CN" sz="1400" b="1" dirty="0" err="1"/>
              <a:t>x+y</a:t>
            </a:r>
            <a:r>
              <a:rPr lang="en-US" altLang="zh-CN" sz="1400" b="1" dirty="0"/>
              <a:t>]</a:t>
            </a:r>
            <a:r>
              <a:rPr lang="zh-CN" altLang="en-US" sz="1400" b="1" baseline="-25000" dirty="0"/>
              <a:t>补</a:t>
            </a:r>
            <a:r>
              <a:rPr lang="en-US" altLang="zh-CN" sz="1400" b="1" dirty="0"/>
              <a:t>=0.010111</a:t>
            </a:r>
          </a:p>
          <a:p>
            <a:endParaRPr lang="en-US" altLang="zh-CN" sz="1400" b="1" dirty="0"/>
          </a:p>
          <a:p>
            <a:r>
              <a:rPr lang="zh-CN" altLang="en-US" sz="1400" b="1" dirty="0"/>
              <a:t>第</a:t>
            </a:r>
            <a:r>
              <a:rPr lang="en-US" altLang="zh-CN" sz="1400" b="1" dirty="0"/>
              <a:t>3</a:t>
            </a:r>
            <a:r>
              <a:rPr lang="zh-CN" altLang="en-US" sz="1400" b="1" dirty="0"/>
              <a:t>步：尾数规格化，</a:t>
            </a:r>
            <a:r>
              <a:rPr lang="en-US" altLang="zh-CN" sz="1400" b="1" dirty="0"/>
              <a:t> 0.010111</a:t>
            </a:r>
            <a:r>
              <a:rPr lang="zh-CN" altLang="en-US" sz="1400" b="1" dirty="0"/>
              <a:t>为非规格化的尾数（绝对值小于</a:t>
            </a:r>
            <a:r>
              <a:rPr lang="en-US" altLang="zh-CN" sz="1400" b="1" dirty="0"/>
              <a:t>0.5</a:t>
            </a:r>
            <a:r>
              <a:rPr lang="zh-CN" altLang="en-US" sz="1400" b="1" dirty="0"/>
              <a:t>），需要左规，即左移</a:t>
            </a:r>
            <a:r>
              <a:rPr lang="en-US" altLang="zh-CN" sz="1400" b="1" dirty="0"/>
              <a:t>1</a:t>
            </a:r>
            <a:r>
              <a:rPr lang="zh-CN" altLang="en-US" sz="1400" b="1" dirty="0"/>
              <a:t>次，尾数变为</a:t>
            </a:r>
            <a:r>
              <a:rPr lang="en-US" altLang="zh-CN" sz="1400" b="1" dirty="0"/>
              <a:t>0.101110</a:t>
            </a:r>
            <a:r>
              <a:rPr lang="zh-CN" altLang="en-US" sz="1400" b="1" dirty="0"/>
              <a:t>，阶码减</a:t>
            </a:r>
            <a:r>
              <a:rPr lang="en-US" altLang="zh-CN" sz="1400" b="1" dirty="0"/>
              <a:t>1</a:t>
            </a:r>
            <a:r>
              <a:rPr lang="zh-CN" altLang="en-US" sz="1400" b="1" dirty="0"/>
              <a:t>，阶码</a:t>
            </a:r>
            <a:r>
              <a:rPr lang="en-US" altLang="zh-CN" sz="1400" b="1" dirty="0"/>
              <a:t>=1,010</a:t>
            </a:r>
          </a:p>
          <a:p>
            <a:endParaRPr lang="en-US" altLang="zh-CN" sz="1400" b="1" dirty="0"/>
          </a:p>
          <a:p>
            <a:r>
              <a:rPr lang="en-US" altLang="zh-CN" sz="1400" b="1" dirty="0"/>
              <a:t>[</a:t>
            </a:r>
            <a:r>
              <a:rPr lang="en-US" altLang="zh-CN" sz="1400" b="1" dirty="0" err="1"/>
              <a:t>x+y</a:t>
            </a:r>
            <a:r>
              <a:rPr lang="en-US" altLang="zh-CN" sz="1400" b="1" dirty="0"/>
              <a:t>]</a:t>
            </a:r>
            <a:r>
              <a:rPr lang="zh-CN" altLang="en-US" sz="1400" b="1" baseline="-25000" dirty="0"/>
              <a:t>补</a:t>
            </a:r>
            <a:r>
              <a:rPr lang="en-US" altLang="zh-CN" sz="1400" b="1" dirty="0"/>
              <a:t>=1,010</a:t>
            </a:r>
            <a:r>
              <a:rPr lang="zh-CN" altLang="en-US" sz="1400" b="1" dirty="0"/>
              <a:t>  </a:t>
            </a:r>
            <a:r>
              <a:rPr lang="en-US" altLang="zh-CN" sz="1400" b="1" dirty="0"/>
              <a:t>0.101110</a:t>
            </a:r>
          </a:p>
          <a:p>
            <a:endParaRPr lang="en-US" altLang="zh-CN" sz="1400" b="1" dirty="0"/>
          </a:p>
          <a:p>
            <a:r>
              <a:rPr lang="zh-CN" altLang="en-US" sz="1400" b="1" dirty="0"/>
              <a:t>验证：</a:t>
            </a:r>
            <a:r>
              <a:rPr lang="en-US" altLang="zh-CN" sz="1400" b="1" dirty="0"/>
              <a:t>x=2</a:t>
            </a:r>
            <a:r>
              <a:rPr lang="en-US" altLang="zh-CN" sz="1400" b="1" baseline="30000" dirty="0"/>
              <a:t>3</a:t>
            </a:r>
            <a:r>
              <a:rPr lang="en-US" altLang="zh-CN" sz="1400" b="1" dirty="0"/>
              <a:t>·(36/64)=4.5</a:t>
            </a:r>
            <a:r>
              <a:rPr lang="zh-CN" altLang="en-US" sz="1400" b="1" dirty="0"/>
              <a:t>，</a:t>
            </a:r>
            <a:r>
              <a:rPr lang="en-US" altLang="zh-CN" sz="1400" b="1" dirty="0"/>
              <a:t>y=2</a:t>
            </a:r>
            <a:r>
              <a:rPr lang="en-US" altLang="zh-CN" sz="1400" b="1" baseline="30000" dirty="0"/>
              <a:t>2</a:t>
            </a:r>
            <a:r>
              <a:rPr lang="en-US" altLang="zh-CN" sz="1400" b="1" dirty="0"/>
              <a:t>·(-26/64)=-1.625</a:t>
            </a:r>
            <a:r>
              <a:rPr lang="zh-CN" altLang="en-US" sz="1400" b="1" dirty="0"/>
              <a:t>；</a:t>
            </a:r>
            <a:r>
              <a:rPr lang="en-US" altLang="zh-CN" sz="1400" b="1" dirty="0" err="1"/>
              <a:t>x+y</a:t>
            </a:r>
            <a:r>
              <a:rPr lang="en-US" altLang="zh-CN" sz="1400" b="1" dirty="0"/>
              <a:t>=2.875</a:t>
            </a:r>
          </a:p>
          <a:p>
            <a:r>
              <a:rPr lang="en-US" altLang="zh-CN" sz="1400" b="1" dirty="0"/>
              <a:t>[</a:t>
            </a:r>
            <a:r>
              <a:rPr lang="en-US" altLang="zh-CN" sz="1400" b="1" dirty="0" err="1"/>
              <a:t>x+y</a:t>
            </a:r>
            <a:r>
              <a:rPr lang="en-US" altLang="zh-CN" sz="1400" b="1" dirty="0"/>
              <a:t>]</a:t>
            </a:r>
            <a:r>
              <a:rPr lang="zh-CN" altLang="en-US" sz="1400" b="1" baseline="-25000" dirty="0"/>
              <a:t>补</a:t>
            </a:r>
            <a:r>
              <a:rPr lang="en-US" altLang="zh-CN" sz="1400" b="1" dirty="0"/>
              <a:t>=1,010</a:t>
            </a:r>
            <a:r>
              <a:rPr lang="zh-CN" altLang="en-US" sz="1400" b="1" dirty="0"/>
              <a:t>  </a:t>
            </a:r>
            <a:r>
              <a:rPr lang="en-US" altLang="zh-CN" sz="1400" b="1" dirty="0"/>
              <a:t>0.101110 = 2</a:t>
            </a:r>
            <a:r>
              <a:rPr lang="en-US" altLang="zh-CN" sz="1400" b="1" baseline="30000" dirty="0"/>
              <a:t>2</a:t>
            </a:r>
            <a:r>
              <a:rPr lang="en-US" altLang="zh-CN" sz="1400" b="1" dirty="0"/>
              <a:t>·(46/64)=2.875</a:t>
            </a:r>
          </a:p>
        </p:txBody>
      </p:sp>
      <p:grpSp>
        <p:nvGrpSpPr>
          <p:cNvPr id="3" name="组合 2">
            <a:extLst>
              <a:ext uri="{FF2B5EF4-FFF2-40B4-BE49-F238E27FC236}">
                <a16:creationId xmlns:a16="http://schemas.microsoft.com/office/drawing/2014/main" id="{A9E4E490-E6D7-42BE-90E5-DB37550CD99E}"/>
              </a:ext>
            </a:extLst>
          </p:cNvPr>
          <p:cNvGrpSpPr/>
          <p:nvPr/>
        </p:nvGrpSpPr>
        <p:grpSpPr>
          <a:xfrm>
            <a:off x="5436096" y="2132856"/>
            <a:ext cx="1728192" cy="954107"/>
            <a:chOff x="3131840" y="4614227"/>
            <a:chExt cx="1728192" cy="954107"/>
          </a:xfrm>
        </p:grpSpPr>
        <p:sp>
          <p:nvSpPr>
            <p:cNvPr id="5" name="文本框 4">
              <a:extLst>
                <a:ext uri="{FF2B5EF4-FFF2-40B4-BE49-F238E27FC236}">
                  <a16:creationId xmlns:a16="http://schemas.microsoft.com/office/drawing/2014/main" id="{DF13030A-0A70-4323-A228-4ABD7FAAB80C}"/>
                </a:ext>
              </a:extLst>
            </p:cNvPr>
            <p:cNvSpPr txBox="1"/>
            <p:nvPr/>
          </p:nvSpPr>
          <p:spPr>
            <a:xfrm>
              <a:off x="3131840" y="4614227"/>
              <a:ext cx="1728192" cy="954107"/>
            </a:xfrm>
            <a:prstGeom prst="rect">
              <a:avLst/>
            </a:prstGeom>
            <a:solidFill>
              <a:srgbClr val="FFFF00"/>
            </a:solidFill>
          </p:spPr>
          <p:txBody>
            <a:bodyPr wrap="square" rtlCol="0">
              <a:spAutoFit/>
            </a:bodyPr>
            <a:lstStyle/>
            <a:p>
              <a:r>
                <a:rPr lang="en-US" altLang="zh-CN" sz="1400" b="1" dirty="0"/>
                <a:t>    [x]</a:t>
              </a:r>
              <a:r>
                <a:rPr lang="zh-CN" altLang="en-US" sz="1400" b="1" baseline="-25000" dirty="0"/>
                <a:t>补</a:t>
              </a:r>
              <a:r>
                <a:rPr lang="en-US" altLang="zh-CN" sz="1400" b="1" baseline="-25000" dirty="0"/>
                <a:t>     </a:t>
              </a:r>
              <a:r>
                <a:rPr lang="en-US" altLang="zh-CN" sz="1400" b="1" dirty="0"/>
                <a:t>0.100100</a:t>
              </a:r>
            </a:p>
            <a:p>
              <a:r>
                <a:rPr lang="en-US" altLang="zh-CN" sz="1400" b="1" dirty="0"/>
                <a:t>+  [y]</a:t>
              </a:r>
              <a:r>
                <a:rPr lang="zh-CN" altLang="en-US" sz="1400" b="1" baseline="-25000" dirty="0"/>
                <a:t>补</a:t>
              </a:r>
              <a:r>
                <a:rPr lang="en-US" altLang="zh-CN" sz="1400" b="1" baseline="-25000" dirty="0"/>
                <a:t>     </a:t>
              </a:r>
              <a:r>
                <a:rPr lang="en-US" altLang="zh-CN" sz="1400" b="1" dirty="0"/>
                <a:t>1.110011</a:t>
              </a:r>
            </a:p>
            <a:p>
              <a:endParaRPr lang="en-US" altLang="zh-CN" sz="1400" b="1" dirty="0"/>
            </a:p>
            <a:p>
              <a:r>
                <a:rPr lang="en-US" altLang="zh-CN" sz="1400" b="1" dirty="0"/>
                <a:t>[</a:t>
              </a:r>
              <a:r>
                <a:rPr lang="en-US" altLang="zh-CN" sz="1400" b="1" dirty="0" err="1"/>
                <a:t>x+y</a:t>
              </a:r>
              <a:r>
                <a:rPr lang="en-US" altLang="zh-CN" sz="1400" b="1" dirty="0"/>
                <a:t>]</a:t>
              </a:r>
              <a:r>
                <a:rPr lang="zh-CN" altLang="en-US" sz="1400" b="1" baseline="-25000" dirty="0"/>
                <a:t>补  </a:t>
              </a:r>
              <a:r>
                <a:rPr lang="en-US" altLang="zh-CN" sz="1400" b="1" baseline="-25000" dirty="0"/>
                <a:t>   </a:t>
              </a:r>
              <a:r>
                <a:rPr lang="en-US" altLang="zh-CN" sz="1400" b="1" dirty="0"/>
                <a:t>0.010111</a:t>
              </a:r>
              <a:endParaRPr lang="zh-CN" altLang="en-US" sz="1400" dirty="0"/>
            </a:p>
          </p:txBody>
        </p:sp>
        <p:cxnSp>
          <p:nvCxnSpPr>
            <p:cNvPr id="6" name="直接连接符 5">
              <a:extLst>
                <a:ext uri="{FF2B5EF4-FFF2-40B4-BE49-F238E27FC236}">
                  <a16:creationId xmlns:a16="http://schemas.microsoft.com/office/drawing/2014/main" id="{37C80391-5637-4927-A3B0-AFA759716DCF}"/>
                </a:ext>
              </a:extLst>
            </p:cNvPr>
            <p:cNvCxnSpPr>
              <a:cxnSpLocks/>
            </p:cNvCxnSpPr>
            <p:nvPr/>
          </p:nvCxnSpPr>
          <p:spPr>
            <a:xfrm>
              <a:off x="3231573" y="5157192"/>
              <a:ext cx="124361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2930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a:extLst>
              <a:ext uri="{FF2B5EF4-FFF2-40B4-BE49-F238E27FC236}">
                <a16:creationId xmlns:a16="http://schemas.microsoft.com/office/drawing/2014/main" id="{23F5EBC3-CB71-459F-AB99-BD02956D02E1}"/>
              </a:ext>
            </a:extLst>
          </p:cNvPr>
          <p:cNvSpPr>
            <a:spLocks noGrp="1"/>
          </p:cNvSpPr>
          <p:nvPr>
            <p:ph idx="1"/>
          </p:nvPr>
        </p:nvSpPr>
        <p:spPr>
          <a:xfrm>
            <a:off x="457200" y="188640"/>
            <a:ext cx="8229600" cy="4525963"/>
          </a:xfrm>
        </p:spPr>
        <p:txBody>
          <a:bodyPr/>
          <a:lstStyle/>
          <a:p>
            <a:r>
              <a:rPr lang="en-US" altLang="zh-CN" sz="1800" b="1" dirty="0"/>
              <a:t>3.9  </a:t>
            </a:r>
            <a:r>
              <a:rPr lang="zh-CN" altLang="en-US" sz="1800" b="1" dirty="0"/>
              <a:t>浮点数加法运算</a:t>
            </a:r>
            <a:r>
              <a:rPr lang="en-US" altLang="zh-CN" sz="1800" b="1" dirty="0"/>
              <a:t>[</a:t>
            </a:r>
            <a:r>
              <a:rPr lang="en-US" altLang="zh-CN" sz="1800" b="1" dirty="0" err="1"/>
              <a:t>x+y</a:t>
            </a:r>
            <a:r>
              <a:rPr lang="en-US" altLang="zh-CN" sz="1800" b="1" dirty="0"/>
              <a:t>]</a:t>
            </a:r>
            <a:r>
              <a:rPr lang="zh-CN" altLang="en-US" sz="1800" b="1" baseline="-25000" dirty="0"/>
              <a:t>补</a:t>
            </a:r>
            <a:r>
              <a:rPr lang="zh-CN" altLang="en-US" sz="1800" b="1" dirty="0"/>
              <a:t>。</a:t>
            </a:r>
            <a:endParaRPr lang="en-US" altLang="zh-CN" sz="1800" b="1" dirty="0"/>
          </a:p>
          <a:p>
            <a:r>
              <a:rPr lang="zh-CN" altLang="en-US" sz="1400" b="1" dirty="0"/>
              <a:t>答：</a:t>
            </a:r>
            <a:endParaRPr lang="en-US" altLang="zh-CN" sz="1400" b="1" dirty="0"/>
          </a:p>
          <a:p>
            <a:r>
              <a:rPr lang="zh-CN" altLang="en-US" sz="1400" b="1" dirty="0"/>
              <a:t>（</a:t>
            </a:r>
            <a:r>
              <a:rPr lang="en-US" altLang="zh-CN" sz="1400" b="1" dirty="0"/>
              <a:t>2</a:t>
            </a:r>
            <a:r>
              <a:rPr lang="zh-CN" altLang="en-US" sz="1400" b="1" dirty="0"/>
              <a:t>）</a:t>
            </a:r>
            <a:r>
              <a:rPr lang="en-US" altLang="zh-CN" sz="1400" b="1" dirty="0"/>
              <a:t>x=2</a:t>
            </a:r>
            <a:r>
              <a:rPr lang="en-US" altLang="zh-CN" sz="1400" b="1" baseline="30000" dirty="0"/>
              <a:t>-101</a:t>
            </a:r>
            <a:r>
              <a:rPr lang="en-US" altLang="zh-CN" sz="1400" b="1" dirty="0"/>
              <a:t>x(-0.100010)</a:t>
            </a:r>
            <a:r>
              <a:rPr lang="zh-CN" altLang="en-US" sz="1400" b="1" dirty="0"/>
              <a:t>，</a:t>
            </a:r>
            <a:r>
              <a:rPr lang="en-US" altLang="zh-CN" sz="1400" b="1" dirty="0"/>
              <a:t>y=2</a:t>
            </a:r>
            <a:r>
              <a:rPr lang="en-US" altLang="zh-CN" sz="1400" b="1" baseline="30000" dirty="0"/>
              <a:t>-100</a:t>
            </a:r>
            <a:r>
              <a:rPr lang="en-US" altLang="zh-CN" sz="1400" b="1" dirty="0"/>
              <a:t>x(-0.010110)</a:t>
            </a:r>
          </a:p>
          <a:p>
            <a:endParaRPr lang="en-US" altLang="zh-CN" sz="1400" b="1" dirty="0"/>
          </a:p>
          <a:p>
            <a:r>
              <a:rPr lang="zh-CN" altLang="en-US" sz="1400" b="1" dirty="0"/>
              <a:t>阶码用</a:t>
            </a:r>
            <a:r>
              <a:rPr lang="en-US" altLang="zh-CN" sz="1400" b="1" dirty="0"/>
              <a:t>4</a:t>
            </a:r>
            <a:r>
              <a:rPr lang="zh-CN" altLang="en-US" sz="1400" b="1" dirty="0"/>
              <a:t>位移码表示（含</a:t>
            </a:r>
            <a:r>
              <a:rPr lang="en-US" altLang="zh-CN" sz="1400" b="1" dirty="0"/>
              <a:t>1</a:t>
            </a:r>
            <a:r>
              <a:rPr lang="zh-CN" altLang="en-US" sz="1400" b="1" dirty="0"/>
              <a:t>位符号位），尾数用</a:t>
            </a:r>
            <a:r>
              <a:rPr lang="en-US" altLang="zh-CN" sz="1400" b="1" dirty="0"/>
              <a:t>7</a:t>
            </a:r>
            <a:r>
              <a:rPr lang="zh-CN" altLang="en-US" sz="1400" b="1" dirty="0"/>
              <a:t>位补码表示（含</a:t>
            </a:r>
            <a:r>
              <a:rPr lang="en-US" altLang="zh-CN" sz="1400" b="1" dirty="0"/>
              <a:t>1</a:t>
            </a:r>
            <a:r>
              <a:rPr lang="zh-CN" altLang="en-US" sz="1400" b="1" dirty="0"/>
              <a:t>位符号位）</a:t>
            </a:r>
            <a:endParaRPr lang="en-US" altLang="zh-CN" sz="1400" b="1" dirty="0"/>
          </a:p>
          <a:p>
            <a:endParaRPr lang="en-US" altLang="zh-CN" sz="1400" b="1" dirty="0"/>
          </a:p>
          <a:p>
            <a:r>
              <a:rPr lang="en-US" altLang="zh-CN" sz="1400" b="1" dirty="0"/>
              <a:t>[</a:t>
            </a:r>
            <a:r>
              <a:rPr lang="en-US" altLang="zh-CN" sz="1400" b="1" dirty="0" err="1"/>
              <a:t>x+y</a:t>
            </a:r>
            <a:r>
              <a:rPr lang="en-US" altLang="zh-CN" sz="1400" b="1" dirty="0"/>
              <a:t>]</a:t>
            </a:r>
            <a:r>
              <a:rPr lang="zh-CN" altLang="en-US" sz="1400" b="1" baseline="-25000" dirty="0"/>
              <a:t>补</a:t>
            </a:r>
            <a:r>
              <a:rPr lang="en-US" altLang="zh-CN" sz="1400" b="1" dirty="0"/>
              <a:t>=0,100  </a:t>
            </a:r>
            <a:r>
              <a:rPr lang="zh-CN" altLang="en-US" sz="1400" b="1" dirty="0"/>
              <a:t>  </a:t>
            </a:r>
            <a:r>
              <a:rPr lang="en-US" altLang="zh-CN" sz="1400" b="1" dirty="0"/>
              <a:t>1.011001</a:t>
            </a:r>
          </a:p>
          <a:p>
            <a:endParaRPr lang="en-US" altLang="zh-CN" sz="1400" b="1" dirty="0"/>
          </a:p>
          <a:p>
            <a:endParaRPr lang="en-US" altLang="zh-CN" sz="1400" b="1" dirty="0"/>
          </a:p>
          <a:p>
            <a:endParaRPr lang="en-US" altLang="zh-CN" sz="1400" b="1" dirty="0"/>
          </a:p>
          <a:p>
            <a:r>
              <a:rPr lang="zh-CN" altLang="en-US" sz="1400" b="1" dirty="0"/>
              <a:t>验证：</a:t>
            </a:r>
            <a:r>
              <a:rPr lang="en-US" altLang="zh-CN" sz="1400" b="1" dirty="0"/>
              <a:t>x=2</a:t>
            </a:r>
            <a:r>
              <a:rPr lang="en-US" altLang="zh-CN" sz="1400" b="1" baseline="30000" dirty="0"/>
              <a:t>-5</a:t>
            </a:r>
            <a:r>
              <a:rPr lang="en-US" altLang="zh-CN" sz="1400" b="1" dirty="0"/>
              <a:t>·(-34/64)=-17/1024</a:t>
            </a:r>
            <a:r>
              <a:rPr lang="zh-CN" altLang="en-US" sz="1400" b="1" dirty="0"/>
              <a:t>，</a:t>
            </a:r>
            <a:r>
              <a:rPr lang="en-US" altLang="zh-CN" sz="1400" b="1" dirty="0"/>
              <a:t>y=2</a:t>
            </a:r>
            <a:r>
              <a:rPr lang="en-US" altLang="zh-CN" sz="1400" b="1" baseline="30000" dirty="0"/>
              <a:t>-4</a:t>
            </a:r>
            <a:r>
              <a:rPr lang="en-US" altLang="zh-CN" sz="1400" b="1" dirty="0"/>
              <a:t>·(-22/64)=-22/1024</a:t>
            </a:r>
            <a:r>
              <a:rPr lang="zh-CN" altLang="en-US" sz="1400" b="1" dirty="0"/>
              <a:t>；</a:t>
            </a:r>
            <a:r>
              <a:rPr lang="en-US" altLang="zh-CN" sz="1400" b="1" dirty="0" err="1"/>
              <a:t>x+y</a:t>
            </a:r>
            <a:r>
              <a:rPr lang="en-US" altLang="zh-CN" sz="1400" b="1" dirty="0"/>
              <a:t>=-39/1024</a:t>
            </a:r>
          </a:p>
          <a:p>
            <a:r>
              <a:rPr lang="en-US" altLang="zh-CN" sz="1400" b="1" dirty="0"/>
              <a:t>[</a:t>
            </a:r>
            <a:r>
              <a:rPr lang="en-US" altLang="zh-CN" sz="1400" b="1" dirty="0" err="1"/>
              <a:t>x+y</a:t>
            </a:r>
            <a:r>
              <a:rPr lang="en-US" altLang="zh-CN" sz="1400" b="1" dirty="0"/>
              <a:t>]</a:t>
            </a:r>
            <a:r>
              <a:rPr lang="zh-CN" altLang="en-US" sz="1400" b="1" baseline="-25000" dirty="0"/>
              <a:t>补</a:t>
            </a:r>
            <a:r>
              <a:rPr lang="en-US" altLang="zh-CN" sz="1400" b="1" dirty="0"/>
              <a:t>=0,100</a:t>
            </a:r>
            <a:r>
              <a:rPr lang="zh-CN" altLang="en-US" sz="1400" b="1" dirty="0"/>
              <a:t>  </a:t>
            </a:r>
            <a:r>
              <a:rPr lang="en-US" altLang="zh-CN" sz="1400" b="1" dirty="0"/>
              <a:t>1.011001 = 2</a:t>
            </a:r>
            <a:r>
              <a:rPr lang="en-US" altLang="zh-CN" sz="1400" b="1" baseline="30000" dirty="0"/>
              <a:t>-100</a:t>
            </a:r>
            <a:r>
              <a:rPr lang="en-US" altLang="zh-CN" sz="1400" b="1" dirty="0"/>
              <a:t>·(-0.100111)=2</a:t>
            </a:r>
            <a:r>
              <a:rPr lang="en-US" altLang="zh-CN" sz="1400" b="1" baseline="30000" dirty="0"/>
              <a:t>-4</a:t>
            </a:r>
            <a:r>
              <a:rPr lang="en-US" altLang="zh-CN" sz="1400" b="1" dirty="0"/>
              <a:t>·(-39/64)=-39/1024</a:t>
            </a:r>
          </a:p>
        </p:txBody>
      </p:sp>
    </p:spTree>
    <p:extLst>
      <p:ext uri="{BB962C8B-B14F-4D97-AF65-F5344CB8AC3E}">
        <p14:creationId xmlns:p14="http://schemas.microsoft.com/office/powerpoint/2010/main" val="36162813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a:extLst>
              <a:ext uri="{FF2B5EF4-FFF2-40B4-BE49-F238E27FC236}">
                <a16:creationId xmlns:a16="http://schemas.microsoft.com/office/drawing/2014/main" id="{23F5EBC3-CB71-459F-AB99-BD02956D02E1}"/>
              </a:ext>
            </a:extLst>
          </p:cNvPr>
          <p:cNvSpPr>
            <a:spLocks noGrp="1"/>
          </p:cNvSpPr>
          <p:nvPr>
            <p:ph idx="1"/>
          </p:nvPr>
        </p:nvSpPr>
        <p:spPr>
          <a:xfrm>
            <a:off x="457200" y="188640"/>
            <a:ext cx="8229600" cy="4525963"/>
          </a:xfrm>
        </p:spPr>
        <p:txBody>
          <a:bodyPr/>
          <a:lstStyle/>
          <a:p>
            <a:r>
              <a:rPr lang="en-US" altLang="zh-CN" sz="1800" b="1" dirty="0"/>
              <a:t>3.10  </a:t>
            </a:r>
            <a:r>
              <a:rPr lang="zh-CN" altLang="en-US" sz="1800" b="1" dirty="0"/>
              <a:t>采用</a:t>
            </a:r>
            <a:r>
              <a:rPr lang="en-US" altLang="zh-CN" sz="1800" b="1" dirty="0"/>
              <a:t>IEEE754</a:t>
            </a:r>
            <a:r>
              <a:rPr lang="zh-CN" altLang="en-US" sz="1800" b="1" dirty="0"/>
              <a:t>单精度浮点数计算：</a:t>
            </a:r>
            <a:endParaRPr lang="en-US" altLang="zh-CN" sz="1800" b="1" dirty="0"/>
          </a:p>
          <a:p>
            <a:r>
              <a:rPr lang="zh-CN" altLang="en-US" sz="1400" b="1" dirty="0"/>
              <a:t>答：</a:t>
            </a:r>
            <a:endParaRPr lang="en-US" altLang="zh-CN" sz="1400" b="1" dirty="0"/>
          </a:p>
          <a:p>
            <a:r>
              <a:rPr lang="zh-CN" altLang="en-US" sz="1400" b="1" dirty="0"/>
              <a:t>（</a:t>
            </a:r>
            <a:r>
              <a:rPr lang="en-US" altLang="zh-CN" sz="1400" b="1" dirty="0"/>
              <a:t>1</a:t>
            </a:r>
            <a:r>
              <a:rPr lang="zh-CN" altLang="en-US" sz="1400" b="1" dirty="0"/>
              <a:t>）</a:t>
            </a:r>
            <a:r>
              <a:rPr lang="en-US" altLang="zh-CN" sz="1400" b="1" dirty="0"/>
              <a:t>0.625+(-12.25)</a:t>
            </a:r>
          </a:p>
          <a:p>
            <a:endParaRPr lang="en-US" altLang="zh-CN" sz="1400" b="1" dirty="0"/>
          </a:p>
          <a:p>
            <a:r>
              <a:rPr lang="en-US" altLang="zh-CN" sz="1400" b="1" dirty="0"/>
              <a:t>0.625=0.101B=1.01x2</a:t>
            </a:r>
            <a:r>
              <a:rPr lang="en-US" altLang="zh-CN" sz="1400" b="1" baseline="30000" dirty="0"/>
              <a:t>-1</a:t>
            </a:r>
            <a:endParaRPr lang="en-US" altLang="zh-CN" sz="1400" b="1" dirty="0"/>
          </a:p>
          <a:p>
            <a:r>
              <a:rPr lang="en-US" altLang="zh-CN" sz="1400" b="1" dirty="0"/>
              <a:t>E=-1+127=126=0111 1110</a:t>
            </a:r>
          </a:p>
          <a:p>
            <a:r>
              <a:rPr lang="en-US" altLang="zh-CN" sz="1400" b="1" dirty="0"/>
              <a:t>M=010 0000 0000 0000 0000 0000 </a:t>
            </a:r>
          </a:p>
          <a:p>
            <a:r>
              <a:rPr lang="en-US" altLang="zh-CN" sz="1400" b="1" dirty="0"/>
              <a:t>IEEE754</a:t>
            </a:r>
            <a:r>
              <a:rPr lang="zh-CN" altLang="en-US" sz="1400" b="1" dirty="0"/>
              <a:t>单精度浮点数</a:t>
            </a:r>
            <a:r>
              <a:rPr lang="en-US" altLang="zh-CN" sz="1400" b="1" dirty="0"/>
              <a:t>=0 0111 1110 010 0000 0000 0000 0000 0000=3F20 0000H</a:t>
            </a:r>
          </a:p>
          <a:p>
            <a:endParaRPr lang="en-US" altLang="zh-CN" sz="1400" b="1" dirty="0"/>
          </a:p>
          <a:p>
            <a:r>
              <a:rPr lang="en-US" altLang="zh-CN" sz="1400" b="1" dirty="0"/>
              <a:t>-12.25=-1100.01=-1.10001x2</a:t>
            </a:r>
            <a:r>
              <a:rPr lang="en-US" altLang="zh-CN" sz="1400" b="1" baseline="30000" dirty="0"/>
              <a:t>11</a:t>
            </a:r>
          </a:p>
          <a:p>
            <a:r>
              <a:rPr lang="en-US" altLang="zh-CN" sz="1400" b="1" dirty="0"/>
              <a:t>E=3+127=130=1000 0010</a:t>
            </a:r>
          </a:p>
          <a:p>
            <a:r>
              <a:rPr lang="en-US" altLang="zh-CN" sz="1400" b="1" dirty="0"/>
              <a:t>M=100 0100 0000 0000 0000 0000 </a:t>
            </a:r>
          </a:p>
          <a:p>
            <a:r>
              <a:rPr lang="en-US" altLang="zh-CN" sz="1400" b="1" dirty="0"/>
              <a:t>IEEE754</a:t>
            </a:r>
            <a:r>
              <a:rPr lang="zh-CN" altLang="en-US" sz="1400" b="1" dirty="0"/>
              <a:t>单精度浮点数</a:t>
            </a:r>
            <a:r>
              <a:rPr lang="en-US" altLang="zh-CN" sz="1400" b="1" dirty="0"/>
              <a:t>=1 1000 0010 100 0100 0000 0000 0000 0000=C144 0000H</a:t>
            </a:r>
          </a:p>
          <a:p>
            <a:endParaRPr lang="en-US" altLang="zh-CN" sz="1400" b="1" dirty="0"/>
          </a:p>
          <a:p>
            <a:r>
              <a:rPr lang="en-US" altLang="zh-CN" sz="1400" b="1" dirty="0"/>
              <a:t>0.625+(-12.25)=-11.625=-1011.101=-1.011101x2</a:t>
            </a:r>
            <a:r>
              <a:rPr lang="en-US" altLang="zh-CN" sz="1400" b="1" baseline="30000" dirty="0"/>
              <a:t>11</a:t>
            </a:r>
            <a:endParaRPr lang="en-US" altLang="zh-CN" sz="1400" b="1" dirty="0"/>
          </a:p>
          <a:p>
            <a:r>
              <a:rPr lang="en-US" altLang="zh-CN" sz="1400" b="1" dirty="0"/>
              <a:t>E=3+127=130=1000 0010</a:t>
            </a:r>
          </a:p>
          <a:p>
            <a:r>
              <a:rPr lang="en-US" altLang="zh-CN" sz="1400" b="1" dirty="0"/>
              <a:t>M=011 1010 0000 0000 0000 0000 </a:t>
            </a:r>
          </a:p>
          <a:p>
            <a:r>
              <a:rPr lang="en-US" altLang="zh-CN" sz="1400" b="1" dirty="0"/>
              <a:t>IEEE754</a:t>
            </a:r>
            <a:r>
              <a:rPr lang="zh-CN" altLang="en-US" sz="1400" b="1" dirty="0"/>
              <a:t>单精度浮点数</a:t>
            </a:r>
            <a:r>
              <a:rPr lang="en-US" altLang="zh-CN" sz="1400" b="1" dirty="0"/>
              <a:t>=1 1000 0010 011 1010 0000 0000 0000 0000=C13A 0000H</a:t>
            </a:r>
          </a:p>
          <a:p>
            <a:endParaRPr lang="en-US" altLang="zh-CN" sz="1400" b="1" dirty="0"/>
          </a:p>
          <a:p>
            <a:endParaRPr lang="en-US" altLang="zh-CN" sz="1400" b="1" dirty="0"/>
          </a:p>
          <a:p>
            <a:endParaRPr lang="en-US" altLang="zh-CN" sz="1400" b="1" dirty="0"/>
          </a:p>
          <a:p>
            <a:endParaRPr lang="en-US" altLang="zh-CN" sz="1400" b="1" dirty="0"/>
          </a:p>
          <a:p>
            <a:endParaRPr lang="en-US" altLang="zh-CN" sz="1400" b="1" dirty="0"/>
          </a:p>
          <a:p>
            <a:endParaRPr lang="en-US" altLang="zh-CN" sz="1400" b="1" dirty="0"/>
          </a:p>
          <a:p>
            <a:endParaRPr lang="en-US" altLang="zh-CN" sz="1400" b="1" dirty="0"/>
          </a:p>
        </p:txBody>
      </p:sp>
    </p:spTree>
    <p:extLst>
      <p:ext uri="{BB962C8B-B14F-4D97-AF65-F5344CB8AC3E}">
        <p14:creationId xmlns:p14="http://schemas.microsoft.com/office/powerpoint/2010/main" val="39130369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a:extLst>
              <a:ext uri="{FF2B5EF4-FFF2-40B4-BE49-F238E27FC236}">
                <a16:creationId xmlns:a16="http://schemas.microsoft.com/office/drawing/2014/main" id="{23F5EBC3-CB71-459F-AB99-BD02956D02E1}"/>
              </a:ext>
            </a:extLst>
          </p:cNvPr>
          <p:cNvSpPr>
            <a:spLocks noGrp="1"/>
          </p:cNvSpPr>
          <p:nvPr>
            <p:ph idx="1"/>
          </p:nvPr>
        </p:nvSpPr>
        <p:spPr>
          <a:xfrm>
            <a:off x="457200" y="188640"/>
            <a:ext cx="8229600" cy="4525963"/>
          </a:xfrm>
        </p:spPr>
        <p:txBody>
          <a:bodyPr/>
          <a:lstStyle/>
          <a:p>
            <a:r>
              <a:rPr lang="en-US" altLang="zh-CN" sz="1800" b="1" dirty="0"/>
              <a:t>3.10  </a:t>
            </a:r>
            <a:r>
              <a:rPr lang="zh-CN" altLang="en-US" sz="1800" b="1" dirty="0"/>
              <a:t>采用</a:t>
            </a:r>
            <a:r>
              <a:rPr lang="en-US" altLang="zh-CN" sz="1800" b="1" dirty="0"/>
              <a:t>IEEE754</a:t>
            </a:r>
            <a:r>
              <a:rPr lang="zh-CN" altLang="en-US" sz="1800" b="1" dirty="0"/>
              <a:t>单精度浮点数计算：</a:t>
            </a:r>
            <a:endParaRPr lang="en-US" altLang="zh-CN" sz="1800" b="1" dirty="0"/>
          </a:p>
          <a:p>
            <a:r>
              <a:rPr lang="zh-CN" altLang="en-US" sz="1400" b="1" dirty="0"/>
              <a:t>答：</a:t>
            </a:r>
            <a:endParaRPr lang="en-US" altLang="zh-CN" sz="1400" b="1" dirty="0"/>
          </a:p>
          <a:p>
            <a:r>
              <a:rPr lang="zh-CN" altLang="en-US" sz="1400" b="1" dirty="0"/>
              <a:t>（</a:t>
            </a:r>
            <a:r>
              <a:rPr lang="en-US" altLang="zh-CN" sz="1400" b="1" dirty="0"/>
              <a:t>2</a:t>
            </a:r>
            <a:r>
              <a:rPr lang="zh-CN" altLang="en-US" sz="1400" b="1" dirty="0"/>
              <a:t>）</a:t>
            </a:r>
            <a:r>
              <a:rPr lang="en-US" altLang="zh-CN" sz="1400" b="1" dirty="0"/>
              <a:t>0.625-(-12.25)</a:t>
            </a:r>
          </a:p>
          <a:p>
            <a:endParaRPr lang="en-US" altLang="zh-CN" sz="1400" b="1" dirty="0"/>
          </a:p>
          <a:p>
            <a:r>
              <a:rPr lang="en-US" altLang="zh-CN" sz="1400" b="1" dirty="0"/>
              <a:t>0.625=0.101B=1.01x2</a:t>
            </a:r>
            <a:r>
              <a:rPr lang="en-US" altLang="zh-CN" sz="1400" b="1" baseline="30000" dirty="0"/>
              <a:t>-1</a:t>
            </a:r>
            <a:endParaRPr lang="en-US" altLang="zh-CN" sz="1400" b="1" dirty="0"/>
          </a:p>
          <a:p>
            <a:r>
              <a:rPr lang="en-US" altLang="zh-CN" sz="1400" b="1" dirty="0"/>
              <a:t>E=-1+127=126=0111 1110</a:t>
            </a:r>
          </a:p>
          <a:p>
            <a:r>
              <a:rPr lang="en-US" altLang="zh-CN" sz="1400" b="1" dirty="0"/>
              <a:t>M=010 0000 0000 0000 0000 0000 </a:t>
            </a:r>
          </a:p>
          <a:p>
            <a:r>
              <a:rPr lang="en-US" altLang="zh-CN" sz="1400" b="1" dirty="0"/>
              <a:t>IEEE754</a:t>
            </a:r>
            <a:r>
              <a:rPr lang="zh-CN" altLang="en-US" sz="1400" b="1" dirty="0"/>
              <a:t>单精度浮点数</a:t>
            </a:r>
            <a:r>
              <a:rPr lang="en-US" altLang="zh-CN" sz="1400" b="1" dirty="0"/>
              <a:t>=0 0111 1110 010 0000 0000 0000 0000 0000=3F20 0000H</a:t>
            </a:r>
          </a:p>
          <a:p>
            <a:endParaRPr lang="en-US" altLang="zh-CN" sz="1400" b="1" dirty="0"/>
          </a:p>
          <a:p>
            <a:r>
              <a:rPr lang="en-US" altLang="zh-CN" sz="1400" b="1" dirty="0"/>
              <a:t>12.25=1100.01=1.10001x2</a:t>
            </a:r>
            <a:r>
              <a:rPr lang="en-US" altLang="zh-CN" sz="1400" b="1" baseline="30000" dirty="0"/>
              <a:t>11</a:t>
            </a:r>
          </a:p>
          <a:p>
            <a:r>
              <a:rPr lang="en-US" altLang="zh-CN" sz="1400" b="1" dirty="0"/>
              <a:t>E=3+127=130=1000 0010</a:t>
            </a:r>
          </a:p>
          <a:p>
            <a:r>
              <a:rPr lang="en-US" altLang="zh-CN" sz="1400" b="1" dirty="0"/>
              <a:t>M=100 0100 0000 0000 0000 0000 </a:t>
            </a:r>
          </a:p>
          <a:p>
            <a:r>
              <a:rPr lang="en-US" altLang="zh-CN" sz="1400" b="1" dirty="0"/>
              <a:t>IEEE754</a:t>
            </a:r>
            <a:r>
              <a:rPr lang="zh-CN" altLang="en-US" sz="1400" b="1" dirty="0"/>
              <a:t>单精度浮点数</a:t>
            </a:r>
            <a:r>
              <a:rPr lang="en-US" altLang="zh-CN" sz="1400" b="1" dirty="0"/>
              <a:t>=0 1000 0010 100 0100 0000 0000 0000 0000=4144 0000H</a:t>
            </a:r>
          </a:p>
          <a:p>
            <a:endParaRPr lang="en-US" altLang="zh-CN" sz="1400" b="1" dirty="0"/>
          </a:p>
          <a:p>
            <a:r>
              <a:rPr lang="en-US" altLang="zh-CN" sz="1400" b="1" dirty="0"/>
              <a:t>0.625-(-12.25)=12.875=1100.111=1.100111x2</a:t>
            </a:r>
            <a:r>
              <a:rPr lang="en-US" altLang="zh-CN" sz="1400" b="1" baseline="30000" dirty="0"/>
              <a:t>11</a:t>
            </a:r>
            <a:endParaRPr lang="en-US" altLang="zh-CN" sz="1400" b="1" dirty="0"/>
          </a:p>
          <a:p>
            <a:r>
              <a:rPr lang="en-US" altLang="zh-CN" sz="1400" b="1" dirty="0"/>
              <a:t>E=3+127=130=1000 0010</a:t>
            </a:r>
          </a:p>
          <a:p>
            <a:r>
              <a:rPr lang="en-US" altLang="zh-CN" sz="1400" b="1" dirty="0"/>
              <a:t>M=100 1110 0000 0000 0000 0000 </a:t>
            </a:r>
          </a:p>
          <a:p>
            <a:r>
              <a:rPr lang="en-US" altLang="zh-CN" sz="1400" b="1" dirty="0"/>
              <a:t>IEEE754</a:t>
            </a:r>
            <a:r>
              <a:rPr lang="zh-CN" altLang="en-US" sz="1400" b="1" dirty="0"/>
              <a:t>单精度浮点数</a:t>
            </a:r>
            <a:r>
              <a:rPr lang="en-US" altLang="zh-CN" sz="1400" b="1" dirty="0"/>
              <a:t>=0 1000 0010 100 1110 0000 0000 0000 0000=414E 0000H</a:t>
            </a:r>
          </a:p>
          <a:p>
            <a:endParaRPr lang="en-US" altLang="zh-CN" sz="1400" b="1" dirty="0"/>
          </a:p>
          <a:p>
            <a:endParaRPr lang="en-US" altLang="zh-CN" sz="1400" b="1" dirty="0"/>
          </a:p>
          <a:p>
            <a:endParaRPr lang="en-US" altLang="zh-CN" sz="1400" b="1" dirty="0"/>
          </a:p>
          <a:p>
            <a:endParaRPr lang="en-US" altLang="zh-CN" sz="1400" b="1" dirty="0"/>
          </a:p>
          <a:p>
            <a:endParaRPr lang="en-US" altLang="zh-CN" sz="1400" b="1" dirty="0"/>
          </a:p>
          <a:p>
            <a:endParaRPr lang="en-US" altLang="zh-CN" sz="1400" b="1" dirty="0"/>
          </a:p>
          <a:p>
            <a:endParaRPr lang="en-US" altLang="zh-CN" sz="1400" b="1" dirty="0"/>
          </a:p>
        </p:txBody>
      </p:sp>
    </p:spTree>
    <p:extLst>
      <p:ext uri="{BB962C8B-B14F-4D97-AF65-F5344CB8AC3E}">
        <p14:creationId xmlns:p14="http://schemas.microsoft.com/office/powerpoint/2010/main" val="816274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a:extLst>
              <a:ext uri="{FF2B5EF4-FFF2-40B4-BE49-F238E27FC236}">
                <a16:creationId xmlns:a16="http://schemas.microsoft.com/office/drawing/2014/main" id="{23F5EBC3-CB71-459F-AB99-BD02956D02E1}"/>
              </a:ext>
            </a:extLst>
          </p:cNvPr>
          <p:cNvSpPr>
            <a:spLocks noGrp="1"/>
          </p:cNvSpPr>
          <p:nvPr>
            <p:ph idx="1"/>
          </p:nvPr>
        </p:nvSpPr>
        <p:spPr>
          <a:xfrm>
            <a:off x="457200" y="188640"/>
            <a:ext cx="8003232" cy="6552728"/>
          </a:xfrm>
        </p:spPr>
        <p:txBody>
          <a:bodyPr/>
          <a:lstStyle/>
          <a:p>
            <a:r>
              <a:rPr lang="en-US" altLang="zh-CN" sz="1800" b="1" dirty="0"/>
              <a:t>3.11  </a:t>
            </a:r>
            <a:r>
              <a:rPr lang="zh-CN" altLang="en-US" sz="1800" b="1" dirty="0"/>
              <a:t>运行</a:t>
            </a:r>
            <a:r>
              <a:rPr lang="en-US" altLang="zh-CN" sz="1800" b="1" dirty="0"/>
              <a:t>C</a:t>
            </a:r>
            <a:r>
              <a:rPr lang="zh-CN" altLang="en-US" sz="1800" b="1" dirty="0"/>
              <a:t>语言程序段。请回答：采用</a:t>
            </a:r>
            <a:r>
              <a:rPr lang="en-US" altLang="zh-CN" sz="1800" b="1" dirty="0"/>
              <a:t>IEEE754</a:t>
            </a:r>
            <a:r>
              <a:rPr lang="zh-CN" altLang="en-US" sz="1800" b="1" dirty="0"/>
              <a:t>单精度浮点数计算：</a:t>
            </a:r>
            <a:endParaRPr lang="en-US" altLang="zh-CN" sz="1800" b="1" dirty="0"/>
          </a:p>
          <a:p>
            <a:r>
              <a:rPr lang="zh-CN" altLang="en-US" sz="1400" b="1" dirty="0"/>
              <a:t>答：</a:t>
            </a:r>
            <a:endParaRPr lang="en-US" altLang="zh-CN" sz="1400" b="1" dirty="0"/>
          </a:p>
          <a:p>
            <a:r>
              <a:rPr lang="zh-CN" altLang="en-US" sz="1400" b="1" dirty="0"/>
              <a:t>（</a:t>
            </a:r>
            <a:r>
              <a:rPr lang="en-US" altLang="zh-CN" sz="1400" b="1" dirty="0"/>
              <a:t>1</a:t>
            </a:r>
            <a:r>
              <a:rPr lang="zh-CN" altLang="en-US" sz="1400" b="1" dirty="0"/>
              <a:t>）寄存器</a:t>
            </a:r>
            <a:r>
              <a:rPr lang="en-US" altLang="zh-CN" sz="1400" b="1" dirty="0"/>
              <a:t>R1</a:t>
            </a:r>
            <a:r>
              <a:rPr lang="zh-CN" altLang="en-US" sz="1400" b="1" dirty="0"/>
              <a:t>、</a:t>
            </a:r>
            <a:r>
              <a:rPr lang="en-US" altLang="zh-CN" sz="1400" b="1" dirty="0"/>
              <a:t>R5</a:t>
            </a:r>
            <a:r>
              <a:rPr lang="zh-CN" altLang="en-US" sz="1400" b="1" dirty="0"/>
              <a:t>、</a:t>
            </a:r>
            <a:r>
              <a:rPr lang="en-US" altLang="zh-CN" sz="1400" b="1" dirty="0"/>
              <a:t>R6</a:t>
            </a:r>
            <a:r>
              <a:rPr lang="zh-CN" altLang="en-US" sz="1400" b="1" dirty="0"/>
              <a:t>中的内容分别是什么？</a:t>
            </a:r>
            <a:endParaRPr lang="en-US" altLang="zh-CN" sz="1400" b="1" dirty="0"/>
          </a:p>
          <a:p>
            <a:endParaRPr lang="en-US" altLang="zh-CN" sz="1400" b="1" dirty="0"/>
          </a:p>
          <a:p>
            <a:r>
              <a:rPr lang="en-US" altLang="zh-CN" sz="1400" b="1" dirty="0"/>
              <a:t>x=134=86H</a:t>
            </a:r>
            <a:r>
              <a:rPr lang="zh-CN" altLang="en-US" sz="1400" b="1" dirty="0"/>
              <a:t>（</a:t>
            </a:r>
            <a:r>
              <a:rPr lang="en-US" altLang="zh-CN" sz="1400" b="1" dirty="0"/>
              <a:t>R1=86H</a:t>
            </a:r>
            <a:r>
              <a:rPr lang="zh-CN" altLang="en-US" sz="1400" b="1" dirty="0"/>
              <a:t>）</a:t>
            </a:r>
            <a:endParaRPr lang="en-US" altLang="zh-CN" sz="1400" b="1" dirty="0"/>
          </a:p>
          <a:p>
            <a:r>
              <a:rPr lang="en-US" altLang="zh-CN" sz="1400" b="1" dirty="0"/>
              <a:t>y=246=F6H</a:t>
            </a:r>
            <a:r>
              <a:rPr lang="zh-CN" altLang="en-US" sz="1400" b="1" dirty="0"/>
              <a:t>（</a:t>
            </a:r>
            <a:r>
              <a:rPr lang="en-US" altLang="zh-CN" sz="1400" b="1" dirty="0"/>
              <a:t>R2=F6H</a:t>
            </a:r>
            <a:r>
              <a:rPr lang="zh-CN" altLang="en-US" sz="1400" b="1" dirty="0"/>
              <a:t>）</a:t>
            </a:r>
            <a:endParaRPr lang="en-US" altLang="zh-CN" sz="1400" b="1" dirty="0"/>
          </a:p>
          <a:p>
            <a:r>
              <a:rPr lang="en-US" altLang="zh-CN" sz="1400" b="1" dirty="0"/>
              <a:t>m=x=86H=1,000 0110= -111 1010= -122</a:t>
            </a:r>
            <a:r>
              <a:rPr lang="zh-CN" altLang="en-US" sz="1400" b="1" dirty="0"/>
              <a:t>（</a:t>
            </a:r>
            <a:r>
              <a:rPr lang="en-US" altLang="zh-CN" sz="1400" b="1" dirty="0"/>
              <a:t>R3=86H</a:t>
            </a:r>
            <a:r>
              <a:rPr lang="zh-CN" altLang="en-US" sz="1400" b="1" dirty="0"/>
              <a:t>）</a:t>
            </a:r>
            <a:endParaRPr lang="en-US" altLang="zh-CN" sz="1400" b="1" dirty="0"/>
          </a:p>
          <a:p>
            <a:r>
              <a:rPr lang="en-US" altLang="zh-CN" sz="1400" b="1" dirty="0"/>
              <a:t>n=y=F6H=1,111 0110= -000 1010= -10</a:t>
            </a:r>
            <a:r>
              <a:rPr lang="zh-CN" altLang="en-US" sz="1400" b="1" dirty="0"/>
              <a:t>（</a:t>
            </a:r>
            <a:r>
              <a:rPr lang="en-US" altLang="zh-CN" sz="1400" b="1" dirty="0"/>
              <a:t>R4=F6H</a:t>
            </a:r>
            <a:r>
              <a:rPr lang="zh-CN" altLang="en-US" sz="1400" b="1" dirty="0"/>
              <a:t>）</a:t>
            </a:r>
            <a:endParaRPr lang="en-US" altLang="zh-CN" sz="1400" b="1" dirty="0"/>
          </a:p>
          <a:p>
            <a:r>
              <a:rPr lang="en-US" altLang="zh-CN" sz="1400" b="1" dirty="0"/>
              <a:t>z1=x-y=86H-F6H=90H</a:t>
            </a:r>
            <a:r>
              <a:rPr lang="zh-CN" altLang="en-US" sz="1400" b="1" dirty="0"/>
              <a:t>（</a:t>
            </a:r>
            <a:r>
              <a:rPr lang="en-US" altLang="zh-CN" sz="1400" b="1" dirty="0"/>
              <a:t>R5=90H</a:t>
            </a:r>
            <a:r>
              <a:rPr lang="zh-CN" altLang="en-US" sz="1400" b="1" dirty="0"/>
              <a:t>）</a:t>
            </a:r>
            <a:r>
              <a:rPr lang="en-US" altLang="zh-CN" sz="1400" b="1" dirty="0"/>
              <a:t>;z1=x-y=-112=</a:t>
            </a:r>
            <a:r>
              <a:rPr lang="en-US" altLang="zh-CN" sz="1400" b="1" dirty="0">
                <a:highlight>
                  <a:srgbClr val="FFFF00"/>
                </a:highlight>
              </a:rPr>
              <a:t>1001000H</a:t>
            </a:r>
            <a:r>
              <a:rPr lang="zh-CN" altLang="en-US" sz="1400" b="1" dirty="0"/>
              <a:t>（补码）</a:t>
            </a:r>
            <a:endParaRPr lang="en-US" altLang="zh-CN" sz="1400" b="1" dirty="0"/>
          </a:p>
          <a:p>
            <a:r>
              <a:rPr lang="en-US" altLang="zh-CN" sz="1400" b="1" dirty="0"/>
              <a:t>z2=</a:t>
            </a:r>
            <a:r>
              <a:rPr lang="en-US" altLang="zh-CN" sz="1400" b="1" dirty="0" err="1"/>
              <a:t>x+y</a:t>
            </a:r>
            <a:r>
              <a:rPr lang="en-US" altLang="zh-CN" sz="1400" b="1" dirty="0"/>
              <a:t>=86H+F6H=7CH</a:t>
            </a:r>
            <a:r>
              <a:rPr lang="zh-CN" altLang="en-US" sz="1400" b="1" dirty="0"/>
              <a:t>（</a:t>
            </a:r>
            <a:r>
              <a:rPr lang="en-US" altLang="zh-CN" sz="1400" b="1" dirty="0"/>
              <a:t>R6=7CH    ;z2=</a:t>
            </a:r>
            <a:r>
              <a:rPr lang="en-US" altLang="zh-CN" sz="1400" b="1" dirty="0" err="1"/>
              <a:t>x+y</a:t>
            </a:r>
            <a:r>
              <a:rPr lang="en-US" altLang="zh-CN" sz="1400" b="1" dirty="0"/>
              <a:t>=380=</a:t>
            </a:r>
            <a:r>
              <a:rPr lang="en-US" altLang="zh-CN" sz="1400" b="1" dirty="0">
                <a:solidFill>
                  <a:srgbClr val="C00000"/>
                </a:solidFill>
                <a:highlight>
                  <a:srgbClr val="FFFF00"/>
                </a:highlight>
              </a:rPr>
              <a:t>1</a:t>
            </a:r>
            <a:r>
              <a:rPr lang="en-US" altLang="zh-CN" sz="1400" b="1" dirty="0"/>
              <a:t>0111,1100 </a:t>
            </a:r>
            <a:r>
              <a:rPr lang="zh-CN" altLang="en-US" sz="1400" b="1" dirty="0"/>
              <a:t>（补码）</a:t>
            </a:r>
            <a:r>
              <a:rPr lang="zh-CN" altLang="en-US" sz="1400" b="1" dirty="0">
                <a:highlight>
                  <a:srgbClr val="FFFF00"/>
                </a:highlight>
              </a:rPr>
              <a:t>模溢出</a:t>
            </a:r>
            <a:r>
              <a:rPr lang="en-US" altLang="zh-CN" sz="1400" b="1" dirty="0">
                <a:highlight>
                  <a:srgbClr val="FFFF00"/>
                </a:highlight>
              </a:rPr>
              <a:t>=01111100H</a:t>
            </a:r>
          </a:p>
          <a:p>
            <a:r>
              <a:rPr lang="zh-CN" altLang="en-US" sz="1400" b="1" dirty="0">
                <a:highlight>
                  <a:srgbClr val="FFFF00"/>
                </a:highlight>
              </a:rPr>
              <a:t>无符号数的加法运算，溢出看</a:t>
            </a:r>
            <a:r>
              <a:rPr lang="en-US" altLang="zh-CN" sz="1400" b="1" dirty="0">
                <a:highlight>
                  <a:srgbClr val="FFFF00"/>
                </a:highlight>
              </a:rPr>
              <a:t>Cn</a:t>
            </a:r>
          </a:p>
          <a:p>
            <a:r>
              <a:rPr lang="en-US" altLang="zh-CN" sz="1400" b="1" dirty="0"/>
              <a:t>k1=m-n=-122-(-10)= -112</a:t>
            </a:r>
            <a:r>
              <a:rPr lang="zh-CN" altLang="en-US" sz="1400" b="1" dirty="0"/>
              <a:t>（</a:t>
            </a:r>
            <a:r>
              <a:rPr lang="en-US" altLang="zh-CN" sz="1400" b="1" dirty="0"/>
              <a:t>R7=90H</a:t>
            </a:r>
            <a:r>
              <a:rPr lang="zh-CN" altLang="en-US" sz="1400" b="1" dirty="0"/>
              <a:t>）</a:t>
            </a:r>
            <a:endParaRPr lang="en-US" altLang="zh-CN" sz="1400" b="1" dirty="0"/>
          </a:p>
          <a:p>
            <a:r>
              <a:rPr lang="en-US" altLang="zh-CN" sz="1400" b="1" dirty="0"/>
              <a:t>k2=</a:t>
            </a:r>
            <a:r>
              <a:rPr lang="en-US" altLang="zh-CN" sz="1400" b="1" dirty="0" err="1"/>
              <a:t>m+n</a:t>
            </a:r>
            <a:r>
              <a:rPr lang="en-US" altLang="zh-CN" sz="1400" b="1" dirty="0"/>
              <a:t>=-122+(-10)=-132</a:t>
            </a:r>
            <a:r>
              <a:rPr lang="zh-CN" altLang="en-US" sz="1400" b="1" dirty="0"/>
              <a:t>（</a:t>
            </a:r>
            <a:r>
              <a:rPr lang="en-US" altLang="zh-CN" sz="1400" b="1" dirty="0"/>
              <a:t>R8=7CH</a:t>
            </a:r>
            <a:r>
              <a:rPr lang="zh-CN" altLang="en-US" sz="1400" b="1" dirty="0"/>
              <a:t>）</a:t>
            </a:r>
            <a:endParaRPr lang="en-US" altLang="zh-CN" sz="1400" b="1" dirty="0"/>
          </a:p>
          <a:p>
            <a:r>
              <a:rPr lang="en-US" altLang="zh-CN" sz="1400" b="1" dirty="0"/>
              <a:t>R1=86H</a:t>
            </a:r>
            <a:r>
              <a:rPr lang="zh-CN" altLang="en-US" sz="1400" b="1" dirty="0"/>
              <a:t>，</a:t>
            </a:r>
            <a:r>
              <a:rPr lang="en-US" altLang="zh-CN" sz="1400" b="1" dirty="0"/>
              <a:t>R5=90H</a:t>
            </a:r>
            <a:r>
              <a:rPr lang="zh-CN" altLang="en-US" sz="1400" b="1" dirty="0"/>
              <a:t>，</a:t>
            </a:r>
            <a:r>
              <a:rPr lang="en-US" altLang="zh-CN" sz="1400" b="1" dirty="0"/>
              <a:t>R6=7CH</a:t>
            </a:r>
          </a:p>
          <a:p>
            <a:r>
              <a:rPr lang="zh-CN" altLang="en-US" sz="1400" b="1" dirty="0"/>
              <a:t>（</a:t>
            </a:r>
            <a:r>
              <a:rPr lang="en-US" altLang="zh-CN" sz="1400" b="1" dirty="0"/>
              <a:t>2</a:t>
            </a:r>
            <a:r>
              <a:rPr lang="zh-CN" altLang="en-US" sz="1400" b="1" dirty="0"/>
              <a:t>）</a:t>
            </a:r>
            <a:r>
              <a:rPr lang="en-US" altLang="zh-CN" sz="1400" b="1" dirty="0"/>
              <a:t>m=-122</a:t>
            </a:r>
            <a:r>
              <a:rPr lang="zh-CN" altLang="en-US" sz="1400" b="1" dirty="0"/>
              <a:t>，</a:t>
            </a:r>
            <a:r>
              <a:rPr lang="en-US" altLang="zh-CN" sz="1400" b="1" dirty="0"/>
              <a:t>k1=-112</a:t>
            </a:r>
          </a:p>
          <a:p>
            <a:endParaRPr lang="en-US" altLang="zh-CN" sz="1400" b="1" dirty="0"/>
          </a:p>
          <a:p>
            <a:r>
              <a:rPr lang="zh-CN" altLang="en-US" sz="1400" b="1" dirty="0"/>
              <a:t>（</a:t>
            </a:r>
            <a:r>
              <a:rPr lang="en-US" altLang="zh-CN" sz="1400" b="1" dirty="0"/>
              <a:t>3</a:t>
            </a:r>
            <a:r>
              <a:rPr lang="zh-CN" altLang="en-US" sz="1400" b="1" dirty="0"/>
              <a:t>）能够。因为可控加减法器既可以完成无符号数的加减运算，也可以完成有符号数的加减运算。</a:t>
            </a:r>
            <a:endParaRPr lang="en-US" altLang="zh-CN" sz="1400" b="1" dirty="0"/>
          </a:p>
          <a:p>
            <a:endParaRPr lang="en-US" altLang="zh-CN" sz="1400" b="1" dirty="0"/>
          </a:p>
          <a:p>
            <a:r>
              <a:rPr lang="zh-CN" altLang="en-US" sz="1400" b="1" dirty="0"/>
              <a:t>（</a:t>
            </a:r>
            <a:r>
              <a:rPr lang="en-US" altLang="zh-CN" sz="1400" b="1" dirty="0"/>
              <a:t>4</a:t>
            </a:r>
            <a:r>
              <a:rPr lang="zh-CN" altLang="en-US" sz="1400" b="1" dirty="0"/>
              <a:t>）判断带符号整数加减运算有</a:t>
            </a:r>
            <a:r>
              <a:rPr lang="en-US" altLang="zh-CN" sz="1400" b="1" dirty="0"/>
              <a:t>3</a:t>
            </a:r>
            <a:r>
              <a:rPr lang="zh-CN" altLang="en-US" sz="1400" b="1" dirty="0"/>
              <a:t>种方法，第</a:t>
            </a:r>
            <a:r>
              <a:rPr lang="en-US" altLang="zh-CN" sz="1400" b="1" dirty="0"/>
              <a:t>2</a:t>
            </a:r>
            <a:r>
              <a:rPr lang="zh-CN" altLang="en-US" sz="1400" b="1" dirty="0"/>
              <a:t>种方法是“根据运算过程中最高数据位的进位与符号位的进位是否一致进行检测”。</a:t>
            </a:r>
            <a:r>
              <a:rPr lang="zh-CN" altLang="en-US" sz="1400" b="1" dirty="0">
                <a:highlight>
                  <a:srgbClr val="FFFF00"/>
                </a:highlight>
              </a:rPr>
              <a:t>上述程序中“</a:t>
            </a:r>
            <a:r>
              <a:rPr lang="en-US" altLang="zh-CN" sz="1400" b="1" dirty="0">
                <a:highlight>
                  <a:srgbClr val="FFFF00"/>
                </a:highlight>
              </a:rPr>
              <a:t>int k2=</a:t>
            </a:r>
            <a:r>
              <a:rPr lang="en-US" altLang="zh-CN" sz="1400" b="1" dirty="0" err="1">
                <a:highlight>
                  <a:srgbClr val="FFFF00"/>
                </a:highlight>
              </a:rPr>
              <a:t>m+n</a:t>
            </a:r>
            <a:r>
              <a:rPr lang="zh-CN" altLang="en-US" sz="1400" b="1" dirty="0">
                <a:highlight>
                  <a:srgbClr val="FFFF00"/>
                </a:highlight>
              </a:rPr>
              <a:t>”会发生溢出，因为运算结果</a:t>
            </a:r>
            <a:r>
              <a:rPr lang="en-US" altLang="zh-CN" sz="1400" b="1" dirty="0">
                <a:highlight>
                  <a:srgbClr val="FFFF00"/>
                </a:highlight>
              </a:rPr>
              <a:t>=-132</a:t>
            </a:r>
            <a:r>
              <a:rPr lang="zh-CN" altLang="en-US" sz="1400" b="1" dirty="0">
                <a:highlight>
                  <a:srgbClr val="FFFF00"/>
                </a:highlight>
              </a:rPr>
              <a:t>，超出了</a:t>
            </a:r>
            <a:r>
              <a:rPr lang="en-US" altLang="zh-CN" sz="1400" b="1" dirty="0">
                <a:highlight>
                  <a:srgbClr val="FFFF00"/>
                </a:highlight>
              </a:rPr>
              <a:t>8</a:t>
            </a:r>
            <a:r>
              <a:rPr lang="zh-CN" altLang="en-US" sz="1400" b="1" dirty="0">
                <a:highlight>
                  <a:srgbClr val="FFFF00"/>
                </a:highlight>
              </a:rPr>
              <a:t>位二进制数补码的表示范围</a:t>
            </a:r>
            <a:r>
              <a:rPr lang="en-US" altLang="zh-CN" sz="1400" b="1" dirty="0">
                <a:highlight>
                  <a:srgbClr val="FFFF00"/>
                </a:highlight>
              </a:rPr>
              <a:t>-128</a:t>
            </a:r>
            <a:r>
              <a:rPr lang="zh-CN" altLang="en-US" sz="1400" b="1" dirty="0">
                <a:highlight>
                  <a:srgbClr val="FFFF00"/>
                </a:highlight>
                <a:latin typeface="等线" panose="02010600030101010101" pitchFamily="2" charset="-122"/>
                <a:ea typeface="等线" panose="02010600030101010101" pitchFamily="2" charset="-122"/>
              </a:rPr>
              <a:t>～</a:t>
            </a:r>
            <a:r>
              <a:rPr lang="en-US" altLang="zh-CN" sz="1400" b="1" dirty="0">
                <a:highlight>
                  <a:srgbClr val="FFFF00"/>
                </a:highlight>
              </a:rPr>
              <a:t>+127</a:t>
            </a:r>
            <a:r>
              <a:rPr lang="zh-CN" altLang="en-US" sz="1400" b="1" dirty="0">
                <a:highlight>
                  <a:srgbClr val="FFFF00"/>
                </a:highlight>
              </a:rPr>
              <a:t>。</a:t>
            </a:r>
            <a:endParaRPr lang="en-US" altLang="zh-CN" sz="1400" b="1" dirty="0">
              <a:highlight>
                <a:srgbClr val="FFFF00"/>
              </a:highlight>
            </a:endParaRPr>
          </a:p>
          <a:p>
            <a:r>
              <a:rPr lang="en-US" altLang="zh-CN" sz="1400" b="1" dirty="0" err="1"/>
              <a:t>m+n</a:t>
            </a:r>
            <a:r>
              <a:rPr lang="en-US" altLang="zh-CN" sz="1400" b="1" dirty="0"/>
              <a:t>=86H+F6H= </a:t>
            </a:r>
            <a:r>
              <a:rPr lang="en-US" altLang="zh-CN" sz="1400" b="1" dirty="0">
                <a:solidFill>
                  <a:srgbClr val="C00000"/>
                </a:solidFill>
              </a:rPr>
              <a:t>1</a:t>
            </a:r>
            <a:r>
              <a:rPr lang="en-US" altLang="zh-CN" sz="1400" b="1" dirty="0">
                <a:solidFill>
                  <a:srgbClr val="002060"/>
                </a:solidFill>
              </a:rPr>
              <a:t>0</a:t>
            </a:r>
            <a:r>
              <a:rPr lang="en-US" altLang="zh-CN" sz="1400" b="1" dirty="0"/>
              <a:t>000110</a:t>
            </a:r>
          </a:p>
          <a:p>
            <a:r>
              <a:rPr lang="en-US" altLang="zh-CN" sz="1400" b="1" dirty="0"/>
              <a:t>                           +  </a:t>
            </a:r>
            <a:r>
              <a:rPr lang="en-US" altLang="zh-CN" sz="1400" b="1" dirty="0">
                <a:solidFill>
                  <a:srgbClr val="C00000"/>
                </a:solidFill>
              </a:rPr>
              <a:t>1</a:t>
            </a:r>
            <a:r>
              <a:rPr lang="en-US" altLang="zh-CN" sz="1400" b="1" dirty="0">
                <a:solidFill>
                  <a:srgbClr val="002060"/>
                </a:solidFill>
              </a:rPr>
              <a:t>1</a:t>
            </a:r>
            <a:r>
              <a:rPr lang="en-US" altLang="zh-CN" sz="1400" b="1" dirty="0"/>
              <a:t>110110</a:t>
            </a:r>
          </a:p>
          <a:p>
            <a:r>
              <a:rPr lang="en-US" altLang="zh-CN" sz="1400" b="1" dirty="0"/>
              <a:t>                           </a:t>
            </a:r>
            <a:r>
              <a:rPr lang="en-US" altLang="zh-CN" sz="1400" b="1" dirty="0">
                <a:highlight>
                  <a:srgbClr val="FFFF00"/>
                </a:highlight>
              </a:rPr>
              <a:t>1</a:t>
            </a:r>
            <a:r>
              <a:rPr lang="en-US" altLang="zh-CN" sz="1400" b="1" dirty="0"/>
              <a:t>  01111100</a:t>
            </a:r>
          </a:p>
          <a:p>
            <a:endParaRPr lang="en-US" altLang="zh-CN" sz="1400" b="1" dirty="0"/>
          </a:p>
          <a:p>
            <a:endParaRPr lang="en-US" altLang="zh-CN" sz="1400" b="1" dirty="0"/>
          </a:p>
          <a:p>
            <a:endParaRPr lang="en-US" altLang="zh-CN" sz="1400" b="1" dirty="0"/>
          </a:p>
          <a:p>
            <a:endParaRPr lang="en-US" altLang="zh-CN" sz="1400" b="1" dirty="0"/>
          </a:p>
        </p:txBody>
      </p:sp>
      <p:cxnSp>
        <p:nvCxnSpPr>
          <p:cNvPr id="3" name="直接连接符 2">
            <a:extLst>
              <a:ext uri="{FF2B5EF4-FFF2-40B4-BE49-F238E27FC236}">
                <a16:creationId xmlns:a16="http://schemas.microsoft.com/office/drawing/2014/main" id="{37E5E3E4-4EDF-4F0B-A358-4C29511ED6A9}"/>
              </a:ext>
            </a:extLst>
          </p:cNvPr>
          <p:cNvCxnSpPr/>
          <p:nvPr/>
        </p:nvCxnSpPr>
        <p:spPr>
          <a:xfrm>
            <a:off x="1403648" y="6309320"/>
            <a:ext cx="1944216" cy="0"/>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1954376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a:extLst>
              <a:ext uri="{FF2B5EF4-FFF2-40B4-BE49-F238E27FC236}">
                <a16:creationId xmlns:a16="http://schemas.microsoft.com/office/drawing/2014/main" id="{23F5EBC3-CB71-459F-AB99-BD02956D02E1}"/>
              </a:ext>
            </a:extLst>
          </p:cNvPr>
          <p:cNvSpPr>
            <a:spLocks noGrp="1"/>
          </p:cNvSpPr>
          <p:nvPr>
            <p:ph idx="1"/>
          </p:nvPr>
        </p:nvSpPr>
        <p:spPr>
          <a:xfrm>
            <a:off x="457200" y="188640"/>
            <a:ext cx="8229600" cy="4525963"/>
          </a:xfrm>
        </p:spPr>
        <p:txBody>
          <a:bodyPr/>
          <a:lstStyle/>
          <a:p>
            <a:r>
              <a:rPr lang="en-US" altLang="zh-CN" sz="1800" b="1" dirty="0"/>
              <a:t>3.12  </a:t>
            </a:r>
            <a:r>
              <a:rPr lang="zh-CN" altLang="en-US" sz="1800" b="1" dirty="0"/>
              <a:t>全加器采用教材图</a:t>
            </a:r>
            <a:r>
              <a:rPr lang="en-US" altLang="zh-CN" sz="1800" b="1" dirty="0"/>
              <a:t>3.2(b)</a:t>
            </a:r>
            <a:r>
              <a:rPr lang="zh-CN" altLang="en-US" sz="1800" b="1" dirty="0"/>
              <a:t>的方案实现。</a:t>
            </a:r>
            <a:endParaRPr lang="en-US" altLang="zh-CN" sz="1800" b="1" dirty="0"/>
          </a:p>
          <a:p>
            <a:r>
              <a:rPr lang="zh-CN" altLang="en-US" sz="1400" b="1" dirty="0"/>
              <a:t>答：</a:t>
            </a:r>
            <a:endParaRPr lang="en-US" altLang="zh-CN" sz="1400" b="1" dirty="0"/>
          </a:p>
          <a:p>
            <a:endParaRPr lang="en-US" altLang="zh-CN" sz="1400" b="1" dirty="0"/>
          </a:p>
        </p:txBody>
      </p:sp>
      <p:grpSp>
        <p:nvGrpSpPr>
          <p:cNvPr id="7" name="组合 6">
            <a:extLst>
              <a:ext uri="{FF2B5EF4-FFF2-40B4-BE49-F238E27FC236}">
                <a16:creationId xmlns:a16="http://schemas.microsoft.com/office/drawing/2014/main" id="{5A430834-CD9E-4887-8E9A-FD6B986266F4}"/>
              </a:ext>
            </a:extLst>
          </p:cNvPr>
          <p:cNvGrpSpPr/>
          <p:nvPr/>
        </p:nvGrpSpPr>
        <p:grpSpPr>
          <a:xfrm>
            <a:off x="4788024" y="859692"/>
            <a:ext cx="3502102" cy="3183855"/>
            <a:chOff x="3347864" y="764704"/>
            <a:chExt cx="3502102" cy="3183855"/>
          </a:xfrm>
        </p:grpSpPr>
        <p:pic>
          <p:nvPicPr>
            <p:cNvPr id="3" name="图片 2">
              <a:extLst>
                <a:ext uri="{FF2B5EF4-FFF2-40B4-BE49-F238E27FC236}">
                  <a16:creationId xmlns:a16="http://schemas.microsoft.com/office/drawing/2014/main" id="{9A6CC762-BE1A-4086-8DAB-EAEF3956DC24}"/>
                </a:ext>
              </a:extLst>
            </p:cNvPr>
            <p:cNvPicPr>
              <a:picLocks noChangeAspect="1"/>
            </p:cNvPicPr>
            <p:nvPr/>
          </p:nvPicPr>
          <p:blipFill>
            <a:blip r:embed="rId2"/>
            <a:stretch>
              <a:fillRect/>
            </a:stretch>
          </p:blipFill>
          <p:spPr>
            <a:xfrm>
              <a:off x="4139952" y="764704"/>
              <a:ext cx="2710014" cy="3175843"/>
            </a:xfrm>
            <a:prstGeom prst="rect">
              <a:avLst/>
            </a:prstGeom>
          </p:spPr>
        </p:pic>
        <p:pic>
          <p:nvPicPr>
            <p:cNvPr id="6" name="图片 5">
              <a:extLst>
                <a:ext uri="{FF2B5EF4-FFF2-40B4-BE49-F238E27FC236}">
                  <a16:creationId xmlns:a16="http://schemas.microsoft.com/office/drawing/2014/main" id="{D70F27C4-A9E0-4CC5-AB3A-6AC8D67C3510}"/>
                </a:ext>
              </a:extLst>
            </p:cNvPr>
            <p:cNvPicPr>
              <a:picLocks noChangeAspect="1"/>
            </p:cNvPicPr>
            <p:nvPr/>
          </p:nvPicPr>
          <p:blipFill>
            <a:blip r:embed="rId3"/>
            <a:stretch>
              <a:fillRect/>
            </a:stretch>
          </p:blipFill>
          <p:spPr>
            <a:xfrm>
              <a:off x="3347864" y="3630110"/>
              <a:ext cx="1534624" cy="318449"/>
            </a:xfrm>
            <a:prstGeom prst="rect">
              <a:avLst/>
            </a:prstGeom>
          </p:spPr>
        </p:pic>
      </p:grpSp>
      <p:grpSp>
        <p:nvGrpSpPr>
          <p:cNvPr id="11" name="组合 10">
            <a:extLst>
              <a:ext uri="{FF2B5EF4-FFF2-40B4-BE49-F238E27FC236}">
                <a16:creationId xmlns:a16="http://schemas.microsoft.com/office/drawing/2014/main" id="{A8833DD2-2C3E-47D4-8BF1-A3F7419449A0}"/>
              </a:ext>
            </a:extLst>
          </p:cNvPr>
          <p:cNvGrpSpPr/>
          <p:nvPr/>
        </p:nvGrpSpPr>
        <p:grpSpPr>
          <a:xfrm>
            <a:off x="506040" y="791202"/>
            <a:ext cx="3347906" cy="3320837"/>
            <a:chOff x="506040" y="791202"/>
            <a:chExt cx="3347906" cy="3320837"/>
          </a:xfrm>
        </p:grpSpPr>
        <p:pic>
          <p:nvPicPr>
            <p:cNvPr id="9" name="图片 8">
              <a:extLst>
                <a:ext uri="{FF2B5EF4-FFF2-40B4-BE49-F238E27FC236}">
                  <a16:creationId xmlns:a16="http://schemas.microsoft.com/office/drawing/2014/main" id="{AE66265D-217F-4166-A42F-BA63BD97ADCB}"/>
                </a:ext>
              </a:extLst>
            </p:cNvPr>
            <p:cNvPicPr>
              <a:picLocks noChangeAspect="1"/>
            </p:cNvPicPr>
            <p:nvPr/>
          </p:nvPicPr>
          <p:blipFill>
            <a:blip r:embed="rId4"/>
            <a:stretch>
              <a:fillRect/>
            </a:stretch>
          </p:blipFill>
          <p:spPr>
            <a:xfrm>
              <a:off x="1643129" y="791202"/>
              <a:ext cx="2210817" cy="3320837"/>
            </a:xfrm>
            <a:prstGeom prst="rect">
              <a:avLst/>
            </a:prstGeom>
          </p:spPr>
        </p:pic>
        <p:pic>
          <p:nvPicPr>
            <p:cNvPr id="10" name="图片 9">
              <a:extLst>
                <a:ext uri="{FF2B5EF4-FFF2-40B4-BE49-F238E27FC236}">
                  <a16:creationId xmlns:a16="http://schemas.microsoft.com/office/drawing/2014/main" id="{41D859B5-713B-49C1-BD84-5270DEA1BF35}"/>
                </a:ext>
              </a:extLst>
            </p:cNvPr>
            <p:cNvPicPr>
              <a:picLocks noChangeAspect="1"/>
            </p:cNvPicPr>
            <p:nvPr/>
          </p:nvPicPr>
          <p:blipFill>
            <a:blip r:embed="rId3"/>
            <a:stretch>
              <a:fillRect/>
            </a:stretch>
          </p:blipFill>
          <p:spPr>
            <a:xfrm>
              <a:off x="506040" y="3776229"/>
              <a:ext cx="1534624" cy="318449"/>
            </a:xfrm>
            <a:prstGeom prst="rect">
              <a:avLst/>
            </a:prstGeom>
          </p:spPr>
        </p:pic>
      </p:grpSp>
      <p:sp>
        <p:nvSpPr>
          <p:cNvPr id="13" name="文本框 12">
            <a:extLst>
              <a:ext uri="{FF2B5EF4-FFF2-40B4-BE49-F238E27FC236}">
                <a16:creationId xmlns:a16="http://schemas.microsoft.com/office/drawing/2014/main" id="{9BE7BB5B-B6B6-4B68-839B-D0DAB5A1D25B}"/>
              </a:ext>
            </a:extLst>
          </p:cNvPr>
          <p:cNvSpPr txBox="1"/>
          <p:nvPr/>
        </p:nvSpPr>
        <p:spPr>
          <a:xfrm>
            <a:off x="1187624" y="4312345"/>
            <a:ext cx="2376264" cy="307777"/>
          </a:xfrm>
          <a:prstGeom prst="rect">
            <a:avLst/>
          </a:prstGeom>
          <a:noFill/>
        </p:spPr>
        <p:txBody>
          <a:bodyPr wrap="square">
            <a:spAutoFit/>
          </a:bodyPr>
          <a:lstStyle/>
          <a:p>
            <a:r>
              <a:rPr lang="zh-CN" altLang="en-US" sz="1400" b="1" dirty="0"/>
              <a:t>图</a:t>
            </a:r>
            <a:r>
              <a:rPr lang="en-US" altLang="zh-CN" sz="1400" b="1" dirty="0"/>
              <a:t>3.2(b)   </a:t>
            </a:r>
            <a:r>
              <a:rPr lang="zh-CN" altLang="en-US" sz="1400" b="1" dirty="0"/>
              <a:t>全加器方案</a:t>
            </a:r>
            <a:r>
              <a:rPr lang="en-US" altLang="zh-CN" sz="1400" b="1" dirty="0"/>
              <a:t>1</a:t>
            </a:r>
            <a:endParaRPr lang="zh-CN" altLang="en-US" sz="1400" dirty="0"/>
          </a:p>
        </p:txBody>
      </p:sp>
      <p:sp>
        <p:nvSpPr>
          <p:cNvPr id="14" name="文本框 13">
            <a:extLst>
              <a:ext uri="{FF2B5EF4-FFF2-40B4-BE49-F238E27FC236}">
                <a16:creationId xmlns:a16="http://schemas.microsoft.com/office/drawing/2014/main" id="{43E59CE7-533E-453B-8B1B-55D5AED2B961}"/>
              </a:ext>
            </a:extLst>
          </p:cNvPr>
          <p:cNvSpPr txBox="1"/>
          <p:nvPr/>
        </p:nvSpPr>
        <p:spPr>
          <a:xfrm>
            <a:off x="5868144" y="4301546"/>
            <a:ext cx="2376264" cy="307777"/>
          </a:xfrm>
          <a:prstGeom prst="rect">
            <a:avLst/>
          </a:prstGeom>
          <a:noFill/>
        </p:spPr>
        <p:txBody>
          <a:bodyPr wrap="square">
            <a:spAutoFit/>
          </a:bodyPr>
          <a:lstStyle/>
          <a:p>
            <a:r>
              <a:rPr lang="zh-CN" altLang="en-US" sz="1400" b="1" dirty="0"/>
              <a:t>图</a:t>
            </a:r>
            <a:r>
              <a:rPr lang="en-US" altLang="zh-CN" sz="1400" b="1" dirty="0"/>
              <a:t>3.2(b)   </a:t>
            </a:r>
            <a:r>
              <a:rPr lang="zh-CN" altLang="en-US" sz="1400" b="1" dirty="0"/>
              <a:t>全加器方案</a:t>
            </a:r>
            <a:r>
              <a:rPr lang="en-US" altLang="zh-CN" sz="1400" b="1" dirty="0"/>
              <a:t>2</a:t>
            </a:r>
            <a:endParaRPr lang="zh-CN" altLang="en-US" sz="1400" dirty="0"/>
          </a:p>
        </p:txBody>
      </p:sp>
      <p:sp>
        <p:nvSpPr>
          <p:cNvPr id="15" name="文本框 14">
            <a:extLst>
              <a:ext uri="{FF2B5EF4-FFF2-40B4-BE49-F238E27FC236}">
                <a16:creationId xmlns:a16="http://schemas.microsoft.com/office/drawing/2014/main" id="{F745FF7E-05C6-4C83-A465-EE6152998D1E}"/>
              </a:ext>
            </a:extLst>
          </p:cNvPr>
          <p:cNvSpPr txBox="1"/>
          <p:nvPr/>
        </p:nvSpPr>
        <p:spPr>
          <a:xfrm>
            <a:off x="5796136" y="5157192"/>
            <a:ext cx="2232248" cy="338554"/>
          </a:xfrm>
          <a:prstGeom prst="rect">
            <a:avLst/>
          </a:prstGeom>
          <a:solidFill>
            <a:srgbClr val="FFFF00"/>
          </a:solidFill>
        </p:spPr>
        <p:txBody>
          <a:bodyPr wrap="square" rtlCol="0">
            <a:spAutoFit/>
          </a:bodyPr>
          <a:lstStyle/>
          <a:p>
            <a:r>
              <a:rPr lang="zh-CN" altLang="en-US" sz="1600" b="1" dirty="0"/>
              <a:t>产生进位信号只需要</a:t>
            </a:r>
            <a:r>
              <a:rPr lang="en-US" altLang="zh-CN" sz="1600" b="1" dirty="0"/>
              <a:t>2T</a:t>
            </a:r>
            <a:endParaRPr lang="zh-CN" altLang="en-US" sz="1600" b="1" dirty="0"/>
          </a:p>
        </p:txBody>
      </p:sp>
      <p:sp>
        <p:nvSpPr>
          <p:cNvPr id="16" name="文本框 15">
            <a:extLst>
              <a:ext uri="{FF2B5EF4-FFF2-40B4-BE49-F238E27FC236}">
                <a16:creationId xmlns:a16="http://schemas.microsoft.com/office/drawing/2014/main" id="{1A34A45F-AB11-44CF-8BF0-B37FB442112D}"/>
              </a:ext>
            </a:extLst>
          </p:cNvPr>
          <p:cNvSpPr txBox="1"/>
          <p:nvPr/>
        </p:nvSpPr>
        <p:spPr>
          <a:xfrm>
            <a:off x="1547664" y="5170881"/>
            <a:ext cx="2232248" cy="338554"/>
          </a:xfrm>
          <a:prstGeom prst="rect">
            <a:avLst/>
          </a:prstGeom>
          <a:solidFill>
            <a:srgbClr val="FFFF00"/>
          </a:solidFill>
        </p:spPr>
        <p:txBody>
          <a:bodyPr wrap="square" rtlCol="0">
            <a:spAutoFit/>
          </a:bodyPr>
          <a:lstStyle/>
          <a:p>
            <a:r>
              <a:rPr lang="zh-CN" altLang="en-US" sz="1600" b="1" dirty="0"/>
              <a:t>产生进位信号需要</a:t>
            </a:r>
            <a:r>
              <a:rPr lang="en-US" altLang="zh-CN" sz="1600" b="1" dirty="0"/>
              <a:t>5T</a:t>
            </a:r>
            <a:endParaRPr lang="zh-CN" altLang="en-US" sz="1600" b="1" dirty="0"/>
          </a:p>
        </p:txBody>
      </p:sp>
      <p:sp>
        <p:nvSpPr>
          <p:cNvPr id="17" name="文本框 16">
            <a:extLst>
              <a:ext uri="{FF2B5EF4-FFF2-40B4-BE49-F238E27FC236}">
                <a16:creationId xmlns:a16="http://schemas.microsoft.com/office/drawing/2014/main" id="{4EACD712-5E24-4159-AF17-154461BEDE74}"/>
              </a:ext>
            </a:extLst>
          </p:cNvPr>
          <p:cNvSpPr txBox="1"/>
          <p:nvPr/>
        </p:nvSpPr>
        <p:spPr>
          <a:xfrm>
            <a:off x="1246638" y="6045312"/>
            <a:ext cx="6535764" cy="369332"/>
          </a:xfrm>
          <a:prstGeom prst="rect">
            <a:avLst/>
          </a:prstGeom>
          <a:solidFill>
            <a:srgbClr val="92D050"/>
          </a:solidFill>
        </p:spPr>
        <p:txBody>
          <a:bodyPr wrap="none" rtlCol="0">
            <a:spAutoFit/>
          </a:bodyPr>
          <a:lstStyle/>
          <a:p>
            <a:r>
              <a:rPr lang="zh-CN" altLang="en-US" b="1" dirty="0"/>
              <a:t>方案</a:t>
            </a:r>
            <a:r>
              <a:rPr lang="en-US" altLang="zh-CN" b="1" dirty="0"/>
              <a:t>2</a:t>
            </a:r>
            <a:r>
              <a:rPr lang="zh-CN" altLang="en-US" b="1" dirty="0"/>
              <a:t>与方案</a:t>
            </a:r>
            <a:r>
              <a:rPr lang="en-US" altLang="zh-CN" b="1" dirty="0"/>
              <a:t>1</a:t>
            </a:r>
            <a:r>
              <a:rPr lang="zh-CN" altLang="en-US" b="1" dirty="0"/>
              <a:t>相比产生进位信号的延迟少</a:t>
            </a:r>
            <a:r>
              <a:rPr lang="en-US" altLang="zh-CN" b="1" dirty="0"/>
              <a:t>2T</a:t>
            </a:r>
            <a:r>
              <a:rPr lang="zh-CN" altLang="en-US" b="1" dirty="0"/>
              <a:t>，但是增加</a:t>
            </a:r>
            <a:r>
              <a:rPr lang="en-US" altLang="zh-CN" b="1" dirty="0"/>
              <a:t>1</a:t>
            </a:r>
            <a:r>
              <a:rPr lang="zh-CN" altLang="en-US" b="1" dirty="0"/>
              <a:t>个与门</a:t>
            </a:r>
          </a:p>
        </p:txBody>
      </p:sp>
    </p:spTree>
    <p:extLst>
      <p:ext uri="{BB962C8B-B14F-4D97-AF65-F5344CB8AC3E}">
        <p14:creationId xmlns:p14="http://schemas.microsoft.com/office/powerpoint/2010/main" val="38437387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标题 1">
            <a:extLst>
              <a:ext uri="{FF2B5EF4-FFF2-40B4-BE49-F238E27FC236}">
                <a16:creationId xmlns:a16="http://schemas.microsoft.com/office/drawing/2014/main" id="{B1D2DD5F-843A-4E6B-858E-7C35BEAFBA5C}"/>
              </a:ext>
            </a:extLst>
          </p:cNvPr>
          <p:cNvSpPr>
            <a:spLocks noGrp="1" noChangeArrowheads="1"/>
          </p:cNvSpPr>
          <p:nvPr>
            <p:ph type="title"/>
          </p:nvPr>
        </p:nvSpPr>
        <p:spPr/>
        <p:txBody>
          <a:bodyPr/>
          <a:lstStyle/>
          <a:p>
            <a:r>
              <a:rPr lang="zh-CN" altLang="en-US" b="1" dirty="0">
                <a:solidFill>
                  <a:srgbClr val="002060"/>
                </a:solidFill>
                <a:latin typeface="黑体" panose="02010609060101010101" pitchFamily="49" charset="-122"/>
                <a:ea typeface="黑体" panose="02010609060101010101" pitchFamily="49" charset="-122"/>
              </a:rPr>
              <a:t>习题（</a:t>
            </a:r>
            <a:r>
              <a:rPr lang="en-US" altLang="zh-CN" b="1" dirty="0">
                <a:solidFill>
                  <a:srgbClr val="002060"/>
                </a:solidFill>
                <a:latin typeface="黑体" panose="02010609060101010101" pitchFamily="49" charset="-122"/>
                <a:ea typeface="黑体" panose="02010609060101010101" pitchFamily="49" charset="-122"/>
              </a:rPr>
              <a:t>P92-94</a:t>
            </a:r>
            <a:r>
              <a:rPr lang="zh-CN" altLang="en-US" b="1" dirty="0">
                <a:solidFill>
                  <a:srgbClr val="002060"/>
                </a:solidFill>
                <a:latin typeface="黑体" panose="02010609060101010101" pitchFamily="49" charset="-122"/>
                <a:ea typeface="黑体" panose="02010609060101010101" pitchFamily="49" charset="-122"/>
              </a:rPr>
              <a:t>）</a:t>
            </a:r>
          </a:p>
        </p:txBody>
      </p:sp>
      <p:sp>
        <p:nvSpPr>
          <p:cNvPr id="3" name="内容占位符 2">
            <a:extLst>
              <a:ext uri="{FF2B5EF4-FFF2-40B4-BE49-F238E27FC236}">
                <a16:creationId xmlns:a16="http://schemas.microsoft.com/office/drawing/2014/main" id="{32D2ADA7-487E-47EE-B37D-A2AF88667635}"/>
              </a:ext>
            </a:extLst>
          </p:cNvPr>
          <p:cNvSpPr>
            <a:spLocks noGrp="1"/>
          </p:cNvSpPr>
          <p:nvPr>
            <p:ph idx="1"/>
          </p:nvPr>
        </p:nvSpPr>
        <p:spPr/>
        <p:txBody>
          <a:bodyPr>
            <a:normAutofit/>
          </a:bodyPr>
          <a:lstStyle/>
          <a:p>
            <a:pPr>
              <a:defRPr/>
            </a:pPr>
            <a:r>
              <a:rPr lang="en-US" altLang="zh-CN" sz="2400" b="1" dirty="0"/>
              <a:t>3.1</a:t>
            </a:r>
          </a:p>
          <a:p>
            <a:pPr>
              <a:defRPr/>
            </a:pPr>
            <a:r>
              <a:rPr lang="en-US" altLang="zh-CN" sz="2400" b="1" dirty="0"/>
              <a:t>3.2</a:t>
            </a:r>
          </a:p>
          <a:p>
            <a:pPr>
              <a:defRPr/>
            </a:pPr>
            <a:r>
              <a:rPr lang="en-US" altLang="zh-CN" sz="2400" b="1" dirty="0"/>
              <a:t>3.4</a:t>
            </a:r>
            <a:r>
              <a:rPr lang="zh-CN" altLang="en-US" sz="2400" b="1" dirty="0"/>
              <a:t>（</a:t>
            </a:r>
            <a:r>
              <a:rPr lang="en-US" altLang="zh-CN" sz="2400" b="1" dirty="0"/>
              <a:t>3</a:t>
            </a:r>
            <a:r>
              <a:rPr lang="zh-CN" altLang="en-US" sz="2400" b="1" dirty="0"/>
              <a:t>）</a:t>
            </a:r>
            <a:endParaRPr lang="en-US" altLang="zh-CN" sz="2400" b="1" dirty="0"/>
          </a:p>
          <a:p>
            <a:pPr>
              <a:defRPr/>
            </a:pPr>
            <a:r>
              <a:rPr lang="en-US" altLang="zh-CN" sz="2400" b="1" dirty="0"/>
              <a:t>3.5</a:t>
            </a:r>
            <a:r>
              <a:rPr lang="zh-CN" altLang="en-US" sz="2400" b="1" dirty="0"/>
              <a:t>（</a:t>
            </a:r>
            <a:r>
              <a:rPr lang="en-US" altLang="zh-CN" sz="2400" b="1" dirty="0"/>
              <a:t>3</a:t>
            </a:r>
            <a:r>
              <a:rPr lang="zh-CN" altLang="en-US" sz="2400" b="1" dirty="0"/>
              <a:t>）</a:t>
            </a:r>
            <a:endParaRPr lang="en-US" altLang="zh-CN" sz="2400" b="1" dirty="0"/>
          </a:p>
          <a:p>
            <a:pPr>
              <a:defRPr/>
            </a:pPr>
            <a:r>
              <a:rPr lang="en-US" altLang="zh-CN" sz="2400" b="1" dirty="0"/>
              <a:t>3.6</a:t>
            </a:r>
            <a:r>
              <a:rPr lang="zh-CN" altLang="en-US" sz="2400" b="1" dirty="0"/>
              <a:t>（</a:t>
            </a:r>
            <a:r>
              <a:rPr lang="en-US" altLang="zh-CN" sz="2400" b="1" dirty="0"/>
              <a:t>2</a:t>
            </a:r>
            <a:r>
              <a:rPr lang="zh-CN" altLang="en-US" sz="2400" b="1" dirty="0"/>
              <a:t>）</a:t>
            </a:r>
            <a:endParaRPr lang="en-US" altLang="zh-CN" sz="2400" b="1" dirty="0"/>
          </a:p>
          <a:p>
            <a:pPr>
              <a:defRPr/>
            </a:pPr>
            <a:r>
              <a:rPr lang="en-US" altLang="zh-CN" sz="2400" b="1" dirty="0"/>
              <a:t>3.7</a:t>
            </a:r>
            <a:r>
              <a:rPr lang="zh-CN" altLang="en-US" sz="2400" b="1" dirty="0"/>
              <a:t>（</a:t>
            </a:r>
            <a:r>
              <a:rPr lang="en-US" altLang="zh-CN" sz="2400" b="1" dirty="0"/>
              <a:t>2</a:t>
            </a:r>
            <a:r>
              <a:rPr lang="zh-CN" altLang="en-US" sz="2400" b="1" dirty="0"/>
              <a:t>）</a:t>
            </a:r>
            <a:endParaRPr lang="en-US" altLang="zh-CN" sz="2400" b="1" dirty="0"/>
          </a:p>
          <a:p>
            <a:pPr>
              <a:defRPr/>
            </a:pPr>
            <a:r>
              <a:rPr lang="en-US" altLang="zh-CN" sz="2400" b="1" dirty="0"/>
              <a:t>3.8</a:t>
            </a:r>
            <a:r>
              <a:rPr lang="zh-CN" altLang="en-US" sz="2400" b="1" dirty="0"/>
              <a:t>（</a:t>
            </a:r>
            <a:r>
              <a:rPr lang="en-US" altLang="zh-CN" sz="2400" b="1" dirty="0"/>
              <a:t>2</a:t>
            </a:r>
            <a:r>
              <a:rPr lang="zh-CN" altLang="en-US" sz="2400" b="1" dirty="0"/>
              <a:t>）</a:t>
            </a:r>
            <a:endParaRPr lang="en-US" altLang="zh-CN" sz="2400" b="1" dirty="0"/>
          </a:p>
          <a:p>
            <a:pPr>
              <a:defRPr/>
            </a:pPr>
            <a:r>
              <a:rPr lang="en-US" altLang="zh-CN" sz="2400" b="1" dirty="0"/>
              <a:t>3.9</a:t>
            </a:r>
            <a:r>
              <a:rPr lang="zh-CN" altLang="en-US" sz="2400" b="1" dirty="0"/>
              <a:t>（</a:t>
            </a:r>
            <a:r>
              <a:rPr lang="en-US" altLang="zh-CN" sz="2400" b="1" dirty="0"/>
              <a:t>2</a:t>
            </a:r>
            <a:r>
              <a:rPr lang="zh-CN" altLang="en-US" sz="2400" b="1" dirty="0"/>
              <a:t>）</a:t>
            </a:r>
            <a:endParaRPr lang="en-US" altLang="zh-CN" sz="2400" b="1" dirty="0"/>
          </a:p>
          <a:p>
            <a:pPr>
              <a:defRPr/>
            </a:pPr>
            <a:r>
              <a:rPr lang="en-US" altLang="zh-CN" sz="2400" b="1" dirty="0"/>
              <a:t>3.10</a:t>
            </a:r>
            <a:r>
              <a:rPr lang="zh-CN" altLang="en-US" sz="2400" b="1" dirty="0"/>
              <a:t>（</a:t>
            </a:r>
            <a:r>
              <a:rPr lang="en-US" altLang="zh-CN" sz="2400" b="1" dirty="0"/>
              <a:t>2</a:t>
            </a:r>
            <a:r>
              <a:rPr lang="zh-CN" altLang="en-US" sz="2400" b="1" dirty="0"/>
              <a:t>）</a:t>
            </a:r>
            <a:endParaRPr lang="en-US" altLang="zh-CN" sz="2400" b="1" dirty="0"/>
          </a:p>
          <a:p>
            <a:pPr>
              <a:defRPr/>
            </a:pPr>
            <a:r>
              <a:rPr lang="en-US" altLang="zh-CN" sz="2400" b="1" dirty="0"/>
              <a:t>3.11</a:t>
            </a:r>
          </a:p>
          <a:p>
            <a:pPr>
              <a:defRPr/>
            </a:pPr>
            <a:endParaRPr lang="en-US" altLang="zh-CN" sz="2400" b="1" dirty="0"/>
          </a:p>
          <a:p>
            <a:pPr>
              <a:defRPr/>
            </a:pPr>
            <a:endParaRPr lang="zh-CN" altLang="en-US" sz="2400" b="1"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986400E1-B02E-480A-870F-97FD18D8E696}"/>
              </a:ext>
            </a:extLst>
          </p:cNvPr>
          <p:cNvGrpSpPr/>
          <p:nvPr/>
        </p:nvGrpSpPr>
        <p:grpSpPr>
          <a:xfrm>
            <a:off x="1475656" y="3573016"/>
            <a:ext cx="5760640" cy="2736304"/>
            <a:chOff x="853640" y="3068960"/>
            <a:chExt cx="7102736" cy="3456384"/>
          </a:xfrm>
        </p:grpSpPr>
        <p:pic>
          <p:nvPicPr>
            <p:cNvPr id="5" name="图片 4">
              <a:extLst>
                <a:ext uri="{FF2B5EF4-FFF2-40B4-BE49-F238E27FC236}">
                  <a16:creationId xmlns:a16="http://schemas.microsoft.com/office/drawing/2014/main" id="{C65791BB-231D-4CC5-81F1-FA87D92135DE}"/>
                </a:ext>
              </a:extLst>
            </p:cNvPr>
            <p:cNvPicPr>
              <a:picLocks noChangeAspect="1"/>
            </p:cNvPicPr>
            <p:nvPr/>
          </p:nvPicPr>
          <p:blipFill>
            <a:blip r:embed="rId2"/>
            <a:stretch>
              <a:fillRect/>
            </a:stretch>
          </p:blipFill>
          <p:spPr>
            <a:xfrm>
              <a:off x="853640" y="3068960"/>
              <a:ext cx="7102736" cy="3456384"/>
            </a:xfrm>
            <a:prstGeom prst="rect">
              <a:avLst/>
            </a:prstGeom>
          </p:spPr>
        </p:pic>
        <p:sp>
          <p:nvSpPr>
            <p:cNvPr id="6" name="文本框 5">
              <a:extLst>
                <a:ext uri="{FF2B5EF4-FFF2-40B4-BE49-F238E27FC236}">
                  <a16:creationId xmlns:a16="http://schemas.microsoft.com/office/drawing/2014/main" id="{F5838786-A74B-4440-B42A-2D4D72F9C5BE}"/>
                </a:ext>
              </a:extLst>
            </p:cNvPr>
            <p:cNvSpPr txBox="1"/>
            <p:nvPr/>
          </p:nvSpPr>
          <p:spPr>
            <a:xfrm>
              <a:off x="1512868" y="3082008"/>
              <a:ext cx="1166808" cy="338554"/>
            </a:xfrm>
            <a:prstGeom prst="rect">
              <a:avLst/>
            </a:prstGeom>
            <a:solidFill>
              <a:schemeClr val="bg1"/>
            </a:solidFill>
          </p:spPr>
          <p:txBody>
            <a:bodyPr wrap="square" rtlCol="0">
              <a:spAutoFit/>
            </a:bodyPr>
            <a:lstStyle/>
            <a:p>
              <a:pPr algn="ctr"/>
              <a:r>
                <a:rPr lang="en-US" altLang="zh-CN" sz="1600" b="1" dirty="0">
                  <a:solidFill>
                    <a:srgbClr val="C00000"/>
                  </a:solidFill>
                </a:rPr>
                <a:t>V </a:t>
              </a:r>
              <a:r>
                <a:rPr lang="en-US" altLang="zh-CN" sz="1600" b="1" dirty="0"/>
                <a:t>             </a:t>
              </a:r>
              <a:endParaRPr lang="zh-CN" altLang="en-US" sz="1600" b="1" dirty="0"/>
            </a:p>
          </p:txBody>
        </p:sp>
      </p:grpSp>
      <p:grpSp>
        <p:nvGrpSpPr>
          <p:cNvPr id="7" name="组合 6">
            <a:extLst>
              <a:ext uri="{FF2B5EF4-FFF2-40B4-BE49-F238E27FC236}">
                <a16:creationId xmlns:a16="http://schemas.microsoft.com/office/drawing/2014/main" id="{DFA281BC-14DB-4048-B7B2-5A25B2267D6F}"/>
              </a:ext>
            </a:extLst>
          </p:cNvPr>
          <p:cNvGrpSpPr/>
          <p:nvPr/>
        </p:nvGrpSpPr>
        <p:grpSpPr>
          <a:xfrm>
            <a:off x="1475656" y="188640"/>
            <a:ext cx="5760640" cy="2736304"/>
            <a:chOff x="853640" y="3068960"/>
            <a:chExt cx="7102736" cy="3456384"/>
          </a:xfrm>
        </p:grpSpPr>
        <p:pic>
          <p:nvPicPr>
            <p:cNvPr id="8" name="图片 7">
              <a:extLst>
                <a:ext uri="{FF2B5EF4-FFF2-40B4-BE49-F238E27FC236}">
                  <a16:creationId xmlns:a16="http://schemas.microsoft.com/office/drawing/2014/main" id="{69266995-AAEB-45AC-83FA-3DD729291633}"/>
                </a:ext>
              </a:extLst>
            </p:cNvPr>
            <p:cNvPicPr>
              <a:picLocks noChangeAspect="1"/>
            </p:cNvPicPr>
            <p:nvPr/>
          </p:nvPicPr>
          <p:blipFill>
            <a:blip r:embed="rId2"/>
            <a:stretch>
              <a:fillRect/>
            </a:stretch>
          </p:blipFill>
          <p:spPr>
            <a:xfrm>
              <a:off x="853640" y="3068960"/>
              <a:ext cx="7102736" cy="3456384"/>
            </a:xfrm>
            <a:prstGeom prst="rect">
              <a:avLst/>
            </a:prstGeom>
          </p:spPr>
        </p:pic>
        <p:sp>
          <p:nvSpPr>
            <p:cNvPr id="9" name="文本框 8">
              <a:extLst>
                <a:ext uri="{FF2B5EF4-FFF2-40B4-BE49-F238E27FC236}">
                  <a16:creationId xmlns:a16="http://schemas.microsoft.com/office/drawing/2014/main" id="{DCCEC725-338C-4954-B054-91E0DEA4C86D}"/>
                </a:ext>
              </a:extLst>
            </p:cNvPr>
            <p:cNvSpPr txBox="1"/>
            <p:nvPr/>
          </p:nvSpPr>
          <p:spPr>
            <a:xfrm>
              <a:off x="1512868" y="3082008"/>
              <a:ext cx="1166808" cy="338554"/>
            </a:xfrm>
            <a:prstGeom prst="rect">
              <a:avLst/>
            </a:prstGeom>
            <a:solidFill>
              <a:schemeClr val="bg1"/>
            </a:solidFill>
          </p:spPr>
          <p:txBody>
            <a:bodyPr wrap="square" rtlCol="0">
              <a:spAutoFit/>
            </a:bodyPr>
            <a:lstStyle/>
            <a:p>
              <a:pPr algn="ctr"/>
              <a:r>
                <a:rPr lang="en-US" altLang="zh-CN" sz="1600" b="1" dirty="0">
                  <a:solidFill>
                    <a:srgbClr val="C00000"/>
                  </a:solidFill>
                </a:rPr>
                <a:t>V </a:t>
              </a:r>
              <a:r>
                <a:rPr lang="en-US" altLang="zh-CN" sz="1600" b="1" dirty="0"/>
                <a:t>             </a:t>
              </a:r>
              <a:endParaRPr lang="zh-CN" altLang="en-US" sz="1600" b="1" dirty="0"/>
            </a:p>
          </p:txBody>
        </p:sp>
      </p:grpSp>
      <p:sp>
        <p:nvSpPr>
          <p:cNvPr id="11" name="文本框 10">
            <a:extLst>
              <a:ext uri="{FF2B5EF4-FFF2-40B4-BE49-F238E27FC236}">
                <a16:creationId xmlns:a16="http://schemas.microsoft.com/office/drawing/2014/main" id="{58CDAE81-6C96-41E9-B147-F96B46A93612}"/>
              </a:ext>
            </a:extLst>
          </p:cNvPr>
          <p:cNvSpPr txBox="1"/>
          <p:nvPr/>
        </p:nvSpPr>
        <p:spPr>
          <a:xfrm>
            <a:off x="395536" y="1700808"/>
            <a:ext cx="1512168" cy="307777"/>
          </a:xfrm>
          <a:prstGeom prst="rect">
            <a:avLst/>
          </a:prstGeom>
          <a:solidFill>
            <a:srgbClr val="FFFF00"/>
          </a:solidFill>
        </p:spPr>
        <p:txBody>
          <a:bodyPr wrap="square">
            <a:spAutoFit/>
          </a:bodyPr>
          <a:lstStyle/>
          <a:p>
            <a:r>
              <a:rPr lang="zh-CN" altLang="en-US" sz="1400" b="1" dirty="0"/>
              <a:t>全加器方案</a:t>
            </a:r>
            <a:r>
              <a:rPr lang="en-US" altLang="zh-CN" sz="1400" b="1" dirty="0"/>
              <a:t>1</a:t>
            </a:r>
            <a:endParaRPr lang="zh-CN" altLang="en-US" sz="1400" dirty="0"/>
          </a:p>
        </p:txBody>
      </p:sp>
      <p:sp>
        <p:nvSpPr>
          <p:cNvPr id="12" name="文本框 11">
            <a:extLst>
              <a:ext uri="{FF2B5EF4-FFF2-40B4-BE49-F238E27FC236}">
                <a16:creationId xmlns:a16="http://schemas.microsoft.com/office/drawing/2014/main" id="{FD936986-AA63-4825-8F07-5FE917A469BA}"/>
              </a:ext>
            </a:extLst>
          </p:cNvPr>
          <p:cNvSpPr txBox="1"/>
          <p:nvPr/>
        </p:nvSpPr>
        <p:spPr>
          <a:xfrm>
            <a:off x="395536" y="5157192"/>
            <a:ext cx="1512168" cy="307777"/>
          </a:xfrm>
          <a:prstGeom prst="rect">
            <a:avLst/>
          </a:prstGeom>
          <a:solidFill>
            <a:srgbClr val="FFFF00"/>
          </a:solidFill>
        </p:spPr>
        <p:txBody>
          <a:bodyPr wrap="square">
            <a:spAutoFit/>
          </a:bodyPr>
          <a:lstStyle/>
          <a:p>
            <a:r>
              <a:rPr lang="zh-CN" altLang="en-US" sz="1400" b="1" dirty="0"/>
              <a:t>全加器方案</a:t>
            </a:r>
            <a:r>
              <a:rPr lang="en-US" altLang="zh-CN" sz="1400" b="1" dirty="0"/>
              <a:t>2</a:t>
            </a:r>
            <a:endParaRPr lang="zh-CN" altLang="en-US" sz="1400" dirty="0"/>
          </a:p>
        </p:txBody>
      </p:sp>
      <p:sp>
        <p:nvSpPr>
          <p:cNvPr id="13" name="文本框 12">
            <a:extLst>
              <a:ext uri="{FF2B5EF4-FFF2-40B4-BE49-F238E27FC236}">
                <a16:creationId xmlns:a16="http://schemas.microsoft.com/office/drawing/2014/main" id="{3F4268C1-8CA3-462E-B747-DC519148E49E}"/>
              </a:ext>
            </a:extLst>
          </p:cNvPr>
          <p:cNvSpPr txBox="1"/>
          <p:nvPr/>
        </p:nvSpPr>
        <p:spPr>
          <a:xfrm>
            <a:off x="6516216" y="836712"/>
            <a:ext cx="364202" cy="307777"/>
          </a:xfrm>
          <a:prstGeom prst="rect">
            <a:avLst/>
          </a:prstGeom>
          <a:noFill/>
        </p:spPr>
        <p:txBody>
          <a:bodyPr wrap="none" rtlCol="0">
            <a:spAutoFit/>
          </a:bodyPr>
          <a:lstStyle/>
          <a:p>
            <a:r>
              <a:rPr lang="en-US" altLang="zh-CN" sz="1400" b="1" dirty="0">
                <a:solidFill>
                  <a:srgbClr val="FF0000"/>
                </a:solidFill>
              </a:rPr>
              <a:t>6T</a:t>
            </a:r>
            <a:endParaRPr lang="zh-CN" altLang="en-US" sz="1400" b="1" dirty="0">
              <a:solidFill>
                <a:srgbClr val="FF0000"/>
              </a:solidFill>
            </a:endParaRPr>
          </a:p>
        </p:txBody>
      </p:sp>
      <p:sp>
        <p:nvSpPr>
          <p:cNvPr id="14" name="文本框 13">
            <a:extLst>
              <a:ext uri="{FF2B5EF4-FFF2-40B4-BE49-F238E27FC236}">
                <a16:creationId xmlns:a16="http://schemas.microsoft.com/office/drawing/2014/main" id="{F071F167-EE7B-4302-A899-0EE3C6FBABCC}"/>
              </a:ext>
            </a:extLst>
          </p:cNvPr>
          <p:cNvSpPr txBox="1"/>
          <p:nvPr/>
        </p:nvSpPr>
        <p:spPr>
          <a:xfrm>
            <a:off x="5436096" y="836712"/>
            <a:ext cx="364202" cy="307777"/>
          </a:xfrm>
          <a:prstGeom prst="rect">
            <a:avLst/>
          </a:prstGeom>
          <a:noFill/>
        </p:spPr>
        <p:txBody>
          <a:bodyPr wrap="none" rtlCol="0">
            <a:spAutoFit/>
          </a:bodyPr>
          <a:lstStyle/>
          <a:p>
            <a:r>
              <a:rPr lang="en-US" altLang="zh-CN" sz="1400" b="1" dirty="0">
                <a:solidFill>
                  <a:srgbClr val="FF0000"/>
                </a:solidFill>
              </a:rPr>
              <a:t>8T</a:t>
            </a:r>
            <a:endParaRPr lang="zh-CN" altLang="en-US" sz="1400" b="1" dirty="0">
              <a:solidFill>
                <a:srgbClr val="FF0000"/>
              </a:solidFill>
            </a:endParaRPr>
          </a:p>
        </p:txBody>
      </p:sp>
      <p:sp>
        <p:nvSpPr>
          <p:cNvPr id="15" name="文本框 14">
            <a:extLst>
              <a:ext uri="{FF2B5EF4-FFF2-40B4-BE49-F238E27FC236}">
                <a16:creationId xmlns:a16="http://schemas.microsoft.com/office/drawing/2014/main" id="{F757C052-8F4E-4348-B0B0-7201DEDA8D6B}"/>
              </a:ext>
            </a:extLst>
          </p:cNvPr>
          <p:cNvSpPr txBox="1"/>
          <p:nvPr/>
        </p:nvSpPr>
        <p:spPr>
          <a:xfrm>
            <a:off x="4067944" y="836712"/>
            <a:ext cx="753732" cy="307777"/>
          </a:xfrm>
          <a:prstGeom prst="rect">
            <a:avLst/>
          </a:prstGeom>
          <a:noFill/>
        </p:spPr>
        <p:txBody>
          <a:bodyPr wrap="none" rtlCol="0">
            <a:spAutoFit/>
          </a:bodyPr>
          <a:lstStyle/>
          <a:p>
            <a:r>
              <a:rPr lang="en-US" altLang="zh-CN" sz="1400" b="1" dirty="0">
                <a:solidFill>
                  <a:srgbClr val="FF0000"/>
                </a:solidFill>
              </a:rPr>
              <a:t>(2n+2)T</a:t>
            </a:r>
            <a:endParaRPr lang="zh-CN" altLang="en-US" sz="1400" b="1" dirty="0">
              <a:solidFill>
                <a:srgbClr val="FF0000"/>
              </a:solidFill>
            </a:endParaRPr>
          </a:p>
        </p:txBody>
      </p:sp>
      <p:sp>
        <p:nvSpPr>
          <p:cNvPr id="16" name="文本框 15">
            <a:extLst>
              <a:ext uri="{FF2B5EF4-FFF2-40B4-BE49-F238E27FC236}">
                <a16:creationId xmlns:a16="http://schemas.microsoft.com/office/drawing/2014/main" id="{587A8E00-695B-43C8-82F2-C5172D6E0DC3}"/>
              </a:ext>
            </a:extLst>
          </p:cNvPr>
          <p:cNvSpPr txBox="1"/>
          <p:nvPr/>
        </p:nvSpPr>
        <p:spPr>
          <a:xfrm>
            <a:off x="3098188" y="816967"/>
            <a:ext cx="753732" cy="307777"/>
          </a:xfrm>
          <a:prstGeom prst="rect">
            <a:avLst/>
          </a:prstGeom>
          <a:noFill/>
        </p:spPr>
        <p:txBody>
          <a:bodyPr wrap="none" rtlCol="0">
            <a:spAutoFit/>
          </a:bodyPr>
          <a:lstStyle/>
          <a:p>
            <a:r>
              <a:rPr lang="en-US" altLang="zh-CN" sz="1400" b="1" dirty="0">
                <a:solidFill>
                  <a:srgbClr val="FF0000"/>
                </a:solidFill>
              </a:rPr>
              <a:t>(2n+4)T</a:t>
            </a:r>
            <a:endParaRPr lang="zh-CN" altLang="en-US" sz="1400" b="1" dirty="0">
              <a:solidFill>
                <a:srgbClr val="FF0000"/>
              </a:solidFill>
            </a:endParaRPr>
          </a:p>
        </p:txBody>
      </p:sp>
      <p:sp>
        <p:nvSpPr>
          <p:cNvPr id="17" name="文本框 16">
            <a:extLst>
              <a:ext uri="{FF2B5EF4-FFF2-40B4-BE49-F238E27FC236}">
                <a16:creationId xmlns:a16="http://schemas.microsoft.com/office/drawing/2014/main" id="{5A043E54-6EA3-4716-BE58-4F250C796C01}"/>
              </a:ext>
            </a:extLst>
          </p:cNvPr>
          <p:cNvSpPr txBox="1"/>
          <p:nvPr/>
        </p:nvSpPr>
        <p:spPr>
          <a:xfrm>
            <a:off x="6512054" y="4201343"/>
            <a:ext cx="364202" cy="307777"/>
          </a:xfrm>
          <a:prstGeom prst="rect">
            <a:avLst/>
          </a:prstGeom>
          <a:noFill/>
        </p:spPr>
        <p:txBody>
          <a:bodyPr wrap="none" rtlCol="0">
            <a:spAutoFit/>
          </a:bodyPr>
          <a:lstStyle/>
          <a:p>
            <a:r>
              <a:rPr lang="en-US" altLang="zh-CN" sz="1400" b="1" dirty="0">
                <a:solidFill>
                  <a:srgbClr val="FF0000"/>
                </a:solidFill>
              </a:rPr>
              <a:t>6T</a:t>
            </a:r>
            <a:endParaRPr lang="zh-CN" altLang="en-US" sz="1400" b="1" dirty="0">
              <a:solidFill>
                <a:srgbClr val="FF0000"/>
              </a:solidFill>
            </a:endParaRPr>
          </a:p>
        </p:txBody>
      </p:sp>
      <p:sp>
        <p:nvSpPr>
          <p:cNvPr id="18" name="文本框 17">
            <a:extLst>
              <a:ext uri="{FF2B5EF4-FFF2-40B4-BE49-F238E27FC236}">
                <a16:creationId xmlns:a16="http://schemas.microsoft.com/office/drawing/2014/main" id="{D24FF779-FB8E-485F-9085-51C403A99A56}"/>
              </a:ext>
            </a:extLst>
          </p:cNvPr>
          <p:cNvSpPr txBox="1"/>
          <p:nvPr/>
        </p:nvSpPr>
        <p:spPr>
          <a:xfrm>
            <a:off x="5431934" y="4201343"/>
            <a:ext cx="364202" cy="307777"/>
          </a:xfrm>
          <a:prstGeom prst="rect">
            <a:avLst/>
          </a:prstGeom>
          <a:noFill/>
        </p:spPr>
        <p:txBody>
          <a:bodyPr wrap="none" rtlCol="0">
            <a:spAutoFit/>
          </a:bodyPr>
          <a:lstStyle/>
          <a:p>
            <a:r>
              <a:rPr lang="en-US" altLang="zh-CN" sz="1400" b="1" dirty="0">
                <a:solidFill>
                  <a:srgbClr val="FF0000"/>
                </a:solidFill>
              </a:rPr>
              <a:t>6T</a:t>
            </a:r>
            <a:endParaRPr lang="zh-CN" altLang="en-US" sz="1400" b="1" dirty="0">
              <a:solidFill>
                <a:srgbClr val="FF0000"/>
              </a:solidFill>
            </a:endParaRPr>
          </a:p>
        </p:txBody>
      </p:sp>
      <p:sp>
        <p:nvSpPr>
          <p:cNvPr id="19" name="文本框 18">
            <a:extLst>
              <a:ext uri="{FF2B5EF4-FFF2-40B4-BE49-F238E27FC236}">
                <a16:creationId xmlns:a16="http://schemas.microsoft.com/office/drawing/2014/main" id="{97E290ED-1D68-4384-A9E4-3A606F40A229}"/>
              </a:ext>
            </a:extLst>
          </p:cNvPr>
          <p:cNvSpPr txBox="1"/>
          <p:nvPr/>
        </p:nvSpPr>
        <p:spPr>
          <a:xfrm>
            <a:off x="4063782" y="4201343"/>
            <a:ext cx="718466" cy="307777"/>
          </a:xfrm>
          <a:prstGeom prst="rect">
            <a:avLst/>
          </a:prstGeom>
          <a:noFill/>
        </p:spPr>
        <p:txBody>
          <a:bodyPr wrap="none" rtlCol="0">
            <a:spAutoFit/>
          </a:bodyPr>
          <a:lstStyle/>
          <a:p>
            <a:r>
              <a:rPr lang="en-US" altLang="zh-CN" sz="1400" b="1" dirty="0">
                <a:solidFill>
                  <a:srgbClr val="FF0000"/>
                </a:solidFill>
              </a:rPr>
              <a:t>(2n-1)T</a:t>
            </a:r>
            <a:endParaRPr lang="zh-CN" altLang="en-US" sz="1400" b="1" dirty="0">
              <a:solidFill>
                <a:srgbClr val="FF0000"/>
              </a:solidFill>
            </a:endParaRPr>
          </a:p>
        </p:txBody>
      </p:sp>
      <p:sp>
        <p:nvSpPr>
          <p:cNvPr id="20" name="文本框 19">
            <a:extLst>
              <a:ext uri="{FF2B5EF4-FFF2-40B4-BE49-F238E27FC236}">
                <a16:creationId xmlns:a16="http://schemas.microsoft.com/office/drawing/2014/main" id="{25AD9715-67BD-4EB0-9AF3-DDCDD716FF63}"/>
              </a:ext>
            </a:extLst>
          </p:cNvPr>
          <p:cNvSpPr txBox="1"/>
          <p:nvPr/>
        </p:nvSpPr>
        <p:spPr>
          <a:xfrm>
            <a:off x="3094026" y="4181598"/>
            <a:ext cx="753732" cy="307777"/>
          </a:xfrm>
          <a:prstGeom prst="rect">
            <a:avLst/>
          </a:prstGeom>
          <a:noFill/>
        </p:spPr>
        <p:txBody>
          <a:bodyPr wrap="none" rtlCol="0">
            <a:spAutoFit/>
          </a:bodyPr>
          <a:lstStyle/>
          <a:p>
            <a:r>
              <a:rPr lang="en-US" altLang="zh-CN" sz="1400" b="1" dirty="0">
                <a:solidFill>
                  <a:srgbClr val="FF0000"/>
                </a:solidFill>
              </a:rPr>
              <a:t>(2n+1)T</a:t>
            </a:r>
            <a:endParaRPr lang="zh-CN" altLang="en-US" sz="1400" b="1" dirty="0">
              <a:solidFill>
                <a:srgbClr val="FF0000"/>
              </a:solidFill>
            </a:endParaRPr>
          </a:p>
        </p:txBody>
      </p:sp>
      <p:sp>
        <p:nvSpPr>
          <p:cNvPr id="21" name="文本框 20">
            <a:extLst>
              <a:ext uri="{FF2B5EF4-FFF2-40B4-BE49-F238E27FC236}">
                <a16:creationId xmlns:a16="http://schemas.microsoft.com/office/drawing/2014/main" id="{9331FDCE-441B-4348-AB93-256FAE72BF70}"/>
              </a:ext>
            </a:extLst>
          </p:cNvPr>
          <p:cNvSpPr txBox="1"/>
          <p:nvPr/>
        </p:nvSpPr>
        <p:spPr>
          <a:xfrm>
            <a:off x="7236296" y="5126556"/>
            <a:ext cx="648072" cy="307777"/>
          </a:xfrm>
          <a:prstGeom prst="rect">
            <a:avLst/>
          </a:prstGeom>
          <a:solidFill>
            <a:srgbClr val="FFFF00"/>
          </a:solidFill>
        </p:spPr>
        <p:txBody>
          <a:bodyPr wrap="square">
            <a:spAutoFit/>
          </a:bodyPr>
          <a:lstStyle/>
          <a:p>
            <a:r>
              <a:rPr lang="zh-CN" altLang="en-US" sz="1400" b="1" dirty="0"/>
              <a:t>少</a:t>
            </a:r>
            <a:r>
              <a:rPr lang="en-US" altLang="zh-CN" sz="1400" b="1" dirty="0"/>
              <a:t>3T</a:t>
            </a:r>
            <a:endParaRPr lang="zh-CN" altLang="en-US" sz="1400" dirty="0"/>
          </a:p>
        </p:txBody>
      </p:sp>
      <p:sp>
        <p:nvSpPr>
          <p:cNvPr id="2" name="文本框 1">
            <a:extLst>
              <a:ext uri="{FF2B5EF4-FFF2-40B4-BE49-F238E27FC236}">
                <a16:creationId xmlns:a16="http://schemas.microsoft.com/office/drawing/2014/main" id="{082A551B-C437-4785-81A4-0BFCD9EA8ED0}"/>
              </a:ext>
            </a:extLst>
          </p:cNvPr>
          <p:cNvSpPr txBox="1"/>
          <p:nvPr/>
        </p:nvSpPr>
        <p:spPr>
          <a:xfrm>
            <a:off x="3847758" y="3212976"/>
            <a:ext cx="796250" cy="369332"/>
          </a:xfrm>
          <a:prstGeom prst="rect">
            <a:avLst/>
          </a:prstGeom>
          <a:solidFill>
            <a:srgbClr val="92D050"/>
          </a:solidFill>
        </p:spPr>
        <p:txBody>
          <a:bodyPr wrap="square" rtlCol="0">
            <a:spAutoFit/>
          </a:bodyPr>
          <a:lstStyle/>
          <a:p>
            <a:r>
              <a:rPr lang="zh-CN" altLang="en-US" b="1" dirty="0"/>
              <a:t>图</a:t>
            </a:r>
            <a:r>
              <a:rPr lang="en-US" altLang="zh-CN" b="1" dirty="0"/>
              <a:t>3.3</a:t>
            </a:r>
            <a:endParaRPr lang="zh-CN" altLang="en-US" b="1" dirty="0"/>
          </a:p>
        </p:txBody>
      </p:sp>
    </p:spTree>
    <p:extLst>
      <p:ext uri="{BB962C8B-B14F-4D97-AF65-F5344CB8AC3E}">
        <p14:creationId xmlns:p14="http://schemas.microsoft.com/office/powerpoint/2010/main" val="15181670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a:extLst>
              <a:ext uri="{FF2B5EF4-FFF2-40B4-BE49-F238E27FC236}">
                <a16:creationId xmlns:a16="http://schemas.microsoft.com/office/drawing/2014/main" id="{58CDAE81-6C96-41E9-B147-F96B46A93612}"/>
              </a:ext>
            </a:extLst>
          </p:cNvPr>
          <p:cNvSpPr txBox="1"/>
          <p:nvPr/>
        </p:nvSpPr>
        <p:spPr>
          <a:xfrm>
            <a:off x="395536" y="1700808"/>
            <a:ext cx="1512168" cy="307777"/>
          </a:xfrm>
          <a:prstGeom prst="rect">
            <a:avLst/>
          </a:prstGeom>
          <a:solidFill>
            <a:srgbClr val="FFFF00"/>
          </a:solidFill>
        </p:spPr>
        <p:txBody>
          <a:bodyPr wrap="square">
            <a:spAutoFit/>
          </a:bodyPr>
          <a:lstStyle/>
          <a:p>
            <a:r>
              <a:rPr lang="zh-CN" altLang="en-US" sz="1400" b="1" dirty="0"/>
              <a:t>全加器方案</a:t>
            </a:r>
            <a:r>
              <a:rPr lang="en-US" altLang="zh-CN" sz="1400" b="1" dirty="0"/>
              <a:t>1</a:t>
            </a:r>
            <a:endParaRPr lang="zh-CN" altLang="en-US" sz="1400" dirty="0"/>
          </a:p>
        </p:txBody>
      </p:sp>
      <p:sp>
        <p:nvSpPr>
          <p:cNvPr id="12" name="文本框 11">
            <a:extLst>
              <a:ext uri="{FF2B5EF4-FFF2-40B4-BE49-F238E27FC236}">
                <a16:creationId xmlns:a16="http://schemas.microsoft.com/office/drawing/2014/main" id="{FD936986-AA63-4825-8F07-5FE917A469BA}"/>
              </a:ext>
            </a:extLst>
          </p:cNvPr>
          <p:cNvSpPr txBox="1"/>
          <p:nvPr/>
        </p:nvSpPr>
        <p:spPr>
          <a:xfrm>
            <a:off x="395536" y="5157192"/>
            <a:ext cx="1512168" cy="307777"/>
          </a:xfrm>
          <a:prstGeom prst="rect">
            <a:avLst/>
          </a:prstGeom>
          <a:solidFill>
            <a:srgbClr val="FFFF00"/>
          </a:solidFill>
        </p:spPr>
        <p:txBody>
          <a:bodyPr wrap="square">
            <a:spAutoFit/>
          </a:bodyPr>
          <a:lstStyle/>
          <a:p>
            <a:r>
              <a:rPr lang="zh-CN" altLang="en-US" sz="1400" b="1" dirty="0"/>
              <a:t>全加器方案</a:t>
            </a:r>
            <a:r>
              <a:rPr lang="en-US" altLang="zh-CN" sz="1400" b="1" dirty="0"/>
              <a:t>2</a:t>
            </a:r>
            <a:endParaRPr lang="zh-CN" altLang="en-US" sz="1400" dirty="0"/>
          </a:p>
        </p:txBody>
      </p:sp>
      <p:pic>
        <p:nvPicPr>
          <p:cNvPr id="23" name="图片 22">
            <a:extLst>
              <a:ext uri="{FF2B5EF4-FFF2-40B4-BE49-F238E27FC236}">
                <a16:creationId xmlns:a16="http://schemas.microsoft.com/office/drawing/2014/main" id="{67BD35C5-EB21-47A7-9089-DDE4D50E7B60}"/>
              </a:ext>
            </a:extLst>
          </p:cNvPr>
          <p:cNvPicPr>
            <a:picLocks noChangeAspect="1"/>
          </p:cNvPicPr>
          <p:nvPr/>
        </p:nvPicPr>
        <p:blipFill>
          <a:blip r:embed="rId2"/>
          <a:stretch>
            <a:fillRect/>
          </a:stretch>
        </p:blipFill>
        <p:spPr>
          <a:xfrm>
            <a:off x="1907704" y="429277"/>
            <a:ext cx="5330642" cy="2361523"/>
          </a:xfrm>
          <a:prstGeom prst="rect">
            <a:avLst/>
          </a:prstGeom>
        </p:spPr>
      </p:pic>
      <p:sp>
        <p:nvSpPr>
          <p:cNvPr id="24" name="文本框 23">
            <a:extLst>
              <a:ext uri="{FF2B5EF4-FFF2-40B4-BE49-F238E27FC236}">
                <a16:creationId xmlns:a16="http://schemas.microsoft.com/office/drawing/2014/main" id="{AA3B5553-C682-4405-BF8E-900C6FFBAD0A}"/>
              </a:ext>
            </a:extLst>
          </p:cNvPr>
          <p:cNvSpPr txBox="1"/>
          <p:nvPr/>
        </p:nvSpPr>
        <p:spPr>
          <a:xfrm>
            <a:off x="6007998" y="836712"/>
            <a:ext cx="364202" cy="307777"/>
          </a:xfrm>
          <a:prstGeom prst="rect">
            <a:avLst/>
          </a:prstGeom>
          <a:noFill/>
        </p:spPr>
        <p:txBody>
          <a:bodyPr wrap="none" rtlCol="0">
            <a:spAutoFit/>
          </a:bodyPr>
          <a:lstStyle/>
          <a:p>
            <a:r>
              <a:rPr lang="en-US" altLang="zh-CN" sz="1400" b="1" dirty="0">
                <a:solidFill>
                  <a:srgbClr val="FF0000"/>
                </a:solidFill>
              </a:rPr>
              <a:t>9T</a:t>
            </a:r>
            <a:endParaRPr lang="zh-CN" altLang="en-US" sz="1400" b="1" dirty="0">
              <a:solidFill>
                <a:srgbClr val="FF0000"/>
              </a:solidFill>
            </a:endParaRPr>
          </a:p>
        </p:txBody>
      </p:sp>
      <p:sp>
        <p:nvSpPr>
          <p:cNvPr id="25" name="文本框 24">
            <a:extLst>
              <a:ext uri="{FF2B5EF4-FFF2-40B4-BE49-F238E27FC236}">
                <a16:creationId xmlns:a16="http://schemas.microsoft.com/office/drawing/2014/main" id="{85A00B71-3A1D-4249-BD07-9B06E5BF3E60}"/>
              </a:ext>
            </a:extLst>
          </p:cNvPr>
          <p:cNvSpPr txBox="1"/>
          <p:nvPr/>
        </p:nvSpPr>
        <p:spPr>
          <a:xfrm>
            <a:off x="5148064" y="836712"/>
            <a:ext cx="455574" cy="307777"/>
          </a:xfrm>
          <a:prstGeom prst="rect">
            <a:avLst/>
          </a:prstGeom>
          <a:noFill/>
        </p:spPr>
        <p:txBody>
          <a:bodyPr wrap="none" rtlCol="0">
            <a:spAutoFit/>
          </a:bodyPr>
          <a:lstStyle/>
          <a:p>
            <a:r>
              <a:rPr lang="en-US" altLang="zh-CN" sz="1400" b="1" dirty="0">
                <a:solidFill>
                  <a:srgbClr val="FF0000"/>
                </a:solidFill>
              </a:rPr>
              <a:t>11T</a:t>
            </a:r>
            <a:endParaRPr lang="zh-CN" altLang="en-US" sz="1400" b="1" dirty="0">
              <a:solidFill>
                <a:srgbClr val="FF0000"/>
              </a:solidFill>
            </a:endParaRPr>
          </a:p>
        </p:txBody>
      </p:sp>
      <p:sp>
        <p:nvSpPr>
          <p:cNvPr id="26" name="文本框 25">
            <a:extLst>
              <a:ext uri="{FF2B5EF4-FFF2-40B4-BE49-F238E27FC236}">
                <a16:creationId xmlns:a16="http://schemas.microsoft.com/office/drawing/2014/main" id="{60F2F423-BE88-4660-AA4C-E3F4C6B61047}"/>
              </a:ext>
            </a:extLst>
          </p:cNvPr>
          <p:cNvSpPr txBox="1"/>
          <p:nvPr/>
        </p:nvSpPr>
        <p:spPr>
          <a:xfrm>
            <a:off x="3962284" y="836712"/>
            <a:ext cx="753732" cy="307777"/>
          </a:xfrm>
          <a:prstGeom prst="rect">
            <a:avLst/>
          </a:prstGeom>
          <a:noFill/>
        </p:spPr>
        <p:txBody>
          <a:bodyPr wrap="none" rtlCol="0">
            <a:spAutoFit/>
          </a:bodyPr>
          <a:lstStyle/>
          <a:p>
            <a:r>
              <a:rPr lang="en-US" altLang="zh-CN" sz="1400" b="1" dirty="0">
                <a:solidFill>
                  <a:srgbClr val="FF0000"/>
                </a:solidFill>
              </a:rPr>
              <a:t>(2n+5)T</a:t>
            </a:r>
            <a:endParaRPr lang="zh-CN" altLang="en-US" sz="1400" b="1" dirty="0">
              <a:solidFill>
                <a:srgbClr val="FF0000"/>
              </a:solidFill>
            </a:endParaRPr>
          </a:p>
        </p:txBody>
      </p:sp>
      <p:sp>
        <p:nvSpPr>
          <p:cNvPr id="27" name="文本框 26">
            <a:extLst>
              <a:ext uri="{FF2B5EF4-FFF2-40B4-BE49-F238E27FC236}">
                <a16:creationId xmlns:a16="http://schemas.microsoft.com/office/drawing/2014/main" id="{F72AF747-4BDD-4533-94E1-BE312E2256CF}"/>
              </a:ext>
            </a:extLst>
          </p:cNvPr>
          <p:cNvSpPr txBox="1"/>
          <p:nvPr/>
        </p:nvSpPr>
        <p:spPr>
          <a:xfrm>
            <a:off x="3098188" y="816967"/>
            <a:ext cx="753732" cy="307777"/>
          </a:xfrm>
          <a:prstGeom prst="rect">
            <a:avLst/>
          </a:prstGeom>
          <a:noFill/>
        </p:spPr>
        <p:txBody>
          <a:bodyPr wrap="none" rtlCol="0">
            <a:spAutoFit/>
          </a:bodyPr>
          <a:lstStyle/>
          <a:p>
            <a:r>
              <a:rPr lang="en-US" altLang="zh-CN" sz="1400" b="1" dirty="0">
                <a:solidFill>
                  <a:srgbClr val="FF0000"/>
                </a:solidFill>
              </a:rPr>
              <a:t>(2n+7)T</a:t>
            </a:r>
            <a:endParaRPr lang="zh-CN" altLang="en-US" sz="1400" b="1" dirty="0">
              <a:solidFill>
                <a:srgbClr val="FF0000"/>
              </a:solidFill>
            </a:endParaRPr>
          </a:p>
        </p:txBody>
      </p:sp>
      <p:pic>
        <p:nvPicPr>
          <p:cNvPr id="28" name="图片 27">
            <a:extLst>
              <a:ext uri="{FF2B5EF4-FFF2-40B4-BE49-F238E27FC236}">
                <a16:creationId xmlns:a16="http://schemas.microsoft.com/office/drawing/2014/main" id="{13347E36-12B4-4090-810A-D45AE7FC7850}"/>
              </a:ext>
            </a:extLst>
          </p:cNvPr>
          <p:cNvPicPr>
            <a:picLocks noChangeAspect="1"/>
          </p:cNvPicPr>
          <p:nvPr/>
        </p:nvPicPr>
        <p:blipFill>
          <a:blip r:embed="rId2"/>
          <a:stretch>
            <a:fillRect/>
          </a:stretch>
        </p:blipFill>
        <p:spPr>
          <a:xfrm>
            <a:off x="2229690" y="3682807"/>
            <a:ext cx="5330642" cy="2361523"/>
          </a:xfrm>
          <a:prstGeom prst="rect">
            <a:avLst/>
          </a:prstGeom>
        </p:spPr>
      </p:pic>
      <p:sp>
        <p:nvSpPr>
          <p:cNvPr id="30" name="文本框 29">
            <a:extLst>
              <a:ext uri="{FF2B5EF4-FFF2-40B4-BE49-F238E27FC236}">
                <a16:creationId xmlns:a16="http://schemas.microsoft.com/office/drawing/2014/main" id="{8B794971-47F2-4247-8B7F-7071BF8BA8A7}"/>
              </a:ext>
            </a:extLst>
          </p:cNvPr>
          <p:cNvSpPr txBox="1"/>
          <p:nvPr/>
        </p:nvSpPr>
        <p:spPr>
          <a:xfrm>
            <a:off x="6329682" y="4129335"/>
            <a:ext cx="364202" cy="307777"/>
          </a:xfrm>
          <a:prstGeom prst="rect">
            <a:avLst/>
          </a:prstGeom>
          <a:noFill/>
        </p:spPr>
        <p:txBody>
          <a:bodyPr wrap="none" rtlCol="0">
            <a:spAutoFit/>
          </a:bodyPr>
          <a:lstStyle/>
          <a:p>
            <a:r>
              <a:rPr lang="en-US" altLang="zh-CN" sz="1400" b="1" dirty="0">
                <a:solidFill>
                  <a:srgbClr val="FF0000"/>
                </a:solidFill>
              </a:rPr>
              <a:t>9T</a:t>
            </a:r>
            <a:endParaRPr lang="zh-CN" altLang="en-US" sz="1400" b="1" dirty="0">
              <a:solidFill>
                <a:srgbClr val="FF0000"/>
              </a:solidFill>
            </a:endParaRPr>
          </a:p>
        </p:txBody>
      </p:sp>
      <p:sp>
        <p:nvSpPr>
          <p:cNvPr id="31" name="文本框 30">
            <a:extLst>
              <a:ext uri="{FF2B5EF4-FFF2-40B4-BE49-F238E27FC236}">
                <a16:creationId xmlns:a16="http://schemas.microsoft.com/office/drawing/2014/main" id="{A8DE7398-4A46-48DE-B9A7-422FF35B6140}"/>
              </a:ext>
            </a:extLst>
          </p:cNvPr>
          <p:cNvSpPr txBox="1"/>
          <p:nvPr/>
        </p:nvSpPr>
        <p:spPr>
          <a:xfrm>
            <a:off x="5469748" y="4129335"/>
            <a:ext cx="364202" cy="307777"/>
          </a:xfrm>
          <a:prstGeom prst="rect">
            <a:avLst/>
          </a:prstGeom>
          <a:noFill/>
        </p:spPr>
        <p:txBody>
          <a:bodyPr wrap="none" rtlCol="0">
            <a:spAutoFit/>
          </a:bodyPr>
          <a:lstStyle/>
          <a:p>
            <a:r>
              <a:rPr lang="en-US" altLang="zh-CN" sz="1400" b="1" dirty="0">
                <a:solidFill>
                  <a:srgbClr val="FF0000"/>
                </a:solidFill>
              </a:rPr>
              <a:t>9T</a:t>
            </a:r>
            <a:endParaRPr lang="zh-CN" altLang="en-US" sz="1400" b="1" dirty="0">
              <a:solidFill>
                <a:srgbClr val="FF0000"/>
              </a:solidFill>
            </a:endParaRPr>
          </a:p>
        </p:txBody>
      </p:sp>
      <p:sp>
        <p:nvSpPr>
          <p:cNvPr id="32" name="文本框 31">
            <a:extLst>
              <a:ext uri="{FF2B5EF4-FFF2-40B4-BE49-F238E27FC236}">
                <a16:creationId xmlns:a16="http://schemas.microsoft.com/office/drawing/2014/main" id="{522E676B-4DF6-4EE6-A725-457C7A1C78E7}"/>
              </a:ext>
            </a:extLst>
          </p:cNvPr>
          <p:cNvSpPr txBox="1"/>
          <p:nvPr/>
        </p:nvSpPr>
        <p:spPr>
          <a:xfrm>
            <a:off x="4283968" y="4129335"/>
            <a:ext cx="753732" cy="307777"/>
          </a:xfrm>
          <a:prstGeom prst="rect">
            <a:avLst/>
          </a:prstGeom>
          <a:noFill/>
        </p:spPr>
        <p:txBody>
          <a:bodyPr wrap="none" rtlCol="0">
            <a:spAutoFit/>
          </a:bodyPr>
          <a:lstStyle/>
          <a:p>
            <a:r>
              <a:rPr lang="en-US" altLang="zh-CN" sz="1400" b="1" dirty="0">
                <a:solidFill>
                  <a:srgbClr val="FF0000"/>
                </a:solidFill>
              </a:rPr>
              <a:t>(2n+2)T</a:t>
            </a:r>
            <a:endParaRPr lang="zh-CN" altLang="en-US" sz="1400" b="1" dirty="0">
              <a:solidFill>
                <a:srgbClr val="FF0000"/>
              </a:solidFill>
            </a:endParaRPr>
          </a:p>
        </p:txBody>
      </p:sp>
      <p:sp>
        <p:nvSpPr>
          <p:cNvPr id="33" name="文本框 32">
            <a:extLst>
              <a:ext uri="{FF2B5EF4-FFF2-40B4-BE49-F238E27FC236}">
                <a16:creationId xmlns:a16="http://schemas.microsoft.com/office/drawing/2014/main" id="{AB05FB3F-0123-4727-8F4D-6AEDF3786DE2}"/>
              </a:ext>
            </a:extLst>
          </p:cNvPr>
          <p:cNvSpPr txBox="1"/>
          <p:nvPr/>
        </p:nvSpPr>
        <p:spPr>
          <a:xfrm>
            <a:off x="3419872" y="4109590"/>
            <a:ext cx="753732" cy="307777"/>
          </a:xfrm>
          <a:prstGeom prst="rect">
            <a:avLst/>
          </a:prstGeom>
          <a:noFill/>
        </p:spPr>
        <p:txBody>
          <a:bodyPr wrap="none" rtlCol="0">
            <a:spAutoFit/>
          </a:bodyPr>
          <a:lstStyle/>
          <a:p>
            <a:r>
              <a:rPr lang="en-US" altLang="zh-CN" sz="1400" b="1" dirty="0">
                <a:solidFill>
                  <a:srgbClr val="FF0000"/>
                </a:solidFill>
              </a:rPr>
              <a:t>(2n+4)T</a:t>
            </a:r>
            <a:endParaRPr lang="zh-CN" altLang="en-US" sz="1400" b="1" dirty="0">
              <a:solidFill>
                <a:srgbClr val="FF0000"/>
              </a:solidFill>
            </a:endParaRPr>
          </a:p>
        </p:txBody>
      </p:sp>
      <p:sp>
        <p:nvSpPr>
          <p:cNvPr id="34" name="文本框 33">
            <a:extLst>
              <a:ext uri="{FF2B5EF4-FFF2-40B4-BE49-F238E27FC236}">
                <a16:creationId xmlns:a16="http://schemas.microsoft.com/office/drawing/2014/main" id="{C8327035-557C-40DF-9258-3E60DEE116AF}"/>
              </a:ext>
            </a:extLst>
          </p:cNvPr>
          <p:cNvSpPr txBox="1"/>
          <p:nvPr/>
        </p:nvSpPr>
        <p:spPr>
          <a:xfrm>
            <a:off x="7668344" y="5126556"/>
            <a:ext cx="648072" cy="307777"/>
          </a:xfrm>
          <a:prstGeom prst="rect">
            <a:avLst/>
          </a:prstGeom>
          <a:solidFill>
            <a:srgbClr val="FFFF00"/>
          </a:solidFill>
        </p:spPr>
        <p:txBody>
          <a:bodyPr wrap="square">
            <a:spAutoFit/>
          </a:bodyPr>
          <a:lstStyle/>
          <a:p>
            <a:r>
              <a:rPr lang="zh-CN" altLang="en-US" sz="1400" b="1" dirty="0"/>
              <a:t>少</a:t>
            </a:r>
            <a:r>
              <a:rPr lang="en-US" altLang="zh-CN" sz="1400" b="1" dirty="0"/>
              <a:t>3T</a:t>
            </a:r>
            <a:endParaRPr lang="zh-CN" altLang="en-US" sz="1400" dirty="0"/>
          </a:p>
        </p:txBody>
      </p:sp>
      <p:sp>
        <p:nvSpPr>
          <p:cNvPr id="15" name="文本框 14">
            <a:extLst>
              <a:ext uri="{FF2B5EF4-FFF2-40B4-BE49-F238E27FC236}">
                <a16:creationId xmlns:a16="http://schemas.microsoft.com/office/drawing/2014/main" id="{5C137E94-7D3F-4850-B811-E6C296C15758}"/>
              </a:ext>
            </a:extLst>
          </p:cNvPr>
          <p:cNvSpPr txBox="1"/>
          <p:nvPr/>
        </p:nvSpPr>
        <p:spPr>
          <a:xfrm>
            <a:off x="3847758" y="3212976"/>
            <a:ext cx="796250" cy="369332"/>
          </a:xfrm>
          <a:prstGeom prst="rect">
            <a:avLst/>
          </a:prstGeom>
          <a:solidFill>
            <a:srgbClr val="92D050"/>
          </a:solidFill>
        </p:spPr>
        <p:txBody>
          <a:bodyPr wrap="square" rtlCol="0">
            <a:spAutoFit/>
          </a:bodyPr>
          <a:lstStyle/>
          <a:p>
            <a:r>
              <a:rPr lang="zh-CN" altLang="en-US" b="1" dirty="0"/>
              <a:t>图</a:t>
            </a:r>
            <a:r>
              <a:rPr lang="en-US" altLang="zh-CN" b="1" dirty="0"/>
              <a:t>3.4</a:t>
            </a:r>
            <a:endParaRPr lang="zh-CN" altLang="en-US" b="1" dirty="0"/>
          </a:p>
        </p:txBody>
      </p:sp>
    </p:spTree>
    <p:extLst>
      <p:ext uri="{BB962C8B-B14F-4D97-AF65-F5344CB8AC3E}">
        <p14:creationId xmlns:p14="http://schemas.microsoft.com/office/powerpoint/2010/main" val="26695533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a:extLst>
              <a:ext uri="{FF2B5EF4-FFF2-40B4-BE49-F238E27FC236}">
                <a16:creationId xmlns:a16="http://schemas.microsoft.com/office/drawing/2014/main" id="{58CDAE81-6C96-41E9-B147-F96B46A93612}"/>
              </a:ext>
            </a:extLst>
          </p:cNvPr>
          <p:cNvSpPr txBox="1"/>
          <p:nvPr/>
        </p:nvSpPr>
        <p:spPr>
          <a:xfrm>
            <a:off x="395536" y="1700808"/>
            <a:ext cx="1512168" cy="307777"/>
          </a:xfrm>
          <a:prstGeom prst="rect">
            <a:avLst/>
          </a:prstGeom>
          <a:solidFill>
            <a:srgbClr val="FFFF00"/>
          </a:solidFill>
        </p:spPr>
        <p:txBody>
          <a:bodyPr wrap="square">
            <a:spAutoFit/>
          </a:bodyPr>
          <a:lstStyle/>
          <a:p>
            <a:r>
              <a:rPr lang="zh-CN" altLang="en-US" sz="1400" b="1" dirty="0"/>
              <a:t>全加器方案</a:t>
            </a:r>
            <a:r>
              <a:rPr lang="en-US" altLang="zh-CN" sz="1400" b="1" dirty="0"/>
              <a:t>1</a:t>
            </a:r>
            <a:endParaRPr lang="zh-CN" altLang="en-US" sz="1400" dirty="0"/>
          </a:p>
        </p:txBody>
      </p:sp>
      <p:sp>
        <p:nvSpPr>
          <p:cNvPr id="12" name="文本框 11">
            <a:extLst>
              <a:ext uri="{FF2B5EF4-FFF2-40B4-BE49-F238E27FC236}">
                <a16:creationId xmlns:a16="http://schemas.microsoft.com/office/drawing/2014/main" id="{FD936986-AA63-4825-8F07-5FE917A469BA}"/>
              </a:ext>
            </a:extLst>
          </p:cNvPr>
          <p:cNvSpPr txBox="1"/>
          <p:nvPr/>
        </p:nvSpPr>
        <p:spPr>
          <a:xfrm>
            <a:off x="395536" y="5157192"/>
            <a:ext cx="1512168" cy="307777"/>
          </a:xfrm>
          <a:prstGeom prst="rect">
            <a:avLst/>
          </a:prstGeom>
          <a:solidFill>
            <a:srgbClr val="FFFF00"/>
          </a:solidFill>
        </p:spPr>
        <p:txBody>
          <a:bodyPr wrap="square">
            <a:spAutoFit/>
          </a:bodyPr>
          <a:lstStyle/>
          <a:p>
            <a:r>
              <a:rPr lang="zh-CN" altLang="en-US" sz="1400" b="1" dirty="0"/>
              <a:t>全加器方案</a:t>
            </a:r>
            <a:r>
              <a:rPr lang="en-US" altLang="zh-CN" sz="1400" b="1" dirty="0"/>
              <a:t>2</a:t>
            </a:r>
            <a:endParaRPr lang="zh-CN" altLang="en-US" sz="1400" dirty="0"/>
          </a:p>
        </p:txBody>
      </p:sp>
      <p:sp>
        <p:nvSpPr>
          <p:cNvPr id="24" name="文本框 23">
            <a:extLst>
              <a:ext uri="{FF2B5EF4-FFF2-40B4-BE49-F238E27FC236}">
                <a16:creationId xmlns:a16="http://schemas.microsoft.com/office/drawing/2014/main" id="{AA3B5553-C682-4405-BF8E-900C6FFBAD0A}"/>
              </a:ext>
            </a:extLst>
          </p:cNvPr>
          <p:cNvSpPr txBox="1"/>
          <p:nvPr/>
        </p:nvSpPr>
        <p:spPr>
          <a:xfrm>
            <a:off x="6007998" y="836712"/>
            <a:ext cx="364202" cy="307777"/>
          </a:xfrm>
          <a:prstGeom prst="rect">
            <a:avLst/>
          </a:prstGeom>
          <a:noFill/>
        </p:spPr>
        <p:txBody>
          <a:bodyPr wrap="none" rtlCol="0">
            <a:spAutoFit/>
          </a:bodyPr>
          <a:lstStyle/>
          <a:p>
            <a:r>
              <a:rPr lang="en-US" altLang="zh-CN" sz="1400" b="1" dirty="0">
                <a:solidFill>
                  <a:srgbClr val="FF0000"/>
                </a:solidFill>
              </a:rPr>
              <a:t>9T</a:t>
            </a:r>
            <a:endParaRPr lang="zh-CN" altLang="en-US" sz="1400" b="1" dirty="0">
              <a:solidFill>
                <a:srgbClr val="FF0000"/>
              </a:solidFill>
            </a:endParaRPr>
          </a:p>
        </p:txBody>
      </p:sp>
      <p:sp>
        <p:nvSpPr>
          <p:cNvPr id="25" name="文本框 24">
            <a:extLst>
              <a:ext uri="{FF2B5EF4-FFF2-40B4-BE49-F238E27FC236}">
                <a16:creationId xmlns:a16="http://schemas.microsoft.com/office/drawing/2014/main" id="{85A00B71-3A1D-4249-BD07-9B06E5BF3E60}"/>
              </a:ext>
            </a:extLst>
          </p:cNvPr>
          <p:cNvSpPr txBox="1"/>
          <p:nvPr/>
        </p:nvSpPr>
        <p:spPr>
          <a:xfrm>
            <a:off x="5148064" y="836712"/>
            <a:ext cx="455574" cy="307777"/>
          </a:xfrm>
          <a:prstGeom prst="rect">
            <a:avLst/>
          </a:prstGeom>
          <a:noFill/>
        </p:spPr>
        <p:txBody>
          <a:bodyPr wrap="none" rtlCol="0">
            <a:spAutoFit/>
          </a:bodyPr>
          <a:lstStyle/>
          <a:p>
            <a:r>
              <a:rPr lang="en-US" altLang="zh-CN" sz="1400" b="1" dirty="0">
                <a:solidFill>
                  <a:srgbClr val="FF0000"/>
                </a:solidFill>
              </a:rPr>
              <a:t>11T</a:t>
            </a:r>
            <a:endParaRPr lang="zh-CN" altLang="en-US" sz="1400" b="1" dirty="0">
              <a:solidFill>
                <a:srgbClr val="FF0000"/>
              </a:solidFill>
            </a:endParaRPr>
          </a:p>
        </p:txBody>
      </p:sp>
      <p:sp>
        <p:nvSpPr>
          <p:cNvPr id="26" name="文本框 25">
            <a:extLst>
              <a:ext uri="{FF2B5EF4-FFF2-40B4-BE49-F238E27FC236}">
                <a16:creationId xmlns:a16="http://schemas.microsoft.com/office/drawing/2014/main" id="{60F2F423-BE88-4660-AA4C-E3F4C6B61047}"/>
              </a:ext>
            </a:extLst>
          </p:cNvPr>
          <p:cNvSpPr txBox="1"/>
          <p:nvPr/>
        </p:nvSpPr>
        <p:spPr>
          <a:xfrm>
            <a:off x="3962284" y="836712"/>
            <a:ext cx="753732" cy="307777"/>
          </a:xfrm>
          <a:prstGeom prst="rect">
            <a:avLst/>
          </a:prstGeom>
          <a:noFill/>
        </p:spPr>
        <p:txBody>
          <a:bodyPr wrap="none" rtlCol="0">
            <a:spAutoFit/>
          </a:bodyPr>
          <a:lstStyle/>
          <a:p>
            <a:r>
              <a:rPr lang="en-US" altLang="zh-CN" sz="1400" b="1" dirty="0">
                <a:solidFill>
                  <a:srgbClr val="FF0000"/>
                </a:solidFill>
              </a:rPr>
              <a:t>(2n+5)T</a:t>
            </a:r>
            <a:endParaRPr lang="zh-CN" altLang="en-US" sz="1400" b="1" dirty="0">
              <a:solidFill>
                <a:srgbClr val="FF0000"/>
              </a:solidFill>
            </a:endParaRPr>
          </a:p>
        </p:txBody>
      </p:sp>
      <p:sp>
        <p:nvSpPr>
          <p:cNvPr id="27" name="文本框 26">
            <a:extLst>
              <a:ext uri="{FF2B5EF4-FFF2-40B4-BE49-F238E27FC236}">
                <a16:creationId xmlns:a16="http://schemas.microsoft.com/office/drawing/2014/main" id="{F72AF747-4BDD-4533-94E1-BE312E2256CF}"/>
              </a:ext>
            </a:extLst>
          </p:cNvPr>
          <p:cNvSpPr txBox="1"/>
          <p:nvPr/>
        </p:nvSpPr>
        <p:spPr>
          <a:xfrm>
            <a:off x="3098188" y="816967"/>
            <a:ext cx="753732" cy="307777"/>
          </a:xfrm>
          <a:prstGeom prst="rect">
            <a:avLst/>
          </a:prstGeom>
          <a:noFill/>
        </p:spPr>
        <p:txBody>
          <a:bodyPr wrap="none" rtlCol="0">
            <a:spAutoFit/>
          </a:bodyPr>
          <a:lstStyle/>
          <a:p>
            <a:r>
              <a:rPr lang="en-US" altLang="zh-CN" sz="1400" b="1" dirty="0">
                <a:solidFill>
                  <a:srgbClr val="FF0000"/>
                </a:solidFill>
              </a:rPr>
              <a:t>(2n+7)T</a:t>
            </a:r>
            <a:endParaRPr lang="zh-CN" altLang="en-US" sz="1400" b="1" dirty="0">
              <a:solidFill>
                <a:srgbClr val="FF0000"/>
              </a:solidFill>
            </a:endParaRPr>
          </a:p>
        </p:txBody>
      </p:sp>
      <p:sp>
        <p:nvSpPr>
          <p:cNvPr id="30" name="文本框 29">
            <a:extLst>
              <a:ext uri="{FF2B5EF4-FFF2-40B4-BE49-F238E27FC236}">
                <a16:creationId xmlns:a16="http://schemas.microsoft.com/office/drawing/2014/main" id="{8B794971-47F2-4247-8B7F-7071BF8BA8A7}"/>
              </a:ext>
            </a:extLst>
          </p:cNvPr>
          <p:cNvSpPr txBox="1"/>
          <p:nvPr/>
        </p:nvSpPr>
        <p:spPr>
          <a:xfrm>
            <a:off x="6329682" y="4129335"/>
            <a:ext cx="364202" cy="307777"/>
          </a:xfrm>
          <a:prstGeom prst="rect">
            <a:avLst/>
          </a:prstGeom>
          <a:noFill/>
        </p:spPr>
        <p:txBody>
          <a:bodyPr wrap="none" rtlCol="0">
            <a:spAutoFit/>
          </a:bodyPr>
          <a:lstStyle/>
          <a:p>
            <a:r>
              <a:rPr lang="en-US" altLang="zh-CN" sz="1400" b="1" dirty="0">
                <a:solidFill>
                  <a:srgbClr val="FF0000"/>
                </a:solidFill>
              </a:rPr>
              <a:t>9T</a:t>
            </a:r>
            <a:endParaRPr lang="zh-CN" altLang="en-US" sz="1400" b="1" dirty="0">
              <a:solidFill>
                <a:srgbClr val="FF0000"/>
              </a:solidFill>
            </a:endParaRPr>
          </a:p>
        </p:txBody>
      </p:sp>
      <p:sp>
        <p:nvSpPr>
          <p:cNvPr id="31" name="文本框 30">
            <a:extLst>
              <a:ext uri="{FF2B5EF4-FFF2-40B4-BE49-F238E27FC236}">
                <a16:creationId xmlns:a16="http://schemas.microsoft.com/office/drawing/2014/main" id="{A8DE7398-4A46-48DE-B9A7-422FF35B6140}"/>
              </a:ext>
            </a:extLst>
          </p:cNvPr>
          <p:cNvSpPr txBox="1"/>
          <p:nvPr/>
        </p:nvSpPr>
        <p:spPr>
          <a:xfrm>
            <a:off x="5469748" y="4129335"/>
            <a:ext cx="364202" cy="307777"/>
          </a:xfrm>
          <a:prstGeom prst="rect">
            <a:avLst/>
          </a:prstGeom>
          <a:noFill/>
        </p:spPr>
        <p:txBody>
          <a:bodyPr wrap="none" rtlCol="0">
            <a:spAutoFit/>
          </a:bodyPr>
          <a:lstStyle/>
          <a:p>
            <a:r>
              <a:rPr lang="en-US" altLang="zh-CN" sz="1400" b="1" dirty="0">
                <a:solidFill>
                  <a:srgbClr val="FF0000"/>
                </a:solidFill>
              </a:rPr>
              <a:t>9T</a:t>
            </a:r>
            <a:endParaRPr lang="zh-CN" altLang="en-US" sz="1400" b="1" dirty="0">
              <a:solidFill>
                <a:srgbClr val="FF0000"/>
              </a:solidFill>
            </a:endParaRPr>
          </a:p>
        </p:txBody>
      </p:sp>
      <p:sp>
        <p:nvSpPr>
          <p:cNvPr id="32" name="文本框 31">
            <a:extLst>
              <a:ext uri="{FF2B5EF4-FFF2-40B4-BE49-F238E27FC236}">
                <a16:creationId xmlns:a16="http://schemas.microsoft.com/office/drawing/2014/main" id="{522E676B-4DF6-4EE6-A725-457C7A1C78E7}"/>
              </a:ext>
            </a:extLst>
          </p:cNvPr>
          <p:cNvSpPr txBox="1"/>
          <p:nvPr/>
        </p:nvSpPr>
        <p:spPr>
          <a:xfrm>
            <a:off x="4283968" y="4129335"/>
            <a:ext cx="753732" cy="307777"/>
          </a:xfrm>
          <a:prstGeom prst="rect">
            <a:avLst/>
          </a:prstGeom>
          <a:noFill/>
        </p:spPr>
        <p:txBody>
          <a:bodyPr wrap="none" rtlCol="0">
            <a:spAutoFit/>
          </a:bodyPr>
          <a:lstStyle/>
          <a:p>
            <a:r>
              <a:rPr lang="en-US" altLang="zh-CN" sz="1400" b="1" dirty="0">
                <a:solidFill>
                  <a:srgbClr val="FF0000"/>
                </a:solidFill>
              </a:rPr>
              <a:t>(2n+2)T</a:t>
            </a:r>
            <a:endParaRPr lang="zh-CN" altLang="en-US" sz="1400" b="1" dirty="0">
              <a:solidFill>
                <a:srgbClr val="FF0000"/>
              </a:solidFill>
            </a:endParaRPr>
          </a:p>
        </p:txBody>
      </p:sp>
      <p:sp>
        <p:nvSpPr>
          <p:cNvPr id="33" name="文本框 32">
            <a:extLst>
              <a:ext uri="{FF2B5EF4-FFF2-40B4-BE49-F238E27FC236}">
                <a16:creationId xmlns:a16="http://schemas.microsoft.com/office/drawing/2014/main" id="{AB05FB3F-0123-4727-8F4D-6AEDF3786DE2}"/>
              </a:ext>
            </a:extLst>
          </p:cNvPr>
          <p:cNvSpPr txBox="1"/>
          <p:nvPr/>
        </p:nvSpPr>
        <p:spPr>
          <a:xfrm>
            <a:off x="3419872" y="4109590"/>
            <a:ext cx="753732" cy="307777"/>
          </a:xfrm>
          <a:prstGeom prst="rect">
            <a:avLst/>
          </a:prstGeom>
          <a:noFill/>
        </p:spPr>
        <p:txBody>
          <a:bodyPr wrap="none" rtlCol="0">
            <a:spAutoFit/>
          </a:bodyPr>
          <a:lstStyle/>
          <a:p>
            <a:r>
              <a:rPr lang="en-US" altLang="zh-CN" sz="1400" b="1" dirty="0">
                <a:solidFill>
                  <a:srgbClr val="FF0000"/>
                </a:solidFill>
              </a:rPr>
              <a:t>(2n+4)T</a:t>
            </a:r>
            <a:endParaRPr lang="zh-CN" altLang="en-US" sz="1400" b="1" dirty="0">
              <a:solidFill>
                <a:srgbClr val="FF0000"/>
              </a:solidFill>
            </a:endParaRPr>
          </a:p>
        </p:txBody>
      </p:sp>
      <p:pic>
        <p:nvPicPr>
          <p:cNvPr id="3" name="图片 2">
            <a:extLst>
              <a:ext uri="{FF2B5EF4-FFF2-40B4-BE49-F238E27FC236}">
                <a16:creationId xmlns:a16="http://schemas.microsoft.com/office/drawing/2014/main" id="{5E3F0323-0F4B-497B-8441-4D34A0497783}"/>
              </a:ext>
            </a:extLst>
          </p:cNvPr>
          <p:cNvPicPr>
            <a:picLocks noChangeAspect="1"/>
          </p:cNvPicPr>
          <p:nvPr/>
        </p:nvPicPr>
        <p:blipFill>
          <a:blip r:embed="rId2"/>
          <a:stretch>
            <a:fillRect/>
          </a:stretch>
        </p:blipFill>
        <p:spPr>
          <a:xfrm>
            <a:off x="2051720" y="332656"/>
            <a:ext cx="5652120" cy="2777768"/>
          </a:xfrm>
          <a:prstGeom prst="rect">
            <a:avLst/>
          </a:prstGeom>
        </p:spPr>
      </p:pic>
      <p:pic>
        <p:nvPicPr>
          <p:cNvPr id="39" name="图片 38">
            <a:extLst>
              <a:ext uri="{FF2B5EF4-FFF2-40B4-BE49-F238E27FC236}">
                <a16:creationId xmlns:a16="http://schemas.microsoft.com/office/drawing/2014/main" id="{67A0CF18-83C8-4395-9BC4-15FCE9859166}"/>
              </a:ext>
            </a:extLst>
          </p:cNvPr>
          <p:cNvPicPr>
            <a:picLocks noChangeAspect="1"/>
          </p:cNvPicPr>
          <p:nvPr/>
        </p:nvPicPr>
        <p:blipFill>
          <a:blip r:embed="rId2"/>
          <a:stretch>
            <a:fillRect/>
          </a:stretch>
        </p:blipFill>
        <p:spPr>
          <a:xfrm>
            <a:off x="2195736" y="3768308"/>
            <a:ext cx="5652120" cy="2777768"/>
          </a:xfrm>
          <a:prstGeom prst="rect">
            <a:avLst/>
          </a:prstGeom>
        </p:spPr>
      </p:pic>
      <p:sp>
        <p:nvSpPr>
          <p:cNvPr id="40" name="文本框 39">
            <a:extLst>
              <a:ext uri="{FF2B5EF4-FFF2-40B4-BE49-F238E27FC236}">
                <a16:creationId xmlns:a16="http://schemas.microsoft.com/office/drawing/2014/main" id="{04119674-B4C0-4764-9159-590A2447E40B}"/>
              </a:ext>
            </a:extLst>
          </p:cNvPr>
          <p:cNvSpPr txBox="1"/>
          <p:nvPr/>
        </p:nvSpPr>
        <p:spPr>
          <a:xfrm>
            <a:off x="8028384" y="5085184"/>
            <a:ext cx="648072" cy="523220"/>
          </a:xfrm>
          <a:prstGeom prst="rect">
            <a:avLst/>
          </a:prstGeom>
          <a:solidFill>
            <a:srgbClr val="FFFF00"/>
          </a:solidFill>
        </p:spPr>
        <p:txBody>
          <a:bodyPr wrap="square">
            <a:spAutoFit/>
          </a:bodyPr>
          <a:lstStyle/>
          <a:p>
            <a:r>
              <a:rPr lang="zh-CN" altLang="en-US" sz="1400" b="1" dirty="0"/>
              <a:t>没有变化</a:t>
            </a:r>
            <a:endParaRPr lang="zh-CN" altLang="en-US" sz="1400" dirty="0"/>
          </a:p>
        </p:txBody>
      </p:sp>
      <p:sp>
        <p:nvSpPr>
          <p:cNvPr id="41" name="文本框 40">
            <a:extLst>
              <a:ext uri="{FF2B5EF4-FFF2-40B4-BE49-F238E27FC236}">
                <a16:creationId xmlns:a16="http://schemas.microsoft.com/office/drawing/2014/main" id="{6A14E6E4-A255-4E66-A17A-19B749B71117}"/>
              </a:ext>
            </a:extLst>
          </p:cNvPr>
          <p:cNvSpPr txBox="1"/>
          <p:nvPr/>
        </p:nvSpPr>
        <p:spPr>
          <a:xfrm>
            <a:off x="4567838" y="3284984"/>
            <a:ext cx="796250" cy="369332"/>
          </a:xfrm>
          <a:prstGeom prst="rect">
            <a:avLst/>
          </a:prstGeom>
          <a:solidFill>
            <a:srgbClr val="92D050"/>
          </a:solidFill>
        </p:spPr>
        <p:txBody>
          <a:bodyPr wrap="square" rtlCol="0">
            <a:spAutoFit/>
          </a:bodyPr>
          <a:lstStyle/>
          <a:p>
            <a:r>
              <a:rPr lang="zh-CN" altLang="en-US" b="1" dirty="0"/>
              <a:t>图</a:t>
            </a:r>
            <a:r>
              <a:rPr lang="en-US" altLang="zh-CN" b="1" dirty="0"/>
              <a:t>3.5</a:t>
            </a:r>
            <a:endParaRPr lang="zh-CN" altLang="en-US" b="1" dirty="0"/>
          </a:p>
        </p:txBody>
      </p:sp>
    </p:spTree>
    <p:extLst>
      <p:ext uri="{BB962C8B-B14F-4D97-AF65-F5344CB8AC3E}">
        <p14:creationId xmlns:p14="http://schemas.microsoft.com/office/powerpoint/2010/main" val="27943934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a:extLst>
              <a:ext uri="{FF2B5EF4-FFF2-40B4-BE49-F238E27FC236}">
                <a16:creationId xmlns:a16="http://schemas.microsoft.com/office/drawing/2014/main" id="{58CDAE81-6C96-41E9-B147-F96B46A93612}"/>
              </a:ext>
            </a:extLst>
          </p:cNvPr>
          <p:cNvSpPr txBox="1"/>
          <p:nvPr/>
        </p:nvSpPr>
        <p:spPr>
          <a:xfrm>
            <a:off x="395536" y="1700808"/>
            <a:ext cx="1512168" cy="307777"/>
          </a:xfrm>
          <a:prstGeom prst="rect">
            <a:avLst/>
          </a:prstGeom>
          <a:solidFill>
            <a:srgbClr val="FFFF00"/>
          </a:solidFill>
        </p:spPr>
        <p:txBody>
          <a:bodyPr wrap="square">
            <a:spAutoFit/>
          </a:bodyPr>
          <a:lstStyle/>
          <a:p>
            <a:r>
              <a:rPr lang="zh-CN" altLang="en-US" sz="1400" b="1" dirty="0"/>
              <a:t>全加器方案</a:t>
            </a:r>
            <a:r>
              <a:rPr lang="en-US" altLang="zh-CN" sz="1400" b="1" dirty="0"/>
              <a:t>1</a:t>
            </a:r>
            <a:endParaRPr lang="zh-CN" altLang="en-US" sz="1400" dirty="0"/>
          </a:p>
        </p:txBody>
      </p:sp>
      <p:sp>
        <p:nvSpPr>
          <p:cNvPr id="12" name="文本框 11">
            <a:extLst>
              <a:ext uri="{FF2B5EF4-FFF2-40B4-BE49-F238E27FC236}">
                <a16:creationId xmlns:a16="http://schemas.microsoft.com/office/drawing/2014/main" id="{FD936986-AA63-4825-8F07-5FE917A469BA}"/>
              </a:ext>
            </a:extLst>
          </p:cNvPr>
          <p:cNvSpPr txBox="1"/>
          <p:nvPr/>
        </p:nvSpPr>
        <p:spPr>
          <a:xfrm>
            <a:off x="395536" y="5157192"/>
            <a:ext cx="1512168" cy="307777"/>
          </a:xfrm>
          <a:prstGeom prst="rect">
            <a:avLst/>
          </a:prstGeom>
          <a:solidFill>
            <a:srgbClr val="FFFF00"/>
          </a:solidFill>
        </p:spPr>
        <p:txBody>
          <a:bodyPr wrap="square">
            <a:spAutoFit/>
          </a:bodyPr>
          <a:lstStyle/>
          <a:p>
            <a:r>
              <a:rPr lang="zh-CN" altLang="en-US" sz="1400" b="1" dirty="0"/>
              <a:t>全加器方案</a:t>
            </a:r>
            <a:r>
              <a:rPr lang="en-US" altLang="zh-CN" sz="1400" b="1" dirty="0"/>
              <a:t>2</a:t>
            </a:r>
            <a:endParaRPr lang="zh-CN" altLang="en-US" sz="1400" dirty="0"/>
          </a:p>
        </p:txBody>
      </p:sp>
      <p:sp>
        <p:nvSpPr>
          <p:cNvPr id="24" name="文本框 23">
            <a:extLst>
              <a:ext uri="{FF2B5EF4-FFF2-40B4-BE49-F238E27FC236}">
                <a16:creationId xmlns:a16="http://schemas.microsoft.com/office/drawing/2014/main" id="{AA3B5553-C682-4405-BF8E-900C6FFBAD0A}"/>
              </a:ext>
            </a:extLst>
          </p:cNvPr>
          <p:cNvSpPr txBox="1"/>
          <p:nvPr/>
        </p:nvSpPr>
        <p:spPr>
          <a:xfrm>
            <a:off x="6007998" y="836712"/>
            <a:ext cx="364202" cy="307777"/>
          </a:xfrm>
          <a:prstGeom prst="rect">
            <a:avLst/>
          </a:prstGeom>
          <a:noFill/>
        </p:spPr>
        <p:txBody>
          <a:bodyPr wrap="none" rtlCol="0">
            <a:spAutoFit/>
          </a:bodyPr>
          <a:lstStyle/>
          <a:p>
            <a:r>
              <a:rPr lang="en-US" altLang="zh-CN" sz="1400" b="1" dirty="0">
                <a:solidFill>
                  <a:srgbClr val="FF0000"/>
                </a:solidFill>
              </a:rPr>
              <a:t>9T</a:t>
            </a:r>
            <a:endParaRPr lang="zh-CN" altLang="en-US" sz="1400" b="1" dirty="0">
              <a:solidFill>
                <a:srgbClr val="FF0000"/>
              </a:solidFill>
            </a:endParaRPr>
          </a:p>
        </p:txBody>
      </p:sp>
      <p:sp>
        <p:nvSpPr>
          <p:cNvPr id="25" name="文本框 24">
            <a:extLst>
              <a:ext uri="{FF2B5EF4-FFF2-40B4-BE49-F238E27FC236}">
                <a16:creationId xmlns:a16="http://schemas.microsoft.com/office/drawing/2014/main" id="{85A00B71-3A1D-4249-BD07-9B06E5BF3E60}"/>
              </a:ext>
            </a:extLst>
          </p:cNvPr>
          <p:cNvSpPr txBox="1"/>
          <p:nvPr/>
        </p:nvSpPr>
        <p:spPr>
          <a:xfrm>
            <a:off x="5148064" y="836712"/>
            <a:ext cx="455574" cy="307777"/>
          </a:xfrm>
          <a:prstGeom prst="rect">
            <a:avLst/>
          </a:prstGeom>
          <a:noFill/>
        </p:spPr>
        <p:txBody>
          <a:bodyPr wrap="none" rtlCol="0">
            <a:spAutoFit/>
          </a:bodyPr>
          <a:lstStyle/>
          <a:p>
            <a:r>
              <a:rPr lang="en-US" altLang="zh-CN" sz="1400" b="1" dirty="0">
                <a:solidFill>
                  <a:srgbClr val="FF0000"/>
                </a:solidFill>
              </a:rPr>
              <a:t>11T</a:t>
            </a:r>
            <a:endParaRPr lang="zh-CN" altLang="en-US" sz="1400" b="1" dirty="0">
              <a:solidFill>
                <a:srgbClr val="FF0000"/>
              </a:solidFill>
            </a:endParaRPr>
          </a:p>
        </p:txBody>
      </p:sp>
      <p:sp>
        <p:nvSpPr>
          <p:cNvPr id="26" name="文本框 25">
            <a:extLst>
              <a:ext uri="{FF2B5EF4-FFF2-40B4-BE49-F238E27FC236}">
                <a16:creationId xmlns:a16="http://schemas.microsoft.com/office/drawing/2014/main" id="{60F2F423-BE88-4660-AA4C-E3F4C6B61047}"/>
              </a:ext>
            </a:extLst>
          </p:cNvPr>
          <p:cNvSpPr txBox="1"/>
          <p:nvPr/>
        </p:nvSpPr>
        <p:spPr>
          <a:xfrm>
            <a:off x="3962284" y="836712"/>
            <a:ext cx="753732" cy="307777"/>
          </a:xfrm>
          <a:prstGeom prst="rect">
            <a:avLst/>
          </a:prstGeom>
          <a:noFill/>
        </p:spPr>
        <p:txBody>
          <a:bodyPr wrap="none" rtlCol="0">
            <a:spAutoFit/>
          </a:bodyPr>
          <a:lstStyle/>
          <a:p>
            <a:r>
              <a:rPr lang="en-US" altLang="zh-CN" sz="1400" b="1" dirty="0">
                <a:solidFill>
                  <a:srgbClr val="FF0000"/>
                </a:solidFill>
              </a:rPr>
              <a:t>(2n+5)T</a:t>
            </a:r>
            <a:endParaRPr lang="zh-CN" altLang="en-US" sz="1400" b="1" dirty="0">
              <a:solidFill>
                <a:srgbClr val="FF0000"/>
              </a:solidFill>
            </a:endParaRPr>
          </a:p>
        </p:txBody>
      </p:sp>
      <p:sp>
        <p:nvSpPr>
          <p:cNvPr id="27" name="文本框 26">
            <a:extLst>
              <a:ext uri="{FF2B5EF4-FFF2-40B4-BE49-F238E27FC236}">
                <a16:creationId xmlns:a16="http://schemas.microsoft.com/office/drawing/2014/main" id="{F72AF747-4BDD-4533-94E1-BE312E2256CF}"/>
              </a:ext>
            </a:extLst>
          </p:cNvPr>
          <p:cNvSpPr txBox="1"/>
          <p:nvPr/>
        </p:nvSpPr>
        <p:spPr>
          <a:xfrm>
            <a:off x="3098188" y="816967"/>
            <a:ext cx="753732" cy="307777"/>
          </a:xfrm>
          <a:prstGeom prst="rect">
            <a:avLst/>
          </a:prstGeom>
          <a:noFill/>
        </p:spPr>
        <p:txBody>
          <a:bodyPr wrap="none" rtlCol="0">
            <a:spAutoFit/>
          </a:bodyPr>
          <a:lstStyle/>
          <a:p>
            <a:r>
              <a:rPr lang="en-US" altLang="zh-CN" sz="1400" b="1" dirty="0">
                <a:solidFill>
                  <a:srgbClr val="FF0000"/>
                </a:solidFill>
              </a:rPr>
              <a:t>(2n+7)T</a:t>
            </a:r>
            <a:endParaRPr lang="zh-CN" altLang="en-US" sz="1400" b="1" dirty="0">
              <a:solidFill>
                <a:srgbClr val="FF0000"/>
              </a:solidFill>
            </a:endParaRPr>
          </a:p>
        </p:txBody>
      </p:sp>
      <p:sp>
        <p:nvSpPr>
          <p:cNvPr id="30" name="文本框 29">
            <a:extLst>
              <a:ext uri="{FF2B5EF4-FFF2-40B4-BE49-F238E27FC236}">
                <a16:creationId xmlns:a16="http://schemas.microsoft.com/office/drawing/2014/main" id="{8B794971-47F2-4247-8B7F-7071BF8BA8A7}"/>
              </a:ext>
            </a:extLst>
          </p:cNvPr>
          <p:cNvSpPr txBox="1"/>
          <p:nvPr/>
        </p:nvSpPr>
        <p:spPr>
          <a:xfrm>
            <a:off x="6329682" y="4129335"/>
            <a:ext cx="364202" cy="307777"/>
          </a:xfrm>
          <a:prstGeom prst="rect">
            <a:avLst/>
          </a:prstGeom>
          <a:noFill/>
        </p:spPr>
        <p:txBody>
          <a:bodyPr wrap="none" rtlCol="0">
            <a:spAutoFit/>
          </a:bodyPr>
          <a:lstStyle/>
          <a:p>
            <a:r>
              <a:rPr lang="en-US" altLang="zh-CN" sz="1400" b="1" dirty="0">
                <a:solidFill>
                  <a:srgbClr val="FF0000"/>
                </a:solidFill>
              </a:rPr>
              <a:t>9T</a:t>
            </a:r>
            <a:endParaRPr lang="zh-CN" altLang="en-US" sz="1400" b="1" dirty="0">
              <a:solidFill>
                <a:srgbClr val="FF0000"/>
              </a:solidFill>
            </a:endParaRPr>
          </a:p>
        </p:txBody>
      </p:sp>
      <p:sp>
        <p:nvSpPr>
          <p:cNvPr id="31" name="文本框 30">
            <a:extLst>
              <a:ext uri="{FF2B5EF4-FFF2-40B4-BE49-F238E27FC236}">
                <a16:creationId xmlns:a16="http://schemas.microsoft.com/office/drawing/2014/main" id="{A8DE7398-4A46-48DE-B9A7-422FF35B6140}"/>
              </a:ext>
            </a:extLst>
          </p:cNvPr>
          <p:cNvSpPr txBox="1"/>
          <p:nvPr/>
        </p:nvSpPr>
        <p:spPr>
          <a:xfrm>
            <a:off x="5469748" y="4129335"/>
            <a:ext cx="364202" cy="307777"/>
          </a:xfrm>
          <a:prstGeom prst="rect">
            <a:avLst/>
          </a:prstGeom>
          <a:noFill/>
        </p:spPr>
        <p:txBody>
          <a:bodyPr wrap="none" rtlCol="0">
            <a:spAutoFit/>
          </a:bodyPr>
          <a:lstStyle/>
          <a:p>
            <a:r>
              <a:rPr lang="en-US" altLang="zh-CN" sz="1400" b="1" dirty="0">
                <a:solidFill>
                  <a:srgbClr val="FF0000"/>
                </a:solidFill>
              </a:rPr>
              <a:t>9T</a:t>
            </a:r>
            <a:endParaRPr lang="zh-CN" altLang="en-US" sz="1400" b="1" dirty="0">
              <a:solidFill>
                <a:srgbClr val="FF0000"/>
              </a:solidFill>
            </a:endParaRPr>
          </a:p>
        </p:txBody>
      </p:sp>
      <p:sp>
        <p:nvSpPr>
          <p:cNvPr id="32" name="文本框 31">
            <a:extLst>
              <a:ext uri="{FF2B5EF4-FFF2-40B4-BE49-F238E27FC236}">
                <a16:creationId xmlns:a16="http://schemas.microsoft.com/office/drawing/2014/main" id="{522E676B-4DF6-4EE6-A725-457C7A1C78E7}"/>
              </a:ext>
            </a:extLst>
          </p:cNvPr>
          <p:cNvSpPr txBox="1"/>
          <p:nvPr/>
        </p:nvSpPr>
        <p:spPr>
          <a:xfrm>
            <a:off x="4283968" y="4129335"/>
            <a:ext cx="753732" cy="307777"/>
          </a:xfrm>
          <a:prstGeom prst="rect">
            <a:avLst/>
          </a:prstGeom>
          <a:noFill/>
        </p:spPr>
        <p:txBody>
          <a:bodyPr wrap="none" rtlCol="0">
            <a:spAutoFit/>
          </a:bodyPr>
          <a:lstStyle/>
          <a:p>
            <a:r>
              <a:rPr lang="en-US" altLang="zh-CN" sz="1400" b="1" dirty="0">
                <a:solidFill>
                  <a:srgbClr val="FF0000"/>
                </a:solidFill>
              </a:rPr>
              <a:t>(2n+2)T</a:t>
            </a:r>
            <a:endParaRPr lang="zh-CN" altLang="en-US" sz="1400" b="1" dirty="0">
              <a:solidFill>
                <a:srgbClr val="FF0000"/>
              </a:solidFill>
            </a:endParaRPr>
          </a:p>
        </p:txBody>
      </p:sp>
      <p:sp>
        <p:nvSpPr>
          <p:cNvPr id="33" name="文本框 32">
            <a:extLst>
              <a:ext uri="{FF2B5EF4-FFF2-40B4-BE49-F238E27FC236}">
                <a16:creationId xmlns:a16="http://schemas.microsoft.com/office/drawing/2014/main" id="{AB05FB3F-0123-4727-8F4D-6AEDF3786DE2}"/>
              </a:ext>
            </a:extLst>
          </p:cNvPr>
          <p:cNvSpPr txBox="1"/>
          <p:nvPr/>
        </p:nvSpPr>
        <p:spPr>
          <a:xfrm>
            <a:off x="3419872" y="4109590"/>
            <a:ext cx="753732" cy="307777"/>
          </a:xfrm>
          <a:prstGeom prst="rect">
            <a:avLst/>
          </a:prstGeom>
          <a:noFill/>
        </p:spPr>
        <p:txBody>
          <a:bodyPr wrap="none" rtlCol="0">
            <a:spAutoFit/>
          </a:bodyPr>
          <a:lstStyle/>
          <a:p>
            <a:r>
              <a:rPr lang="en-US" altLang="zh-CN" sz="1400" b="1" dirty="0">
                <a:solidFill>
                  <a:srgbClr val="FF0000"/>
                </a:solidFill>
              </a:rPr>
              <a:t>(2n+4)T</a:t>
            </a:r>
            <a:endParaRPr lang="zh-CN" altLang="en-US" sz="1400" b="1" dirty="0">
              <a:solidFill>
                <a:srgbClr val="FF0000"/>
              </a:solidFill>
            </a:endParaRPr>
          </a:p>
        </p:txBody>
      </p:sp>
      <p:sp>
        <p:nvSpPr>
          <p:cNvPr id="40" name="文本框 39">
            <a:extLst>
              <a:ext uri="{FF2B5EF4-FFF2-40B4-BE49-F238E27FC236}">
                <a16:creationId xmlns:a16="http://schemas.microsoft.com/office/drawing/2014/main" id="{04119674-B4C0-4764-9159-590A2447E40B}"/>
              </a:ext>
            </a:extLst>
          </p:cNvPr>
          <p:cNvSpPr txBox="1"/>
          <p:nvPr/>
        </p:nvSpPr>
        <p:spPr>
          <a:xfrm>
            <a:off x="8100392" y="5049470"/>
            <a:ext cx="648072" cy="307777"/>
          </a:xfrm>
          <a:prstGeom prst="rect">
            <a:avLst/>
          </a:prstGeom>
          <a:solidFill>
            <a:srgbClr val="FFFF00"/>
          </a:solidFill>
        </p:spPr>
        <p:txBody>
          <a:bodyPr wrap="square">
            <a:spAutoFit/>
          </a:bodyPr>
          <a:lstStyle/>
          <a:p>
            <a:r>
              <a:rPr lang="zh-CN" altLang="en-US" sz="1400" b="1" dirty="0"/>
              <a:t>少</a:t>
            </a:r>
            <a:r>
              <a:rPr lang="en-US" altLang="zh-CN" sz="1400" b="1" dirty="0"/>
              <a:t>2T</a:t>
            </a:r>
            <a:endParaRPr lang="zh-CN" altLang="en-US" sz="1400" dirty="0"/>
          </a:p>
        </p:txBody>
      </p:sp>
      <p:pic>
        <p:nvPicPr>
          <p:cNvPr id="4" name="图片 3">
            <a:extLst>
              <a:ext uri="{FF2B5EF4-FFF2-40B4-BE49-F238E27FC236}">
                <a16:creationId xmlns:a16="http://schemas.microsoft.com/office/drawing/2014/main" id="{FA13A741-CF61-4B4B-BED1-29B5F5A05B1D}"/>
              </a:ext>
            </a:extLst>
          </p:cNvPr>
          <p:cNvPicPr>
            <a:picLocks noChangeAspect="1"/>
          </p:cNvPicPr>
          <p:nvPr/>
        </p:nvPicPr>
        <p:blipFill>
          <a:blip r:embed="rId2"/>
          <a:stretch>
            <a:fillRect/>
          </a:stretch>
        </p:blipFill>
        <p:spPr>
          <a:xfrm>
            <a:off x="2821649" y="44624"/>
            <a:ext cx="5108403" cy="3169672"/>
          </a:xfrm>
          <a:prstGeom prst="rect">
            <a:avLst/>
          </a:prstGeom>
        </p:spPr>
      </p:pic>
      <p:pic>
        <p:nvPicPr>
          <p:cNvPr id="17" name="图片 16">
            <a:extLst>
              <a:ext uri="{FF2B5EF4-FFF2-40B4-BE49-F238E27FC236}">
                <a16:creationId xmlns:a16="http://schemas.microsoft.com/office/drawing/2014/main" id="{C99970B5-2853-4683-8B77-6684D65D4B6A}"/>
              </a:ext>
            </a:extLst>
          </p:cNvPr>
          <p:cNvPicPr>
            <a:picLocks noChangeAspect="1"/>
          </p:cNvPicPr>
          <p:nvPr/>
        </p:nvPicPr>
        <p:blipFill>
          <a:blip r:embed="rId2"/>
          <a:stretch>
            <a:fillRect/>
          </a:stretch>
        </p:blipFill>
        <p:spPr>
          <a:xfrm>
            <a:off x="2822359" y="3572356"/>
            <a:ext cx="5108403" cy="3169672"/>
          </a:xfrm>
          <a:prstGeom prst="rect">
            <a:avLst/>
          </a:prstGeom>
        </p:spPr>
      </p:pic>
      <p:sp>
        <p:nvSpPr>
          <p:cNvPr id="5" name="文本框 4">
            <a:extLst>
              <a:ext uri="{FF2B5EF4-FFF2-40B4-BE49-F238E27FC236}">
                <a16:creationId xmlns:a16="http://schemas.microsoft.com/office/drawing/2014/main" id="{417EA40D-3BE8-4150-B9E3-E3655D383DC0}"/>
              </a:ext>
            </a:extLst>
          </p:cNvPr>
          <p:cNvSpPr txBox="1"/>
          <p:nvPr/>
        </p:nvSpPr>
        <p:spPr>
          <a:xfrm>
            <a:off x="2786782" y="4322031"/>
            <a:ext cx="340158" cy="276999"/>
          </a:xfrm>
          <a:prstGeom prst="rect">
            <a:avLst/>
          </a:prstGeom>
          <a:solidFill>
            <a:schemeClr val="bg1"/>
          </a:solidFill>
        </p:spPr>
        <p:txBody>
          <a:bodyPr wrap="none" rtlCol="0">
            <a:spAutoFit/>
          </a:bodyPr>
          <a:lstStyle/>
          <a:p>
            <a:r>
              <a:rPr lang="en-US" altLang="zh-CN" sz="1200" b="1" dirty="0"/>
              <a:t>3T</a:t>
            </a:r>
            <a:endParaRPr lang="zh-CN" altLang="en-US" sz="1200" b="1" dirty="0"/>
          </a:p>
        </p:txBody>
      </p:sp>
      <p:sp>
        <p:nvSpPr>
          <p:cNvPr id="20" name="文本框 19">
            <a:extLst>
              <a:ext uri="{FF2B5EF4-FFF2-40B4-BE49-F238E27FC236}">
                <a16:creationId xmlns:a16="http://schemas.microsoft.com/office/drawing/2014/main" id="{2483E869-D035-435B-8949-8460193EB522}"/>
              </a:ext>
            </a:extLst>
          </p:cNvPr>
          <p:cNvSpPr txBox="1"/>
          <p:nvPr/>
        </p:nvSpPr>
        <p:spPr>
          <a:xfrm>
            <a:off x="4611807" y="3688097"/>
            <a:ext cx="340158" cy="276999"/>
          </a:xfrm>
          <a:prstGeom prst="rect">
            <a:avLst/>
          </a:prstGeom>
          <a:solidFill>
            <a:schemeClr val="bg1"/>
          </a:solidFill>
        </p:spPr>
        <p:txBody>
          <a:bodyPr wrap="none" rtlCol="0">
            <a:spAutoFit/>
          </a:bodyPr>
          <a:lstStyle/>
          <a:p>
            <a:r>
              <a:rPr lang="en-US" altLang="zh-CN" sz="1200" b="1" dirty="0"/>
              <a:t>6T</a:t>
            </a:r>
            <a:endParaRPr lang="zh-CN" altLang="en-US" sz="1200" b="1" dirty="0"/>
          </a:p>
        </p:txBody>
      </p:sp>
      <p:sp>
        <p:nvSpPr>
          <p:cNvPr id="21" name="文本框 20">
            <a:extLst>
              <a:ext uri="{FF2B5EF4-FFF2-40B4-BE49-F238E27FC236}">
                <a16:creationId xmlns:a16="http://schemas.microsoft.com/office/drawing/2014/main" id="{2911D1ED-D18A-47EE-8A9B-C7D2508ED217}"/>
              </a:ext>
            </a:extLst>
          </p:cNvPr>
          <p:cNvSpPr txBox="1"/>
          <p:nvPr/>
        </p:nvSpPr>
        <p:spPr>
          <a:xfrm>
            <a:off x="5352514" y="3679205"/>
            <a:ext cx="340158" cy="276999"/>
          </a:xfrm>
          <a:prstGeom prst="rect">
            <a:avLst/>
          </a:prstGeom>
          <a:solidFill>
            <a:schemeClr val="bg1"/>
          </a:solidFill>
        </p:spPr>
        <p:txBody>
          <a:bodyPr wrap="none" rtlCol="0">
            <a:spAutoFit/>
          </a:bodyPr>
          <a:lstStyle/>
          <a:p>
            <a:r>
              <a:rPr lang="en-US" altLang="zh-CN" sz="1200" b="1" dirty="0"/>
              <a:t>6T</a:t>
            </a:r>
            <a:endParaRPr lang="zh-CN" altLang="en-US" sz="1200" b="1" dirty="0"/>
          </a:p>
        </p:txBody>
      </p:sp>
      <p:sp>
        <p:nvSpPr>
          <p:cNvPr id="22" name="文本框 21">
            <a:extLst>
              <a:ext uri="{FF2B5EF4-FFF2-40B4-BE49-F238E27FC236}">
                <a16:creationId xmlns:a16="http://schemas.microsoft.com/office/drawing/2014/main" id="{DDC03EF9-8E09-44A7-9FE8-F81DE2A58371}"/>
              </a:ext>
            </a:extLst>
          </p:cNvPr>
          <p:cNvSpPr txBox="1"/>
          <p:nvPr/>
        </p:nvSpPr>
        <p:spPr>
          <a:xfrm>
            <a:off x="6127241" y="3673959"/>
            <a:ext cx="340158" cy="276999"/>
          </a:xfrm>
          <a:prstGeom prst="rect">
            <a:avLst/>
          </a:prstGeom>
          <a:solidFill>
            <a:schemeClr val="bg1"/>
          </a:solidFill>
        </p:spPr>
        <p:txBody>
          <a:bodyPr wrap="none" rtlCol="0">
            <a:spAutoFit/>
          </a:bodyPr>
          <a:lstStyle/>
          <a:p>
            <a:r>
              <a:rPr lang="en-US" altLang="zh-CN" sz="1200" b="1" dirty="0"/>
              <a:t>6T</a:t>
            </a:r>
            <a:endParaRPr lang="zh-CN" altLang="en-US" sz="1200" b="1" dirty="0"/>
          </a:p>
        </p:txBody>
      </p:sp>
      <p:sp>
        <p:nvSpPr>
          <p:cNvPr id="23" name="文本框 22">
            <a:extLst>
              <a:ext uri="{FF2B5EF4-FFF2-40B4-BE49-F238E27FC236}">
                <a16:creationId xmlns:a16="http://schemas.microsoft.com/office/drawing/2014/main" id="{3E4DED80-530F-4EF9-A28F-227B3A99B974}"/>
              </a:ext>
            </a:extLst>
          </p:cNvPr>
          <p:cNvSpPr txBox="1"/>
          <p:nvPr/>
        </p:nvSpPr>
        <p:spPr>
          <a:xfrm>
            <a:off x="5071894" y="3230337"/>
            <a:ext cx="796250" cy="369332"/>
          </a:xfrm>
          <a:prstGeom prst="rect">
            <a:avLst/>
          </a:prstGeom>
          <a:solidFill>
            <a:srgbClr val="92D050"/>
          </a:solidFill>
        </p:spPr>
        <p:txBody>
          <a:bodyPr wrap="square" rtlCol="0">
            <a:spAutoFit/>
          </a:bodyPr>
          <a:lstStyle/>
          <a:p>
            <a:r>
              <a:rPr lang="zh-CN" altLang="en-US" b="1" dirty="0"/>
              <a:t>图</a:t>
            </a:r>
            <a:r>
              <a:rPr lang="en-US" altLang="zh-CN" b="1" dirty="0"/>
              <a:t>3.6</a:t>
            </a:r>
            <a:endParaRPr lang="zh-CN" altLang="en-US" b="1" dirty="0"/>
          </a:p>
        </p:txBody>
      </p:sp>
    </p:spTree>
    <p:extLst>
      <p:ext uri="{BB962C8B-B14F-4D97-AF65-F5344CB8AC3E}">
        <p14:creationId xmlns:p14="http://schemas.microsoft.com/office/powerpoint/2010/main" val="7969446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a:extLst>
              <a:ext uri="{FF2B5EF4-FFF2-40B4-BE49-F238E27FC236}">
                <a16:creationId xmlns:a16="http://schemas.microsoft.com/office/drawing/2014/main" id="{58CDAE81-6C96-41E9-B147-F96B46A93612}"/>
              </a:ext>
            </a:extLst>
          </p:cNvPr>
          <p:cNvSpPr txBox="1"/>
          <p:nvPr/>
        </p:nvSpPr>
        <p:spPr>
          <a:xfrm>
            <a:off x="93546" y="1007292"/>
            <a:ext cx="1512168" cy="307777"/>
          </a:xfrm>
          <a:prstGeom prst="rect">
            <a:avLst/>
          </a:prstGeom>
          <a:solidFill>
            <a:srgbClr val="FFFF00"/>
          </a:solidFill>
        </p:spPr>
        <p:txBody>
          <a:bodyPr wrap="square">
            <a:spAutoFit/>
          </a:bodyPr>
          <a:lstStyle/>
          <a:p>
            <a:r>
              <a:rPr lang="zh-CN" altLang="en-US" sz="1400" b="1" dirty="0"/>
              <a:t>全加器方案</a:t>
            </a:r>
            <a:r>
              <a:rPr lang="en-US" altLang="zh-CN" sz="1400" b="1" dirty="0"/>
              <a:t>1</a:t>
            </a:r>
            <a:endParaRPr lang="zh-CN" altLang="en-US" sz="1400" dirty="0"/>
          </a:p>
        </p:txBody>
      </p:sp>
      <p:sp>
        <p:nvSpPr>
          <p:cNvPr id="12" name="文本框 11">
            <a:extLst>
              <a:ext uri="{FF2B5EF4-FFF2-40B4-BE49-F238E27FC236}">
                <a16:creationId xmlns:a16="http://schemas.microsoft.com/office/drawing/2014/main" id="{FD936986-AA63-4825-8F07-5FE917A469BA}"/>
              </a:ext>
            </a:extLst>
          </p:cNvPr>
          <p:cNvSpPr txBox="1"/>
          <p:nvPr/>
        </p:nvSpPr>
        <p:spPr>
          <a:xfrm>
            <a:off x="93546" y="4181597"/>
            <a:ext cx="1512168" cy="307777"/>
          </a:xfrm>
          <a:prstGeom prst="rect">
            <a:avLst/>
          </a:prstGeom>
          <a:solidFill>
            <a:srgbClr val="FFFF00"/>
          </a:solidFill>
        </p:spPr>
        <p:txBody>
          <a:bodyPr wrap="square">
            <a:spAutoFit/>
          </a:bodyPr>
          <a:lstStyle/>
          <a:p>
            <a:r>
              <a:rPr lang="zh-CN" altLang="en-US" sz="1400" b="1" dirty="0"/>
              <a:t>全加器方案</a:t>
            </a:r>
            <a:r>
              <a:rPr lang="en-US" altLang="zh-CN" sz="1400" b="1" dirty="0"/>
              <a:t>2</a:t>
            </a:r>
            <a:endParaRPr lang="zh-CN" altLang="en-US" sz="1400" dirty="0"/>
          </a:p>
        </p:txBody>
      </p:sp>
      <p:sp>
        <p:nvSpPr>
          <p:cNvPr id="13" name="文本框 12">
            <a:extLst>
              <a:ext uri="{FF2B5EF4-FFF2-40B4-BE49-F238E27FC236}">
                <a16:creationId xmlns:a16="http://schemas.microsoft.com/office/drawing/2014/main" id="{3F4268C1-8CA3-462E-B747-DC519148E49E}"/>
              </a:ext>
            </a:extLst>
          </p:cNvPr>
          <p:cNvSpPr txBox="1"/>
          <p:nvPr/>
        </p:nvSpPr>
        <p:spPr>
          <a:xfrm>
            <a:off x="6516216" y="836712"/>
            <a:ext cx="364202" cy="307777"/>
          </a:xfrm>
          <a:prstGeom prst="rect">
            <a:avLst/>
          </a:prstGeom>
          <a:noFill/>
        </p:spPr>
        <p:txBody>
          <a:bodyPr wrap="none" rtlCol="0">
            <a:spAutoFit/>
          </a:bodyPr>
          <a:lstStyle/>
          <a:p>
            <a:r>
              <a:rPr lang="en-US" altLang="zh-CN" sz="1400" b="1" dirty="0">
                <a:solidFill>
                  <a:srgbClr val="FF0000"/>
                </a:solidFill>
              </a:rPr>
              <a:t>6T</a:t>
            </a:r>
            <a:endParaRPr lang="zh-CN" altLang="en-US" sz="1400" b="1" dirty="0">
              <a:solidFill>
                <a:srgbClr val="FF0000"/>
              </a:solidFill>
            </a:endParaRPr>
          </a:p>
        </p:txBody>
      </p:sp>
      <p:sp>
        <p:nvSpPr>
          <p:cNvPr id="14" name="文本框 13">
            <a:extLst>
              <a:ext uri="{FF2B5EF4-FFF2-40B4-BE49-F238E27FC236}">
                <a16:creationId xmlns:a16="http://schemas.microsoft.com/office/drawing/2014/main" id="{F071F167-EE7B-4302-A899-0EE3C6FBABCC}"/>
              </a:ext>
            </a:extLst>
          </p:cNvPr>
          <p:cNvSpPr txBox="1"/>
          <p:nvPr/>
        </p:nvSpPr>
        <p:spPr>
          <a:xfrm>
            <a:off x="5436096" y="836712"/>
            <a:ext cx="364202" cy="307777"/>
          </a:xfrm>
          <a:prstGeom prst="rect">
            <a:avLst/>
          </a:prstGeom>
          <a:noFill/>
        </p:spPr>
        <p:txBody>
          <a:bodyPr wrap="none" rtlCol="0">
            <a:spAutoFit/>
          </a:bodyPr>
          <a:lstStyle/>
          <a:p>
            <a:r>
              <a:rPr lang="en-US" altLang="zh-CN" sz="1400" b="1" dirty="0">
                <a:solidFill>
                  <a:srgbClr val="FF0000"/>
                </a:solidFill>
              </a:rPr>
              <a:t>8T</a:t>
            </a:r>
            <a:endParaRPr lang="zh-CN" altLang="en-US" sz="1400" b="1" dirty="0">
              <a:solidFill>
                <a:srgbClr val="FF0000"/>
              </a:solidFill>
            </a:endParaRPr>
          </a:p>
        </p:txBody>
      </p:sp>
      <p:sp>
        <p:nvSpPr>
          <p:cNvPr id="15" name="文本框 14">
            <a:extLst>
              <a:ext uri="{FF2B5EF4-FFF2-40B4-BE49-F238E27FC236}">
                <a16:creationId xmlns:a16="http://schemas.microsoft.com/office/drawing/2014/main" id="{F757C052-8F4E-4348-B0B0-7201DEDA8D6B}"/>
              </a:ext>
            </a:extLst>
          </p:cNvPr>
          <p:cNvSpPr txBox="1"/>
          <p:nvPr/>
        </p:nvSpPr>
        <p:spPr>
          <a:xfrm>
            <a:off x="4067944" y="836712"/>
            <a:ext cx="753732" cy="307777"/>
          </a:xfrm>
          <a:prstGeom prst="rect">
            <a:avLst/>
          </a:prstGeom>
          <a:noFill/>
        </p:spPr>
        <p:txBody>
          <a:bodyPr wrap="none" rtlCol="0">
            <a:spAutoFit/>
          </a:bodyPr>
          <a:lstStyle/>
          <a:p>
            <a:r>
              <a:rPr lang="en-US" altLang="zh-CN" sz="1400" b="1" dirty="0">
                <a:solidFill>
                  <a:srgbClr val="FF0000"/>
                </a:solidFill>
              </a:rPr>
              <a:t>(2n+2)T</a:t>
            </a:r>
            <a:endParaRPr lang="zh-CN" altLang="en-US" sz="1400" b="1" dirty="0">
              <a:solidFill>
                <a:srgbClr val="FF0000"/>
              </a:solidFill>
            </a:endParaRPr>
          </a:p>
        </p:txBody>
      </p:sp>
      <p:sp>
        <p:nvSpPr>
          <p:cNvPr id="16" name="文本框 15">
            <a:extLst>
              <a:ext uri="{FF2B5EF4-FFF2-40B4-BE49-F238E27FC236}">
                <a16:creationId xmlns:a16="http://schemas.microsoft.com/office/drawing/2014/main" id="{587A8E00-695B-43C8-82F2-C5172D6E0DC3}"/>
              </a:ext>
            </a:extLst>
          </p:cNvPr>
          <p:cNvSpPr txBox="1"/>
          <p:nvPr/>
        </p:nvSpPr>
        <p:spPr>
          <a:xfrm>
            <a:off x="3098188" y="816967"/>
            <a:ext cx="753732" cy="307777"/>
          </a:xfrm>
          <a:prstGeom prst="rect">
            <a:avLst/>
          </a:prstGeom>
          <a:noFill/>
        </p:spPr>
        <p:txBody>
          <a:bodyPr wrap="none" rtlCol="0">
            <a:spAutoFit/>
          </a:bodyPr>
          <a:lstStyle/>
          <a:p>
            <a:r>
              <a:rPr lang="en-US" altLang="zh-CN" sz="1400" b="1" dirty="0">
                <a:solidFill>
                  <a:srgbClr val="FF0000"/>
                </a:solidFill>
              </a:rPr>
              <a:t>(2n+4)T</a:t>
            </a:r>
            <a:endParaRPr lang="zh-CN" altLang="en-US" sz="1400" b="1" dirty="0">
              <a:solidFill>
                <a:srgbClr val="FF0000"/>
              </a:solidFill>
            </a:endParaRPr>
          </a:p>
        </p:txBody>
      </p:sp>
      <p:sp>
        <p:nvSpPr>
          <p:cNvPr id="17" name="文本框 16">
            <a:extLst>
              <a:ext uri="{FF2B5EF4-FFF2-40B4-BE49-F238E27FC236}">
                <a16:creationId xmlns:a16="http://schemas.microsoft.com/office/drawing/2014/main" id="{5A043E54-6EA3-4716-BE58-4F250C796C01}"/>
              </a:ext>
            </a:extLst>
          </p:cNvPr>
          <p:cNvSpPr txBox="1"/>
          <p:nvPr/>
        </p:nvSpPr>
        <p:spPr>
          <a:xfrm>
            <a:off x="6512054" y="4201343"/>
            <a:ext cx="364202" cy="307777"/>
          </a:xfrm>
          <a:prstGeom prst="rect">
            <a:avLst/>
          </a:prstGeom>
          <a:noFill/>
        </p:spPr>
        <p:txBody>
          <a:bodyPr wrap="none" rtlCol="0">
            <a:spAutoFit/>
          </a:bodyPr>
          <a:lstStyle/>
          <a:p>
            <a:r>
              <a:rPr lang="en-US" altLang="zh-CN" sz="1400" b="1" dirty="0">
                <a:solidFill>
                  <a:srgbClr val="FF0000"/>
                </a:solidFill>
              </a:rPr>
              <a:t>6T</a:t>
            </a:r>
            <a:endParaRPr lang="zh-CN" altLang="en-US" sz="1400" b="1" dirty="0">
              <a:solidFill>
                <a:srgbClr val="FF0000"/>
              </a:solidFill>
            </a:endParaRPr>
          </a:p>
        </p:txBody>
      </p:sp>
      <p:sp>
        <p:nvSpPr>
          <p:cNvPr id="18" name="文本框 17">
            <a:extLst>
              <a:ext uri="{FF2B5EF4-FFF2-40B4-BE49-F238E27FC236}">
                <a16:creationId xmlns:a16="http://schemas.microsoft.com/office/drawing/2014/main" id="{D24FF779-FB8E-485F-9085-51C403A99A56}"/>
              </a:ext>
            </a:extLst>
          </p:cNvPr>
          <p:cNvSpPr txBox="1"/>
          <p:nvPr/>
        </p:nvSpPr>
        <p:spPr>
          <a:xfrm>
            <a:off x="5431934" y="4201343"/>
            <a:ext cx="364202" cy="307777"/>
          </a:xfrm>
          <a:prstGeom prst="rect">
            <a:avLst/>
          </a:prstGeom>
          <a:noFill/>
        </p:spPr>
        <p:txBody>
          <a:bodyPr wrap="none" rtlCol="0">
            <a:spAutoFit/>
          </a:bodyPr>
          <a:lstStyle/>
          <a:p>
            <a:r>
              <a:rPr lang="en-US" altLang="zh-CN" sz="1400" b="1" dirty="0">
                <a:solidFill>
                  <a:srgbClr val="FF0000"/>
                </a:solidFill>
              </a:rPr>
              <a:t>6T</a:t>
            </a:r>
            <a:endParaRPr lang="zh-CN" altLang="en-US" sz="1400" b="1" dirty="0">
              <a:solidFill>
                <a:srgbClr val="FF0000"/>
              </a:solidFill>
            </a:endParaRPr>
          </a:p>
        </p:txBody>
      </p:sp>
      <p:sp>
        <p:nvSpPr>
          <p:cNvPr id="19" name="文本框 18">
            <a:extLst>
              <a:ext uri="{FF2B5EF4-FFF2-40B4-BE49-F238E27FC236}">
                <a16:creationId xmlns:a16="http://schemas.microsoft.com/office/drawing/2014/main" id="{97E290ED-1D68-4384-A9E4-3A606F40A229}"/>
              </a:ext>
            </a:extLst>
          </p:cNvPr>
          <p:cNvSpPr txBox="1"/>
          <p:nvPr/>
        </p:nvSpPr>
        <p:spPr>
          <a:xfrm>
            <a:off x="4063782" y="4201343"/>
            <a:ext cx="718466" cy="307777"/>
          </a:xfrm>
          <a:prstGeom prst="rect">
            <a:avLst/>
          </a:prstGeom>
          <a:noFill/>
        </p:spPr>
        <p:txBody>
          <a:bodyPr wrap="none" rtlCol="0">
            <a:spAutoFit/>
          </a:bodyPr>
          <a:lstStyle/>
          <a:p>
            <a:r>
              <a:rPr lang="en-US" altLang="zh-CN" sz="1400" b="1" dirty="0">
                <a:solidFill>
                  <a:srgbClr val="FF0000"/>
                </a:solidFill>
              </a:rPr>
              <a:t>(2n-1)T</a:t>
            </a:r>
            <a:endParaRPr lang="zh-CN" altLang="en-US" sz="1400" b="1" dirty="0">
              <a:solidFill>
                <a:srgbClr val="FF0000"/>
              </a:solidFill>
            </a:endParaRPr>
          </a:p>
        </p:txBody>
      </p:sp>
      <p:sp>
        <p:nvSpPr>
          <p:cNvPr id="20" name="文本框 19">
            <a:extLst>
              <a:ext uri="{FF2B5EF4-FFF2-40B4-BE49-F238E27FC236}">
                <a16:creationId xmlns:a16="http://schemas.microsoft.com/office/drawing/2014/main" id="{25AD9715-67BD-4EB0-9AF3-DDCDD716FF63}"/>
              </a:ext>
            </a:extLst>
          </p:cNvPr>
          <p:cNvSpPr txBox="1"/>
          <p:nvPr/>
        </p:nvSpPr>
        <p:spPr>
          <a:xfrm>
            <a:off x="3094026" y="4181598"/>
            <a:ext cx="753732" cy="307777"/>
          </a:xfrm>
          <a:prstGeom prst="rect">
            <a:avLst/>
          </a:prstGeom>
          <a:noFill/>
        </p:spPr>
        <p:txBody>
          <a:bodyPr wrap="none" rtlCol="0">
            <a:spAutoFit/>
          </a:bodyPr>
          <a:lstStyle/>
          <a:p>
            <a:r>
              <a:rPr lang="en-US" altLang="zh-CN" sz="1400" b="1" dirty="0">
                <a:solidFill>
                  <a:srgbClr val="FF0000"/>
                </a:solidFill>
              </a:rPr>
              <a:t>(2n+1)T</a:t>
            </a:r>
            <a:endParaRPr lang="zh-CN" altLang="en-US" sz="1400" b="1" dirty="0">
              <a:solidFill>
                <a:srgbClr val="FF0000"/>
              </a:solidFill>
            </a:endParaRPr>
          </a:p>
        </p:txBody>
      </p:sp>
      <p:sp>
        <p:nvSpPr>
          <p:cNvPr id="21" name="文本框 20">
            <a:extLst>
              <a:ext uri="{FF2B5EF4-FFF2-40B4-BE49-F238E27FC236}">
                <a16:creationId xmlns:a16="http://schemas.microsoft.com/office/drawing/2014/main" id="{9331FDCE-441B-4348-AB93-256FAE72BF70}"/>
              </a:ext>
            </a:extLst>
          </p:cNvPr>
          <p:cNvSpPr txBox="1"/>
          <p:nvPr/>
        </p:nvSpPr>
        <p:spPr>
          <a:xfrm>
            <a:off x="7236296" y="5126556"/>
            <a:ext cx="648072" cy="307777"/>
          </a:xfrm>
          <a:prstGeom prst="rect">
            <a:avLst/>
          </a:prstGeom>
          <a:solidFill>
            <a:srgbClr val="FFFF00"/>
          </a:solidFill>
        </p:spPr>
        <p:txBody>
          <a:bodyPr wrap="square">
            <a:spAutoFit/>
          </a:bodyPr>
          <a:lstStyle/>
          <a:p>
            <a:r>
              <a:rPr lang="zh-CN" altLang="en-US" sz="1400" b="1" dirty="0"/>
              <a:t>少</a:t>
            </a:r>
            <a:r>
              <a:rPr lang="en-US" altLang="zh-CN" sz="1400" b="1" dirty="0"/>
              <a:t>2T</a:t>
            </a:r>
            <a:endParaRPr lang="zh-CN" altLang="en-US" sz="1400" dirty="0"/>
          </a:p>
        </p:txBody>
      </p:sp>
      <p:pic>
        <p:nvPicPr>
          <p:cNvPr id="3" name="图片 2">
            <a:extLst>
              <a:ext uri="{FF2B5EF4-FFF2-40B4-BE49-F238E27FC236}">
                <a16:creationId xmlns:a16="http://schemas.microsoft.com/office/drawing/2014/main" id="{CDE3819A-12F7-488F-AD97-ED50A70CAD3F}"/>
              </a:ext>
            </a:extLst>
          </p:cNvPr>
          <p:cNvPicPr>
            <a:picLocks noChangeAspect="1"/>
          </p:cNvPicPr>
          <p:nvPr/>
        </p:nvPicPr>
        <p:blipFill>
          <a:blip r:embed="rId2"/>
          <a:stretch>
            <a:fillRect/>
          </a:stretch>
        </p:blipFill>
        <p:spPr>
          <a:xfrm>
            <a:off x="2283919" y="286660"/>
            <a:ext cx="6660232" cy="1568036"/>
          </a:xfrm>
          <a:prstGeom prst="rect">
            <a:avLst/>
          </a:prstGeom>
        </p:spPr>
      </p:pic>
      <p:pic>
        <p:nvPicPr>
          <p:cNvPr id="22" name="图片 21">
            <a:extLst>
              <a:ext uri="{FF2B5EF4-FFF2-40B4-BE49-F238E27FC236}">
                <a16:creationId xmlns:a16="http://schemas.microsoft.com/office/drawing/2014/main" id="{4A5DF1FE-29D3-4FEB-8B4C-80FB78202469}"/>
              </a:ext>
            </a:extLst>
          </p:cNvPr>
          <p:cNvPicPr>
            <a:picLocks noChangeAspect="1"/>
          </p:cNvPicPr>
          <p:nvPr/>
        </p:nvPicPr>
        <p:blipFill>
          <a:blip r:embed="rId2"/>
          <a:stretch>
            <a:fillRect/>
          </a:stretch>
        </p:blipFill>
        <p:spPr>
          <a:xfrm>
            <a:off x="2101818" y="3397580"/>
            <a:ext cx="6660232" cy="1568036"/>
          </a:xfrm>
          <a:prstGeom prst="rect">
            <a:avLst/>
          </a:prstGeom>
        </p:spPr>
      </p:pic>
      <p:sp>
        <p:nvSpPr>
          <p:cNvPr id="23" name="文本框 22">
            <a:extLst>
              <a:ext uri="{FF2B5EF4-FFF2-40B4-BE49-F238E27FC236}">
                <a16:creationId xmlns:a16="http://schemas.microsoft.com/office/drawing/2014/main" id="{081A8874-F340-4F0B-97E7-F4765BF7C0D2}"/>
              </a:ext>
            </a:extLst>
          </p:cNvPr>
          <p:cNvSpPr txBox="1"/>
          <p:nvPr/>
        </p:nvSpPr>
        <p:spPr>
          <a:xfrm>
            <a:off x="2143610" y="4238449"/>
            <a:ext cx="340158" cy="276999"/>
          </a:xfrm>
          <a:prstGeom prst="rect">
            <a:avLst/>
          </a:prstGeom>
          <a:solidFill>
            <a:schemeClr val="bg1"/>
          </a:solidFill>
        </p:spPr>
        <p:txBody>
          <a:bodyPr wrap="none" rtlCol="0">
            <a:spAutoFit/>
          </a:bodyPr>
          <a:lstStyle/>
          <a:p>
            <a:r>
              <a:rPr lang="en-US" altLang="zh-CN" sz="1200" b="1" dirty="0"/>
              <a:t>9T</a:t>
            </a:r>
            <a:endParaRPr lang="zh-CN" altLang="en-US" sz="1200" b="1" dirty="0"/>
          </a:p>
        </p:txBody>
      </p:sp>
      <p:sp>
        <p:nvSpPr>
          <p:cNvPr id="24" name="文本框 23">
            <a:extLst>
              <a:ext uri="{FF2B5EF4-FFF2-40B4-BE49-F238E27FC236}">
                <a16:creationId xmlns:a16="http://schemas.microsoft.com/office/drawing/2014/main" id="{1439A00E-9302-4A9A-9128-EC1606186E0E}"/>
              </a:ext>
            </a:extLst>
          </p:cNvPr>
          <p:cNvSpPr txBox="1"/>
          <p:nvPr/>
        </p:nvSpPr>
        <p:spPr>
          <a:xfrm>
            <a:off x="2935698" y="3573016"/>
            <a:ext cx="418704" cy="276999"/>
          </a:xfrm>
          <a:prstGeom prst="rect">
            <a:avLst/>
          </a:prstGeom>
          <a:solidFill>
            <a:schemeClr val="bg1"/>
          </a:solidFill>
        </p:spPr>
        <p:txBody>
          <a:bodyPr wrap="none" rtlCol="0">
            <a:spAutoFit/>
          </a:bodyPr>
          <a:lstStyle/>
          <a:p>
            <a:r>
              <a:rPr lang="en-US" altLang="zh-CN" sz="1200" b="1" dirty="0"/>
              <a:t>12T</a:t>
            </a:r>
            <a:endParaRPr lang="zh-CN" altLang="en-US" sz="1200" b="1" dirty="0"/>
          </a:p>
        </p:txBody>
      </p:sp>
      <p:sp>
        <p:nvSpPr>
          <p:cNvPr id="25" name="文本框 24">
            <a:extLst>
              <a:ext uri="{FF2B5EF4-FFF2-40B4-BE49-F238E27FC236}">
                <a16:creationId xmlns:a16="http://schemas.microsoft.com/office/drawing/2014/main" id="{6797C216-7BF9-4228-90A6-30F47EDE1578}"/>
              </a:ext>
            </a:extLst>
          </p:cNvPr>
          <p:cNvSpPr txBox="1"/>
          <p:nvPr/>
        </p:nvSpPr>
        <p:spPr>
          <a:xfrm>
            <a:off x="4591882" y="3573016"/>
            <a:ext cx="418704" cy="276999"/>
          </a:xfrm>
          <a:prstGeom prst="rect">
            <a:avLst/>
          </a:prstGeom>
          <a:solidFill>
            <a:schemeClr val="bg1"/>
          </a:solidFill>
        </p:spPr>
        <p:txBody>
          <a:bodyPr wrap="none" rtlCol="0">
            <a:spAutoFit/>
          </a:bodyPr>
          <a:lstStyle/>
          <a:p>
            <a:r>
              <a:rPr lang="en-US" altLang="zh-CN" sz="1200" b="1" dirty="0"/>
              <a:t>10T</a:t>
            </a:r>
            <a:endParaRPr lang="zh-CN" altLang="en-US" sz="1200" b="1" dirty="0"/>
          </a:p>
        </p:txBody>
      </p:sp>
      <p:sp>
        <p:nvSpPr>
          <p:cNvPr id="26" name="文本框 25">
            <a:extLst>
              <a:ext uri="{FF2B5EF4-FFF2-40B4-BE49-F238E27FC236}">
                <a16:creationId xmlns:a16="http://schemas.microsoft.com/office/drawing/2014/main" id="{F1D6CD65-0C0C-48EC-A73D-F003DF239922}"/>
              </a:ext>
            </a:extLst>
          </p:cNvPr>
          <p:cNvSpPr txBox="1"/>
          <p:nvPr/>
        </p:nvSpPr>
        <p:spPr>
          <a:xfrm>
            <a:off x="6176058" y="3573016"/>
            <a:ext cx="340158" cy="276999"/>
          </a:xfrm>
          <a:prstGeom prst="rect">
            <a:avLst/>
          </a:prstGeom>
          <a:solidFill>
            <a:schemeClr val="bg1"/>
          </a:solidFill>
        </p:spPr>
        <p:txBody>
          <a:bodyPr wrap="none" rtlCol="0">
            <a:spAutoFit/>
          </a:bodyPr>
          <a:lstStyle/>
          <a:p>
            <a:r>
              <a:rPr lang="en-US" altLang="zh-CN" sz="1200" b="1" dirty="0"/>
              <a:t>8T</a:t>
            </a:r>
            <a:endParaRPr lang="zh-CN" altLang="en-US" sz="1200" b="1" dirty="0"/>
          </a:p>
        </p:txBody>
      </p:sp>
      <p:sp>
        <p:nvSpPr>
          <p:cNvPr id="27" name="文本框 26">
            <a:extLst>
              <a:ext uri="{FF2B5EF4-FFF2-40B4-BE49-F238E27FC236}">
                <a16:creationId xmlns:a16="http://schemas.microsoft.com/office/drawing/2014/main" id="{51D37E95-4072-445A-9622-6AF0C921B2D7}"/>
              </a:ext>
            </a:extLst>
          </p:cNvPr>
          <p:cNvSpPr txBox="1"/>
          <p:nvPr/>
        </p:nvSpPr>
        <p:spPr>
          <a:xfrm>
            <a:off x="7740352" y="3573016"/>
            <a:ext cx="340158" cy="276999"/>
          </a:xfrm>
          <a:prstGeom prst="rect">
            <a:avLst/>
          </a:prstGeom>
          <a:solidFill>
            <a:schemeClr val="bg1"/>
          </a:solidFill>
        </p:spPr>
        <p:txBody>
          <a:bodyPr wrap="none" rtlCol="0">
            <a:spAutoFit/>
          </a:bodyPr>
          <a:lstStyle/>
          <a:p>
            <a:r>
              <a:rPr lang="en-US" altLang="zh-CN" sz="1200" b="1" dirty="0"/>
              <a:t>6T</a:t>
            </a:r>
            <a:endParaRPr lang="zh-CN" altLang="en-US" sz="1200" b="1" dirty="0"/>
          </a:p>
        </p:txBody>
      </p:sp>
      <p:sp>
        <p:nvSpPr>
          <p:cNvPr id="28" name="文本框 27">
            <a:extLst>
              <a:ext uri="{FF2B5EF4-FFF2-40B4-BE49-F238E27FC236}">
                <a16:creationId xmlns:a16="http://schemas.microsoft.com/office/drawing/2014/main" id="{E48C6404-CBB5-4C9C-B4C8-76258D12CA07}"/>
              </a:ext>
            </a:extLst>
          </p:cNvPr>
          <p:cNvSpPr txBox="1"/>
          <p:nvPr/>
        </p:nvSpPr>
        <p:spPr>
          <a:xfrm>
            <a:off x="4567838" y="2492896"/>
            <a:ext cx="796250" cy="369332"/>
          </a:xfrm>
          <a:prstGeom prst="rect">
            <a:avLst/>
          </a:prstGeom>
          <a:solidFill>
            <a:srgbClr val="92D050"/>
          </a:solidFill>
        </p:spPr>
        <p:txBody>
          <a:bodyPr wrap="square" rtlCol="0">
            <a:spAutoFit/>
          </a:bodyPr>
          <a:lstStyle/>
          <a:p>
            <a:r>
              <a:rPr lang="zh-CN" altLang="en-US" b="1" dirty="0"/>
              <a:t>图</a:t>
            </a:r>
            <a:r>
              <a:rPr lang="en-US" altLang="zh-CN" b="1" dirty="0"/>
              <a:t>3.7</a:t>
            </a:r>
            <a:endParaRPr lang="zh-CN" altLang="en-US" b="1" dirty="0"/>
          </a:p>
        </p:txBody>
      </p:sp>
    </p:spTree>
    <p:extLst>
      <p:ext uri="{BB962C8B-B14F-4D97-AF65-F5344CB8AC3E}">
        <p14:creationId xmlns:p14="http://schemas.microsoft.com/office/powerpoint/2010/main" val="34037384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a:extLst>
              <a:ext uri="{FF2B5EF4-FFF2-40B4-BE49-F238E27FC236}">
                <a16:creationId xmlns:a16="http://schemas.microsoft.com/office/drawing/2014/main" id="{58CDAE81-6C96-41E9-B147-F96B46A93612}"/>
              </a:ext>
            </a:extLst>
          </p:cNvPr>
          <p:cNvSpPr txBox="1"/>
          <p:nvPr/>
        </p:nvSpPr>
        <p:spPr>
          <a:xfrm>
            <a:off x="93546" y="1007292"/>
            <a:ext cx="1512168" cy="307777"/>
          </a:xfrm>
          <a:prstGeom prst="rect">
            <a:avLst/>
          </a:prstGeom>
          <a:solidFill>
            <a:srgbClr val="FFFF00"/>
          </a:solidFill>
        </p:spPr>
        <p:txBody>
          <a:bodyPr wrap="square">
            <a:spAutoFit/>
          </a:bodyPr>
          <a:lstStyle/>
          <a:p>
            <a:r>
              <a:rPr lang="zh-CN" altLang="en-US" sz="1400" b="1" dirty="0"/>
              <a:t>全加器方案</a:t>
            </a:r>
            <a:r>
              <a:rPr lang="en-US" altLang="zh-CN" sz="1400" b="1" dirty="0"/>
              <a:t>1</a:t>
            </a:r>
            <a:endParaRPr lang="zh-CN" altLang="en-US" sz="1400" dirty="0"/>
          </a:p>
        </p:txBody>
      </p:sp>
      <p:sp>
        <p:nvSpPr>
          <p:cNvPr id="12" name="文本框 11">
            <a:extLst>
              <a:ext uri="{FF2B5EF4-FFF2-40B4-BE49-F238E27FC236}">
                <a16:creationId xmlns:a16="http://schemas.microsoft.com/office/drawing/2014/main" id="{FD936986-AA63-4825-8F07-5FE917A469BA}"/>
              </a:ext>
            </a:extLst>
          </p:cNvPr>
          <p:cNvSpPr txBox="1"/>
          <p:nvPr/>
        </p:nvSpPr>
        <p:spPr>
          <a:xfrm>
            <a:off x="93546" y="4181597"/>
            <a:ext cx="1512168" cy="307777"/>
          </a:xfrm>
          <a:prstGeom prst="rect">
            <a:avLst/>
          </a:prstGeom>
          <a:solidFill>
            <a:srgbClr val="FFFF00"/>
          </a:solidFill>
        </p:spPr>
        <p:txBody>
          <a:bodyPr wrap="square">
            <a:spAutoFit/>
          </a:bodyPr>
          <a:lstStyle/>
          <a:p>
            <a:r>
              <a:rPr lang="zh-CN" altLang="en-US" sz="1400" b="1" dirty="0"/>
              <a:t>全加器方案</a:t>
            </a:r>
            <a:r>
              <a:rPr lang="en-US" altLang="zh-CN" sz="1400" b="1" dirty="0"/>
              <a:t>2</a:t>
            </a:r>
            <a:endParaRPr lang="zh-CN" altLang="en-US" sz="1400" dirty="0"/>
          </a:p>
        </p:txBody>
      </p:sp>
      <p:sp>
        <p:nvSpPr>
          <p:cNvPr id="13" name="文本框 12">
            <a:extLst>
              <a:ext uri="{FF2B5EF4-FFF2-40B4-BE49-F238E27FC236}">
                <a16:creationId xmlns:a16="http://schemas.microsoft.com/office/drawing/2014/main" id="{3F4268C1-8CA3-462E-B747-DC519148E49E}"/>
              </a:ext>
            </a:extLst>
          </p:cNvPr>
          <p:cNvSpPr txBox="1"/>
          <p:nvPr/>
        </p:nvSpPr>
        <p:spPr>
          <a:xfrm>
            <a:off x="6516216" y="836712"/>
            <a:ext cx="364202" cy="307777"/>
          </a:xfrm>
          <a:prstGeom prst="rect">
            <a:avLst/>
          </a:prstGeom>
          <a:noFill/>
        </p:spPr>
        <p:txBody>
          <a:bodyPr wrap="none" rtlCol="0">
            <a:spAutoFit/>
          </a:bodyPr>
          <a:lstStyle/>
          <a:p>
            <a:r>
              <a:rPr lang="en-US" altLang="zh-CN" sz="1400" b="1" dirty="0">
                <a:solidFill>
                  <a:srgbClr val="FF0000"/>
                </a:solidFill>
              </a:rPr>
              <a:t>6T</a:t>
            </a:r>
            <a:endParaRPr lang="zh-CN" altLang="en-US" sz="1400" b="1" dirty="0">
              <a:solidFill>
                <a:srgbClr val="FF0000"/>
              </a:solidFill>
            </a:endParaRPr>
          </a:p>
        </p:txBody>
      </p:sp>
      <p:sp>
        <p:nvSpPr>
          <p:cNvPr id="14" name="文本框 13">
            <a:extLst>
              <a:ext uri="{FF2B5EF4-FFF2-40B4-BE49-F238E27FC236}">
                <a16:creationId xmlns:a16="http://schemas.microsoft.com/office/drawing/2014/main" id="{F071F167-EE7B-4302-A899-0EE3C6FBABCC}"/>
              </a:ext>
            </a:extLst>
          </p:cNvPr>
          <p:cNvSpPr txBox="1"/>
          <p:nvPr/>
        </p:nvSpPr>
        <p:spPr>
          <a:xfrm>
            <a:off x="5436096" y="836712"/>
            <a:ext cx="364202" cy="307777"/>
          </a:xfrm>
          <a:prstGeom prst="rect">
            <a:avLst/>
          </a:prstGeom>
          <a:noFill/>
        </p:spPr>
        <p:txBody>
          <a:bodyPr wrap="none" rtlCol="0">
            <a:spAutoFit/>
          </a:bodyPr>
          <a:lstStyle/>
          <a:p>
            <a:r>
              <a:rPr lang="en-US" altLang="zh-CN" sz="1400" b="1" dirty="0">
                <a:solidFill>
                  <a:srgbClr val="FF0000"/>
                </a:solidFill>
              </a:rPr>
              <a:t>8T</a:t>
            </a:r>
            <a:endParaRPr lang="zh-CN" altLang="en-US" sz="1400" b="1" dirty="0">
              <a:solidFill>
                <a:srgbClr val="FF0000"/>
              </a:solidFill>
            </a:endParaRPr>
          </a:p>
        </p:txBody>
      </p:sp>
      <p:sp>
        <p:nvSpPr>
          <p:cNvPr id="15" name="文本框 14">
            <a:extLst>
              <a:ext uri="{FF2B5EF4-FFF2-40B4-BE49-F238E27FC236}">
                <a16:creationId xmlns:a16="http://schemas.microsoft.com/office/drawing/2014/main" id="{F757C052-8F4E-4348-B0B0-7201DEDA8D6B}"/>
              </a:ext>
            </a:extLst>
          </p:cNvPr>
          <p:cNvSpPr txBox="1"/>
          <p:nvPr/>
        </p:nvSpPr>
        <p:spPr>
          <a:xfrm>
            <a:off x="4067944" y="836712"/>
            <a:ext cx="753732" cy="307777"/>
          </a:xfrm>
          <a:prstGeom prst="rect">
            <a:avLst/>
          </a:prstGeom>
          <a:noFill/>
        </p:spPr>
        <p:txBody>
          <a:bodyPr wrap="none" rtlCol="0">
            <a:spAutoFit/>
          </a:bodyPr>
          <a:lstStyle/>
          <a:p>
            <a:r>
              <a:rPr lang="en-US" altLang="zh-CN" sz="1400" b="1" dirty="0">
                <a:solidFill>
                  <a:srgbClr val="FF0000"/>
                </a:solidFill>
              </a:rPr>
              <a:t>(2n+2)T</a:t>
            </a:r>
            <a:endParaRPr lang="zh-CN" altLang="en-US" sz="1400" b="1" dirty="0">
              <a:solidFill>
                <a:srgbClr val="FF0000"/>
              </a:solidFill>
            </a:endParaRPr>
          </a:p>
        </p:txBody>
      </p:sp>
      <p:sp>
        <p:nvSpPr>
          <p:cNvPr id="16" name="文本框 15">
            <a:extLst>
              <a:ext uri="{FF2B5EF4-FFF2-40B4-BE49-F238E27FC236}">
                <a16:creationId xmlns:a16="http://schemas.microsoft.com/office/drawing/2014/main" id="{587A8E00-695B-43C8-82F2-C5172D6E0DC3}"/>
              </a:ext>
            </a:extLst>
          </p:cNvPr>
          <p:cNvSpPr txBox="1"/>
          <p:nvPr/>
        </p:nvSpPr>
        <p:spPr>
          <a:xfrm>
            <a:off x="3098188" y="816967"/>
            <a:ext cx="753732" cy="307777"/>
          </a:xfrm>
          <a:prstGeom prst="rect">
            <a:avLst/>
          </a:prstGeom>
          <a:noFill/>
        </p:spPr>
        <p:txBody>
          <a:bodyPr wrap="none" rtlCol="0">
            <a:spAutoFit/>
          </a:bodyPr>
          <a:lstStyle/>
          <a:p>
            <a:r>
              <a:rPr lang="en-US" altLang="zh-CN" sz="1400" b="1" dirty="0">
                <a:solidFill>
                  <a:srgbClr val="FF0000"/>
                </a:solidFill>
              </a:rPr>
              <a:t>(2n+4)T</a:t>
            </a:r>
            <a:endParaRPr lang="zh-CN" altLang="en-US" sz="1400" b="1" dirty="0">
              <a:solidFill>
                <a:srgbClr val="FF0000"/>
              </a:solidFill>
            </a:endParaRPr>
          </a:p>
        </p:txBody>
      </p:sp>
      <p:sp>
        <p:nvSpPr>
          <p:cNvPr id="17" name="文本框 16">
            <a:extLst>
              <a:ext uri="{FF2B5EF4-FFF2-40B4-BE49-F238E27FC236}">
                <a16:creationId xmlns:a16="http://schemas.microsoft.com/office/drawing/2014/main" id="{5A043E54-6EA3-4716-BE58-4F250C796C01}"/>
              </a:ext>
            </a:extLst>
          </p:cNvPr>
          <p:cNvSpPr txBox="1"/>
          <p:nvPr/>
        </p:nvSpPr>
        <p:spPr>
          <a:xfrm>
            <a:off x="6512054" y="4201343"/>
            <a:ext cx="364202" cy="307777"/>
          </a:xfrm>
          <a:prstGeom prst="rect">
            <a:avLst/>
          </a:prstGeom>
          <a:noFill/>
        </p:spPr>
        <p:txBody>
          <a:bodyPr wrap="none" rtlCol="0">
            <a:spAutoFit/>
          </a:bodyPr>
          <a:lstStyle/>
          <a:p>
            <a:r>
              <a:rPr lang="en-US" altLang="zh-CN" sz="1400" b="1" dirty="0">
                <a:solidFill>
                  <a:srgbClr val="FF0000"/>
                </a:solidFill>
              </a:rPr>
              <a:t>6T</a:t>
            </a:r>
            <a:endParaRPr lang="zh-CN" altLang="en-US" sz="1400" b="1" dirty="0">
              <a:solidFill>
                <a:srgbClr val="FF0000"/>
              </a:solidFill>
            </a:endParaRPr>
          </a:p>
        </p:txBody>
      </p:sp>
      <p:sp>
        <p:nvSpPr>
          <p:cNvPr id="18" name="文本框 17">
            <a:extLst>
              <a:ext uri="{FF2B5EF4-FFF2-40B4-BE49-F238E27FC236}">
                <a16:creationId xmlns:a16="http://schemas.microsoft.com/office/drawing/2014/main" id="{D24FF779-FB8E-485F-9085-51C403A99A56}"/>
              </a:ext>
            </a:extLst>
          </p:cNvPr>
          <p:cNvSpPr txBox="1"/>
          <p:nvPr/>
        </p:nvSpPr>
        <p:spPr>
          <a:xfrm>
            <a:off x="5431934" y="4201343"/>
            <a:ext cx="364202" cy="307777"/>
          </a:xfrm>
          <a:prstGeom prst="rect">
            <a:avLst/>
          </a:prstGeom>
          <a:noFill/>
        </p:spPr>
        <p:txBody>
          <a:bodyPr wrap="none" rtlCol="0">
            <a:spAutoFit/>
          </a:bodyPr>
          <a:lstStyle/>
          <a:p>
            <a:r>
              <a:rPr lang="en-US" altLang="zh-CN" sz="1400" b="1" dirty="0">
                <a:solidFill>
                  <a:srgbClr val="FF0000"/>
                </a:solidFill>
              </a:rPr>
              <a:t>6T</a:t>
            </a:r>
            <a:endParaRPr lang="zh-CN" altLang="en-US" sz="1400" b="1" dirty="0">
              <a:solidFill>
                <a:srgbClr val="FF0000"/>
              </a:solidFill>
            </a:endParaRPr>
          </a:p>
        </p:txBody>
      </p:sp>
      <p:sp>
        <p:nvSpPr>
          <p:cNvPr id="19" name="文本框 18">
            <a:extLst>
              <a:ext uri="{FF2B5EF4-FFF2-40B4-BE49-F238E27FC236}">
                <a16:creationId xmlns:a16="http://schemas.microsoft.com/office/drawing/2014/main" id="{97E290ED-1D68-4384-A9E4-3A606F40A229}"/>
              </a:ext>
            </a:extLst>
          </p:cNvPr>
          <p:cNvSpPr txBox="1"/>
          <p:nvPr/>
        </p:nvSpPr>
        <p:spPr>
          <a:xfrm>
            <a:off x="4063782" y="4201343"/>
            <a:ext cx="718466" cy="307777"/>
          </a:xfrm>
          <a:prstGeom prst="rect">
            <a:avLst/>
          </a:prstGeom>
          <a:noFill/>
        </p:spPr>
        <p:txBody>
          <a:bodyPr wrap="none" rtlCol="0">
            <a:spAutoFit/>
          </a:bodyPr>
          <a:lstStyle/>
          <a:p>
            <a:r>
              <a:rPr lang="en-US" altLang="zh-CN" sz="1400" b="1" dirty="0">
                <a:solidFill>
                  <a:srgbClr val="FF0000"/>
                </a:solidFill>
              </a:rPr>
              <a:t>(2n-1)T</a:t>
            </a:r>
            <a:endParaRPr lang="zh-CN" altLang="en-US" sz="1400" b="1" dirty="0">
              <a:solidFill>
                <a:srgbClr val="FF0000"/>
              </a:solidFill>
            </a:endParaRPr>
          </a:p>
        </p:txBody>
      </p:sp>
      <p:sp>
        <p:nvSpPr>
          <p:cNvPr id="20" name="文本框 19">
            <a:extLst>
              <a:ext uri="{FF2B5EF4-FFF2-40B4-BE49-F238E27FC236}">
                <a16:creationId xmlns:a16="http://schemas.microsoft.com/office/drawing/2014/main" id="{25AD9715-67BD-4EB0-9AF3-DDCDD716FF63}"/>
              </a:ext>
            </a:extLst>
          </p:cNvPr>
          <p:cNvSpPr txBox="1"/>
          <p:nvPr/>
        </p:nvSpPr>
        <p:spPr>
          <a:xfrm>
            <a:off x="3094026" y="4181598"/>
            <a:ext cx="753732" cy="307777"/>
          </a:xfrm>
          <a:prstGeom prst="rect">
            <a:avLst/>
          </a:prstGeom>
          <a:noFill/>
        </p:spPr>
        <p:txBody>
          <a:bodyPr wrap="none" rtlCol="0">
            <a:spAutoFit/>
          </a:bodyPr>
          <a:lstStyle/>
          <a:p>
            <a:r>
              <a:rPr lang="en-US" altLang="zh-CN" sz="1400" b="1" dirty="0">
                <a:solidFill>
                  <a:srgbClr val="FF0000"/>
                </a:solidFill>
              </a:rPr>
              <a:t>(2n+1)T</a:t>
            </a:r>
            <a:endParaRPr lang="zh-CN" altLang="en-US" sz="1400" b="1" dirty="0">
              <a:solidFill>
                <a:srgbClr val="FF0000"/>
              </a:solidFill>
            </a:endParaRPr>
          </a:p>
        </p:txBody>
      </p:sp>
      <p:sp>
        <p:nvSpPr>
          <p:cNvPr id="21" name="文本框 20">
            <a:extLst>
              <a:ext uri="{FF2B5EF4-FFF2-40B4-BE49-F238E27FC236}">
                <a16:creationId xmlns:a16="http://schemas.microsoft.com/office/drawing/2014/main" id="{9331FDCE-441B-4348-AB93-256FAE72BF70}"/>
              </a:ext>
            </a:extLst>
          </p:cNvPr>
          <p:cNvSpPr txBox="1"/>
          <p:nvPr/>
        </p:nvSpPr>
        <p:spPr>
          <a:xfrm>
            <a:off x="7236296" y="5126556"/>
            <a:ext cx="648072" cy="307777"/>
          </a:xfrm>
          <a:prstGeom prst="rect">
            <a:avLst/>
          </a:prstGeom>
          <a:solidFill>
            <a:srgbClr val="FFFF00"/>
          </a:solidFill>
        </p:spPr>
        <p:txBody>
          <a:bodyPr wrap="square">
            <a:spAutoFit/>
          </a:bodyPr>
          <a:lstStyle/>
          <a:p>
            <a:r>
              <a:rPr lang="zh-CN" altLang="en-US" sz="1400" b="1" dirty="0"/>
              <a:t>少</a:t>
            </a:r>
            <a:r>
              <a:rPr lang="en-US" altLang="zh-CN" sz="1400" b="1" dirty="0"/>
              <a:t>2T</a:t>
            </a:r>
            <a:endParaRPr lang="zh-CN" altLang="en-US" sz="1400" dirty="0"/>
          </a:p>
        </p:txBody>
      </p:sp>
      <p:sp>
        <p:nvSpPr>
          <p:cNvPr id="24" name="文本框 23">
            <a:extLst>
              <a:ext uri="{FF2B5EF4-FFF2-40B4-BE49-F238E27FC236}">
                <a16:creationId xmlns:a16="http://schemas.microsoft.com/office/drawing/2014/main" id="{1439A00E-9302-4A9A-9128-EC1606186E0E}"/>
              </a:ext>
            </a:extLst>
          </p:cNvPr>
          <p:cNvSpPr txBox="1"/>
          <p:nvPr/>
        </p:nvSpPr>
        <p:spPr>
          <a:xfrm>
            <a:off x="2935698" y="3573016"/>
            <a:ext cx="418704" cy="276999"/>
          </a:xfrm>
          <a:prstGeom prst="rect">
            <a:avLst/>
          </a:prstGeom>
          <a:solidFill>
            <a:schemeClr val="bg1"/>
          </a:solidFill>
        </p:spPr>
        <p:txBody>
          <a:bodyPr wrap="none" rtlCol="0">
            <a:spAutoFit/>
          </a:bodyPr>
          <a:lstStyle/>
          <a:p>
            <a:r>
              <a:rPr lang="en-US" altLang="zh-CN" sz="1200" b="1" dirty="0"/>
              <a:t>12T</a:t>
            </a:r>
            <a:endParaRPr lang="zh-CN" altLang="en-US" sz="1200" b="1" dirty="0"/>
          </a:p>
        </p:txBody>
      </p:sp>
      <p:sp>
        <p:nvSpPr>
          <p:cNvPr id="25" name="文本框 24">
            <a:extLst>
              <a:ext uri="{FF2B5EF4-FFF2-40B4-BE49-F238E27FC236}">
                <a16:creationId xmlns:a16="http://schemas.microsoft.com/office/drawing/2014/main" id="{6797C216-7BF9-4228-90A6-30F47EDE1578}"/>
              </a:ext>
            </a:extLst>
          </p:cNvPr>
          <p:cNvSpPr txBox="1"/>
          <p:nvPr/>
        </p:nvSpPr>
        <p:spPr>
          <a:xfrm>
            <a:off x="4591882" y="3573016"/>
            <a:ext cx="418704" cy="276999"/>
          </a:xfrm>
          <a:prstGeom prst="rect">
            <a:avLst/>
          </a:prstGeom>
          <a:solidFill>
            <a:schemeClr val="bg1"/>
          </a:solidFill>
        </p:spPr>
        <p:txBody>
          <a:bodyPr wrap="none" rtlCol="0">
            <a:spAutoFit/>
          </a:bodyPr>
          <a:lstStyle/>
          <a:p>
            <a:r>
              <a:rPr lang="en-US" altLang="zh-CN" sz="1200" b="1" dirty="0"/>
              <a:t>10T</a:t>
            </a:r>
            <a:endParaRPr lang="zh-CN" altLang="en-US" sz="1200" b="1" dirty="0"/>
          </a:p>
        </p:txBody>
      </p:sp>
      <p:sp>
        <p:nvSpPr>
          <p:cNvPr id="26" name="文本框 25">
            <a:extLst>
              <a:ext uri="{FF2B5EF4-FFF2-40B4-BE49-F238E27FC236}">
                <a16:creationId xmlns:a16="http://schemas.microsoft.com/office/drawing/2014/main" id="{F1D6CD65-0C0C-48EC-A73D-F003DF239922}"/>
              </a:ext>
            </a:extLst>
          </p:cNvPr>
          <p:cNvSpPr txBox="1"/>
          <p:nvPr/>
        </p:nvSpPr>
        <p:spPr>
          <a:xfrm>
            <a:off x="6176058" y="3573016"/>
            <a:ext cx="340158" cy="276999"/>
          </a:xfrm>
          <a:prstGeom prst="rect">
            <a:avLst/>
          </a:prstGeom>
          <a:solidFill>
            <a:schemeClr val="bg1"/>
          </a:solidFill>
        </p:spPr>
        <p:txBody>
          <a:bodyPr wrap="none" rtlCol="0">
            <a:spAutoFit/>
          </a:bodyPr>
          <a:lstStyle/>
          <a:p>
            <a:r>
              <a:rPr lang="en-US" altLang="zh-CN" sz="1200" b="1" dirty="0"/>
              <a:t>8T</a:t>
            </a:r>
            <a:endParaRPr lang="zh-CN" altLang="en-US" sz="1200" b="1" dirty="0"/>
          </a:p>
        </p:txBody>
      </p:sp>
      <p:sp>
        <p:nvSpPr>
          <p:cNvPr id="27" name="文本框 26">
            <a:extLst>
              <a:ext uri="{FF2B5EF4-FFF2-40B4-BE49-F238E27FC236}">
                <a16:creationId xmlns:a16="http://schemas.microsoft.com/office/drawing/2014/main" id="{51D37E95-4072-445A-9622-6AF0C921B2D7}"/>
              </a:ext>
            </a:extLst>
          </p:cNvPr>
          <p:cNvSpPr txBox="1"/>
          <p:nvPr/>
        </p:nvSpPr>
        <p:spPr>
          <a:xfrm>
            <a:off x="7740352" y="3573016"/>
            <a:ext cx="340158" cy="276999"/>
          </a:xfrm>
          <a:prstGeom prst="rect">
            <a:avLst/>
          </a:prstGeom>
          <a:solidFill>
            <a:schemeClr val="bg1"/>
          </a:solidFill>
        </p:spPr>
        <p:txBody>
          <a:bodyPr wrap="none" rtlCol="0">
            <a:spAutoFit/>
          </a:bodyPr>
          <a:lstStyle/>
          <a:p>
            <a:r>
              <a:rPr lang="en-US" altLang="zh-CN" sz="1200" b="1" dirty="0"/>
              <a:t>6T</a:t>
            </a:r>
            <a:endParaRPr lang="zh-CN" altLang="en-US" sz="1200" b="1" dirty="0"/>
          </a:p>
        </p:txBody>
      </p:sp>
      <p:pic>
        <p:nvPicPr>
          <p:cNvPr id="4" name="图片 3">
            <a:extLst>
              <a:ext uri="{FF2B5EF4-FFF2-40B4-BE49-F238E27FC236}">
                <a16:creationId xmlns:a16="http://schemas.microsoft.com/office/drawing/2014/main" id="{7E274380-A673-4A89-9C81-1C6C1F709920}"/>
              </a:ext>
            </a:extLst>
          </p:cNvPr>
          <p:cNvPicPr>
            <a:picLocks noChangeAspect="1"/>
          </p:cNvPicPr>
          <p:nvPr/>
        </p:nvPicPr>
        <p:blipFill>
          <a:blip r:embed="rId2"/>
          <a:stretch>
            <a:fillRect/>
          </a:stretch>
        </p:blipFill>
        <p:spPr>
          <a:xfrm>
            <a:off x="2699792" y="267591"/>
            <a:ext cx="5296242" cy="2583371"/>
          </a:xfrm>
          <a:prstGeom prst="rect">
            <a:avLst/>
          </a:prstGeom>
        </p:spPr>
      </p:pic>
      <p:pic>
        <p:nvPicPr>
          <p:cNvPr id="28" name="图片 27">
            <a:extLst>
              <a:ext uri="{FF2B5EF4-FFF2-40B4-BE49-F238E27FC236}">
                <a16:creationId xmlns:a16="http://schemas.microsoft.com/office/drawing/2014/main" id="{CE5F01FC-58B6-4E13-AA31-2274C9FC41C4}"/>
              </a:ext>
            </a:extLst>
          </p:cNvPr>
          <p:cNvPicPr>
            <a:picLocks noChangeAspect="1"/>
          </p:cNvPicPr>
          <p:nvPr/>
        </p:nvPicPr>
        <p:blipFill>
          <a:blip r:embed="rId2"/>
          <a:stretch>
            <a:fillRect/>
          </a:stretch>
        </p:blipFill>
        <p:spPr>
          <a:xfrm>
            <a:off x="2929690" y="3400338"/>
            <a:ext cx="5296242" cy="2583371"/>
          </a:xfrm>
          <a:prstGeom prst="rect">
            <a:avLst/>
          </a:prstGeom>
        </p:spPr>
      </p:pic>
      <p:sp>
        <p:nvSpPr>
          <p:cNvPr id="29" name="文本框 28">
            <a:extLst>
              <a:ext uri="{FF2B5EF4-FFF2-40B4-BE49-F238E27FC236}">
                <a16:creationId xmlns:a16="http://schemas.microsoft.com/office/drawing/2014/main" id="{3B8BF677-D8BD-4BDA-AA25-8AB50E41C859}"/>
              </a:ext>
            </a:extLst>
          </p:cNvPr>
          <p:cNvSpPr txBox="1"/>
          <p:nvPr/>
        </p:nvSpPr>
        <p:spPr>
          <a:xfrm>
            <a:off x="2756875" y="5157334"/>
            <a:ext cx="340158" cy="276999"/>
          </a:xfrm>
          <a:prstGeom prst="rect">
            <a:avLst/>
          </a:prstGeom>
          <a:solidFill>
            <a:schemeClr val="bg1"/>
          </a:solidFill>
        </p:spPr>
        <p:txBody>
          <a:bodyPr wrap="none" rtlCol="0">
            <a:spAutoFit/>
          </a:bodyPr>
          <a:lstStyle/>
          <a:p>
            <a:r>
              <a:rPr lang="en-US" altLang="zh-CN" sz="1200" b="1" dirty="0"/>
              <a:t>7T</a:t>
            </a:r>
            <a:endParaRPr lang="zh-CN" altLang="en-US" sz="1200" b="1" dirty="0"/>
          </a:p>
        </p:txBody>
      </p:sp>
      <p:sp>
        <p:nvSpPr>
          <p:cNvPr id="30" name="文本框 29">
            <a:extLst>
              <a:ext uri="{FF2B5EF4-FFF2-40B4-BE49-F238E27FC236}">
                <a16:creationId xmlns:a16="http://schemas.microsoft.com/office/drawing/2014/main" id="{30E065B5-7A10-4A61-9795-0C7387A80539}"/>
              </a:ext>
            </a:extLst>
          </p:cNvPr>
          <p:cNvSpPr txBox="1"/>
          <p:nvPr/>
        </p:nvSpPr>
        <p:spPr>
          <a:xfrm>
            <a:off x="2719674" y="3872081"/>
            <a:ext cx="340158" cy="276999"/>
          </a:xfrm>
          <a:prstGeom prst="rect">
            <a:avLst/>
          </a:prstGeom>
          <a:solidFill>
            <a:schemeClr val="bg1"/>
          </a:solidFill>
        </p:spPr>
        <p:txBody>
          <a:bodyPr wrap="none" rtlCol="0">
            <a:spAutoFit/>
          </a:bodyPr>
          <a:lstStyle/>
          <a:p>
            <a:r>
              <a:rPr lang="en-US" altLang="zh-CN" sz="1200" b="1" dirty="0"/>
              <a:t>5T</a:t>
            </a:r>
            <a:endParaRPr lang="zh-CN" altLang="en-US" sz="1200" b="1" dirty="0"/>
          </a:p>
        </p:txBody>
      </p:sp>
      <p:sp>
        <p:nvSpPr>
          <p:cNvPr id="31" name="文本框 30">
            <a:extLst>
              <a:ext uri="{FF2B5EF4-FFF2-40B4-BE49-F238E27FC236}">
                <a16:creationId xmlns:a16="http://schemas.microsoft.com/office/drawing/2014/main" id="{A9F766C2-0095-429A-94B9-0A6F3A0FF720}"/>
              </a:ext>
            </a:extLst>
          </p:cNvPr>
          <p:cNvSpPr txBox="1"/>
          <p:nvPr/>
        </p:nvSpPr>
        <p:spPr>
          <a:xfrm>
            <a:off x="2592977" y="1999873"/>
            <a:ext cx="340158" cy="276999"/>
          </a:xfrm>
          <a:prstGeom prst="rect">
            <a:avLst/>
          </a:prstGeom>
          <a:solidFill>
            <a:schemeClr val="bg1"/>
          </a:solidFill>
        </p:spPr>
        <p:txBody>
          <a:bodyPr wrap="none" rtlCol="0">
            <a:spAutoFit/>
          </a:bodyPr>
          <a:lstStyle/>
          <a:p>
            <a:r>
              <a:rPr lang="en-US" altLang="zh-CN" sz="1200" b="1" dirty="0"/>
              <a:t>9T</a:t>
            </a:r>
            <a:endParaRPr lang="zh-CN" altLang="en-US" sz="1200" b="1" dirty="0"/>
          </a:p>
        </p:txBody>
      </p:sp>
      <p:sp>
        <p:nvSpPr>
          <p:cNvPr id="32" name="文本框 31">
            <a:extLst>
              <a:ext uri="{FF2B5EF4-FFF2-40B4-BE49-F238E27FC236}">
                <a16:creationId xmlns:a16="http://schemas.microsoft.com/office/drawing/2014/main" id="{ADFE70DC-3B1F-48F4-8C35-B044DCBACA02}"/>
              </a:ext>
            </a:extLst>
          </p:cNvPr>
          <p:cNvSpPr txBox="1"/>
          <p:nvPr/>
        </p:nvSpPr>
        <p:spPr>
          <a:xfrm>
            <a:off x="2555776" y="714620"/>
            <a:ext cx="340158" cy="276999"/>
          </a:xfrm>
          <a:prstGeom prst="rect">
            <a:avLst/>
          </a:prstGeom>
          <a:solidFill>
            <a:schemeClr val="bg1"/>
          </a:solidFill>
        </p:spPr>
        <p:txBody>
          <a:bodyPr wrap="none" rtlCol="0">
            <a:spAutoFit/>
          </a:bodyPr>
          <a:lstStyle/>
          <a:p>
            <a:r>
              <a:rPr lang="en-US" altLang="zh-CN" sz="1200" b="1" dirty="0"/>
              <a:t>7T</a:t>
            </a:r>
            <a:endParaRPr lang="zh-CN" altLang="en-US" sz="1200" b="1" dirty="0"/>
          </a:p>
        </p:txBody>
      </p:sp>
      <p:sp>
        <p:nvSpPr>
          <p:cNvPr id="33" name="文本框 32">
            <a:extLst>
              <a:ext uri="{FF2B5EF4-FFF2-40B4-BE49-F238E27FC236}">
                <a16:creationId xmlns:a16="http://schemas.microsoft.com/office/drawing/2014/main" id="{557E13FC-7189-4A4F-9E30-2B870D3ED31D}"/>
              </a:ext>
            </a:extLst>
          </p:cNvPr>
          <p:cNvSpPr txBox="1"/>
          <p:nvPr/>
        </p:nvSpPr>
        <p:spPr>
          <a:xfrm>
            <a:off x="8316416" y="4581128"/>
            <a:ext cx="648072" cy="307777"/>
          </a:xfrm>
          <a:prstGeom prst="rect">
            <a:avLst/>
          </a:prstGeom>
          <a:solidFill>
            <a:srgbClr val="FFFF00"/>
          </a:solidFill>
        </p:spPr>
        <p:txBody>
          <a:bodyPr wrap="square">
            <a:spAutoFit/>
          </a:bodyPr>
          <a:lstStyle/>
          <a:p>
            <a:r>
              <a:rPr lang="zh-CN" altLang="en-US" sz="1400" b="1" dirty="0"/>
              <a:t>少</a:t>
            </a:r>
            <a:r>
              <a:rPr lang="en-US" altLang="zh-CN" sz="1400" b="1" dirty="0"/>
              <a:t>2T</a:t>
            </a:r>
            <a:endParaRPr lang="zh-CN" altLang="en-US" sz="1400" dirty="0"/>
          </a:p>
        </p:txBody>
      </p:sp>
      <p:sp>
        <p:nvSpPr>
          <p:cNvPr id="34" name="文本框 33">
            <a:extLst>
              <a:ext uri="{FF2B5EF4-FFF2-40B4-BE49-F238E27FC236}">
                <a16:creationId xmlns:a16="http://schemas.microsoft.com/office/drawing/2014/main" id="{AA874A26-78EB-4442-88ED-F8B72461A743}"/>
              </a:ext>
            </a:extLst>
          </p:cNvPr>
          <p:cNvSpPr txBox="1"/>
          <p:nvPr/>
        </p:nvSpPr>
        <p:spPr>
          <a:xfrm>
            <a:off x="5359926" y="3068960"/>
            <a:ext cx="796250" cy="369332"/>
          </a:xfrm>
          <a:prstGeom prst="rect">
            <a:avLst/>
          </a:prstGeom>
          <a:solidFill>
            <a:srgbClr val="92D050"/>
          </a:solidFill>
        </p:spPr>
        <p:txBody>
          <a:bodyPr wrap="square" rtlCol="0">
            <a:spAutoFit/>
          </a:bodyPr>
          <a:lstStyle/>
          <a:p>
            <a:r>
              <a:rPr lang="zh-CN" altLang="en-US" b="1" dirty="0"/>
              <a:t>图</a:t>
            </a:r>
            <a:r>
              <a:rPr lang="en-US" altLang="zh-CN" b="1" dirty="0"/>
              <a:t>3.8</a:t>
            </a:r>
            <a:endParaRPr lang="zh-CN" altLang="en-US" b="1" dirty="0"/>
          </a:p>
        </p:txBody>
      </p:sp>
    </p:spTree>
    <p:extLst>
      <p:ext uri="{BB962C8B-B14F-4D97-AF65-F5344CB8AC3E}">
        <p14:creationId xmlns:p14="http://schemas.microsoft.com/office/powerpoint/2010/main" val="39457535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标题 1">
            <a:extLst>
              <a:ext uri="{FF2B5EF4-FFF2-40B4-BE49-F238E27FC236}">
                <a16:creationId xmlns:a16="http://schemas.microsoft.com/office/drawing/2014/main" id="{B1D2DD5F-843A-4E6B-858E-7C35BEAFBA5C}"/>
              </a:ext>
            </a:extLst>
          </p:cNvPr>
          <p:cNvSpPr>
            <a:spLocks noGrp="1" noChangeArrowheads="1"/>
          </p:cNvSpPr>
          <p:nvPr>
            <p:ph type="title"/>
          </p:nvPr>
        </p:nvSpPr>
        <p:spPr/>
        <p:txBody>
          <a:bodyPr/>
          <a:lstStyle/>
          <a:p>
            <a:r>
              <a:rPr lang="zh-CN" altLang="en-US" b="1" dirty="0">
                <a:solidFill>
                  <a:srgbClr val="002060"/>
                </a:solidFill>
                <a:latin typeface="黑体" panose="02010609060101010101" pitchFamily="49" charset="-122"/>
                <a:ea typeface="黑体" panose="02010609060101010101" pitchFamily="49" charset="-122"/>
              </a:rPr>
              <a:t>习题答案（</a:t>
            </a:r>
            <a:r>
              <a:rPr lang="en-US" altLang="zh-CN" b="1" dirty="0">
                <a:solidFill>
                  <a:srgbClr val="002060"/>
                </a:solidFill>
                <a:latin typeface="黑体" panose="02010609060101010101" pitchFamily="49" charset="-122"/>
                <a:ea typeface="黑体" panose="02010609060101010101" pitchFamily="49" charset="-122"/>
              </a:rPr>
              <a:t>P92-94</a:t>
            </a:r>
            <a:r>
              <a:rPr lang="zh-CN" altLang="en-US" b="1" dirty="0">
                <a:solidFill>
                  <a:srgbClr val="002060"/>
                </a:solidFill>
                <a:latin typeface="黑体" panose="02010609060101010101" pitchFamily="49" charset="-122"/>
                <a:ea typeface="黑体" panose="02010609060101010101" pitchFamily="49" charset="-122"/>
              </a:rPr>
              <a:t>）</a:t>
            </a:r>
          </a:p>
        </p:txBody>
      </p:sp>
      <p:sp>
        <p:nvSpPr>
          <p:cNvPr id="3" name="内容占位符 2">
            <a:extLst>
              <a:ext uri="{FF2B5EF4-FFF2-40B4-BE49-F238E27FC236}">
                <a16:creationId xmlns:a16="http://schemas.microsoft.com/office/drawing/2014/main" id="{32D2ADA7-487E-47EE-B37D-A2AF88667635}"/>
              </a:ext>
            </a:extLst>
          </p:cNvPr>
          <p:cNvSpPr>
            <a:spLocks noGrp="1"/>
          </p:cNvSpPr>
          <p:nvPr>
            <p:ph idx="1"/>
          </p:nvPr>
        </p:nvSpPr>
        <p:spPr>
          <a:xfrm>
            <a:off x="457200" y="1600200"/>
            <a:ext cx="8229600" cy="5069160"/>
          </a:xfrm>
        </p:spPr>
        <p:txBody>
          <a:bodyPr>
            <a:normAutofit/>
          </a:bodyPr>
          <a:lstStyle/>
          <a:p>
            <a:pPr>
              <a:defRPr/>
            </a:pPr>
            <a:r>
              <a:rPr lang="en-US" altLang="zh-CN" sz="1800" b="1" dirty="0"/>
              <a:t>3.1</a:t>
            </a:r>
            <a:r>
              <a:rPr lang="zh-CN" altLang="en-US" sz="1800" b="1" dirty="0"/>
              <a:t>：解释下列名词：</a:t>
            </a:r>
            <a:endParaRPr lang="en-US" altLang="zh-CN" sz="1800" b="1" dirty="0"/>
          </a:p>
          <a:p>
            <a:pPr lvl="1">
              <a:buFont typeface="+mj-lt"/>
              <a:buAutoNum type="arabicPeriod"/>
              <a:defRPr/>
            </a:pPr>
            <a:r>
              <a:rPr lang="zh-CN" altLang="en-US" sz="1000" b="1" dirty="0"/>
              <a:t>全加器</a:t>
            </a:r>
            <a:endParaRPr lang="en-US" altLang="zh-CN" sz="1000" b="1" dirty="0"/>
          </a:p>
          <a:p>
            <a:pPr lvl="1">
              <a:buFont typeface="+mj-lt"/>
              <a:buAutoNum type="arabicPeriod"/>
              <a:defRPr/>
            </a:pPr>
            <a:endParaRPr lang="en-US" altLang="zh-CN" sz="1000" b="1" dirty="0"/>
          </a:p>
          <a:p>
            <a:pPr lvl="1">
              <a:buFont typeface="+mj-lt"/>
              <a:buAutoNum type="arabicPeriod"/>
              <a:defRPr/>
            </a:pPr>
            <a:endParaRPr lang="en-US" altLang="zh-CN" sz="1000" b="1" dirty="0"/>
          </a:p>
          <a:p>
            <a:pPr lvl="1">
              <a:buFont typeface="+mj-lt"/>
              <a:buAutoNum type="arabicPeriod"/>
              <a:defRPr/>
            </a:pPr>
            <a:endParaRPr lang="en-US" altLang="zh-CN" sz="1000" b="1" dirty="0"/>
          </a:p>
          <a:p>
            <a:pPr lvl="1">
              <a:buFont typeface="+mj-lt"/>
              <a:buAutoNum type="arabicPeriod"/>
              <a:defRPr/>
            </a:pPr>
            <a:endParaRPr lang="en-US" altLang="zh-CN" sz="1000" b="1" dirty="0"/>
          </a:p>
          <a:p>
            <a:pPr lvl="1">
              <a:buFont typeface="+mj-lt"/>
              <a:buAutoNum type="arabicPeriod"/>
              <a:defRPr/>
            </a:pPr>
            <a:r>
              <a:rPr lang="zh-CN" altLang="en-US" sz="1000" b="1" dirty="0"/>
              <a:t>半加器</a:t>
            </a:r>
            <a:endParaRPr lang="en-US" altLang="zh-CN" sz="1000" b="1" dirty="0"/>
          </a:p>
          <a:p>
            <a:pPr lvl="1">
              <a:buFont typeface="+mj-lt"/>
              <a:buAutoNum type="arabicPeriod"/>
              <a:defRPr/>
            </a:pPr>
            <a:endParaRPr lang="en-US" altLang="zh-CN" sz="1000" b="1" dirty="0"/>
          </a:p>
          <a:p>
            <a:pPr lvl="1">
              <a:buFont typeface="+mj-lt"/>
              <a:buAutoNum type="arabicPeriod"/>
              <a:defRPr/>
            </a:pPr>
            <a:endParaRPr lang="en-US" altLang="zh-CN" sz="1000" b="1" dirty="0"/>
          </a:p>
          <a:p>
            <a:pPr lvl="1">
              <a:buFont typeface="+mj-lt"/>
              <a:buAutoNum type="arabicPeriod"/>
              <a:defRPr/>
            </a:pPr>
            <a:endParaRPr lang="en-US" altLang="zh-CN" sz="1000" b="1" dirty="0"/>
          </a:p>
          <a:p>
            <a:pPr lvl="1">
              <a:buFont typeface="+mj-lt"/>
              <a:buAutoNum type="arabicPeriod"/>
              <a:defRPr/>
            </a:pPr>
            <a:endParaRPr lang="en-US" altLang="zh-CN" sz="1000" b="1" dirty="0"/>
          </a:p>
          <a:p>
            <a:pPr lvl="1">
              <a:buFont typeface="+mj-lt"/>
              <a:buAutoNum type="arabicPeriod"/>
              <a:defRPr/>
            </a:pPr>
            <a:endParaRPr lang="en-US" altLang="zh-CN" sz="1000" b="1" dirty="0"/>
          </a:p>
          <a:p>
            <a:pPr lvl="1">
              <a:buFont typeface="+mj-lt"/>
              <a:buAutoNum type="arabicPeriod"/>
              <a:defRPr/>
            </a:pPr>
            <a:endParaRPr lang="en-US" altLang="zh-CN" sz="1000" b="1" dirty="0"/>
          </a:p>
          <a:p>
            <a:pPr lvl="1">
              <a:buFont typeface="+mj-lt"/>
              <a:buAutoNum type="arabicPeriod"/>
              <a:defRPr/>
            </a:pPr>
            <a:endParaRPr lang="en-US" altLang="zh-CN" sz="1000" b="1" dirty="0"/>
          </a:p>
          <a:p>
            <a:pPr lvl="1">
              <a:buFont typeface="+mj-lt"/>
              <a:buAutoNum type="arabicPeriod"/>
              <a:defRPr/>
            </a:pPr>
            <a:r>
              <a:rPr lang="zh-CN" altLang="en-US" sz="1000" b="1" dirty="0"/>
              <a:t>进位生成函数</a:t>
            </a:r>
            <a:endParaRPr lang="en-US" altLang="zh-CN" sz="1000" b="1" dirty="0"/>
          </a:p>
          <a:p>
            <a:pPr lvl="1">
              <a:buFont typeface="+mj-lt"/>
              <a:buAutoNum type="arabicPeriod"/>
              <a:defRPr/>
            </a:pPr>
            <a:endParaRPr lang="en-US" altLang="zh-CN" sz="1000" b="1" dirty="0"/>
          </a:p>
          <a:p>
            <a:pPr lvl="1">
              <a:buFont typeface="+mj-lt"/>
              <a:buAutoNum type="arabicPeriod"/>
              <a:defRPr/>
            </a:pPr>
            <a:endParaRPr lang="en-US" altLang="zh-CN" sz="1000" b="1" dirty="0"/>
          </a:p>
          <a:p>
            <a:pPr lvl="1">
              <a:buFont typeface="+mj-lt"/>
              <a:buAutoNum type="arabicPeriod"/>
              <a:defRPr/>
            </a:pPr>
            <a:r>
              <a:rPr lang="zh-CN" altLang="en-US" sz="1000" b="1" dirty="0"/>
              <a:t>进位传递函数</a:t>
            </a:r>
            <a:endParaRPr lang="en-US" altLang="zh-CN" sz="1000" b="1" dirty="0"/>
          </a:p>
          <a:p>
            <a:pPr lvl="1">
              <a:buFont typeface="+mj-lt"/>
              <a:buAutoNum type="arabicPeriod"/>
              <a:defRPr/>
            </a:pPr>
            <a:endParaRPr lang="en-US" altLang="zh-CN" sz="1000" b="1" dirty="0"/>
          </a:p>
          <a:p>
            <a:pPr lvl="1">
              <a:buFont typeface="+mj-lt"/>
              <a:buAutoNum type="arabicPeriod"/>
              <a:defRPr/>
            </a:pPr>
            <a:endParaRPr lang="en-US" altLang="zh-CN" sz="1000" b="1" dirty="0"/>
          </a:p>
          <a:p>
            <a:pPr lvl="1">
              <a:buFont typeface="+mj-lt"/>
              <a:buAutoNum type="arabicPeriod"/>
              <a:defRPr/>
            </a:pPr>
            <a:endParaRPr lang="en-US" altLang="zh-CN" sz="1000" b="1" dirty="0"/>
          </a:p>
          <a:p>
            <a:pPr lvl="1">
              <a:buFont typeface="+mj-lt"/>
              <a:buAutoNum type="arabicPeriod"/>
              <a:defRPr/>
            </a:pPr>
            <a:r>
              <a:rPr lang="zh-CN" altLang="en-US" sz="1000" b="1" dirty="0"/>
              <a:t>算术移位：包括算术左移、算术右移</a:t>
            </a:r>
            <a:endParaRPr lang="en-US" altLang="zh-CN" sz="1000" b="1" dirty="0"/>
          </a:p>
          <a:p>
            <a:pPr lvl="1">
              <a:buFont typeface="+mj-lt"/>
              <a:buAutoNum type="arabicPeriod"/>
              <a:defRPr/>
            </a:pPr>
            <a:endParaRPr lang="en-US" altLang="zh-CN" sz="1000" b="1" dirty="0"/>
          </a:p>
          <a:p>
            <a:pPr lvl="1">
              <a:buFont typeface="+mj-lt"/>
              <a:buAutoNum type="arabicPeriod"/>
              <a:defRPr/>
            </a:pPr>
            <a:r>
              <a:rPr lang="zh-CN" altLang="en-US" sz="1000" b="1" dirty="0"/>
              <a:t>逻辑移位：包括逻辑左移、逻辑右移</a:t>
            </a:r>
            <a:endParaRPr lang="en-US" altLang="zh-CN" sz="1000" b="1" dirty="0"/>
          </a:p>
          <a:p>
            <a:pPr lvl="1">
              <a:buFont typeface="+mj-lt"/>
              <a:buAutoNum type="arabicPeriod"/>
              <a:defRPr/>
            </a:pPr>
            <a:endParaRPr lang="zh-CN" altLang="en-US" sz="1800" b="1" dirty="0"/>
          </a:p>
        </p:txBody>
      </p:sp>
      <p:pic>
        <p:nvPicPr>
          <p:cNvPr id="4" name="图片 3">
            <a:extLst>
              <a:ext uri="{FF2B5EF4-FFF2-40B4-BE49-F238E27FC236}">
                <a16:creationId xmlns:a16="http://schemas.microsoft.com/office/drawing/2014/main" id="{DEBC53BA-19D5-44DF-802D-8D8C9FB97E33}"/>
              </a:ext>
            </a:extLst>
          </p:cNvPr>
          <p:cNvPicPr>
            <a:picLocks noChangeAspect="1"/>
          </p:cNvPicPr>
          <p:nvPr/>
        </p:nvPicPr>
        <p:blipFill>
          <a:blip r:embed="rId2"/>
          <a:stretch>
            <a:fillRect/>
          </a:stretch>
        </p:blipFill>
        <p:spPr>
          <a:xfrm>
            <a:off x="2627784" y="1988840"/>
            <a:ext cx="2266277" cy="2096640"/>
          </a:xfrm>
          <a:prstGeom prst="rect">
            <a:avLst/>
          </a:prstGeom>
        </p:spPr>
      </p:pic>
      <p:pic>
        <p:nvPicPr>
          <p:cNvPr id="6" name="图片 5">
            <a:extLst>
              <a:ext uri="{FF2B5EF4-FFF2-40B4-BE49-F238E27FC236}">
                <a16:creationId xmlns:a16="http://schemas.microsoft.com/office/drawing/2014/main" id="{A8F1F09D-6E74-4610-A46A-8D06E5EF35D1}"/>
              </a:ext>
            </a:extLst>
          </p:cNvPr>
          <p:cNvPicPr>
            <a:picLocks noChangeAspect="1"/>
          </p:cNvPicPr>
          <p:nvPr/>
        </p:nvPicPr>
        <p:blipFill>
          <a:blip r:embed="rId3"/>
          <a:stretch>
            <a:fillRect/>
          </a:stretch>
        </p:blipFill>
        <p:spPr>
          <a:xfrm>
            <a:off x="5652120" y="2132856"/>
            <a:ext cx="2936377" cy="1244146"/>
          </a:xfrm>
          <a:prstGeom prst="rect">
            <a:avLst/>
          </a:prstGeom>
        </p:spPr>
      </p:pic>
      <p:sp>
        <p:nvSpPr>
          <p:cNvPr id="8" name="文本框 7">
            <a:extLst>
              <a:ext uri="{FF2B5EF4-FFF2-40B4-BE49-F238E27FC236}">
                <a16:creationId xmlns:a16="http://schemas.microsoft.com/office/drawing/2014/main" id="{F00BE571-42CC-49A5-841D-E010D2A0AE0A}"/>
              </a:ext>
            </a:extLst>
          </p:cNvPr>
          <p:cNvSpPr txBox="1"/>
          <p:nvPr/>
        </p:nvSpPr>
        <p:spPr>
          <a:xfrm>
            <a:off x="2699792" y="4530558"/>
            <a:ext cx="5227104" cy="369332"/>
          </a:xfrm>
          <a:prstGeom prst="rect">
            <a:avLst/>
          </a:prstGeom>
          <a:solidFill>
            <a:srgbClr val="FFFF00"/>
          </a:solidFill>
        </p:spPr>
        <p:txBody>
          <a:bodyPr wrap="square">
            <a:spAutoFit/>
          </a:bodyPr>
          <a:lstStyle/>
          <a:p>
            <a:pPr algn="just"/>
            <a:r>
              <a:rPr lang="zh-CN" altLang="zh-CN" sz="1600" b="1" dirty="0">
                <a:latin typeface="+mn-lt"/>
                <a:ea typeface="+mn-ea"/>
              </a:rPr>
              <a:t>进位生成函数：</a:t>
            </a:r>
            <a:r>
              <a:rPr lang="en-US" altLang="zh-CN" sz="1800" b="1" kern="100" dirty="0">
                <a:effectLst/>
                <a:latin typeface="+mn-lt"/>
                <a:ea typeface="等线" panose="02010600030101010101" pitchFamily="2" charset="-122"/>
                <a:cs typeface="Times New Roman" panose="02020603050405020304" pitchFamily="18" charset="0"/>
              </a:rPr>
              <a:t>G</a:t>
            </a:r>
            <a:r>
              <a:rPr lang="en-US" altLang="zh-CN" sz="1800" b="1" kern="100" baseline="-25000" dirty="0">
                <a:effectLst/>
                <a:latin typeface="+mn-lt"/>
                <a:ea typeface="等线" panose="02010600030101010101" pitchFamily="2" charset="-122"/>
                <a:cs typeface="Times New Roman" panose="02020603050405020304" pitchFamily="18" charset="0"/>
              </a:rPr>
              <a:t>i </a:t>
            </a:r>
            <a:r>
              <a:rPr lang="en-US" altLang="zh-CN" sz="1800" b="1" kern="100" dirty="0">
                <a:effectLst/>
                <a:latin typeface="+mn-lt"/>
                <a:ea typeface="等线" panose="02010600030101010101" pitchFamily="2" charset="-122"/>
                <a:cs typeface="Times New Roman" panose="02020603050405020304" pitchFamily="18" charset="0"/>
              </a:rPr>
              <a:t>= </a:t>
            </a:r>
            <a:r>
              <a:rPr lang="en-US" altLang="zh-CN" sz="1800" b="1" kern="100" dirty="0" err="1">
                <a:effectLst/>
                <a:latin typeface="+mn-lt"/>
                <a:ea typeface="等线" panose="02010600030101010101" pitchFamily="2" charset="-122"/>
                <a:cs typeface="Times New Roman" panose="02020603050405020304" pitchFamily="18" charset="0"/>
              </a:rPr>
              <a:t>X</a:t>
            </a:r>
            <a:r>
              <a:rPr lang="en-US" altLang="zh-CN" sz="1800" b="1" kern="100" baseline="-25000" dirty="0" err="1">
                <a:effectLst/>
                <a:latin typeface="+mn-lt"/>
                <a:ea typeface="等线" panose="02010600030101010101" pitchFamily="2" charset="-122"/>
                <a:cs typeface="Times New Roman" panose="02020603050405020304" pitchFamily="18" charset="0"/>
              </a:rPr>
              <a:t>i</a:t>
            </a:r>
            <a:r>
              <a:rPr lang="en-US" altLang="zh-CN" sz="1800" b="1" kern="100" dirty="0" err="1">
                <a:effectLst/>
                <a:latin typeface="+mn-lt"/>
                <a:ea typeface="等线" panose="02010600030101010101" pitchFamily="2" charset="-122"/>
                <a:cs typeface="Times New Roman" panose="02020603050405020304" pitchFamily="18" charset="0"/>
              </a:rPr>
              <a:t>Y</a:t>
            </a:r>
            <a:r>
              <a:rPr lang="en-US" altLang="zh-CN" sz="1800" b="1" kern="100" baseline="-25000" dirty="0" err="1">
                <a:effectLst/>
                <a:latin typeface="+mn-lt"/>
                <a:ea typeface="等线" panose="02010600030101010101" pitchFamily="2" charset="-122"/>
                <a:cs typeface="Times New Roman" panose="02020603050405020304" pitchFamily="18" charset="0"/>
              </a:rPr>
              <a:t>i</a:t>
            </a:r>
            <a:r>
              <a:rPr lang="en-US" altLang="zh-CN" sz="1800" b="1" kern="100" baseline="-25000" dirty="0">
                <a:effectLst/>
                <a:latin typeface="+mn-lt"/>
                <a:ea typeface="等线" panose="02010600030101010101" pitchFamily="2" charset="-122"/>
                <a:cs typeface="Times New Roman" panose="02020603050405020304" pitchFamily="18" charset="0"/>
              </a:rPr>
              <a:t>               </a:t>
            </a:r>
            <a:r>
              <a:rPr lang="zh-CN" altLang="zh-CN" sz="1600" b="1" dirty="0">
                <a:latin typeface="+mn-lt"/>
                <a:ea typeface="+mn-ea"/>
              </a:rPr>
              <a:t>进位传递函数：</a:t>
            </a:r>
            <a:r>
              <a:rPr lang="en-US" altLang="zh-CN" sz="1800" b="1" dirty="0">
                <a:effectLst/>
                <a:latin typeface="+mn-lt"/>
                <a:ea typeface="等线" panose="02010600030101010101" pitchFamily="2" charset="-122"/>
                <a:cs typeface="Times New Roman" panose="02020603050405020304" pitchFamily="18" charset="0"/>
              </a:rPr>
              <a:t>P</a:t>
            </a:r>
            <a:r>
              <a:rPr lang="en-US" altLang="zh-CN" sz="1800" b="1" baseline="-25000" dirty="0">
                <a:effectLst/>
                <a:latin typeface="+mn-lt"/>
                <a:ea typeface="等线" panose="02010600030101010101" pitchFamily="2" charset="-122"/>
                <a:cs typeface="Times New Roman" panose="02020603050405020304" pitchFamily="18" charset="0"/>
              </a:rPr>
              <a:t>i </a:t>
            </a:r>
            <a:r>
              <a:rPr lang="en-US" altLang="zh-CN" sz="1800" b="1" dirty="0">
                <a:effectLst/>
                <a:latin typeface="+mn-lt"/>
                <a:ea typeface="等线" panose="02010600030101010101" pitchFamily="2" charset="-122"/>
                <a:cs typeface="Times New Roman" panose="02020603050405020304" pitchFamily="18" charset="0"/>
              </a:rPr>
              <a:t>= </a:t>
            </a:r>
            <a:r>
              <a:rPr lang="en-US" altLang="zh-CN" sz="1800" b="1" dirty="0" err="1">
                <a:effectLst/>
                <a:latin typeface="+mn-lt"/>
                <a:ea typeface="等线" panose="02010600030101010101" pitchFamily="2" charset="-122"/>
                <a:cs typeface="Times New Roman" panose="02020603050405020304" pitchFamily="18" charset="0"/>
              </a:rPr>
              <a:t>X</a:t>
            </a:r>
            <a:r>
              <a:rPr lang="en-US" altLang="zh-CN" sz="1800" b="1" baseline="-25000" dirty="0" err="1">
                <a:effectLst/>
                <a:latin typeface="+mn-lt"/>
                <a:ea typeface="等线" panose="02010600030101010101" pitchFamily="2" charset="-122"/>
                <a:cs typeface="Times New Roman" panose="02020603050405020304" pitchFamily="18" charset="0"/>
              </a:rPr>
              <a:t>i</a:t>
            </a:r>
            <a:r>
              <a:rPr lang="en-US" altLang="zh-CN" sz="1800" b="1" dirty="0" err="1">
                <a:effectLst/>
                <a:latin typeface="+mn-lt"/>
                <a:ea typeface="等线" panose="02010600030101010101" pitchFamily="2" charset="-122"/>
                <a:cs typeface="Times New Roman" panose="02020603050405020304" pitchFamily="18" charset="0"/>
              </a:rPr>
              <a:t>⊕Y</a:t>
            </a:r>
            <a:r>
              <a:rPr lang="en-US" altLang="zh-CN" sz="1800" b="1" baseline="-25000" dirty="0" err="1">
                <a:effectLst/>
                <a:latin typeface="+mn-lt"/>
                <a:ea typeface="等线" panose="02010600030101010101" pitchFamily="2" charset="-122"/>
                <a:cs typeface="Times New Roman" panose="02020603050405020304" pitchFamily="18" charset="0"/>
              </a:rPr>
              <a:t>i</a:t>
            </a:r>
            <a:endParaRPr lang="zh-CN" altLang="en-US" b="1" dirty="0">
              <a:latin typeface="+mn-lt"/>
            </a:endParaRPr>
          </a:p>
        </p:txBody>
      </p:sp>
      <p:pic>
        <p:nvPicPr>
          <p:cNvPr id="9" name="图片 8">
            <a:extLst>
              <a:ext uri="{FF2B5EF4-FFF2-40B4-BE49-F238E27FC236}">
                <a16:creationId xmlns:a16="http://schemas.microsoft.com/office/drawing/2014/main" id="{8C886C92-05C7-4D02-ACA5-19FFD02A0CFE}"/>
              </a:ext>
            </a:extLst>
          </p:cNvPr>
          <p:cNvPicPr>
            <a:picLocks noChangeAspect="1"/>
          </p:cNvPicPr>
          <p:nvPr/>
        </p:nvPicPr>
        <p:blipFill>
          <a:blip r:embed="rId4"/>
          <a:stretch>
            <a:fillRect/>
          </a:stretch>
        </p:blipFill>
        <p:spPr>
          <a:xfrm>
            <a:off x="3995936" y="5309976"/>
            <a:ext cx="5034755" cy="1071352"/>
          </a:xfrm>
          <a:prstGeom prst="rect">
            <a:avLst/>
          </a:prstGeom>
        </p:spPr>
      </p:pic>
      <p:sp>
        <p:nvSpPr>
          <p:cNvPr id="2" name="文本框 1">
            <a:extLst>
              <a:ext uri="{FF2B5EF4-FFF2-40B4-BE49-F238E27FC236}">
                <a16:creationId xmlns:a16="http://schemas.microsoft.com/office/drawing/2014/main" id="{93884185-1E68-46E8-996E-A7AF32F6E4E0}"/>
              </a:ext>
            </a:extLst>
          </p:cNvPr>
          <p:cNvSpPr txBox="1"/>
          <p:nvPr/>
        </p:nvSpPr>
        <p:spPr>
          <a:xfrm>
            <a:off x="1233052" y="6361856"/>
            <a:ext cx="1872208" cy="246221"/>
          </a:xfrm>
          <a:prstGeom prst="rect">
            <a:avLst/>
          </a:prstGeom>
          <a:noFill/>
        </p:spPr>
        <p:txBody>
          <a:bodyPr wrap="square" rtlCol="0">
            <a:spAutoFit/>
          </a:bodyPr>
          <a:lstStyle/>
          <a:p>
            <a:r>
              <a:rPr lang="zh-CN" altLang="en-US" sz="1000" b="1" dirty="0"/>
              <a:t>逻辑左移和算术左移是一样的</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a:extLst>
              <a:ext uri="{FF2B5EF4-FFF2-40B4-BE49-F238E27FC236}">
                <a16:creationId xmlns:a16="http://schemas.microsoft.com/office/drawing/2014/main" id="{6EC96CE0-1F76-4E45-B312-DA5347CDA896}"/>
              </a:ext>
            </a:extLst>
          </p:cNvPr>
          <p:cNvSpPr>
            <a:spLocks noGrp="1"/>
          </p:cNvSpPr>
          <p:nvPr>
            <p:ph idx="1"/>
          </p:nvPr>
        </p:nvSpPr>
        <p:spPr>
          <a:xfrm>
            <a:off x="457200" y="404664"/>
            <a:ext cx="8229600" cy="4525963"/>
          </a:xfrm>
        </p:spPr>
        <p:txBody>
          <a:bodyPr>
            <a:normAutofit/>
          </a:bodyPr>
          <a:lstStyle/>
          <a:p>
            <a:pPr lvl="1">
              <a:buFont typeface="+mj-lt"/>
              <a:buAutoNum type="arabicPeriod"/>
              <a:defRPr/>
            </a:pPr>
            <a:endParaRPr lang="en-US" altLang="zh-CN" sz="1000" b="1" dirty="0"/>
          </a:p>
          <a:p>
            <a:pPr marL="685800" lvl="1" indent="-228600">
              <a:buFont typeface="+mj-lt"/>
              <a:buAutoNum type="arabicPeriod" startAt="7"/>
              <a:defRPr/>
            </a:pPr>
            <a:r>
              <a:rPr lang="zh-CN" altLang="en-US" sz="1000" b="1" dirty="0"/>
              <a:t>阵列乘法器</a:t>
            </a:r>
            <a:endParaRPr lang="en-US" altLang="zh-CN" sz="1000" b="1" dirty="0"/>
          </a:p>
          <a:p>
            <a:pPr marL="685800" lvl="1" indent="-228600">
              <a:buFont typeface="+mj-lt"/>
              <a:buAutoNum type="arabicPeriod" startAt="7"/>
              <a:defRPr/>
            </a:pPr>
            <a:endParaRPr lang="en-US" altLang="zh-CN" sz="1000" b="1" dirty="0"/>
          </a:p>
          <a:p>
            <a:pPr marL="685800" lvl="1" indent="-228600">
              <a:buFont typeface="+mj-lt"/>
              <a:buAutoNum type="arabicPeriod" startAt="7"/>
              <a:defRPr/>
            </a:pPr>
            <a:endParaRPr lang="en-US" altLang="zh-CN" sz="1000" b="1" dirty="0"/>
          </a:p>
          <a:p>
            <a:pPr marL="685800" lvl="1" indent="-228600">
              <a:buFont typeface="+mj-lt"/>
              <a:buAutoNum type="arabicPeriod" startAt="7"/>
              <a:defRPr/>
            </a:pPr>
            <a:endParaRPr lang="en-US" altLang="zh-CN" sz="1000" b="1" dirty="0"/>
          </a:p>
          <a:p>
            <a:pPr marL="685800" lvl="1" indent="-228600">
              <a:buFont typeface="+mj-lt"/>
              <a:buAutoNum type="arabicPeriod" startAt="7"/>
              <a:defRPr/>
            </a:pPr>
            <a:endParaRPr lang="en-US" altLang="zh-CN" sz="1000" b="1" dirty="0"/>
          </a:p>
          <a:p>
            <a:pPr marL="685800" lvl="1" indent="-228600">
              <a:buFont typeface="+mj-lt"/>
              <a:buAutoNum type="arabicPeriod" startAt="7"/>
              <a:defRPr/>
            </a:pPr>
            <a:endParaRPr lang="en-US" altLang="zh-CN" sz="1000" b="1" dirty="0"/>
          </a:p>
          <a:p>
            <a:pPr marL="685800" lvl="1" indent="-228600">
              <a:buFont typeface="+mj-lt"/>
              <a:buAutoNum type="arabicPeriod" startAt="7"/>
              <a:defRPr/>
            </a:pPr>
            <a:endParaRPr lang="en-US" altLang="zh-CN" sz="1000" b="1" dirty="0"/>
          </a:p>
          <a:p>
            <a:pPr marL="685800" lvl="1" indent="-228600">
              <a:buFont typeface="+mj-lt"/>
              <a:buAutoNum type="arabicPeriod" startAt="7"/>
              <a:defRPr/>
            </a:pPr>
            <a:endParaRPr lang="en-US" altLang="zh-CN" sz="1000" b="1" dirty="0"/>
          </a:p>
          <a:p>
            <a:pPr marL="685800" lvl="1" indent="-228600">
              <a:buFont typeface="+mj-lt"/>
              <a:buAutoNum type="arabicPeriod" startAt="7"/>
              <a:defRPr/>
            </a:pPr>
            <a:endParaRPr lang="en-US" altLang="zh-CN" sz="1000" b="1" dirty="0"/>
          </a:p>
          <a:p>
            <a:pPr marL="685800" lvl="1" indent="-228600">
              <a:buFont typeface="+mj-lt"/>
              <a:buAutoNum type="arabicPeriod" startAt="7"/>
              <a:defRPr/>
            </a:pPr>
            <a:endParaRPr lang="en-US" altLang="zh-CN" sz="1000" b="1" dirty="0"/>
          </a:p>
          <a:p>
            <a:pPr marL="685800" lvl="1" indent="-228600">
              <a:buFont typeface="+mj-lt"/>
              <a:buAutoNum type="arabicPeriod" startAt="7"/>
              <a:defRPr/>
            </a:pPr>
            <a:endParaRPr lang="en-US" altLang="zh-CN" sz="1000" b="1" dirty="0"/>
          </a:p>
          <a:p>
            <a:pPr marL="685800" lvl="1" indent="-228600">
              <a:buFont typeface="+mj-lt"/>
              <a:buAutoNum type="arabicPeriod" startAt="7"/>
              <a:defRPr/>
            </a:pPr>
            <a:endParaRPr lang="en-US" altLang="zh-CN" sz="1000" b="1" dirty="0"/>
          </a:p>
          <a:p>
            <a:pPr marL="685800" lvl="1" indent="-228600">
              <a:buFont typeface="+mj-lt"/>
              <a:buAutoNum type="arabicPeriod" startAt="7"/>
              <a:defRPr/>
            </a:pPr>
            <a:r>
              <a:rPr lang="zh-CN" altLang="en-US" sz="1000" b="1" dirty="0"/>
              <a:t>原码恢复余数除法</a:t>
            </a:r>
            <a:endParaRPr lang="en-US" altLang="zh-CN" sz="1000" b="1" dirty="0"/>
          </a:p>
          <a:p>
            <a:pPr lvl="1">
              <a:buFont typeface="+mj-lt"/>
              <a:buAutoNum type="arabicPeriod" startAt="7"/>
              <a:defRPr/>
            </a:pPr>
            <a:endParaRPr lang="zh-CN" altLang="en-US" sz="1800" b="1" dirty="0"/>
          </a:p>
        </p:txBody>
      </p:sp>
      <p:pic>
        <p:nvPicPr>
          <p:cNvPr id="6" name="图片 5">
            <a:extLst>
              <a:ext uri="{FF2B5EF4-FFF2-40B4-BE49-F238E27FC236}">
                <a16:creationId xmlns:a16="http://schemas.microsoft.com/office/drawing/2014/main" id="{C50FA40A-817A-4F0B-BEC2-C8297C4515FF}"/>
              </a:ext>
            </a:extLst>
          </p:cNvPr>
          <p:cNvPicPr>
            <a:picLocks noChangeAspect="1"/>
          </p:cNvPicPr>
          <p:nvPr/>
        </p:nvPicPr>
        <p:blipFill>
          <a:blip r:embed="rId2"/>
          <a:stretch>
            <a:fillRect/>
          </a:stretch>
        </p:blipFill>
        <p:spPr>
          <a:xfrm>
            <a:off x="2339752" y="122448"/>
            <a:ext cx="3110556" cy="2545197"/>
          </a:xfrm>
          <a:prstGeom prst="rect">
            <a:avLst/>
          </a:prstGeom>
        </p:spPr>
      </p:pic>
      <p:pic>
        <p:nvPicPr>
          <p:cNvPr id="8" name="图片 7">
            <a:extLst>
              <a:ext uri="{FF2B5EF4-FFF2-40B4-BE49-F238E27FC236}">
                <a16:creationId xmlns:a16="http://schemas.microsoft.com/office/drawing/2014/main" id="{2A7A0B77-AD7F-4BF0-838C-BCD0902871EE}"/>
              </a:ext>
            </a:extLst>
          </p:cNvPr>
          <p:cNvPicPr>
            <a:picLocks noChangeAspect="1"/>
          </p:cNvPicPr>
          <p:nvPr/>
        </p:nvPicPr>
        <p:blipFill>
          <a:blip r:embed="rId3"/>
          <a:stretch>
            <a:fillRect/>
          </a:stretch>
        </p:blipFill>
        <p:spPr>
          <a:xfrm>
            <a:off x="6129529" y="122448"/>
            <a:ext cx="2783678" cy="2339620"/>
          </a:xfrm>
          <a:prstGeom prst="rect">
            <a:avLst/>
          </a:prstGeom>
        </p:spPr>
      </p:pic>
      <p:pic>
        <p:nvPicPr>
          <p:cNvPr id="10" name="图片 9">
            <a:extLst>
              <a:ext uri="{FF2B5EF4-FFF2-40B4-BE49-F238E27FC236}">
                <a16:creationId xmlns:a16="http://schemas.microsoft.com/office/drawing/2014/main" id="{1451206A-8B6E-41A6-B7E0-58F778354D1E}"/>
              </a:ext>
            </a:extLst>
          </p:cNvPr>
          <p:cNvPicPr>
            <a:picLocks noChangeAspect="1"/>
          </p:cNvPicPr>
          <p:nvPr/>
        </p:nvPicPr>
        <p:blipFill>
          <a:blip r:embed="rId4"/>
          <a:stretch>
            <a:fillRect/>
          </a:stretch>
        </p:blipFill>
        <p:spPr>
          <a:xfrm>
            <a:off x="3189553" y="2996952"/>
            <a:ext cx="4355976" cy="3201256"/>
          </a:xfrm>
          <a:prstGeom prst="rect">
            <a:avLst/>
          </a:prstGeom>
        </p:spPr>
      </p:pic>
    </p:spTree>
    <p:extLst>
      <p:ext uri="{BB962C8B-B14F-4D97-AF65-F5344CB8AC3E}">
        <p14:creationId xmlns:p14="http://schemas.microsoft.com/office/powerpoint/2010/main" val="41212201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a:extLst>
              <a:ext uri="{FF2B5EF4-FFF2-40B4-BE49-F238E27FC236}">
                <a16:creationId xmlns:a16="http://schemas.microsoft.com/office/drawing/2014/main" id="{6EC96CE0-1F76-4E45-B312-DA5347CDA896}"/>
              </a:ext>
            </a:extLst>
          </p:cNvPr>
          <p:cNvSpPr>
            <a:spLocks noGrp="1"/>
          </p:cNvSpPr>
          <p:nvPr>
            <p:ph idx="1"/>
          </p:nvPr>
        </p:nvSpPr>
        <p:spPr>
          <a:xfrm>
            <a:off x="457200" y="404664"/>
            <a:ext cx="8229600" cy="4525963"/>
          </a:xfrm>
        </p:spPr>
        <p:txBody>
          <a:bodyPr>
            <a:normAutofit/>
          </a:bodyPr>
          <a:lstStyle/>
          <a:p>
            <a:pPr marL="685800" lvl="1" indent="-228600">
              <a:buFont typeface="+mj-lt"/>
              <a:buAutoNum type="arabicPeriod" startAt="7"/>
              <a:defRPr/>
            </a:pPr>
            <a:endParaRPr lang="en-US" altLang="zh-CN" sz="1000" b="1" dirty="0"/>
          </a:p>
          <a:p>
            <a:pPr marL="685800" lvl="1" indent="-228600">
              <a:buFont typeface="+mj-lt"/>
              <a:buAutoNum type="arabicPeriod" startAt="9"/>
              <a:defRPr/>
            </a:pPr>
            <a:r>
              <a:rPr lang="zh-CN" altLang="en-US" sz="1000" b="1" dirty="0"/>
              <a:t>原码不恢复余数除法</a:t>
            </a:r>
            <a:endParaRPr lang="en-US" altLang="zh-CN" sz="1000" b="1" dirty="0"/>
          </a:p>
          <a:p>
            <a:pPr marL="685800" lvl="1" indent="-228600">
              <a:buFont typeface="+mj-lt"/>
              <a:buAutoNum type="arabicPeriod" startAt="9"/>
              <a:defRPr/>
            </a:pPr>
            <a:endParaRPr lang="en-US" altLang="zh-CN" sz="1000" b="1" dirty="0"/>
          </a:p>
          <a:p>
            <a:pPr marL="685800" lvl="1" indent="-228600">
              <a:buFont typeface="+mj-lt"/>
              <a:buAutoNum type="arabicPeriod" startAt="9"/>
              <a:defRPr/>
            </a:pPr>
            <a:endParaRPr lang="en-US" altLang="zh-CN" sz="1000" b="1" dirty="0"/>
          </a:p>
          <a:p>
            <a:pPr marL="685800" lvl="1" indent="-228600">
              <a:buFont typeface="+mj-lt"/>
              <a:buAutoNum type="arabicPeriod" startAt="9"/>
              <a:defRPr/>
            </a:pPr>
            <a:endParaRPr lang="en-US" altLang="zh-CN" sz="1000" b="1" dirty="0"/>
          </a:p>
          <a:p>
            <a:pPr marL="685800" lvl="1" indent="-228600">
              <a:buFont typeface="+mj-lt"/>
              <a:buAutoNum type="arabicPeriod" startAt="9"/>
              <a:defRPr/>
            </a:pPr>
            <a:endParaRPr lang="en-US" altLang="zh-CN" sz="1000" b="1" dirty="0"/>
          </a:p>
          <a:p>
            <a:pPr marL="685800" lvl="1" indent="-228600">
              <a:buFont typeface="+mj-lt"/>
              <a:buAutoNum type="arabicPeriod" startAt="9"/>
              <a:defRPr/>
            </a:pPr>
            <a:endParaRPr lang="en-US" altLang="zh-CN" sz="1000" b="1" dirty="0"/>
          </a:p>
          <a:p>
            <a:pPr marL="685800" lvl="1" indent="-228600">
              <a:buFont typeface="+mj-lt"/>
              <a:buAutoNum type="arabicPeriod" startAt="9"/>
              <a:defRPr/>
            </a:pPr>
            <a:endParaRPr lang="en-US" altLang="zh-CN" sz="1000" b="1" dirty="0"/>
          </a:p>
          <a:p>
            <a:pPr marL="685800" lvl="1" indent="-228600">
              <a:buFont typeface="+mj-lt"/>
              <a:buAutoNum type="arabicPeriod" startAt="9"/>
              <a:defRPr/>
            </a:pPr>
            <a:endParaRPr lang="en-US" altLang="zh-CN" sz="1000" b="1" dirty="0"/>
          </a:p>
          <a:p>
            <a:pPr marL="685800" lvl="1" indent="-228600">
              <a:buFont typeface="+mj-lt"/>
              <a:buAutoNum type="arabicPeriod" startAt="9"/>
              <a:defRPr/>
            </a:pPr>
            <a:endParaRPr lang="en-US" altLang="zh-CN" sz="1000" b="1" dirty="0"/>
          </a:p>
          <a:p>
            <a:pPr marL="685800" lvl="1" indent="-228600">
              <a:buFont typeface="+mj-lt"/>
              <a:buAutoNum type="arabicPeriod" startAt="9"/>
              <a:defRPr/>
            </a:pPr>
            <a:endParaRPr lang="en-US" altLang="zh-CN" sz="1000" b="1" dirty="0"/>
          </a:p>
          <a:p>
            <a:pPr marL="685800" lvl="1" indent="-228600">
              <a:buFont typeface="+mj-lt"/>
              <a:buAutoNum type="arabicPeriod" startAt="9"/>
              <a:defRPr/>
            </a:pPr>
            <a:endParaRPr lang="en-US" altLang="zh-CN" sz="1000" b="1" dirty="0"/>
          </a:p>
          <a:p>
            <a:pPr marL="685800" lvl="1" indent="-228600">
              <a:buFont typeface="+mj-lt"/>
              <a:buAutoNum type="arabicPeriod" startAt="9"/>
              <a:defRPr/>
            </a:pPr>
            <a:endParaRPr lang="en-US" altLang="zh-CN" sz="1000" b="1" dirty="0"/>
          </a:p>
          <a:p>
            <a:pPr marL="685800" lvl="1" indent="-228600">
              <a:buFont typeface="+mj-lt"/>
              <a:buAutoNum type="arabicPeriod" startAt="9"/>
              <a:defRPr/>
            </a:pPr>
            <a:endParaRPr lang="en-US" altLang="zh-CN" sz="1000" b="1" dirty="0"/>
          </a:p>
          <a:p>
            <a:pPr marL="685800" lvl="1" indent="-228600">
              <a:buFont typeface="+mj-lt"/>
              <a:buAutoNum type="arabicPeriod" startAt="9"/>
              <a:defRPr/>
            </a:pPr>
            <a:endParaRPr lang="en-US" altLang="zh-CN" sz="1000" b="1" dirty="0"/>
          </a:p>
          <a:p>
            <a:pPr marL="685800" lvl="1" indent="-228600">
              <a:buFont typeface="+mj-lt"/>
              <a:buAutoNum type="arabicPeriod" startAt="9"/>
              <a:defRPr/>
            </a:pPr>
            <a:endParaRPr lang="en-US" altLang="zh-CN" sz="1000" b="1" dirty="0"/>
          </a:p>
          <a:p>
            <a:pPr marL="685800" lvl="1" indent="-228600">
              <a:buFont typeface="+mj-lt"/>
              <a:buAutoNum type="arabicPeriod" startAt="9"/>
              <a:defRPr/>
            </a:pPr>
            <a:endParaRPr lang="en-US" altLang="zh-CN" sz="1000" b="1" dirty="0"/>
          </a:p>
          <a:p>
            <a:pPr marL="685800" lvl="1" indent="-228600">
              <a:buFont typeface="+mj-lt"/>
              <a:buAutoNum type="arabicPeriod" startAt="9"/>
              <a:defRPr/>
            </a:pPr>
            <a:endParaRPr lang="en-US" altLang="zh-CN" sz="1000" b="1" dirty="0"/>
          </a:p>
          <a:p>
            <a:pPr marL="685800" lvl="1" indent="-228600">
              <a:buFont typeface="+mj-lt"/>
              <a:buAutoNum type="arabicPeriod" startAt="9"/>
              <a:defRPr/>
            </a:pPr>
            <a:r>
              <a:rPr lang="zh-CN" altLang="en-US" sz="1000" b="1" dirty="0"/>
              <a:t>阵列除法</a:t>
            </a:r>
            <a:endParaRPr lang="en-US" altLang="zh-CN" sz="1000" b="1" dirty="0"/>
          </a:p>
          <a:p>
            <a:pPr lvl="1">
              <a:buFont typeface="+mj-lt"/>
              <a:buAutoNum type="arabicPeriod" startAt="9"/>
              <a:defRPr/>
            </a:pPr>
            <a:endParaRPr lang="zh-CN" altLang="en-US" sz="1800" b="1" dirty="0"/>
          </a:p>
        </p:txBody>
      </p:sp>
      <p:pic>
        <p:nvPicPr>
          <p:cNvPr id="3" name="图片 2">
            <a:extLst>
              <a:ext uri="{FF2B5EF4-FFF2-40B4-BE49-F238E27FC236}">
                <a16:creationId xmlns:a16="http://schemas.microsoft.com/office/drawing/2014/main" id="{3CFC9CDD-C7E0-468B-B4C6-00E3DE6A73BA}"/>
              </a:ext>
            </a:extLst>
          </p:cNvPr>
          <p:cNvPicPr>
            <a:picLocks noChangeAspect="1"/>
          </p:cNvPicPr>
          <p:nvPr/>
        </p:nvPicPr>
        <p:blipFill>
          <a:blip r:embed="rId2"/>
          <a:stretch>
            <a:fillRect/>
          </a:stretch>
        </p:blipFill>
        <p:spPr>
          <a:xfrm>
            <a:off x="3275856" y="136381"/>
            <a:ext cx="4860032" cy="3033149"/>
          </a:xfrm>
          <a:prstGeom prst="rect">
            <a:avLst/>
          </a:prstGeom>
        </p:spPr>
      </p:pic>
      <p:pic>
        <p:nvPicPr>
          <p:cNvPr id="7" name="图片 6">
            <a:extLst>
              <a:ext uri="{FF2B5EF4-FFF2-40B4-BE49-F238E27FC236}">
                <a16:creationId xmlns:a16="http://schemas.microsoft.com/office/drawing/2014/main" id="{29B87B48-FCF2-4B6D-B48E-65FC3ECF5F02}"/>
              </a:ext>
            </a:extLst>
          </p:cNvPr>
          <p:cNvPicPr>
            <a:picLocks noChangeAspect="1"/>
          </p:cNvPicPr>
          <p:nvPr/>
        </p:nvPicPr>
        <p:blipFill>
          <a:blip r:embed="rId3"/>
          <a:stretch>
            <a:fillRect/>
          </a:stretch>
        </p:blipFill>
        <p:spPr>
          <a:xfrm>
            <a:off x="4139952" y="3717489"/>
            <a:ext cx="3451507" cy="2938550"/>
          </a:xfrm>
          <a:prstGeom prst="rect">
            <a:avLst/>
          </a:prstGeom>
        </p:spPr>
      </p:pic>
    </p:spTree>
    <p:extLst>
      <p:ext uri="{BB962C8B-B14F-4D97-AF65-F5344CB8AC3E}">
        <p14:creationId xmlns:p14="http://schemas.microsoft.com/office/powerpoint/2010/main" val="36198307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a:extLst>
              <a:ext uri="{FF2B5EF4-FFF2-40B4-BE49-F238E27FC236}">
                <a16:creationId xmlns:a16="http://schemas.microsoft.com/office/drawing/2014/main" id="{6EC96CE0-1F76-4E45-B312-DA5347CDA896}"/>
              </a:ext>
            </a:extLst>
          </p:cNvPr>
          <p:cNvSpPr>
            <a:spLocks noGrp="1"/>
          </p:cNvSpPr>
          <p:nvPr>
            <p:ph idx="1"/>
          </p:nvPr>
        </p:nvSpPr>
        <p:spPr>
          <a:xfrm>
            <a:off x="457200" y="404664"/>
            <a:ext cx="8229600" cy="4525963"/>
          </a:xfrm>
        </p:spPr>
        <p:txBody>
          <a:bodyPr>
            <a:normAutofit/>
          </a:bodyPr>
          <a:lstStyle/>
          <a:p>
            <a:pPr marL="685800" lvl="1" indent="-228600">
              <a:buFont typeface="+mj-lt"/>
              <a:buAutoNum type="arabicPeriod" startAt="7"/>
              <a:defRPr/>
            </a:pPr>
            <a:endParaRPr lang="en-US" altLang="zh-CN" sz="1000" b="1" dirty="0"/>
          </a:p>
          <a:p>
            <a:pPr marL="685800" lvl="1" indent="-228600">
              <a:buFont typeface="+mj-lt"/>
              <a:buAutoNum type="arabicPeriod" startAt="11"/>
              <a:defRPr/>
            </a:pPr>
            <a:r>
              <a:rPr lang="zh-CN" altLang="en-US" sz="1000" b="1" dirty="0"/>
              <a:t>串行进位</a:t>
            </a:r>
            <a:endParaRPr lang="en-US" altLang="zh-CN" sz="1000" b="1" dirty="0"/>
          </a:p>
          <a:p>
            <a:pPr marL="685800" lvl="1" indent="-228600">
              <a:buFont typeface="+mj-lt"/>
              <a:buAutoNum type="arabicPeriod" startAt="11"/>
              <a:defRPr/>
            </a:pPr>
            <a:endParaRPr lang="en-US" altLang="zh-CN" sz="1000" b="1" dirty="0"/>
          </a:p>
          <a:p>
            <a:pPr marL="685800" lvl="1" indent="-228600">
              <a:buFont typeface="+mj-lt"/>
              <a:buAutoNum type="arabicPeriod" startAt="11"/>
              <a:defRPr/>
            </a:pPr>
            <a:endParaRPr lang="en-US" altLang="zh-CN" sz="1000" b="1" dirty="0"/>
          </a:p>
          <a:p>
            <a:pPr marL="685800" lvl="1" indent="-228600">
              <a:buFont typeface="+mj-lt"/>
              <a:buAutoNum type="arabicPeriod" startAt="11"/>
              <a:defRPr/>
            </a:pPr>
            <a:endParaRPr lang="en-US" altLang="zh-CN" sz="1000" b="1" dirty="0"/>
          </a:p>
          <a:p>
            <a:pPr marL="685800" lvl="1" indent="-228600">
              <a:buFont typeface="+mj-lt"/>
              <a:buAutoNum type="arabicPeriod" startAt="11"/>
              <a:defRPr/>
            </a:pPr>
            <a:endParaRPr lang="en-US" altLang="zh-CN" sz="1000" b="1" dirty="0"/>
          </a:p>
          <a:p>
            <a:pPr marL="685800" lvl="1" indent="-228600">
              <a:buFont typeface="+mj-lt"/>
              <a:buAutoNum type="arabicPeriod" startAt="11"/>
              <a:defRPr/>
            </a:pPr>
            <a:endParaRPr lang="en-US" altLang="zh-CN" sz="1000" b="1" dirty="0"/>
          </a:p>
          <a:p>
            <a:pPr marL="685800" lvl="1" indent="-228600">
              <a:buFont typeface="+mj-lt"/>
              <a:buAutoNum type="arabicPeriod" startAt="11"/>
              <a:defRPr/>
            </a:pPr>
            <a:endParaRPr lang="en-US" altLang="zh-CN" sz="1000" b="1" dirty="0"/>
          </a:p>
          <a:p>
            <a:pPr marL="685800" lvl="1" indent="-228600">
              <a:buFont typeface="+mj-lt"/>
              <a:buAutoNum type="arabicPeriod" startAt="11"/>
              <a:defRPr/>
            </a:pPr>
            <a:endParaRPr lang="en-US" altLang="zh-CN" sz="1000" b="1" dirty="0"/>
          </a:p>
          <a:p>
            <a:pPr marL="685800" lvl="1" indent="-228600">
              <a:buFont typeface="+mj-lt"/>
              <a:buAutoNum type="arabicPeriod" startAt="11"/>
              <a:defRPr/>
            </a:pPr>
            <a:endParaRPr lang="en-US" altLang="zh-CN" sz="1000" b="1" dirty="0"/>
          </a:p>
          <a:p>
            <a:pPr marL="685800" lvl="1" indent="-228600">
              <a:buFont typeface="+mj-lt"/>
              <a:buAutoNum type="arabicPeriod" startAt="11"/>
              <a:defRPr/>
            </a:pPr>
            <a:endParaRPr lang="en-US" altLang="zh-CN" sz="1000" b="1" dirty="0"/>
          </a:p>
          <a:p>
            <a:pPr marL="685800" lvl="1" indent="-228600">
              <a:buFont typeface="+mj-lt"/>
              <a:buAutoNum type="arabicPeriod" startAt="11"/>
              <a:defRPr/>
            </a:pPr>
            <a:endParaRPr lang="en-US" altLang="zh-CN" sz="1000" b="1" dirty="0"/>
          </a:p>
          <a:p>
            <a:pPr marL="685800" lvl="1" indent="-228600">
              <a:buFont typeface="+mj-lt"/>
              <a:buAutoNum type="arabicPeriod" startAt="11"/>
              <a:defRPr/>
            </a:pPr>
            <a:endParaRPr lang="en-US" altLang="zh-CN" sz="1000" b="1" dirty="0"/>
          </a:p>
          <a:p>
            <a:pPr marL="685800" lvl="1" indent="-228600">
              <a:buFont typeface="+mj-lt"/>
              <a:buAutoNum type="arabicPeriod" startAt="11"/>
              <a:defRPr/>
            </a:pPr>
            <a:endParaRPr lang="en-US" altLang="zh-CN" sz="1000" b="1" dirty="0"/>
          </a:p>
          <a:p>
            <a:pPr marL="685800" lvl="1" indent="-228600">
              <a:buFont typeface="+mj-lt"/>
              <a:buAutoNum type="arabicPeriod" startAt="11"/>
              <a:defRPr/>
            </a:pPr>
            <a:endParaRPr lang="en-US" altLang="zh-CN" sz="1000" b="1" dirty="0"/>
          </a:p>
          <a:p>
            <a:pPr marL="685800" lvl="1" indent="-228600">
              <a:buFont typeface="+mj-lt"/>
              <a:buAutoNum type="arabicPeriod" startAt="11"/>
              <a:defRPr/>
            </a:pPr>
            <a:endParaRPr lang="en-US" altLang="zh-CN" sz="1000" b="1" dirty="0"/>
          </a:p>
          <a:p>
            <a:pPr marL="685800" lvl="1" indent="-228600">
              <a:buFont typeface="+mj-lt"/>
              <a:buAutoNum type="arabicPeriod" startAt="11"/>
              <a:defRPr/>
            </a:pPr>
            <a:endParaRPr lang="en-US" altLang="zh-CN" sz="1000" b="1" dirty="0"/>
          </a:p>
          <a:p>
            <a:pPr marL="685800" lvl="1" indent="-228600">
              <a:buFont typeface="+mj-lt"/>
              <a:buAutoNum type="arabicPeriod" startAt="11"/>
              <a:defRPr/>
            </a:pPr>
            <a:r>
              <a:rPr lang="zh-CN" altLang="en-US" sz="1000" b="1" dirty="0"/>
              <a:t>先行进位：也称快速进位、并行进位</a:t>
            </a:r>
            <a:endParaRPr lang="en-US" altLang="zh-CN" sz="1000" b="1" dirty="0"/>
          </a:p>
          <a:p>
            <a:pPr lvl="1">
              <a:buFont typeface="+mj-lt"/>
              <a:buAutoNum type="arabicPeriod" startAt="11"/>
              <a:defRPr/>
            </a:pPr>
            <a:endParaRPr lang="zh-CN" altLang="en-US" sz="1800" b="1" dirty="0"/>
          </a:p>
        </p:txBody>
      </p:sp>
      <p:pic>
        <p:nvPicPr>
          <p:cNvPr id="5" name="图片 4">
            <a:extLst>
              <a:ext uri="{FF2B5EF4-FFF2-40B4-BE49-F238E27FC236}">
                <a16:creationId xmlns:a16="http://schemas.microsoft.com/office/drawing/2014/main" id="{5052438F-897C-4C31-BAE1-7E633CC8F46D}"/>
              </a:ext>
            </a:extLst>
          </p:cNvPr>
          <p:cNvPicPr>
            <a:picLocks noChangeAspect="1"/>
          </p:cNvPicPr>
          <p:nvPr/>
        </p:nvPicPr>
        <p:blipFill>
          <a:blip r:embed="rId2"/>
          <a:stretch>
            <a:fillRect/>
          </a:stretch>
        </p:blipFill>
        <p:spPr>
          <a:xfrm>
            <a:off x="2915816" y="260648"/>
            <a:ext cx="4976840" cy="2617689"/>
          </a:xfrm>
          <a:prstGeom prst="rect">
            <a:avLst/>
          </a:prstGeom>
        </p:spPr>
      </p:pic>
      <p:pic>
        <p:nvPicPr>
          <p:cNvPr id="8" name="图片 7">
            <a:extLst>
              <a:ext uri="{FF2B5EF4-FFF2-40B4-BE49-F238E27FC236}">
                <a16:creationId xmlns:a16="http://schemas.microsoft.com/office/drawing/2014/main" id="{32FE8518-349E-4B70-8071-FA8F6E79D06D}"/>
              </a:ext>
            </a:extLst>
          </p:cNvPr>
          <p:cNvPicPr>
            <a:picLocks noChangeAspect="1"/>
          </p:cNvPicPr>
          <p:nvPr/>
        </p:nvPicPr>
        <p:blipFill>
          <a:blip r:embed="rId3"/>
          <a:stretch>
            <a:fillRect/>
          </a:stretch>
        </p:blipFill>
        <p:spPr>
          <a:xfrm>
            <a:off x="789586" y="4077072"/>
            <a:ext cx="3782414" cy="2644888"/>
          </a:xfrm>
          <a:prstGeom prst="rect">
            <a:avLst/>
          </a:prstGeom>
        </p:spPr>
      </p:pic>
      <p:pic>
        <p:nvPicPr>
          <p:cNvPr id="10" name="图片 9">
            <a:extLst>
              <a:ext uri="{FF2B5EF4-FFF2-40B4-BE49-F238E27FC236}">
                <a16:creationId xmlns:a16="http://schemas.microsoft.com/office/drawing/2014/main" id="{1DD99B7B-5C25-48A2-9DB1-B7FB0F89692A}"/>
              </a:ext>
            </a:extLst>
          </p:cNvPr>
          <p:cNvPicPr>
            <a:picLocks noChangeAspect="1"/>
          </p:cNvPicPr>
          <p:nvPr/>
        </p:nvPicPr>
        <p:blipFill>
          <a:blip r:embed="rId4"/>
          <a:stretch>
            <a:fillRect/>
          </a:stretch>
        </p:blipFill>
        <p:spPr>
          <a:xfrm>
            <a:off x="5436096" y="3461813"/>
            <a:ext cx="2771800" cy="1511720"/>
          </a:xfrm>
          <a:prstGeom prst="rect">
            <a:avLst/>
          </a:prstGeom>
        </p:spPr>
      </p:pic>
      <p:pic>
        <p:nvPicPr>
          <p:cNvPr id="12" name="图片 11">
            <a:extLst>
              <a:ext uri="{FF2B5EF4-FFF2-40B4-BE49-F238E27FC236}">
                <a16:creationId xmlns:a16="http://schemas.microsoft.com/office/drawing/2014/main" id="{2CB101AC-460A-4239-AC60-9B98461DBA34}"/>
              </a:ext>
            </a:extLst>
          </p:cNvPr>
          <p:cNvPicPr>
            <a:picLocks noChangeAspect="1"/>
          </p:cNvPicPr>
          <p:nvPr/>
        </p:nvPicPr>
        <p:blipFill>
          <a:blip r:embed="rId5"/>
          <a:stretch>
            <a:fillRect/>
          </a:stretch>
        </p:blipFill>
        <p:spPr>
          <a:xfrm>
            <a:off x="5457210" y="5213905"/>
            <a:ext cx="3001963" cy="1527463"/>
          </a:xfrm>
          <a:prstGeom prst="rect">
            <a:avLst/>
          </a:prstGeom>
        </p:spPr>
      </p:pic>
      <p:cxnSp>
        <p:nvCxnSpPr>
          <p:cNvPr id="14" name="直接箭头连接符 13">
            <a:extLst>
              <a:ext uri="{FF2B5EF4-FFF2-40B4-BE49-F238E27FC236}">
                <a16:creationId xmlns:a16="http://schemas.microsoft.com/office/drawing/2014/main" id="{8AB48493-21D4-4BF3-A252-23D1C45AB06F}"/>
              </a:ext>
            </a:extLst>
          </p:cNvPr>
          <p:cNvCxnSpPr>
            <a:cxnSpLocks/>
          </p:cNvCxnSpPr>
          <p:nvPr/>
        </p:nvCxnSpPr>
        <p:spPr>
          <a:xfrm flipV="1">
            <a:off x="3779912" y="4293096"/>
            <a:ext cx="1728192" cy="92080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4304CF6E-0041-40EE-81E5-44C5175B7024}"/>
              </a:ext>
            </a:extLst>
          </p:cNvPr>
          <p:cNvCxnSpPr>
            <a:cxnSpLocks/>
          </p:cNvCxnSpPr>
          <p:nvPr/>
        </p:nvCxnSpPr>
        <p:spPr>
          <a:xfrm>
            <a:off x="3779912" y="5793384"/>
            <a:ext cx="1800200" cy="22790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47574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a:extLst>
              <a:ext uri="{FF2B5EF4-FFF2-40B4-BE49-F238E27FC236}">
                <a16:creationId xmlns:a16="http://schemas.microsoft.com/office/drawing/2014/main" id="{6EC96CE0-1F76-4E45-B312-DA5347CDA896}"/>
              </a:ext>
            </a:extLst>
          </p:cNvPr>
          <p:cNvSpPr>
            <a:spLocks noGrp="1"/>
          </p:cNvSpPr>
          <p:nvPr>
            <p:ph idx="1"/>
          </p:nvPr>
        </p:nvSpPr>
        <p:spPr>
          <a:xfrm>
            <a:off x="457200" y="55165"/>
            <a:ext cx="8229600" cy="4525963"/>
          </a:xfrm>
        </p:spPr>
        <p:txBody>
          <a:bodyPr>
            <a:normAutofit/>
          </a:bodyPr>
          <a:lstStyle/>
          <a:p>
            <a:pPr marL="685800" lvl="1" indent="-228600">
              <a:buFont typeface="+mj-lt"/>
              <a:buAutoNum type="arabicPeriod" startAt="7"/>
              <a:defRPr/>
            </a:pPr>
            <a:endParaRPr lang="en-US" altLang="zh-CN" sz="1000" b="1" dirty="0"/>
          </a:p>
          <a:p>
            <a:pPr marL="685800" lvl="1" indent="-228600">
              <a:buFont typeface="+mj-lt"/>
              <a:buAutoNum type="arabicPeriod" startAt="13"/>
              <a:defRPr/>
            </a:pPr>
            <a:r>
              <a:rPr lang="zh-CN" altLang="en-US" sz="1000" b="1" dirty="0"/>
              <a:t>对阶：浮点加减运算的第一步，使参与运算的两个浮点数的阶码相同（小阶向大阶对齐）</a:t>
            </a:r>
            <a:endParaRPr lang="en-US" altLang="zh-CN" sz="1000" b="1" dirty="0"/>
          </a:p>
          <a:p>
            <a:pPr marL="685800" lvl="1" indent="-228600">
              <a:buFont typeface="+mj-lt"/>
              <a:buAutoNum type="arabicPeriod" startAt="13"/>
              <a:defRPr/>
            </a:pPr>
            <a:endParaRPr lang="en-US" altLang="zh-CN" sz="1000" b="1" dirty="0"/>
          </a:p>
          <a:p>
            <a:pPr marL="685800" lvl="1" indent="-228600">
              <a:buFont typeface="+mj-lt"/>
              <a:buAutoNum type="arabicPeriod" startAt="13"/>
              <a:defRPr/>
            </a:pPr>
            <a:endParaRPr lang="en-US" altLang="zh-CN" sz="1000" b="1" dirty="0"/>
          </a:p>
          <a:p>
            <a:pPr marL="685800" lvl="1" indent="-228600">
              <a:buFont typeface="+mj-lt"/>
              <a:buAutoNum type="arabicPeriod" startAt="13"/>
              <a:defRPr/>
            </a:pPr>
            <a:endParaRPr lang="en-US" altLang="zh-CN" sz="1000" b="1" dirty="0"/>
          </a:p>
          <a:p>
            <a:pPr marL="685800" lvl="1" indent="-228600">
              <a:buFont typeface="+mj-lt"/>
              <a:buAutoNum type="arabicPeriod" startAt="13"/>
              <a:defRPr/>
            </a:pPr>
            <a:endParaRPr lang="en-US" altLang="zh-CN" sz="1000" b="1" dirty="0"/>
          </a:p>
          <a:p>
            <a:pPr marL="685800" lvl="1" indent="-228600">
              <a:buFont typeface="+mj-lt"/>
              <a:buAutoNum type="arabicPeriod" startAt="13"/>
              <a:defRPr/>
            </a:pPr>
            <a:endParaRPr lang="en-US" altLang="zh-CN" sz="1000" b="1" dirty="0"/>
          </a:p>
          <a:p>
            <a:pPr marL="685800" lvl="1" indent="-228600">
              <a:buFont typeface="+mj-lt"/>
              <a:buAutoNum type="arabicPeriod" startAt="13"/>
              <a:defRPr/>
            </a:pPr>
            <a:endParaRPr lang="en-US" altLang="zh-CN" sz="1000" b="1" dirty="0"/>
          </a:p>
          <a:p>
            <a:pPr marL="685800" lvl="1" indent="-228600">
              <a:buFont typeface="+mj-lt"/>
              <a:buAutoNum type="arabicPeriod" startAt="13"/>
              <a:defRPr/>
            </a:pPr>
            <a:endParaRPr lang="en-US" altLang="zh-CN" sz="1000" b="1" dirty="0"/>
          </a:p>
          <a:p>
            <a:pPr marL="685800" lvl="1" indent="-228600">
              <a:buFont typeface="+mj-lt"/>
              <a:buAutoNum type="arabicPeriod" startAt="13"/>
              <a:defRPr/>
            </a:pPr>
            <a:endParaRPr lang="en-US" altLang="zh-CN" sz="1000" b="1" dirty="0"/>
          </a:p>
          <a:p>
            <a:pPr marL="685800" lvl="1" indent="-228600">
              <a:buFont typeface="+mj-lt"/>
              <a:buAutoNum type="arabicPeriod" startAt="13"/>
              <a:defRPr/>
            </a:pPr>
            <a:endParaRPr lang="en-US" altLang="zh-CN" sz="1000" b="1" dirty="0"/>
          </a:p>
          <a:p>
            <a:pPr marL="685800" lvl="1" indent="-228600">
              <a:buFont typeface="+mj-lt"/>
              <a:buAutoNum type="arabicPeriod" startAt="13"/>
              <a:defRPr/>
            </a:pPr>
            <a:endParaRPr lang="en-US" altLang="zh-CN" sz="1000" b="1" dirty="0"/>
          </a:p>
          <a:p>
            <a:pPr marL="685800" lvl="1" indent="-228600">
              <a:buFont typeface="+mj-lt"/>
              <a:buAutoNum type="arabicPeriod" startAt="13"/>
              <a:defRPr/>
            </a:pPr>
            <a:endParaRPr lang="en-US" altLang="zh-CN" sz="1000" b="1" dirty="0"/>
          </a:p>
          <a:p>
            <a:pPr marL="685800" lvl="1" indent="-228600">
              <a:buFont typeface="+mj-lt"/>
              <a:buAutoNum type="arabicPeriod" startAt="13"/>
              <a:defRPr/>
            </a:pPr>
            <a:r>
              <a:rPr lang="zh-CN" altLang="en-US" sz="1000" b="1" dirty="0"/>
              <a:t>规格化：浮点加减运算、浮点乘除运算，都需要对结果进行规格化</a:t>
            </a:r>
            <a:endParaRPr lang="en-US" altLang="zh-CN" sz="1000" b="1" dirty="0"/>
          </a:p>
          <a:p>
            <a:pPr marL="685800" lvl="1" indent="-228600">
              <a:buFont typeface="+mj-lt"/>
              <a:buAutoNum type="arabicPeriod" startAt="13"/>
              <a:defRPr/>
            </a:pPr>
            <a:endParaRPr lang="en-US" altLang="zh-CN" sz="1000" b="1" dirty="0"/>
          </a:p>
          <a:p>
            <a:pPr marL="685800" lvl="1" indent="-228600">
              <a:buFont typeface="+mj-lt"/>
              <a:buAutoNum type="arabicPeriod" startAt="13"/>
              <a:defRPr/>
            </a:pPr>
            <a:endParaRPr lang="en-US" altLang="zh-CN" sz="1000" b="1" dirty="0"/>
          </a:p>
          <a:p>
            <a:pPr marL="685800" lvl="1" indent="-228600">
              <a:buFont typeface="+mj-lt"/>
              <a:buAutoNum type="arabicPeriod" startAt="13"/>
              <a:defRPr/>
            </a:pPr>
            <a:endParaRPr lang="en-US" altLang="zh-CN" sz="1000" b="1" dirty="0"/>
          </a:p>
          <a:p>
            <a:pPr marL="685800" lvl="1" indent="-228600">
              <a:buFont typeface="+mj-lt"/>
              <a:buAutoNum type="arabicPeriod" startAt="13"/>
              <a:defRPr/>
            </a:pPr>
            <a:endParaRPr lang="en-US" altLang="zh-CN" sz="1000" b="1" dirty="0"/>
          </a:p>
          <a:p>
            <a:pPr marL="685800" lvl="1" indent="-228600">
              <a:buFont typeface="+mj-lt"/>
              <a:buAutoNum type="arabicPeriod" startAt="13"/>
              <a:defRPr/>
            </a:pPr>
            <a:endParaRPr lang="en-US" altLang="zh-CN" sz="1000" b="1" dirty="0"/>
          </a:p>
          <a:p>
            <a:pPr marL="685800" lvl="1" indent="-228600">
              <a:buFont typeface="+mj-lt"/>
              <a:buAutoNum type="arabicPeriod" startAt="13"/>
              <a:defRPr/>
            </a:pPr>
            <a:endParaRPr lang="en-US" altLang="zh-CN" sz="1000" b="1" dirty="0"/>
          </a:p>
          <a:p>
            <a:pPr marL="685800" lvl="1" indent="-228600">
              <a:buFont typeface="+mj-lt"/>
              <a:buAutoNum type="arabicPeriod" startAt="13"/>
              <a:defRPr/>
            </a:pPr>
            <a:endParaRPr lang="en-US" altLang="zh-CN" sz="1000" b="1" dirty="0"/>
          </a:p>
          <a:p>
            <a:pPr marL="685800" lvl="1" indent="-228600">
              <a:buFont typeface="+mj-lt"/>
              <a:buAutoNum type="arabicPeriod" startAt="13"/>
              <a:defRPr/>
            </a:pPr>
            <a:endParaRPr lang="en-US" altLang="zh-CN" sz="1000" b="1" dirty="0"/>
          </a:p>
        </p:txBody>
      </p:sp>
      <p:pic>
        <p:nvPicPr>
          <p:cNvPr id="3" name="图片 2">
            <a:extLst>
              <a:ext uri="{FF2B5EF4-FFF2-40B4-BE49-F238E27FC236}">
                <a16:creationId xmlns:a16="http://schemas.microsoft.com/office/drawing/2014/main" id="{65E6A799-70C3-4B70-AF4F-732CD85229D6}"/>
              </a:ext>
            </a:extLst>
          </p:cNvPr>
          <p:cNvPicPr>
            <a:picLocks noChangeAspect="1"/>
          </p:cNvPicPr>
          <p:nvPr/>
        </p:nvPicPr>
        <p:blipFill>
          <a:blip r:embed="rId2"/>
          <a:stretch>
            <a:fillRect/>
          </a:stretch>
        </p:blipFill>
        <p:spPr>
          <a:xfrm>
            <a:off x="5652120" y="589492"/>
            <a:ext cx="3112226" cy="1695557"/>
          </a:xfrm>
          <a:prstGeom prst="rect">
            <a:avLst/>
          </a:prstGeom>
          <a:ln>
            <a:solidFill>
              <a:srgbClr val="FF0000"/>
            </a:solidFill>
          </a:ln>
        </p:spPr>
      </p:pic>
      <p:pic>
        <p:nvPicPr>
          <p:cNvPr id="7" name="图片 6">
            <a:extLst>
              <a:ext uri="{FF2B5EF4-FFF2-40B4-BE49-F238E27FC236}">
                <a16:creationId xmlns:a16="http://schemas.microsoft.com/office/drawing/2014/main" id="{584BAC2F-C0D5-4D3B-877D-39FEBA743C31}"/>
              </a:ext>
            </a:extLst>
          </p:cNvPr>
          <p:cNvPicPr>
            <a:picLocks noChangeAspect="1"/>
          </p:cNvPicPr>
          <p:nvPr/>
        </p:nvPicPr>
        <p:blipFill>
          <a:blip r:embed="rId3"/>
          <a:stretch>
            <a:fillRect/>
          </a:stretch>
        </p:blipFill>
        <p:spPr>
          <a:xfrm>
            <a:off x="5426289" y="2492896"/>
            <a:ext cx="3563888" cy="1444756"/>
          </a:xfrm>
          <a:prstGeom prst="rect">
            <a:avLst/>
          </a:prstGeom>
          <a:ln>
            <a:solidFill>
              <a:srgbClr val="FF0000"/>
            </a:solidFill>
          </a:ln>
        </p:spPr>
      </p:pic>
      <p:pic>
        <p:nvPicPr>
          <p:cNvPr id="11" name="图片 10">
            <a:extLst>
              <a:ext uri="{FF2B5EF4-FFF2-40B4-BE49-F238E27FC236}">
                <a16:creationId xmlns:a16="http://schemas.microsoft.com/office/drawing/2014/main" id="{0A68B980-9873-4AD7-92FB-6EE16E7E48DC}"/>
              </a:ext>
            </a:extLst>
          </p:cNvPr>
          <p:cNvPicPr>
            <a:picLocks noChangeAspect="1"/>
          </p:cNvPicPr>
          <p:nvPr/>
        </p:nvPicPr>
        <p:blipFill>
          <a:blip r:embed="rId4"/>
          <a:stretch>
            <a:fillRect/>
          </a:stretch>
        </p:blipFill>
        <p:spPr>
          <a:xfrm>
            <a:off x="5426289" y="4145499"/>
            <a:ext cx="2843808" cy="1798103"/>
          </a:xfrm>
          <a:prstGeom prst="rect">
            <a:avLst/>
          </a:prstGeom>
          <a:ln>
            <a:solidFill>
              <a:srgbClr val="FF0000"/>
            </a:solidFill>
          </a:ln>
        </p:spPr>
      </p:pic>
      <p:cxnSp>
        <p:nvCxnSpPr>
          <p:cNvPr id="16" name="直接箭头连接符 15">
            <a:extLst>
              <a:ext uri="{FF2B5EF4-FFF2-40B4-BE49-F238E27FC236}">
                <a16:creationId xmlns:a16="http://schemas.microsoft.com/office/drawing/2014/main" id="{9E82817F-413E-4D7A-923E-1C22FB87A235}"/>
              </a:ext>
            </a:extLst>
          </p:cNvPr>
          <p:cNvCxnSpPr/>
          <p:nvPr/>
        </p:nvCxnSpPr>
        <p:spPr>
          <a:xfrm>
            <a:off x="1403648" y="476672"/>
            <a:ext cx="4464496" cy="50405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E28359A8-6011-4BEE-8126-1C47CBCF770A}"/>
              </a:ext>
            </a:extLst>
          </p:cNvPr>
          <p:cNvCxnSpPr>
            <a:cxnSpLocks/>
          </p:cNvCxnSpPr>
          <p:nvPr/>
        </p:nvCxnSpPr>
        <p:spPr>
          <a:xfrm>
            <a:off x="3059832" y="2636912"/>
            <a:ext cx="2448272" cy="108012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F23EAE3A-74CF-48A3-A973-028ABCCFDF80}"/>
              </a:ext>
            </a:extLst>
          </p:cNvPr>
          <p:cNvCxnSpPr>
            <a:cxnSpLocks/>
          </p:cNvCxnSpPr>
          <p:nvPr/>
        </p:nvCxnSpPr>
        <p:spPr>
          <a:xfrm>
            <a:off x="3059832" y="2636912"/>
            <a:ext cx="2376264" cy="316835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94951DDC-308D-440D-978C-3DE45CCB40A2}"/>
              </a:ext>
            </a:extLst>
          </p:cNvPr>
          <p:cNvCxnSpPr>
            <a:cxnSpLocks/>
          </p:cNvCxnSpPr>
          <p:nvPr/>
        </p:nvCxnSpPr>
        <p:spPr>
          <a:xfrm flipV="1">
            <a:off x="2214780" y="1484784"/>
            <a:ext cx="3653364" cy="93150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28891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a:extLst>
              <a:ext uri="{FF2B5EF4-FFF2-40B4-BE49-F238E27FC236}">
                <a16:creationId xmlns:a16="http://schemas.microsoft.com/office/drawing/2014/main" id="{761D7BCF-176A-4566-8229-7B25956F28F0}"/>
              </a:ext>
            </a:extLst>
          </p:cNvPr>
          <p:cNvSpPr>
            <a:spLocks noGrp="1"/>
          </p:cNvSpPr>
          <p:nvPr>
            <p:ph idx="1"/>
          </p:nvPr>
        </p:nvSpPr>
        <p:spPr>
          <a:xfrm>
            <a:off x="457200" y="55165"/>
            <a:ext cx="8229600" cy="4525963"/>
          </a:xfrm>
        </p:spPr>
        <p:txBody>
          <a:bodyPr>
            <a:normAutofit/>
          </a:bodyPr>
          <a:lstStyle/>
          <a:p>
            <a:pPr marL="685800" lvl="1" indent="-228600">
              <a:buFont typeface="+mj-lt"/>
              <a:buAutoNum type="arabicPeriod" startAt="7"/>
              <a:defRPr/>
            </a:pPr>
            <a:endParaRPr lang="en-US" altLang="zh-CN" sz="1000" b="1" dirty="0"/>
          </a:p>
          <a:p>
            <a:pPr marL="685800" lvl="1" indent="-228600">
              <a:buFont typeface="+mj-lt"/>
              <a:buAutoNum type="arabicPeriod" startAt="13"/>
              <a:defRPr/>
            </a:pPr>
            <a:endParaRPr lang="en-US" altLang="zh-CN" sz="1000" b="1" dirty="0"/>
          </a:p>
          <a:p>
            <a:pPr marL="685800" lvl="1" indent="-228600">
              <a:buFont typeface="+mj-lt"/>
              <a:buAutoNum type="arabicPeriod" startAt="15"/>
              <a:defRPr/>
            </a:pPr>
            <a:r>
              <a:rPr lang="zh-CN" altLang="en-US" sz="1000" b="1" dirty="0"/>
              <a:t>保留附加位：浮点加减运算时，对阶操作要对阶码小的尾数进行右移，保留附加位即保留右移后的若干位，这样在进行尾数求和与规格化处理时不会损失精度，只有在舍入处理时才丢掉附加位。</a:t>
            </a:r>
            <a:endParaRPr lang="zh-CN" altLang="en-US" sz="1800" b="1" dirty="0"/>
          </a:p>
        </p:txBody>
      </p:sp>
      <p:pic>
        <p:nvPicPr>
          <p:cNvPr id="6" name="图片 5">
            <a:extLst>
              <a:ext uri="{FF2B5EF4-FFF2-40B4-BE49-F238E27FC236}">
                <a16:creationId xmlns:a16="http://schemas.microsoft.com/office/drawing/2014/main" id="{BADA1672-866F-41D2-A8EF-9C9AFAFA4BA3}"/>
              </a:ext>
            </a:extLst>
          </p:cNvPr>
          <p:cNvPicPr>
            <a:picLocks noChangeAspect="1"/>
          </p:cNvPicPr>
          <p:nvPr/>
        </p:nvPicPr>
        <p:blipFill>
          <a:blip r:embed="rId2"/>
          <a:stretch>
            <a:fillRect/>
          </a:stretch>
        </p:blipFill>
        <p:spPr>
          <a:xfrm>
            <a:off x="1691680" y="2204864"/>
            <a:ext cx="4860032" cy="3644266"/>
          </a:xfrm>
          <a:prstGeom prst="rect">
            <a:avLst/>
          </a:prstGeom>
        </p:spPr>
      </p:pic>
      <p:cxnSp>
        <p:nvCxnSpPr>
          <p:cNvPr id="8" name="直接箭头连接符 7">
            <a:extLst>
              <a:ext uri="{FF2B5EF4-FFF2-40B4-BE49-F238E27FC236}">
                <a16:creationId xmlns:a16="http://schemas.microsoft.com/office/drawing/2014/main" id="{CCE1D33B-9751-409F-8737-A6D6D6BC2243}"/>
              </a:ext>
            </a:extLst>
          </p:cNvPr>
          <p:cNvCxnSpPr/>
          <p:nvPr/>
        </p:nvCxnSpPr>
        <p:spPr>
          <a:xfrm>
            <a:off x="5652120" y="692696"/>
            <a:ext cx="72008" cy="280831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996391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53967</TotalTime>
  <Words>2937</Words>
  <Application>Microsoft Office PowerPoint</Application>
  <PresentationFormat>全屏显示(4:3)</PresentationFormat>
  <Paragraphs>570</Paragraphs>
  <Slides>35</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35</vt:i4>
      </vt:variant>
    </vt:vector>
  </HeadingPairs>
  <TitlesOfParts>
    <vt:vector size="43" baseType="lpstr">
      <vt:lpstr>等线</vt:lpstr>
      <vt:lpstr>黑体</vt:lpstr>
      <vt:lpstr>宋体</vt:lpstr>
      <vt:lpstr>Arial</vt:lpstr>
      <vt:lpstr>Calibri</vt:lpstr>
      <vt:lpstr>Cambria Math</vt:lpstr>
      <vt:lpstr>Times New Roman</vt:lpstr>
      <vt:lpstr>Office 主题</vt:lpstr>
      <vt:lpstr>《计算机组成原理》 （第三讲习题答案）</vt:lpstr>
      <vt:lpstr>第3章    运算方法与运算器</vt:lpstr>
      <vt:lpstr>习题（P92-94）</vt:lpstr>
      <vt:lpstr>习题答案（P92-94）</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《嵌入式系统》 （第一讲）</dc:title>
  <dc:creator>apple</dc:creator>
  <cp:lastModifiedBy>haiying2019</cp:lastModifiedBy>
  <cp:revision>442</cp:revision>
  <dcterms:created xsi:type="dcterms:W3CDTF">2018-06-12T02:23:51Z</dcterms:created>
  <dcterms:modified xsi:type="dcterms:W3CDTF">2023-06-13T07:57:20Z</dcterms:modified>
</cp:coreProperties>
</file>