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6"/>
  </p:notesMasterIdLst>
  <p:sldIdLst>
    <p:sldId id="256" r:id="rId2"/>
    <p:sldId id="509" r:id="rId3"/>
    <p:sldId id="1393" r:id="rId4"/>
    <p:sldId id="1266" r:id="rId5"/>
    <p:sldId id="1396" r:id="rId6"/>
    <p:sldId id="1397" r:id="rId7"/>
    <p:sldId id="1398" r:id="rId8"/>
    <p:sldId id="1399" r:id="rId9"/>
    <p:sldId id="1395" r:id="rId10"/>
    <p:sldId id="1401" r:id="rId11"/>
    <p:sldId id="1402" r:id="rId12"/>
    <p:sldId id="1403" r:id="rId13"/>
    <p:sldId id="1404" r:id="rId14"/>
    <p:sldId id="1400" r:id="rId15"/>
    <p:sldId id="1405" r:id="rId16"/>
    <p:sldId id="1411" r:id="rId17"/>
    <p:sldId id="1412" r:id="rId18"/>
    <p:sldId id="1415" r:id="rId19"/>
    <p:sldId id="1394" r:id="rId20"/>
    <p:sldId id="1419" r:id="rId21"/>
    <p:sldId id="1420" r:id="rId22"/>
    <p:sldId id="1423" r:id="rId23"/>
    <p:sldId id="1425" r:id="rId24"/>
    <p:sldId id="1427" r:id="rId2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0" autoAdjust="0"/>
  </p:normalViewPr>
  <p:slideViewPr>
    <p:cSldViewPr>
      <p:cViewPr varScale="1">
        <p:scale>
          <a:sx n="83" d="100"/>
          <a:sy n="83" d="100"/>
        </p:scale>
        <p:origin x="137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C52DBD42-2C63-481F-813D-CAE2454CDE3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618952D2-03C2-4B96-9630-2331BC34FD5A}"/>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77116216-E016-4B76-AEEC-3FFB15D14D27}" type="datetimeFigureOut">
              <a:rPr lang="zh-CN" altLang="en-US"/>
              <a:pPr>
                <a:defRPr/>
              </a:pPr>
              <a:t>2023-6-13</a:t>
            </a:fld>
            <a:endParaRPr lang="zh-CN" altLang="en-US"/>
          </a:p>
        </p:txBody>
      </p:sp>
      <p:sp>
        <p:nvSpPr>
          <p:cNvPr id="4" name="幻灯片图像占位符 3">
            <a:extLst>
              <a:ext uri="{FF2B5EF4-FFF2-40B4-BE49-F238E27FC236}">
                <a16:creationId xmlns:a16="http://schemas.microsoft.com/office/drawing/2014/main" id="{A3AD8C60-1A6F-4C5C-8C44-228686A1FE2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9C83C59-9895-4ECD-B5F3-A66E506D6D57}"/>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9A6A8E6F-5058-4DCE-9789-3D66AEB17B1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3F80F092-B945-406D-8067-D2C31A2AD3A1}"/>
              </a:ext>
            </a:extLst>
          </p:cNvPr>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2C47AE3C-1DE6-4E0A-AD26-BD7437C7171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D67D9785-5C7C-4F10-8696-7F05E1589780}"/>
              </a:ext>
            </a:extLst>
          </p:cNvPr>
          <p:cNvSpPr>
            <a:spLocks noGrp="1"/>
          </p:cNvSpPr>
          <p:nvPr>
            <p:ph type="dt" sz="half" idx="10"/>
          </p:nvPr>
        </p:nvSpPr>
        <p:spPr/>
        <p:txBody>
          <a:bodyPr/>
          <a:lstStyle>
            <a:lvl1pPr>
              <a:defRPr/>
            </a:lvl1pPr>
          </a:lstStyle>
          <a:p>
            <a:pPr>
              <a:defRPr/>
            </a:pPr>
            <a:fld id="{1348122B-93DA-46DE-9610-EFF7EE7DD5FC}"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8EE52011-B46A-4944-8C51-1943B41486F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F431FAC-2703-4162-A301-9F501FEE25F2}"/>
              </a:ext>
            </a:extLst>
          </p:cNvPr>
          <p:cNvSpPr>
            <a:spLocks noGrp="1"/>
          </p:cNvSpPr>
          <p:nvPr>
            <p:ph type="sldNum" sz="quarter" idx="12"/>
          </p:nvPr>
        </p:nvSpPr>
        <p:spPr/>
        <p:txBody>
          <a:bodyPr/>
          <a:lstStyle>
            <a:lvl1pPr>
              <a:defRPr/>
            </a:lvl1pPr>
          </a:lstStyle>
          <a:p>
            <a:pPr>
              <a:defRPr/>
            </a:pPr>
            <a:fld id="{F917E44C-73CA-48B5-AE6A-DDCB330A82DE}" type="slidenum">
              <a:rPr lang="zh-CN" altLang="en-US"/>
              <a:pPr>
                <a:defRPr/>
              </a:pPr>
              <a:t>‹#›</a:t>
            </a:fld>
            <a:endParaRPr lang="zh-CN" altLang="en-US"/>
          </a:p>
        </p:txBody>
      </p:sp>
    </p:spTree>
    <p:extLst>
      <p:ext uri="{BB962C8B-B14F-4D97-AF65-F5344CB8AC3E}">
        <p14:creationId xmlns:p14="http://schemas.microsoft.com/office/powerpoint/2010/main" val="1562917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8500693-A621-4E02-9E78-476E2E8201A3}"/>
              </a:ext>
            </a:extLst>
          </p:cNvPr>
          <p:cNvSpPr>
            <a:spLocks noGrp="1"/>
          </p:cNvSpPr>
          <p:nvPr>
            <p:ph type="dt" sz="half" idx="10"/>
          </p:nvPr>
        </p:nvSpPr>
        <p:spPr/>
        <p:txBody>
          <a:bodyPr/>
          <a:lstStyle>
            <a:lvl1pPr>
              <a:defRPr/>
            </a:lvl1pPr>
          </a:lstStyle>
          <a:p>
            <a:pPr>
              <a:defRPr/>
            </a:pPr>
            <a:fld id="{B1BFBFFA-C194-4431-88C9-D5FCBBE240B3}"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7685B89E-DACC-471B-B5FD-C7AD056A468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86A3DFA-9FD4-4B69-ADD0-1F6F9A3D3B20}"/>
              </a:ext>
            </a:extLst>
          </p:cNvPr>
          <p:cNvSpPr>
            <a:spLocks noGrp="1"/>
          </p:cNvSpPr>
          <p:nvPr>
            <p:ph type="sldNum" sz="quarter" idx="12"/>
          </p:nvPr>
        </p:nvSpPr>
        <p:spPr/>
        <p:txBody>
          <a:bodyPr/>
          <a:lstStyle>
            <a:lvl1pPr>
              <a:defRPr/>
            </a:lvl1pPr>
          </a:lstStyle>
          <a:p>
            <a:pPr>
              <a:defRPr/>
            </a:pPr>
            <a:fld id="{71DC924C-B605-44AB-89D0-F7DF7B995E97}" type="slidenum">
              <a:rPr lang="zh-CN" altLang="en-US"/>
              <a:pPr>
                <a:defRPr/>
              </a:pPr>
              <a:t>‹#›</a:t>
            </a:fld>
            <a:endParaRPr lang="zh-CN" altLang="en-US"/>
          </a:p>
        </p:txBody>
      </p:sp>
    </p:spTree>
    <p:extLst>
      <p:ext uri="{BB962C8B-B14F-4D97-AF65-F5344CB8AC3E}">
        <p14:creationId xmlns:p14="http://schemas.microsoft.com/office/powerpoint/2010/main" val="2534584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BCDD970-B98B-437B-A1C8-A240FD137406}"/>
              </a:ext>
            </a:extLst>
          </p:cNvPr>
          <p:cNvSpPr>
            <a:spLocks noGrp="1"/>
          </p:cNvSpPr>
          <p:nvPr>
            <p:ph type="dt" sz="half" idx="10"/>
          </p:nvPr>
        </p:nvSpPr>
        <p:spPr/>
        <p:txBody>
          <a:bodyPr/>
          <a:lstStyle>
            <a:lvl1pPr>
              <a:defRPr/>
            </a:lvl1pPr>
          </a:lstStyle>
          <a:p>
            <a:pPr>
              <a:defRPr/>
            </a:pPr>
            <a:fld id="{57BBFE46-1C2F-4F1F-BBDA-C7B419CCDEC8}"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0F6E74AF-2C67-48F8-9733-91721B62B36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00FB892-8A7A-4DCF-AF4A-401C9C627502}"/>
              </a:ext>
            </a:extLst>
          </p:cNvPr>
          <p:cNvSpPr>
            <a:spLocks noGrp="1"/>
          </p:cNvSpPr>
          <p:nvPr>
            <p:ph type="sldNum" sz="quarter" idx="12"/>
          </p:nvPr>
        </p:nvSpPr>
        <p:spPr/>
        <p:txBody>
          <a:bodyPr/>
          <a:lstStyle>
            <a:lvl1pPr>
              <a:defRPr/>
            </a:lvl1pPr>
          </a:lstStyle>
          <a:p>
            <a:pPr>
              <a:defRPr/>
            </a:pPr>
            <a:fld id="{50580542-B643-46BD-B6CE-8DDCC0FDCCEF}" type="slidenum">
              <a:rPr lang="zh-CN" altLang="en-US"/>
              <a:pPr>
                <a:defRPr/>
              </a:pPr>
              <a:t>‹#›</a:t>
            </a:fld>
            <a:endParaRPr lang="zh-CN" altLang="en-US"/>
          </a:p>
        </p:txBody>
      </p:sp>
    </p:spTree>
    <p:extLst>
      <p:ext uri="{BB962C8B-B14F-4D97-AF65-F5344CB8AC3E}">
        <p14:creationId xmlns:p14="http://schemas.microsoft.com/office/powerpoint/2010/main" val="228149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2904AB-5841-4947-A79C-7E35D361408A}"/>
              </a:ext>
            </a:extLst>
          </p:cNvPr>
          <p:cNvSpPr>
            <a:spLocks noGrp="1"/>
          </p:cNvSpPr>
          <p:nvPr>
            <p:ph type="dt" sz="half" idx="10"/>
          </p:nvPr>
        </p:nvSpPr>
        <p:spPr/>
        <p:txBody>
          <a:bodyPr/>
          <a:lstStyle>
            <a:lvl1pPr>
              <a:defRPr/>
            </a:lvl1pPr>
          </a:lstStyle>
          <a:p>
            <a:pPr>
              <a:defRPr/>
            </a:pPr>
            <a:fld id="{FD96A4B3-12BB-490F-8891-B94234E77CF4}"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034FBA67-120B-405B-8426-51A0383DA44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AD0F94-1AB1-4BD7-9306-AECB8B779E7D}"/>
              </a:ext>
            </a:extLst>
          </p:cNvPr>
          <p:cNvSpPr>
            <a:spLocks noGrp="1"/>
          </p:cNvSpPr>
          <p:nvPr>
            <p:ph type="sldNum" sz="quarter" idx="12"/>
          </p:nvPr>
        </p:nvSpPr>
        <p:spPr/>
        <p:txBody>
          <a:bodyPr/>
          <a:lstStyle>
            <a:lvl1pPr>
              <a:defRPr/>
            </a:lvl1pPr>
          </a:lstStyle>
          <a:p>
            <a:pPr>
              <a:defRPr/>
            </a:pPr>
            <a:fld id="{7F20F85F-C65F-4FAE-BA2E-C3210F53E030}" type="slidenum">
              <a:rPr lang="zh-CN" altLang="en-US"/>
              <a:pPr>
                <a:defRPr/>
              </a:pPr>
              <a:t>‹#›</a:t>
            </a:fld>
            <a:endParaRPr lang="zh-CN" altLang="en-US"/>
          </a:p>
        </p:txBody>
      </p:sp>
    </p:spTree>
    <p:extLst>
      <p:ext uri="{BB962C8B-B14F-4D97-AF65-F5344CB8AC3E}">
        <p14:creationId xmlns:p14="http://schemas.microsoft.com/office/powerpoint/2010/main" val="359280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2594F3D-1D1C-4095-8EB8-2D6C429BC1B9}"/>
              </a:ext>
            </a:extLst>
          </p:cNvPr>
          <p:cNvSpPr>
            <a:spLocks noGrp="1"/>
          </p:cNvSpPr>
          <p:nvPr>
            <p:ph type="dt" sz="half" idx="10"/>
          </p:nvPr>
        </p:nvSpPr>
        <p:spPr/>
        <p:txBody>
          <a:bodyPr/>
          <a:lstStyle>
            <a:lvl1pPr>
              <a:defRPr/>
            </a:lvl1pPr>
          </a:lstStyle>
          <a:p>
            <a:pPr>
              <a:defRPr/>
            </a:pPr>
            <a:fld id="{36C9D99B-A1C0-474F-96E4-4C1120D30DC9}"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120AC6EE-A21E-441B-84A0-3692BD2D0BD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8FD9A28-A97D-4BA5-9160-56B82B6D81B9}"/>
              </a:ext>
            </a:extLst>
          </p:cNvPr>
          <p:cNvSpPr>
            <a:spLocks noGrp="1"/>
          </p:cNvSpPr>
          <p:nvPr>
            <p:ph type="sldNum" sz="quarter" idx="12"/>
          </p:nvPr>
        </p:nvSpPr>
        <p:spPr/>
        <p:txBody>
          <a:bodyPr/>
          <a:lstStyle>
            <a:lvl1pPr>
              <a:defRPr/>
            </a:lvl1pPr>
          </a:lstStyle>
          <a:p>
            <a:pPr>
              <a:defRPr/>
            </a:pPr>
            <a:fld id="{374CC8E1-49DA-4C51-B9D4-F7C3DC4A3DD6}" type="slidenum">
              <a:rPr lang="zh-CN" altLang="en-US"/>
              <a:pPr>
                <a:defRPr/>
              </a:pPr>
              <a:t>‹#›</a:t>
            </a:fld>
            <a:endParaRPr lang="zh-CN" altLang="en-US"/>
          </a:p>
        </p:txBody>
      </p:sp>
    </p:spTree>
    <p:extLst>
      <p:ext uri="{BB962C8B-B14F-4D97-AF65-F5344CB8AC3E}">
        <p14:creationId xmlns:p14="http://schemas.microsoft.com/office/powerpoint/2010/main" val="2323178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7E5A64BC-89AB-4087-809B-42E87D110304}"/>
              </a:ext>
            </a:extLst>
          </p:cNvPr>
          <p:cNvSpPr>
            <a:spLocks noGrp="1"/>
          </p:cNvSpPr>
          <p:nvPr>
            <p:ph type="dt" sz="half" idx="10"/>
          </p:nvPr>
        </p:nvSpPr>
        <p:spPr/>
        <p:txBody>
          <a:bodyPr/>
          <a:lstStyle>
            <a:lvl1pPr>
              <a:defRPr/>
            </a:lvl1pPr>
          </a:lstStyle>
          <a:p>
            <a:pPr>
              <a:defRPr/>
            </a:pPr>
            <a:fld id="{E188EC72-6A9C-4741-8D08-1245CB3638E3}" type="datetimeFigureOut">
              <a:rPr lang="zh-CN" altLang="en-US"/>
              <a:pPr>
                <a:defRPr/>
              </a:pPr>
              <a:t>2023-6-13</a:t>
            </a:fld>
            <a:endParaRPr lang="zh-CN" altLang="en-US"/>
          </a:p>
        </p:txBody>
      </p:sp>
      <p:sp>
        <p:nvSpPr>
          <p:cNvPr id="6" name="页脚占位符 4">
            <a:extLst>
              <a:ext uri="{FF2B5EF4-FFF2-40B4-BE49-F238E27FC236}">
                <a16:creationId xmlns:a16="http://schemas.microsoft.com/office/drawing/2014/main" id="{091B858D-E1E3-4E33-B2DA-DD316AD46FF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387B345-6BD2-4E5F-8FD2-2A6F06EA7F0A}"/>
              </a:ext>
            </a:extLst>
          </p:cNvPr>
          <p:cNvSpPr>
            <a:spLocks noGrp="1"/>
          </p:cNvSpPr>
          <p:nvPr>
            <p:ph type="sldNum" sz="quarter" idx="12"/>
          </p:nvPr>
        </p:nvSpPr>
        <p:spPr/>
        <p:txBody>
          <a:bodyPr/>
          <a:lstStyle>
            <a:lvl1pPr>
              <a:defRPr/>
            </a:lvl1pPr>
          </a:lstStyle>
          <a:p>
            <a:pPr>
              <a:defRPr/>
            </a:pPr>
            <a:fld id="{ED4A0695-1EB0-4F43-913E-96909EAC1A81}" type="slidenum">
              <a:rPr lang="zh-CN" altLang="en-US"/>
              <a:pPr>
                <a:defRPr/>
              </a:pPr>
              <a:t>‹#›</a:t>
            </a:fld>
            <a:endParaRPr lang="zh-CN" altLang="en-US"/>
          </a:p>
        </p:txBody>
      </p:sp>
    </p:spTree>
    <p:extLst>
      <p:ext uri="{BB962C8B-B14F-4D97-AF65-F5344CB8AC3E}">
        <p14:creationId xmlns:p14="http://schemas.microsoft.com/office/powerpoint/2010/main" val="2454929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3E49FF18-9105-4833-9BE5-812192C06991}"/>
              </a:ext>
            </a:extLst>
          </p:cNvPr>
          <p:cNvSpPr>
            <a:spLocks noGrp="1"/>
          </p:cNvSpPr>
          <p:nvPr>
            <p:ph type="dt" sz="half" idx="10"/>
          </p:nvPr>
        </p:nvSpPr>
        <p:spPr/>
        <p:txBody>
          <a:bodyPr/>
          <a:lstStyle>
            <a:lvl1pPr>
              <a:defRPr/>
            </a:lvl1pPr>
          </a:lstStyle>
          <a:p>
            <a:pPr>
              <a:defRPr/>
            </a:pPr>
            <a:fld id="{F2B9C12D-BE55-4B5C-9A38-D818C97C70EE}" type="datetimeFigureOut">
              <a:rPr lang="zh-CN" altLang="en-US"/>
              <a:pPr>
                <a:defRPr/>
              </a:pPr>
              <a:t>2023-6-13</a:t>
            </a:fld>
            <a:endParaRPr lang="zh-CN" altLang="en-US"/>
          </a:p>
        </p:txBody>
      </p:sp>
      <p:sp>
        <p:nvSpPr>
          <p:cNvPr id="8" name="页脚占位符 4">
            <a:extLst>
              <a:ext uri="{FF2B5EF4-FFF2-40B4-BE49-F238E27FC236}">
                <a16:creationId xmlns:a16="http://schemas.microsoft.com/office/drawing/2014/main" id="{D475A787-2948-4D4B-B851-DD2729B6F6E0}"/>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B04E18FD-A1F0-40E5-AF8D-BEA517EF7922}"/>
              </a:ext>
            </a:extLst>
          </p:cNvPr>
          <p:cNvSpPr>
            <a:spLocks noGrp="1"/>
          </p:cNvSpPr>
          <p:nvPr>
            <p:ph type="sldNum" sz="quarter" idx="12"/>
          </p:nvPr>
        </p:nvSpPr>
        <p:spPr/>
        <p:txBody>
          <a:bodyPr/>
          <a:lstStyle>
            <a:lvl1pPr>
              <a:defRPr/>
            </a:lvl1pPr>
          </a:lstStyle>
          <a:p>
            <a:pPr>
              <a:defRPr/>
            </a:pPr>
            <a:fld id="{945C04A9-3724-45A9-A06E-398ADA06653C}" type="slidenum">
              <a:rPr lang="zh-CN" altLang="en-US"/>
              <a:pPr>
                <a:defRPr/>
              </a:pPr>
              <a:t>‹#›</a:t>
            </a:fld>
            <a:endParaRPr lang="zh-CN" altLang="en-US"/>
          </a:p>
        </p:txBody>
      </p:sp>
    </p:spTree>
    <p:extLst>
      <p:ext uri="{BB962C8B-B14F-4D97-AF65-F5344CB8AC3E}">
        <p14:creationId xmlns:p14="http://schemas.microsoft.com/office/powerpoint/2010/main" val="397063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DCB68C34-71DE-43C5-9C60-0E8D3B3035ED}"/>
              </a:ext>
            </a:extLst>
          </p:cNvPr>
          <p:cNvSpPr>
            <a:spLocks noGrp="1"/>
          </p:cNvSpPr>
          <p:nvPr>
            <p:ph type="dt" sz="half" idx="10"/>
          </p:nvPr>
        </p:nvSpPr>
        <p:spPr/>
        <p:txBody>
          <a:bodyPr/>
          <a:lstStyle>
            <a:lvl1pPr>
              <a:defRPr/>
            </a:lvl1pPr>
          </a:lstStyle>
          <a:p>
            <a:pPr>
              <a:defRPr/>
            </a:pPr>
            <a:fld id="{ED6D5D32-0D73-4DCA-91CC-9B64AEB79E4B}" type="datetimeFigureOut">
              <a:rPr lang="zh-CN" altLang="en-US"/>
              <a:pPr>
                <a:defRPr/>
              </a:pPr>
              <a:t>2023-6-13</a:t>
            </a:fld>
            <a:endParaRPr lang="zh-CN" altLang="en-US"/>
          </a:p>
        </p:txBody>
      </p:sp>
      <p:sp>
        <p:nvSpPr>
          <p:cNvPr id="4" name="页脚占位符 4">
            <a:extLst>
              <a:ext uri="{FF2B5EF4-FFF2-40B4-BE49-F238E27FC236}">
                <a16:creationId xmlns:a16="http://schemas.microsoft.com/office/drawing/2014/main" id="{199978B7-6A31-4E65-8D9E-C31AB14F3CE8}"/>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89E72CF-EF1D-4C25-8A53-605738731E63}"/>
              </a:ext>
            </a:extLst>
          </p:cNvPr>
          <p:cNvSpPr>
            <a:spLocks noGrp="1"/>
          </p:cNvSpPr>
          <p:nvPr>
            <p:ph type="sldNum" sz="quarter" idx="12"/>
          </p:nvPr>
        </p:nvSpPr>
        <p:spPr/>
        <p:txBody>
          <a:bodyPr/>
          <a:lstStyle>
            <a:lvl1pPr>
              <a:defRPr/>
            </a:lvl1pPr>
          </a:lstStyle>
          <a:p>
            <a:pPr>
              <a:defRPr/>
            </a:pPr>
            <a:fld id="{7BD45FA4-6130-4543-B237-595F1B0C86E7}" type="slidenum">
              <a:rPr lang="zh-CN" altLang="en-US"/>
              <a:pPr>
                <a:defRPr/>
              </a:pPr>
              <a:t>‹#›</a:t>
            </a:fld>
            <a:endParaRPr lang="zh-CN" altLang="en-US"/>
          </a:p>
        </p:txBody>
      </p:sp>
    </p:spTree>
    <p:extLst>
      <p:ext uri="{BB962C8B-B14F-4D97-AF65-F5344CB8AC3E}">
        <p14:creationId xmlns:p14="http://schemas.microsoft.com/office/powerpoint/2010/main" val="3687472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753B55F2-ECC5-4415-8856-F1BB357CFE37}"/>
              </a:ext>
            </a:extLst>
          </p:cNvPr>
          <p:cNvSpPr>
            <a:spLocks noGrp="1"/>
          </p:cNvSpPr>
          <p:nvPr>
            <p:ph type="dt" sz="half" idx="10"/>
          </p:nvPr>
        </p:nvSpPr>
        <p:spPr/>
        <p:txBody>
          <a:bodyPr/>
          <a:lstStyle>
            <a:lvl1pPr>
              <a:defRPr/>
            </a:lvl1pPr>
          </a:lstStyle>
          <a:p>
            <a:pPr>
              <a:defRPr/>
            </a:pPr>
            <a:fld id="{8D9A4DCA-AA70-4692-BB81-2D97E8E107F3}" type="datetimeFigureOut">
              <a:rPr lang="zh-CN" altLang="en-US"/>
              <a:pPr>
                <a:defRPr/>
              </a:pPr>
              <a:t>2023-6-13</a:t>
            </a:fld>
            <a:endParaRPr lang="zh-CN" altLang="en-US"/>
          </a:p>
        </p:txBody>
      </p:sp>
      <p:sp>
        <p:nvSpPr>
          <p:cNvPr id="3" name="页脚占位符 4">
            <a:extLst>
              <a:ext uri="{FF2B5EF4-FFF2-40B4-BE49-F238E27FC236}">
                <a16:creationId xmlns:a16="http://schemas.microsoft.com/office/drawing/2014/main" id="{5A6E98F5-3F92-452A-AD85-1C36C9B452A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5E3825F0-07F7-4BD2-8344-51CF7DD803B7}"/>
              </a:ext>
            </a:extLst>
          </p:cNvPr>
          <p:cNvSpPr>
            <a:spLocks noGrp="1"/>
          </p:cNvSpPr>
          <p:nvPr>
            <p:ph type="sldNum" sz="quarter" idx="12"/>
          </p:nvPr>
        </p:nvSpPr>
        <p:spPr/>
        <p:txBody>
          <a:bodyPr/>
          <a:lstStyle>
            <a:lvl1pPr>
              <a:defRPr/>
            </a:lvl1pPr>
          </a:lstStyle>
          <a:p>
            <a:pPr>
              <a:defRPr/>
            </a:pPr>
            <a:fld id="{CA8B14EA-4D3E-4D21-8452-AAE2EC8D9C1E}" type="slidenum">
              <a:rPr lang="zh-CN" altLang="en-US"/>
              <a:pPr>
                <a:defRPr/>
              </a:pPr>
              <a:t>‹#›</a:t>
            </a:fld>
            <a:endParaRPr lang="zh-CN" altLang="en-US"/>
          </a:p>
        </p:txBody>
      </p:sp>
    </p:spTree>
    <p:extLst>
      <p:ext uri="{BB962C8B-B14F-4D97-AF65-F5344CB8AC3E}">
        <p14:creationId xmlns:p14="http://schemas.microsoft.com/office/powerpoint/2010/main" val="3291064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8F3A628-D5D8-4F65-B2F9-F04D30C914A8}"/>
              </a:ext>
            </a:extLst>
          </p:cNvPr>
          <p:cNvSpPr>
            <a:spLocks noGrp="1"/>
          </p:cNvSpPr>
          <p:nvPr>
            <p:ph type="dt" sz="half" idx="10"/>
          </p:nvPr>
        </p:nvSpPr>
        <p:spPr/>
        <p:txBody>
          <a:bodyPr/>
          <a:lstStyle>
            <a:lvl1pPr>
              <a:defRPr/>
            </a:lvl1pPr>
          </a:lstStyle>
          <a:p>
            <a:pPr>
              <a:defRPr/>
            </a:pPr>
            <a:fld id="{DC7140A8-829B-494E-A7D4-A1F6B09A2556}" type="datetimeFigureOut">
              <a:rPr lang="zh-CN" altLang="en-US"/>
              <a:pPr>
                <a:defRPr/>
              </a:pPr>
              <a:t>2023-6-13</a:t>
            </a:fld>
            <a:endParaRPr lang="zh-CN" altLang="en-US"/>
          </a:p>
        </p:txBody>
      </p:sp>
      <p:sp>
        <p:nvSpPr>
          <p:cNvPr id="6" name="页脚占位符 4">
            <a:extLst>
              <a:ext uri="{FF2B5EF4-FFF2-40B4-BE49-F238E27FC236}">
                <a16:creationId xmlns:a16="http://schemas.microsoft.com/office/drawing/2014/main" id="{A5814225-16DD-4D91-ACE2-C41258D38BA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CDE03EB-25C6-478C-A3E2-1F68EF6B312D}"/>
              </a:ext>
            </a:extLst>
          </p:cNvPr>
          <p:cNvSpPr>
            <a:spLocks noGrp="1"/>
          </p:cNvSpPr>
          <p:nvPr>
            <p:ph type="sldNum" sz="quarter" idx="12"/>
          </p:nvPr>
        </p:nvSpPr>
        <p:spPr/>
        <p:txBody>
          <a:bodyPr/>
          <a:lstStyle>
            <a:lvl1pPr>
              <a:defRPr/>
            </a:lvl1pPr>
          </a:lstStyle>
          <a:p>
            <a:pPr>
              <a:defRPr/>
            </a:pPr>
            <a:fld id="{7E6DA5B8-61B4-4F08-A79D-25537C491184}" type="slidenum">
              <a:rPr lang="zh-CN" altLang="en-US"/>
              <a:pPr>
                <a:defRPr/>
              </a:pPr>
              <a:t>‹#›</a:t>
            </a:fld>
            <a:endParaRPr lang="zh-CN" altLang="en-US"/>
          </a:p>
        </p:txBody>
      </p:sp>
    </p:spTree>
    <p:extLst>
      <p:ext uri="{BB962C8B-B14F-4D97-AF65-F5344CB8AC3E}">
        <p14:creationId xmlns:p14="http://schemas.microsoft.com/office/powerpoint/2010/main" val="2270540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F2AA31C-11AB-4A7E-A7EF-66D0555739D4}"/>
              </a:ext>
            </a:extLst>
          </p:cNvPr>
          <p:cNvSpPr>
            <a:spLocks noGrp="1"/>
          </p:cNvSpPr>
          <p:nvPr>
            <p:ph type="dt" sz="half" idx="10"/>
          </p:nvPr>
        </p:nvSpPr>
        <p:spPr/>
        <p:txBody>
          <a:bodyPr/>
          <a:lstStyle>
            <a:lvl1pPr>
              <a:defRPr/>
            </a:lvl1pPr>
          </a:lstStyle>
          <a:p>
            <a:pPr>
              <a:defRPr/>
            </a:pPr>
            <a:fld id="{69840377-E043-48D2-8B8F-C00CC3880533}" type="datetimeFigureOut">
              <a:rPr lang="zh-CN" altLang="en-US"/>
              <a:pPr>
                <a:defRPr/>
              </a:pPr>
              <a:t>2023-6-13</a:t>
            </a:fld>
            <a:endParaRPr lang="zh-CN" altLang="en-US"/>
          </a:p>
        </p:txBody>
      </p:sp>
      <p:sp>
        <p:nvSpPr>
          <p:cNvPr id="6" name="页脚占位符 4">
            <a:extLst>
              <a:ext uri="{FF2B5EF4-FFF2-40B4-BE49-F238E27FC236}">
                <a16:creationId xmlns:a16="http://schemas.microsoft.com/office/drawing/2014/main" id="{83A22B02-FF94-4E23-8EC2-0677CC0D786B}"/>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8CC61F0-6E2C-44A0-A860-73B23C23D912}"/>
              </a:ext>
            </a:extLst>
          </p:cNvPr>
          <p:cNvSpPr>
            <a:spLocks noGrp="1"/>
          </p:cNvSpPr>
          <p:nvPr>
            <p:ph type="sldNum" sz="quarter" idx="12"/>
          </p:nvPr>
        </p:nvSpPr>
        <p:spPr/>
        <p:txBody>
          <a:bodyPr/>
          <a:lstStyle>
            <a:lvl1pPr>
              <a:defRPr/>
            </a:lvl1pPr>
          </a:lstStyle>
          <a:p>
            <a:pPr>
              <a:defRPr/>
            </a:pPr>
            <a:fld id="{643A315E-8F34-42D5-9C91-3D8A7D5B4DF4}" type="slidenum">
              <a:rPr lang="zh-CN" altLang="en-US"/>
              <a:pPr>
                <a:defRPr/>
              </a:pPr>
              <a:t>‹#›</a:t>
            </a:fld>
            <a:endParaRPr lang="zh-CN" altLang="en-US"/>
          </a:p>
        </p:txBody>
      </p:sp>
    </p:spTree>
    <p:extLst>
      <p:ext uri="{BB962C8B-B14F-4D97-AF65-F5344CB8AC3E}">
        <p14:creationId xmlns:p14="http://schemas.microsoft.com/office/powerpoint/2010/main" val="3865124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5B93B2B8-EC58-4A25-939F-19A8F2B1EFE0}"/>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548A247D-4DFB-4E99-9C54-4A1F119FC96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EB2D97B-20CC-4390-A624-F82CC12228F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583D615-11C0-439E-BFAB-ACEFAD82FDBE}" type="datetimeFigureOut">
              <a:rPr lang="zh-CN" altLang="en-US"/>
              <a:pPr>
                <a:defRPr/>
              </a:pPr>
              <a:t>2023-6-13</a:t>
            </a:fld>
            <a:endParaRPr lang="zh-CN" altLang="en-US"/>
          </a:p>
        </p:txBody>
      </p:sp>
      <p:sp>
        <p:nvSpPr>
          <p:cNvPr id="5" name="页脚占位符 4">
            <a:extLst>
              <a:ext uri="{FF2B5EF4-FFF2-40B4-BE49-F238E27FC236}">
                <a16:creationId xmlns:a16="http://schemas.microsoft.com/office/drawing/2014/main" id="{27D119DE-A8B4-42F9-A1F9-B72738CE4B0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A900D18B-88B4-4CFE-8E9C-00AA8653A57C}"/>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08788B66-C6FA-417C-9679-4985C0C12B3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295215EF-3CBC-4710-B012-4A2768D0A78A}"/>
              </a:ext>
            </a:extLst>
          </p:cNvPr>
          <p:cNvSpPr>
            <a:spLocks noGrp="1" noChangeArrowheads="1"/>
          </p:cNvSpPr>
          <p:nvPr>
            <p:ph type="ctrTitle"/>
          </p:nvPr>
        </p:nvSpPr>
        <p:spPr>
          <a:xfrm>
            <a:off x="0" y="1268760"/>
            <a:ext cx="9144000" cy="1470025"/>
          </a:xfrm>
        </p:spPr>
        <p:txBody>
          <a:bodyPr/>
          <a:lstStyle/>
          <a:p>
            <a:pPr eaLnBrk="1" hangingPunct="1"/>
            <a:r>
              <a:rPr lang="en-US" altLang="zh-CN" sz="7200" b="1" dirty="0">
                <a:solidFill>
                  <a:srgbClr val="0070C0"/>
                </a:solidFill>
              </a:rPr>
              <a:t>《</a:t>
            </a:r>
            <a:r>
              <a:rPr lang="zh-CN" altLang="en-US" sz="7200" b="1" dirty="0">
                <a:solidFill>
                  <a:srgbClr val="0070C0"/>
                </a:solidFill>
              </a:rPr>
              <a:t>计算机组成原理</a:t>
            </a:r>
            <a:r>
              <a:rPr lang="en-US" altLang="zh-CN" sz="7200" b="1" dirty="0">
                <a:solidFill>
                  <a:srgbClr val="0070C0"/>
                </a:solidFill>
              </a:rPr>
              <a:t>》</a:t>
            </a:r>
            <a:br>
              <a:rPr lang="en-US" altLang="zh-CN" sz="6000" b="1" dirty="0"/>
            </a:br>
            <a:r>
              <a:rPr lang="zh-CN" altLang="en-US" sz="4000" b="1" dirty="0">
                <a:solidFill>
                  <a:srgbClr val="0070C0"/>
                </a:solidFill>
              </a:rPr>
              <a:t>（第四讲习题答案）</a:t>
            </a:r>
            <a:endParaRPr lang="zh-CN" altLang="en-US" sz="6000" b="1"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78550" y="404664"/>
            <a:ext cx="8198019" cy="5904656"/>
          </a:xfrm>
        </p:spPr>
        <p:txBody>
          <a:bodyPr/>
          <a:lstStyle/>
          <a:p>
            <a:r>
              <a:rPr lang="en-US" altLang="zh-CN" sz="1600" b="1" dirty="0"/>
              <a:t>4.2  </a:t>
            </a:r>
            <a:r>
              <a:rPr lang="zh-CN" altLang="en-US" sz="1600" b="1" dirty="0"/>
              <a:t>选择题（续）</a:t>
            </a:r>
            <a:endParaRPr lang="en-US" altLang="zh-CN" sz="2000" b="1" dirty="0"/>
          </a:p>
          <a:p>
            <a:pPr lvl="1"/>
            <a:r>
              <a:rPr lang="zh-CN" altLang="en-US" sz="1200" b="1" dirty="0"/>
              <a:t>（</a:t>
            </a:r>
            <a:r>
              <a:rPr lang="en-US" altLang="zh-CN" sz="1200" b="1" dirty="0"/>
              <a:t>7</a:t>
            </a:r>
            <a:r>
              <a:rPr lang="zh-CN" altLang="en-US" sz="1200" b="1" dirty="0"/>
              <a:t>）</a:t>
            </a:r>
            <a:r>
              <a:rPr lang="en-US" altLang="zh-CN" sz="1200" b="1" dirty="0"/>
              <a:t>D</a:t>
            </a:r>
            <a:r>
              <a:rPr lang="zh-CN" altLang="en-US" sz="1200" b="1" dirty="0"/>
              <a:t>：</a:t>
            </a:r>
            <a:endParaRPr lang="en-US" altLang="zh-CN" sz="1200" b="1" dirty="0"/>
          </a:p>
          <a:p>
            <a:pPr lvl="2"/>
            <a:r>
              <a:rPr lang="zh-CN" altLang="en-US" sz="1200" b="1" dirty="0"/>
              <a:t>存储体</a:t>
            </a:r>
            <a:r>
              <a:rPr lang="en-US" altLang="zh-CN" sz="1200" b="1" dirty="0"/>
              <a:t>0</a:t>
            </a:r>
            <a:r>
              <a:rPr lang="zh-CN" altLang="en-US" sz="1200" b="1" dirty="0"/>
              <a:t>的地址为：</a:t>
            </a:r>
            <a:r>
              <a:rPr lang="en-US" altLang="zh-CN" sz="1200" b="1" dirty="0"/>
              <a:t>8000</a:t>
            </a:r>
            <a:r>
              <a:rPr lang="zh-CN" altLang="en-US" sz="1200" b="1" dirty="0"/>
              <a:t>、</a:t>
            </a:r>
            <a:r>
              <a:rPr lang="en-US" altLang="zh-CN" sz="1200" b="1" dirty="0"/>
              <a:t>8004</a:t>
            </a:r>
            <a:r>
              <a:rPr lang="zh-CN" altLang="en-US" sz="1200" b="1" dirty="0"/>
              <a:t>、</a:t>
            </a:r>
            <a:r>
              <a:rPr lang="en-US" altLang="zh-CN" sz="1200" b="1" dirty="0"/>
              <a:t>8008</a:t>
            </a:r>
            <a:r>
              <a:rPr lang="zh-CN" altLang="en-US" sz="1200" b="1" dirty="0"/>
              <a:t>；存储体</a:t>
            </a:r>
            <a:r>
              <a:rPr lang="en-US" altLang="zh-CN" sz="1200" b="1" dirty="0"/>
              <a:t>1</a:t>
            </a:r>
            <a:r>
              <a:rPr lang="zh-CN" altLang="en-US" sz="1200" b="1" dirty="0"/>
              <a:t>的地址为：</a:t>
            </a:r>
            <a:r>
              <a:rPr lang="en-US" altLang="zh-CN" sz="1200" b="1" dirty="0"/>
              <a:t>8001</a:t>
            </a:r>
            <a:r>
              <a:rPr lang="zh-CN" altLang="en-US" sz="1200" b="1" dirty="0"/>
              <a:t>、</a:t>
            </a:r>
            <a:r>
              <a:rPr lang="en-US" altLang="zh-CN" sz="1200" b="1" dirty="0"/>
              <a:t>8005</a:t>
            </a:r>
            <a:r>
              <a:rPr lang="zh-CN" altLang="en-US" sz="1200" b="1" dirty="0"/>
              <a:t>；存储体</a:t>
            </a:r>
            <a:r>
              <a:rPr lang="en-US" altLang="zh-CN" sz="1200" b="1" dirty="0"/>
              <a:t>2</a:t>
            </a:r>
            <a:r>
              <a:rPr lang="zh-CN" altLang="en-US" sz="1200" b="1" dirty="0"/>
              <a:t>的地址为：</a:t>
            </a:r>
            <a:r>
              <a:rPr lang="en-US" altLang="zh-CN" sz="1200" b="1" dirty="0"/>
              <a:t>8002</a:t>
            </a:r>
            <a:r>
              <a:rPr lang="zh-CN" altLang="en-US" sz="1200" b="1" dirty="0"/>
              <a:t>、</a:t>
            </a:r>
            <a:r>
              <a:rPr lang="en-US" altLang="zh-CN" sz="1200" b="1" dirty="0"/>
              <a:t>8006</a:t>
            </a:r>
            <a:r>
              <a:rPr lang="zh-CN" altLang="en-US" sz="1200" b="1" dirty="0"/>
              <a:t>；存储体</a:t>
            </a:r>
            <a:r>
              <a:rPr lang="en-US" altLang="zh-CN" sz="1200" b="1" dirty="0"/>
              <a:t>3</a:t>
            </a:r>
            <a:r>
              <a:rPr lang="zh-CN" altLang="en-US" sz="1200" b="1" dirty="0"/>
              <a:t>的地址为：</a:t>
            </a:r>
            <a:r>
              <a:rPr lang="en-US" altLang="zh-CN" sz="1200" b="1" dirty="0"/>
              <a:t>8003</a:t>
            </a:r>
            <a:r>
              <a:rPr lang="zh-CN" altLang="en-US" sz="1200" b="1" dirty="0"/>
              <a:t>、</a:t>
            </a:r>
            <a:r>
              <a:rPr lang="en-US" altLang="zh-CN" sz="1200" b="1" dirty="0"/>
              <a:t>8007</a:t>
            </a:r>
          </a:p>
          <a:p>
            <a:pPr lvl="2"/>
            <a:r>
              <a:rPr lang="zh-CN" altLang="en-US" sz="1200" b="1" dirty="0"/>
              <a:t>主存地址序列为：</a:t>
            </a:r>
            <a:r>
              <a:rPr lang="en-US" altLang="zh-CN" sz="1200" b="1" dirty="0"/>
              <a:t>8005</a:t>
            </a:r>
            <a:r>
              <a:rPr lang="zh-CN" altLang="en-US" sz="1200" b="1" dirty="0"/>
              <a:t>、</a:t>
            </a:r>
            <a:r>
              <a:rPr lang="en-US" altLang="zh-CN" sz="1200" b="1" dirty="0"/>
              <a:t>8006</a:t>
            </a:r>
            <a:r>
              <a:rPr lang="zh-CN" altLang="en-US" sz="1200" b="1" dirty="0"/>
              <a:t>、</a:t>
            </a:r>
            <a:r>
              <a:rPr lang="en-US" altLang="zh-CN" sz="1200" b="1" dirty="0"/>
              <a:t>8007</a:t>
            </a:r>
            <a:r>
              <a:rPr lang="zh-CN" altLang="en-US" sz="1200" b="1" dirty="0"/>
              <a:t>、</a:t>
            </a:r>
            <a:r>
              <a:rPr lang="en-US" altLang="zh-CN" sz="1200" b="1" dirty="0"/>
              <a:t>8008</a:t>
            </a:r>
            <a:r>
              <a:rPr lang="zh-CN" altLang="en-US" sz="1200" b="1" dirty="0"/>
              <a:t>、</a:t>
            </a:r>
            <a:r>
              <a:rPr lang="en-US" altLang="zh-CN" sz="1200" b="1" dirty="0"/>
              <a:t>8001</a:t>
            </a:r>
            <a:r>
              <a:rPr lang="zh-CN" altLang="en-US" sz="1200" b="1" dirty="0"/>
              <a:t>、</a:t>
            </a:r>
            <a:r>
              <a:rPr lang="en-US" altLang="zh-CN" sz="1200" b="1" dirty="0"/>
              <a:t>8002</a:t>
            </a:r>
            <a:r>
              <a:rPr lang="zh-CN" altLang="en-US" sz="1200" b="1" dirty="0"/>
              <a:t>、</a:t>
            </a:r>
            <a:r>
              <a:rPr lang="en-US" altLang="zh-CN" sz="1200" b="1" dirty="0"/>
              <a:t>8003</a:t>
            </a:r>
            <a:r>
              <a:rPr lang="zh-CN" altLang="en-US" sz="1200" b="1" dirty="0"/>
              <a:t>、</a:t>
            </a:r>
            <a:r>
              <a:rPr lang="en-US" altLang="zh-CN" sz="1200" b="1" dirty="0"/>
              <a:t>8004</a:t>
            </a:r>
            <a:r>
              <a:rPr lang="zh-CN" altLang="en-US" sz="1200" b="1" dirty="0"/>
              <a:t>、</a:t>
            </a:r>
            <a:r>
              <a:rPr lang="en-US" altLang="zh-CN" sz="1200" b="1" dirty="0"/>
              <a:t>8000</a:t>
            </a:r>
          </a:p>
          <a:p>
            <a:pPr lvl="2"/>
            <a:r>
              <a:rPr lang="zh-CN" altLang="en-US" sz="1200" b="1" dirty="0"/>
              <a:t>四个体的地址序列特点：</a:t>
            </a:r>
            <a:r>
              <a:rPr lang="en-US" altLang="zh-CN" sz="1200" b="1" dirty="0"/>
              <a:t>0(4  8  12  16….)  1(1 5  9  13…)   2(6 10 14  18….)    3(7 11  15   19….)</a:t>
            </a:r>
          </a:p>
          <a:p>
            <a:pPr lvl="2"/>
            <a:r>
              <a:rPr lang="zh-CN" altLang="en-US" sz="1200" b="1" dirty="0">
                <a:highlight>
                  <a:srgbClr val="FFFF00"/>
                </a:highlight>
              </a:rPr>
              <a:t>地址</a:t>
            </a:r>
            <a:r>
              <a:rPr lang="en-US" altLang="zh-CN" sz="1200" b="1" dirty="0">
                <a:highlight>
                  <a:srgbClr val="FFFF00"/>
                </a:highlight>
              </a:rPr>
              <a:t>mod  4=</a:t>
            </a:r>
            <a:r>
              <a:rPr lang="zh-CN" altLang="en-US" sz="1200" b="1" dirty="0">
                <a:highlight>
                  <a:srgbClr val="FFFF00"/>
                </a:highlight>
              </a:rPr>
              <a:t>体号</a:t>
            </a:r>
            <a:endParaRPr lang="en-US" altLang="zh-CN" sz="1200" b="1" dirty="0">
              <a:highlight>
                <a:srgbClr val="FFFF00"/>
              </a:highlight>
            </a:endParaRPr>
          </a:p>
          <a:p>
            <a:pPr lvl="2"/>
            <a:r>
              <a:rPr lang="en-US" altLang="zh-CN" sz="1200" b="1" dirty="0"/>
              <a:t>A</a:t>
            </a:r>
            <a:r>
              <a:rPr lang="zh-CN" altLang="en-US" sz="1200" b="1" dirty="0"/>
              <a:t>：</a:t>
            </a:r>
            <a:r>
              <a:rPr lang="en-US" altLang="zh-CN" sz="1200" b="1" dirty="0"/>
              <a:t>8004</a:t>
            </a:r>
            <a:r>
              <a:rPr lang="zh-CN" altLang="en-US" sz="1200" b="1" dirty="0"/>
              <a:t>和</a:t>
            </a:r>
            <a:r>
              <a:rPr lang="en-US" altLang="zh-CN" sz="1200" b="1" dirty="0"/>
              <a:t>8008</a:t>
            </a:r>
            <a:r>
              <a:rPr lang="zh-CN" altLang="en-US" sz="1200" b="1" dirty="0"/>
              <a:t>虽然都在存储体</a:t>
            </a:r>
            <a:r>
              <a:rPr lang="en-US" altLang="zh-CN" sz="1200" b="1" dirty="0"/>
              <a:t>0</a:t>
            </a:r>
            <a:r>
              <a:rPr lang="zh-CN" altLang="en-US" sz="1200" b="1" dirty="0"/>
              <a:t>，但是相差</a:t>
            </a:r>
            <a:r>
              <a:rPr lang="en-US" altLang="zh-CN" sz="1200" b="1" dirty="0"/>
              <a:t>4</a:t>
            </a:r>
            <a:r>
              <a:rPr lang="zh-CN" altLang="en-US" sz="1200" b="1" dirty="0"/>
              <a:t>个序列，因此不会冲突</a:t>
            </a:r>
            <a:endParaRPr lang="en-US" altLang="zh-CN" sz="1200" b="1" dirty="0"/>
          </a:p>
          <a:p>
            <a:pPr lvl="2"/>
            <a:r>
              <a:rPr lang="en-US" altLang="zh-CN" sz="1200" b="1" dirty="0"/>
              <a:t>B</a:t>
            </a:r>
            <a:r>
              <a:rPr lang="zh-CN" altLang="en-US" sz="1200" b="1" dirty="0"/>
              <a:t>：</a:t>
            </a:r>
            <a:r>
              <a:rPr lang="en-US" altLang="zh-CN" sz="1200" b="1" dirty="0"/>
              <a:t>8002</a:t>
            </a:r>
            <a:r>
              <a:rPr lang="zh-CN" altLang="en-US" sz="1200" b="1" dirty="0"/>
              <a:t>和</a:t>
            </a:r>
            <a:r>
              <a:rPr lang="en-US" altLang="zh-CN" sz="1200" b="1" dirty="0"/>
              <a:t>8007</a:t>
            </a:r>
            <a:r>
              <a:rPr lang="zh-CN" altLang="en-US" sz="1200" b="1" dirty="0"/>
              <a:t>分别在存储体</a:t>
            </a:r>
            <a:r>
              <a:rPr lang="en-US" altLang="zh-CN" sz="1200" b="1" dirty="0"/>
              <a:t>2</a:t>
            </a:r>
            <a:r>
              <a:rPr lang="zh-CN" altLang="en-US" sz="1200" b="1" dirty="0"/>
              <a:t>和存储体</a:t>
            </a:r>
            <a:r>
              <a:rPr lang="en-US" altLang="zh-CN" sz="1200" b="1" dirty="0"/>
              <a:t>3</a:t>
            </a:r>
            <a:r>
              <a:rPr lang="zh-CN" altLang="en-US" sz="1200" b="1" dirty="0"/>
              <a:t>中，因此不会冲突</a:t>
            </a:r>
            <a:endParaRPr lang="en-US" altLang="zh-CN" sz="1200" b="1" dirty="0"/>
          </a:p>
          <a:p>
            <a:pPr lvl="2"/>
            <a:r>
              <a:rPr lang="en-US" altLang="zh-CN" sz="1200" b="1" dirty="0"/>
              <a:t>C</a:t>
            </a:r>
            <a:r>
              <a:rPr lang="zh-CN" altLang="en-US" sz="1200" b="1" dirty="0"/>
              <a:t>：</a:t>
            </a:r>
            <a:r>
              <a:rPr lang="en-US" altLang="zh-CN" sz="1200" b="1" dirty="0"/>
              <a:t>8001</a:t>
            </a:r>
            <a:r>
              <a:rPr lang="zh-CN" altLang="en-US" sz="1200" b="1" dirty="0"/>
              <a:t>和</a:t>
            </a:r>
            <a:r>
              <a:rPr lang="en-US" altLang="zh-CN" sz="1200" b="1" dirty="0"/>
              <a:t>8008</a:t>
            </a:r>
            <a:r>
              <a:rPr lang="zh-CN" altLang="en-US" sz="1200" b="1" dirty="0"/>
              <a:t>分别在存储体</a:t>
            </a:r>
            <a:r>
              <a:rPr lang="en-US" altLang="zh-CN" sz="1200" b="1" dirty="0"/>
              <a:t>1</a:t>
            </a:r>
            <a:r>
              <a:rPr lang="zh-CN" altLang="en-US" sz="1200" b="1" dirty="0"/>
              <a:t>和存储体</a:t>
            </a:r>
            <a:r>
              <a:rPr lang="en-US" altLang="zh-CN" sz="1200" b="1" dirty="0"/>
              <a:t>0</a:t>
            </a:r>
            <a:r>
              <a:rPr lang="zh-CN" altLang="en-US" sz="1200" b="1" dirty="0"/>
              <a:t>中，因此不会冲突</a:t>
            </a:r>
            <a:endParaRPr lang="en-US" altLang="zh-CN" sz="1200" b="1" dirty="0"/>
          </a:p>
          <a:p>
            <a:pPr lvl="2"/>
            <a:r>
              <a:rPr lang="en-US" altLang="zh-CN" sz="1200" b="1" dirty="0"/>
              <a:t>D</a:t>
            </a:r>
            <a:r>
              <a:rPr lang="zh-CN" altLang="en-US" sz="1200" b="1" dirty="0"/>
              <a:t>：</a:t>
            </a:r>
            <a:r>
              <a:rPr lang="en-US" altLang="zh-CN" sz="1200" b="1" dirty="0">
                <a:solidFill>
                  <a:srgbClr val="FF0000"/>
                </a:solidFill>
              </a:rPr>
              <a:t>8000</a:t>
            </a:r>
            <a:r>
              <a:rPr lang="zh-CN" altLang="en-US" sz="1200" b="1" dirty="0">
                <a:solidFill>
                  <a:srgbClr val="FF0000"/>
                </a:solidFill>
              </a:rPr>
              <a:t>和</a:t>
            </a:r>
            <a:r>
              <a:rPr lang="en-US" altLang="zh-CN" sz="1200" b="1" dirty="0">
                <a:solidFill>
                  <a:srgbClr val="FF0000"/>
                </a:solidFill>
              </a:rPr>
              <a:t>8004</a:t>
            </a:r>
            <a:r>
              <a:rPr lang="zh-CN" altLang="en-US" sz="1200" b="1" dirty="0"/>
              <a:t>都在存储体</a:t>
            </a:r>
            <a:r>
              <a:rPr lang="en-US" altLang="zh-CN" sz="1200" b="1" dirty="0"/>
              <a:t>0</a:t>
            </a:r>
            <a:r>
              <a:rPr lang="zh-CN" altLang="en-US" sz="1200" b="1" dirty="0"/>
              <a:t>，并且是先后访问，</a:t>
            </a:r>
            <a:r>
              <a:rPr lang="zh-CN" altLang="en-US" sz="1200" b="1" dirty="0">
                <a:highlight>
                  <a:srgbClr val="FFFF00"/>
                </a:highlight>
              </a:rPr>
              <a:t>因此可能会发生冲突</a:t>
            </a:r>
            <a:endParaRPr lang="en-US" altLang="zh-CN" sz="1200" b="1" dirty="0">
              <a:highlight>
                <a:srgbClr val="FFFF00"/>
              </a:highlight>
            </a:endParaRPr>
          </a:p>
          <a:p>
            <a:pPr lvl="1"/>
            <a:endParaRPr lang="en-US" altLang="zh-CN" sz="1200" b="1" dirty="0"/>
          </a:p>
          <a:p>
            <a:pPr lvl="1"/>
            <a:r>
              <a:rPr lang="zh-CN" altLang="en-US" sz="1200" b="1" dirty="0"/>
              <a:t>（</a:t>
            </a:r>
            <a:r>
              <a:rPr lang="en-US" altLang="zh-CN" sz="1200" b="1" dirty="0"/>
              <a:t>8</a:t>
            </a:r>
            <a:r>
              <a:rPr lang="zh-CN" altLang="en-US" sz="1200" b="1" dirty="0"/>
              <a:t>）</a:t>
            </a:r>
            <a:r>
              <a:rPr lang="en-US" altLang="zh-CN" sz="1200" b="1" dirty="0"/>
              <a:t>B</a:t>
            </a:r>
            <a:r>
              <a:rPr lang="zh-CN" altLang="en-US" sz="1200" b="1" dirty="0"/>
              <a:t>：</a:t>
            </a:r>
            <a:endParaRPr lang="en-US" altLang="zh-CN" sz="1200" b="1" dirty="0"/>
          </a:p>
          <a:p>
            <a:pPr lvl="2"/>
            <a:r>
              <a:rPr lang="en-US" altLang="zh-CN" sz="1200" b="1" dirty="0"/>
              <a:t>SRAM</a:t>
            </a:r>
            <a:r>
              <a:rPr lang="zh-CN" altLang="en-US" sz="1200" b="1" dirty="0"/>
              <a:t>：不需要刷新；</a:t>
            </a:r>
            <a:r>
              <a:rPr lang="en-US" altLang="zh-CN" sz="1200" b="1" dirty="0">
                <a:solidFill>
                  <a:srgbClr val="FF0000"/>
                </a:solidFill>
              </a:rPr>
              <a:t>SDRAM</a:t>
            </a:r>
            <a:r>
              <a:rPr lang="zh-CN" altLang="en-US" sz="1200" b="1" dirty="0">
                <a:solidFill>
                  <a:srgbClr val="FF0000"/>
                </a:solidFill>
              </a:rPr>
              <a:t>：需要刷新</a:t>
            </a:r>
            <a:r>
              <a:rPr lang="zh-CN" altLang="en-US" sz="1200" b="1" dirty="0"/>
              <a:t>；</a:t>
            </a:r>
            <a:r>
              <a:rPr lang="en-US" altLang="zh-CN" sz="1200" b="1" dirty="0"/>
              <a:t>ROM</a:t>
            </a:r>
            <a:r>
              <a:rPr lang="zh-CN" altLang="en-US" sz="1200" b="1" dirty="0"/>
              <a:t>：不需要刷新；</a:t>
            </a:r>
            <a:r>
              <a:rPr lang="en-US" altLang="zh-CN" sz="1200" b="1" dirty="0"/>
              <a:t>FLASH</a:t>
            </a:r>
            <a:r>
              <a:rPr lang="zh-CN" altLang="en-US" sz="1200" b="1" dirty="0"/>
              <a:t>：不需要刷新</a:t>
            </a:r>
            <a:endParaRPr lang="en-US" altLang="zh-CN" sz="1200" b="1" dirty="0">
              <a:solidFill>
                <a:srgbClr val="FF0000"/>
              </a:solidFill>
            </a:endParaRPr>
          </a:p>
          <a:p>
            <a:pPr lvl="2"/>
            <a:endParaRPr lang="en-US" altLang="zh-CN" sz="1200" b="1" dirty="0"/>
          </a:p>
          <a:p>
            <a:pPr lvl="1"/>
            <a:r>
              <a:rPr lang="zh-CN" altLang="en-US" sz="1200" b="1" dirty="0"/>
              <a:t>（</a:t>
            </a:r>
            <a:r>
              <a:rPr lang="en-US" altLang="zh-CN" sz="1200" b="1" dirty="0"/>
              <a:t>9</a:t>
            </a:r>
            <a:r>
              <a:rPr lang="zh-CN" altLang="en-US" sz="1200" b="1" dirty="0"/>
              <a:t>）</a:t>
            </a:r>
            <a:r>
              <a:rPr lang="en-US" altLang="zh-CN" sz="1200" b="1" dirty="0"/>
              <a:t>B</a:t>
            </a:r>
            <a:r>
              <a:rPr lang="zh-CN" altLang="en-US" sz="1200" b="1" dirty="0"/>
              <a:t>：</a:t>
            </a:r>
            <a:endParaRPr lang="en-US" altLang="zh-CN" sz="1200" b="1" dirty="0"/>
          </a:p>
          <a:p>
            <a:pPr lvl="2"/>
            <a:r>
              <a:rPr lang="en-US" altLang="zh-CN" sz="1200" b="1" dirty="0"/>
              <a:t>EPROM</a:t>
            </a:r>
            <a:r>
              <a:rPr lang="zh-CN" altLang="en-US" sz="1200" b="1" dirty="0"/>
              <a:t>、</a:t>
            </a:r>
            <a:r>
              <a:rPr lang="en-US" altLang="zh-CN" sz="1200" b="1" dirty="0"/>
              <a:t>DRAM</a:t>
            </a:r>
            <a:r>
              <a:rPr lang="zh-CN" altLang="en-US" sz="1200" b="1" dirty="0"/>
              <a:t>、</a:t>
            </a:r>
            <a:r>
              <a:rPr lang="en-US" altLang="zh-CN" sz="1200" b="1" dirty="0"/>
              <a:t>SRAM</a:t>
            </a:r>
            <a:r>
              <a:rPr lang="zh-CN" altLang="en-US" sz="1200" b="1" dirty="0"/>
              <a:t>都属于随机存取方式的存储器；</a:t>
            </a:r>
            <a:r>
              <a:rPr lang="en-US" altLang="zh-CN" sz="1200" b="1" dirty="0">
                <a:solidFill>
                  <a:srgbClr val="FF0000"/>
                </a:solidFill>
              </a:rPr>
              <a:t>CDROM</a:t>
            </a:r>
            <a:r>
              <a:rPr lang="zh-CN" altLang="en-US" sz="1200" b="1" dirty="0"/>
              <a:t>是光盘，不属于随机存取方式的存储器</a:t>
            </a:r>
            <a:endParaRPr lang="en-US" altLang="zh-CN" sz="1200" b="1" dirty="0"/>
          </a:p>
          <a:p>
            <a:pPr lvl="2"/>
            <a:endParaRPr lang="en-US" altLang="zh-CN" sz="1200" b="1" dirty="0"/>
          </a:p>
          <a:p>
            <a:pPr lvl="1"/>
            <a:r>
              <a:rPr lang="zh-CN" altLang="en-US" sz="1200" b="1" dirty="0"/>
              <a:t>（</a:t>
            </a:r>
            <a:r>
              <a:rPr lang="en-US" altLang="zh-CN" sz="1200" b="1" dirty="0"/>
              <a:t>10</a:t>
            </a:r>
            <a:r>
              <a:rPr lang="zh-CN" altLang="en-US" sz="1200" b="1" dirty="0"/>
              <a:t>）</a:t>
            </a:r>
            <a:r>
              <a:rPr lang="en-US" altLang="zh-CN" sz="1200" b="1" dirty="0"/>
              <a:t>A</a:t>
            </a:r>
            <a:r>
              <a:rPr lang="zh-CN" altLang="en-US" sz="1200" b="1" dirty="0"/>
              <a:t>：</a:t>
            </a:r>
            <a:endParaRPr lang="en-US" altLang="zh-CN" sz="1200" b="1" dirty="0"/>
          </a:p>
          <a:p>
            <a:pPr lvl="2"/>
            <a:r>
              <a:rPr lang="en-US" altLang="zh-CN" sz="1200" b="1" dirty="0"/>
              <a:t>A</a:t>
            </a:r>
            <a:r>
              <a:rPr lang="zh-CN" altLang="en-US" sz="1200" b="1" dirty="0"/>
              <a:t>：错误，</a:t>
            </a:r>
            <a:r>
              <a:rPr lang="en-US" altLang="zh-CN" sz="1200" b="1" dirty="0">
                <a:solidFill>
                  <a:srgbClr val="FF0000"/>
                </a:solidFill>
              </a:rPr>
              <a:t>Flash Memory</a:t>
            </a:r>
            <a:r>
              <a:rPr lang="zh-CN" altLang="en-US" sz="1200" b="1" dirty="0">
                <a:solidFill>
                  <a:srgbClr val="FF0000"/>
                </a:solidFill>
              </a:rPr>
              <a:t>的读、写速度不一样</a:t>
            </a:r>
            <a:endParaRPr lang="en-US" altLang="zh-CN" sz="1200" b="1" dirty="0">
              <a:solidFill>
                <a:srgbClr val="FF0000"/>
              </a:solidFill>
            </a:endParaRPr>
          </a:p>
          <a:p>
            <a:pPr lvl="2"/>
            <a:r>
              <a:rPr lang="en-US" altLang="zh-CN" sz="1200" b="1" dirty="0"/>
              <a:t>B</a:t>
            </a:r>
            <a:r>
              <a:rPr lang="zh-CN" altLang="en-US" sz="1200" b="1" dirty="0"/>
              <a:t>：正确</a:t>
            </a:r>
            <a:endParaRPr lang="en-US" altLang="zh-CN" sz="1200" b="1" dirty="0"/>
          </a:p>
          <a:p>
            <a:pPr lvl="2"/>
            <a:r>
              <a:rPr lang="en-US" altLang="zh-CN" sz="1200" b="1" dirty="0"/>
              <a:t>C</a:t>
            </a:r>
            <a:r>
              <a:rPr lang="zh-CN" altLang="en-US" sz="1200" b="1" dirty="0"/>
              <a:t>：正确</a:t>
            </a:r>
            <a:endParaRPr lang="en-US" altLang="zh-CN" sz="1200" b="1" dirty="0"/>
          </a:p>
          <a:p>
            <a:pPr lvl="2"/>
            <a:r>
              <a:rPr lang="en-US" altLang="zh-CN" sz="1200" b="1" dirty="0"/>
              <a:t>D</a:t>
            </a:r>
            <a:r>
              <a:rPr lang="zh-CN" altLang="en-US" sz="1200" b="1" dirty="0"/>
              <a:t>：正确</a:t>
            </a:r>
            <a:endParaRPr lang="en-US" altLang="zh-CN" sz="1200" b="1" dirty="0"/>
          </a:p>
          <a:p>
            <a:pPr lvl="2"/>
            <a:endParaRPr lang="en-US" altLang="zh-CN" sz="1400" b="1" dirty="0"/>
          </a:p>
        </p:txBody>
      </p:sp>
      <p:pic>
        <p:nvPicPr>
          <p:cNvPr id="4" name="图片 3">
            <a:extLst>
              <a:ext uri="{FF2B5EF4-FFF2-40B4-BE49-F238E27FC236}">
                <a16:creationId xmlns:a16="http://schemas.microsoft.com/office/drawing/2014/main" id="{03E65333-D04D-427C-A2E3-750B0B90C476}"/>
              </a:ext>
            </a:extLst>
          </p:cNvPr>
          <p:cNvPicPr>
            <a:picLocks noChangeAspect="1"/>
          </p:cNvPicPr>
          <p:nvPr/>
        </p:nvPicPr>
        <p:blipFill>
          <a:blip r:embed="rId2"/>
          <a:stretch>
            <a:fillRect/>
          </a:stretch>
        </p:blipFill>
        <p:spPr>
          <a:xfrm>
            <a:off x="5061418" y="4293096"/>
            <a:ext cx="3615151" cy="1599431"/>
          </a:xfrm>
          <a:prstGeom prst="rect">
            <a:avLst/>
          </a:prstGeom>
        </p:spPr>
      </p:pic>
      <p:cxnSp>
        <p:nvCxnSpPr>
          <p:cNvPr id="6" name="直接箭头连接符 5">
            <a:extLst>
              <a:ext uri="{FF2B5EF4-FFF2-40B4-BE49-F238E27FC236}">
                <a16:creationId xmlns:a16="http://schemas.microsoft.com/office/drawing/2014/main" id="{4AF812E9-C653-44E7-940A-FF09C67C9595}"/>
              </a:ext>
            </a:extLst>
          </p:cNvPr>
          <p:cNvCxnSpPr/>
          <p:nvPr/>
        </p:nvCxnSpPr>
        <p:spPr>
          <a:xfrm>
            <a:off x="4499992" y="4365104"/>
            <a:ext cx="720080" cy="8640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81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332657"/>
            <a:ext cx="8147248" cy="3384376"/>
          </a:xfrm>
        </p:spPr>
        <p:txBody>
          <a:bodyPr/>
          <a:lstStyle/>
          <a:p>
            <a:r>
              <a:rPr lang="en-US" altLang="zh-CN" sz="1600" b="1" dirty="0"/>
              <a:t>4.2  </a:t>
            </a:r>
            <a:r>
              <a:rPr lang="zh-CN" altLang="en-US" sz="1600" b="1" dirty="0"/>
              <a:t>选择题（续）</a:t>
            </a:r>
            <a:endParaRPr lang="en-US" altLang="zh-CN" sz="2000" b="1" dirty="0"/>
          </a:p>
          <a:p>
            <a:pPr lvl="1"/>
            <a:r>
              <a:rPr lang="zh-CN" altLang="en-US" sz="1100" b="1" dirty="0"/>
              <a:t>（</a:t>
            </a:r>
            <a:r>
              <a:rPr lang="en-US" altLang="zh-CN" sz="1100" b="1" dirty="0"/>
              <a:t>11</a:t>
            </a:r>
            <a:r>
              <a:rPr lang="zh-CN" altLang="en-US" sz="1100" b="1" dirty="0"/>
              <a:t>）</a:t>
            </a:r>
            <a:r>
              <a:rPr lang="en-US" altLang="zh-CN" sz="1100" b="1" dirty="0"/>
              <a:t>A</a:t>
            </a:r>
            <a:r>
              <a:rPr lang="zh-CN" altLang="en-US" sz="1100" b="1" dirty="0"/>
              <a:t>：</a:t>
            </a:r>
            <a:endParaRPr lang="en-US" altLang="zh-CN" sz="1100" b="1" dirty="0"/>
          </a:p>
          <a:p>
            <a:pPr lvl="2" eaLnBrk="1" hangingPunct="1"/>
            <a:r>
              <a:rPr lang="zh-CN" altLang="en-US" sz="1100" b="1" dirty="0"/>
              <a:t>数组</a:t>
            </a:r>
            <a:r>
              <a:rPr lang="en-US" altLang="zh-CN" sz="1100" b="1" dirty="0"/>
              <a:t>a</a:t>
            </a:r>
            <a:r>
              <a:rPr lang="zh-CN" altLang="en-US" sz="1100" b="1" dirty="0"/>
              <a:t>中通常包含若干个数据，这些数据在内存中是顺序存放的，因此具有</a:t>
            </a:r>
            <a:r>
              <a:rPr lang="zh-CN" altLang="en-US" sz="1100" b="1" dirty="0">
                <a:solidFill>
                  <a:srgbClr val="FF0000"/>
                </a:solidFill>
              </a:rPr>
              <a:t>空间局部性</a:t>
            </a:r>
            <a:r>
              <a:rPr lang="zh-CN" altLang="en-US" sz="1100" b="1" dirty="0"/>
              <a:t>；数组</a:t>
            </a:r>
            <a:r>
              <a:rPr lang="en-US" altLang="zh-CN" sz="1100" b="1" dirty="0"/>
              <a:t>a</a:t>
            </a:r>
            <a:r>
              <a:rPr lang="zh-CN" altLang="en-US" sz="1100" b="1" dirty="0"/>
              <a:t>通常在程序的循环体中被执行若干次，因此还具有</a:t>
            </a:r>
            <a:r>
              <a:rPr lang="zh-CN" altLang="en-US" sz="1100" b="1" dirty="0">
                <a:solidFill>
                  <a:srgbClr val="FF0000"/>
                </a:solidFill>
              </a:rPr>
              <a:t>时间局部性</a:t>
            </a:r>
            <a:endParaRPr lang="en-US" altLang="zh-CN" sz="1100" b="1" dirty="0">
              <a:solidFill>
                <a:srgbClr val="FF0000"/>
              </a:solidFill>
            </a:endParaRPr>
          </a:p>
          <a:p>
            <a:pPr lvl="2" eaLnBrk="1" hangingPunct="1"/>
            <a:endParaRPr lang="en-US" altLang="zh-CN" sz="1100" b="1" dirty="0"/>
          </a:p>
          <a:p>
            <a:pPr lvl="2"/>
            <a:endParaRPr lang="en-US" altLang="zh-CN" sz="1100" b="1" dirty="0"/>
          </a:p>
          <a:p>
            <a:pPr lvl="1"/>
            <a:r>
              <a:rPr lang="zh-CN" altLang="en-US" sz="1100" b="1" dirty="0"/>
              <a:t>（</a:t>
            </a:r>
            <a:r>
              <a:rPr lang="en-US" altLang="zh-CN" sz="1100" b="1" dirty="0"/>
              <a:t>12</a:t>
            </a:r>
            <a:r>
              <a:rPr lang="zh-CN" altLang="en-US" sz="1100" b="1" dirty="0"/>
              <a:t>）</a:t>
            </a:r>
            <a:r>
              <a:rPr lang="en-US" altLang="zh-CN" sz="1100" b="1" dirty="0"/>
              <a:t>C</a:t>
            </a:r>
            <a:r>
              <a:rPr lang="zh-CN" altLang="en-US" sz="1100" b="1" dirty="0"/>
              <a:t>：</a:t>
            </a:r>
            <a:endParaRPr lang="en-US" altLang="zh-CN" sz="1100" b="1" dirty="0"/>
          </a:p>
          <a:p>
            <a:pPr lvl="2"/>
            <a:r>
              <a:rPr lang="en-US" altLang="zh-CN" sz="1100" b="1" dirty="0"/>
              <a:t>cache</a:t>
            </a:r>
            <a:r>
              <a:rPr lang="zh-CN" altLang="en-US" sz="1100" b="1" dirty="0"/>
              <a:t>共有</a:t>
            </a:r>
            <a:r>
              <a:rPr lang="en-US" altLang="zh-CN" sz="1100" b="1" dirty="0"/>
              <a:t>16</a:t>
            </a:r>
            <a:r>
              <a:rPr lang="zh-CN" altLang="en-US" sz="1100" b="1" dirty="0"/>
              <a:t>块，二路组相联，因此</a:t>
            </a:r>
            <a:r>
              <a:rPr lang="en-US" altLang="zh-CN" sz="1100" b="1" dirty="0"/>
              <a:t>cache</a:t>
            </a:r>
            <a:r>
              <a:rPr lang="zh-CN" altLang="en-US" sz="1100" b="1" dirty="0"/>
              <a:t>有</a:t>
            </a:r>
            <a:r>
              <a:rPr lang="en-US" altLang="zh-CN" sz="1100" b="1" dirty="0"/>
              <a:t>16/2=8</a:t>
            </a:r>
            <a:r>
              <a:rPr lang="zh-CN" altLang="en-US" sz="1100" b="1" dirty="0"/>
              <a:t>组；主存块大小</a:t>
            </a:r>
            <a:r>
              <a:rPr lang="en-US" altLang="zh-CN" sz="1100" b="1" dirty="0"/>
              <a:t>=</a:t>
            </a:r>
            <a:r>
              <a:rPr lang="en-US" altLang="zh-CN" sz="1100" b="1" dirty="0">
                <a:highlight>
                  <a:srgbClr val="FFFF00"/>
                </a:highlight>
              </a:rPr>
              <a:t>32B</a:t>
            </a:r>
            <a:r>
              <a:rPr lang="zh-CN" altLang="en-US" sz="1100" b="1" dirty="0"/>
              <a:t>，因此块内偏移</a:t>
            </a:r>
            <a:r>
              <a:rPr lang="en-US" altLang="zh-CN" sz="1100" b="1" dirty="0"/>
              <a:t>=5</a:t>
            </a:r>
            <a:r>
              <a:rPr lang="zh-CN" altLang="en-US" sz="1100" b="1" dirty="0"/>
              <a:t>位</a:t>
            </a:r>
            <a:endParaRPr lang="en-US" altLang="zh-CN" sz="1100" b="1" dirty="0"/>
          </a:p>
          <a:p>
            <a:pPr lvl="2"/>
            <a:r>
              <a:rPr lang="en-US" altLang="zh-CN" sz="1100" b="1" dirty="0">
                <a:solidFill>
                  <a:srgbClr val="002060"/>
                </a:solidFill>
                <a:effectLst>
                  <a:outerShdw blurRad="38100" dist="38100" dir="2700000" algn="tl">
                    <a:srgbClr val="000000">
                      <a:alpha val="43137"/>
                    </a:srgbClr>
                  </a:outerShdw>
                </a:effectLst>
                <a:highlight>
                  <a:srgbClr val="FFFF00"/>
                </a:highlight>
              </a:rPr>
              <a:t>129=32*4+1</a:t>
            </a:r>
            <a:r>
              <a:rPr lang="zh-CN" altLang="en-US" sz="1100" b="1" dirty="0">
                <a:solidFill>
                  <a:srgbClr val="002060"/>
                </a:solidFill>
                <a:effectLst>
                  <a:outerShdw blurRad="38100" dist="38100" dir="2700000" algn="tl">
                    <a:srgbClr val="000000">
                      <a:alpha val="43137"/>
                    </a:srgbClr>
                  </a:outerShdw>
                </a:effectLst>
                <a:highlight>
                  <a:srgbClr val="FFFF00"/>
                </a:highlight>
              </a:rPr>
              <a:t>因此其命中在第</a:t>
            </a:r>
            <a:r>
              <a:rPr lang="en-US" altLang="zh-CN" sz="1100" b="1" dirty="0">
                <a:solidFill>
                  <a:srgbClr val="002060"/>
                </a:solidFill>
                <a:effectLst>
                  <a:outerShdw blurRad="38100" dist="38100" dir="2700000" algn="tl">
                    <a:srgbClr val="000000">
                      <a:alpha val="43137"/>
                    </a:srgbClr>
                  </a:outerShdw>
                </a:effectLst>
                <a:highlight>
                  <a:srgbClr val="FFFF00"/>
                </a:highlight>
              </a:rPr>
              <a:t>5</a:t>
            </a:r>
            <a:r>
              <a:rPr lang="zh-CN" altLang="en-US" sz="1100" b="1" dirty="0">
                <a:solidFill>
                  <a:srgbClr val="002060"/>
                </a:solidFill>
                <a:effectLst>
                  <a:outerShdw blurRad="38100" dist="38100" dir="2700000" algn="tl">
                    <a:srgbClr val="000000">
                      <a:alpha val="43137"/>
                    </a:srgbClr>
                  </a:outerShdw>
                </a:effectLst>
                <a:highlight>
                  <a:srgbClr val="FFFF00"/>
                </a:highlight>
              </a:rPr>
              <a:t>块，下标为</a:t>
            </a:r>
            <a:r>
              <a:rPr lang="en-US" altLang="zh-CN" sz="1100" b="1" dirty="0">
                <a:solidFill>
                  <a:srgbClr val="002060"/>
                </a:solidFill>
                <a:effectLst>
                  <a:outerShdw blurRad="38100" dist="38100" dir="2700000" algn="tl">
                    <a:srgbClr val="000000">
                      <a:alpha val="43137"/>
                    </a:srgbClr>
                  </a:outerShdw>
                </a:effectLst>
                <a:highlight>
                  <a:srgbClr val="FFFF00"/>
                </a:highlight>
              </a:rPr>
              <a:t>4</a:t>
            </a:r>
            <a:r>
              <a:rPr lang="en-US" altLang="zh-CN" sz="1100" b="1" dirty="0">
                <a:highlight>
                  <a:srgbClr val="FFFF00"/>
                </a:highlight>
              </a:rPr>
              <a:t>.</a:t>
            </a:r>
          </a:p>
          <a:p>
            <a:pPr lvl="2"/>
            <a:r>
              <a:rPr lang="en-US" altLang="zh-CN" sz="1100" b="1" dirty="0"/>
              <a:t>129</a:t>
            </a:r>
            <a:r>
              <a:rPr lang="zh-CN" altLang="en-US" sz="1100" b="1" baseline="-25000" dirty="0"/>
              <a:t>十进制</a:t>
            </a:r>
            <a:r>
              <a:rPr lang="zh-CN" altLang="en-US" sz="1100" b="1" dirty="0"/>
              <a:t>号主存单元的地址</a:t>
            </a:r>
            <a:r>
              <a:rPr lang="en-US" altLang="zh-CN" sz="1100" b="1" dirty="0"/>
              <a:t>=1000 0001</a:t>
            </a:r>
            <a:r>
              <a:rPr lang="zh-CN" altLang="en-US" sz="1100" b="1" baseline="-25000" dirty="0"/>
              <a:t>二进制</a:t>
            </a:r>
            <a:r>
              <a:rPr lang="en-US" altLang="zh-CN" sz="1100" b="1" dirty="0"/>
              <a:t>=</a:t>
            </a:r>
            <a:r>
              <a:rPr lang="en-US" altLang="zh-CN" sz="1100" b="1" dirty="0">
                <a:solidFill>
                  <a:srgbClr val="FF0000"/>
                </a:solidFill>
              </a:rPr>
              <a:t>100</a:t>
            </a:r>
            <a:r>
              <a:rPr lang="en-US" altLang="zh-CN" sz="1100" b="1" dirty="0"/>
              <a:t> 00001</a:t>
            </a:r>
            <a:r>
              <a:rPr lang="zh-CN" altLang="en-US" sz="1100" b="1" baseline="-25000" dirty="0"/>
              <a:t>二进制</a:t>
            </a:r>
            <a:r>
              <a:rPr lang="zh-CN" altLang="en-US" sz="1100" b="1" dirty="0"/>
              <a:t>，其对应的主存块号</a:t>
            </a:r>
            <a:r>
              <a:rPr lang="en-US" altLang="zh-CN" sz="1100" b="1" dirty="0"/>
              <a:t>=100</a:t>
            </a:r>
            <a:r>
              <a:rPr lang="zh-CN" altLang="en-US" sz="1100" b="1" baseline="-25000" dirty="0"/>
              <a:t>二进制</a:t>
            </a:r>
            <a:r>
              <a:rPr lang="en-US" altLang="zh-CN" sz="1100" b="1" dirty="0"/>
              <a:t>=4</a:t>
            </a:r>
            <a:r>
              <a:rPr lang="zh-CN" altLang="en-US" sz="1100" b="1" dirty="0"/>
              <a:t>，将载入</a:t>
            </a:r>
            <a:r>
              <a:rPr lang="en-US" altLang="zh-CN" sz="1100" b="1" dirty="0"/>
              <a:t>cache</a:t>
            </a:r>
            <a:r>
              <a:rPr lang="zh-CN" altLang="en-US" sz="1100" b="1" dirty="0"/>
              <a:t>的</a:t>
            </a:r>
            <a:r>
              <a:rPr lang="zh-CN" altLang="en-US" sz="1100" b="1" dirty="0">
                <a:solidFill>
                  <a:srgbClr val="FF0000"/>
                </a:solidFill>
              </a:rPr>
              <a:t>第</a:t>
            </a:r>
            <a:r>
              <a:rPr lang="en-US" altLang="zh-CN" sz="1100" b="1" dirty="0">
                <a:solidFill>
                  <a:srgbClr val="FF0000"/>
                </a:solidFill>
              </a:rPr>
              <a:t>4</a:t>
            </a:r>
            <a:r>
              <a:rPr lang="zh-CN" altLang="en-US" sz="1100" b="1" dirty="0">
                <a:solidFill>
                  <a:srgbClr val="FF0000"/>
                </a:solidFill>
              </a:rPr>
              <a:t>组</a:t>
            </a:r>
            <a:endParaRPr lang="en-US" altLang="zh-CN" sz="1100" b="1" dirty="0">
              <a:solidFill>
                <a:srgbClr val="FF0000"/>
              </a:solidFill>
            </a:endParaRPr>
          </a:p>
          <a:p>
            <a:pPr lvl="2"/>
            <a:endParaRPr lang="en-US" altLang="zh-CN" sz="1100" b="1" dirty="0"/>
          </a:p>
          <a:p>
            <a:pPr lvl="1"/>
            <a:r>
              <a:rPr lang="zh-CN" altLang="en-US" sz="1100" b="1" dirty="0"/>
              <a:t>（</a:t>
            </a:r>
            <a:r>
              <a:rPr lang="en-US" altLang="zh-CN" sz="1100" b="1" dirty="0"/>
              <a:t>13</a:t>
            </a:r>
            <a:r>
              <a:rPr lang="zh-CN" altLang="en-US" sz="1100" b="1" dirty="0"/>
              <a:t>）</a:t>
            </a:r>
            <a:r>
              <a:rPr lang="en-US" altLang="zh-CN" sz="1100" b="1" dirty="0"/>
              <a:t>A</a:t>
            </a:r>
            <a:r>
              <a:rPr lang="zh-CN" altLang="en-US" sz="1100" b="1" dirty="0"/>
              <a:t>：</a:t>
            </a:r>
            <a:endParaRPr lang="en-US" altLang="zh-CN" sz="1100" b="1" dirty="0"/>
          </a:p>
          <a:p>
            <a:pPr lvl="2"/>
            <a:r>
              <a:rPr lang="en-US" altLang="zh-CN" sz="1100" b="1" dirty="0"/>
              <a:t>cache</a:t>
            </a:r>
            <a:r>
              <a:rPr lang="zh-CN" altLang="en-US" sz="1100" b="1" dirty="0"/>
              <a:t>有</a:t>
            </a:r>
            <a:r>
              <a:rPr lang="en-US" altLang="zh-CN" sz="1100" b="1" dirty="0"/>
              <a:t>4</a:t>
            </a:r>
            <a:r>
              <a:rPr lang="zh-CN" altLang="en-US" sz="1100" b="1" dirty="0"/>
              <a:t>行，二路组相联，因此</a:t>
            </a:r>
            <a:r>
              <a:rPr lang="en-US" altLang="zh-CN" sz="1100" b="1" dirty="0"/>
              <a:t>cache</a:t>
            </a:r>
            <a:r>
              <a:rPr lang="zh-CN" altLang="en-US" sz="1100" b="1" dirty="0"/>
              <a:t>有</a:t>
            </a:r>
            <a:r>
              <a:rPr lang="en-US" altLang="zh-CN" sz="1100" b="1" dirty="0"/>
              <a:t>4/2=2</a:t>
            </a:r>
            <a:r>
              <a:rPr lang="zh-CN" altLang="en-US" sz="1100" b="1" dirty="0"/>
              <a:t>组</a:t>
            </a:r>
            <a:endParaRPr lang="en-US" altLang="zh-CN" sz="1100" b="1" dirty="0"/>
          </a:p>
          <a:p>
            <a:pPr lvl="2"/>
            <a:r>
              <a:rPr lang="en-US" altLang="zh-CN" sz="1100" b="1" dirty="0"/>
              <a:t>cache</a:t>
            </a:r>
            <a:r>
              <a:rPr lang="zh-CN" altLang="en-US" sz="1100" b="1" dirty="0"/>
              <a:t>与主存之间交换的块大小为</a:t>
            </a:r>
            <a:r>
              <a:rPr lang="en-US" altLang="zh-CN" sz="1100" b="1" dirty="0"/>
              <a:t>1</a:t>
            </a:r>
            <a:r>
              <a:rPr lang="zh-CN" altLang="en-US" sz="1100" b="1" dirty="0"/>
              <a:t>个字，计算机按字编址，</a:t>
            </a:r>
            <a:r>
              <a:rPr lang="zh-CN" altLang="en-US" sz="1100" b="1" dirty="0">
                <a:highlight>
                  <a:srgbClr val="FFFF00"/>
                </a:highlight>
              </a:rPr>
              <a:t>主存地址即为主存的块号  </a:t>
            </a:r>
            <a:endParaRPr lang="en-US" altLang="zh-CN" sz="1100" b="1" dirty="0">
              <a:highlight>
                <a:srgbClr val="FFFF00"/>
              </a:highlight>
            </a:endParaRPr>
          </a:p>
          <a:p>
            <a:pPr lvl="2"/>
            <a:r>
              <a:rPr lang="zh-CN" altLang="en-US" sz="1100" b="1" dirty="0">
                <a:solidFill>
                  <a:srgbClr val="FF0000"/>
                </a:solidFill>
              </a:rPr>
              <a:t>命中次数</a:t>
            </a:r>
            <a:r>
              <a:rPr lang="en-US" altLang="zh-CN" sz="1100" b="1" dirty="0">
                <a:solidFill>
                  <a:srgbClr val="FF0000"/>
                </a:solidFill>
              </a:rPr>
              <a:t>=1    LRU</a:t>
            </a:r>
            <a:r>
              <a:rPr lang="zh-CN" altLang="en-US" sz="1100" b="1" dirty="0">
                <a:solidFill>
                  <a:srgbClr val="FF0000"/>
                </a:solidFill>
              </a:rPr>
              <a:t>：近期最少访问</a:t>
            </a:r>
            <a:endParaRPr lang="en-US" altLang="zh-CN" sz="1100" b="1" dirty="0">
              <a:solidFill>
                <a:srgbClr val="FF0000"/>
              </a:solidFill>
            </a:endParaRPr>
          </a:p>
          <a:p>
            <a:pPr lvl="2"/>
            <a:endParaRPr lang="en-US" altLang="zh-CN" sz="1100" b="1" dirty="0"/>
          </a:p>
          <a:p>
            <a:pPr lvl="2"/>
            <a:endParaRPr lang="en-US" altLang="zh-CN" sz="1100" b="1" dirty="0"/>
          </a:p>
          <a:p>
            <a:pPr lvl="2"/>
            <a:endParaRPr lang="en-US" altLang="zh-CN" sz="1100" b="1" dirty="0"/>
          </a:p>
          <a:p>
            <a:pPr lvl="2"/>
            <a:endParaRPr lang="en-US" altLang="zh-CN" sz="1100" b="1" dirty="0"/>
          </a:p>
          <a:p>
            <a:pPr lvl="2"/>
            <a:endParaRPr lang="en-US" altLang="zh-CN" sz="1100" b="1" dirty="0"/>
          </a:p>
          <a:p>
            <a:pPr lvl="2"/>
            <a:endParaRPr lang="en-US" altLang="zh-CN" sz="1100" b="1" dirty="0"/>
          </a:p>
          <a:p>
            <a:pPr lvl="2"/>
            <a:endParaRPr lang="en-US" altLang="zh-CN" sz="1100" b="1" dirty="0"/>
          </a:p>
        </p:txBody>
      </p:sp>
      <p:graphicFrame>
        <p:nvGraphicFramePr>
          <p:cNvPr id="6" name="表格 5">
            <a:extLst>
              <a:ext uri="{FF2B5EF4-FFF2-40B4-BE49-F238E27FC236}">
                <a16:creationId xmlns:a16="http://schemas.microsoft.com/office/drawing/2014/main" id="{C2A4FE83-EC01-4BCB-A01B-6DDA4860E19B}"/>
              </a:ext>
            </a:extLst>
          </p:cNvPr>
          <p:cNvGraphicFramePr>
            <a:graphicFrameLocks noGrp="1"/>
          </p:cNvGraphicFramePr>
          <p:nvPr>
            <p:extLst>
              <p:ext uri="{D42A27DB-BD31-4B8C-83A1-F6EECF244321}">
                <p14:modId xmlns:p14="http://schemas.microsoft.com/office/powerpoint/2010/main" val="3995429207"/>
              </p:ext>
            </p:extLst>
          </p:nvPr>
        </p:nvGraphicFramePr>
        <p:xfrm>
          <a:off x="539552" y="3625174"/>
          <a:ext cx="8424938" cy="3116194"/>
        </p:xfrm>
        <a:graphic>
          <a:graphicData uri="http://schemas.openxmlformats.org/drawingml/2006/table">
            <a:tbl>
              <a:tblPr firstRow="1" bandRow="1">
                <a:tableStyleId>{5C22544A-7EE6-4342-B048-85BDC9FD1C3A}</a:tableStyleId>
              </a:tblPr>
              <a:tblGrid>
                <a:gridCol w="1041635">
                  <a:extLst>
                    <a:ext uri="{9D8B030D-6E8A-4147-A177-3AD203B41FA5}">
                      <a16:colId xmlns:a16="http://schemas.microsoft.com/office/drawing/2014/main" val="2362645680"/>
                    </a:ext>
                  </a:extLst>
                </a:gridCol>
                <a:gridCol w="752781">
                  <a:extLst>
                    <a:ext uri="{9D8B030D-6E8A-4147-A177-3AD203B41FA5}">
                      <a16:colId xmlns:a16="http://schemas.microsoft.com/office/drawing/2014/main" val="2683259604"/>
                    </a:ext>
                  </a:extLst>
                </a:gridCol>
                <a:gridCol w="738877">
                  <a:extLst>
                    <a:ext uri="{9D8B030D-6E8A-4147-A177-3AD203B41FA5}">
                      <a16:colId xmlns:a16="http://schemas.microsoft.com/office/drawing/2014/main" val="1695825894"/>
                    </a:ext>
                  </a:extLst>
                </a:gridCol>
                <a:gridCol w="738877">
                  <a:extLst>
                    <a:ext uri="{9D8B030D-6E8A-4147-A177-3AD203B41FA5}">
                      <a16:colId xmlns:a16="http://schemas.microsoft.com/office/drawing/2014/main" val="122433940"/>
                    </a:ext>
                  </a:extLst>
                </a:gridCol>
                <a:gridCol w="738877">
                  <a:extLst>
                    <a:ext uri="{9D8B030D-6E8A-4147-A177-3AD203B41FA5}">
                      <a16:colId xmlns:a16="http://schemas.microsoft.com/office/drawing/2014/main" val="685662659"/>
                    </a:ext>
                  </a:extLst>
                </a:gridCol>
                <a:gridCol w="738877">
                  <a:extLst>
                    <a:ext uri="{9D8B030D-6E8A-4147-A177-3AD203B41FA5}">
                      <a16:colId xmlns:a16="http://schemas.microsoft.com/office/drawing/2014/main" val="3365691900"/>
                    </a:ext>
                  </a:extLst>
                </a:gridCol>
                <a:gridCol w="738877">
                  <a:extLst>
                    <a:ext uri="{9D8B030D-6E8A-4147-A177-3AD203B41FA5}">
                      <a16:colId xmlns:a16="http://schemas.microsoft.com/office/drawing/2014/main" val="658704617"/>
                    </a:ext>
                  </a:extLst>
                </a:gridCol>
                <a:gridCol w="738877">
                  <a:extLst>
                    <a:ext uri="{9D8B030D-6E8A-4147-A177-3AD203B41FA5}">
                      <a16:colId xmlns:a16="http://schemas.microsoft.com/office/drawing/2014/main" val="2719311466"/>
                    </a:ext>
                  </a:extLst>
                </a:gridCol>
                <a:gridCol w="665456">
                  <a:extLst>
                    <a:ext uri="{9D8B030D-6E8A-4147-A177-3AD203B41FA5}">
                      <a16:colId xmlns:a16="http://schemas.microsoft.com/office/drawing/2014/main" val="941470376"/>
                    </a:ext>
                  </a:extLst>
                </a:gridCol>
                <a:gridCol w="765902">
                  <a:extLst>
                    <a:ext uri="{9D8B030D-6E8A-4147-A177-3AD203B41FA5}">
                      <a16:colId xmlns:a16="http://schemas.microsoft.com/office/drawing/2014/main" val="1051950772"/>
                    </a:ext>
                  </a:extLst>
                </a:gridCol>
                <a:gridCol w="765902">
                  <a:extLst>
                    <a:ext uri="{9D8B030D-6E8A-4147-A177-3AD203B41FA5}">
                      <a16:colId xmlns:a16="http://schemas.microsoft.com/office/drawing/2014/main" val="3414734880"/>
                    </a:ext>
                  </a:extLst>
                </a:gridCol>
              </a:tblGrid>
              <a:tr h="457088">
                <a:tc>
                  <a:txBody>
                    <a:bodyPr/>
                    <a:lstStyle/>
                    <a:p>
                      <a:pPr algn="ctr"/>
                      <a:r>
                        <a:rPr lang="zh-CN" altLang="en-US" sz="900" b="1" dirty="0"/>
                        <a:t>主存块号</a:t>
                      </a:r>
                      <a:endParaRPr lang="en-US" altLang="zh-CN" sz="9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4</a:t>
                      </a:r>
                      <a:endParaRPr lang="zh-CN" altLang="en-US" sz="1000" b="1" dirty="0"/>
                    </a:p>
                  </a:txBody>
                  <a:tcPr anchor="ctr" anchorCtr="1"/>
                </a:tc>
                <a:tc>
                  <a:txBody>
                    <a:bodyPr/>
                    <a:lstStyle/>
                    <a:p>
                      <a:pPr algn="ctr"/>
                      <a:r>
                        <a:rPr lang="en-US" altLang="zh-CN" sz="1000" b="1" dirty="0"/>
                        <a:t>8</a:t>
                      </a:r>
                      <a:endParaRPr lang="zh-CN" altLang="en-US" sz="1000" b="1" dirty="0"/>
                    </a:p>
                  </a:txBody>
                  <a:tcPr anchor="ctr" anchorCtr="1"/>
                </a:tc>
                <a:tc>
                  <a:txBody>
                    <a:bodyPr/>
                    <a:lstStyle/>
                    <a:p>
                      <a:pPr algn="ctr"/>
                      <a:r>
                        <a:rPr lang="en-US" altLang="zh-CN" sz="1000" b="1" dirty="0"/>
                        <a:t>2</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6</a:t>
                      </a:r>
                      <a:endParaRPr lang="zh-CN" altLang="en-US" sz="1000" b="1" dirty="0"/>
                    </a:p>
                  </a:txBody>
                  <a:tcPr anchor="ctr" anchorCtr="1"/>
                </a:tc>
                <a:tc>
                  <a:txBody>
                    <a:bodyPr/>
                    <a:lstStyle/>
                    <a:p>
                      <a:pPr algn="ctr"/>
                      <a:r>
                        <a:rPr lang="en-US" altLang="zh-CN" sz="1000" b="1" dirty="0"/>
                        <a:t>8</a:t>
                      </a:r>
                      <a:endParaRPr lang="zh-CN" altLang="en-US" sz="1000" b="1" dirty="0"/>
                    </a:p>
                  </a:txBody>
                  <a:tcPr anchor="ctr" anchorCtr="1"/>
                </a:tc>
                <a:tc>
                  <a:txBody>
                    <a:bodyPr/>
                    <a:lstStyle/>
                    <a:p>
                      <a:pPr algn="ctr"/>
                      <a:r>
                        <a:rPr lang="en-US" altLang="zh-CN" sz="1000" b="1" dirty="0"/>
                        <a:t>6</a:t>
                      </a:r>
                      <a:endParaRPr lang="zh-CN" altLang="en-US" sz="1000" b="1" dirty="0"/>
                    </a:p>
                  </a:txBody>
                  <a:tcPr anchor="ctr" anchorCtr="1"/>
                </a:tc>
                <a:tc>
                  <a:txBody>
                    <a:bodyPr/>
                    <a:lstStyle/>
                    <a:p>
                      <a:pPr algn="ctr"/>
                      <a:r>
                        <a:rPr lang="en-US" altLang="zh-CN" sz="1000" b="1" dirty="0"/>
                        <a:t>4</a:t>
                      </a:r>
                      <a:endParaRPr lang="zh-CN" altLang="en-US" sz="1000" b="1" dirty="0"/>
                    </a:p>
                  </a:txBody>
                  <a:tcPr anchor="ctr" anchorCtr="1"/>
                </a:tc>
                <a:tc>
                  <a:txBody>
                    <a:bodyPr/>
                    <a:lstStyle/>
                    <a:p>
                      <a:pPr algn="ctr"/>
                      <a:r>
                        <a:rPr lang="en-US" altLang="zh-CN" sz="1000" b="1" dirty="0"/>
                        <a:t>8</a:t>
                      </a:r>
                      <a:endParaRPr lang="zh-CN" altLang="en-US" sz="1000" b="1" dirty="0"/>
                    </a:p>
                  </a:txBody>
                  <a:tcPr anchor="ctr" anchorCtr="1"/>
                </a:tc>
                <a:extLst>
                  <a:ext uri="{0D108BD9-81ED-4DB2-BD59-A6C34878D82A}">
                    <a16:rowId xmlns:a16="http://schemas.microsoft.com/office/drawing/2014/main" val="1808414009"/>
                  </a:ext>
                </a:extLst>
              </a:tr>
              <a:tr h="457088">
                <a:tc>
                  <a:txBody>
                    <a:bodyPr/>
                    <a:lstStyle/>
                    <a:p>
                      <a:pPr algn="ctr"/>
                      <a:r>
                        <a:rPr lang="zh-CN" altLang="en-US" sz="900" b="1" dirty="0"/>
                        <a:t>对应</a:t>
                      </a:r>
                      <a:r>
                        <a:rPr lang="en-US" altLang="zh-CN" sz="900" b="1" dirty="0"/>
                        <a:t>cache</a:t>
                      </a:r>
                      <a:r>
                        <a:rPr lang="zh-CN" altLang="en-US" sz="900" b="1" dirty="0"/>
                        <a:t>组号</a:t>
                      </a:r>
                      <a:endParaRPr lang="en-US" altLang="zh-CN" sz="9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tc>
                  <a:txBody>
                    <a:bodyPr/>
                    <a:lstStyle/>
                    <a:p>
                      <a:pPr algn="ctr"/>
                      <a:r>
                        <a:rPr lang="en-US" altLang="zh-CN" sz="1000" b="1" dirty="0"/>
                        <a:t>0</a:t>
                      </a:r>
                      <a:endParaRPr lang="zh-CN" altLang="en-US" sz="1000" b="1" dirty="0"/>
                    </a:p>
                  </a:txBody>
                  <a:tcPr anchor="ctr" anchorCtr="1"/>
                </a:tc>
                <a:extLst>
                  <a:ext uri="{0D108BD9-81ED-4DB2-BD59-A6C34878D82A}">
                    <a16:rowId xmlns:a16="http://schemas.microsoft.com/office/drawing/2014/main" val="997323804"/>
                  </a:ext>
                </a:extLst>
              </a:tr>
              <a:tr h="457088">
                <a:tc>
                  <a:txBody>
                    <a:bodyPr/>
                    <a:lstStyle/>
                    <a:p>
                      <a:pPr algn="ctr"/>
                      <a:r>
                        <a:rPr lang="zh-CN" altLang="en-US" sz="900" b="1" dirty="0"/>
                        <a:t>对应</a:t>
                      </a:r>
                      <a:r>
                        <a:rPr lang="en-US" altLang="zh-CN" sz="900" b="1" dirty="0"/>
                        <a:t>cache</a:t>
                      </a:r>
                      <a:r>
                        <a:rPr lang="zh-CN" altLang="en-US" sz="900" b="1" dirty="0"/>
                        <a:t>行号</a:t>
                      </a:r>
                    </a:p>
                  </a:txBody>
                  <a:tcPr anchor="ctr" anchorCtr="1"/>
                </a:tc>
                <a:tc>
                  <a:txBody>
                    <a:bodyPr/>
                    <a:lstStyle/>
                    <a:p>
                      <a:pPr algn="ctr"/>
                      <a:r>
                        <a:rPr lang="en-US" altLang="zh-CN" sz="1000" b="1" dirty="0"/>
                        <a:t>0</a:t>
                      </a:r>
                      <a:r>
                        <a:rPr lang="zh-CN" altLang="en-US" sz="1000" b="1" dirty="0"/>
                        <a:t>或</a:t>
                      </a:r>
                      <a:r>
                        <a:rPr lang="en-US" altLang="zh-CN" sz="1000" b="1" dirty="0"/>
                        <a:t>1</a:t>
                      </a: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0</a:t>
                      </a:r>
                      <a:r>
                        <a:rPr lang="zh-CN" altLang="en-US" sz="1000" b="1" dirty="0"/>
                        <a:t>或</a:t>
                      </a:r>
                      <a:r>
                        <a:rPr lang="en-US" altLang="zh-CN" sz="1000" b="1" dirty="0"/>
                        <a:t>1</a:t>
                      </a: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0</a:t>
                      </a:r>
                      <a:r>
                        <a:rPr lang="zh-CN" altLang="en-US" sz="1000" b="1" dirty="0"/>
                        <a:t>或</a:t>
                      </a:r>
                      <a:r>
                        <a:rPr lang="en-US" altLang="zh-CN" sz="1000" b="1" dirty="0"/>
                        <a:t>1</a:t>
                      </a: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0</a:t>
                      </a:r>
                      <a:r>
                        <a:rPr lang="zh-CN" altLang="en-US" sz="1000" b="1" dirty="0"/>
                        <a:t>或</a:t>
                      </a:r>
                      <a:r>
                        <a:rPr lang="en-US" altLang="zh-CN" sz="1000" b="1" dirty="0"/>
                        <a:t>1</a:t>
                      </a: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0</a:t>
                      </a:r>
                      <a:r>
                        <a:rPr lang="zh-CN" altLang="en-US" sz="1000" b="1" dirty="0"/>
                        <a:t>或</a:t>
                      </a:r>
                      <a:r>
                        <a:rPr lang="en-US" altLang="zh-CN" sz="1000" b="1" dirty="0"/>
                        <a:t>1</a:t>
                      </a: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0</a:t>
                      </a:r>
                      <a:r>
                        <a:rPr lang="zh-CN" altLang="en-US" sz="1000" b="1" dirty="0"/>
                        <a:t>或</a:t>
                      </a:r>
                      <a:r>
                        <a:rPr lang="en-US" altLang="zh-CN" sz="1000" b="1" dirty="0"/>
                        <a:t>1</a:t>
                      </a: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0</a:t>
                      </a:r>
                      <a:r>
                        <a:rPr lang="zh-CN" altLang="en-US" sz="1000" b="1" dirty="0"/>
                        <a:t>或</a:t>
                      </a:r>
                      <a:r>
                        <a:rPr lang="en-US" altLang="zh-CN" sz="1000" b="1" dirty="0"/>
                        <a:t>1</a:t>
                      </a: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0</a:t>
                      </a:r>
                      <a:r>
                        <a:rPr lang="zh-CN" altLang="en-US" sz="1000" b="1" dirty="0"/>
                        <a:t>或</a:t>
                      </a:r>
                      <a:r>
                        <a:rPr lang="en-US" altLang="zh-CN" sz="1000" b="1" dirty="0"/>
                        <a:t>1</a:t>
                      </a: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0</a:t>
                      </a:r>
                      <a:r>
                        <a:rPr lang="zh-CN" altLang="en-US" sz="1000" b="1" dirty="0"/>
                        <a:t>或</a:t>
                      </a:r>
                      <a:r>
                        <a:rPr lang="en-US" altLang="zh-CN" sz="1000" b="1" dirty="0"/>
                        <a:t>1</a:t>
                      </a: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00" b="1" dirty="0"/>
                        <a:t>0</a:t>
                      </a:r>
                      <a:r>
                        <a:rPr lang="zh-CN" altLang="en-US" sz="1000" b="1" dirty="0"/>
                        <a:t>或</a:t>
                      </a:r>
                      <a:r>
                        <a:rPr lang="en-US" altLang="zh-CN" sz="1000" b="1" dirty="0"/>
                        <a:t>1</a:t>
                      </a:r>
                      <a:endParaRPr lang="zh-CN" altLang="en-US" sz="1000" b="1" dirty="0"/>
                    </a:p>
                  </a:txBody>
                  <a:tcPr anchor="ctr" anchorCtr="1"/>
                </a:tc>
                <a:extLst>
                  <a:ext uri="{0D108BD9-81ED-4DB2-BD59-A6C34878D82A}">
                    <a16:rowId xmlns:a16="http://schemas.microsoft.com/office/drawing/2014/main" val="2866811376"/>
                  </a:ext>
                </a:extLst>
              </a:tr>
              <a:tr h="349269">
                <a:tc>
                  <a:txBody>
                    <a:bodyPr/>
                    <a:lstStyle/>
                    <a:p>
                      <a:pPr algn="ctr"/>
                      <a:r>
                        <a:rPr lang="en-US" altLang="zh-CN" sz="900" b="1" dirty="0"/>
                        <a:t>cache</a:t>
                      </a:r>
                    </a:p>
                    <a:p>
                      <a:pPr algn="ctr"/>
                      <a:r>
                        <a:rPr lang="zh-CN" altLang="en-US" sz="900" b="1" dirty="0"/>
                        <a:t>第</a:t>
                      </a:r>
                      <a:r>
                        <a:rPr lang="en-US" altLang="zh-CN" sz="900" b="1" dirty="0"/>
                        <a:t>0</a:t>
                      </a:r>
                      <a:r>
                        <a:rPr lang="zh-CN" altLang="en-US" sz="900" b="1" dirty="0"/>
                        <a:t>组、第</a:t>
                      </a:r>
                      <a:r>
                        <a:rPr lang="en-US" altLang="zh-CN" sz="900" b="1" dirty="0"/>
                        <a:t>0</a:t>
                      </a:r>
                      <a:r>
                        <a:rPr lang="zh-CN" altLang="en-US" sz="900" b="1" dirty="0"/>
                        <a:t>行</a:t>
                      </a:r>
                    </a:p>
                  </a:txBody>
                  <a:tcPr anchor="ctr" anchorCtr="1"/>
                </a:tc>
                <a:tc>
                  <a:txBody>
                    <a:bodyPr/>
                    <a:lstStyle/>
                    <a:p>
                      <a:pPr algn="ctr"/>
                      <a:r>
                        <a:rPr lang="en-US" altLang="zh-CN" sz="1000" b="1" dirty="0"/>
                        <a:t>0</a:t>
                      </a:r>
                      <a:r>
                        <a:rPr lang="en-US" altLang="zh-CN" sz="1000" b="1" baseline="30000" dirty="0"/>
                        <a:t>0</a:t>
                      </a:r>
                      <a:endParaRPr lang="zh-CN" altLang="en-US" sz="1000" b="1" baseline="30000" dirty="0"/>
                    </a:p>
                  </a:txBody>
                  <a:tcPr anchor="ctr" anchorCtr="1"/>
                </a:tc>
                <a:tc>
                  <a:txBody>
                    <a:bodyPr/>
                    <a:lstStyle/>
                    <a:p>
                      <a:pPr algn="ctr"/>
                      <a:r>
                        <a:rPr lang="en-US" altLang="zh-CN" sz="1000" b="1" dirty="0"/>
                        <a:t>0</a:t>
                      </a:r>
                      <a:r>
                        <a:rPr lang="en-US" altLang="zh-CN" sz="1000" b="1" baseline="30000" dirty="0"/>
                        <a:t>1</a:t>
                      </a:r>
                      <a:endParaRPr lang="zh-CN" altLang="en-US" sz="1000" b="1" dirty="0"/>
                    </a:p>
                  </a:txBody>
                  <a:tcPr anchor="ctr" anchorCtr="1"/>
                </a:tc>
                <a:tc>
                  <a:txBody>
                    <a:bodyPr/>
                    <a:lstStyle/>
                    <a:p>
                      <a:pPr algn="ctr"/>
                      <a:r>
                        <a:rPr lang="en-US" altLang="zh-CN" sz="1000" b="1" dirty="0">
                          <a:highlight>
                            <a:srgbClr val="FFFF00"/>
                          </a:highlight>
                        </a:rPr>
                        <a:t>8</a:t>
                      </a:r>
                      <a:r>
                        <a:rPr lang="en-US" altLang="zh-CN" sz="1000" b="1" baseline="30000" dirty="0">
                          <a:highlight>
                            <a:srgbClr val="FFFF00"/>
                          </a:highlight>
                        </a:rPr>
                        <a:t>0</a:t>
                      </a:r>
                      <a:endParaRPr lang="zh-CN" altLang="en-US" sz="1000" b="1" dirty="0">
                        <a:highlight>
                          <a:srgbClr val="FFFF00"/>
                        </a:highlight>
                      </a:endParaRPr>
                    </a:p>
                  </a:txBody>
                  <a:tcPr anchor="ctr" anchorCtr="1"/>
                </a:tc>
                <a:tc>
                  <a:txBody>
                    <a:bodyPr/>
                    <a:lstStyle/>
                    <a:p>
                      <a:pPr algn="ctr"/>
                      <a:r>
                        <a:rPr lang="en-US" altLang="zh-CN" sz="1000" b="1" dirty="0"/>
                        <a:t>8</a:t>
                      </a:r>
                      <a:r>
                        <a:rPr lang="en-US" altLang="zh-CN" sz="1000" b="1" baseline="30000" dirty="0"/>
                        <a:t>1</a:t>
                      </a:r>
                      <a:endParaRPr lang="zh-CN" altLang="en-US" sz="1000" b="1" dirty="0"/>
                    </a:p>
                  </a:txBody>
                  <a:tcPr anchor="ctr" anchorCtr="1"/>
                </a:tc>
                <a:tc>
                  <a:txBody>
                    <a:bodyPr/>
                    <a:lstStyle/>
                    <a:p>
                      <a:pPr algn="ctr"/>
                      <a:r>
                        <a:rPr lang="en-US" altLang="zh-CN" sz="1000" b="1" dirty="0">
                          <a:highlight>
                            <a:srgbClr val="FFFF00"/>
                          </a:highlight>
                        </a:rPr>
                        <a:t>0</a:t>
                      </a:r>
                      <a:r>
                        <a:rPr lang="en-US" altLang="zh-CN" sz="1000" b="1" baseline="30000" dirty="0">
                          <a:highlight>
                            <a:srgbClr val="FFFF00"/>
                          </a:highlight>
                        </a:rPr>
                        <a:t>0</a:t>
                      </a:r>
                      <a:endParaRPr lang="zh-CN" altLang="en-US" sz="1000" b="1" dirty="0">
                        <a:highlight>
                          <a:srgbClr val="FFFF00"/>
                        </a:highlight>
                      </a:endParaRPr>
                    </a:p>
                  </a:txBody>
                  <a:tcPr anchor="ctr" anchorCtr="1"/>
                </a:tc>
                <a:tc>
                  <a:txBody>
                    <a:bodyPr/>
                    <a:lstStyle/>
                    <a:p>
                      <a:pPr algn="ctr"/>
                      <a:r>
                        <a:rPr lang="en-US" altLang="zh-CN" sz="1000" b="1" dirty="0"/>
                        <a:t>0</a:t>
                      </a:r>
                      <a:r>
                        <a:rPr lang="en-US" altLang="zh-CN" sz="1000" b="1" baseline="30000" dirty="0"/>
                        <a:t>1</a:t>
                      </a:r>
                      <a:endParaRPr lang="zh-CN" altLang="en-US" sz="1000" b="1" dirty="0"/>
                    </a:p>
                  </a:txBody>
                  <a:tcPr anchor="ctr" anchorCtr="1"/>
                </a:tc>
                <a:tc>
                  <a:txBody>
                    <a:bodyPr/>
                    <a:lstStyle/>
                    <a:p>
                      <a:pPr algn="ctr"/>
                      <a:r>
                        <a:rPr lang="en-US" altLang="zh-CN" sz="1000" b="1" dirty="0">
                          <a:highlight>
                            <a:srgbClr val="FFFF00"/>
                          </a:highlight>
                        </a:rPr>
                        <a:t>8</a:t>
                      </a:r>
                      <a:r>
                        <a:rPr lang="en-US" altLang="zh-CN" sz="1000" b="1" baseline="30000" dirty="0">
                          <a:highlight>
                            <a:srgbClr val="FFFF00"/>
                          </a:highlight>
                        </a:rPr>
                        <a:t>0</a:t>
                      </a:r>
                      <a:endParaRPr lang="zh-CN" altLang="en-US" sz="1000" b="1" dirty="0">
                        <a:highlight>
                          <a:srgbClr val="FFFF00"/>
                        </a:highlight>
                      </a:endParaRPr>
                    </a:p>
                  </a:txBody>
                  <a:tcPr anchor="ctr" anchorCtr="1"/>
                </a:tc>
                <a:tc>
                  <a:txBody>
                    <a:bodyPr/>
                    <a:lstStyle/>
                    <a:p>
                      <a:pPr algn="ctr"/>
                      <a:r>
                        <a:rPr lang="en-US" altLang="zh-CN" sz="1000" b="1" dirty="0"/>
                        <a:t>8</a:t>
                      </a:r>
                      <a:r>
                        <a:rPr lang="en-US" altLang="zh-CN" sz="1000" b="1" baseline="30000" dirty="0"/>
                        <a:t>1</a:t>
                      </a:r>
                      <a:endParaRPr lang="zh-CN" altLang="en-US" sz="1000" b="1" dirty="0"/>
                    </a:p>
                  </a:txBody>
                  <a:tcPr anchor="ctr" anchorCtr="1"/>
                </a:tc>
                <a:tc>
                  <a:txBody>
                    <a:bodyPr/>
                    <a:lstStyle/>
                    <a:p>
                      <a:pPr algn="ctr"/>
                      <a:r>
                        <a:rPr lang="en-US" altLang="zh-CN" sz="1000" b="1" dirty="0"/>
                        <a:t>4</a:t>
                      </a:r>
                      <a:r>
                        <a:rPr lang="en-US" altLang="zh-CN" sz="1000" b="1" baseline="30000" dirty="0"/>
                        <a:t>0</a:t>
                      </a:r>
                      <a:endParaRPr lang="zh-CN" altLang="en-US" sz="1000" b="1" dirty="0"/>
                    </a:p>
                  </a:txBody>
                  <a:tcPr anchor="ctr" anchorCtr="1"/>
                </a:tc>
                <a:tc>
                  <a:txBody>
                    <a:bodyPr/>
                    <a:lstStyle/>
                    <a:p>
                      <a:pPr algn="ctr"/>
                      <a:r>
                        <a:rPr lang="en-US" altLang="zh-CN" sz="1000" b="1" dirty="0"/>
                        <a:t>4</a:t>
                      </a:r>
                      <a:r>
                        <a:rPr lang="en-US" altLang="zh-CN" sz="1000" b="1" baseline="30000" dirty="0"/>
                        <a:t>1</a:t>
                      </a:r>
                      <a:endParaRPr lang="zh-CN" altLang="en-US" sz="1000" b="1" dirty="0"/>
                    </a:p>
                  </a:txBody>
                  <a:tcPr anchor="ctr" anchorCtr="1"/>
                </a:tc>
                <a:extLst>
                  <a:ext uri="{0D108BD9-81ED-4DB2-BD59-A6C34878D82A}">
                    <a16:rowId xmlns:a16="http://schemas.microsoft.com/office/drawing/2014/main" val="1503653700"/>
                  </a:ext>
                </a:extLst>
              </a:tr>
              <a:tr h="349269">
                <a:tc>
                  <a:txBody>
                    <a:bodyPr/>
                    <a:lstStyle/>
                    <a:p>
                      <a:pPr algn="ctr"/>
                      <a:r>
                        <a:rPr lang="en-US" altLang="zh-CN" sz="900" b="1" dirty="0"/>
                        <a:t>cache</a:t>
                      </a:r>
                    </a:p>
                    <a:p>
                      <a:pPr algn="ctr"/>
                      <a:r>
                        <a:rPr lang="zh-CN" altLang="en-US" sz="900" b="1" dirty="0"/>
                        <a:t>第</a:t>
                      </a:r>
                      <a:r>
                        <a:rPr lang="en-US" altLang="zh-CN" sz="900" b="1" dirty="0"/>
                        <a:t>0</a:t>
                      </a:r>
                      <a:r>
                        <a:rPr lang="zh-CN" altLang="en-US" sz="900" b="1" dirty="0"/>
                        <a:t>组、第</a:t>
                      </a:r>
                      <a:r>
                        <a:rPr lang="en-US" altLang="zh-CN" sz="900" b="1" dirty="0"/>
                        <a:t>1</a:t>
                      </a:r>
                      <a:r>
                        <a:rPr lang="zh-CN" altLang="en-US" sz="900" b="1" dirty="0"/>
                        <a:t>行</a:t>
                      </a:r>
                    </a:p>
                  </a:txBody>
                  <a:tcPr anchor="ctr" anchorCtr="1"/>
                </a:tc>
                <a:tc>
                  <a:txBody>
                    <a:bodyPr/>
                    <a:lstStyle/>
                    <a:p>
                      <a:pPr algn="ctr"/>
                      <a:endParaRPr lang="zh-CN" altLang="en-US" sz="1000" b="1" baseline="30000" dirty="0"/>
                    </a:p>
                  </a:txBody>
                  <a:tcPr anchor="ctr" anchorCtr="1"/>
                </a:tc>
                <a:tc>
                  <a:txBody>
                    <a:bodyPr/>
                    <a:lstStyle/>
                    <a:p>
                      <a:pPr algn="ctr"/>
                      <a:r>
                        <a:rPr lang="en-US" altLang="zh-CN" sz="1000" b="1" dirty="0"/>
                        <a:t>4</a:t>
                      </a:r>
                      <a:r>
                        <a:rPr lang="en-US" altLang="zh-CN" sz="1000" b="1" baseline="30000" dirty="0"/>
                        <a:t>0</a:t>
                      </a:r>
                      <a:endParaRPr lang="zh-CN" altLang="en-US" sz="1000" b="1" dirty="0"/>
                    </a:p>
                  </a:txBody>
                  <a:tcPr anchor="ctr" anchorCtr="1"/>
                </a:tc>
                <a:tc>
                  <a:txBody>
                    <a:bodyPr/>
                    <a:lstStyle/>
                    <a:p>
                      <a:pPr algn="ctr"/>
                      <a:r>
                        <a:rPr lang="en-US" altLang="zh-CN" sz="1000" b="1" dirty="0"/>
                        <a:t>4</a:t>
                      </a:r>
                      <a:r>
                        <a:rPr lang="en-US" altLang="zh-CN" sz="1000" b="1" baseline="30000" dirty="0"/>
                        <a:t>1</a:t>
                      </a:r>
                      <a:endParaRPr lang="zh-CN" altLang="en-US" sz="1000" b="1" dirty="0"/>
                    </a:p>
                  </a:txBody>
                  <a:tcPr anchor="ctr" anchorCtr="1"/>
                </a:tc>
                <a:tc>
                  <a:txBody>
                    <a:bodyPr/>
                    <a:lstStyle/>
                    <a:p>
                      <a:pPr algn="ctr"/>
                      <a:r>
                        <a:rPr lang="en-US" altLang="zh-CN" sz="1000" b="1" dirty="0">
                          <a:highlight>
                            <a:srgbClr val="FFFF00"/>
                          </a:highlight>
                        </a:rPr>
                        <a:t>2</a:t>
                      </a:r>
                      <a:r>
                        <a:rPr lang="en-US" altLang="zh-CN" sz="1000" b="1" baseline="30000" dirty="0">
                          <a:highlight>
                            <a:srgbClr val="FFFF00"/>
                          </a:highlight>
                        </a:rPr>
                        <a:t>0</a:t>
                      </a:r>
                      <a:endParaRPr lang="zh-CN" altLang="en-US" sz="1000" b="1" dirty="0">
                        <a:highlight>
                          <a:srgbClr val="FFFF00"/>
                        </a:highlight>
                      </a:endParaRPr>
                    </a:p>
                  </a:txBody>
                  <a:tcPr anchor="ctr" anchorCtr="1"/>
                </a:tc>
                <a:tc>
                  <a:txBody>
                    <a:bodyPr/>
                    <a:lstStyle/>
                    <a:p>
                      <a:pPr algn="ctr"/>
                      <a:r>
                        <a:rPr lang="en-US" altLang="zh-CN" sz="1000" b="1" dirty="0"/>
                        <a:t>2</a:t>
                      </a:r>
                      <a:r>
                        <a:rPr lang="en-US" altLang="zh-CN" sz="1000" b="1" baseline="30000" dirty="0"/>
                        <a:t>1</a:t>
                      </a:r>
                      <a:endParaRPr lang="zh-CN" altLang="en-US" sz="1000" b="1" dirty="0"/>
                    </a:p>
                  </a:txBody>
                  <a:tcPr anchor="ctr" anchorCtr="1"/>
                </a:tc>
                <a:tc>
                  <a:txBody>
                    <a:bodyPr/>
                    <a:lstStyle/>
                    <a:p>
                      <a:pPr algn="ctr"/>
                      <a:r>
                        <a:rPr lang="en-US" altLang="zh-CN" sz="1000" b="1" dirty="0">
                          <a:highlight>
                            <a:srgbClr val="FFFF00"/>
                          </a:highlight>
                        </a:rPr>
                        <a:t>6</a:t>
                      </a:r>
                      <a:r>
                        <a:rPr lang="en-US" altLang="zh-CN" sz="1000" b="1" baseline="30000" dirty="0">
                          <a:highlight>
                            <a:srgbClr val="FFFF00"/>
                          </a:highlight>
                        </a:rPr>
                        <a:t>0</a:t>
                      </a:r>
                      <a:endParaRPr lang="zh-CN" altLang="en-US" sz="1000" b="1" dirty="0">
                        <a:highlight>
                          <a:srgbClr val="FFFF00"/>
                        </a:highlight>
                      </a:endParaRPr>
                    </a:p>
                  </a:txBody>
                  <a:tcPr anchor="ctr" anchorCtr="1"/>
                </a:tc>
                <a:tc>
                  <a:txBody>
                    <a:bodyPr/>
                    <a:lstStyle/>
                    <a:p>
                      <a:pPr algn="ctr"/>
                      <a:r>
                        <a:rPr lang="en-US" altLang="zh-CN" sz="1000" b="1" dirty="0"/>
                        <a:t>6</a:t>
                      </a:r>
                      <a:r>
                        <a:rPr lang="en-US" altLang="zh-CN" sz="1000" b="1" baseline="30000" dirty="0"/>
                        <a:t>1</a:t>
                      </a:r>
                      <a:endParaRPr lang="zh-CN" altLang="en-US" sz="1000" b="1" dirty="0"/>
                    </a:p>
                  </a:txBody>
                  <a:tcPr anchor="ctr" anchorCtr="1"/>
                </a:tc>
                <a:tc>
                  <a:txBody>
                    <a:bodyPr/>
                    <a:lstStyle/>
                    <a:p>
                      <a:pPr algn="ctr"/>
                      <a:r>
                        <a:rPr lang="en-US" altLang="zh-CN" sz="1000" b="1" dirty="0">
                          <a:solidFill>
                            <a:srgbClr val="C00000"/>
                          </a:solidFill>
                          <a:highlight>
                            <a:srgbClr val="FFFF00"/>
                          </a:highlight>
                        </a:rPr>
                        <a:t>6</a:t>
                      </a:r>
                      <a:r>
                        <a:rPr lang="en-US" altLang="zh-CN" sz="1000" b="1" baseline="30000" dirty="0">
                          <a:solidFill>
                            <a:srgbClr val="C00000"/>
                          </a:solidFill>
                          <a:highlight>
                            <a:srgbClr val="FFFF00"/>
                          </a:highlight>
                        </a:rPr>
                        <a:t>0</a:t>
                      </a:r>
                      <a:endParaRPr lang="zh-CN" altLang="en-US" sz="1000" b="1" dirty="0">
                        <a:solidFill>
                          <a:srgbClr val="C00000"/>
                        </a:solidFill>
                        <a:highlight>
                          <a:srgbClr val="FFFF00"/>
                        </a:highlight>
                      </a:endParaRPr>
                    </a:p>
                  </a:txBody>
                  <a:tcPr anchor="ctr" anchorCtr="1"/>
                </a:tc>
                <a:tc>
                  <a:txBody>
                    <a:bodyPr/>
                    <a:lstStyle/>
                    <a:p>
                      <a:pPr algn="ctr"/>
                      <a:r>
                        <a:rPr lang="en-US" altLang="zh-CN" sz="1000" b="1" dirty="0"/>
                        <a:t>6</a:t>
                      </a:r>
                      <a:r>
                        <a:rPr lang="en-US" altLang="zh-CN" sz="1000" b="1" baseline="30000" dirty="0"/>
                        <a:t>1</a:t>
                      </a:r>
                      <a:endParaRPr lang="zh-CN" altLang="en-US" sz="1000" b="1" dirty="0"/>
                    </a:p>
                  </a:txBody>
                  <a:tcPr anchor="ctr" anchorCtr="1"/>
                </a:tc>
                <a:tc>
                  <a:txBody>
                    <a:bodyPr/>
                    <a:lstStyle/>
                    <a:p>
                      <a:pPr algn="ctr"/>
                      <a:r>
                        <a:rPr lang="en-US" altLang="zh-CN" sz="1000" b="1" dirty="0"/>
                        <a:t>8</a:t>
                      </a:r>
                      <a:r>
                        <a:rPr lang="en-US" altLang="zh-CN" sz="1000" b="1" baseline="30000" dirty="0"/>
                        <a:t>0</a:t>
                      </a:r>
                      <a:endParaRPr lang="zh-CN" altLang="en-US" sz="1000" b="1" dirty="0"/>
                    </a:p>
                  </a:txBody>
                  <a:tcPr anchor="ctr" anchorCtr="1"/>
                </a:tc>
                <a:extLst>
                  <a:ext uri="{0D108BD9-81ED-4DB2-BD59-A6C34878D82A}">
                    <a16:rowId xmlns:a16="http://schemas.microsoft.com/office/drawing/2014/main" val="3878499596"/>
                  </a:ext>
                </a:extLst>
              </a:tr>
              <a:tr h="349269">
                <a:tc>
                  <a:txBody>
                    <a:bodyPr/>
                    <a:lstStyle/>
                    <a:p>
                      <a:pPr algn="ctr"/>
                      <a:r>
                        <a:rPr lang="en-US" altLang="zh-CN" sz="900" b="1" dirty="0"/>
                        <a:t>cache</a:t>
                      </a:r>
                    </a:p>
                    <a:p>
                      <a:pPr algn="ctr"/>
                      <a:r>
                        <a:rPr lang="zh-CN" altLang="en-US" sz="900" b="1" dirty="0"/>
                        <a:t>第</a:t>
                      </a:r>
                      <a:r>
                        <a:rPr lang="en-US" altLang="zh-CN" sz="900" b="1" dirty="0"/>
                        <a:t>1</a:t>
                      </a:r>
                      <a:r>
                        <a:rPr lang="zh-CN" altLang="en-US" sz="900" b="1" dirty="0"/>
                        <a:t>组、第</a:t>
                      </a:r>
                      <a:r>
                        <a:rPr lang="en-US" altLang="zh-CN" sz="900" b="1" dirty="0"/>
                        <a:t>0</a:t>
                      </a:r>
                      <a:r>
                        <a:rPr lang="zh-CN" altLang="en-US" sz="900" b="1" dirty="0"/>
                        <a:t>行</a:t>
                      </a:r>
                    </a:p>
                  </a:txBody>
                  <a:tcPr anchor="ctr" anchorCtr="1"/>
                </a:tc>
                <a:tc>
                  <a:txBody>
                    <a:bodyPr/>
                    <a:lstStyle/>
                    <a:p>
                      <a:pPr algn="ctr"/>
                      <a:endParaRPr lang="zh-CN" altLang="en-US" sz="1000" b="1" baseline="30000"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extLst>
                  <a:ext uri="{0D108BD9-81ED-4DB2-BD59-A6C34878D82A}">
                    <a16:rowId xmlns:a16="http://schemas.microsoft.com/office/drawing/2014/main" val="4019005216"/>
                  </a:ext>
                </a:extLst>
              </a:tr>
              <a:tr h="349269">
                <a:tc>
                  <a:txBody>
                    <a:bodyPr/>
                    <a:lstStyle/>
                    <a:p>
                      <a:pPr algn="ctr"/>
                      <a:r>
                        <a:rPr lang="en-US" altLang="zh-CN" sz="900" b="1" dirty="0"/>
                        <a:t>cache</a:t>
                      </a:r>
                    </a:p>
                    <a:p>
                      <a:pPr algn="ctr"/>
                      <a:r>
                        <a:rPr lang="zh-CN" altLang="en-US" sz="900" b="1" dirty="0"/>
                        <a:t>第</a:t>
                      </a:r>
                      <a:r>
                        <a:rPr lang="en-US" altLang="zh-CN" sz="900" b="1" dirty="0"/>
                        <a:t>1</a:t>
                      </a:r>
                      <a:r>
                        <a:rPr lang="zh-CN" altLang="en-US" sz="900" b="1" dirty="0"/>
                        <a:t>组、第</a:t>
                      </a:r>
                      <a:r>
                        <a:rPr lang="en-US" altLang="zh-CN" sz="900" b="1" dirty="0"/>
                        <a:t>1</a:t>
                      </a:r>
                      <a:r>
                        <a:rPr lang="zh-CN" altLang="en-US" sz="900" b="1" dirty="0"/>
                        <a:t>行</a:t>
                      </a:r>
                    </a:p>
                  </a:txBody>
                  <a:tcPr anchor="ctr" anchorCtr="1"/>
                </a:tc>
                <a:tc>
                  <a:txBody>
                    <a:bodyPr/>
                    <a:lstStyle/>
                    <a:p>
                      <a:pPr algn="ctr"/>
                      <a:endParaRPr lang="zh-CN" altLang="en-US" sz="1000" b="1" baseline="30000"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000" b="1" dirty="0"/>
                    </a:p>
                  </a:txBody>
                  <a:tcPr anchor="ctr" anchorCtr="1"/>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tc>
                  <a:txBody>
                    <a:bodyPr/>
                    <a:lstStyle/>
                    <a:p>
                      <a:pPr algn="ctr"/>
                      <a:endParaRPr lang="zh-CN" altLang="en-US" sz="1000" b="1" dirty="0"/>
                    </a:p>
                  </a:txBody>
                  <a:tcPr anchor="ctr" anchorCtr="1"/>
                </a:tc>
                <a:extLst>
                  <a:ext uri="{0D108BD9-81ED-4DB2-BD59-A6C34878D82A}">
                    <a16:rowId xmlns:a16="http://schemas.microsoft.com/office/drawing/2014/main" val="3001417201"/>
                  </a:ext>
                </a:extLst>
              </a:tr>
              <a:tr h="281890">
                <a:tc>
                  <a:txBody>
                    <a:bodyPr/>
                    <a:lstStyle/>
                    <a:p>
                      <a:pPr algn="ctr"/>
                      <a:r>
                        <a:rPr lang="zh-CN" altLang="en-US" sz="900" b="1" dirty="0"/>
                        <a:t>命中情况</a:t>
                      </a:r>
                    </a:p>
                  </a:txBody>
                  <a:tcPr anchor="ctr" anchorCtr="1"/>
                </a:tc>
                <a:tc>
                  <a:txBody>
                    <a:bodyPr/>
                    <a:lstStyle/>
                    <a:p>
                      <a:pPr algn="ctr"/>
                      <a:r>
                        <a:rPr lang="zh-CN" altLang="en-US" sz="900" b="1" dirty="0">
                          <a:solidFill>
                            <a:schemeClr val="tx1"/>
                          </a:solidFill>
                        </a:rPr>
                        <a:t>载入</a:t>
                      </a:r>
                    </a:p>
                  </a:txBody>
                  <a:tcPr anchor="ctr" anchorCtr="1"/>
                </a:tc>
                <a:tc>
                  <a:txBody>
                    <a:bodyPr/>
                    <a:lstStyle/>
                    <a:p>
                      <a:pPr algn="ctr"/>
                      <a:r>
                        <a:rPr lang="zh-CN" altLang="en-US" sz="900" b="1" dirty="0">
                          <a:solidFill>
                            <a:schemeClr val="tx1"/>
                          </a:solidFill>
                        </a:rPr>
                        <a:t>载入</a:t>
                      </a:r>
                    </a:p>
                  </a:txBody>
                  <a:tcPr anchor="ctr" anchorCtr="1"/>
                </a:tc>
                <a:tc>
                  <a:txBody>
                    <a:bodyPr/>
                    <a:lstStyle/>
                    <a:p>
                      <a:pPr algn="ctr"/>
                      <a:r>
                        <a:rPr lang="zh-CN" altLang="en-US" sz="900" b="1" dirty="0">
                          <a:solidFill>
                            <a:srgbClr val="7030A0"/>
                          </a:solidFill>
                        </a:rPr>
                        <a:t>替换</a:t>
                      </a:r>
                    </a:p>
                  </a:txBody>
                  <a:tcPr anchor="ctr" anchorCtr="1"/>
                </a:tc>
                <a:tc>
                  <a:txBody>
                    <a:bodyPr/>
                    <a:lstStyle/>
                    <a:p>
                      <a:pPr algn="ctr"/>
                      <a:r>
                        <a:rPr lang="zh-CN" altLang="en-US" sz="900" b="1" dirty="0">
                          <a:solidFill>
                            <a:srgbClr val="7030A0"/>
                          </a:solidFill>
                        </a:rPr>
                        <a:t>替换</a:t>
                      </a:r>
                    </a:p>
                  </a:txBody>
                  <a:tcPr anchor="ctr" anchorCtr="1"/>
                </a:tc>
                <a:tc>
                  <a:txBody>
                    <a:bodyPr/>
                    <a:lstStyle/>
                    <a:p>
                      <a:pPr algn="ctr"/>
                      <a:r>
                        <a:rPr lang="zh-CN" altLang="en-US" sz="900" b="1" dirty="0">
                          <a:solidFill>
                            <a:srgbClr val="7030A0"/>
                          </a:solidFill>
                        </a:rPr>
                        <a:t>替换</a:t>
                      </a:r>
                    </a:p>
                  </a:txBody>
                  <a:tcPr anchor="ctr" anchorCtr="1"/>
                </a:tc>
                <a:tc>
                  <a:txBody>
                    <a:bodyPr/>
                    <a:lstStyle/>
                    <a:p>
                      <a:pPr algn="ctr"/>
                      <a:r>
                        <a:rPr lang="zh-CN" altLang="en-US" sz="900" b="1" dirty="0">
                          <a:solidFill>
                            <a:srgbClr val="7030A0"/>
                          </a:solidFill>
                        </a:rPr>
                        <a:t>替换</a:t>
                      </a:r>
                    </a:p>
                  </a:txBody>
                  <a:tcPr anchor="ctr" anchorCtr="1"/>
                </a:tc>
                <a:tc>
                  <a:txBody>
                    <a:bodyPr/>
                    <a:lstStyle/>
                    <a:p>
                      <a:pPr algn="ctr"/>
                      <a:r>
                        <a:rPr lang="zh-CN" altLang="en-US" sz="900" b="1" dirty="0">
                          <a:solidFill>
                            <a:srgbClr val="7030A0"/>
                          </a:solidFill>
                        </a:rPr>
                        <a:t>替换</a:t>
                      </a:r>
                    </a:p>
                  </a:txBody>
                  <a:tcPr anchor="ctr" anchorCtr="1"/>
                </a:tc>
                <a:tc>
                  <a:txBody>
                    <a:bodyPr/>
                    <a:lstStyle/>
                    <a:p>
                      <a:pPr algn="ctr"/>
                      <a:r>
                        <a:rPr lang="zh-CN" altLang="en-US" sz="900" b="1" dirty="0">
                          <a:solidFill>
                            <a:srgbClr val="FF0000"/>
                          </a:solidFill>
                        </a:rPr>
                        <a:t>命中</a:t>
                      </a:r>
                    </a:p>
                  </a:txBody>
                  <a:tcPr anchor="ctr" anchorCtr="1"/>
                </a:tc>
                <a:tc>
                  <a:txBody>
                    <a:bodyPr/>
                    <a:lstStyle/>
                    <a:p>
                      <a:pPr algn="ctr"/>
                      <a:r>
                        <a:rPr lang="zh-CN" altLang="en-US" sz="900" b="1" dirty="0">
                          <a:solidFill>
                            <a:srgbClr val="7030A0"/>
                          </a:solidFill>
                        </a:rPr>
                        <a:t>替换</a:t>
                      </a:r>
                    </a:p>
                  </a:txBody>
                  <a:tcPr anchor="ctr" anchorCtr="1"/>
                </a:tc>
                <a:tc>
                  <a:txBody>
                    <a:bodyPr/>
                    <a:lstStyle/>
                    <a:p>
                      <a:pPr algn="ctr"/>
                      <a:r>
                        <a:rPr lang="zh-CN" altLang="en-US" sz="900" b="1" dirty="0">
                          <a:solidFill>
                            <a:srgbClr val="7030A0"/>
                          </a:solidFill>
                        </a:rPr>
                        <a:t>替换</a:t>
                      </a:r>
                    </a:p>
                  </a:txBody>
                  <a:tcPr anchor="ctr" anchorCtr="1"/>
                </a:tc>
                <a:extLst>
                  <a:ext uri="{0D108BD9-81ED-4DB2-BD59-A6C34878D82A}">
                    <a16:rowId xmlns:a16="http://schemas.microsoft.com/office/drawing/2014/main" val="132346259"/>
                  </a:ext>
                </a:extLst>
              </a:tr>
            </a:tbl>
          </a:graphicData>
        </a:graphic>
      </p:graphicFrame>
      <p:cxnSp>
        <p:nvCxnSpPr>
          <p:cNvPr id="4" name="直接箭头连接符 3">
            <a:extLst>
              <a:ext uri="{FF2B5EF4-FFF2-40B4-BE49-F238E27FC236}">
                <a16:creationId xmlns:a16="http://schemas.microsoft.com/office/drawing/2014/main" id="{66E0B524-6D8C-40A6-87C1-DE94724F7CE3}"/>
              </a:ext>
            </a:extLst>
          </p:cNvPr>
          <p:cNvCxnSpPr>
            <a:cxnSpLocks/>
          </p:cNvCxnSpPr>
          <p:nvPr/>
        </p:nvCxnSpPr>
        <p:spPr>
          <a:xfrm>
            <a:off x="4860032" y="3445154"/>
            <a:ext cx="2196245" cy="360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359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539552" y="260648"/>
            <a:ext cx="7643192" cy="6525344"/>
          </a:xfrm>
        </p:spPr>
        <p:txBody>
          <a:bodyPr/>
          <a:lstStyle/>
          <a:p>
            <a:r>
              <a:rPr lang="en-US" altLang="zh-CN" sz="1600" b="1" dirty="0"/>
              <a:t>4.2  </a:t>
            </a:r>
            <a:r>
              <a:rPr lang="zh-CN" altLang="en-US" sz="1600" b="1" dirty="0"/>
              <a:t>选择题（续）</a:t>
            </a:r>
            <a:endParaRPr lang="en-US" altLang="zh-CN" sz="2000" b="1" dirty="0"/>
          </a:p>
          <a:p>
            <a:pPr lvl="1"/>
            <a:r>
              <a:rPr lang="zh-CN" altLang="en-US" sz="1100" b="1" dirty="0"/>
              <a:t>（</a:t>
            </a:r>
            <a:r>
              <a:rPr lang="en-US" altLang="zh-CN" sz="1100" b="1" dirty="0"/>
              <a:t>14</a:t>
            </a:r>
            <a:r>
              <a:rPr lang="zh-CN" altLang="en-US" sz="1100" b="1" dirty="0"/>
              <a:t>）</a:t>
            </a:r>
            <a:r>
              <a:rPr lang="en-US" altLang="zh-CN" sz="1100" b="1" dirty="0"/>
              <a:t>C</a:t>
            </a:r>
            <a:r>
              <a:rPr lang="zh-CN" altLang="en-US" sz="1100" b="1" dirty="0"/>
              <a:t>：</a:t>
            </a:r>
            <a:endParaRPr lang="en-US" altLang="zh-CN" sz="1100" b="1" dirty="0"/>
          </a:p>
          <a:p>
            <a:pPr lvl="2" eaLnBrk="1" hangingPunct="1"/>
            <a:r>
              <a:rPr lang="zh-CN" altLang="en-US" sz="1100" b="1" dirty="0"/>
              <a:t>主存地址</a:t>
            </a:r>
            <a:r>
              <a:rPr lang="en-US" altLang="zh-CN" sz="1100" b="1" dirty="0"/>
              <a:t>=</a:t>
            </a:r>
            <a:r>
              <a:rPr lang="zh-CN" altLang="en-US" sz="1100" b="1" dirty="0"/>
              <a:t>区地址</a:t>
            </a:r>
            <a:r>
              <a:rPr lang="en-US" altLang="zh-CN" sz="1100" b="1" dirty="0"/>
              <a:t>+</a:t>
            </a:r>
            <a:r>
              <a:rPr lang="zh-CN" altLang="en-US" sz="1100" b="1" dirty="0"/>
              <a:t>行索引</a:t>
            </a:r>
            <a:r>
              <a:rPr lang="en-US" altLang="zh-CN" sz="1100" b="1" dirty="0"/>
              <a:t>+</a:t>
            </a:r>
            <a:r>
              <a:rPr lang="zh-CN" altLang="en-US" sz="1100" b="1" dirty="0"/>
              <a:t>块内偏移</a:t>
            </a:r>
            <a:r>
              <a:rPr lang="en-US" altLang="zh-CN" sz="1100" b="1" dirty="0"/>
              <a:t>=32</a:t>
            </a:r>
            <a:r>
              <a:rPr lang="zh-CN" altLang="en-US" sz="1100" b="1" dirty="0"/>
              <a:t>位</a:t>
            </a:r>
            <a:endParaRPr lang="en-US" altLang="zh-CN" sz="1100" b="1" dirty="0"/>
          </a:p>
          <a:p>
            <a:pPr lvl="2" eaLnBrk="1" hangingPunct="1"/>
            <a:r>
              <a:rPr lang="en-US" altLang="zh-CN" sz="1100" b="1" dirty="0"/>
              <a:t>cache</a:t>
            </a:r>
            <a:r>
              <a:rPr lang="zh-CN" altLang="en-US" sz="1100" b="1" dirty="0"/>
              <a:t>的数据容量</a:t>
            </a:r>
            <a:r>
              <a:rPr lang="en-US" altLang="zh-CN" sz="1100" b="1" dirty="0"/>
              <a:t>=4K</a:t>
            </a:r>
            <a:r>
              <a:rPr lang="zh-CN" altLang="en-US" sz="1100" b="1" dirty="0"/>
              <a:t>字，块大小</a:t>
            </a:r>
            <a:r>
              <a:rPr lang="en-US" altLang="zh-CN" sz="1100" b="1" dirty="0"/>
              <a:t>=4</a:t>
            </a:r>
            <a:r>
              <a:rPr lang="zh-CN" altLang="en-US" sz="1100" b="1" dirty="0"/>
              <a:t>字，因此</a:t>
            </a:r>
            <a:r>
              <a:rPr lang="en-US" altLang="zh-CN" sz="1100" b="1" dirty="0"/>
              <a:t>cache</a:t>
            </a:r>
            <a:r>
              <a:rPr lang="zh-CN" altLang="en-US" sz="1100" b="1" dirty="0"/>
              <a:t>有</a:t>
            </a:r>
            <a:r>
              <a:rPr lang="en-US" altLang="zh-CN" sz="1100" b="1" dirty="0"/>
              <a:t>1K=1024</a:t>
            </a:r>
            <a:r>
              <a:rPr lang="zh-CN" altLang="en-US" sz="1100" b="1" dirty="0"/>
              <a:t>行，行索引</a:t>
            </a:r>
            <a:r>
              <a:rPr lang="en-US" altLang="zh-CN" sz="1100" b="1" dirty="0"/>
              <a:t>=10</a:t>
            </a:r>
            <a:r>
              <a:rPr lang="zh-CN" altLang="en-US" sz="1100" b="1" dirty="0"/>
              <a:t>位</a:t>
            </a:r>
            <a:endParaRPr lang="en-US" altLang="zh-CN" sz="1100" b="1" dirty="0"/>
          </a:p>
          <a:p>
            <a:pPr lvl="2" eaLnBrk="1" hangingPunct="1"/>
            <a:r>
              <a:rPr lang="en-US" altLang="zh-CN" sz="1100" b="1" dirty="0"/>
              <a:t>1</a:t>
            </a:r>
            <a:r>
              <a:rPr lang="zh-CN" altLang="en-US" sz="1100" b="1" dirty="0"/>
              <a:t>个块</a:t>
            </a:r>
            <a:r>
              <a:rPr lang="en-US" altLang="zh-CN" sz="1100" b="1" dirty="0"/>
              <a:t>=4</a:t>
            </a:r>
            <a:r>
              <a:rPr lang="zh-CN" altLang="en-US" sz="1100" b="1" dirty="0"/>
              <a:t>个字</a:t>
            </a:r>
            <a:r>
              <a:rPr lang="en-US" altLang="zh-CN" sz="1100" b="1" dirty="0"/>
              <a:t>=4x32</a:t>
            </a:r>
            <a:r>
              <a:rPr lang="zh-CN" altLang="en-US" sz="1100" b="1" dirty="0"/>
              <a:t>位</a:t>
            </a:r>
            <a:r>
              <a:rPr lang="en-US" altLang="zh-CN" sz="1100" b="1" dirty="0"/>
              <a:t>=16</a:t>
            </a:r>
            <a:r>
              <a:rPr lang="zh-CN" altLang="en-US" sz="1100" b="1" dirty="0"/>
              <a:t>字节，块内偏移</a:t>
            </a:r>
            <a:r>
              <a:rPr lang="en-US" altLang="zh-CN" sz="1100" b="1" dirty="0"/>
              <a:t>=4</a:t>
            </a:r>
            <a:r>
              <a:rPr lang="zh-CN" altLang="en-US" sz="1100" b="1" dirty="0"/>
              <a:t>位</a:t>
            </a:r>
            <a:endParaRPr lang="en-US" altLang="zh-CN" sz="1100" b="1" dirty="0"/>
          </a:p>
          <a:p>
            <a:pPr lvl="2" eaLnBrk="1" hangingPunct="1"/>
            <a:r>
              <a:rPr lang="zh-CN" altLang="en-US" sz="1100" b="1" dirty="0"/>
              <a:t>因此区地址</a:t>
            </a:r>
            <a:r>
              <a:rPr lang="en-US" altLang="zh-CN" sz="1100" b="1" dirty="0"/>
              <a:t>=32-10-4=18</a:t>
            </a:r>
            <a:r>
              <a:rPr lang="zh-CN" altLang="en-US" sz="1100" b="1" dirty="0"/>
              <a:t>位</a:t>
            </a:r>
            <a:endParaRPr lang="en-US" altLang="zh-CN" sz="1100" b="1" dirty="0"/>
          </a:p>
          <a:p>
            <a:pPr lvl="2" eaLnBrk="1" hangingPunct="1"/>
            <a:r>
              <a:rPr lang="zh-CN" altLang="en-US" sz="1100" b="1" dirty="0"/>
              <a:t>因为</a:t>
            </a:r>
            <a:r>
              <a:rPr lang="zh-CN" altLang="en-US" sz="1100" b="1" dirty="0">
                <a:highlight>
                  <a:srgbClr val="FFFF00"/>
                </a:highlight>
              </a:rPr>
              <a:t>采用写回的方式</a:t>
            </a:r>
            <a:r>
              <a:rPr lang="zh-CN" altLang="en-US" sz="1100" b="1" dirty="0"/>
              <a:t>，因此</a:t>
            </a:r>
            <a:r>
              <a:rPr lang="en-US" altLang="zh-CN" sz="1100" b="1" dirty="0"/>
              <a:t>cache</a:t>
            </a:r>
            <a:r>
              <a:rPr lang="zh-CN" altLang="en-US" sz="1100" b="1" dirty="0"/>
              <a:t>每一行包括：</a:t>
            </a:r>
            <a:r>
              <a:rPr lang="zh-CN" altLang="en-US" sz="1100" b="1" dirty="0">
                <a:highlight>
                  <a:srgbClr val="FFFF00"/>
                </a:highlight>
              </a:rPr>
              <a:t>主存数据块副本、区地址（</a:t>
            </a:r>
            <a:r>
              <a:rPr lang="en-US" altLang="zh-CN" sz="1100" b="1" dirty="0">
                <a:highlight>
                  <a:srgbClr val="FFFF00"/>
                </a:highlight>
              </a:rPr>
              <a:t>tag</a:t>
            </a:r>
            <a:r>
              <a:rPr lang="zh-CN" altLang="en-US" sz="1100" b="1" dirty="0">
                <a:highlight>
                  <a:srgbClr val="FFFF00"/>
                </a:highlight>
              </a:rPr>
              <a:t>）、有效位（</a:t>
            </a:r>
            <a:r>
              <a:rPr lang="en-US" altLang="zh-CN" sz="1100" b="1" dirty="0">
                <a:highlight>
                  <a:srgbClr val="FFFF00"/>
                </a:highlight>
              </a:rPr>
              <a:t>valid</a:t>
            </a:r>
            <a:r>
              <a:rPr lang="zh-CN" altLang="en-US" sz="1100" b="1" dirty="0">
                <a:highlight>
                  <a:srgbClr val="FFFF00"/>
                </a:highlight>
              </a:rPr>
              <a:t>）、脏位（</a:t>
            </a:r>
            <a:r>
              <a:rPr lang="en-US" altLang="zh-CN" sz="1100" b="1" dirty="0">
                <a:highlight>
                  <a:srgbClr val="FFFF00"/>
                </a:highlight>
              </a:rPr>
              <a:t>dirty</a:t>
            </a:r>
            <a:r>
              <a:rPr lang="zh-CN" altLang="en-US" sz="1100" b="1" dirty="0">
                <a:highlight>
                  <a:srgbClr val="FFFF00"/>
                </a:highlight>
              </a:rPr>
              <a:t>）</a:t>
            </a:r>
            <a:r>
              <a:rPr lang="zh-CN" altLang="en-US" sz="1100" b="1" dirty="0"/>
              <a:t>，即：</a:t>
            </a:r>
            <a:r>
              <a:rPr lang="en-US" altLang="zh-CN" sz="1100" b="1" dirty="0"/>
              <a:t>4x32</a:t>
            </a:r>
            <a:r>
              <a:rPr lang="zh-CN" altLang="en-US" sz="1100" b="1" dirty="0"/>
              <a:t>位</a:t>
            </a:r>
            <a:r>
              <a:rPr lang="en-US" altLang="zh-CN" sz="1100" b="1" dirty="0"/>
              <a:t>+18</a:t>
            </a:r>
            <a:r>
              <a:rPr lang="zh-CN" altLang="en-US" sz="1100" b="1" dirty="0"/>
              <a:t>位</a:t>
            </a:r>
            <a:r>
              <a:rPr lang="en-US" altLang="zh-CN" sz="1100" b="1" dirty="0"/>
              <a:t>+1</a:t>
            </a:r>
            <a:r>
              <a:rPr lang="zh-CN" altLang="en-US" sz="1100" b="1" dirty="0"/>
              <a:t>位</a:t>
            </a:r>
            <a:r>
              <a:rPr lang="en-US" altLang="zh-CN" sz="1100" b="1" dirty="0"/>
              <a:t>+1</a:t>
            </a:r>
            <a:r>
              <a:rPr lang="zh-CN" altLang="en-US" sz="1100" b="1" dirty="0"/>
              <a:t>位</a:t>
            </a:r>
            <a:r>
              <a:rPr lang="en-US" altLang="zh-CN" sz="1100" b="1" dirty="0"/>
              <a:t>=148</a:t>
            </a:r>
            <a:r>
              <a:rPr lang="zh-CN" altLang="en-US" sz="1100" b="1" dirty="0"/>
              <a:t>位</a:t>
            </a:r>
            <a:endParaRPr lang="en-US" altLang="zh-CN" sz="1100" b="1" dirty="0"/>
          </a:p>
          <a:p>
            <a:pPr lvl="2" eaLnBrk="1" hangingPunct="1"/>
            <a:r>
              <a:rPr lang="zh-CN" altLang="en-US" sz="1100" b="1" dirty="0"/>
              <a:t>因此</a:t>
            </a:r>
            <a:r>
              <a:rPr lang="en-US" altLang="zh-CN" sz="1100" b="1" dirty="0"/>
              <a:t>cache</a:t>
            </a:r>
            <a:r>
              <a:rPr lang="zh-CN" altLang="en-US" sz="1100" b="1" dirty="0"/>
              <a:t>总容量</a:t>
            </a:r>
            <a:r>
              <a:rPr lang="en-US" altLang="zh-CN" sz="1100" b="1" dirty="0"/>
              <a:t>=1024</a:t>
            </a:r>
            <a:r>
              <a:rPr lang="zh-CN" altLang="en-US" sz="1100" b="1" dirty="0"/>
              <a:t>行</a:t>
            </a:r>
            <a:r>
              <a:rPr lang="en-US" altLang="zh-CN" sz="1100" b="1" dirty="0"/>
              <a:t>x148</a:t>
            </a:r>
            <a:r>
              <a:rPr lang="zh-CN" altLang="en-US" sz="1100" b="1" dirty="0"/>
              <a:t>位</a:t>
            </a:r>
            <a:r>
              <a:rPr lang="en-US" altLang="zh-CN" sz="1100" b="1" dirty="0"/>
              <a:t>=</a:t>
            </a:r>
            <a:r>
              <a:rPr lang="en-US" altLang="zh-CN" sz="1100" b="1" dirty="0">
                <a:solidFill>
                  <a:srgbClr val="FF0000"/>
                </a:solidFill>
              </a:rPr>
              <a:t>148K</a:t>
            </a:r>
            <a:r>
              <a:rPr lang="zh-CN" altLang="en-US" sz="1100" b="1" dirty="0">
                <a:solidFill>
                  <a:srgbClr val="FF0000"/>
                </a:solidFill>
              </a:rPr>
              <a:t>位</a:t>
            </a:r>
            <a:endParaRPr lang="en-US" altLang="zh-CN" sz="1100" b="1" dirty="0">
              <a:solidFill>
                <a:srgbClr val="FF0000"/>
              </a:solidFill>
            </a:endParaRPr>
          </a:p>
          <a:p>
            <a:pPr lvl="2" eaLnBrk="1" hangingPunct="1"/>
            <a:endParaRPr lang="en-US" altLang="zh-CN" sz="1100" b="1" dirty="0"/>
          </a:p>
          <a:p>
            <a:pPr lvl="2"/>
            <a:endParaRPr lang="en-US" altLang="zh-CN" sz="1100" b="1" dirty="0"/>
          </a:p>
          <a:p>
            <a:pPr lvl="1"/>
            <a:r>
              <a:rPr lang="zh-CN" altLang="en-US" sz="1100" b="1" dirty="0"/>
              <a:t>（</a:t>
            </a:r>
            <a:r>
              <a:rPr lang="en-US" altLang="zh-CN" sz="1100" b="1" dirty="0"/>
              <a:t>15</a:t>
            </a:r>
            <a:r>
              <a:rPr lang="zh-CN" altLang="en-US" sz="1100" b="1" dirty="0"/>
              <a:t>）</a:t>
            </a:r>
            <a:r>
              <a:rPr lang="en-US" altLang="zh-CN" sz="1100" b="1" dirty="0"/>
              <a:t>D</a:t>
            </a:r>
            <a:r>
              <a:rPr lang="zh-CN" altLang="en-US" sz="1100" b="1" dirty="0"/>
              <a:t>：</a:t>
            </a:r>
            <a:endParaRPr lang="en-US" altLang="zh-CN" sz="1100" b="1" dirty="0"/>
          </a:p>
          <a:p>
            <a:pPr lvl="2"/>
            <a:r>
              <a:rPr lang="zh-CN" altLang="en-US" sz="1100" b="1" dirty="0"/>
              <a:t>指令</a:t>
            </a:r>
            <a:r>
              <a:rPr lang="en-US" altLang="zh-CN" sz="1100" b="1" dirty="0"/>
              <a:t>cache</a:t>
            </a:r>
            <a:r>
              <a:rPr lang="zh-CN" altLang="en-US" sz="1100" b="1" dirty="0"/>
              <a:t>和数据</a:t>
            </a:r>
            <a:r>
              <a:rPr lang="en-US" altLang="zh-CN" sz="1100" b="1" dirty="0"/>
              <a:t>cache</a:t>
            </a:r>
            <a:r>
              <a:rPr lang="zh-CN" altLang="en-US" sz="1100" b="1" dirty="0"/>
              <a:t>分离，</a:t>
            </a:r>
            <a:r>
              <a:rPr lang="en-US" altLang="zh-CN" sz="1100" b="1" dirty="0"/>
              <a:t>CPU</a:t>
            </a:r>
            <a:r>
              <a:rPr lang="zh-CN" altLang="en-US" sz="1100" b="1" dirty="0"/>
              <a:t>可以同时访问指令</a:t>
            </a:r>
            <a:r>
              <a:rPr lang="en-US" altLang="zh-CN" sz="1100" b="1" dirty="0"/>
              <a:t>cache</a:t>
            </a:r>
            <a:r>
              <a:rPr lang="zh-CN" altLang="en-US" sz="1100" b="1" dirty="0"/>
              <a:t>（取指令）和数据</a:t>
            </a:r>
            <a:r>
              <a:rPr lang="en-US" altLang="zh-CN" sz="1100" b="1" dirty="0"/>
              <a:t>cache</a:t>
            </a:r>
            <a:r>
              <a:rPr lang="zh-CN" altLang="en-US" sz="1100" b="1" dirty="0"/>
              <a:t>（取数据或写回数据），从而减少指令流水线 的资源冲突</a:t>
            </a:r>
            <a:endParaRPr lang="en-US" altLang="zh-CN" sz="1100" b="1" dirty="0"/>
          </a:p>
          <a:p>
            <a:pPr lvl="2"/>
            <a:endParaRPr lang="en-US" altLang="zh-CN" sz="1100" b="1" dirty="0"/>
          </a:p>
          <a:p>
            <a:pPr lvl="1"/>
            <a:r>
              <a:rPr lang="zh-CN" altLang="en-US" sz="1100" b="1" dirty="0"/>
              <a:t>（</a:t>
            </a:r>
            <a:r>
              <a:rPr lang="en-US" altLang="zh-CN" sz="1100" b="1" dirty="0"/>
              <a:t>16</a:t>
            </a:r>
            <a:r>
              <a:rPr lang="zh-CN" altLang="en-US" sz="1100" b="1" dirty="0"/>
              <a:t>）</a:t>
            </a:r>
            <a:r>
              <a:rPr lang="en-US" altLang="zh-CN" sz="1100" b="1" dirty="0"/>
              <a:t>B</a:t>
            </a:r>
            <a:r>
              <a:rPr lang="zh-CN" altLang="en-US" sz="1100" b="1" dirty="0"/>
              <a:t>：</a:t>
            </a:r>
            <a:endParaRPr lang="en-US" altLang="zh-CN" sz="1100" b="1" dirty="0"/>
          </a:p>
          <a:p>
            <a:pPr lvl="2"/>
            <a:r>
              <a:rPr lang="zh-CN" altLang="en-US" sz="1100" b="1" dirty="0"/>
              <a:t>当采用页式虚拟存储器时，并配有</a:t>
            </a:r>
            <a:r>
              <a:rPr lang="en-US" altLang="zh-CN" sz="1100" b="1" dirty="0"/>
              <a:t>TLB</a:t>
            </a:r>
            <a:r>
              <a:rPr lang="zh-CN" altLang="en-US" sz="1100" b="1" dirty="0"/>
              <a:t>，最短的路径是</a:t>
            </a:r>
            <a:r>
              <a:rPr lang="en-US" altLang="zh-CN" sz="1100" b="1" dirty="0"/>
              <a:t>TLB</a:t>
            </a:r>
            <a:r>
              <a:rPr lang="zh-CN" altLang="en-US" sz="1100" b="1" dirty="0"/>
              <a:t>命中、</a:t>
            </a:r>
            <a:r>
              <a:rPr lang="en-US" altLang="zh-CN" sz="1100" b="1" dirty="0"/>
              <a:t>cache</a:t>
            </a:r>
            <a:r>
              <a:rPr lang="zh-CN" altLang="en-US" sz="1100" b="1" dirty="0"/>
              <a:t>命中，此时虽然不需要访问存储器，但是因为</a:t>
            </a:r>
            <a:r>
              <a:rPr lang="en-US" altLang="zh-CN" sz="1100" b="1" dirty="0"/>
              <a:t>cache</a:t>
            </a:r>
            <a:r>
              <a:rPr lang="zh-CN" altLang="en-US" sz="1100" b="1" dirty="0"/>
              <a:t>使用</a:t>
            </a:r>
            <a:r>
              <a:rPr lang="zh-CN" altLang="en-US" sz="1100" b="1" dirty="0">
                <a:highlight>
                  <a:srgbClr val="FFFF00"/>
                </a:highlight>
              </a:rPr>
              <a:t>写穿的</a:t>
            </a:r>
            <a:r>
              <a:rPr lang="zh-CN" altLang="en-US" sz="1100" b="1" dirty="0"/>
              <a:t>方式，“</a:t>
            </a:r>
            <a:r>
              <a:rPr lang="en-US" altLang="zh-CN" sz="1100" b="1" dirty="0"/>
              <a:t>add </a:t>
            </a:r>
            <a:r>
              <a:rPr lang="en-US" altLang="zh-CN" sz="1100" b="1" dirty="0" err="1"/>
              <a:t>xaddr</a:t>
            </a:r>
            <a:r>
              <a:rPr lang="en-US" altLang="zh-CN" sz="1100" b="1" dirty="0"/>
              <a:t>, 3</a:t>
            </a:r>
            <a:r>
              <a:rPr lang="zh-CN" altLang="en-US" sz="1100" b="1" dirty="0"/>
              <a:t>”指令需要完成写</a:t>
            </a:r>
            <a:r>
              <a:rPr lang="en-US" altLang="zh-CN" sz="1100" b="1" dirty="0"/>
              <a:t>cache</a:t>
            </a:r>
            <a:r>
              <a:rPr lang="zh-CN" altLang="en-US" sz="1100" b="1" dirty="0"/>
              <a:t>操作（</a:t>
            </a:r>
            <a:r>
              <a:rPr lang="en-US" altLang="zh-CN" sz="1100" b="1" dirty="0"/>
              <a:t>x+3 -&gt; x</a:t>
            </a:r>
            <a:r>
              <a:rPr lang="zh-CN" altLang="en-US" sz="1100" b="1" dirty="0"/>
              <a:t>），同时要执行写存储器的操作（写穿方式），因此访问主存的次数至少是</a:t>
            </a:r>
            <a:r>
              <a:rPr lang="en-US" altLang="zh-CN" sz="1100" b="1" dirty="0">
                <a:solidFill>
                  <a:srgbClr val="FF0000"/>
                </a:solidFill>
              </a:rPr>
              <a:t>1</a:t>
            </a:r>
            <a:r>
              <a:rPr lang="zh-CN" altLang="en-US" sz="1100" b="1" dirty="0">
                <a:solidFill>
                  <a:srgbClr val="FF0000"/>
                </a:solidFill>
              </a:rPr>
              <a:t>次</a:t>
            </a:r>
            <a:endParaRPr lang="en-US" altLang="zh-CN" sz="1100" b="1" dirty="0">
              <a:solidFill>
                <a:srgbClr val="FF0000"/>
              </a:solidFill>
            </a:endParaRPr>
          </a:p>
          <a:p>
            <a:pPr lvl="2"/>
            <a:endParaRPr lang="en-US" altLang="zh-CN" sz="1100" b="1" dirty="0"/>
          </a:p>
          <a:p>
            <a:pPr lvl="2"/>
            <a:endParaRPr lang="en-US" altLang="zh-CN" sz="1100" b="1" dirty="0"/>
          </a:p>
          <a:p>
            <a:pPr lvl="1"/>
            <a:r>
              <a:rPr lang="zh-CN" altLang="en-US" sz="1100" b="1" dirty="0"/>
              <a:t>（</a:t>
            </a:r>
            <a:r>
              <a:rPr lang="en-US" altLang="zh-CN" sz="1100" b="1" dirty="0"/>
              <a:t>17</a:t>
            </a:r>
            <a:r>
              <a:rPr lang="zh-CN" altLang="en-US" sz="1100" b="1" dirty="0"/>
              <a:t>）</a:t>
            </a:r>
            <a:r>
              <a:rPr lang="en-US" altLang="zh-CN" sz="1100" b="1" dirty="0"/>
              <a:t>D</a:t>
            </a:r>
            <a:r>
              <a:rPr lang="zh-CN" altLang="en-US" sz="1100" b="1" dirty="0"/>
              <a:t>：</a:t>
            </a:r>
            <a:endParaRPr lang="en-US" altLang="zh-CN" sz="1100" b="1" dirty="0"/>
          </a:p>
          <a:p>
            <a:pPr lvl="2"/>
            <a:r>
              <a:rPr lang="en-US" altLang="zh-CN" sz="1100" b="1" dirty="0"/>
              <a:t>A</a:t>
            </a:r>
            <a:r>
              <a:rPr lang="zh-CN" altLang="en-US" sz="1100" b="1" dirty="0"/>
              <a:t>：第</a:t>
            </a:r>
            <a:r>
              <a:rPr lang="en-US" altLang="zh-CN" sz="1100" b="1" dirty="0"/>
              <a:t>5</a:t>
            </a:r>
            <a:r>
              <a:rPr lang="zh-CN" altLang="en-US" sz="1100" b="1" dirty="0"/>
              <a:t>种情况</a:t>
            </a:r>
            <a:endParaRPr lang="en-US" altLang="zh-CN" sz="1100" b="1" dirty="0"/>
          </a:p>
          <a:p>
            <a:pPr lvl="2"/>
            <a:r>
              <a:rPr lang="en-US" altLang="zh-CN" sz="1100" b="1" dirty="0"/>
              <a:t>B</a:t>
            </a:r>
            <a:r>
              <a:rPr lang="zh-CN" altLang="en-US" sz="1100" b="1" dirty="0"/>
              <a:t>：第</a:t>
            </a:r>
            <a:r>
              <a:rPr lang="en-US" altLang="zh-CN" sz="1100" b="1" dirty="0"/>
              <a:t>3</a:t>
            </a:r>
            <a:r>
              <a:rPr lang="zh-CN" altLang="en-US" sz="1100" b="1" dirty="0"/>
              <a:t>种情况</a:t>
            </a:r>
            <a:endParaRPr lang="en-US" altLang="zh-CN" sz="1100" b="1" dirty="0"/>
          </a:p>
          <a:p>
            <a:pPr lvl="2"/>
            <a:r>
              <a:rPr lang="en-US" altLang="zh-CN" sz="1100" b="1" dirty="0"/>
              <a:t>C</a:t>
            </a:r>
            <a:r>
              <a:rPr lang="zh-CN" altLang="en-US" sz="1100" b="1" dirty="0"/>
              <a:t>：第</a:t>
            </a:r>
            <a:r>
              <a:rPr lang="en-US" altLang="zh-CN" sz="1100" b="1" dirty="0"/>
              <a:t>2</a:t>
            </a:r>
            <a:r>
              <a:rPr lang="zh-CN" altLang="en-US" sz="1100" b="1" dirty="0"/>
              <a:t>种情况</a:t>
            </a:r>
            <a:endParaRPr lang="en-US" altLang="zh-CN" sz="1100" b="1" dirty="0"/>
          </a:p>
          <a:p>
            <a:pPr lvl="2"/>
            <a:r>
              <a:rPr lang="en-US" altLang="zh-CN" sz="1100" b="1" dirty="0"/>
              <a:t>D</a:t>
            </a:r>
            <a:r>
              <a:rPr lang="zh-CN" altLang="en-US" sz="1100" b="1" dirty="0"/>
              <a:t>：</a:t>
            </a:r>
            <a:r>
              <a:rPr lang="zh-CN" altLang="en-US" sz="1100" b="1" dirty="0">
                <a:solidFill>
                  <a:srgbClr val="FF0000"/>
                </a:solidFill>
              </a:rPr>
              <a:t>第</a:t>
            </a:r>
            <a:r>
              <a:rPr lang="en-US" altLang="zh-CN" sz="1100" b="1" dirty="0">
                <a:solidFill>
                  <a:srgbClr val="FF0000"/>
                </a:solidFill>
              </a:rPr>
              <a:t>7</a:t>
            </a:r>
            <a:r>
              <a:rPr lang="zh-CN" altLang="en-US" sz="1100" b="1" dirty="0">
                <a:solidFill>
                  <a:srgbClr val="FF0000"/>
                </a:solidFill>
              </a:rPr>
              <a:t>种情况，不可能</a:t>
            </a:r>
            <a:endParaRPr lang="en-US" altLang="zh-CN" sz="1100" b="1" dirty="0">
              <a:solidFill>
                <a:srgbClr val="FF0000"/>
              </a:solidFill>
            </a:endParaRPr>
          </a:p>
          <a:p>
            <a:pPr lvl="2"/>
            <a:endParaRPr lang="en-US" altLang="zh-CN" sz="1100" b="1" dirty="0"/>
          </a:p>
          <a:p>
            <a:pPr lvl="2"/>
            <a:endParaRPr lang="en-US" altLang="zh-CN" sz="1100" b="1" dirty="0"/>
          </a:p>
          <a:p>
            <a:pPr lvl="2"/>
            <a:endParaRPr lang="en-US" altLang="zh-CN" sz="1100" b="1" dirty="0"/>
          </a:p>
          <a:p>
            <a:pPr lvl="2"/>
            <a:endParaRPr lang="en-US" altLang="zh-CN" sz="1100" b="1" dirty="0"/>
          </a:p>
          <a:p>
            <a:pPr lvl="2"/>
            <a:endParaRPr lang="en-US" altLang="zh-CN" sz="1100" b="1" dirty="0"/>
          </a:p>
        </p:txBody>
      </p:sp>
      <p:graphicFrame>
        <p:nvGraphicFramePr>
          <p:cNvPr id="4" name="表格 5">
            <a:extLst>
              <a:ext uri="{FF2B5EF4-FFF2-40B4-BE49-F238E27FC236}">
                <a16:creationId xmlns:a16="http://schemas.microsoft.com/office/drawing/2014/main" id="{61902F4C-FD6D-4BDA-9CE2-44BCFE871A16}"/>
              </a:ext>
            </a:extLst>
          </p:cNvPr>
          <p:cNvGraphicFramePr>
            <a:graphicFrameLocks noGrp="1"/>
          </p:cNvGraphicFramePr>
          <p:nvPr>
            <p:extLst>
              <p:ext uri="{D42A27DB-BD31-4B8C-83A1-F6EECF244321}">
                <p14:modId xmlns:p14="http://schemas.microsoft.com/office/powerpoint/2010/main" val="67567206"/>
              </p:ext>
            </p:extLst>
          </p:nvPr>
        </p:nvGraphicFramePr>
        <p:xfrm>
          <a:off x="3635896" y="4509123"/>
          <a:ext cx="4680519" cy="2016221"/>
        </p:xfrm>
        <a:graphic>
          <a:graphicData uri="http://schemas.openxmlformats.org/drawingml/2006/table">
            <a:tbl>
              <a:tblPr firstRow="1" bandRow="1">
                <a:tableStyleId>{5C22544A-7EE6-4342-B048-85BDC9FD1C3A}</a:tableStyleId>
              </a:tblPr>
              <a:tblGrid>
                <a:gridCol w="341894">
                  <a:extLst>
                    <a:ext uri="{9D8B030D-6E8A-4147-A177-3AD203B41FA5}">
                      <a16:colId xmlns:a16="http://schemas.microsoft.com/office/drawing/2014/main" val="3461045365"/>
                    </a:ext>
                  </a:extLst>
                </a:gridCol>
                <a:gridCol w="326563">
                  <a:extLst>
                    <a:ext uri="{9D8B030D-6E8A-4147-A177-3AD203B41FA5}">
                      <a16:colId xmlns:a16="http://schemas.microsoft.com/office/drawing/2014/main" val="1507303541"/>
                    </a:ext>
                  </a:extLst>
                </a:gridCol>
                <a:gridCol w="326563">
                  <a:extLst>
                    <a:ext uri="{9D8B030D-6E8A-4147-A177-3AD203B41FA5}">
                      <a16:colId xmlns:a16="http://schemas.microsoft.com/office/drawing/2014/main" val="2632028909"/>
                    </a:ext>
                  </a:extLst>
                </a:gridCol>
                <a:gridCol w="373215">
                  <a:extLst>
                    <a:ext uri="{9D8B030D-6E8A-4147-A177-3AD203B41FA5}">
                      <a16:colId xmlns:a16="http://schemas.microsoft.com/office/drawing/2014/main" val="3639809302"/>
                    </a:ext>
                  </a:extLst>
                </a:gridCol>
                <a:gridCol w="419867">
                  <a:extLst>
                    <a:ext uri="{9D8B030D-6E8A-4147-A177-3AD203B41FA5}">
                      <a16:colId xmlns:a16="http://schemas.microsoft.com/office/drawing/2014/main" val="3964538130"/>
                    </a:ext>
                  </a:extLst>
                </a:gridCol>
                <a:gridCol w="2892417">
                  <a:extLst>
                    <a:ext uri="{9D8B030D-6E8A-4147-A177-3AD203B41FA5}">
                      <a16:colId xmlns:a16="http://schemas.microsoft.com/office/drawing/2014/main" val="4104632072"/>
                    </a:ext>
                  </a:extLst>
                </a:gridCol>
              </a:tblGrid>
              <a:tr h="219277">
                <a:tc>
                  <a:txBody>
                    <a:bodyPr/>
                    <a:lstStyle/>
                    <a:p>
                      <a:r>
                        <a:rPr lang="zh-CN" altLang="en-US" sz="500" b="1" dirty="0"/>
                        <a:t>序号</a:t>
                      </a:r>
                    </a:p>
                  </a:txBody>
                  <a:tcPr anchor="ctr" anchorCtr="1"/>
                </a:tc>
                <a:tc>
                  <a:txBody>
                    <a:bodyPr/>
                    <a:lstStyle/>
                    <a:p>
                      <a:r>
                        <a:rPr lang="en-US" altLang="zh-CN" sz="500" b="1" dirty="0"/>
                        <a:t>TLB</a:t>
                      </a:r>
                      <a:endParaRPr lang="zh-CN" altLang="en-US" sz="500" b="1" dirty="0"/>
                    </a:p>
                  </a:txBody>
                  <a:tcPr anchor="ctr" anchorCtr="1"/>
                </a:tc>
                <a:tc>
                  <a:txBody>
                    <a:bodyPr/>
                    <a:lstStyle/>
                    <a:p>
                      <a:r>
                        <a:rPr lang="zh-CN" altLang="en-US" sz="500" b="1" dirty="0"/>
                        <a:t>页</a:t>
                      </a:r>
                    </a:p>
                  </a:txBody>
                  <a:tcPr anchor="ctr" anchorCtr="1"/>
                </a:tc>
                <a:tc>
                  <a:txBody>
                    <a:bodyPr/>
                    <a:lstStyle/>
                    <a:p>
                      <a:r>
                        <a:rPr lang="en-US" altLang="zh-CN" sz="500" b="1" dirty="0"/>
                        <a:t>cache</a:t>
                      </a:r>
                      <a:endParaRPr lang="zh-CN" altLang="en-US" sz="500" b="1" dirty="0"/>
                    </a:p>
                  </a:txBody>
                  <a:tcPr anchor="ctr" anchorCtr="1"/>
                </a:tc>
                <a:tc>
                  <a:txBody>
                    <a:bodyPr/>
                    <a:lstStyle/>
                    <a:p>
                      <a:r>
                        <a:rPr lang="zh-CN" altLang="en-US" sz="500" b="1" dirty="0"/>
                        <a:t>可能性</a:t>
                      </a:r>
                    </a:p>
                  </a:txBody>
                  <a:tcPr anchor="ctr" anchorCtr="1"/>
                </a:tc>
                <a:tc>
                  <a:txBody>
                    <a:bodyPr/>
                    <a:lstStyle/>
                    <a:p>
                      <a:r>
                        <a:rPr lang="zh-CN" altLang="en-US" sz="500" b="1" dirty="0"/>
                        <a:t>说明</a:t>
                      </a:r>
                    </a:p>
                  </a:txBody>
                  <a:tcPr anchor="ctr" anchorCtr="1"/>
                </a:tc>
                <a:extLst>
                  <a:ext uri="{0D108BD9-81ED-4DB2-BD59-A6C34878D82A}">
                    <a16:rowId xmlns:a16="http://schemas.microsoft.com/office/drawing/2014/main" val="4075501594"/>
                  </a:ext>
                </a:extLst>
              </a:tr>
              <a:tr h="224618">
                <a:tc>
                  <a:txBody>
                    <a:bodyPr/>
                    <a:lstStyle/>
                    <a:p>
                      <a:r>
                        <a:rPr lang="en-US" altLang="zh-CN" sz="500" b="1" dirty="0"/>
                        <a:t>1</a:t>
                      </a:r>
                      <a:endParaRPr lang="zh-CN" altLang="en-US" sz="500" b="1" dirty="0"/>
                    </a:p>
                  </a:txBody>
                  <a:tcPr anchor="ctr" anchorCtr="1"/>
                </a:tc>
                <a:tc>
                  <a:txBody>
                    <a:bodyPr/>
                    <a:lstStyle/>
                    <a:p>
                      <a:r>
                        <a:rPr lang="zh-CN" altLang="en-US" sz="500" b="1" dirty="0"/>
                        <a:t>命中</a:t>
                      </a:r>
                    </a:p>
                  </a:txBody>
                  <a:tcPr anchor="ctr" anchorCtr="1"/>
                </a:tc>
                <a:tc>
                  <a:txBody>
                    <a:bodyPr/>
                    <a:lstStyle/>
                    <a:p>
                      <a:r>
                        <a:rPr lang="zh-CN" altLang="en-US" sz="500" b="1" dirty="0"/>
                        <a:t>命中</a:t>
                      </a:r>
                    </a:p>
                  </a:txBody>
                  <a:tcPr anchor="ctr" anchorCtr="1"/>
                </a:tc>
                <a:tc>
                  <a:txBody>
                    <a:bodyPr/>
                    <a:lstStyle/>
                    <a:p>
                      <a:r>
                        <a:rPr lang="zh-CN" altLang="en-US" sz="500" b="1" dirty="0"/>
                        <a:t>命中</a:t>
                      </a:r>
                    </a:p>
                  </a:txBody>
                  <a:tcPr anchor="ctr" anchorCtr="1"/>
                </a:tc>
                <a:tc rowSpan="2">
                  <a:txBody>
                    <a:bodyPr/>
                    <a:lstStyle/>
                    <a:p>
                      <a:r>
                        <a:rPr lang="zh-CN" altLang="en-US" sz="500" b="1" dirty="0"/>
                        <a:t>可能</a:t>
                      </a:r>
                    </a:p>
                  </a:txBody>
                  <a:tcPr anchor="ctr" anchorCtr="1"/>
                </a:tc>
                <a:tc rowSpan="2">
                  <a:txBody>
                    <a:bodyPr/>
                    <a:lstStyle/>
                    <a:p>
                      <a:r>
                        <a:rPr lang="en-US" altLang="zh-CN" sz="500" b="1" dirty="0"/>
                        <a:t>TLB</a:t>
                      </a:r>
                      <a:r>
                        <a:rPr lang="zh-CN" altLang="en-US" sz="500" b="1" dirty="0"/>
                        <a:t>命中则页一定命中，页载入主存和数据块载入</a:t>
                      </a:r>
                      <a:r>
                        <a:rPr lang="en-US" altLang="zh-CN" sz="500" b="1" dirty="0"/>
                        <a:t>cache</a:t>
                      </a:r>
                      <a:r>
                        <a:rPr lang="zh-CN" altLang="en-US" sz="500" b="1" dirty="0"/>
                        <a:t>并不同步，所以</a:t>
                      </a:r>
                      <a:r>
                        <a:rPr lang="en-US" altLang="zh-CN" sz="500" b="1" dirty="0"/>
                        <a:t>cache</a:t>
                      </a:r>
                      <a:r>
                        <a:rPr lang="zh-CN" altLang="en-US" sz="500" b="1" dirty="0"/>
                        <a:t>有可能命中，也有可能缺失</a:t>
                      </a:r>
                    </a:p>
                  </a:txBody>
                  <a:tcPr anchor="ctr"/>
                </a:tc>
                <a:extLst>
                  <a:ext uri="{0D108BD9-81ED-4DB2-BD59-A6C34878D82A}">
                    <a16:rowId xmlns:a16="http://schemas.microsoft.com/office/drawing/2014/main" val="580078383"/>
                  </a:ext>
                </a:extLst>
              </a:tr>
              <a:tr h="224618">
                <a:tc>
                  <a:txBody>
                    <a:bodyPr/>
                    <a:lstStyle/>
                    <a:p>
                      <a:r>
                        <a:rPr lang="en-US" altLang="zh-CN" sz="500" b="1" dirty="0"/>
                        <a:t>2</a:t>
                      </a:r>
                      <a:endParaRPr lang="zh-CN" altLang="en-US" sz="500" b="1" dirty="0"/>
                    </a:p>
                  </a:txBody>
                  <a:tcPr anchor="ctr" anchorCtr="1"/>
                </a:tc>
                <a:tc>
                  <a:txBody>
                    <a:bodyPr/>
                    <a:lstStyle/>
                    <a:p>
                      <a:r>
                        <a:rPr lang="zh-CN" altLang="en-US" sz="500" b="1" dirty="0"/>
                        <a:t>命中</a:t>
                      </a:r>
                    </a:p>
                  </a:txBody>
                  <a:tcPr anchor="ctr" anchorCtr="1"/>
                </a:tc>
                <a:tc>
                  <a:txBody>
                    <a:bodyPr/>
                    <a:lstStyle/>
                    <a:p>
                      <a:r>
                        <a:rPr lang="zh-CN" altLang="en-US" sz="500" b="1" dirty="0"/>
                        <a:t>命中</a:t>
                      </a:r>
                    </a:p>
                  </a:txBody>
                  <a:tcPr anchor="ctr" anchorCtr="1"/>
                </a:tc>
                <a:tc>
                  <a:txBody>
                    <a:bodyPr/>
                    <a:lstStyle/>
                    <a:p>
                      <a:r>
                        <a:rPr lang="zh-CN" altLang="en-US" sz="500" b="1" dirty="0"/>
                        <a:t>缺失</a:t>
                      </a:r>
                    </a:p>
                  </a:txBody>
                  <a:tcPr anchor="ctr" anchorCtr="1"/>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1887755184"/>
                  </a:ext>
                </a:extLst>
              </a:tr>
              <a:tr h="224618">
                <a:tc>
                  <a:txBody>
                    <a:bodyPr/>
                    <a:lstStyle/>
                    <a:p>
                      <a:r>
                        <a:rPr lang="en-US" altLang="zh-CN" sz="500" b="1" dirty="0">
                          <a:solidFill>
                            <a:schemeClr val="tx1"/>
                          </a:solidFill>
                        </a:rPr>
                        <a:t>3</a:t>
                      </a:r>
                      <a:endParaRPr lang="zh-CN" altLang="en-US" sz="500" b="1" dirty="0">
                        <a:solidFill>
                          <a:schemeClr val="tx1"/>
                        </a:solidFill>
                      </a:endParaRPr>
                    </a:p>
                  </a:txBody>
                  <a:tcPr anchor="ctr" anchorCtr="1"/>
                </a:tc>
                <a:tc>
                  <a:txBody>
                    <a:bodyPr/>
                    <a:lstStyle/>
                    <a:p>
                      <a:r>
                        <a:rPr lang="zh-CN" altLang="en-US" sz="500" b="1" dirty="0">
                          <a:solidFill>
                            <a:schemeClr val="tx1"/>
                          </a:solidFill>
                        </a:rPr>
                        <a:t>缺失</a:t>
                      </a:r>
                    </a:p>
                  </a:txBody>
                  <a:tcPr anchor="ctr" anchorCtr="1"/>
                </a:tc>
                <a:tc>
                  <a:txBody>
                    <a:bodyPr/>
                    <a:lstStyle/>
                    <a:p>
                      <a:r>
                        <a:rPr lang="zh-CN" altLang="en-US" sz="500" b="1" dirty="0">
                          <a:solidFill>
                            <a:schemeClr val="tx1"/>
                          </a:solidFill>
                        </a:rPr>
                        <a:t>命中</a:t>
                      </a:r>
                    </a:p>
                  </a:txBody>
                  <a:tcPr anchor="ctr" anchorCtr="1"/>
                </a:tc>
                <a:tc>
                  <a:txBody>
                    <a:bodyPr/>
                    <a:lstStyle/>
                    <a:p>
                      <a:r>
                        <a:rPr lang="zh-CN" altLang="en-US" sz="500" b="1" dirty="0">
                          <a:solidFill>
                            <a:schemeClr val="tx1"/>
                          </a:solidFill>
                        </a:rPr>
                        <a:t>命中</a:t>
                      </a:r>
                    </a:p>
                  </a:txBody>
                  <a:tcPr anchor="ctr" anchorCtr="1"/>
                </a:tc>
                <a:tc rowSpan="2">
                  <a:txBody>
                    <a:bodyPr/>
                    <a:lstStyle/>
                    <a:p>
                      <a:r>
                        <a:rPr lang="zh-CN" altLang="en-US" sz="500" b="1" dirty="0"/>
                        <a:t>可能</a:t>
                      </a:r>
                    </a:p>
                  </a:txBody>
                  <a:tcPr anchor="ctr" anchorCtr="1"/>
                </a:tc>
                <a:tc rowSpan="2">
                  <a:txBody>
                    <a:bodyPr/>
                    <a:lstStyle/>
                    <a:p>
                      <a:r>
                        <a:rPr lang="en-US" altLang="zh-CN" sz="500" b="1" dirty="0"/>
                        <a:t>TLB</a:t>
                      </a:r>
                      <a:r>
                        <a:rPr lang="zh-CN" altLang="en-US" sz="500" b="1" dirty="0"/>
                        <a:t>缺失后还可以访问慢速页表（慢表），页载入主存和数据块载入</a:t>
                      </a:r>
                      <a:r>
                        <a:rPr lang="en-US" altLang="zh-CN" sz="500" b="1" dirty="0"/>
                        <a:t>cache</a:t>
                      </a:r>
                      <a:r>
                        <a:rPr lang="zh-CN" altLang="en-US" sz="500" b="1" dirty="0"/>
                        <a:t>并不同步，所以</a:t>
                      </a:r>
                      <a:r>
                        <a:rPr lang="en-US" altLang="zh-CN" sz="500" b="1" dirty="0"/>
                        <a:t>cache</a:t>
                      </a:r>
                      <a:r>
                        <a:rPr lang="zh-CN" altLang="en-US" sz="500" b="1" dirty="0"/>
                        <a:t>有可能命中，也有可能缺失</a:t>
                      </a:r>
                    </a:p>
                  </a:txBody>
                  <a:tcPr anchor="ctr"/>
                </a:tc>
                <a:extLst>
                  <a:ext uri="{0D108BD9-81ED-4DB2-BD59-A6C34878D82A}">
                    <a16:rowId xmlns:a16="http://schemas.microsoft.com/office/drawing/2014/main" val="1383395594"/>
                  </a:ext>
                </a:extLst>
              </a:tr>
              <a:tr h="224618">
                <a:tc>
                  <a:txBody>
                    <a:bodyPr/>
                    <a:lstStyle/>
                    <a:p>
                      <a:r>
                        <a:rPr lang="en-US" altLang="zh-CN" sz="500" b="1" dirty="0">
                          <a:solidFill>
                            <a:schemeClr val="tx1"/>
                          </a:solidFill>
                        </a:rPr>
                        <a:t>4</a:t>
                      </a:r>
                      <a:endParaRPr lang="zh-CN" altLang="en-US" sz="500" b="1" dirty="0">
                        <a:solidFill>
                          <a:schemeClr val="tx1"/>
                        </a:solidFill>
                      </a:endParaRPr>
                    </a:p>
                  </a:txBody>
                  <a:tcPr anchor="ctr" anchorCtr="1"/>
                </a:tc>
                <a:tc>
                  <a:txBody>
                    <a:bodyPr/>
                    <a:lstStyle/>
                    <a:p>
                      <a:r>
                        <a:rPr lang="zh-CN" altLang="en-US" sz="500" b="1" dirty="0">
                          <a:solidFill>
                            <a:schemeClr val="tx1"/>
                          </a:solidFill>
                        </a:rPr>
                        <a:t>缺失</a:t>
                      </a:r>
                    </a:p>
                  </a:txBody>
                  <a:tcPr anchor="ctr" anchorCtr="1"/>
                </a:tc>
                <a:tc>
                  <a:txBody>
                    <a:bodyPr/>
                    <a:lstStyle/>
                    <a:p>
                      <a:r>
                        <a:rPr lang="zh-CN" altLang="en-US" sz="500" b="1" dirty="0">
                          <a:solidFill>
                            <a:schemeClr val="tx1"/>
                          </a:solidFill>
                        </a:rPr>
                        <a:t>命中</a:t>
                      </a:r>
                    </a:p>
                  </a:txBody>
                  <a:tcPr anchor="ctr" anchorCtr="1"/>
                </a:tc>
                <a:tc>
                  <a:txBody>
                    <a:bodyPr/>
                    <a:lstStyle/>
                    <a:p>
                      <a:r>
                        <a:rPr lang="zh-CN" altLang="en-US" sz="500" b="1" dirty="0">
                          <a:solidFill>
                            <a:schemeClr val="tx1"/>
                          </a:solidFill>
                        </a:rPr>
                        <a:t>缺失</a:t>
                      </a:r>
                    </a:p>
                  </a:txBody>
                  <a:tcPr anchor="ctr" anchorCtr="1"/>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2498431000"/>
                  </a:ext>
                </a:extLst>
              </a:tr>
              <a:tr h="224618">
                <a:tc>
                  <a:txBody>
                    <a:bodyPr/>
                    <a:lstStyle/>
                    <a:p>
                      <a:r>
                        <a:rPr lang="en-US" altLang="zh-CN" sz="500" b="1" dirty="0">
                          <a:solidFill>
                            <a:schemeClr val="tx1"/>
                          </a:solidFill>
                        </a:rPr>
                        <a:t>5</a:t>
                      </a:r>
                      <a:endParaRPr lang="zh-CN" altLang="en-US" sz="500" b="1" dirty="0">
                        <a:solidFill>
                          <a:schemeClr val="tx1"/>
                        </a:solidFill>
                      </a:endParaRPr>
                    </a:p>
                  </a:txBody>
                  <a:tcPr anchor="ctr" anchorCtr="1"/>
                </a:tc>
                <a:tc>
                  <a:txBody>
                    <a:bodyPr/>
                    <a:lstStyle/>
                    <a:p>
                      <a:r>
                        <a:rPr lang="zh-CN" altLang="en-US" sz="500" b="1" dirty="0">
                          <a:solidFill>
                            <a:schemeClr val="tx1"/>
                          </a:solidFill>
                        </a:rPr>
                        <a:t>缺失</a:t>
                      </a:r>
                    </a:p>
                  </a:txBody>
                  <a:tcPr anchor="ctr" anchorCtr="1"/>
                </a:tc>
                <a:tc>
                  <a:txBody>
                    <a:bodyPr/>
                    <a:lstStyle/>
                    <a:p>
                      <a:r>
                        <a:rPr lang="zh-CN" altLang="en-US" sz="500" b="1" dirty="0">
                          <a:solidFill>
                            <a:schemeClr val="tx1"/>
                          </a:solidFill>
                        </a:rPr>
                        <a:t>缺失</a:t>
                      </a:r>
                    </a:p>
                  </a:txBody>
                  <a:tcPr anchor="ctr" anchorCtr="1"/>
                </a:tc>
                <a:tc>
                  <a:txBody>
                    <a:bodyPr/>
                    <a:lstStyle/>
                    <a:p>
                      <a:r>
                        <a:rPr lang="zh-CN" altLang="en-US" sz="500" b="1" dirty="0">
                          <a:solidFill>
                            <a:schemeClr val="tx1"/>
                          </a:solidFill>
                        </a:rPr>
                        <a:t>缺失</a:t>
                      </a:r>
                    </a:p>
                  </a:txBody>
                  <a:tcPr anchor="ctr" anchorCtr="1"/>
                </a:tc>
                <a:tc>
                  <a:txBody>
                    <a:bodyPr/>
                    <a:lstStyle/>
                    <a:p>
                      <a:r>
                        <a:rPr lang="zh-CN" altLang="en-US" sz="500" b="1" dirty="0"/>
                        <a:t>可能</a:t>
                      </a:r>
                    </a:p>
                  </a:txBody>
                  <a:tcPr anchor="ctr" anchorCtr="1"/>
                </a:tc>
                <a:tc>
                  <a:txBody>
                    <a:bodyPr/>
                    <a:lstStyle/>
                    <a:p>
                      <a:r>
                        <a:rPr lang="zh-CN" altLang="en-US" sz="500" b="1" dirty="0"/>
                        <a:t>这是最糟糕的情况，虚存系统初始化时常见</a:t>
                      </a:r>
                    </a:p>
                  </a:txBody>
                  <a:tcPr anchor="ctr"/>
                </a:tc>
                <a:extLst>
                  <a:ext uri="{0D108BD9-81ED-4DB2-BD59-A6C34878D82A}">
                    <a16:rowId xmlns:a16="http://schemas.microsoft.com/office/drawing/2014/main" val="781668780"/>
                  </a:ext>
                </a:extLst>
              </a:tr>
              <a:tr h="224618">
                <a:tc>
                  <a:txBody>
                    <a:bodyPr/>
                    <a:lstStyle/>
                    <a:p>
                      <a:r>
                        <a:rPr lang="en-US" altLang="zh-CN" sz="500" b="1" dirty="0">
                          <a:solidFill>
                            <a:schemeClr val="tx1"/>
                          </a:solidFill>
                        </a:rPr>
                        <a:t>6</a:t>
                      </a:r>
                      <a:endParaRPr lang="zh-CN" altLang="en-US" sz="500" b="1" dirty="0">
                        <a:solidFill>
                          <a:schemeClr val="tx1"/>
                        </a:solidFill>
                      </a:endParaRPr>
                    </a:p>
                  </a:txBody>
                  <a:tcPr anchor="ctr" anchorCtr="1"/>
                </a:tc>
                <a:tc>
                  <a:txBody>
                    <a:bodyPr/>
                    <a:lstStyle/>
                    <a:p>
                      <a:r>
                        <a:rPr lang="zh-CN" altLang="en-US" sz="500" b="1" dirty="0">
                          <a:solidFill>
                            <a:schemeClr val="tx1"/>
                          </a:solidFill>
                        </a:rPr>
                        <a:t>命中</a:t>
                      </a:r>
                    </a:p>
                  </a:txBody>
                  <a:tcPr anchor="ctr" anchorCtr="1"/>
                </a:tc>
                <a:tc>
                  <a:txBody>
                    <a:bodyPr/>
                    <a:lstStyle/>
                    <a:p>
                      <a:r>
                        <a:rPr lang="zh-CN" altLang="en-US" sz="500" b="1" dirty="0">
                          <a:solidFill>
                            <a:schemeClr val="tx1"/>
                          </a:solidFill>
                        </a:rPr>
                        <a:t>缺失</a:t>
                      </a:r>
                    </a:p>
                  </a:txBody>
                  <a:tcPr anchor="ctr" anchorCtr="1"/>
                </a:tc>
                <a:tc>
                  <a:txBody>
                    <a:bodyPr/>
                    <a:lstStyle/>
                    <a:p>
                      <a:r>
                        <a:rPr lang="zh-CN" altLang="en-US" sz="500" b="1" dirty="0">
                          <a:solidFill>
                            <a:schemeClr val="tx1"/>
                          </a:solidFill>
                        </a:rPr>
                        <a:t>缺失</a:t>
                      </a:r>
                    </a:p>
                  </a:txBody>
                  <a:tcPr anchor="ctr" anchorCtr="1"/>
                </a:tc>
                <a:tc rowSpan="2">
                  <a:txBody>
                    <a:bodyPr/>
                    <a:lstStyle/>
                    <a:p>
                      <a:r>
                        <a:rPr lang="zh-CN" altLang="en-US" sz="500" b="1" dirty="0">
                          <a:solidFill>
                            <a:srgbClr val="FF0000"/>
                          </a:solidFill>
                        </a:rPr>
                        <a:t>不可能</a:t>
                      </a:r>
                    </a:p>
                  </a:txBody>
                  <a:tcPr anchor="ctr" anchorCtr="1"/>
                </a:tc>
                <a:tc rowSpan="2">
                  <a:txBody>
                    <a:bodyPr/>
                    <a:lstStyle/>
                    <a:p>
                      <a:r>
                        <a:rPr lang="zh-CN" altLang="en-US" sz="500" b="1" dirty="0"/>
                        <a:t>页缺失说明页不在主存中，</a:t>
                      </a:r>
                      <a:r>
                        <a:rPr lang="en-US" altLang="zh-CN" sz="500" b="1" dirty="0"/>
                        <a:t>TLB</a:t>
                      </a:r>
                      <a:r>
                        <a:rPr lang="zh-CN" altLang="en-US" sz="500" b="1" dirty="0"/>
                        <a:t>中一定没有对应页表项，</a:t>
                      </a:r>
                      <a:r>
                        <a:rPr lang="en-US" altLang="zh-CN" sz="500" b="1" dirty="0"/>
                        <a:t>TLB</a:t>
                      </a:r>
                      <a:r>
                        <a:rPr lang="zh-CN" altLang="en-US" sz="500" b="1" dirty="0"/>
                        <a:t>不可能命中</a:t>
                      </a:r>
                    </a:p>
                  </a:txBody>
                  <a:tcPr anchor="ctr"/>
                </a:tc>
                <a:extLst>
                  <a:ext uri="{0D108BD9-81ED-4DB2-BD59-A6C34878D82A}">
                    <a16:rowId xmlns:a16="http://schemas.microsoft.com/office/drawing/2014/main" val="3172463335"/>
                  </a:ext>
                </a:extLst>
              </a:tr>
              <a:tr h="224618">
                <a:tc>
                  <a:txBody>
                    <a:bodyPr/>
                    <a:lstStyle/>
                    <a:p>
                      <a:r>
                        <a:rPr lang="en-US" altLang="zh-CN" sz="500" b="1" dirty="0">
                          <a:solidFill>
                            <a:srgbClr val="FF0000"/>
                          </a:solidFill>
                        </a:rPr>
                        <a:t>7</a:t>
                      </a:r>
                      <a:endParaRPr lang="zh-CN" altLang="en-US" sz="500" b="1" dirty="0">
                        <a:solidFill>
                          <a:srgbClr val="FF0000"/>
                        </a:solidFill>
                      </a:endParaRPr>
                    </a:p>
                  </a:txBody>
                  <a:tcPr anchor="ctr" anchorCtr="1"/>
                </a:tc>
                <a:tc>
                  <a:txBody>
                    <a:bodyPr/>
                    <a:lstStyle/>
                    <a:p>
                      <a:r>
                        <a:rPr lang="zh-CN" altLang="en-US" sz="500" b="1" dirty="0">
                          <a:solidFill>
                            <a:srgbClr val="FF0000"/>
                          </a:solidFill>
                        </a:rPr>
                        <a:t>命中</a:t>
                      </a:r>
                    </a:p>
                  </a:txBody>
                  <a:tcPr anchor="ctr" anchorCtr="1"/>
                </a:tc>
                <a:tc>
                  <a:txBody>
                    <a:bodyPr/>
                    <a:lstStyle/>
                    <a:p>
                      <a:r>
                        <a:rPr lang="zh-CN" altLang="en-US" sz="500" b="1" dirty="0">
                          <a:solidFill>
                            <a:srgbClr val="FF0000"/>
                          </a:solidFill>
                        </a:rPr>
                        <a:t>缺失</a:t>
                      </a:r>
                    </a:p>
                  </a:txBody>
                  <a:tcPr anchor="ctr" anchorCtr="1"/>
                </a:tc>
                <a:tc>
                  <a:txBody>
                    <a:bodyPr/>
                    <a:lstStyle/>
                    <a:p>
                      <a:r>
                        <a:rPr lang="zh-CN" altLang="en-US" sz="500" b="1" dirty="0">
                          <a:solidFill>
                            <a:srgbClr val="FF0000"/>
                          </a:solidFill>
                        </a:rPr>
                        <a:t>命中</a:t>
                      </a:r>
                    </a:p>
                  </a:txBody>
                  <a:tcPr anchor="ctr" anchorCtr="1"/>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3878202626"/>
                  </a:ext>
                </a:extLst>
              </a:tr>
              <a:tr h="224618">
                <a:tc>
                  <a:txBody>
                    <a:bodyPr/>
                    <a:lstStyle/>
                    <a:p>
                      <a:r>
                        <a:rPr lang="en-US" altLang="zh-CN" sz="500" b="1" dirty="0">
                          <a:solidFill>
                            <a:schemeClr val="tx1"/>
                          </a:solidFill>
                        </a:rPr>
                        <a:t>8</a:t>
                      </a:r>
                      <a:endParaRPr lang="zh-CN" altLang="en-US" sz="500" b="1" dirty="0">
                        <a:solidFill>
                          <a:schemeClr val="tx1"/>
                        </a:solidFill>
                      </a:endParaRPr>
                    </a:p>
                  </a:txBody>
                  <a:tcPr anchor="ctr" anchorCtr="1"/>
                </a:tc>
                <a:tc>
                  <a:txBody>
                    <a:bodyPr/>
                    <a:lstStyle/>
                    <a:p>
                      <a:r>
                        <a:rPr lang="zh-CN" altLang="en-US" sz="500" b="1" dirty="0">
                          <a:solidFill>
                            <a:schemeClr val="tx1"/>
                          </a:solidFill>
                        </a:rPr>
                        <a:t>缺失</a:t>
                      </a:r>
                    </a:p>
                  </a:txBody>
                  <a:tcPr anchor="ctr" anchorCtr="1"/>
                </a:tc>
                <a:tc>
                  <a:txBody>
                    <a:bodyPr/>
                    <a:lstStyle/>
                    <a:p>
                      <a:r>
                        <a:rPr lang="zh-CN" altLang="en-US" sz="500" b="1" dirty="0">
                          <a:solidFill>
                            <a:schemeClr val="tx1"/>
                          </a:solidFill>
                        </a:rPr>
                        <a:t>缺失</a:t>
                      </a:r>
                    </a:p>
                  </a:txBody>
                  <a:tcPr anchor="ctr" anchorCtr="1"/>
                </a:tc>
                <a:tc>
                  <a:txBody>
                    <a:bodyPr/>
                    <a:lstStyle/>
                    <a:p>
                      <a:r>
                        <a:rPr lang="zh-CN" altLang="en-US" sz="500" b="1" dirty="0">
                          <a:solidFill>
                            <a:schemeClr val="tx1"/>
                          </a:solidFill>
                        </a:rPr>
                        <a:t>命中</a:t>
                      </a:r>
                    </a:p>
                  </a:txBody>
                  <a:tcPr anchor="ctr" anchorCtr="1"/>
                </a:tc>
                <a:tc>
                  <a:txBody>
                    <a:bodyPr/>
                    <a:lstStyle/>
                    <a:p>
                      <a:r>
                        <a:rPr lang="zh-CN" altLang="en-US" sz="500" b="1" dirty="0">
                          <a:solidFill>
                            <a:schemeClr val="tx1"/>
                          </a:solidFill>
                        </a:rPr>
                        <a:t>不可能</a:t>
                      </a:r>
                    </a:p>
                  </a:txBody>
                  <a:tcPr anchor="ctr" anchorCtr="1"/>
                </a:tc>
                <a:tc>
                  <a:txBody>
                    <a:bodyPr/>
                    <a:lstStyle/>
                    <a:p>
                      <a:r>
                        <a:rPr lang="zh-CN" altLang="en-US" sz="500" b="1" dirty="0"/>
                        <a:t>页缺失说明数据也不在主存中，所以</a:t>
                      </a:r>
                      <a:r>
                        <a:rPr lang="en-US" altLang="zh-CN" sz="500" b="1" dirty="0"/>
                        <a:t>cache</a:t>
                      </a:r>
                      <a:r>
                        <a:rPr lang="zh-CN" altLang="en-US" sz="500" b="1" dirty="0"/>
                        <a:t>不可能命中</a:t>
                      </a:r>
                    </a:p>
                  </a:txBody>
                  <a:tcPr anchor="ctr"/>
                </a:tc>
                <a:extLst>
                  <a:ext uri="{0D108BD9-81ED-4DB2-BD59-A6C34878D82A}">
                    <a16:rowId xmlns:a16="http://schemas.microsoft.com/office/drawing/2014/main" val="2934215632"/>
                  </a:ext>
                </a:extLst>
              </a:tr>
            </a:tbl>
          </a:graphicData>
        </a:graphic>
      </p:graphicFrame>
      <p:cxnSp>
        <p:nvCxnSpPr>
          <p:cNvPr id="5" name="直接箭头连接符 4">
            <a:extLst>
              <a:ext uri="{FF2B5EF4-FFF2-40B4-BE49-F238E27FC236}">
                <a16:creationId xmlns:a16="http://schemas.microsoft.com/office/drawing/2014/main" id="{616E815F-DF77-40C5-8BA5-33EF519AA527}"/>
              </a:ext>
            </a:extLst>
          </p:cNvPr>
          <p:cNvCxnSpPr>
            <a:cxnSpLocks/>
          </p:cNvCxnSpPr>
          <p:nvPr/>
        </p:nvCxnSpPr>
        <p:spPr>
          <a:xfrm>
            <a:off x="3203848" y="5445224"/>
            <a:ext cx="504056" cy="7200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对话气泡: 圆角矩形 1">
            <a:extLst>
              <a:ext uri="{FF2B5EF4-FFF2-40B4-BE49-F238E27FC236}">
                <a16:creationId xmlns:a16="http://schemas.microsoft.com/office/drawing/2014/main" id="{5041AA16-E502-4133-B308-AA95B05D9B3B}"/>
              </a:ext>
            </a:extLst>
          </p:cNvPr>
          <p:cNvSpPr/>
          <p:nvPr/>
        </p:nvSpPr>
        <p:spPr>
          <a:xfrm>
            <a:off x="5148064" y="2019573"/>
            <a:ext cx="2520280" cy="576064"/>
          </a:xfrm>
          <a:prstGeom prst="wedgeRoundRectCallout">
            <a:avLst>
              <a:gd name="adj1" fmla="val -29995"/>
              <a:gd name="adj2" fmla="val -7164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200" b="1" dirty="0">
                <a:solidFill>
                  <a:srgbClr val="C00000"/>
                </a:solidFill>
              </a:rPr>
              <a:t>教材</a:t>
            </a:r>
            <a:r>
              <a:rPr lang="en-US" altLang="zh-CN" sz="1200" b="1" dirty="0">
                <a:solidFill>
                  <a:srgbClr val="C00000"/>
                </a:solidFill>
              </a:rPr>
              <a:t>P129 </a:t>
            </a:r>
            <a:r>
              <a:rPr lang="zh-CN" altLang="en-US" sz="1200" b="1" dirty="0">
                <a:solidFill>
                  <a:srgbClr val="C00000"/>
                </a:solidFill>
              </a:rPr>
              <a:t>直接映射中，包含有效位，标记位，数据块  </a:t>
            </a:r>
          </a:p>
        </p:txBody>
      </p:sp>
    </p:spTree>
    <p:extLst>
      <p:ext uri="{BB962C8B-B14F-4D97-AF65-F5344CB8AC3E}">
        <p14:creationId xmlns:p14="http://schemas.microsoft.com/office/powerpoint/2010/main" val="4258134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332656"/>
            <a:ext cx="8229600" cy="4525963"/>
          </a:xfrm>
        </p:spPr>
        <p:txBody>
          <a:bodyPr/>
          <a:lstStyle/>
          <a:p>
            <a:r>
              <a:rPr lang="en-US" altLang="zh-CN" sz="1600" b="1" dirty="0"/>
              <a:t>4.2  </a:t>
            </a:r>
            <a:r>
              <a:rPr lang="zh-CN" altLang="en-US" sz="1600" b="1" dirty="0"/>
              <a:t>选择题（续）</a:t>
            </a:r>
            <a:endParaRPr lang="en-US" altLang="zh-CN" sz="2000" b="1" dirty="0"/>
          </a:p>
          <a:p>
            <a:pPr lvl="1"/>
            <a:r>
              <a:rPr lang="zh-CN" altLang="en-US" sz="1100" b="1" dirty="0"/>
              <a:t>（</a:t>
            </a:r>
            <a:r>
              <a:rPr lang="en-US" altLang="zh-CN" sz="1100" b="1" dirty="0"/>
              <a:t>18</a:t>
            </a:r>
            <a:r>
              <a:rPr lang="zh-CN" altLang="en-US" sz="1100" b="1" dirty="0"/>
              <a:t>）</a:t>
            </a:r>
            <a:r>
              <a:rPr lang="en-US" altLang="zh-CN" sz="1100" b="1" dirty="0"/>
              <a:t>A</a:t>
            </a:r>
            <a:r>
              <a:rPr lang="zh-CN" altLang="en-US" sz="1100" b="1" dirty="0"/>
              <a:t>：</a:t>
            </a:r>
            <a:endParaRPr lang="en-US" altLang="zh-CN" sz="1100" b="1" dirty="0"/>
          </a:p>
          <a:p>
            <a:pPr lvl="2" eaLnBrk="1" hangingPunct="1"/>
            <a:r>
              <a:rPr lang="zh-CN" altLang="en-US" sz="1100" b="1" dirty="0"/>
              <a:t>主存地址空间大小</a:t>
            </a:r>
            <a:r>
              <a:rPr lang="en-US" altLang="zh-CN" sz="1100" b="1" dirty="0"/>
              <a:t>=256MB</a:t>
            </a:r>
            <a:r>
              <a:rPr lang="zh-CN" altLang="en-US" sz="1100" b="1" dirty="0"/>
              <a:t>，主存地址</a:t>
            </a:r>
            <a:r>
              <a:rPr lang="en-US" altLang="zh-CN" sz="1100" b="1" dirty="0"/>
              <a:t>=28</a:t>
            </a:r>
            <a:r>
              <a:rPr lang="zh-CN" altLang="en-US" sz="1100" b="1" dirty="0"/>
              <a:t>位</a:t>
            </a:r>
          </a:p>
          <a:p>
            <a:pPr lvl="2" eaLnBrk="1" hangingPunct="1"/>
            <a:r>
              <a:rPr lang="zh-CN" altLang="en-US" sz="1100" b="1" dirty="0"/>
              <a:t>虚拟地址空间大小</a:t>
            </a:r>
            <a:r>
              <a:rPr lang="en-US" altLang="zh-CN" sz="1100" b="1" dirty="0"/>
              <a:t>=4GB</a:t>
            </a:r>
            <a:r>
              <a:rPr lang="zh-CN" altLang="en-US" sz="1100" b="1" dirty="0"/>
              <a:t>，虚拟地址</a:t>
            </a:r>
            <a:r>
              <a:rPr lang="en-US" altLang="zh-CN" sz="1100" b="1" dirty="0"/>
              <a:t>=32</a:t>
            </a:r>
            <a:r>
              <a:rPr lang="zh-CN" altLang="en-US" sz="1100" b="1" dirty="0"/>
              <a:t>位</a:t>
            </a:r>
          </a:p>
          <a:p>
            <a:pPr lvl="2" eaLnBrk="1" hangingPunct="1"/>
            <a:r>
              <a:rPr lang="zh-CN" altLang="en-US" sz="1100" b="1" dirty="0"/>
              <a:t>页面大小</a:t>
            </a:r>
            <a:r>
              <a:rPr lang="en-US" altLang="zh-CN" sz="1100" b="1" dirty="0"/>
              <a:t>=4KB</a:t>
            </a:r>
            <a:r>
              <a:rPr lang="zh-CN" altLang="en-US" sz="1100" b="1" dirty="0"/>
              <a:t>，页偏移</a:t>
            </a:r>
            <a:r>
              <a:rPr lang="en-US" altLang="zh-CN" sz="1100" b="1" dirty="0"/>
              <a:t>=12</a:t>
            </a:r>
            <a:r>
              <a:rPr lang="zh-CN" altLang="en-US" sz="1100" b="1" dirty="0"/>
              <a:t>位</a:t>
            </a:r>
          </a:p>
          <a:p>
            <a:pPr lvl="2" eaLnBrk="1" hangingPunct="1"/>
            <a:r>
              <a:rPr lang="zh-CN" altLang="en-US" sz="1100" b="1" dirty="0"/>
              <a:t>物理地址 </a:t>
            </a:r>
            <a:r>
              <a:rPr lang="en-US" altLang="zh-CN" sz="1100" b="1" dirty="0"/>
              <a:t>= </a:t>
            </a:r>
            <a:r>
              <a:rPr lang="zh-CN" altLang="en-US" sz="1100" b="1" dirty="0"/>
              <a:t>实页号（页框号）</a:t>
            </a:r>
            <a:r>
              <a:rPr lang="en-US" altLang="zh-CN" sz="1100" b="1" dirty="0"/>
              <a:t>+ </a:t>
            </a:r>
            <a:r>
              <a:rPr lang="zh-CN" altLang="en-US" sz="1100" b="1" dirty="0"/>
              <a:t>页偏移，因此：页框号</a:t>
            </a:r>
            <a:r>
              <a:rPr lang="en-US" altLang="zh-CN" sz="1100" b="1" dirty="0"/>
              <a:t>=28-12=16</a:t>
            </a:r>
            <a:r>
              <a:rPr lang="zh-CN" altLang="en-US" sz="1100" b="1" dirty="0"/>
              <a:t>位</a:t>
            </a:r>
          </a:p>
          <a:p>
            <a:pPr lvl="2" eaLnBrk="1" hangingPunct="1"/>
            <a:r>
              <a:rPr lang="zh-CN" altLang="en-US" sz="1100" b="1" dirty="0"/>
              <a:t>虚拟地址 </a:t>
            </a:r>
            <a:r>
              <a:rPr lang="en-US" altLang="zh-CN" sz="1100" b="1" dirty="0"/>
              <a:t>= </a:t>
            </a:r>
            <a:r>
              <a:rPr lang="zh-CN" altLang="en-US" sz="1100" b="1" dirty="0"/>
              <a:t>虚页号 </a:t>
            </a:r>
            <a:r>
              <a:rPr lang="en-US" altLang="zh-CN" sz="1100" b="1" dirty="0"/>
              <a:t>+ </a:t>
            </a:r>
            <a:r>
              <a:rPr lang="zh-CN" altLang="en-US" sz="1100" b="1" dirty="0"/>
              <a:t>页偏移，因此：虚页号</a:t>
            </a:r>
            <a:r>
              <a:rPr lang="en-US" altLang="zh-CN" sz="1100" b="1" dirty="0"/>
              <a:t>=32-12=20</a:t>
            </a:r>
            <a:r>
              <a:rPr lang="zh-CN" altLang="en-US" sz="1100" b="1" dirty="0"/>
              <a:t>位</a:t>
            </a:r>
          </a:p>
          <a:p>
            <a:pPr lvl="2" eaLnBrk="1" hangingPunct="1"/>
            <a:r>
              <a:rPr lang="zh-CN" altLang="en-US" sz="1100" b="1" dirty="0"/>
              <a:t>虚拟地址</a:t>
            </a:r>
            <a:r>
              <a:rPr lang="en-US" altLang="zh-CN" sz="1100" b="1" dirty="0"/>
              <a:t>03FFF180H=</a:t>
            </a:r>
            <a:r>
              <a:rPr lang="zh-CN" altLang="en-US" sz="1100" b="1" dirty="0"/>
              <a:t>虚页号 </a:t>
            </a:r>
            <a:r>
              <a:rPr lang="en-US" altLang="zh-CN" sz="1100" b="1" dirty="0"/>
              <a:t>+ </a:t>
            </a:r>
            <a:r>
              <a:rPr lang="zh-CN" altLang="en-US" sz="1100" b="1" dirty="0"/>
              <a:t>页偏移</a:t>
            </a:r>
            <a:r>
              <a:rPr lang="en-US" altLang="zh-CN" sz="1100" b="1" dirty="0"/>
              <a:t>=03FFFH  +  180H</a:t>
            </a:r>
          </a:p>
          <a:p>
            <a:pPr lvl="2" eaLnBrk="1" hangingPunct="1"/>
            <a:r>
              <a:rPr lang="zh-CN" altLang="en-US" sz="1100" b="1" dirty="0"/>
              <a:t>虚页号</a:t>
            </a:r>
            <a:r>
              <a:rPr lang="en-US" altLang="zh-CN" sz="1100" b="1" dirty="0"/>
              <a:t>=03FFFH</a:t>
            </a:r>
            <a:r>
              <a:rPr lang="zh-CN" altLang="en-US" sz="1100" b="1" dirty="0"/>
              <a:t>，查页表，得到页框号</a:t>
            </a:r>
            <a:r>
              <a:rPr lang="en-US" altLang="zh-CN" sz="1100" b="1" dirty="0"/>
              <a:t>=0153H</a:t>
            </a:r>
            <a:r>
              <a:rPr lang="zh-CN" altLang="en-US" sz="1100" b="1" dirty="0"/>
              <a:t>，有效位</a:t>
            </a:r>
            <a:r>
              <a:rPr lang="en-US" altLang="zh-CN" sz="1100" b="1" dirty="0"/>
              <a:t>=1</a:t>
            </a:r>
            <a:r>
              <a:rPr lang="zh-CN" altLang="en-US" sz="1100" b="1" dirty="0"/>
              <a:t>，表示命中，对应的主存地址</a:t>
            </a:r>
            <a:r>
              <a:rPr lang="en-US" altLang="zh-CN" sz="1100" b="1" dirty="0"/>
              <a:t>= 0153H + 180H = </a:t>
            </a:r>
            <a:r>
              <a:rPr lang="en-US" altLang="zh-CN" sz="1100" b="1" dirty="0">
                <a:solidFill>
                  <a:srgbClr val="FF0000"/>
                </a:solidFill>
              </a:rPr>
              <a:t>0153180H</a:t>
            </a:r>
          </a:p>
          <a:p>
            <a:pPr lvl="2"/>
            <a:endParaRPr lang="en-US" altLang="zh-CN" sz="1100" b="1" dirty="0"/>
          </a:p>
          <a:p>
            <a:pPr lvl="1"/>
            <a:r>
              <a:rPr lang="zh-CN" altLang="en-US" sz="1100" b="1" dirty="0"/>
              <a:t>（</a:t>
            </a:r>
            <a:r>
              <a:rPr lang="en-US" altLang="zh-CN" sz="1100" b="1" dirty="0"/>
              <a:t>19</a:t>
            </a:r>
            <a:r>
              <a:rPr lang="zh-CN" altLang="en-US" sz="1100" b="1" dirty="0"/>
              <a:t>）</a:t>
            </a:r>
            <a:r>
              <a:rPr lang="en-US" altLang="zh-CN" sz="1100" b="1" dirty="0"/>
              <a:t>D</a:t>
            </a:r>
            <a:r>
              <a:rPr lang="zh-CN" altLang="en-US" sz="1100" b="1" dirty="0"/>
              <a:t>：</a:t>
            </a:r>
            <a:endParaRPr lang="en-US" altLang="zh-CN" sz="1100" b="1" dirty="0"/>
          </a:p>
          <a:p>
            <a:pPr lvl="2"/>
            <a:r>
              <a:rPr lang="en-US" altLang="zh-CN" sz="1100" b="1" dirty="0"/>
              <a:t>A</a:t>
            </a:r>
            <a:r>
              <a:rPr lang="zh-CN" altLang="en-US" sz="1100" b="1" dirty="0"/>
              <a:t>：正确</a:t>
            </a:r>
            <a:endParaRPr lang="en-US" altLang="zh-CN" sz="1100" b="1" dirty="0"/>
          </a:p>
          <a:p>
            <a:pPr lvl="2"/>
            <a:r>
              <a:rPr lang="en-US" altLang="zh-CN" sz="1100" b="1" dirty="0"/>
              <a:t>B</a:t>
            </a:r>
            <a:r>
              <a:rPr lang="zh-CN" altLang="en-US" sz="1100" b="1" dirty="0"/>
              <a:t>：正确</a:t>
            </a:r>
            <a:endParaRPr lang="en-US" altLang="zh-CN" sz="1100" b="1" dirty="0"/>
          </a:p>
          <a:p>
            <a:pPr lvl="2"/>
            <a:r>
              <a:rPr lang="en-US" altLang="zh-CN" sz="1100" b="1" dirty="0"/>
              <a:t>C</a:t>
            </a:r>
            <a:r>
              <a:rPr lang="zh-CN" altLang="en-US" sz="1100" b="1" dirty="0"/>
              <a:t>：正确</a:t>
            </a:r>
            <a:endParaRPr lang="en-US" altLang="zh-CN" sz="1100" b="1" dirty="0"/>
          </a:p>
          <a:p>
            <a:pPr lvl="2"/>
            <a:r>
              <a:rPr lang="en-US" altLang="zh-CN" sz="1100" b="1" dirty="0"/>
              <a:t>D</a:t>
            </a:r>
            <a:r>
              <a:rPr lang="zh-CN" altLang="en-US" sz="1100" b="1" dirty="0"/>
              <a:t>：错误：缺页处理程序返回到原来的进程，</a:t>
            </a:r>
            <a:r>
              <a:rPr lang="zh-CN" altLang="en-US" sz="1100" b="1" dirty="0">
                <a:solidFill>
                  <a:srgbClr val="FF0000"/>
                </a:solidFill>
              </a:rPr>
              <a:t>驱使引起缺页的指令重新启动</a:t>
            </a:r>
            <a:endParaRPr lang="en-US" altLang="zh-CN" sz="1100" b="1" dirty="0">
              <a:solidFill>
                <a:srgbClr val="FF0000"/>
              </a:solidFill>
            </a:endParaRPr>
          </a:p>
          <a:p>
            <a:pPr lvl="2"/>
            <a:endParaRPr lang="en-US" altLang="zh-CN" sz="1100" b="1" dirty="0"/>
          </a:p>
          <a:p>
            <a:pPr lvl="2"/>
            <a:endParaRPr lang="en-US" altLang="zh-CN" sz="1100" b="1" dirty="0"/>
          </a:p>
          <a:p>
            <a:pPr lvl="2"/>
            <a:endParaRPr lang="en-US" altLang="zh-CN" sz="1100" b="1" dirty="0"/>
          </a:p>
          <a:p>
            <a:pPr lvl="2"/>
            <a:endParaRPr lang="en-US" altLang="zh-CN" sz="1100" b="1" dirty="0"/>
          </a:p>
        </p:txBody>
      </p:sp>
    </p:spTree>
    <p:extLst>
      <p:ext uri="{BB962C8B-B14F-4D97-AF65-F5344CB8AC3E}">
        <p14:creationId xmlns:p14="http://schemas.microsoft.com/office/powerpoint/2010/main" val="4281160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620688"/>
            <a:ext cx="8229600" cy="4525963"/>
          </a:xfrm>
        </p:spPr>
        <p:txBody>
          <a:bodyPr/>
          <a:lstStyle/>
          <a:p>
            <a:r>
              <a:rPr lang="en-US" altLang="zh-CN" sz="1600" b="1" dirty="0"/>
              <a:t>4.3  </a:t>
            </a:r>
            <a:r>
              <a:rPr lang="zh-CN" altLang="en-US" sz="1600" b="1" dirty="0"/>
              <a:t>简答题</a:t>
            </a:r>
            <a:endParaRPr lang="en-US" altLang="zh-CN" sz="2800" b="1" dirty="0"/>
          </a:p>
          <a:p>
            <a:pPr lvl="1"/>
            <a:r>
              <a:rPr lang="zh-CN" altLang="en-US" sz="1200" b="1" dirty="0"/>
              <a:t>（</a:t>
            </a:r>
            <a:r>
              <a:rPr lang="en-US" altLang="zh-CN" sz="1200" b="1" dirty="0"/>
              <a:t>1</a:t>
            </a:r>
            <a:r>
              <a:rPr lang="zh-CN" altLang="en-US" sz="1200" b="1" dirty="0"/>
              <a:t>）计算机系统中采用层次化存储体系结构的目的是什么？</a:t>
            </a:r>
            <a:endParaRPr lang="en-US" altLang="zh-CN" sz="1200" b="1" dirty="0"/>
          </a:p>
          <a:p>
            <a:pPr lvl="2"/>
            <a:r>
              <a:rPr lang="zh-CN" altLang="en-US" sz="1000" b="1" dirty="0"/>
              <a:t>存储系统层次结构利用程序局部性的原理，从系统级角度将速度、容量、成本各异的存储器有机组合在一起，全方位优化存储系统的各项性能指标；上层存储器可以为下层存储器做缓冲，将经常使用数据的副本调度到上层，这样</a:t>
            </a:r>
            <a:r>
              <a:rPr lang="en-US" altLang="zh-CN" sz="1000" b="1" dirty="0"/>
              <a:t>CPU</a:t>
            </a:r>
            <a:r>
              <a:rPr lang="zh-CN" altLang="en-US" sz="1000" b="1" dirty="0"/>
              <a:t>只需要访问上层快速的小容量存储器，即可获得大部分数据。</a:t>
            </a:r>
            <a:endParaRPr lang="en-US" altLang="zh-CN" sz="1200" b="1" dirty="0"/>
          </a:p>
          <a:p>
            <a:pPr lvl="1"/>
            <a:endParaRPr lang="en-US" altLang="zh-CN" sz="1200" b="1" dirty="0"/>
          </a:p>
          <a:p>
            <a:pPr lvl="1"/>
            <a:r>
              <a:rPr lang="zh-CN" altLang="en-US" sz="1200" b="1" dirty="0"/>
              <a:t>（</a:t>
            </a:r>
            <a:r>
              <a:rPr lang="en-US" altLang="zh-CN" sz="1200" b="1" dirty="0"/>
              <a:t>2</a:t>
            </a:r>
            <a:r>
              <a:rPr lang="zh-CN" altLang="en-US" sz="1200" b="1" dirty="0"/>
              <a:t>）为什么在存储器芯片中设置片选输入端？</a:t>
            </a:r>
            <a:endParaRPr lang="en-US" altLang="zh-CN" sz="1200" b="1" dirty="0"/>
          </a:p>
          <a:p>
            <a:pPr lvl="2"/>
            <a:r>
              <a:rPr lang="zh-CN" altLang="en-US" sz="1000" b="1" dirty="0"/>
              <a:t>单片存储芯片的容量有限，通常需要将多片存储芯片按照一定的方式组织起来，并与</a:t>
            </a:r>
            <a:r>
              <a:rPr lang="en-US" altLang="zh-CN" sz="1000" b="1" dirty="0"/>
              <a:t>CPU</a:t>
            </a:r>
            <a:r>
              <a:rPr lang="zh-CN" altLang="en-US" sz="1000" b="1" dirty="0"/>
              <a:t>连接，从而获得一个大容量的存储器。通过设置片选端，可以由地址线经译码电路得到片选信号，从而选择不同的存储器芯片。</a:t>
            </a:r>
            <a:endParaRPr lang="en-US" altLang="zh-CN" sz="1000" b="1" dirty="0"/>
          </a:p>
          <a:p>
            <a:pPr lvl="2"/>
            <a:endParaRPr lang="en-US" altLang="zh-CN" sz="1200" b="1" dirty="0"/>
          </a:p>
          <a:p>
            <a:pPr lvl="1"/>
            <a:r>
              <a:rPr lang="zh-CN" altLang="en-US" sz="1200" b="1" dirty="0"/>
              <a:t>（</a:t>
            </a:r>
            <a:r>
              <a:rPr lang="en-US" altLang="zh-CN" sz="1200" b="1" dirty="0"/>
              <a:t>3</a:t>
            </a:r>
            <a:r>
              <a:rPr lang="zh-CN" altLang="en-US" sz="1200" b="1" dirty="0"/>
              <a:t>）动态</a:t>
            </a:r>
            <a:r>
              <a:rPr lang="en-US" altLang="zh-CN" sz="1200" b="1" dirty="0"/>
              <a:t>MOS</a:t>
            </a:r>
            <a:r>
              <a:rPr lang="zh-CN" altLang="en-US" sz="1200" b="1" dirty="0"/>
              <a:t>存储器为什么要刷新？如何刷新？</a:t>
            </a:r>
            <a:endParaRPr lang="en-US" altLang="zh-CN" sz="1200" b="1" dirty="0"/>
          </a:p>
          <a:p>
            <a:pPr lvl="2"/>
            <a:r>
              <a:rPr lang="zh-CN" altLang="en-US" sz="1000" b="1" dirty="0"/>
              <a:t>因为</a:t>
            </a:r>
            <a:r>
              <a:rPr lang="en-US" altLang="zh-CN" sz="1000" b="1" dirty="0"/>
              <a:t>DRAM</a:t>
            </a:r>
            <a:r>
              <a:rPr lang="zh-CN" altLang="en-US" sz="1000" b="1" dirty="0"/>
              <a:t>电容上的电荷会逐渐泄露，数据只能保存较短的时间，为避免数据丢失，必须定期采用类似读操作的方式对存储单元补充电荷，这个过程称为刷新。</a:t>
            </a:r>
            <a:endParaRPr lang="en-US" altLang="zh-CN" sz="1000" b="1" dirty="0"/>
          </a:p>
          <a:p>
            <a:pPr lvl="2"/>
            <a:r>
              <a:rPr lang="zh-CN" altLang="en-US" sz="1000" b="1" dirty="0"/>
              <a:t>动态</a:t>
            </a:r>
            <a:r>
              <a:rPr lang="en-US" altLang="zh-CN" sz="1000" b="1" dirty="0"/>
              <a:t>MOS</a:t>
            </a:r>
            <a:r>
              <a:rPr lang="zh-CN" altLang="en-US" sz="1000" b="1" dirty="0"/>
              <a:t>存储器采用类似读操作的方式进行刷新。</a:t>
            </a:r>
            <a:r>
              <a:rPr lang="en-US" altLang="zh-CN" sz="1000" b="1" dirty="0"/>
              <a:t>DRAM</a:t>
            </a:r>
            <a:r>
              <a:rPr lang="zh-CN" altLang="en-US" sz="1000" b="1" dirty="0"/>
              <a:t>的刷新是按行进行的，每次完成</a:t>
            </a:r>
            <a:r>
              <a:rPr lang="en-US" altLang="zh-CN" sz="1000" b="1" dirty="0"/>
              <a:t>1</a:t>
            </a:r>
            <a:r>
              <a:rPr lang="zh-CN" altLang="en-US" sz="1000" b="1" dirty="0"/>
              <a:t>行的刷新，刷新操作只需要给出存储器的行地址，不需要给出存储器的列地址。常见的刷新方式：集中刷新方式；分散刷新方式；异步刷新方式。</a:t>
            </a:r>
            <a:endParaRPr lang="en-US" altLang="zh-CN" sz="1000" b="1" dirty="0"/>
          </a:p>
          <a:p>
            <a:pPr lvl="2" eaLnBrk="1" hangingPunct="1"/>
            <a:endParaRPr lang="en-US" altLang="zh-CN" sz="1200" b="1" dirty="0"/>
          </a:p>
          <a:p>
            <a:pPr lvl="1"/>
            <a:r>
              <a:rPr lang="zh-CN" altLang="en-US" sz="1200" b="1" dirty="0"/>
              <a:t>（</a:t>
            </a:r>
            <a:r>
              <a:rPr lang="en-US" altLang="zh-CN" sz="1200" b="1" dirty="0"/>
              <a:t>4</a:t>
            </a:r>
            <a:r>
              <a:rPr lang="zh-CN" altLang="en-US" sz="1200" b="1" dirty="0"/>
              <a:t>）试述多体交叉存储器的设计思想和实现方法。</a:t>
            </a:r>
            <a:endParaRPr lang="en-US" altLang="zh-CN" sz="1200" b="1" dirty="0"/>
          </a:p>
          <a:p>
            <a:pPr lvl="2"/>
            <a:r>
              <a:rPr lang="zh-CN" altLang="en-US" sz="1000" b="1" dirty="0"/>
              <a:t>高位多体交叉存储器的结构与存储器字扩展完全相同，也称为顺序编址模式；高位地址经过译码器用于选择不同的存储体，低位地址同时送各个存储体。</a:t>
            </a:r>
            <a:endParaRPr lang="en-US" altLang="zh-CN" sz="1000" b="1" dirty="0"/>
          </a:p>
          <a:p>
            <a:pPr lvl="2"/>
            <a:r>
              <a:rPr lang="zh-CN" altLang="en-US" sz="1000" b="1" dirty="0"/>
              <a:t>低位多体交叉存储器的结构与存储器字扩展也基本相同，只是低位地址经过译码器用于选择不同的存储体，而高位地址同时送各个存储体；低位多体交叉也称为交叉编址模式。低位多体交叉存储器的优点：由于程序具有局部性和连续性的特点，如果将程序的指令和数据分布在不同的存储体中，可以实现多个存储体并行工作。</a:t>
            </a:r>
            <a:endParaRPr lang="en-US" altLang="zh-CN" sz="1000" b="1" dirty="0"/>
          </a:p>
          <a:p>
            <a:pPr lvl="2" eaLnBrk="1" hangingPunct="1"/>
            <a:endParaRPr lang="en-US" altLang="zh-CN" sz="1200" b="1" dirty="0"/>
          </a:p>
          <a:p>
            <a:pPr lvl="1" eaLnBrk="1" hangingPunct="1"/>
            <a:r>
              <a:rPr lang="zh-CN" altLang="en-US" sz="1200" b="1" dirty="0"/>
              <a:t>（</a:t>
            </a:r>
            <a:r>
              <a:rPr lang="en-US" altLang="zh-CN" sz="1200" b="1" dirty="0"/>
              <a:t>5</a:t>
            </a:r>
            <a:r>
              <a:rPr lang="zh-CN" altLang="en-US" sz="1200" b="1" dirty="0"/>
              <a:t>）为什么说</a:t>
            </a:r>
            <a:r>
              <a:rPr lang="en-US" altLang="zh-CN" sz="1200" b="1" dirty="0"/>
              <a:t>cache</a:t>
            </a:r>
            <a:r>
              <a:rPr lang="zh-CN" altLang="en-US" sz="1200" b="1" dirty="0"/>
              <a:t>对程序员是透明的？</a:t>
            </a:r>
            <a:endParaRPr lang="en-US" altLang="zh-CN" sz="1200" b="1" dirty="0"/>
          </a:p>
          <a:p>
            <a:pPr lvl="2"/>
            <a:r>
              <a:rPr lang="en-US" altLang="zh-CN" sz="1000" b="1" dirty="0"/>
              <a:t>Cache</a:t>
            </a:r>
            <a:r>
              <a:rPr lang="zh-CN" altLang="en-US" sz="1000" b="1" dirty="0"/>
              <a:t>的数据查找、地址映射、替换策略、写入策略都是由</a:t>
            </a:r>
            <a:r>
              <a:rPr lang="en-US" altLang="zh-CN" sz="1000" b="1" dirty="0"/>
              <a:t>cache</a:t>
            </a:r>
            <a:r>
              <a:rPr lang="zh-CN" altLang="en-US" sz="1000" b="1" dirty="0"/>
              <a:t>控制器实现的，不需要操作系统干预。对程序员来说，在编写程序时，是按照主存的地址进行访存的，感觉不到计算机中有</a:t>
            </a:r>
            <a:r>
              <a:rPr lang="en-US" altLang="zh-CN" sz="1000" b="1" dirty="0"/>
              <a:t>cache</a:t>
            </a:r>
            <a:r>
              <a:rPr lang="zh-CN" altLang="en-US" sz="1000" b="1" dirty="0"/>
              <a:t>存在。因此</a:t>
            </a:r>
            <a:r>
              <a:rPr lang="en-US" altLang="zh-CN" sz="1000" b="1" dirty="0"/>
              <a:t>cache</a:t>
            </a:r>
            <a:r>
              <a:rPr lang="zh-CN" altLang="en-US" sz="1000" b="1" dirty="0"/>
              <a:t>对程序员来说是透明的。</a:t>
            </a:r>
            <a:endParaRPr lang="en-US" altLang="zh-CN" sz="1000" b="1" dirty="0"/>
          </a:p>
          <a:p>
            <a:pPr lvl="1"/>
            <a:endParaRPr lang="en-US" altLang="zh-CN" sz="1800" b="1" dirty="0"/>
          </a:p>
          <a:p>
            <a:pPr lvl="1"/>
            <a:endParaRPr lang="zh-CN" altLang="en-US" sz="1800" b="1" dirty="0"/>
          </a:p>
        </p:txBody>
      </p:sp>
    </p:spTree>
    <p:extLst>
      <p:ext uri="{BB962C8B-B14F-4D97-AF65-F5344CB8AC3E}">
        <p14:creationId xmlns:p14="http://schemas.microsoft.com/office/powerpoint/2010/main" val="2801267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620688"/>
            <a:ext cx="8229600" cy="4525963"/>
          </a:xfrm>
        </p:spPr>
        <p:txBody>
          <a:bodyPr/>
          <a:lstStyle/>
          <a:p>
            <a:r>
              <a:rPr lang="en-US" altLang="zh-CN" sz="1600" b="1" dirty="0"/>
              <a:t>4.3  </a:t>
            </a:r>
            <a:r>
              <a:rPr lang="zh-CN" altLang="en-US" sz="1600" b="1" dirty="0"/>
              <a:t>简答题（续）</a:t>
            </a:r>
            <a:endParaRPr lang="en-US" altLang="zh-CN" sz="2800" b="1" dirty="0"/>
          </a:p>
          <a:p>
            <a:pPr lvl="1"/>
            <a:r>
              <a:rPr lang="zh-CN" altLang="en-US" sz="1200" b="1" dirty="0"/>
              <a:t>（</a:t>
            </a:r>
            <a:r>
              <a:rPr lang="en-US" altLang="zh-CN" sz="1200" b="1" dirty="0"/>
              <a:t>6</a:t>
            </a:r>
            <a:r>
              <a:rPr lang="zh-CN" altLang="en-US" sz="1200" b="1" dirty="0"/>
              <a:t>）直接相联映射方式下，为什么不需要使用替换算法？</a:t>
            </a:r>
            <a:endParaRPr lang="en-US" altLang="zh-CN" sz="1200" b="1" dirty="0"/>
          </a:p>
          <a:p>
            <a:pPr lvl="2"/>
            <a:r>
              <a:rPr lang="zh-CN" altLang="en-US" sz="1000" b="1" dirty="0"/>
              <a:t>直接相联映射方式，主存的某一块将映射到</a:t>
            </a:r>
            <a:r>
              <a:rPr lang="en-US" altLang="zh-CN" sz="1000" b="1" dirty="0"/>
              <a:t>cache</a:t>
            </a:r>
            <a:r>
              <a:rPr lang="zh-CN" altLang="en-US" sz="1000" b="1" dirty="0"/>
              <a:t>的固定块；当</a:t>
            </a:r>
            <a:r>
              <a:rPr lang="en-US" altLang="zh-CN" sz="1000" b="1" dirty="0"/>
              <a:t>cache</a:t>
            </a:r>
            <a:r>
              <a:rPr lang="zh-CN" altLang="en-US" sz="1000" b="1" dirty="0"/>
              <a:t>满时，只能替换掉该主存块对应的</a:t>
            </a:r>
            <a:r>
              <a:rPr lang="en-US" altLang="zh-CN" sz="1000" b="1" dirty="0"/>
              <a:t>cache</a:t>
            </a:r>
            <a:r>
              <a:rPr lang="zh-CN" altLang="en-US" sz="1000" b="1" dirty="0"/>
              <a:t>块，因此不需要替换算法。</a:t>
            </a:r>
            <a:endParaRPr lang="en-US" altLang="zh-CN" sz="1200" b="1" dirty="0"/>
          </a:p>
          <a:p>
            <a:pPr lvl="1"/>
            <a:endParaRPr lang="en-US" altLang="zh-CN" sz="1200" b="1" dirty="0"/>
          </a:p>
          <a:p>
            <a:pPr lvl="1"/>
            <a:r>
              <a:rPr lang="zh-CN" altLang="en-US" sz="1200" b="1" dirty="0"/>
              <a:t>（</a:t>
            </a:r>
            <a:r>
              <a:rPr lang="en-US" altLang="zh-CN" sz="1200" b="1" dirty="0"/>
              <a:t>7</a:t>
            </a:r>
            <a:r>
              <a:rPr lang="zh-CN" altLang="en-US" sz="1200" b="1" dirty="0"/>
              <a:t>）为什么要考虑</a:t>
            </a:r>
            <a:r>
              <a:rPr lang="en-US" altLang="zh-CN" sz="1200" b="1" dirty="0"/>
              <a:t>cache</a:t>
            </a:r>
            <a:r>
              <a:rPr lang="zh-CN" altLang="en-US" sz="1200" b="1" dirty="0"/>
              <a:t>的一致性？</a:t>
            </a:r>
            <a:endParaRPr lang="en-US" altLang="zh-CN" sz="1200" b="1" dirty="0"/>
          </a:p>
          <a:p>
            <a:pPr lvl="2"/>
            <a:r>
              <a:rPr lang="zh-CN" altLang="en-US" sz="1000" b="1" dirty="0"/>
              <a:t>因为</a:t>
            </a:r>
            <a:r>
              <a:rPr lang="en-US" altLang="zh-CN" sz="1000" b="1" dirty="0"/>
              <a:t>cache</a:t>
            </a:r>
            <a:r>
              <a:rPr lang="zh-CN" altLang="en-US" sz="1000" b="1" dirty="0"/>
              <a:t>是主存一部分内容的副本，在写入</a:t>
            </a:r>
            <a:r>
              <a:rPr lang="en-US" altLang="zh-CN" sz="1000" b="1" dirty="0"/>
              <a:t>cache</a:t>
            </a:r>
            <a:r>
              <a:rPr lang="zh-CN" altLang="en-US" sz="1000" b="1" dirty="0"/>
              <a:t>时，需要保证</a:t>
            </a:r>
            <a:r>
              <a:rPr lang="en-US" altLang="zh-CN" sz="1000" b="1" dirty="0"/>
              <a:t>cache</a:t>
            </a:r>
            <a:r>
              <a:rPr lang="zh-CN" altLang="en-US" sz="1000" b="1" dirty="0"/>
              <a:t>与主存数据的一致性；即</a:t>
            </a:r>
            <a:r>
              <a:rPr lang="en-US" altLang="zh-CN" sz="1000" b="1" dirty="0"/>
              <a:t>cache</a:t>
            </a:r>
            <a:r>
              <a:rPr lang="zh-CN" altLang="en-US" sz="1000" b="1" dirty="0"/>
              <a:t>的内容改变了，主存相应的内容也要改变。</a:t>
            </a:r>
            <a:r>
              <a:rPr lang="en-US" altLang="zh-CN" sz="1000" b="1" dirty="0"/>
              <a:t>cache</a:t>
            </a:r>
            <a:r>
              <a:rPr lang="zh-CN" altLang="en-US" sz="1000" b="1" dirty="0"/>
              <a:t>的写入策略主要有：写回法、写穿法。采用写回法，当写入</a:t>
            </a:r>
            <a:r>
              <a:rPr lang="en-US" altLang="zh-CN" sz="1000" b="1" dirty="0"/>
              <a:t>cache</a:t>
            </a:r>
            <a:r>
              <a:rPr lang="zh-CN" altLang="en-US" sz="1000" b="1" dirty="0"/>
              <a:t>时，只修改</a:t>
            </a:r>
            <a:r>
              <a:rPr lang="en-US" altLang="zh-CN" sz="1000" b="1" dirty="0"/>
              <a:t>cache</a:t>
            </a:r>
            <a:r>
              <a:rPr lang="zh-CN" altLang="en-US" sz="1000" b="1" dirty="0"/>
              <a:t>的内容，并不立即修改主存的内容；只有当该</a:t>
            </a:r>
            <a:r>
              <a:rPr lang="en-US" altLang="zh-CN" sz="1000" b="1" dirty="0"/>
              <a:t>cache</a:t>
            </a:r>
            <a:r>
              <a:rPr lang="zh-CN" altLang="en-US" sz="1000" b="1" dirty="0"/>
              <a:t>行被替换出去时，才将脏数据（</a:t>
            </a:r>
            <a:r>
              <a:rPr lang="en-US" altLang="zh-CN" sz="1000" b="1" dirty="0"/>
              <a:t>cache</a:t>
            </a:r>
            <a:r>
              <a:rPr lang="zh-CN" altLang="en-US" sz="1000" b="1" dirty="0"/>
              <a:t>被修改后的数据称为脏数据）写回主存。写穿法也称为直写法，当写入</a:t>
            </a:r>
            <a:r>
              <a:rPr lang="en-US" altLang="zh-CN" sz="1000" b="1" dirty="0"/>
              <a:t>cache</a:t>
            </a:r>
            <a:r>
              <a:rPr lang="zh-CN" altLang="en-US" sz="1000" b="1" dirty="0"/>
              <a:t>时，同时将该数据块也写回主存。写穿法的优点：</a:t>
            </a:r>
            <a:r>
              <a:rPr lang="en-US" altLang="zh-CN" sz="1000" b="1" dirty="0"/>
              <a:t>cache</a:t>
            </a:r>
            <a:r>
              <a:rPr lang="zh-CN" altLang="en-US" sz="1000" b="1" dirty="0"/>
              <a:t>的每行不需要设置一个修改位（脏位），并且发生替换时，直接将该</a:t>
            </a:r>
            <a:r>
              <a:rPr lang="en-US" altLang="zh-CN" sz="1000" b="1" dirty="0"/>
              <a:t>cache</a:t>
            </a:r>
            <a:r>
              <a:rPr lang="zh-CN" altLang="en-US" sz="1000" b="1" dirty="0"/>
              <a:t>行丢弃，不需要写回主存。操作的速度。</a:t>
            </a:r>
            <a:endParaRPr lang="en-US" altLang="zh-CN" sz="1000" b="1" dirty="0"/>
          </a:p>
          <a:p>
            <a:pPr lvl="2"/>
            <a:endParaRPr lang="en-US" altLang="zh-CN" sz="1200" b="1" dirty="0"/>
          </a:p>
          <a:p>
            <a:pPr lvl="1"/>
            <a:r>
              <a:rPr lang="zh-CN" altLang="en-US" sz="1200" b="1" dirty="0"/>
              <a:t>（</a:t>
            </a:r>
            <a:r>
              <a:rPr lang="en-US" altLang="zh-CN" sz="1200" b="1" dirty="0"/>
              <a:t>8</a:t>
            </a:r>
            <a:r>
              <a:rPr lang="zh-CN" altLang="en-US" sz="1200" b="1" dirty="0"/>
              <a:t>）替换算法有哪几种？它们各有何优点？</a:t>
            </a:r>
            <a:endParaRPr lang="en-US" altLang="zh-CN" sz="1200" b="1" dirty="0"/>
          </a:p>
          <a:p>
            <a:pPr lvl="2"/>
            <a:r>
              <a:rPr lang="zh-CN" altLang="en-US" sz="1000" b="1" dirty="0"/>
              <a:t>常用的替换算法有</a:t>
            </a:r>
            <a:r>
              <a:rPr lang="en-US" altLang="zh-CN" sz="1000" b="1" dirty="0"/>
              <a:t>4</a:t>
            </a:r>
            <a:r>
              <a:rPr lang="zh-CN" altLang="en-US" sz="1000" b="1" dirty="0"/>
              <a:t>种：先进先出算法（</a:t>
            </a:r>
            <a:r>
              <a:rPr lang="en-US" altLang="zh-CN" sz="1000" b="1" dirty="0"/>
              <a:t>FIFO</a:t>
            </a:r>
            <a:r>
              <a:rPr lang="zh-CN" altLang="en-US" sz="1000" b="1" dirty="0"/>
              <a:t>），最不经常使用算法（</a:t>
            </a:r>
            <a:r>
              <a:rPr lang="en-US" altLang="zh-CN" sz="1000" b="1" dirty="0"/>
              <a:t>LFU</a:t>
            </a:r>
            <a:r>
              <a:rPr lang="zh-CN" altLang="en-US" sz="1000" b="1" dirty="0"/>
              <a:t>），近期最少使用算法（</a:t>
            </a:r>
            <a:r>
              <a:rPr lang="en-US" altLang="zh-CN" sz="1000" b="1" dirty="0"/>
              <a:t>LRU</a:t>
            </a:r>
            <a:r>
              <a:rPr lang="zh-CN" altLang="en-US" sz="1000" b="1" dirty="0"/>
              <a:t>），随机替换算法。</a:t>
            </a:r>
          </a:p>
          <a:p>
            <a:pPr lvl="2"/>
            <a:endParaRPr lang="en-US" altLang="zh-CN" sz="1000" b="1" dirty="0"/>
          </a:p>
          <a:p>
            <a:pPr lvl="2"/>
            <a:r>
              <a:rPr lang="en-US" altLang="zh-CN" sz="1000" b="1" dirty="0"/>
              <a:t>FIFO</a:t>
            </a:r>
            <a:r>
              <a:rPr lang="zh-CN" altLang="en-US" sz="1000" b="1" dirty="0"/>
              <a:t>算法按照数据块进入</a:t>
            </a:r>
            <a:r>
              <a:rPr lang="en-US" altLang="zh-CN" sz="1000" b="1" dirty="0"/>
              <a:t>cache</a:t>
            </a:r>
            <a:r>
              <a:rPr lang="zh-CN" altLang="en-US" sz="1000" b="1" dirty="0"/>
              <a:t>的先后决定替换的顺序，在需要进行替换时，选择最先被载入</a:t>
            </a:r>
            <a:r>
              <a:rPr lang="en-US" altLang="zh-CN" sz="1000" b="1" dirty="0"/>
              <a:t>cache</a:t>
            </a:r>
            <a:r>
              <a:rPr lang="zh-CN" altLang="en-US" sz="1000" b="1" dirty="0"/>
              <a:t>的行（数据块）进行替换。</a:t>
            </a:r>
            <a:r>
              <a:rPr lang="en-US" altLang="zh-CN" sz="1000" b="1" dirty="0"/>
              <a:t>FIFO</a:t>
            </a:r>
            <a:r>
              <a:rPr lang="zh-CN" altLang="en-US" sz="1000" b="1" dirty="0"/>
              <a:t>算法的优点：系统开销较小。</a:t>
            </a:r>
            <a:r>
              <a:rPr lang="en-US" altLang="zh-CN" sz="1000" b="1" dirty="0"/>
              <a:t>FIFO</a:t>
            </a:r>
            <a:r>
              <a:rPr lang="zh-CN" altLang="en-US" sz="1000" b="1" dirty="0"/>
              <a:t>算法的缺点：没有考虑程序访问的局部性，可能会把一些需要经常使用的块（如循环程序块）也作为最早进入</a:t>
            </a:r>
            <a:r>
              <a:rPr lang="en-US" altLang="zh-CN" sz="1000" b="1" dirty="0"/>
              <a:t>cache</a:t>
            </a:r>
            <a:r>
              <a:rPr lang="zh-CN" altLang="en-US" sz="1000" b="1" dirty="0"/>
              <a:t>的块而替换掉，从而导致</a:t>
            </a:r>
            <a:r>
              <a:rPr lang="en-US" altLang="zh-CN" sz="1000" b="1" dirty="0"/>
              <a:t>cache</a:t>
            </a:r>
            <a:r>
              <a:rPr lang="zh-CN" altLang="en-US" sz="1000" b="1" dirty="0"/>
              <a:t>的命中率不高。</a:t>
            </a:r>
          </a:p>
          <a:p>
            <a:pPr lvl="2"/>
            <a:endParaRPr lang="zh-CN" altLang="en-US" sz="1000" b="1" dirty="0"/>
          </a:p>
          <a:p>
            <a:pPr lvl="2"/>
            <a:r>
              <a:rPr lang="en-US" altLang="zh-CN" sz="1000" b="1" dirty="0"/>
              <a:t>LFU</a:t>
            </a:r>
            <a:r>
              <a:rPr lang="zh-CN" altLang="en-US" sz="1000" b="1" dirty="0"/>
              <a:t>算法将访问次数最少的</a:t>
            </a:r>
            <a:r>
              <a:rPr lang="en-US" altLang="zh-CN" sz="1000" b="1" dirty="0"/>
              <a:t>cache</a:t>
            </a:r>
            <a:r>
              <a:rPr lang="zh-CN" altLang="en-US" sz="1000" b="1" dirty="0"/>
              <a:t>行（数据块）替换掉。</a:t>
            </a:r>
            <a:r>
              <a:rPr lang="en-US" altLang="zh-CN" sz="1000" b="1" dirty="0"/>
              <a:t>LFU</a:t>
            </a:r>
            <a:r>
              <a:rPr lang="zh-CN" altLang="en-US" sz="1000" b="1" dirty="0"/>
              <a:t>算法的不足：计数器记录的是</a:t>
            </a:r>
            <a:r>
              <a:rPr lang="en-US" altLang="zh-CN" sz="1000" b="1" dirty="0"/>
              <a:t>cache</a:t>
            </a:r>
            <a:r>
              <a:rPr lang="zh-CN" altLang="en-US" sz="1000" b="1" dirty="0"/>
              <a:t>工作后的历史访问统计情况，并不能严格反映近期访问情况。</a:t>
            </a:r>
            <a:endParaRPr lang="en-US" altLang="zh-CN" sz="1000" b="1" dirty="0"/>
          </a:p>
          <a:p>
            <a:pPr lvl="2"/>
            <a:endParaRPr lang="zh-CN" altLang="en-US" sz="1000" b="1" dirty="0"/>
          </a:p>
          <a:p>
            <a:pPr lvl="2"/>
            <a:r>
              <a:rPr lang="en-US" altLang="zh-CN" sz="1000" b="1" dirty="0"/>
              <a:t>LRU</a:t>
            </a:r>
            <a:r>
              <a:rPr lang="zh-CN" altLang="en-US" sz="1000" b="1" dirty="0"/>
              <a:t>算法的优点：保护了刚载入</a:t>
            </a:r>
            <a:r>
              <a:rPr lang="en-US" altLang="zh-CN" sz="1000" b="1" dirty="0"/>
              <a:t>cache</a:t>
            </a:r>
            <a:r>
              <a:rPr lang="zh-CN" altLang="en-US" sz="1000" b="1" dirty="0"/>
              <a:t>的新数据，符合</a:t>
            </a:r>
            <a:r>
              <a:rPr lang="en-US" altLang="zh-CN" sz="1000" b="1" dirty="0"/>
              <a:t>cache</a:t>
            </a:r>
            <a:r>
              <a:rPr lang="zh-CN" altLang="en-US" sz="1000" b="1" dirty="0"/>
              <a:t>的工作原理（程序局部性），使</a:t>
            </a:r>
            <a:r>
              <a:rPr lang="en-US" altLang="zh-CN" sz="1000" b="1" dirty="0"/>
              <a:t>cache</a:t>
            </a:r>
            <a:r>
              <a:rPr lang="zh-CN" altLang="en-US" sz="1000" b="1" dirty="0"/>
              <a:t>具有较高的命中率；</a:t>
            </a:r>
            <a:r>
              <a:rPr lang="en-US" altLang="zh-CN" sz="1000" b="1" dirty="0"/>
              <a:t>LRU</a:t>
            </a:r>
            <a:r>
              <a:rPr lang="zh-CN" altLang="en-US" sz="1000" b="1" dirty="0"/>
              <a:t>算法的缺点：需要快速比较多个</a:t>
            </a:r>
            <a:r>
              <a:rPr lang="en-US" altLang="zh-CN" sz="1000" b="1" dirty="0"/>
              <a:t>cache</a:t>
            </a:r>
            <a:r>
              <a:rPr lang="zh-CN" altLang="en-US" sz="1000" b="1" dirty="0"/>
              <a:t>行的计数器值，硬件实现比较复杂。</a:t>
            </a:r>
          </a:p>
          <a:p>
            <a:pPr lvl="2"/>
            <a:endParaRPr lang="en-US" altLang="zh-CN" sz="1000" b="1" dirty="0"/>
          </a:p>
          <a:p>
            <a:pPr lvl="2"/>
            <a:r>
              <a:rPr lang="zh-CN" altLang="en-US" sz="1000" b="1" dirty="0"/>
              <a:t>随机替换就是在需要进行替换时，从所有可替换的行中，随机选取一行进行替换。优点是实现最容易，而且替换速度也比前面三种算法快；缺点是随机替换的数据，很可能马上又要使用，从而降低</a:t>
            </a:r>
            <a:r>
              <a:rPr lang="en-US" altLang="zh-CN" sz="1000" b="1" dirty="0"/>
              <a:t>cache</a:t>
            </a:r>
            <a:r>
              <a:rPr lang="zh-CN" altLang="en-US" sz="1000" b="1" dirty="0"/>
              <a:t>的命中率和工作效率。</a:t>
            </a:r>
          </a:p>
          <a:p>
            <a:pPr lvl="2" eaLnBrk="1" hangingPunct="1"/>
            <a:endParaRPr lang="en-US" altLang="zh-CN" sz="1200" b="1" dirty="0"/>
          </a:p>
        </p:txBody>
      </p:sp>
    </p:spTree>
    <p:extLst>
      <p:ext uri="{BB962C8B-B14F-4D97-AF65-F5344CB8AC3E}">
        <p14:creationId xmlns:p14="http://schemas.microsoft.com/office/powerpoint/2010/main" val="4093506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188640"/>
            <a:ext cx="8229600" cy="4525963"/>
          </a:xfrm>
        </p:spPr>
        <p:txBody>
          <a:bodyPr/>
          <a:lstStyle/>
          <a:p>
            <a:r>
              <a:rPr lang="en-US" altLang="zh-CN" sz="1600" b="1" dirty="0"/>
              <a:t>4.6    </a:t>
            </a:r>
            <a:r>
              <a:rPr lang="zh-CN" altLang="en-US" sz="1600" b="1" dirty="0"/>
              <a:t>用</a:t>
            </a:r>
            <a:r>
              <a:rPr lang="en-US" altLang="zh-CN" sz="1600" b="1" dirty="0"/>
              <a:t>32Kx8</a:t>
            </a:r>
            <a:r>
              <a:rPr lang="zh-CN" altLang="en-US" sz="1600" b="1" dirty="0"/>
              <a:t>位</a:t>
            </a:r>
            <a:r>
              <a:rPr lang="en-US" altLang="zh-CN" sz="1600" b="1" dirty="0"/>
              <a:t>RAM</a:t>
            </a:r>
            <a:r>
              <a:rPr lang="zh-CN" altLang="en-US" sz="1600" b="1" dirty="0"/>
              <a:t>芯片和</a:t>
            </a:r>
            <a:r>
              <a:rPr lang="en-US" altLang="zh-CN" sz="1600" b="1" dirty="0"/>
              <a:t>64Kx4</a:t>
            </a:r>
            <a:r>
              <a:rPr lang="zh-CN" altLang="en-US" sz="1600" b="1" dirty="0"/>
              <a:t>位</a:t>
            </a:r>
            <a:r>
              <a:rPr lang="en-US" altLang="zh-CN" sz="1600" b="1" dirty="0"/>
              <a:t>ROM</a:t>
            </a:r>
            <a:r>
              <a:rPr lang="zh-CN" altLang="en-US" sz="1600" b="1" dirty="0"/>
              <a:t>芯片，设计</a:t>
            </a:r>
            <a:r>
              <a:rPr lang="en-US" altLang="zh-CN" sz="1600" b="1" dirty="0"/>
              <a:t>256Kx8</a:t>
            </a:r>
            <a:r>
              <a:rPr lang="zh-CN" altLang="en-US" sz="1600" b="1" dirty="0"/>
              <a:t>位存储器。其中，从</a:t>
            </a:r>
            <a:r>
              <a:rPr lang="en-US" altLang="zh-CN" sz="1600" b="1" dirty="0"/>
              <a:t>30000H</a:t>
            </a:r>
            <a:r>
              <a:rPr lang="zh-CN" altLang="en-US" sz="1600" b="1" dirty="0"/>
              <a:t>到</a:t>
            </a:r>
            <a:r>
              <a:rPr lang="en-US" altLang="zh-CN" sz="1600" b="1" dirty="0"/>
              <a:t>3FFFFH</a:t>
            </a:r>
            <a:r>
              <a:rPr lang="zh-CN" altLang="en-US" sz="1600" b="1" dirty="0"/>
              <a:t>的地址空间为只读存储器，其他为可读、可写存储器。完成存储器与</a:t>
            </a:r>
            <a:r>
              <a:rPr lang="en-US" altLang="zh-CN" sz="1600" b="1" dirty="0"/>
              <a:t>CPU</a:t>
            </a:r>
            <a:r>
              <a:rPr lang="zh-CN" altLang="en-US" sz="1600" b="1" dirty="0"/>
              <a:t>的连接。</a:t>
            </a:r>
            <a:endParaRPr lang="en-US" altLang="zh-CN" sz="1600" b="1" dirty="0"/>
          </a:p>
          <a:p>
            <a:r>
              <a:rPr lang="zh-CN" altLang="en-US" sz="1600" b="1" dirty="0"/>
              <a:t>解：</a:t>
            </a:r>
            <a:endParaRPr lang="en-US" altLang="zh-CN" sz="2000" b="1" dirty="0"/>
          </a:p>
          <a:p>
            <a:pPr lvl="1"/>
            <a:r>
              <a:rPr lang="zh-CN" altLang="en-US" sz="1400" b="1" dirty="0"/>
              <a:t>从</a:t>
            </a:r>
            <a:r>
              <a:rPr lang="en-US" altLang="zh-CN" sz="1400" b="1" dirty="0"/>
              <a:t>30000H</a:t>
            </a:r>
            <a:r>
              <a:rPr lang="zh-CN" altLang="en-US" sz="1400" b="1" dirty="0"/>
              <a:t>到</a:t>
            </a:r>
            <a:r>
              <a:rPr lang="en-US" altLang="zh-CN" sz="1400" b="1" dirty="0"/>
              <a:t>3FFFFH</a:t>
            </a:r>
            <a:r>
              <a:rPr lang="zh-CN" altLang="en-US" sz="1400" b="1" dirty="0"/>
              <a:t>的地址空间为</a:t>
            </a:r>
            <a:r>
              <a:rPr lang="zh-CN" altLang="en-US" sz="1400" b="1" dirty="0">
                <a:highlight>
                  <a:srgbClr val="FFFF00"/>
                </a:highlight>
              </a:rPr>
              <a:t>只读存储器</a:t>
            </a:r>
            <a:r>
              <a:rPr lang="zh-CN" altLang="en-US" sz="1400" b="1" dirty="0"/>
              <a:t>；因此，</a:t>
            </a:r>
            <a:r>
              <a:rPr lang="en-US" altLang="zh-CN" sz="1400" b="1" dirty="0"/>
              <a:t>ROM</a:t>
            </a:r>
            <a:r>
              <a:rPr lang="zh-CN" altLang="en-US" sz="1400" b="1" dirty="0"/>
              <a:t>的容量</a:t>
            </a:r>
            <a:r>
              <a:rPr lang="en-US" altLang="zh-CN" sz="1400" b="1" dirty="0"/>
              <a:t>=64KB</a:t>
            </a:r>
            <a:r>
              <a:rPr lang="zh-CN" altLang="en-US" sz="1400" b="1" dirty="0"/>
              <a:t>，需要</a:t>
            </a:r>
            <a:r>
              <a:rPr lang="en-US" altLang="zh-CN" sz="1400" b="1" dirty="0"/>
              <a:t>2</a:t>
            </a:r>
            <a:r>
              <a:rPr lang="zh-CN" altLang="en-US" sz="1400" b="1" dirty="0"/>
              <a:t>片</a:t>
            </a:r>
            <a:r>
              <a:rPr lang="en-US" altLang="zh-CN" sz="1400" b="1" dirty="0"/>
              <a:t>64Kx4</a:t>
            </a:r>
            <a:r>
              <a:rPr lang="zh-CN" altLang="en-US" sz="1400" b="1" dirty="0"/>
              <a:t>位</a:t>
            </a:r>
            <a:r>
              <a:rPr lang="en-US" altLang="zh-CN" sz="1400" b="1" dirty="0"/>
              <a:t>ROM</a:t>
            </a:r>
            <a:r>
              <a:rPr lang="zh-CN" altLang="en-US" sz="1400" b="1" dirty="0"/>
              <a:t>芯片</a:t>
            </a:r>
            <a:endParaRPr lang="en-US" altLang="zh-CN" sz="1400" b="1" dirty="0"/>
          </a:p>
          <a:p>
            <a:pPr lvl="1"/>
            <a:endParaRPr lang="en-US" altLang="zh-CN" sz="1400" b="1" dirty="0"/>
          </a:p>
          <a:p>
            <a:pPr lvl="1"/>
            <a:r>
              <a:rPr lang="en-US" altLang="zh-CN" sz="1400" b="1" dirty="0"/>
              <a:t>RAM</a:t>
            </a:r>
            <a:r>
              <a:rPr lang="zh-CN" altLang="en-US" sz="1400" b="1" dirty="0"/>
              <a:t>的容量</a:t>
            </a:r>
            <a:r>
              <a:rPr lang="en-US" altLang="zh-CN" sz="1400" b="1" dirty="0"/>
              <a:t>=256KB-64KB=192KB</a:t>
            </a:r>
            <a:r>
              <a:rPr lang="zh-CN" altLang="en-US" sz="1400" b="1" dirty="0"/>
              <a:t>，需要</a:t>
            </a:r>
            <a:r>
              <a:rPr lang="en-US" altLang="zh-CN" sz="1400" b="1" dirty="0"/>
              <a:t>192/32=6</a:t>
            </a:r>
            <a:r>
              <a:rPr lang="zh-CN" altLang="en-US" sz="1400" b="1" dirty="0"/>
              <a:t>片</a:t>
            </a:r>
            <a:r>
              <a:rPr lang="en-US" altLang="zh-CN" sz="1400" b="1" dirty="0"/>
              <a:t>32Kx8</a:t>
            </a:r>
            <a:r>
              <a:rPr lang="zh-CN" altLang="en-US" sz="1400" b="1" dirty="0"/>
              <a:t>位</a:t>
            </a:r>
            <a:r>
              <a:rPr lang="en-US" altLang="zh-CN" sz="1400" b="1" dirty="0"/>
              <a:t>RAM</a:t>
            </a:r>
            <a:r>
              <a:rPr lang="zh-CN" altLang="en-US" sz="1400" b="1" dirty="0"/>
              <a:t>芯片</a:t>
            </a:r>
            <a:endParaRPr lang="en-US" altLang="zh-CN" sz="1400" b="1" dirty="0"/>
          </a:p>
          <a:p>
            <a:pPr lvl="1"/>
            <a:endParaRPr lang="en-US" altLang="zh-CN" sz="1400" b="1" dirty="0"/>
          </a:p>
          <a:p>
            <a:pPr lvl="1"/>
            <a:r>
              <a:rPr lang="en-US" altLang="zh-CN" sz="1400" b="1" dirty="0"/>
              <a:t>RAM</a:t>
            </a:r>
            <a:r>
              <a:rPr lang="zh-CN" altLang="en-US" sz="1400" b="1" dirty="0"/>
              <a:t>采用位扩展，</a:t>
            </a:r>
            <a:r>
              <a:rPr lang="en-US" altLang="zh-CN" sz="1400" b="1" dirty="0"/>
              <a:t>ROM</a:t>
            </a:r>
            <a:r>
              <a:rPr lang="zh-CN" altLang="en-US" sz="1400" b="1" dirty="0"/>
              <a:t>采用字扩展</a:t>
            </a:r>
            <a:endParaRPr lang="en-US" altLang="zh-CN" sz="1400" b="1" dirty="0"/>
          </a:p>
          <a:p>
            <a:pPr lvl="1"/>
            <a:endParaRPr lang="en-US" altLang="zh-CN" sz="1400" b="1" dirty="0"/>
          </a:p>
          <a:p>
            <a:pPr lvl="1"/>
            <a:r>
              <a:rPr lang="en-US" altLang="zh-CN" sz="1400" b="1" dirty="0"/>
              <a:t>32Kx8</a:t>
            </a:r>
            <a:r>
              <a:rPr lang="zh-CN" altLang="en-US" sz="1400" b="1" dirty="0"/>
              <a:t>位的</a:t>
            </a:r>
            <a:r>
              <a:rPr lang="en-US" altLang="zh-CN" sz="1400" b="1" dirty="0"/>
              <a:t>RAM</a:t>
            </a:r>
            <a:r>
              <a:rPr lang="zh-CN" altLang="en-US" sz="1400" b="1" dirty="0"/>
              <a:t>芯片，地址线</a:t>
            </a:r>
            <a:r>
              <a:rPr lang="en-US" altLang="zh-CN" sz="1400" b="1" dirty="0"/>
              <a:t>=15</a:t>
            </a:r>
            <a:r>
              <a:rPr lang="zh-CN" altLang="en-US" sz="1400" b="1" dirty="0"/>
              <a:t>根（</a:t>
            </a:r>
            <a:r>
              <a:rPr lang="en-US" altLang="zh-CN" sz="1400" b="1" dirty="0"/>
              <a:t>A</a:t>
            </a:r>
            <a:r>
              <a:rPr lang="en-US" altLang="zh-CN" sz="1400" b="1" baseline="-25000" dirty="0"/>
              <a:t>14</a:t>
            </a:r>
            <a:r>
              <a:rPr lang="zh-CN" altLang="en-US" sz="1400" b="1" dirty="0">
                <a:latin typeface="等线" panose="02010600030101010101" pitchFamily="2" charset="-122"/>
                <a:ea typeface="等线" panose="02010600030101010101" pitchFamily="2" charset="-122"/>
              </a:rPr>
              <a:t>～</a:t>
            </a:r>
            <a:r>
              <a:rPr lang="en-US" altLang="zh-CN" sz="1400" b="1" dirty="0"/>
              <a:t>A</a:t>
            </a:r>
            <a:r>
              <a:rPr lang="en-US" altLang="zh-CN" sz="1400" b="1" baseline="-25000" dirty="0"/>
              <a:t>0</a:t>
            </a:r>
            <a:r>
              <a:rPr lang="zh-CN" altLang="en-US" sz="1400" b="1" dirty="0"/>
              <a:t>），数据线</a:t>
            </a:r>
            <a:r>
              <a:rPr lang="en-US" altLang="zh-CN" sz="1400" b="1" dirty="0"/>
              <a:t>=8</a:t>
            </a:r>
            <a:r>
              <a:rPr lang="zh-CN" altLang="en-US" sz="1400" b="1" dirty="0"/>
              <a:t>根（</a:t>
            </a:r>
            <a:r>
              <a:rPr lang="en-US" altLang="zh-CN" sz="1400" b="1" dirty="0"/>
              <a:t>D</a:t>
            </a:r>
            <a:r>
              <a:rPr lang="en-US" altLang="zh-CN" sz="1400" b="1" baseline="-25000" dirty="0"/>
              <a:t>7</a:t>
            </a:r>
            <a:r>
              <a:rPr lang="zh-CN" altLang="en-US" sz="1400" b="1" dirty="0">
                <a:latin typeface="等线" panose="02010600030101010101" pitchFamily="2" charset="-122"/>
                <a:ea typeface="等线" panose="02010600030101010101" pitchFamily="2" charset="-122"/>
              </a:rPr>
              <a:t>～</a:t>
            </a:r>
            <a:r>
              <a:rPr lang="en-US" altLang="zh-CN" sz="1400" b="1" dirty="0">
                <a:latin typeface="等线" panose="02010600030101010101" pitchFamily="2" charset="-122"/>
                <a:ea typeface="等线" panose="02010600030101010101" pitchFamily="2" charset="-122"/>
              </a:rPr>
              <a:t>D</a:t>
            </a:r>
            <a:r>
              <a:rPr lang="en-US" altLang="zh-CN" sz="1400" b="1" baseline="-25000" dirty="0"/>
              <a:t>0</a:t>
            </a:r>
            <a:r>
              <a:rPr lang="zh-CN" altLang="en-US" sz="1400" b="1" dirty="0"/>
              <a:t>） </a:t>
            </a:r>
            <a:endParaRPr lang="en-US" altLang="zh-CN" sz="1400" b="1" dirty="0"/>
          </a:p>
          <a:p>
            <a:pPr lvl="1"/>
            <a:endParaRPr lang="en-US" altLang="zh-CN" sz="1400" b="1" dirty="0"/>
          </a:p>
          <a:p>
            <a:pPr lvl="1"/>
            <a:r>
              <a:rPr lang="en-US" altLang="zh-CN" sz="1400" b="1" dirty="0"/>
              <a:t>64Kx4</a:t>
            </a:r>
            <a:r>
              <a:rPr lang="zh-CN" altLang="en-US" sz="1400" b="1" dirty="0"/>
              <a:t>位的</a:t>
            </a:r>
            <a:r>
              <a:rPr lang="en-US" altLang="zh-CN" sz="1400" b="1" dirty="0"/>
              <a:t>ROM</a:t>
            </a:r>
            <a:r>
              <a:rPr lang="zh-CN" altLang="en-US" sz="1400" b="1" dirty="0"/>
              <a:t>芯片，地址线</a:t>
            </a:r>
            <a:r>
              <a:rPr lang="en-US" altLang="zh-CN" sz="1400" b="1" dirty="0"/>
              <a:t>=16</a:t>
            </a:r>
            <a:r>
              <a:rPr lang="zh-CN" altLang="en-US" sz="1400" b="1" dirty="0"/>
              <a:t>根（</a:t>
            </a:r>
            <a:r>
              <a:rPr lang="en-US" altLang="zh-CN" sz="1400" b="1" dirty="0"/>
              <a:t>A</a:t>
            </a:r>
            <a:r>
              <a:rPr lang="en-US" altLang="zh-CN" sz="1400" b="1" baseline="-25000" dirty="0"/>
              <a:t>15</a:t>
            </a:r>
            <a:r>
              <a:rPr lang="zh-CN" altLang="en-US" sz="1400" b="1" dirty="0">
                <a:latin typeface="等线" panose="02010600030101010101" pitchFamily="2" charset="-122"/>
                <a:ea typeface="等线" panose="02010600030101010101" pitchFamily="2" charset="-122"/>
              </a:rPr>
              <a:t>～</a:t>
            </a:r>
            <a:r>
              <a:rPr lang="en-US" altLang="zh-CN" sz="1400" b="1" dirty="0"/>
              <a:t>A</a:t>
            </a:r>
            <a:r>
              <a:rPr lang="en-US" altLang="zh-CN" sz="1400" b="1" baseline="-25000" dirty="0"/>
              <a:t>0</a:t>
            </a:r>
            <a:r>
              <a:rPr lang="zh-CN" altLang="en-US" sz="1400" b="1" dirty="0"/>
              <a:t>），数据线</a:t>
            </a:r>
            <a:r>
              <a:rPr lang="en-US" altLang="zh-CN" sz="1400" b="1" dirty="0"/>
              <a:t>=4</a:t>
            </a:r>
            <a:r>
              <a:rPr lang="zh-CN" altLang="en-US" sz="1400" b="1" dirty="0"/>
              <a:t>根（</a:t>
            </a:r>
            <a:r>
              <a:rPr lang="en-US" altLang="zh-CN" sz="1400" b="1" dirty="0"/>
              <a:t>D</a:t>
            </a:r>
            <a:r>
              <a:rPr lang="en-US" altLang="zh-CN" sz="1400" b="1" baseline="-25000" dirty="0"/>
              <a:t>3</a:t>
            </a:r>
            <a:r>
              <a:rPr lang="zh-CN" altLang="en-US" sz="1400" b="1" dirty="0">
                <a:latin typeface="等线" panose="02010600030101010101" pitchFamily="2" charset="-122"/>
                <a:ea typeface="等线" panose="02010600030101010101" pitchFamily="2" charset="-122"/>
              </a:rPr>
              <a:t>～</a:t>
            </a:r>
            <a:r>
              <a:rPr lang="en-US" altLang="zh-CN" sz="1400" b="1" dirty="0">
                <a:latin typeface="等线" panose="02010600030101010101" pitchFamily="2" charset="-122"/>
                <a:ea typeface="等线" panose="02010600030101010101" pitchFamily="2" charset="-122"/>
              </a:rPr>
              <a:t>D</a:t>
            </a:r>
            <a:r>
              <a:rPr lang="en-US" altLang="zh-CN" sz="1400" b="1" baseline="-25000" dirty="0"/>
              <a:t>0</a:t>
            </a:r>
            <a:r>
              <a:rPr lang="zh-CN" altLang="en-US" sz="1400" b="1" dirty="0"/>
              <a:t>）</a:t>
            </a:r>
            <a:endParaRPr lang="en-US" altLang="zh-CN" sz="1400" b="1" dirty="0"/>
          </a:p>
          <a:p>
            <a:pPr lvl="1"/>
            <a:endParaRPr lang="en-US" altLang="zh-CN" sz="1400" b="1" dirty="0"/>
          </a:p>
          <a:p>
            <a:pPr lvl="1"/>
            <a:r>
              <a:rPr lang="en-US" altLang="zh-CN" sz="1400" b="1" dirty="0"/>
              <a:t>256KB</a:t>
            </a:r>
            <a:r>
              <a:rPr lang="zh-CN" altLang="en-US" sz="1400" b="1" dirty="0"/>
              <a:t>的地址空间为：</a:t>
            </a:r>
            <a:r>
              <a:rPr lang="en-US" altLang="zh-CN" sz="1400" b="1" dirty="0"/>
              <a:t>00000H</a:t>
            </a:r>
            <a:r>
              <a:rPr lang="zh-CN" altLang="en-US" sz="1400" b="1" dirty="0">
                <a:latin typeface="等线" panose="02010600030101010101" pitchFamily="2" charset="-122"/>
                <a:ea typeface="等线" panose="02010600030101010101" pitchFamily="2" charset="-122"/>
              </a:rPr>
              <a:t>～</a:t>
            </a:r>
            <a:r>
              <a:rPr lang="en-US" altLang="zh-CN" sz="1400" b="1" dirty="0"/>
              <a:t>3FFFFH</a:t>
            </a:r>
            <a:r>
              <a:rPr lang="zh-CN" altLang="en-US" sz="1400" b="1" dirty="0"/>
              <a:t>，其中</a:t>
            </a:r>
            <a:r>
              <a:rPr lang="en-US" altLang="zh-CN" sz="1400" b="1" dirty="0"/>
              <a:t>00000H</a:t>
            </a:r>
            <a:r>
              <a:rPr lang="zh-CN" altLang="en-US" sz="1400" b="1" dirty="0">
                <a:latin typeface="等线" panose="02010600030101010101" pitchFamily="2" charset="-122"/>
                <a:ea typeface="等线" panose="02010600030101010101" pitchFamily="2" charset="-122"/>
              </a:rPr>
              <a:t>～</a:t>
            </a:r>
            <a:r>
              <a:rPr lang="en-US" altLang="zh-CN" sz="1400" b="1" dirty="0"/>
              <a:t>2FFFFFH</a:t>
            </a:r>
            <a:r>
              <a:rPr lang="zh-CN" altLang="en-US" sz="1400" b="1" dirty="0"/>
              <a:t>为</a:t>
            </a:r>
            <a:r>
              <a:rPr lang="en-US" altLang="zh-CN" sz="1400" b="1" dirty="0"/>
              <a:t>RAM</a:t>
            </a:r>
            <a:r>
              <a:rPr lang="zh-CN" altLang="en-US" sz="1400" b="1" dirty="0"/>
              <a:t>空间，</a:t>
            </a:r>
            <a:r>
              <a:rPr lang="en-US" altLang="zh-CN" sz="1400" b="1" dirty="0"/>
              <a:t>30000H</a:t>
            </a:r>
            <a:r>
              <a:rPr lang="zh-CN" altLang="en-US" sz="1400" b="1" dirty="0">
                <a:latin typeface="等线" panose="02010600030101010101" pitchFamily="2" charset="-122"/>
                <a:ea typeface="等线" panose="02010600030101010101" pitchFamily="2" charset="-122"/>
              </a:rPr>
              <a:t>～</a:t>
            </a:r>
            <a:r>
              <a:rPr lang="en-US" altLang="zh-CN" sz="1400" b="1" dirty="0"/>
              <a:t>3FFFFH</a:t>
            </a:r>
            <a:r>
              <a:rPr lang="zh-CN" altLang="en-US" sz="1400" b="1" dirty="0"/>
              <a:t>为</a:t>
            </a:r>
            <a:r>
              <a:rPr lang="en-US" altLang="zh-CN" sz="1400" b="1" dirty="0"/>
              <a:t>ROM</a:t>
            </a:r>
            <a:r>
              <a:rPr lang="zh-CN" altLang="en-US" sz="1400" b="1" dirty="0"/>
              <a:t>空间</a:t>
            </a:r>
            <a:endParaRPr lang="en-US" altLang="zh-CN" sz="1400" b="1" dirty="0"/>
          </a:p>
          <a:p>
            <a:pPr lvl="1"/>
            <a:endParaRPr lang="en-US" altLang="zh-CN" sz="1400" b="1" dirty="0"/>
          </a:p>
          <a:p>
            <a:pPr lvl="1"/>
            <a:r>
              <a:rPr lang="en-US" altLang="zh-CN" sz="1400" b="1" dirty="0">
                <a:solidFill>
                  <a:srgbClr val="FF0000"/>
                </a:solidFill>
              </a:rPr>
              <a:t>00 0</a:t>
            </a:r>
            <a:r>
              <a:rPr lang="en-US" altLang="zh-CN" sz="1400" b="1" dirty="0"/>
              <a:t>000 0000 0000 0000  </a:t>
            </a:r>
            <a:r>
              <a:rPr lang="zh-CN" altLang="en-US" sz="1400" b="1" dirty="0">
                <a:latin typeface="等线" panose="02010600030101010101" pitchFamily="2" charset="-122"/>
                <a:ea typeface="等线" panose="02010600030101010101" pitchFamily="2" charset="-122"/>
              </a:rPr>
              <a:t>～</a:t>
            </a:r>
            <a:r>
              <a:rPr lang="en-US" altLang="zh-CN" sz="1400" b="1" dirty="0"/>
              <a:t> </a:t>
            </a:r>
            <a:r>
              <a:rPr lang="en-US" altLang="zh-CN" sz="1400" b="1" dirty="0">
                <a:solidFill>
                  <a:srgbClr val="FF0000"/>
                </a:solidFill>
              </a:rPr>
              <a:t>00 0</a:t>
            </a:r>
            <a:r>
              <a:rPr lang="en-US" altLang="zh-CN" sz="1400" b="1" dirty="0"/>
              <a:t>111 1111 1111 1111       </a:t>
            </a:r>
            <a:r>
              <a:rPr lang="zh-CN" altLang="en-US" sz="1400" b="1" dirty="0"/>
              <a:t>接第</a:t>
            </a:r>
            <a:r>
              <a:rPr lang="en-US" altLang="zh-CN" sz="1400" b="1" dirty="0"/>
              <a:t>1</a:t>
            </a:r>
            <a:r>
              <a:rPr lang="zh-CN" altLang="en-US" sz="1400" b="1" dirty="0"/>
              <a:t>片</a:t>
            </a:r>
            <a:r>
              <a:rPr lang="en-US" altLang="zh-CN" sz="1400" b="1" dirty="0"/>
              <a:t>RAM</a:t>
            </a:r>
          </a:p>
          <a:p>
            <a:pPr lvl="1"/>
            <a:r>
              <a:rPr lang="en-US" altLang="zh-CN" sz="1400" b="1" dirty="0">
                <a:solidFill>
                  <a:srgbClr val="FF0000"/>
                </a:solidFill>
              </a:rPr>
              <a:t>00 1</a:t>
            </a:r>
            <a:r>
              <a:rPr lang="en-US" altLang="zh-CN" sz="1400" b="1" dirty="0"/>
              <a:t>000 0000 0000 0000 </a:t>
            </a:r>
            <a:r>
              <a:rPr lang="zh-CN" altLang="en-US" sz="1400" b="1" dirty="0">
                <a:latin typeface="等线" panose="02010600030101010101" pitchFamily="2" charset="-122"/>
                <a:ea typeface="等线" panose="02010600030101010101" pitchFamily="2" charset="-122"/>
              </a:rPr>
              <a:t>～</a:t>
            </a:r>
            <a:r>
              <a:rPr lang="en-US" altLang="zh-CN" sz="1400" b="1" dirty="0"/>
              <a:t> </a:t>
            </a:r>
            <a:r>
              <a:rPr lang="en-US" altLang="zh-CN" sz="1400" b="1" dirty="0">
                <a:solidFill>
                  <a:srgbClr val="FF0000"/>
                </a:solidFill>
              </a:rPr>
              <a:t> 00 1</a:t>
            </a:r>
            <a:r>
              <a:rPr lang="en-US" altLang="zh-CN" sz="1400" b="1" dirty="0"/>
              <a:t>111 1111 1111 1111       </a:t>
            </a:r>
            <a:r>
              <a:rPr lang="zh-CN" altLang="en-US" sz="1400" b="1" dirty="0"/>
              <a:t>接第</a:t>
            </a:r>
            <a:r>
              <a:rPr lang="en-US" altLang="zh-CN" sz="1400" b="1" dirty="0"/>
              <a:t>2</a:t>
            </a:r>
            <a:r>
              <a:rPr lang="zh-CN" altLang="en-US" sz="1400" b="1" dirty="0"/>
              <a:t>片</a:t>
            </a:r>
            <a:r>
              <a:rPr lang="en-US" altLang="zh-CN" sz="1400" b="1" dirty="0"/>
              <a:t>RAM</a:t>
            </a:r>
          </a:p>
          <a:p>
            <a:pPr lvl="1"/>
            <a:r>
              <a:rPr lang="en-US" altLang="zh-CN" sz="1400" b="1" dirty="0">
                <a:solidFill>
                  <a:srgbClr val="FF0000"/>
                </a:solidFill>
              </a:rPr>
              <a:t>01 0</a:t>
            </a:r>
            <a:r>
              <a:rPr lang="en-US" altLang="zh-CN" sz="1400" b="1" dirty="0"/>
              <a:t>000 0000 0000 0000 </a:t>
            </a:r>
            <a:r>
              <a:rPr lang="zh-CN" altLang="en-US" sz="1400" b="1" dirty="0">
                <a:latin typeface="等线" panose="02010600030101010101" pitchFamily="2" charset="-122"/>
                <a:ea typeface="等线" panose="02010600030101010101" pitchFamily="2" charset="-122"/>
              </a:rPr>
              <a:t>～</a:t>
            </a:r>
            <a:r>
              <a:rPr lang="en-US" altLang="zh-CN" sz="1400" b="1" dirty="0"/>
              <a:t>  </a:t>
            </a:r>
            <a:r>
              <a:rPr lang="en-US" altLang="zh-CN" sz="1400" b="1" dirty="0">
                <a:solidFill>
                  <a:srgbClr val="FF0000"/>
                </a:solidFill>
              </a:rPr>
              <a:t>01 0</a:t>
            </a:r>
            <a:r>
              <a:rPr lang="en-US" altLang="zh-CN" sz="1400" b="1" dirty="0"/>
              <a:t>111 1111 1111 1111       </a:t>
            </a:r>
            <a:r>
              <a:rPr lang="zh-CN" altLang="en-US" sz="1400" b="1" dirty="0"/>
              <a:t>接第</a:t>
            </a:r>
            <a:r>
              <a:rPr lang="en-US" altLang="zh-CN" sz="1400" b="1" dirty="0"/>
              <a:t>3</a:t>
            </a:r>
            <a:r>
              <a:rPr lang="zh-CN" altLang="en-US" sz="1400" b="1" dirty="0"/>
              <a:t>片</a:t>
            </a:r>
            <a:r>
              <a:rPr lang="en-US" altLang="zh-CN" sz="1400" b="1" dirty="0"/>
              <a:t>RAM</a:t>
            </a:r>
          </a:p>
          <a:p>
            <a:pPr lvl="1"/>
            <a:r>
              <a:rPr lang="en-US" altLang="zh-CN" sz="1400" b="1" dirty="0">
                <a:solidFill>
                  <a:srgbClr val="FF0000"/>
                </a:solidFill>
              </a:rPr>
              <a:t>01 1</a:t>
            </a:r>
            <a:r>
              <a:rPr lang="en-US" altLang="zh-CN" sz="1400" b="1" dirty="0"/>
              <a:t>000 0000 0000 0000 </a:t>
            </a:r>
            <a:r>
              <a:rPr lang="zh-CN" altLang="en-US" sz="1400" b="1" dirty="0">
                <a:latin typeface="等线" panose="02010600030101010101" pitchFamily="2" charset="-122"/>
                <a:ea typeface="等线" panose="02010600030101010101" pitchFamily="2" charset="-122"/>
              </a:rPr>
              <a:t>～</a:t>
            </a:r>
            <a:r>
              <a:rPr lang="en-US" altLang="zh-CN" sz="1400" b="1" dirty="0"/>
              <a:t>  </a:t>
            </a:r>
            <a:r>
              <a:rPr lang="en-US" altLang="zh-CN" sz="1400" b="1" dirty="0">
                <a:solidFill>
                  <a:srgbClr val="FF0000"/>
                </a:solidFill>
              </a:rPr>
              <a:t>01 1</a:t>
            </a:r>
            <a:r>
              <a:rPr lang="en-US" altLang="zh-CN" sz="1400" b="1" dirty="0"/>
              <a:t>111 1111 1111 1111       </a:t>
            </a:r>
            <a:r>
              <a:rPr lang="zh-CN" altLang="en-US" sz="1400" b="1" dirty="0"/>
              <a:t>接第</a:t>
            </a:r>
            <a:r>
              <a:rPr lang="en-US" altLang="zh-CN" sz="1400" b="1" dirty="0"/>
              <a:t>4</a:t>
            </a:r>
            <a:r>
              <a:rPr lang="zh-CN" altLang="en-US" sz="1400" b="1" dirty="0"/>
              <a:t>片</a:t>
            </a:r>
            <a:r>
              <a:rPr lang="en-US" altLang="zh-CN" sz="1400" b="1" dirty="0"/>
              <a:t>RAM</a:t>
            </a:r>
          </a:p>
          <a:p>
            <a:pPr lvl="1"/>
            <a:r>
              <a:rPr lang="en-US" altLang="zh-CN" sz="1400" b="1" dirty="0">
                <a:solidFill>
                  <a:srgbClr val="FF0000"/>
                </a:solidFill>
              </a:rPr>
              <a:t>10 0</a:t>
            </a:r>
            <a:r>
              <a:rPr lang="en-US" altLang="zh-CN" sz="1400" b="1" dirty="0"/>
              <a:t>000 0000 0000 0000 </a:t>
            </a:r>
            <a:r>
              <a:rPr lang="zh-CN" altLang="en-US" sz="1400" b="1" dirty="0">
                <a:latin typeface="等线" panose="02010600030101010101" pitchFamily="2" charset="-122"/>
                <a:ea typeface="等线" panose="02010600030101010101" pitchFamily="2" charset="-122"/>
              </a:rPr>
              <a:t>～</a:t>
            </a:r>
            <a:r>
              <a:rPr lang="en-US" altLang="zh-CN" sz="1400" b="1" dirty="0"/>
              <a:t>  </a:t>
            </a:r>
            <a:r>
              <a:rPr lang="en-US" altLang="zh-CN" sz="1400" b="1" dirty="0">
                <a:solidFill>
                  <a:srgbClr val="FF0000"/>
                </a:solidFill>
              </a:rPr>
              <a:t>10 0</a:t>
            </a:r>
            <a:r>
              <a:rPr lang="en-US" altLang="zh-CN" sz="1400" b="1" dirty="0"/>
              <a:t>111 1111 1111 1111       </a:t>
            </a:r>
            <a:r>
              <a:rPr lang="zh-CN" altLang="en-US" sz="1400" b="1" dirty="0"/>
              <a:t>接第</a:t>
            </a:r>
            <a:r>
              <a:rPr lang="en-US" altLang="zh-CN" sz="1400" b="1" dirty="0"/>
              <a:t>5</a:t>
            </a:r>
            <a:r>
              <a:rPr lang="zh-CN" altLang="en-US" sz="1400" b="1" dirty="0"/>
              <a:t>片</a:t>
            </a:r>
            <a:r>
              <a:rPr lang="en-US" altLang="zh-CN" sz="1400" b="1" dirty="0"/>
              <a:t>RAM</a:t>
            </a:r>
          </a:p>
          <a:p>
            <a:pPr lvl="1"/>
            <a:r>
              <a:rPr lang="en-US" altLang="zh-CN" sz="1400" b="1" dirty="0">
                <a:solidFill>
                  <a:srgbClr val="FF0000"/>
                </a:solidFill>
              </a:rPr>
              <a:t>10 1</a:t>
            </a:r>
            <a:r>
              <a:rPr lang="en-US" altLang="zh-CN" sz="1400" b="1" dirty="0"/>
              <a:t>000 0000 0000 0000 </a:t>
            </a:r>
            <a:r>
              <a:rPr lang="zh-CN" altLang="en-US" sz="1400" b="1" dirty="0">
                <a:latin typeface="等线" panose="02010600030101010101" pitchFamily="2" charset="-122"/>
                <a:ea typeface="等线" panose="02010600030101010101" pitchFamily="2" charset="-122"/>
              </a:rPr>
              <a:t>～</a:t>
            </a:r>
            <a:r>
              <a:rPr lang="en-US" altLang="zh-CN" sz="1400" b="1" dirty="0"/>
              <a:t>  </a:t>
            </a:r>
            <a:r>
              <a:rPr lang="en-US" altLang="zh-CN" sz="1400" b="1" dirty="0">
                <a:solidFill>
                  <a:srgbClr val="FF0000"/>
                </a:solidFill>
              </a:rPr>
              <a:t>10 1</a:t>
            </a:r>
            <a:r>
              <a:rPr lang="en-US" altLang="zh-CN" sz="1400" b="1" dirty="0"/>
              <a:t>111 1111 1111 1111       </a:t>
            </a:r>
            <a:r>
              <a:rPr lang="zh-CN" altLang="en-US" sz="1400" b="1" dirty="0"/>
              <a:t>接第</a:t>
            </a:r>
            <a:r>
              <a:rPr lang="en-US" altLang="zh-CN" sz="1400" b="1" dirty="0"/>
              <a:t>6</a:t>
            </a:r>
            <a:r>
              <a:rPr lang="zh-CN" altLang="en-US" sz="1400" b="1" dirty="0"/>
              <a:t>片</a:t>
            </a:r>
            <a:r>
              <a:rPr lang="en-US" altLang="zh-CN" sz="1400" b="1" dirty="0"/>
              <a:t>RAM</a:t>
            </a:r>
          </a:p>
          <a:p>
            <a:pPr lvl="1"/>
            <a:r>
              <a:rPr lang="en-US" altLang="zh-CN" sz="1400" b="1" dirty="0">
                <a:solidFill>
                  <a:srgbClr val="7030A0"/>
                </a:solidFill>
                <a:highlight>
                  <a:srgbClr val="FFFF00"/>
                </a:highlight>
              </a:rPr>
              <a:t>11</a:t>
            </a:r>
            <a:r>
              <a:rPr lang="en-US" altLang="zh-CN" sz="1400" b="1" dirty="0">
                <a:highlight>
                  <a:srgbClr val="FFFF00"/>
                </a:highlight>
              </a:rPr>
              <a:t> 0000 0000 0000 0000 </a:t>
            </a:r>
            <a:r>
              <a:rPr lang="zh-CN" altLang="en-US" sz="1400" b="1" dirty="0">
                <a:highlight>
                  <a:srgbClr val="FFFF00"/>
                </a:highlight>
                <a:latin typeface="等线" panose="02010600030101010101" pitchFamily="2" charset="-122"/>
                <a:ea typeface="等线" panose="02010600030101010101" pitchFamily="2" charset="-122"/>
              </a:rPr>
              <a:t>～</a:t>
            </a:r>
            <a:r>
              <a:rPr lang="en-US" altLang="zh-CN" sz="1400" b="1" dirty="0">
                <a:highlight>
                  <a:srgbClr val="FFFF00"/>
                </a:highlight>
              </a:rPr>
              <a:t>  </a:t>
            </a:r>
            <a:r>
              <a:rPr lang="en-US" altLang="zh-CN" sz="1400" b="1" dirty="0">
                <a:solidFill>
                  <a:srgbClr val="7030A0"/>
                </a:solidFill>
                <a:highlight>
                  <a:srgbClr val="FFFF00"/>
                </a:highlight>
              </a:rPr>
              <a:t>11</a:t>
            </a:r>
            <a:r>
              <a:rPr lang="en-US" altLang="zh-CN" sz="1400" b="1" dirty="0">
                <a:highlight>
                  <a:srgbClr val="FFFF00"/>
                </a:highlight>
              </a:rPr>
              <a:t> 1111 1111 1111 1111       </a:t>
            </a:r>
            <a:r>
              <a:rPr lang="zh-CN" altLang="en-US" sz="1400" b="1" dirty="0">
                <a:highlight>
                  <a:srgbClr val="FFFF00"/>
                </a:highlight>
              </a:rPr>
              <a:t>接</a:t>
            </a:r>
            <a:r>
              <a:rPr lang="en-US" altLang="zh-CN" sz="1400" b="1" dirty="0">
                <a:highlight>
                  <a:srgbClr val="FFFF00"/>
                </a:highlight>
              </a:rPr>
              <a:t>2</a:t>
            </a:r>
            <a:r>
              <a:rPr lang="zh-CN" altLang="en-US" sz="1400" b="1" dirty="0">
                <a:highlight>
                  <a:srgbClr val="FFFF00"/>
                </a:highlight>
              </a:rPr>
              <a:t>片</a:t>
            </a:r>
            <a:r>
              <a:rPr lang="en-US" altLang="zh-CN" sz="1400" b="1" dirty="0">
                <a:highlight>
                  <a:srgbClr val="FFFF00"/>
                </a:highlight>
              </a:rPr>
              <a:t>ROM</a:t>
            </a:r>
            <a:r>
              <a:rPr lang="zh-CN" altLang="en-US" sz="1400" b="1" dirty="0">
                <a:highlight>
                  <a:srgbClr val="FFFF00"/>
                </a:highlight>
              </a:rPr>
              <a:t>芯片</a:t>
            </a:r>
            <a:endParaRPr lang="en-US" altLang="zh-CN" sz="1400" b="1" dirty="0">
              <a:highlight>
                <a:srgbClr val="FFFF00"/>
              </a:highlight>
            </a:endParaRPr>
          </a:p>
          <a:p>
            <a:pPr lvl="1"/>
            <a:endParaRPr lang="en-US" altLang="zh-CN" sz="2000" b="1" dirty="0"/>
          </a:p>
        </p:txBody>
      </p:sp>
    </p:spTree>
    <p:extLst>
      <p:ext uri="{BB962C8B-B14F-4D97-AF65-F5344CB8AC3E}">
        <p14:creationId xmlns:p14="http://schemas.microsoft.com/office/powerpoint/2010/main" val="713255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2666B74-E1ED-48C1-A792-85DDF28E9B48}"/>
              </a:ext>
            </a:extLst>
          </p:cNvPr>
          <p:cNvPicPr>
            <a:picLocks noChangeAspect="1"/>
          </p:cNvPicPr>
          <p:nvPr/>
        </p:nvPicPr>
        <p:blipFill>
          <a:blip r:embed="rId2"/>
          <a:stretch>
            <a:fillRect/>
          </a:stretch>
        </p:blipFill>
        <p:spPr>
          <a:xfrm>
            <a:off x="1187624" y="2708920"/>
            <a:ext cx="6873491" cy="3600400"/>
          </a:xfrm>
          <a:prstGeom prst="rect">
            <a:avLst/>
          </a:prstGeom>
        </p:spPr>
      </p:pic>
      <p:sp>
        <p:nvSpPr>
          <p:cNvPr id="5" name="内容占位符 2">
            <a:extLst>
              <a:ext uri="{FF2B5EF4-FFF2-40B4-BE49-F238E27FC236}">
                <a16:creationId xmlns:a16="http://schemas.microsoft.com/office/drawing/2014/main" id="{42BA06FE-B69E-4A5B-A8BF-1DD0D8F9EEF0}"/>
              </a:ext>
            </a:extLst>
          </p:cNvPr>
          <p:cNvSpPr>
            <a:spLocks noGrp="1"/>
          </p:cNvSpPr>
          <p:nvPr>
            <p:ph idx="1"/>
          </p:nvPr>
        </p:nvSpPr>
        <p:spPr>
          <a:xfrm>
            <a:off x="457200" y="415205"/>
            <a:ext cx="8229600" cy="4525963"/>
          </a:xfrm>
        </p:spPr>
        <p:txBody>
          <a:bodyPr/>
          <a:lstStyle/>
          <a:p>
            <a:pPr lvl="1"/>
            <a:r>
              <a:rPr lang="zh-CN" altLang="en-US" sz="1400" b="1" dirty="0"/>
              <a:t>选用</a:t>
            </a:r>
            <a:r>
              <a:rPr lang="en-US" altLang="zh-CN" sz="1400" b="1" dirty="0"/>
              <a:t>1</a:t>
            </a:r>
            <a:r>
              <a:rPr lang="zh-CN" altLang="en-US" sz="1400" b="1" dirty="0"/>
              <a:t>个</a:t>
            </a:r>
            <a:r>
              <a:rPr lang="en-US" altLang="zh-CN" sz="1400" b="1" dirty="0"/>
              <a:t>3-8</a:t>
            </a:r>
            <a:r>
              <a:rPr lang="zh-CN" altLang="en-US" sz="1400" b="1" dirty="0"/>
              <a:t>译码器，将地址线的高</a:t>
            </a:r>
            <a:r>
              <a:rPr lang="en-US" altLang="zh-CN" sz="1400" b="1" dirty="0"/>
              <a:t>3</a:t>
            </a:r>
            <a:r>
              <a:rPr lang="zh-CN" altLang="en-US" sz="1400" b="1" dirty="0"/>
              <a:t>位（</a:t>
            </a:r>
            <a:r>
              <a:rPr lang="en-US" altLang="zh-CN" sz="1400" b="1" dirty="0"/>
              <a:t> A</a:t>
            </a:r>
            <a:r>
              <a:rPr lang="en-US" altLang="zh-CN" sz="1400" b="1" baseline="-25000" dirty="0"/>
              <a:t>17</a:t>
            </a:r>
            <a:r>
              <a:rPr lang="zh-CN" altLang="en-US" sz="1400" b="1" dirty="0">
                <a:latin typeface="等线" panose="02010600030101010101" pitchFamily="2" charset="-122"/>
                <a:ea typeface="等线" panose="02010600030101010101" pitchFamily="2" charset="-122"/>
              </a:rPr>
              <a:t>～</a:t>
            </a:r>
            <a:r>
              <a:rPr lang="en-US" altLang="zh-CN" sz="1400" b="1" dirty="0"/>
              <a:t>A</a:t>
            </a:r>
            <a:r>
              <a:rPr lang="en-US" altLang="zh-CN" sz="1400" b="1" baseline="-25000" dirty="0"/>
              <a:t>15 </a:t>
            </a:r>
            <a:r>
              <a:rPr lang="zh-CN" altLang="en-US" sz="1400" b="1" dirty="0"/>
              <a:t>）接</a:t>
            </a:r>
            <a:r>
              <a:rPr lang="en-US" altLang="zh-CN" sz="1400" b="1" dirty="0"/>
              <a:t>3-8</a:t>
            </a:r>
            <a:r>
              <a:rPr lang="zh-CN" altLang="en-US" sz="1400" b="1" dirty="0"/>
              <a:t>译码器；译码器的输出为：</a:t>
            </a:r>
            <a:r>
              <a:rPr lang="en-US" altLang="zh-CN" sz="1400" b="1" dirty="0"/>
              <a:t>Y</a:t>
            </a:r>
            <a:r>
              <a:rPr lang="en-US" altLang="zh-CN" sz="1400" b="1" baseline="-25000" dirty="0"/>
              <a:t>7</a:t>
            </a:r>
            <a:r>
              <a:rPr lang="zh-CN" altLang="en-US" sz="1400" b="1" dirty="0">
                <a:latin typeface="等线" panose="02010600030101010101" pitchFamily="2" charset="-122"/>
                <a:ea typeface="等线" panose="02010600030101010101" pitchFamily="2" charset="-122"/>
              </a:rPr>
              <a:t>～</a:t>
            </a:r>
            <a:r>
              <a:rPr lang="en-US" altLang="zh-CN" sz="1400" b="1" dirty="0">
                <a:latin typeface="等线" panose="02010600030101010101" pitchFamily="2" charset="-122"/>
                <a:ea typeface="等线" panose="02010600030101010101" pitchFamily="2" charset="-122"/>
              </a:rPr>
              <a:t>Y</a:t>
            </a:r>
            <a:r>
              <a:rPr lang="en-US" altLang="zh-CN" sz="1400" b="1" baseline="-25000" dirty="0"/>
              <a:t>0</a:t>
            </a:r>
          </a:p>
          <a:p>
            <a:pPr lvl="1"/>
            <a:endParaRPr lang="en-US" altLang="zh-CN" sz="1400" b="1" baseline="-25000" dirty="0"/>
          </a:p>
          <a:p>
            <a:pPr lvl="1"/>
            <a:r>
              <a:rPr lang="zh-CN" altLang="en-US" sz="1400" b="1" dirty="0"/>
              <a:t>其中</a:t>
            </a:r>
            <a:r>
              <a:rPr lang="en-US" altLang="zh-CN" sz="1400" b="1" dirty="0"/>
              <a:t>Y</a:t>
            </a:r>
            <a:r>
              <a:rPr lang="en-US" altLang="zh-CN" sz="1400" b="1" baseline="-25000" dirty="0"/>
              <a:t>5</a:t>
            </a:r>
            <a:r>
              <a:rPr lang="zh-CN" altLang="en-US" sz="1400" b="1" dirty="0">
                <a:latin typeface="等线" panose="02010600030101010101" pitchFamily="2" charset="-122"/>
                <a:ea typeface="等线" panose="02010600030101010101" pitchFamily="2" charset="-122"/>
              </a:rPr>
              <a:t>～</a:t>
            </a:r>
            <a:r>
              <a:rPr lang="en-US" altLang="zh-CN" sz="1400" b="1" dirty="0">
                <a:latin typeface="等线" panose="02010600030101010101" pitchFamily="2" charset="-122"/>
                <a:ea typeface="等线" panose="02010600030101010101" pitchFamily="2" charset="-122"/>
              </a:rPr>
              <a:t>Y</a:t>
            </a:r>
            <a:r>
              <a:rPr lang="en-US" altLang="zh-CN" sz="1400" b="1" baseline="-25000" dirty="0"/>
              <a:t>0 </a:t>
            </a:r>
            <a:r>
              <a:rPr lang="zh-CN" altLang="en-US" sz="1400" b="1" dirty="0"/>
              <a:t>分别接</a:t>
            </a:r>
            <a:r>
              <a:rPr lang="en-US" altLang="zh-CN" sz="1400" b="1" dirty="0"/>
              <a:t>6</a:t>
            </a:r>
            <a:r>
              <a:rPr lang="zh-CN" altLang="en-US" sz="1400" b="1" dirty="0"/>
              <a:t>个</a:t>
            </a:r>
            <a:r>
              <a:rPr lang="en-US" altLang="zh-CN" sz="1400" b="1" dirty="0"/>
              <a:t>RAM</a:t>
            </a:r>
            <a:r>
              <a:rPr lang="zh-CN" altLang="en-US" sz="1400" b="1" dirty="0"/>
              <a:t>芯片，</a:t>
            </a:r>
            <a:r>
              <a:rPr lang="en-US" altLang="zh-CN" sz="1400" b="1" dirty="0"/>
              <a:t> Y</a:t>
            </a:r>
            <a:r>
              <a:rPr lang="en-US" altLang="zh-CN" sz="1400" b="1" baseline="-25000" dirty="0"/>
              <a:t>7</a:t>
            </a:r>
            <a:r>
              <a:rPr lang="zh-CN" altLang="en-US" sz="1400" b="1" dirty="0">
                <a:latin typeface="等线" panose="02010600030101010101" pitchFamily="2" charset="-122"/>
                <a:ea typeface="等线" panose="02010600030101010101" pitchFamily="2" charset="-122"/>
              </a:rPr>
              <a:t>～</a:t>
            </a:r>
            <a:r>
              <a:rPr lang="en-US" altLang="zh-CN" sz="1400" b="1" dirty="0">
                <a:latin typeface="等线" panose="02010600030101010101" pitchFamily="2" charset="-122"/>
                <a:ea typeface="等线" panose="02010600030101010101" pitchFamily="2" charset="-122"/>
              </a:rPr>
              <a:t>Y</a:t>
            </a:r>
            <a:r>
              <a:rPr lang="en-US" altLang="zh-CN" sz="1400" b="1" baseline="-25000" dirty="0"/>
              <a:t>6 </a:t>
            </a:r>
            <a:r>
              <a:rPr lang="zh-CN" altLang="en-US" sz="1400" b="1" dirty="0"/>
              <a:t>分别通过一个</a:t>
            </a:r>
            <a:r>
              <a:rPr lang="zh-CN" altLang="en-US" sz="1400" b="1" dirty="0">
                <a:solidFill>
                  <a:srgbClr val="FF0000"/>
                </a:solidFill>
              </a:rPr>
              <a:t>或门</a:t>
            </a:r>
            <a:r>
              <a:rPr lang="zh-CN" altLang="en-US" sz="1400" b="1" dirty="0"/>
              <a:t>接</a:t>
            </a:r>
            <a:r>
              <a:rPr lang="en-US" altLang="zh-CN" sz="1400" b="1" dirty="0"/>
              <a:t>ROM</a:t>
            </a:r>
            <a:r>
              <a:rPr lang="zh-CN" altLang="en-US" sz="1400" b="1" dirty="0"/>
              <a:t>芯片，</a:t>
            </a:r>
            <a:r>
              <a:rPr lang="zh-CN" altLang="en-US" sz="1400" b="1" dirty="0">
                <a:solidFill>
                  <a:srgbClr val="C00000"/>
                </a:solidFill>
                <a:highlight>
                  <a:srgbClr val="FFFF00"/>
                </a:highlight>
              </a:rPr>
              <a:t>注：这里的</a:t>
            </a:r>
            <a:r>
              <a:rPr lang="en-US" altLang="zh-CN" sz="1400" b="1" dirty="0">
                <a:solidFill>
                  <a:srgbClr val="C00000"/>
                </a:solidFill>
                <a:highlight>
                  <a:srgbClr val="FFFF00"/>
                </a:highlight>
              </a:rPr>
              <a:t>CS</a:t>
            </a:r>
            <a:r>
              <a:rPr lang="zh-CN" altLang="en-US" sz="1400" b="1" dirty="0">
                <a:solidFill>
                  <a:srgbClr val="C00000"/>
                </a:solidFill>
                <a:highlight>
                  <a:srgbClr val="FFFF00"/>
                </a:highlight>
              </a:rPr>
              <a:t>是高电平</a:t>
            </a:r>
            <a:r>
              <a:rPr lang="en-US" altLang="zh-CN" sz="1400" b="1" dirty="0">
                <a:solidFill>
                  <a:srgbClr val="C00000"/>
                </a:solidFill>
                <a:highlight>
                  <a:srgbClr val="FFFF00"/>
                </a:highlight>
              </a:rPr>
              <a:t>1</a:t>
            </a:r>
            <a:r>
              <a:rPr lang="zh-CN" altLang="en-US" sz="1400" b="1" dirty="0">
                <a:solidFill>
                  <a:srgbClr val="C00000"/>
                </a:solidFill>
                <a:highlight>
                  <a:srgbClr val="FFFF00"/>
                </a:highlight>
              </a:rPr>
              <a:t>有效，</a:t>
            </a:r>
            <a:r>
              <a:rPr lang="en-US" altLang="zh-CN" sz="1400" b="1" dirty="0">
                <a:solidFill>
                  <a:srgbClr val="C00000"/>
                </a:solidFill>
                <a:highlight>
                  <a:srgbClr val="FFFF00"/>
                </a:highlight>
              </a:rPr>
              <a:t>3:8</a:t>
            </a:r>
            <a:r>
              <a:rPr lang="zh-CN" altLang="en-US" sz="1400" b="1" dirty="0">
                <a:solidFill>
                  <a:srgbClr val="C00000"/>
                </a:solidFill>
                <a:highlight>
                  <a:srgbClr val="FFFF00"/>
                </a:highlight>
              </a:rPr>
              <a:t>译码器的输出也是</a:t>
            </a:r>
            <a:r>
              <a:rPr lang="en-US" altLang="zh-CN" sz="1400" b="1" dirty="0">
                <a:solidFill>
                  <a:srgbClr val="C00000"/>
                </a:solidFill>
                <a:highlight>
                  <a:srgbClr val="FFFF00"/>
                </a:highlight>
              </a:rPr>
              <a:t>1</a:t>
            </a:r>
            <a:r>
              <a:rPr lang="zh-CN" altLang="en-US" sz="1400" b="1" dirty="0">
                <a:solidFill>
                  <a:srgbClr val="C00000"/>
                </a:solidFill>
                <a:highlight>
                  <a:srgbClr val="FFFF00"/>
                </a:highlight>
              </a:rPr>
              <a:t>有效</a:t>
            </a:r>
            <a:endParaRPr lang="en-US" altLang="zh-CN" sz="1400" b="1" dirty="0">
              <a:solidFill>
                <a:srgbClr val="C00000"/>
              </a:solidFill>
              <a:highlight>
                <a:srgbClr val="FFFF00"/>
              </a:highlight>
            </a:endParaRPr>
          </a:p>
          <a:p>
            <a:pPr lvl="1"/>
            <a:endParaRPr lang="en-US" altLang="zh-CN" sz="1400" b="1" dirty="0"/>
          </a:p>
          <a:p>
            <a:pPr lvl="1"/>
            <a:r>
              <a:rPr lang="zh-CN" altLang="en-US" sz="1400" b="1" dirty="0"/>
              <a:t>地址线的低</a:t>
            </a:r>
            <a:r>
              <a:rPr lang="en-US" altLang="zh-CN" sz="1400" b="1" dirty="0"/>
              <a:t>15</a:t>
            </a:r>
            <a:r>
              <a:rPr lang="zh-CN" altLang="en-US" sz="1400" b="1" dirty="0"/>
              <a:t>位接</a:t>
            </a:r>
            <a:r>
              <a:rPr lang="en-US" altLang="zh-CN" sz="1400" b="1" dirty="0"/>
              <a:t>6</a:t>
            </a:r>
            <a:r>
              <a:rPr lang="zh-CN" altLang="en-US" sz="1400" b="1" dirty="0"/>
              <a:t>个</a:t>
            </a:r>
            <a:r>
              <a:rPr lang="en-US" altLang="zh-CN" sz="1400" b="1" dirty="0"/>
              <a:t>RAM</a:t>
            </a:r>
            <a:r>
              <a:rPr lang="zh-CN" altLang="en-US" sz="1400" b="1" dirty="0"/>
              <a:t>芯片，低</a:t>
            </a:r>
            <a:r>
              <a:rPr lang="en-US" altLang="zh-CN" sz="1400" b="1" dirty="0"/>
              <a:t>16</a:t>
            </a:r>
            <a:r>
              <a:rPr lang="zh-CN" altLang="en-US" sz="1400" b="1" dirty="0"/>
              <a:t>位接</a:t>
            </a:r>
            <a:r>
              <a:rPr lang="en-US" altLang="zh-CN" sz="1400" b="1" dirty="0"/>
              <a:t>2</a:t>
            </a:r>
            <a:r>
              <a:rPr lang="zh-CN" altLang="en-US" sz="1400" b="1" dirty="0"/>
              <a:t>个</a:t>
            </a:r>
            <a:r>
              <a:rPr lang="en-US" altLang="zh-CN" sz="1400" b="1" dirty="0"/>
              <a:t>ROM</a:t>
            </a:r>
            <a:r>
              <a:rPr lang="zh-CN" altLang="en-US" sz="1400" b="1" dirty="0"/>
              <a:t>芯片；</a:t>
            </a:r>
            <a:r>
              <a:rPr lang="en-US" altLang="zh-CN" sz="1400" b="1" dirty="0"/>
              <a:t>8</a:t>
            </a:r>
            <a:r>
              <a:rPr lang="zh-CN" altLang="en-US" sz="1400" b="1" dirty="0"/>
              <a:t>位数据线接</a:t>
            </a:r>
            <a:r>
              <a:rPr lang="en-US" altLang="zh-CN" sz="1400" b="1" dirty="0"/>
              <a:t>6</a:t>
            </a:r>
            <a:r>
              <a:rPr lang="zh-CN" altLang="en-US" sz="1400" b="1" dirty="0"/>
              <a:t>个</a:t>
            </a:r>
            <a:r>
              <a:rPr lang="en-US" altLang="zh-CN" sz="1400" b="1" dirty="0"/>
              <a:t>RAM</a:t>
            </a:r>
            <a:r>
              <a:rPr lang="zh-CN" altLang="en-US" sz="1400" b="1" dirty="0"/>
              <a:t>芯片，数据线的高</a:t>
            </a:r>
            <a:r>
              <a:rPr lang="en-US" altLang="zh-CN" sz="1400" b="1" dirty="0"/>
              <a:t>4</a:t>
            </a:r>
            <a:r>
              <a:rPr lang="zh-CN" altLang="en-US" sz="1400" b="1" dirty="0"/>
              <a:t>位、低</a:t>
            </a:r>
            <a:r>
              <a:rPr lang="en-US" altLang="zh-CN" sz="1400" b="1" dirty="0"/>
              <a:t>4</a:t>
            </a:r>
            <a:r>
              <a:rPr lang="zh-CN" altLang="en-US" sz="1400" b="1" dirty="0"/>
              <a:t>位分别接</a:t>
            </a:r>
            <a:r>
              <a:rPr lang="en-US" altLang="zh-CN" sz="1400" b="1" dirty="0"/>
              <a:t>2</a:t>
            </a:r>
            <a:r>
              <a:rPr lang="zh-CN" altLang="en-US" sz="1400" b="1" dirty="0"/>
              <a:t>个</a:t>
            </a:r>
            <a:r>
              <a:rPr lang="en-US" altLang="zh-CN" sz="1400" b="1" dirty="0"/>
              <a:t>ROM</a:t>
            </a:r>
            <a:r>
              <a:rPr lang="zh-CN" altLang="en-US" sz="1400" b="1" dirty="0"/>
              <a:t>芯片</a:t>
            </a:r>
          </a:p>
        </p:txBody>
      </p:sp>
      <p:sp>
        <p:nvSpPr>
          <p:cNvPr id="7" name="文本框 6">
            <a:extLst>
              <a:ext uri="{FF2B5EF4-FFF2-40B4-BE49-F238E27FC236}">
                <a16:creationId xmlns:a16="http://schemas.microsoft.com/office/drawing/2014/main" id="{A0B17784-5B3C-496A-A6D9-7340BD1340FC}"/>
              </a:ext>
            </a:extLst>
          </p:cNvPr>
          <p:cNvSpPr txBox="1"/>
          <p:nvPr/>
        </p:nvSpPr>
        <p:spPr>
          <a:xfrm>
            <a:off x="7319771" y="3655656"/>
            <a:ext cx="720080" cy="184666"/>
          </a:xfrm>
          <a:prstGeom prst="rect">
            <a:avLst/>
          </a:prstGeom>
          <a:noFill/>
        </p:spPr>
        <p:txBody>
          <a:bodyPr wrap="square">
            <a:spAutoFit/>
          </a:bodyPr>
          <a:lstStyle/>
          <a:p>
            <a:r>
              <a:rPr lang="zh-CN" altLang="en-US" sz="600" b="1" dirty="0"/>
              <a:t>或门</a:t>
            </a:r>
            <a:endParaRPr lang="zh-CN" altLang="en-US" sz="600" dirty="0"/>
          </a:p>
        </p:txBody>
      </p:sp>
    </p:spTree>
    <p:extLst>
      <p:ext uri="{BB962C8B-B14F-4D97-AF65-F5344CB8AC3E}">
        <p14:creationId xmlns:p14="http://schemas.microsoft.com/office/powerpoint/2010/main" val="2213921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188640"/>
            <a:ext cx="8229600" cy="4525963"/>
          </a:xfrm>
        </p:spPr>
        <p:txBody>
          <a:bodyPr/>
          <a:lstStyle/>
          <a:p>
            <a:r>
              <a:rPr lang="en-US" altLang="zh-CN" sz="1600" b="1" dirty="0"/>
              <a:t>4.8    </a:t>
            </a:r>
            <a:r>
              <a:rPr lang="zh-CN" altLang="en-US" sz="1600" b="1" dirty="0"/>
              <a:t>用</a:t>
            </a:r>
            <a:r>
              <a:rPr lang="en-US" altLang="zh-CN" sz="1600" b="1" dirty="0"/>
              <a:t>64Kx1</a:t>
            </a:r>
            <a:r>
              <a:rPr lang="zh-CN" altLang="en-US" sz="1600" b="1" dirty="0"/>
              <a:t>位的</a:t>
            </a:r>
            <a:r>
              <a:rPr lang="en-US" altLang="zh-CN" sz="1600" b="1" dirty="0"/>
              <a:t>DRAM</a:t>
            </a:r>
            <a:r>
              <a:rPr lang="zh-CN" altLang="en-US" sz="1600" b="1" dirty="0"/>
              <a:t>芯片构成</a:t>
            </a:r>
            <a:r>
              <a:rPr lang="en-US" altLang="zh-CN" sz="1600" b="1" dirty="0"/>
              <a:t>1Mx8</a:t>
            </a:r>
            <a:r>
              <a:rPr lang="zh-CN" altLang="en-US" sz="1600" b="1" dirty="0"/>
              <a:t>位的存储器，若采用异步刷新，每行刷新间隔不超过</a:t>
            </a:r>
            <a:r>
              <a:rPr lang="en-US" altLang="zh-CN" sz="1600" b="1" dirty="0"/>
              <a:t>2ms</a:t>
            </a:r>
            <a:r>
              <a:rPr lang="zh-CN" altLang="en-US" sz="1600" b="1" dirty="0"/>
              <a:t>，则产生刷新信号的间隔时间是多少？假设读写周期为</a:t>
            </a:r>
            <a:r>
              <a:rPr lang="en-US" altLang="zh-CN" sz="1600" b="1" dirty="0"/>
              <a:t>0.5</a:t>
            </a:r>
            <a:r>
              <a:rPr lang="el-GR" altLang="zh-CN" sz="1600" b="1" dirty="0">
                <a:latin typeface="等线" panose="02010600030101010101" pitchFamily="2" charset="-122"/>
                <a:ea typeface="等线" panose="02010600030101010101" pitchFamily="2" charset="-122"/>
              </a:rPr>
              <a:t>μ</a:t>
            </a:r>
            <a:r>
              <a:rPr lang="en-US" altLang="zh-CN" sz="1600" b="1" dirty="0">
                <a:latin typeface="等线" panose="02010600030101010101" pitchFamily="2" charset="-122"/>
                <a:ea typeface="等线" panose="02010600030101010101" pitchFamily="2" charset="-122"/>
              </a:rPr>
              <a:t>s</a:t>
            </a:r>
            <a:r>
              <a:rPr lang="zh-CN" altLang="en-US" sz="1600" b="1" dirty="0"/>
              <a:t>，若采用集中刷新方式，则存储器刷新一遍最少需要多少个读写周期？</a:t>
            </a:r>
            <a:r>
              <a:rPr lang="en-US" altLang="zh-CN" sz="1600" b="1" dirty="0"/>
              <a:t>CPU</a:t>
            </a:r>
            <a:r>
              <a:rPr lang="zh-CN" altLang="en-US" sz="1600" b="1" dirty="0"/>
              <a:t>的“死”时间是多少？</a:t>
            </a:r>
            <a:endParaRPr lang="en-US" altLang="zh-CN" sz="1600" b="1" dirty="0"/>
          </a:p>
          <a:p>
            <a:endParaRPr lang="en-US" altLang="zh-CN" sz="1600" b="1" dirty="0"/>
          </a:p>
          <a:p>
            <a:r>
              <a:rPr lang="zh-CN" altLang="en-US" sz="1600" b="1" dirty="0"/>
              <a:t>解：</a:t>
            </a:r>
            <a:endParaRPr lang="en-US" altLang="zh-CN" sz="2000" b="1" dirty="0"/>
          </a:p>
          <a:p>
            <a:pPr lvl="1"/>
            <a:r>
              <a:rPr lang="en-US" altLang="zh-CN" sz="1400" b="1" dirty="0"/>
              <a:t>DRAM</a:t>
            </a:r>
            <a:r>
              <a:rPr lang="zh-CN" altLang="en-US" sz="1400" b="1" dirty="0"/>
              <a:t>芯片为</a:t>
            </a:r>
            <a:r>
              <a:rPr lang="en-US" altLang="zh-CN" sz="1400" b="1" dirty="0"/>
              <a:t>64Kx1</a:t>
            </a:r>
            <a:r>
              <a:rPr lang="zh-CN" altLang="en-US" sz="1400" b="1" dirty="0"/>
              <a:t>位，</a:t>
            </a:r>
            <a:r>
              <a:rPr lang="en-US" altLang="zh-CN" sz="1400" b="1" dirty="0"/>
              <a:t>64K=65536=256X256</a:t>
            </a:r>
            <a:r>
              <a:rPr lang="zh-CN" altLang="en-US" sz="1400" b="1" dirty="0"/>
              <a:t>，即存储体为</a:t>
            </a:r>
            <a:r>
              <a:rPr lang="en-US" altLang="zh-CN" sz="1400" b="1" dirty="0"/>
              <a:t>256</a:t>
            </a:r>
            <a:r>
              <a:rPr lang="zh-CN" altLang="en-US" sz="1400" b="1" dirty="0"/>
              <a:t>行、</a:t>
            </a:r>
            <a:r>
              <a:rPr lang="en-US" altLang="zh-CN" sz="1400" b="1" dirty="0"/>
              <a:t>256</a:t>
            </a:r>
            <a:r>
              <a:rPr lang="zh-CN" altLang="en-US" sz="1400" b="1" dirty="0"/>
              <a:t>列</a:t>
            </a:r>
            <a:endParaRPr lang="en-US" altLang="zh-CN" sz="1400" b="1" dirty="0"/>
          </a:p>
          <a:p>
            <a:pPr lvl="1"/>
            <a:endParaRPr lang="en-US" altLang="zh-CN" sz="1400" b="1" dirty="0"/>
          </a:p>
          <a:p>
            <a:pPr lvl="1"/>
            <a:r>
              <a:rPr lang="zh-CN" altLang="en-US" sz="1400" b="1" dirty="0"/>
              <a:t>采用异步刷新方式，刷新间隔</a:t>
            </a:r>
            <a:r>
              <a:rPr lang="en-US" altLang="zh-CN" sz="1400" b="1" dirty="0"/>
              <a:t>=2ms/256</a:t>
            </a:r>
            <a:r>
              <a:rPr lang="zh-CN" altLang="en-US" sz="1400" b="1" dirty="0"/>
              <a:t>行</a:t>
            </a:r>
            <a:r>
              <a:rPr lang="en-US" altLang="zh-CN" sz="1400" b="1" dirty="0"/>
              <a:t>=7.8125</a:t>
            </a:r>
            <a:r>
              <a:rPr lang="el-GR" altLang="zh-CN" sz="1400" b="1" dirty="0"/>
              <a:t> μ</a:t>
            </a:r>
            <a:r>
              <a:rPr lang="en-US" altLang="zh-CN" sz="1400" b="1" dirty="0"/>
              <a:t>s</a:t>
            </a:r>
            <a:r>
              <a:rPr lang="zh-CN" altLang="en-US" sz="1400" b="1" dirty="0"/>
              <a:t>，即每隔</a:t>
            </a:r>
            <a:r>
              <a:rPr lang="en-US" altLang="zh-CN" sz="1400" b="1" dirty="0">
                <a:solidFill>
                  <a:srgbClr val="FF0000"/>
                </a:solidFill>
              </a:rPr>
              <a:t>7.8125</a:t>
            </a:r>
            <a:r>
              <a:rPr lang="el-GR" altLang="zh-CN" sz="1400" b="1" dirty="0">
                <a:solidFill>
                  <a:srgbClr val="FF0000"/>
                </a:solidFill>
              </a:rPr>
              <a:t> μ</a:t>
            </a:r>
            <a:r>
              <a:rPr lang="en-US" altLang="zh-CN" sz="1400" b="1" dirty="0">
                <a:solidFill>
                  <a:srgbClr val="FF0000"/>
                </a:solidFill>
              </a:rPr>
              <a:t>s</a:t>
            </a:r>
            <a:r>
              <a:rPr lang="zh-CN" altLang="en-US" sz="1400" b="1" dirty="0"/>
              <a:t>刷新一次，每次的刷新时间</a:t>
            </a:r>
            <a:r>
              <a:rPr lang="en-US" altLang="zh-CN" sz="1400" b="1" dirty="0"/>
              <a:t>=</a:t>
            </a:r>
            <a:r>
              <a:rPr lang="zh-CN" altLang="en-US" sz="1400" b="1" dirty="0"/>
              <a:t>读写周期</a:t>
            </a:r>
            <a:r>
              <a:rPr lang="en-US" altLang="zh-CN" sz="1400" b="1" dirty="0"/>
              <a:t>= 0.5</a:t>
            </a:r>
            <a:r>
              <a:rPr lang="el-GR" altLang="zh-CN" sz="1400" b="1" dirty="0"/>
              <a:t> μ</a:t>
            </a:r>
            <a:r>
              <a:rPr lang="en-US" altLang="zh-CN" sz="1400" b="1" dirty="0"/>
              <a:t>s</a:t>
            </a:r>
          </a:p>
          <a:p>
            <a:pPr lvl="1"/>
            <a:endParaRPr lang="en-US" altLang="zh-CN" sz="1400" b="1" dirty="0"/>
          </a:p>
          <a:p>
            <a:pPr lvl="1"/>
            <a:endParaRPr lang="en-US" altLang="zh-CN" sz="1400" b="1" dirty="0"/>
          </a:p>
          <a:p>
            <a:pPr lvl="1"/>
            <a:endParaRPr lang="en-US" altLang="zh-CN" sz="1400" b="1" dirty="0"/>
          </a:p>
          <a:p>
            <a:pPr lvl="1"/>
            <a:endParaRPr lang="en-US" altLang="zh-CN" sz="1400" b="1" dirty="0"/>
          </a:p>
          <a:p>
            <a:pPr lvl="1"/>
            <a:endParaRPr lang="en-US" altLang="zh-CN" sz="1400" b="1" dirty="0"/>
          </a:p>
          <a:p>
            <a:pPr lvl="1"/>
            <a:endParaRPr lang="en-US" altLang="zh-CN" sz="1400" b="1" dirty="0"/>
          </a:p>
          <a:p>
            <a:pPr lvl="1"/>
            <a:endParaRPr lang="en-US" altLang="zh-CN" sz="1400" b="1" dirty="0"/>
          </a:p>
          <a:p>
            <a:pPr lvl="1"/>
            <a:endParaRPr lang="en-US" altLang="zh-CN" sz="1400" b="1" dirty="0"/>
          </a:p>
          <a:p>
            <a:pPr lvl="1"/>
            <a:r>
              <a:rPr lang="zh-CN" altLang="en-US" sz="1400" b="1" dirty="0"/>
              <a:t>采用集中刷新方式，存储器刷新一遍需要</a:t>
            </a:r>
            <a:r>
              <a:rPr lang="en-US" altLang="zh-CN" sz="1400" b="1" dirty="0">
                <a:solidFill>
                  <a:srgbClr val="FF0000"/>
                </a:solidFill>
              </a:rPr>
              <a:t>256</a:t>
            </a:r>
            <a:r>
              <a:rPr lang="zh-CN" altLang="en-US" sz="1400" b="1" dirty="0">
                <a:solidFill>
                  <a:srgbClr val="FF0000"/>
                </a:solidFill>
              </a:rPr>
              <a:t>个读写周期</a:t>
            </a:r>
            <a:r>
              <a:rPr lang="zh-CN" altLang="en-US" sz="1400" b="1" dirty="0"/>
              <a:t>（存储体有</a:t>
            </a:r>
            <a:r>
              <a:rPr lang="en-US" altLang="zh-CN" sz="1400" b="1" dirty="0"/>
              <a:t>256</a:t>
            </a:r>
            <a:r>
              <a:rPr lang="zh-CN" altLang="en-US" sz="1400" b="1" dirty="0"/>
              <a:t>行）</a:t>
            </a:r>
            <a:endParaRPr lang="en-US" altLang="zh-CN" sz="1400" b="1" dirty="0"/>
          </a:p>
          <a:p>
            <a:pPr lvl="1"/>
            <a:endParaRPr lang="en-US" altLang="zh-CN" sz="1400" b="1" dirty="0"/>
          </a:p>
          <a:p>
            <a:pPr lvl="1"/>
            <a:r>
              <a:rPr lang="zh-CN" altLang="en-US" sz="1400" b="1" dirty="0"/>
              <a:t>此时，</a:t>
            </a:r>
            <a:r>
              <a:rPr lang="en-US" altLang="zh-CN" sz="1400" b="1" dirty="0"/>
              <a:t>CPU</a:t>
            </a:r>
            <a:r>
              <a:rPr lang="zh-CN" altLang="en-US" sz="1400" b="1" dirty="0"/>
              <a:t>的“死”时间</a:t>
            </a:r>
            <a:r>
              <a:rPr lang="en-US" altLang="zh-CN" sz="1400" b="1" dirty="0"/>
              <a:t>=256 x 0.5</a:t>
            </a:r>
            <a:r>
              <a:rPr lang="el-GR" altLang="zh-CN" sz="1400" b="1" dirty="0"/>
              <a:t> μ</a:t>
            </a:r>
            <a:r>
              <a:rPr lang="en-US" altLang="zh-CN" sz="1400" b="1" dirty="0"/>
              <a:t>s =</a:t>
            </a:r>
            <a:r>
              <a:rPr lang="en-US" altLang="zh-CN" sz="1400" b="1" dirty="0">
                <a:solidFill>
                  <a:srgbClr val="FF0000"/>
                </a:solidFill>
              </a:rPr>
              <a:t>128 </a:t>
            </a:r>
            <a:r>
              <a:rPr lang="el-GR" altLang="zh-CN" sz="1400" b="1" dirty="0">
                <a:solidFill>
                  <a:srgbClr val="FF0000"/>
                </a:solidFill>
              </a:rPr>
              <a:t>μ</a:t>
            </a:r>
            <a:r>
              <a:rPr lang="en-US" altLang="zh-CN" sz="1400" b="1" dirty="0">
                <a:solidFill>
                  <a:srgbClr val="FF0000"/>
                </a:solidFill>
              </a:rPr>
              <a:t>s</a:t>
            </a:r>
            <a:r>
              <a:rPr lang="zh-CN" altLang="en-US" sz="1400" b="1" dirty="0"/>
              <a:t>；死区率</a:t>
            </a:r>
            <a:r>
              <a:rPr lang="en-US" altLang="zh-CN" sz="1400" b="1" dirty="0"/>
              <a:t>= 128</a:t>
            </a:r>
            <a:r>
              <a:rPr lang="el-GR" altLang="zh-CN" sz="1400" b="1" dirty="0"/>
              <a:t> μ</a:t>
            </a:r>
            <a:r>
              <a:rPr lang="en-US" altLang="zh-CN" sz="1400" b="1" dirty="0"/>
              <a:t>s /2ms = 6.4 %</a:t>
            </a:r>
          </a:p>
          <a:p>
            <a:pPr lvl="1"/>
            <a:endParaRPr lang="en-US" altLang="zh-CN" sz="1400" b="1" dirty="0">
              <a:latin typeface="等线" panose="02010600030101010101" pitchFamily="2" charset="-122"/>
              <a:ea typeface="等线" panose="02010600030101010101" pitchFamily="2" charset="-122"/>
            </a:endParaRPr>
          </a:p>
          <a:p>
            <a:pPr lvl="1"/>
            <a:endParaRPr lang="en-US" altLang="zh-CN" sz="1400" b="1" dirty="0"/>
          </a:p>
          <a:p>
            <a:pPr lvl="1"/>
            <a:endParaRPr lang="en-US" altLang="zh-CN" sz="2000" b="1" dirty="0"/>
          </a:p>
        </p:txBody>
      </p:sp>
      <p:pic>
        <p:nvPicPr>
          <p:cNvPr id="4" name="图片 3">
            <a:extLst>
              <a:ext uri="{FF2B5EF4-FFF2-40B4-BE49-F238E27FC236}">
                <a16:creationId xmlns:a16="http://schemas.microsoft.com/office/drawing/2014/main" id="{3B158965-38FB-478D-A326-958CA10E0D88}"/>
              </a:ext>
            </a:extLst>
          </p:cNvPr>
          <p:cNvPicPr>
            <a:picLocks noChangeAspect="1"/>
          </p:cNvPicPr>
          <p:nvPr/>
        </p:nvPicPr>
        <p:blipFill>
          <a:blip r:embed="rId2"/>
          <a:stretch>
            <a:fillRect/>
          </a:stretch>
        </p:blipFill>
        <p:spPr>
          <a:xfrm>
            <a:off x="1115616" y="2678609"/>
            <a:ext cx="6300991" cy="1500782"/>
          </a:xfrm>
          <a:prstGeom prst="rect">
            <a:avLst/>
          </a:prstGeom>
        </p:spPr>
      </p:pic>
      <p:sp>
        <p:nvSpPr>
          <p:cNvPr id="6" name="文本框 5">
            <a:extLst>
              <a:ext uri="{FF2B5EF4-FFF2-40B4-BE49-F238E27FC236}">
                <a16:creationId xmlns:a16="http://schemas.microsoft.com/office/drawing/2014/main" id="{967B31AE-DE20-437D-8F8A-4A32C191285C}"/>
              </a:ext>
            </a:extLst>
          </p:cNvPr>
          <p:cNvSpPr txBox="1"/>
          <p:nvPr/>
        </p:nvSpPr>
        <p:spPr>
          <a:xfrm>
            <a:off x="2627784" y="3581232"/>
            <a:ext cx="792088" cy="276999"/>
          </a:xfrm>
          <a:prstGeom prst="rect">
            <a:avLst/>
          </a:prstGeom>
          <a:solidFill>
            <a:schemeClr val="bg1"/>
          </a:solidFill>
        </p:spPr>
        <p:txBody>
          <a:bodyPr wrap="square">
            <a:spAutoFit/>
          </a:bodyPr>
          <a:lstStyle/>
          <a:p>
            <a:r>
              <a:rPr lang="en-US" altLang="zh-CN" sz="1200" b="1" dirty="0"/>
              <a:t>7.8125</a:t>
            </a:r>
            <a:r>
              <a:rPr lang="el-GR" altLang="zh-CN" sz="1200" b="1" dirty="0"/>
              <a:t>μ</a:t>
            </a:r>
            <a:r>
              <a:rPr lang="en-US" altLang="zh-CN" sz="1200" b="1" dirty="0"/>
              <a:t>s</a:t>
            </a:r>
            <a:endParaRPr lang="zh-CN" altLang="en-US" sz="1200" dirty="0"/>
          </a:p>
        </p:txBody>
      </p:sp>
      <p:sp>
        <p:nvSpPr>
          <p:cNvPr id="7" name="文本框 6">
            <a:extLst>
              <a:ext uri="{FF2B5EF4-FFF2-40B4-BE49-F238E27FC236}">
                <a16:creationId xmlns:a16="http://schemas.microsoft.com/office/drawing/2014/main" id="{614F3D38-E2A2-4AE5-B057-8A6CF13370FC}"/>
              </a:ext>
            </a:extLst>
          </p:cNvPr>
          <p:cNvSpPr txBox="1"/>
          <p:nvPr/>
        </p:nvSpPr>
        <p:spPr>
          <a:xfrm>
            <a:off x="5148064" y="3573016"/>
            <a:ext cx="792088" cy="276999"/>
          </a:xfrm>
          <a:prstGeom prst="rect">
            <a:avLst/>
          </a:prstGeom>
          <a:solidFill>
            <a:schemeClr val="bg1"/>
          </a:solidFill>
        </p:spPr>
        <p:txBody>
          <a:bodyPr wrap="square">
            <a:spAutoFit/>
          </a:bodyPr>
          <a:lstStyle/>
          <a:p>
            <a:r>
              <a:rPr lang="en-US" altLang="zh-CN" sz="1200" b="1" dirty="0"/>
              <a:t>7.8125</a:t>
            </a:r>
            <a:r>
              <a:rPr lang="el-GR" altLang="zh-CN" sz="1200" b="1" dirty="0"/>
              <a:t>μ</a:t>
            </a:r>
            <a:r>
              <a:rPr lang="en-US" altLang="zh-CN" sz="1200" b="1" dirty="0"/>
              <a:t>s</a:t>
            </a:r>
            <a:endParaRPr lang="zh-CN" altLang="en-US" sz="1200" dirty="0"/>
          </a:p>
        </p:txBody>
      </p:sp>
    </p:spTree>
    <p:extLst>
      <p:ext uri="{BB962C8B-B14F-4D97-AF65-F5344CB8AC3E}">
        <p14:creationId xmlns:p14="http://schemas.microsoft.com/office/powerpoint/2010/main" val="3640512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271189"/>
            <a:ext cx="8229600" cy="4525963"/>
          </a:xfrm>
        </p:spPr>
        <p:txBody>
          <a:bodyPr/>
          <a:lstStyle/>
          <a:p>
            <a:r>
              <a:rPr lang="en-US" altLang="zh-CN" sz="1200" b="1" dirty="0"/>
              <a:t>4.11    </a:t>
            </a:r>
            <a:r>
              <a:rPr lang="zh-CN" altLang="en-US" sz="1200" b="1" dirty="0"/>
              <a:t>设</a:t>
            </a:r>
            <a:r>
              <a:rPr lang="en-US" altLang="zh-CN" sz="1200" b="1" dirty="0"/>
              <a:t>cache</a:t>
            </a:r>
            <a:r>
              <a:rPr lang="zh-CN" altLang="en-US" sz="1200" b="1" dirty="0"/>
              <a:t>的容量为</a:t>
            </a:r>
            <a:r>
              <a:rPr lang="en-US" altLang="zh-CN" sz="1200" b="1" dirty="0"/>
              <a:t>2</a:t>
            </a:r>
            <a:r>
              <a:rPr lang="en-US" altLang="zh-CN" sz="1200" b="1" baseline="30000" dirty="0"/>
              <a:t>14</a:t>
            </a:r>
            <a:r>
              <a:rPr lang="zh-CN" altLang="en-US" sz="1200" b="1" dirty="0"/>
              <a:t>块，每块是一个</a:t>
            </a:r>
            <a:r>
              <a:rPr lang="en-US" altLang="zh-CN" sz="1200" b="1" dirty="0"/>
              <a:t>32</a:t>
            </a:r>
            <a:r>
              <a:rPr lang="zh-CN" altLang="en-US" sz="1200" b="1" dirty="0"/>
              <a:t>位字，主存容量是</a:t>
            </a:r>
            <a:r>
              <a:rPr lang="en-US" altLang="zh-CN" sz="1200" b="1" dirty="0"/>
              <a:t>cache</a:t>
            </a:r>
            <a:r>
              <a:rPr lang="zh-CN" altLang="en-US" sz="1200" b="1" dirty="0"/>
              <a:t>容量的</a:t>
            </a:r>
            <a:r>
              <a:rPr lang="en-US" altLang="zh-CN" sz="1200" b="1" dirty="0"/>
              <a:t>256</a:t>
            </a:r>
            <a:r>
              <a:rPr lang="zh-CN" altLang="en-US" sz="1200" b="1" dirty="0"/>
              <a:t>倍，其中有表</a:t>
            </a:r>
            <a:r>
              <a:rPr lang="en-US" altLang="zh-CN" sz="1200" b="1" dirty="0"/>
              <a:t>4.13</a:t>
            </a:r>
            <a:r>
              <a:rPr lang="zh-CN" altLang="en-US" sz="1200" b="1" dirty="0"/>
              <a:t>所示的数据（地址和数据均采用十六进制表示）。分别采用全相联映射、直接相联映射、四路组相联映射方式，将主存中这些数据载入</a:t>
            </a:r>
            <a:r>
              <a:rPr lang="en-US" altLang="zh-CN" sz="1200" b="1" dirty="0"/>
              <a:t>cache</a:t>
            </a:r>
            <a:r>
              <a:rPr lang="zh-CN" altLang="en-US" sz="1200" b="1" dirty="0"/>
              <a:t>后，</a:t>
            </a:r>
            <a:r>
              <a:rPr lang="en-US" altLang="zh-CN" sz="1200" b="1" dirty="0"/>
              <a:t>cache</a:t>
            </a:r>
            <a:r>
              <a:rPr lang="zh-CN" altLang="en-US" sz="1200" b="1" dirty="0"/>
              <a:t>各块中的数据内容及相应的标志是什么？</a:t>
            </a:r>
            <a:endParaRPr lang="en-US" altLang="zh-CN" sz="1200" b="1" dirty="0"/>
          </a:p>
          <a:p>
            <a:endParaRPr lang="en-US" altLang="zh-CN" sz="1200" b="1" dirty="0"/>
          </a:p>
          <a:p>
            <a:endParaRPr lang="en-US" altLang="zh-CN" sz="1200" b="1" dirty="0"/>
          </a:p>
          <a:p>
            <a:endParaRPr lang="en-US" altLang="zh-CN" sz="1200" b="1" dirty="0"/>
          </a:p>
          <a:p>
            <a:endParaRPr lang="en-US" altLang="zh-CN" sz="1200" b="1" dirty="0"/>
          </a:p>
          <a:p>
            <a:endParaRPr lang="en-US" altLang="zh-CN" sz="1200" b="1" dirty="0"/>
          </a:p>
          <a:p>
            <a:r>
              <a:rPr lang="zh-CN" altLang="en-US" sz="1200" b="1" dirty="0"/>
              <a:t>解：</a:t>
            </a:r>
            <a:r>
              <a:rPr lang="en-US" altLang="zh-CN" sz="1600" b="1" dirty="0"/>
              <a:t> </a:t>
            </a:r>
          </a:p>
          <a:p>
            <a:pPr lvl="1"/>
            <a:r>
              <a:rPr lang="en-US" altLang="zh-CN" sz="1200" b="1" dirty="0"/>
              <a:t>cache</a:t>
            </a:r>
            <a:r>
              <a:rPr lang="zh-CN" altLang="en-US" sz="1200" b="1" dirty="0"/>
              <a:t>的容量为</a:t>
            </a:r>
            <a:r>
              <a:rPr lang="en-US" altLang="zh-CN" sz="1200" b="1" dirty="0"/>
              <a:t>2</a:t>
            </a:r>
            <a:r>
              <a:rPr lang="en-US" altLang="zh-CN" sz="1200" b="1" baseline="30000" dirty="0"/>
              <a:t>14</a:t>
            </a:r>
            <a:r>
              <a:rPr lang="zh-CN" altLang="en-US" sz="1200" b="1" dirty="0"/>
              <a:t>块，</a:t>
            </a:r>
            <a:r>
              <a:rPr lang="en-US" altLang="zh-CN" sz="1200" b="1" dirty="0"/>
              <a:t>cache</a:t>
            </a:r>
            <a:r>
              <a:rPr lang="zh-CN" altLang="en-US" sz="1200" b="1" dirty="0"/>
              <a:t>块地址</a:t>
            </a:r>
            <a:r>
              <a:rPr lang="en-US" altLang="zh-CN" sz="1200" b="1" dirty="0"/>
              <a:t>=14</a:t>
            </a:r>
            <a:r>
              <a:rPr lang="zh-CN" altLang="en-US" sz="1200" b="1" dirty="0"/>
              <a:t>位</a:t>
            </a:r>
            <a:endParaRPr lang="en-US" altLang="zh-CN" sz="1200" b="1" dirty="0"/>
          </a:p>
          <a:p>
            <a:pPr lvl="1"/>
            <a:r>
              <a:rPr lang="zh-CN" altLang="en-US" sz="1200" b="1" dirty="0"/>
              <a:t>每块是一个</a:t>
            </a:r>
            <a:r>
              <a:rPr lang="en-US" altLang="zh-CN" sz="1200" b="1" dirty="0"/>
              <a:t>32</a:t>
            </a:r>
            <a:r>
              <a:rPr lang="zh-CN" altLang="en-US" sz="1200" b="1" dirty="0"/>
              <a:t>位字</a:t>
            </a:r>
            <a:r>
              <a:rPr lang="en-US" altLang="zh-CN" sz="1200" b="1" dirty="0"/>
              <a:t>=4B</a:t>
            </a:r>
            <a:r>
              <a:rPr lang="zh-CN" altLang="en-US" sz="1200" b="1" dirty="0"/>
              <a:t>，块内偏移</a:t>
            </a:r>
            <a:r>
              <a:rPr lang="en-US" altLang="zh-CN" sz="1200" b="1" dirty="0"/>
              <a:t>=2</a:t>
            </a:r>
            <a:r>
              <a:rPr lang="zh-CN" altLang="en-US" sz="1200" b="1" dirty="0"/>
              <a:t>位（</a:t>
            </a:r>
            <a:r>
              <a:rPr lang="en-US" altLang="zh-CN" sz="1200" b="1" dirty="0"/>
              <a:t>2</a:t>
            </a:r>
            <a:r>
              <a:rPr lang="en-US" altLang="zh-CN" sz="1200" b="1" baseline="30000" dirty="0"/>
              <a:t>2</a:t>
            </a:r>
            <a:r>
              <a:rPr lang="en-US" altLang="zh-CN" sz="1200" b="1" dirty="0"/>
              <a:t>=4</a:t>
            </a:r>
            <a:r>
              <a:rPr lang="zh-CN" altLang="en-US" sz="1200" b="1" dirty="0"/>
              <a:t>）</a:t>
            </a:r>
            <a:endParaRPr lang="en-US" altLang="zh-CN" sz="1200" b="1" dirty="0"/>
          </a:p>
          <a:p>
            <a:pPr lvl="1"/>
            <a:r>
              <a:rPr lang="en-US" altLang="zh-CN" sz="1200" b="1" dirty="0"/>
              <a:t>cache</a:t>
            </a:r>
            <a:r>
              <a:rPr lang="zh-CN" altLang="en-US" sz="1200" b="1" dirty="0"/>
              <a:t>地址</a:t>
            </a:r>
            <a:r>
              <a:rPr lang="en-US" altLang="zh-CN" sz="1200" b="1" dirty="0"/>
              <a:t>=14+2=16</a:t>
            </a:r>
            <a:r>
              <a:rPr lang="zh-CN" altLang="en-US" sz="1200" b="1" dirty="0"/>
              <a:t>位</a:t>
            </a:r>
            <a:endParaRPr lang="en-US" altLang="zh-CN" sz="1200" b="1" dirty="0"/>
          </a:p>
          <a:p>
            <a:pPr lvl="1"/>
            <a:endParaRPr lang="en-US" altLang="zh-CN" sz="1200" b="1" dirty="0"/>
          </a:p>
          <a:p>
            <a:pPr lvl="1"/>
            <a:r>
              <a:rPr lang="zh-CN" altLang="en-US" sz="1200" b="1" dirty="0"/>
              <a:t>主存容量是</a:t>
            </a:r>
            <a:r>
              <a:rPr lang="en-US" altLang="zh-CN" sz="1200" b="1" dirty="0"/>
              <a:t>cache</a:t>
            </a:r>
            <a:r>
              <a:rPr lang="zh-CN" altLang="en-US" sz="1200" b="1" dirty="0"/>
              <a:t>的</a:t>
            </a:r>
            <a:r>
              <a:rPr lang="en-US" altLang="zh-CN" sz="1200" b="1" dirty="0"/>
              <a:t>256</a:t>
            </a:r>
            <a:r>
              <a:rPr lang="zh-CN" altLang="en-US" sz="1200" b="1" dirty="0"/>
              <a:t>倍，主存块为</a:t>
            </a:r>
            <a:r>
              <a:rPr lang="en-US" altLang="zh-CN" sz="1200" b="1" dirty="0"/>
              <a:t>256x 2</a:t>
            </a:r>
            <a:r>
              <a:rPr lang="en-US" altLang="zh-CN" sz="1200" b="1" baseline="30000" dirty="0"/>
              <a:t>14</a:t>
            </a:r>
            <a:r>
              <a:rPr lang="zh-CN" altLang="en-US" sz="1200" b="1" dirty="0"/>
              <a:t>块</a:t>
            </a:r>
            <a:r>
              <a:rPr lang="en-US" altLang="zh-CN" sz="1200" b="1" dirty="0"/>
              <a:t>= 2</a:t>
            </a:r>
            <a:r>
              <a:rPr lang="en-US" altLang="zh-CN" sz="1200" b="1" baseline="30000" dirty="0"/>
              <a:t>22</a:t>
            </a:r>
            <a:r>
              <a:rPr lang="zh-CN" altLang="en-US" sz="1200" b="1" dirty="0"/>
              <a:t>块，主存块地址</a:t>
            </a:r>
            <a:r>
              <a:rPr lang="en-US" altLang="zh-CN" sz="1200" b="1" dirty="0"/>
              <a:t>=22</a:t>
            </a:r>
            <a:r>
              <a:rPr lang="zh-CN" altLang="en-US" sz="1200" b="1" dirty="0"/>
              <a:t>位</a:t>
            </a:r>
            <a:endParaRPr lang="en-US" altLang="zh-CN" sz="1200" b="1" dirty="0"/>
          </a:p>
          <a:p>
            <a:pPr lvl="1"/>
            <a:r>
              <a:rPr lang="zh-CN" altLang="en-US" sz="1200" b="1" dirty="0"/>
              <a:t>主存地址</a:t>
            </a:r>
            <a:r>
              <a:rPr lang="en-US" altLang="zh-CN" sz="1200" b="1" dirty="0"/>
              <a:t>=</a:t>
            </a:r>
            <a:r>
              <a:rPr lang="zh-CN" altLang="en-US" sz="1200" b="1" dirty="0"/>
              <a:t>主存块地址</a:t>
            </a:r>
            <a:r>
              <a:rPr lang="en-US" altLang="zh-CN" sz="1200" b="1" dirty="0"/>
              <a:t>+</a:t>
            </a:r>
            <a:r>
              <a:rPr lang="zh-CN" altLang="en-US" sz="1200" b="1" dirty="0"/>
              <a:t>块内偏移</a:t>
            </a:r>
            <a:r>
              <a:rPr lang="en-US" altLang="zh-CN" sz="1200" b="1" dirty="0"/>
              <a:t>=22+2=24</a:t>
            </a:r>
            <a:r>
              <a:rPr lang="zh-CN" altLang="en-US" sz="1200" b="1" dirty="0"/>
              <a:t>位</a:t>
            </a:r>
            <a:endParaRPr lang="en-US" altLang="zh-CN" sz="1200" b="1" dirty="0"/>
          </a:p>
          <a:p>
            <a:pPr lvl="1"/>
            <a:endParaRPr lang="en-US" altLang="zh-CN" sz="1200" b="1" dirty="0"/>
          </a:p>
          <a:p>
            <a:pPr lvl="1"/>
            <a:r>
              <a:rPr lang="zh-CN" altLang="en-US" sz="1200" b="1" dirty="0">
                <a:solidFill>
                  <a:srgbClr val="FF0000"/>
                </a:solidFill>
              </a:rPr>
              <a:t>全相联映射</a:t>
            </a:r>
            <a:r>
              <a:rPr lang="zh-CN" altLang="en-US" sz="1200" b="1" dirty="0"/>
              <a:t>：</a:t>
            </a:r>
            <a:endParaRPr lang="en-US" altLang="zh-CN" sz="1200" b="1" dirty="0"/>
          </a:p>
          <a:p>
            <a:pPr lvl="2"/>
            <a:r>
              <a:rPr lang="zh-CN" altLang="en-US" sz="1000" b="1" dirty="0"/>
              <a:t>主存地址</a:t>
            </a:r>
            <a:r>
              <a:rPr lang="en-US" altLang="zh-CN" sz="1000" b="1" dirty="0"/>
              <a:t>=</a:t>
            </a:r>
            <a:r>
              <a:rPr lang="zh-CN" altLang="en-US" sz="1000" b="1" dirty="0"/>
              <a:t>主存块地址（</a:t>
            </a:r>
            <a:r>
              <a:rPr lang="en-US" altLang="zh-CN" sz="1000" b="1" dirty="0"/>
              <a:t>tag</a:t>
            </a:r>
            <a:r>
              <a:rPr lang="zh-CN" altLang="en-US" sz="1000" b="1" dirty="0"/>
              <a:t>）</a:t>
            </a:r>
            <a:r>
              <a:rPr lang="en-US" altLang="zh-CN" sz="1000" b="1" dirty="0"/>
              <a:t>+</a:t>
            </a:r>
            <a:r>
              <a:rPr lang="zh-CN" altLang="en-US" sz="1000" b="1" dirty="0"/>
              <a:t>块内偏移（</a:t>
            </a:r>
            <a:r>
              <a:rPr lang="en-US" altLang="zh-CN" sz="1000" b="1" dirty="0"/>
              <a:t>offset</a:t>
            </a:r>
            <a:r>
              <a:rPr lang="zh-CN" altLang="en-US" sz="1000" b="1" dirty="0"/>
              <a:t>）</a:t>
            </a:r>
            <a:r>
              <a:rPr lang="en-US" altLang="zh-CN" sz="1000" b="1" dirty="0"/>
              <a:t>=22</a:t>
            </a:r>
            <a:r>
              <a:rPr lang="zh-CN" altLang="en-US" sz="1000" b="1" dirty="0"/>
              <a:t>位 </a:t>
            </a:r>
            <a:r>
              <a:rPr lang="en-US" altLang="zh-CN" sz="1000" b="1" dirty="0"/>
              <a:t>+ 2</a:t>
            </a:r>
            <a:r>
              <a:rPr lang="zh-CN" altLang="en-US" sz="1000" b="1" dirty="0"/>
              <a:t>位</a:t>
            </a:r>
            <a:endParaRPr lang="en-US" altLang="zh-CN" sz="1000" b="1" dirty="0"/>
          </a:p>
          <a:p>
            <a:pPr lvl="2"/>
            <a:r>
              <a:rPr lang="en-US" altLang="zh-CN" sz="1000" b="1" dirty="0"/>
              <a:t>cache</a:t>
            </a:r>
            <a:r>
              <a:rPr lang="zh-CN" altLang="en-US" sz="1000" b="1" dirty="0"/>
              <a:t>每一行的内容</a:t>
            </a:r>
            <a:r>
              <a:rPr lang="en-US" altLang="zh-CN" sz="1000" b="1" dirty="0"/>
              <a:t>=</a:t>
            </a:r>
            <a:r>
              <a:rPr lang="zh-CN" altLang="en-US" sz="1000" b="1" dirty="0"/>
              <a:t>有效位</a:t>
            </a:r>
            <a:r>
              <a:rPr lang="en-US" altLang="zh-CN" sz="1000" b="1" dirty="0"/>
              <a:t>+</a:t>
            </a:r>
            <a:r>
              <a:rPr lang="zh-CN" altLang="en-US" sz="1000" b="1" dirty="0"/>
              <a:t>主存块地址（</a:t>
            </a:r>
            <a:r>
              <a:rPr lang="en-US" altLang="zh-CN" sz="1000" b="1" dirty="0"/>
              <a:t>tag</a:t>
            </a:r>
            <a:r>
              <a:rPr lang="zh-CN" altLang="en-US" sz="1000" b="1" dirty="0"/>
              <a:t>）</a:t>
            </a:r>
            <a:r>
              <a:rPr lang="en-US" altLang="zh-CN" sz="1000" b="1" dirty="0"/>
              <a:t>+</a:t>
            </a:r>
            <a:r>
              <a:rPr lang="zh-CN" altLang="en-US" sz="1000" b="1" dirty="0"/>
              <a:t>数据块副本</a:t>
            </a:r>
            <a:endParaRPr lang="en-US" altLang="zh-CN" sz="1000" b="1" dirty="0"/>
          </a:p>
          <a:p>
            <a:pPr lvl="2"/>
            <a:r>
              <a:rPr lang="zh-CN" altLang="en-US" sz="1000" b="1" dirty="0"/>
              <a:t>例如表</a:t>
            </a:r>
            <a:r>
              <a:rPr lang="en-US" altLang="zh-CN" sz="1000" b="1" dirty="0"/>
              <a:t>4.13</a:t>
            </a:r>
            <a:r>
              <a:rPr lang="zh-CN" altLang="en-US" sz="1000" b="1" dirty="0"/>
              <a:t>中的第一个数据块：主存地址</a:t>
            </a:r>
            <a:r>
              <a:rPr lang="en-US" altLang="zh-CN" sz="1000" b="1" dirty="0"/>
              <a:t>=000000H</a:t>
            </a:r>
            <a:r>
              <a:rPr lang="zh-CN" altLang="en-US" sz="1000" b="1" dirty="0"/>
              <a:t>，主存块地址</a:t>
            </a:r>
            <a:r>
              <a:rPr lang="en-US" altLang="zh-CN" sz="1000" b="1" dirty="0"/>
              <a:t>=</a:t>
            </a:r>
            <a:r>
              <a:rPr lang="zh-CN" altLang="en-US" sz="1000" b="1" dirty="0"/>
              <a:t>主存地址</a:t>
            </a:r>
            <a:r>
              <a:rPr lang="en-US" altLang="zh-CN" sz="1000" b="1" dirty="0"/>
              <a:t>/4=00000H</a:t>
            </a:r>
            <a:r>
              <a:rPr lang="zh-CN" altLang="en-US" sz="1000" b="1" dirty="0"/>
              <a:t>，数据块副本</a:t>
            </a:r>
            <a:r>
              <a:rPr lang="en-US" altLang="zh-CN" sz="1000" b="1" dirty="0"/>
              <a:t>=87568536H</a:t>
            </a:r>
            <a:r>
              <a:rPr lang="zh-CN" altLang="en-US" sz="1000" b="1" dirty="0"/>
              <a:t>，有效位</a:t>
            </a:r>
            <a:r>
              <a:rPr lang="en-US" altLang="zh-CN" sz="1000" b="1" dirty="0"/>
              <a:t>=1</a:t>
            </a:r>
            <a:r>
              <a:rPr lang="zh-CN" altLang="en-US" sz="1000" b="1" dirty="0"/>
              <a:t>，假设映射到</a:t>
            </a:r>
            <a:r>
              <a:rPr lang="en-US" altLang="zh-CN" sz="1000" b="1" dirty="0"/>
              <a:t>cache</a:t>
            </a:r>
            <a:r>
              <a:rPr lang="zh-CN" altLang="en-US" sz="1000" b="1" dirty="0"/>
              <a:t>的第</a:t>
            </a:r>
            <a:r>
              <a:rPr lang="en-US" altLang="zh-CN" sz="1000" b="1" dirty="0"/>
              <a:t>0</a:t>
            </a:r>
            <a:r>
              <a:rPr lang="zh-CN" altLang="en-US" sz="1000" b="1" dirty="0"/>
              <a:t>行；其他行类似得到</a:t>
            </a:r>
            <a:endParaRPr lang="en-US" altLang="zh-CN" sz="1000" b="1" dirty="0"/>
          </a:p>
          <a:p>
            <a:pPr lvl="1"/>
            <a:endParaRPr lang="en-US" altLang="zh-CN" sz="1200" b="1" dirty="0"/>
          </a:p>
        </p:txBody>
      </p:sp>
      <p:graphicFrame>
        <p:nvGraphicFramePr>
          <p:cNvPr id="2" name="表格 3">
            <a:extLst>
              <a:ext uri="{FF2B5EF4-FFF2-40B4-BE49-F238E27FC236}">
                <a16:creationId xmlns:a16="http://schemas.microsoft.com/office/drawing/2014/main" id="{3F22FB55-56B6-4ACB-9140-E793764D4DAC}"/>
              </a:ext>
            </a:extLst>
          </p:cNvPr>
          <p:cNvGraphicFramePr>
            <a:graphicFrameLocks noGrp="1"/>
          </p:cNvGraphicFramePr>
          <p:nvPr>
            <p:extLst>
              <p:ext uri="{D42A27DB-BD31-4B8C-83A1-F6EECF244321}">
                <p14:modId xmlns:p14="http://schemas.microsoft.com/office/powerpoint/2010/main" val="3179431640"/>
              </p:ext>
            </p:extLst>
          </p:nvPr>
        </p:nvGraphicFramePr>
        <p:xfrm>
          <a:off x="2555776" y="1127016"/>
          <a:ext cx="5208240" cy="1005840"/>
        </p:xfrm>
        <a:graphic>
          <a:graphicData uri="http://schemas.openxmlformats.org/drawingml/2006/table">
            <a:tbl>
              <a:tblPr firstRow="1" bandRow="1">
                <a:tableStyleId>{5C22544A-7EE6-4342-B048-85BDC9FD1C3A}</a:tableStyleId>
              </a:tblPr>
              <a:tblGrid>
                <a:gridCol w="1302060">
                  <a:extLst>
                    <a:ext uri="{9D8B030D-6E8A-4147-A177-3AD203B41FA5}">
                      <a16:colId xmlns:a16="http://schemas.microsoft.com/office/drawing/2014/main" val="3398176595"/>
                    </a:ext>
                  </a:extLst>
                </a:gridCol>
                <a:gridCol w="1302060">
                  <a:extLst>
                    <a:ext uri="{9D8B030D-6E8A-4147-A177-3AD203B41FA5}">
                      <a16:colId xmlns:a16="http://schemas.microsoft.com/office/drawing/2014/main" val="4053076303"/>
                    </a:ext>
                  </a:extLst>
                </a:gridCol>
                <a:gridCol w="1302060">
                  <a:extLst>
                    <a:ext uri="{9D8B030D-6E8A-4147-A177-3AD203B41FA5}">
                      <a16:colId xmlns:a16="http://schemas.microsoft.com/office/drawing/2014/main" val="2236414756"/>
                    </a:ext>
                  </a:extLst>
                </a:gridCol>
                <a:gridCol w="1302060">
                  <a:extLst>
                    <a:ext uri="{9D8B030D-6E8A-4147-A177-3AD203B41FA5}">
                      <a16:colId xmlns:a16="http://schemas.microsoft.com/office/drawing/2014/main" val="3975074036"/>
                    </a:ext>
                  </a:extLst>
                </a:gridCol>
              </a:tblGrid>
              <a:tr h="204828">
                <a:tc>
                  <a:txBody>
                    <a:bodyPr/>
                    <a:lstStyle/>
                    <a:p>
                      <a:r>
                        <a:rPr lang="zh-CN" altLang="en-US" sz="1050" b="1" dirty="0"/>
                        <a:t>地址</a:t>
                      </a:r>
                    </a:p>
                  </a:txBody>
                  <a:tcPr/>
                </a:tc>
                <a:tc>
                  <a:txBody>
                    <a:bodyPr/>
                    <a:lstStyle/>
                    <a:p>
                      <a:r>
                        <a:rPr lang="zh-CN" altLang="en-US" sz="1050" b="1" dirty="0"/>
                        <a:t>数据</a:t>
                      </a:r>
                    </a:p>
                  </a:txBody>
                  <a:tcPr/>
                </a:tc>
                <a:tc>
                  <a:txBody>
                    <a:bodyPr/>
                    <a:lstStyle/>
                    <a:p>
                      <a:r>
                        <a:rPr lang="zh-CN" altLang="en-US" sz="1050" b="1" dirty="0"/>
                        <a:t>地址</a:t>
                      </a:r>
                    </a:p>
                  </a:txBody>
                  <a:tcPr/>
                </a:tc>
                <a:tc>
                  <a:txBody>
                    <a:bodyPr/>
                    <a:lstStyle/>
                    <a:p>
                      <a:r>
                        <a:rPr lang="zh-CN" altLang="en-US" sz="1050" b="1" dirty="0"/>
                        <a:t>数据</a:t>
                      </a:r>
                    </a:p>
                  </a:txBody>
                  <a:tcPr/>
                </a:tc>
                <a:extLst>
                  <a:ext uri="{0D108BD9-81ED-4DB2-BD59-A6C34878D82A}">
                    <a16:rowId xmlns:a16="http://schemas.microsoft.com/office/drawing/2014/main" val="165536302"/>
                  </a:ext>
                </a:extLst>
              </a:tr>
              <a:tr h="243415">
                <a:tc>
                  <a:txBody>
                    <a:bodyPr/>
                    <a:lstStyle/>
                    <a:p>
                      <a:r>
                        <a:rPr lang="en-US" altLang="zh-CN" sz="1050" b="1" dirty="0"/>
                        <a:t>000000</a:t>
                      </a:r>
                      <a:endParaRPr lang="zh-CN" altLang="en-US" sz="1050" b="1" dirty="0"/>
                    </a:p>
                  </a:txBody>
                  <a:tcPr/>
                </a:tc>
                <a:tc>
                  <a:txBody>
                    <a:bodyPr/>
                    <a:lstStyle/>
                    <a:p>
                      <a:r>
                        <a:rPr lang="en-US" altLang="zh-CN" sz="1050" b="1" dirty="0"/>
                        <a:t>87568536</a:t>
                      </a:r>
                      <a:endParaRPr lang="zh-CN" altLang="en-US" sz="1050" b="1" dirty="0"/>
                    </a:p>
                  </a:txBody>
                  <a:tcPr/>
                </a:tc>
                <a:tc>
                  <a:txBody>
                    <a:bodyPr/>
                    <a:lstStyle/>
                    <a:p>
                      <a:r>
                        <a:rPr lang="en-US" altLang="zh-CN" sz="1050" b="1" dirty="0"/>
                        <a:t>01FFFC</a:t>
                      </a:r>
                      <a:endParaRPr lang="zh-CN" altLang="en-US" sz="1050" b="1" dirty="0"/>
                    </a:p>
                  </a:txBody>
                  <a:tcPr/>
                </a:tc>
                <a:tc>
                  <a:txBody>
                    <a:bodyPr/>
                    <a:lstStyle/>
                    <a:p>
                      <a:r>
                        <a:rPr lang="en-US" altLang="zh-CN" sz="1050" b="1" dirty="0"/>
                        <a:t>4FFFFC68</a:t>
                      </a:r>
                      <a:endParaRPr lang="zh-CN" altLang="en-US" sz="1050" b="1" dirty="0"/>
                    </a:p>
                  </a:txBody>
                  <a:tcPr/>
                </a:tc>
                <a:extLst>
                  <a:ext uri="{0D108BD9-81ED-4DB2-BD59-A6C34878D82A}">
                    <a16:rowId xmlns:a16="http://schemas.microsoft.com/office/drawing/2014/main" val="2222410611"/>
                  </a:ext>
                </a:extLst>
              </a:tr>
              <a:tr h="243415">
                <a:tc>
                  <a:txBody>
                    <a:bodyPr/>
                    <a:lstStyle/>
                    <a:p>
                      <a:r>
                        <a:rPr lang="en-US" altLang="zh-CN" sz="1050" b="1" dirty="0"/>
                        <a:t>000008</a:t>
                      </a:r>
                      <a:endParaRPr lang="zh-CN" altLang="en-US" sz="1050" b="1" dirty="0"/>
                    </a:p>
                  </a:txBody>
                  <a:tcPr/>
                </a:tc>
                <a:tc>
                  <a:txBody>
                    <a:bodyPr/>
                    <a:lstStyle/>
                    <a:p>
                      <a:r>
                        <a:rPr lang="en-US" altLang="zh-CN" sz="1050" b="1" dirty="0"/>
                        <a:t>87792301</a:t>
                      </a:r>
                      <a:endParaRPr lang="zh-CN" altLang="en-US" sz="1050" b="1" dirty="0"/>
                    </a:p>
                  </a:txBody>
                  <a:tcPr/>
                </a:tc>
                <a:tc>
                  <a:txBody>
                    <a:bodyPr/>
                    <a:lstStyle/>
                    <a:p>
                      <a:r>
                        <a:rPr lang="en-US" altLang="zh-CN" sz="1050" b="1" dirty="0"/>
                        <a:t>FFFFF8</a:t>
                      </a:r>
                      <a:endParaRPr lang="zh-CN" altLang="en-US" sz="1050" b="1" dirty="0"/>
                    </a:p>
                  </a:txBody>
                  <a:tcPr/>
                </a:tc>
                <a:tc>
                  <a:txBody>
                    <a:bodyPr/>
                    <a:lstStyle/>
                    <a:p>
                      <a:r>
                        <a:rPr lang="en-US" altLang="zh-CN" sz="1050" b="1" dirty="0"/>
                        <a:t>01BF2460</a:t>
                      </a:r>
                      <a:endParaRPr lang="zh-CN" altLang="en-US" sz="1050" b="1" dirty="0"/>
                    </a:p>
                  </a:txBody>
                  <a:tcPr/>
                </a:tc>
                <a:extLst>
                  <a:ext uri="{0D108BD9-81ED-4DB2-BD59-A6C34878D82A}">
                    <a16:rowId xmlns:a16="http://schemas.microsoft.com/office/drawing/2014/main" val="372469226"/>
                  </a:ext>
                </a:extLst>
              </a:tr>
              <a:tr h="243415">
                <a:tc>
                  <a:txBody>
                    <a:bodyPr/>
                    <a:lstStyle/>
                    <a:p>
                      <a:r>
                        <a:rPr lang="en-US" altLang="zh-CN" sz="1050" b="1" dirty="0"/>
                        <a:t>010004</a:t>
                      </a:r>
                      <a:endParaRPr lang="zh-CN" altLang="en-US" sz="1050" b="1" dirty="0"/>
                    </a:p>
                  </a:txBody>
                  <a:tcPr/>
                </a:tc>
                <a:tc>
                  <a:txBody>
                    <a:bodyPr/>
                    <a:lstStyle/>
                    <a:p>
                      <a:r>
                        <a:rPr lang="en-US" altLang="zh-CN" sz="1050" b="1" dirty="0"/>
                        <a:t>9ABEFCD0</a:t>
                      </a:r>
                      <a:endParaRPr lang="zh-CN" altLang="en-US" sz="1050" b="1" dirty="0"/>
                    </a:p>
                  </a:txBody>
                  <a:tcPr/>
                </a:tc>
                <a:tc>
                  <a:txBody>
                    <a:bodyPr/>
                    <a:lstStyle/>
                    <a:p>
                      <a:endParaRPr lang="zh-CN" altLang="en-US" sz="1050" b="1" dirty="0"/>
                    </a:p>
                  </a:txBody>
                  <a:tcPr/>
                </a:tc>
                <a:tc>
                  <a:txBody>
                    <a:bodyPr/>
                    <a:lstStyle/>
                    <a:p>
                      <a:endParaRPr lang="zh-CN" altLang="en-US" sz="1050" b="1" dirty="0"/>
                    </a:p>
                  </a:txBody>
                  <a:tcPr/>
                </a:tc>
                <a:extLst>
                  <a:ext uri="{0D108BD9-81ED-4DB2-BD59-A6C34878D82A}">
                    <a16:rowId xmlns:a16="http://schemas.microsoft.com/office/drawing/2014/main" val="2342862610"/>
                  </a:ext>
                </a:extLst>
              </a:tr>
            </a:tbl>
          </a:graphicData>
        </a:graphic>
      </p:graphicFrame>
      <p:graphicFrame>
        <p:nvGraphicFramePr>
          <p:cNvPr id="4" name="表格 4">
            <a:extLst>
              <a:ext uri="{FF2B5EF4-FFF2-40B4-BE49-F238E27FC236}">
                <a16:creationId xmlns:a16="http://schemas.microsoft.com/office/drawing/2014/main" id="{64E49BAB-3185-45A7-A62B-C58ADC6AADEF}"/>
              </a:ext>
            </a:extLst>
          </p:cNvPr>
          <p:cNvGraphicFramePr>
            <a:graphicFrameLocks noGrp="1"/>
          </p:cNvGraphicFramePr>
          <p:nvPr>
            <p:extLst>
              <p:ext uri="{D42A27DB-BD31-4B8C-83A1-F6EECF244321}">
                <p14:modId xmlns:p14="http://schemas.microsoft.com/office/powerpoint/2010/main" val="2027174153"/>
              </p:ext>
            </p:extLst>
          </p:nvPr>
        </p:nvGraphicFramePr>
        <p:xfrm>
          <a:off x="2195736" y="5125981"/>
          <a:ext cx="5076056" cy="1687395"/>
        </p:xfrm>
        <a:graphic>
          <a:graphicData uri="http://schemas.openxmlformats.org/drawingml/2006/table">
            <a:tbl>
              <a:tblPr firstRow="1" bandRow="1">
                <a:tableStyleId>{5C22544A-7EE6-4342-B048-85BDC9FD1C3A}</a:tableStyleId>
              </a:tblPr>
              <a:tblGrid>
                <a:gridCol w="1269014">
                  <a:extLst>
                    <a:ext uri="{9D8B030D-6E8A-4147-A177-3AD203B41FA5}">
                      <a16:colId xmlns:a16="http://schemas.microsoft.com/office/drawing/2014/main" val="2499491070"/>
                    </a:ext>
                  </a:extLst>
                </a:gridCol>
                <a:gridCol w="963234">
                  <a:extLst>
                    <a:ext uri="{9D8B030D-6E8A-4147-A177-3AD203B41FA5}">
                      <a16:colId xmlns:a16="http://schemas.microsoft.com/office/drawing/2014/main" val="2720612672"/>
                    </a:ext>
                  </a:extLst>
                </a:gridCol>
                <a:gridCol w="1574794">
                  <a:extLst>
                    <a:ext uri="{9D8B030D-6E8A-4147-A177-3AD203B41FA5}">
                      <a16:colId xmlns:a16="http://schemas.microsoft.com/office/drawing/2014/main" val="2270855788"/>
                    </a:ext>
                  </a:extLst>
                </a:gridCol>
                <a:gridCol w="1269014">
                  <a:extLst>
                    <a:ext uri="{9D8B030D-6E8A-4147-A177-3AD203B41FA5}">
                      <a16:colId xmlns:a16="http://schemas.microsoft.com/office/drawing/2014/main" val="3658990113"/>
                    </a:ext>
                  </a:extLst>
                </a:gridCol>
              </a:tblGrid>
              <a:tr h="213655">
                <a:tc>
                  <a:txBody>
                    <a:bodyPr/>
                    <a:lstStyle/>
                    <a:p>
                      <a:pPr algn="ctr"/>
                      <a:r>
                        <a:rPr lang="en-US" altLang="zh-CN" sz="1100" b="1" dirty="0"/>
                        <a:t>cache</a:t>
                      </a:r>
                      <a:r>
                        <a:rPr lang="zh-CN" altLang="en-US" sz="1100" b="1" dirty="0"/>
                        <a:t>行</a:t>
                      </a:r>
                    </a:p>
                  </a:txBody>
                  <a:tcPr/>
                </a:tc>
                <a:tc>
                  <a:txBody>
                    <a:bodyPr/>
                    <a:lstStyle/>
                    <a:p>
                      <a:pPr algn="ctr"/>
                      <a:r>
                        <a:rPr lang="zh-CN" altLang="en-US" sz="1100" b="1" dirty="0"/>
                        <a:t>有效位</a:t>
                      </a:r>
                    </a:p>
                  </a:txBody>
                  <a:tcPr/>
                </a:tc>
                <a:tc>
                  <a:txBody>
                    <a:bodyPr/>
                    <a:lstStyle/>
                    <a:p>
                      <a:pPr algn="ctr"/>
                      <a:r>
                        <a:rPr lang="zh-CN" altLang="en-US" sz="1100" b="1" dirty="0"/>
                        <a:t>主存块地址（</a:t>
                      </a:r>
                      <a:r>
                        <a:rPr lang="en-US" altLang="zh-CN" sz="1100" b="1" dirty="0"/>
                        <a:t>tag</a:t>
                      </a:r>
                      <a:r>
                        <a:rPr lang="zh-CN" altLang="en-US" sz="1100" b="1" dirty="0"/>
                        <a:t>）</a:t>
                      </a:r>
                    </a:p>
                  </a:txBody>
                  <a:tcPr/>
                </a:tc>
                <a:tc>
                  <a:txBody>
                    <a:bodyPr/>
                    <a:lstStyle/>
                    <a:p>
                      <a:pPr algn="ctr"/>
                      <a:r>
                        <a:rPr lang="zh-CN" altLang="en-US" sz="1100" b="1" dirty="0"/>
                        <a:t>数据块副本</a:t>
                      </a:r>
                    </a:p>
                  </a:txBody>
                  <a:tcPr/>
                </a:tc>
                <a:extLst>
                  <a:ext uri="{0D108BD9-81ED-4DB2-BD59-A6C34878D82A}">
                    <a16:rowId xmlns:a16="http://schemas.microsoft.com/office/drawing/2014/main" val="3018665950"/>
                  </a:ext>
                </a:extLst>
              </a:tr>
              <a:tr h="285663">
                <a:tc>
                  <a:txBody>
                    <a:bodyPr/>
                    <a:lstStyle/>
                    <a:p>
                      <a:pPr algn="ctr"/>
                      <a:r>
                        <a:rPr lang="en-US" altLang="zh-CN" sz="1100" b="1" dirty="0"/>
                        <a:t>0</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000000</a:t>
                      </a:r>
                      <a:endParaRPr lang="zh-CN" altLang="en-US" sz="1100" b="1" dirty="0"/>
                    </a:p>
                  </a:txBody>
                  <a:tcPr/>
                </a:tc>
                <a:tc>
                  <a:txBody>
                    <a:bodyPr/>
                    <a:lstStyle/>
                    <a:p>
                      <a:pPr algn="ctr"/>
                      <a:r>
                        <a:rPr lang="en-US" altLang="zh-CN" sz="1050" b="1" dirty="0"/>
                        <a:t>87568536</a:t>
                      </a:r>
                      <a:endParaRPr lang="zh-CN" altLang="en-US" sz="1050" b="1" dirty="0"/>
                    </a:p>
                  </a:txBody>
                  <a:tcPr/>
                </a:tc>
                <a:extLst>
                  <a:ext uri="{0D108BD9-81ED-4DB2-BD59-A6C34878D82A}">
                    <a16:rowId xmlns:a16="http://schemas.microsoft.com/office/drawing/2014/main" val="2879843738"/>
                  </a:ext>
                </a:extLst>
              </a:tr>
              <a:tr h="285663">
                <a:tc>
                  <a:txBody>
                    <a:bodyPr/>
                    <a:lstStyle/>
                    <a:p>
                      <a:pPr algn="ctr"/>
                      <a:r>
                        <a:rPr lang="en-US" altLang="zh-CN" sz="1100" b="1" dirty="0"/>
                        <a:t>1</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000002</a:t>
                      </a:r>
                      <a:endParaRPr lang="zh-CN" altLang="en-US" sz="1100" b="1" dirty="0"/>
                    </a:p>
                  </a:txBody>
                  <a:tcPr/>
                </a:tc>
                <a:tc>
                  <a:txBody>
                    <a:bodyPr/>
                    <a:lstStyle/>
                    <a:p>
                      <a:pPr algn="ctr"/>
                      <a:r>
                        <a:rPr lang="en-US" altLang="zh-CN" sz="1050" b="1" dirty="0"/>
                        <a:t>87792301</a:t>
                      </a:r>
                      <a:endParaRPr lang="zh-CN" altLang="en-US" sz="1050" b="1" dirty="0"/>
                    </a:p>
                  </a:txBody>
                  <a:tcPr/>
                </a:tc>
                <a:extLst>
                  <a:ext uri="{0D108BD9-81ED-4DB2-BD59-A6C34878D82A}">
                    <a16:rowId xmlns:a16="http://schemas.microsoft.com/office/drawing/2014/main" val="4162492539"/>
                  </a:ext>
                </a:extLst>
              </a:tr>
              <a:tr h="285663">
                <a:tc>
                  <a:txBody>
                    <a:bodyPr/>
                    <a:lstStyle/>
                    <a:p>
                      <a:pPr algn="ctr"/>
                      <a:r>
                        <a:rPr lang="en-US" altLang="zh-CN" sz="1100" b="1" dirty="0"/>
                        <a:t>2</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004001</a:t>
                      </a:r>
                      <a:endParaRPr lang="zh-CN" altLang="en-US" sz="1100" b="1" dirty="0"/>
                    </a:p>
                  </a:txBody>
                  <a:tcPr/>
                </a:tc>
                <a:tc>
                  <a:txBody>
                    <a:bodyPr/>
                    <a:lstStyle/>
                    <a:p>
                      <a:pPr algn="ctr"/>
                      <a:r>
                        <a:rPr lang="en-US" altLang="zh-CN" sz="1050" b="1" dirty="0"/>
                        <a:t>9ABEFCD0</a:t>
                      </a:r>
                      <a:endParaRPr lang="zh-CN" altLang="en-US" sz="1050" b="1" dirty="0"/>
                    </a:p>
                  </a:txBody>
                  <a:tcPr/>
                </a:tc>
                <a:extLst>
                  <a:ext uri="{0D108BD9-81ED-4DB2-BD59-A6C34878D82A}">
                    <a16:rowId xmlns:a16="http://schemas.microsoft.com/office/drawing/2014/main" val="648559380"/>
                  </a:ext>
                </a:extLst>
              </a:tr>
              <a:tr h="285663">
                <a:tc>
                  <a:txBody>
                    <a:bodyPr/>
                    <a:lstStyle/>
                    <a:p>
                      <a:pPr algn="ctr"/>
                      <a:r>
                        <a:rPr lang="en-US" altLang="zh-CN" sz="1100" b="1" dirty="0"/>
                        <a:t>3</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007FFF</a:t>
                      </a:r>
                      <a:endParaRPr lang="zh-CN" altLang="en-US" sz="1100" b="1" dirty="0"/>
                    </a:p>
                  </a:txBody>
                  <a:tcPr/>
                </a:tc>
                <a:tc>
                  <a:txBody>
                    <a:bodyPr/>
                    <a:lstStyle/>
                    <a:p>
                      <a:pPr algn="ctr"/>
                      <a:r>
                        <a:rPr lang="en-US" altLang="zh-CN" sz="1050" b="1" dirty="0"/>
                        <a:t>4FFFFC68</a:t>
                      </a:r>
                      <a:endParaRPr lang="zh-CN" altLang="en-US" sz="1050" b="1" dirty="0"/>
                    </a:p>
                  </a:txBody>
                  <a:tcPr/>
                </a:tc>
                <a:extLst>
                  <a:ext uri="{0D108BD9-81ED-4DB2-BD59-A6C34878D82A}">
                    <a16:rowId xmlns:a16="http://schemas.microsoft.com/office/drawing/2014/main" val="1514833547"/>
                  </a:ext>
                </a:extLst>
              </a:tr>
              <a:tr h="285663">
                <a:tc>
                  <a:txBody>
                    <a:bodyPr/>
                    <a:lstStyle/>
                    <a:p>
                      <a:pPr algn="ctr"/>
                      <a:r>
                        <a:rPr lang="en-US" altLang="zh-CN" sz="1100" b="1" dirty="0"/>
                        <a:t>4</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3FFFFE</a:t>
                      </a:r>
                      <a:endParaRPr lang="zh-CN" altLang="en-US" sz="1100" b="1" dirty="0"/>
                    </a:p>
                  </a:txBody>
                  <a:tcPr/>
                </a:tc>
                <a:tc>
                  <a:txBody>
                    <a:bodyPr/>
                    <a:lstStyle/>
                    <a:p>
                      <a:pPr algn="ctr"/>
                      <a:r>
                        <a:rPr lang="en-US" altLang="zh-CN" sz="1050" b="1" dirty="0"/>
                        <a:t>01BF2460</a:t>
                      </a:r>
                      <a:endParaRPr lang="zh-CN" altLang="en-US" sz="1050" b="1" dirty="0"/>
                    </a:p>
                  </a:txBody>
                  <a:tcPr/>
                </a:tc>
                <a:extLst>
                  <a:ext uri="{0D108BD9-81ED-4DB2-BD59-A6C34878D82A}">
                    <a16:rowId xmlns:a16="http://schemas.microsoft.com/office/drawing/2014/main" val="1130825608"/>
                  </a:ext>
                </a:extLst>
              </a:tr>
            </a:tbl>
          </a:graphicData>
        </a:graphic>
      </p:graphicFrame>
      <p:sp>
        <p:nvSpPr>
          <p:cNvPr id="5" name="文本框 4">
            <a:extLst>
              <a:ext uri="{FF2B5EF4-FFF2-40B4-BE49-F238E27FC236}">
                <a16:creationId xmlns:a16="http://schemas.microsoft.com/office/drawing/2014/main" id="{58E7E867-E20D-4B3C-821F-5FBA85579FDF}"/>
              </a:ext>
            </a:extLst>
          </p:cNvPr>
          <p:cNvSpPr txBox="1"/>
          <p:nvPr/>
        </p:nvSpPr>
        <p:spPr>
          <a:xfrm>
            <a:off x="4211960" y="880795"/>
            <a:ext cx="1685077" cy="246221"/>
          </a:xfrm>
          <a:prstGeom prst="rect">
            <a:avLst/>
          </a:prstGeom>
          <a:noFill/>
        </p:spPr>
        <p:txBody>
          <a:bodyPr wrap="none" rtlCol="0">
            <a:spAutoFit/>
          </a:bodyPr>
          <a:lstStyle/>
          <a:p>
            <a:r>
              <a:rPr lang="zh-CN" altLang="en-US" sz="1000" b="1" dirty="0"/>
              <a:t>表</a:t>
            </a:r>
            <a:r>
              <a:rPr lang="en-US" altLang="zh-CN" sz="1000" b="1" dirty="0"/>
              <a:t>4.13    </a:t>
            </a:r>
            <a:r>
              <a:rPr lang="zh-CN" altLang="en-US" sz="1000" b="1" dirty="0"/>
              <a:t>主存数据分布情况</a:t>
            </a:r>
          </a:p>
        </p:txBody>
      </p:sp>
      <p:sp>
        <p:nvSpPr>
          <p:cNvPr id="6" name="文本框 5">
            <a:extLst>
              <a:ext uri="{FF2B5EF4-FFF2-40B4-BE49-F238E27FC236}">
                <a16:creationId xmlns:a16="http://schemas.microsoft.com/office/drawing/2014/main" id="{6AC8F83A-E716-4037-9BE3-88118AE24C47}"/>
              </a:ext>
            </a:extLst>
          </p:cNvPr>
          <p:cNvSpPr txBox="1"/>
          <p:nvPr/>
        </p:nvSpPr>
        <p:spPr>
          <a:xfrm>
            <a:off x="3721307" y="4807752"/>
            <a:ext cx="2024913" cy="246221"/>
          </a:xfrm>
          <a:prstGeom prst="rect">
            <a:avLst/>
          </a:prstGeom>
          <a:noFill/>
        </p:spPr>
        <p:txBody>
          <a:bodyPr wrap="none" rtlCol="0">
            <a:spAutoFit/>
          </a:bodyPr>
          <a:lstStyle/>
          <a:p>
            <a:r>
              <a:rPr lang="zh-CN" altLang="en-US" sz="1000" b="1" dirty="0"/>
              <a:t>全相联映射方式</a:t>
            </a:r>
            <a:r>
              <a:rPr lang="en-US" altLang="zh-CN" sz="1000" b="1" dirty="0"/>
              <a:t>cache</a:t>
            </a:r>
            <a:r>
              <a:rPr lang="zh-CN" altLang="en-US" sz="1000" b="1" dirty="0"/>
              <a:t>每行的内容</a:t>
            </a:r>
          </a:p>
        </p:txBody>
      </p:sp>
    </p:spTree>
    <p:extLst>
      <p:ext uri="{BB962C8B-B14F-4D97-AF65-F5344CB8AC3E}">
        <p14:creationId xmlns:p14="http://schemas.microsoft.com/office/powerpoint/2010/main" val="3477235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ECEDD-52BA-4709-B6A3-077E33697C29}"/>
              </a:ext>
            </a:extLst>
          </p:cNvPr>
          <p:cNvSpPr>
            <a:spLocks noGrp="1"/>
          </p:cNvSpPr>
          <p:nvPr>
            <p:ph type="title"/>
          </p:nvPr>
        </p:nvSpPr>
        <p:spPr/>
        <p:txBody>
          <a:bodyPr rtlCol="0">
            <a:normAutofit/>
          </a:bodyPr>
          <a:lstStyle/>
          <a:p>
            <a:pPr eaLnBrk="1" fontAlgn="auto" hangingPunct="1">
              <a:spcAft>
                <a:spcPts val="0"/>
              </a:spcAft>
              <a:defRPr/>
            </a:pPr>
            <a:r>
              <a:rPr lang="zh-CN" altLang="en-US" b="1" dirty="0">
                <a:solidFill>
                  <a:schemeClr val="tx2"/>
                </a:solidFill>
                <a:latin typeface="+mn-lt"/>
                <a:ea typeface="黑体" pitchFamily="49" charset="-122"/>
              </a:rPr>
              <a:t>第</a:t>
            </a:r>
            <a:r>
              <a:rPr lang="en-US" altLang="zh-CN" b="1" dirty="0">
                <a:solidFill>
                  <a:schemeClr val="tx2"/>
                </a:solidFill>
                <a:latin typeface="+mn-lt"/>
                <a:ea typeface="黑体" pitchFamily="49" charset="-122"/>
              </a:rPr>
              <a:t>4</a:t>
            </a:r>
            <a:r>
              <a:rPr lang="zh-CN" altLang="en-US" b="1" dirty="0">
                <a:solidFill>
                  <a:schemeClr val="tx2"/>
                </a:solidFill>
                <a:latin typeface="+mn-lt"/>
                <a:ea typeface="黑体" pitchFamily="49" charset="-122"/>
              </a:rPr>
              <a:t>章    存储系统</a:t>
            </a:r>
            <a:endParaRPr lang="zh-CN" altLang="en-US" dirty="0">
              <a:solidFill>
                <a:schemeClr val="tx2"/>
              </a:solidFill>
              <a:latin typeface="+mn-lt"/>
              <a:ea typeface="黑体" pitchFamily="49" charset="-122"/>
            </a:endParaRPr>
          </a:p>
        </p:txBody>
      </p:sp>
      <p:sp>
        <p:nvSpPr>
          <p:cNvPr id="33795" name="内容占位符 2">
            <a:extLst>
              <a:ext uri="{FF2B5EF4-FFF2-40B4-BE49-F238E27FC236}">
                <a16:creationId xmlns:a16="http://schemas.microsoft.com/office/drawing/2014/main" id="{EB6EC2CD-ED79-448C-A492-355A71692806}"/>
              </a:ext>
            </a:extLst>
          </p:cNvPr>
          <p:cNvSpPr>
            <a:spLocks noGrp="1" noChangeArrowheads="1"/>
          </p:cNvSpPr>
          <p:nvPr>
            <p:ph idx="1"/>
          </p:nvPr>
        </p:nvSpPr>
        <p:spPr>
          <a:xfrm>
            <a:off x="465375" y="1916832"/>
            <a:ext cx="8229600" cy="4525963"/>
          </a:xfrm>
        </p:spPr>
        <p:txBody>
          <a:bodyPr/>
          <a:lstStyle/>
          <a:p>
            <a:pPr eaLnBrk="1" hangingPunct="1">
              <a:lnSpc>
                <a:spcPct val="150000"/>
              </a:lnSpc>
            </a:pPr>
            <a:r>
              <a:rPr lang="en-US" altLang="zh-CN" sz="2800" b="1" dirty="0">
                <a:solidFill>
                  <a:srgbClr val="002060"/>
                </a:solidFill>
                <a:ea typeface="黑体" panose="02010609060101010101" pitchFamily="49" charset="-122"/>
              </a:rPr>
              <a:t>4.1</a:t>
            </a:r>
            <a:r>
              <a:rPr lang="zh-CN" altLang="en-US" sz="2800" b="1" dirty="0">
                <a:solidFill>
                  <a:srgbClr val="002060"/>
                </a:solidFill>
                <a:ea typeface="黑体" panose="02010609060101010101" pitchFamily="49" charset="-122"/>
              </a:rPr>
              <a:t>　存储器概述</a:t>
            </a:r>
            <a:endParaRPr lang="en-US" altLang="zh-CN" sz="2800" b="1" dirty="0">
              <a:solidFill>
                <a:srgbClr val="002060"/>
              </a:solidFill>
              <a:ea typeface="黑体" panose="02010609060101010101" pitchFamily="49" charset="-122"/>
            </a:endParaRPr>
          </a:p>
          <a:p>
            <a:pPr eaLnBrk="1" hangingPunct="1">
              <a:lnSpc>
                <a:spcPct val="150000"/>
              </a:lnSpc>
            </a:pPr>
            <a:r>
              <a:rPr lang="en-US" altLang="zh-CN" sz="2800" b="1" dirty="0">
                <a:solidFill>
                  <a:srgbClr val="002060"/>
                </a:solidFill>
                <a:ea typeface="黑体" panose="02010609060101010101" pitchFamily="49" charset="-122"/>
              </a:rPr>
              <a:t>4.2</a:t>
            </a:r>
            <a:r>
              <a:rPr lang="zh-CN" altLang="en-US" sz="2800" b="1" dirty="0">
                <a:solidFill>
                  <a:srgbClr val="002060"/>
                </a:solidFill>
                <a:ea typeface="黑体" panose="02010609060101010101" pitchFamily="49" charset="-122"/>
              </a:rPr>
              <a:t>　半导体存储器</a:t>
            </a:r>
          </a:p>
          <a:p>
            <a:pPr eaLnBrk="1" hangingPunct="1">
              <a:lnSpc>
                <a:spcPct val="150000"/>
              </a:lnSpc>
            </a:pPr>
            <a:r>
              <a:rPr lang="en-US" altLang="zh-CN" sz="2800" b="1" dirty="0">
                <a:solidFill>
                  <a:srgbClr val="002060"/>
                </a:solidFill>
                <a:ea typeface="黑体" panose="02010609060101010101" pitchFamily="49" charset="-122"/>
              </a:rPr>
              <a:t>4.3</a:t>
            </a:r>
            <a:r>
              <a:rPr lang="zh-CN" altLang="en-US" sz="2800" b="1" dirty="0">
                <a:solidFill>
                  <a:srgbClr val="002060"/>
                </a:solidFill>
                <a:ea typeface="黑体" panose="02010609060101010101" pitchFamily="49" charset="-122"/>
              </a:rPr>
              <a:t>　主存的组织及与</a:t>
            </a:r>
            <a:r>
              <a:rPr lang="en-US" altLang="zh-CN" sz="2800" b="1" dirty="0">
                <a:solidFill>
                  <a:srgbClr val="002060"/>
                </a:solidFill>
                <a:ea typeface="黑体" panose="02010609060101010101" pitchFamily="49" charset="-122"/>
              </a:rPr>
              <a:t>CPU </a:t>
            </a:r>
            <a:r>
              <a:rPr lang="zh-CN" altLang="en-US" sz="2800" b="1" dirty="0">
                <a:solidFill>
                  <a:srgbClr val="002060"/>
                </a:solidFill>
                <a:ea typeface="黑体" panose="02010609060101010101" pitchFamily="49" charset="-122"/>
              </a:rPr>
              <a:t>的连接</a:t>
            </a:r>
          </a:p>
          <a:p>
            <a:pPr eaLnBrk="1" hangingPunct="1">
              <a:lnSpc>
                <a:spcPct val="150000"/>
              </a:lnSpc>
            </a:pPr>
            <a:r>
              <a:rPr lang="en-US" altLang="zh-CN" sz="2800" b="1" dirty="0">
                <a:solidFill>
                  <a:srgbClr val="002060"/>
                </a:solidFill>
                <a:ea typeface="黑体" panose="02010609060101010101" pitchFamily="49" charset="-122"/>
              </a:rPr>
              <a:t>4.4</a:t>
            </a:r>
            <a:r>
              <a:rPr lang="zh-CN" altLang="en-US" sz="2800" b="1" dirty="0">
                <a:solidFill>
                  <a:srgbClr val="002060"/>
                </a:solidFill>
                <a:ea typeface="黑体" panose="02010609060101010101" pitchFamily="49" charset="-122"/>
              </a:rPr>
              <a:t>　并行主存系统</a:t>
            </a:r>
          </a:p>
          <a:p>
            <a:pPr eaLnBrk="1" hangingPunct="1">
              <a:lnSpc>
                <a:spcPct val="150000"/>
              </a:lnSpc>
            </a:pPr>
            <a:r>
              <a:rPr lang="en-US" altLang="zh-CN" sz="2800" b="1" dirty="0">
                <a:solidFill>
                  <a:srgbClr val="002060"/>
                </a:solidFill>
                <a:ea typeface="黑体" panose="02010609060101010101" pitchFamily="49" charset="-122"/>
              </a:rPr>
              <a:t>4.5</a:t>
            </a:r>
            <a:r>
              <a:rPr lang="zh-CN" altLang="en-US" sz="2800" b="1" dirty="0">
                <a:solidFill>
                  <a:srgbClr val="002060"/>
                </a:solidFill>
                <a:ea typeface="黑体" panose="02010609060101010101" pitchFamily="49" charset="-122"/>
              </a:rPr>
              <a:t>　高速缓冲存储器</a:t>
            </a:r>
            <a:endParaRPr lang="en-US" altLang="zh-CN" sz="2800" b="1" dirty="0">
              <a:solidFill>
                <a:srgbClr val="002060"/>
              </a:solidFill>
              <a:ea typeface="黑体" panose="02010609060101010101" pitchFamily="49" charset="-122"/>
            </a:endParaRPr>
          </a:p>
          <a:p>
            <a:pPr eaLnBrk="1" hangingPunct="1">
              <a:lnSpc>
                <a:spcPct val="150000"/>
              </a:lnSpc>
            </a:pPr>
            <a:r>
              <a:rPr lang="en-US" altLang="zh-CN" sz="2800" b="1" dirty="0">
                <a:solidFill>
                  <a:srgbClr val="002060"/>
                </a:solidFill>
                <a:ea typeface="黑体" panose="02010609060101010101" pitchFamily="49" charset="-122"/>
              </a:rPr>
              <a:t>4.6</a:t>
            </a:r>
            <a:r>
              <a:rPr lang="zh-CN" altLang="en-US" sz="2800" b="1" dirty="0">
                <a:solidFill>
                  <a:srgbClr val="002060"/>
                </a:solidFill>
                <a:ea typeface="黑体" panose="02010609060101010101" pitchFamily="49" charset="-122"/>
              </a:rPr>
              <a:t>　虚拟存储器</a:t>
            </a:r>
            <a:endParaRPr lang="en-US" altLang="zh-CN" sz="2800" b="1" dirty="0">
              <a:solidFill>
                <a:srgbClr val="002060"/>
              </a:solidFill>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271189"/>
            <a:ext cx="8229600" cy="4525963"/>
          </a:xfrm>
        </p:spPr>
        <p:txBody>
          <a:bodyPr/>
          <a:lstStyle/>
          <a:p>
            <a:r>
              <a:rPr lang="en-US" altLang="zh-CN" sz="1200" b="1" dirty="0"/>
              <a:t>4.11    </a:t>
            </a:r>
            <a:r>
              <a:rPr lang="zh-CN" altLang="en-US" sz="1200" b="1" dirty="0"/>
              <a:t>设</a:t>
            </a:r>
            <a:r>
              <a:rPr lang="en-US" altLang="zh-CN" sz="1200" b="1" dirty="0"/>
              <a:t>cache</a:t>
            </a:r>
            <a:r>
              <a:rPr lang="zh-CN" altLang="en-US" sz="1200" b="1" dirty="0"/>
              <a:t>的容量为</a:t>
            </a:r>
            <a:r>
              <a:rPr lang="en-US" altLang="zh-CN" sz="1200" b="1" dirty="0"/>
              <a:t>2</a:t>
            </a:r>
            <a:r>
              <a:rPr lang="en-US" altLang="zh-CN" sz="1200" b="1" baseline="30000" dirty="0"/>
              <a:t>14</a:t>
            </a:r>
            <a:r>
              <a:rPr lang="zh-CN" altLang="en-US" sz="1200" b="1" dirty="0"/>
              <a:t>块，每块是一个</a:t>
            </a:r>
            <a:r>
              <a:rPr lang="en-US" altLang="zh-CN" sz="1200" b="1" dirty="0"/>
              <a:t>32</a:t>
            </a:r>
            <a:r>
              <a:rPr lang="zh-CN" altLang="en-US" sz="1200" b="1" dirty="0"/>
              <a:t>位字，主存容量是</a:t>
            </a:r>
            <a:r>
              <a:rPr lang="en-US" altLang="zh-CN" sz="1200" b="1" dirty="0"/>
              <a:t>cache</a:t>
            </a:r>
            <a:r>
              <a:rPr lang="zh-CN" altLang="en-US" sz="1200" b="1" dirty="0"/>
              <a:t>容量的</a:t>
            </a:r>
            <a:r>
              <a:rPr lang="en-US" altLang="zh-CN" sz="1200" b="1" dirty="0"/>
              <a:t>256</a:t>
            </a:r>
            <a:r>
              <a:rPr lang="zh-CN" altLang="en-US" sz="1200" b="1" dirty="0"/>
              <a:t>倍，其中有表</a:t>
            </a:r>
            <a:r>
              <a:rPr lang="en-US" altLang="zh-CN" sz="1200" b="1" dirty="0"/>
              <a:t>4.13</a:t>
            </a:r>
            <a:r>
              <a:rPr lang="zh-CN" altLang="en-US" sz="1200" b="1" dirty="0"/>
              <a:t>所示的数据（地址和数据均采用十六进制表示）。分别采用全相联映射、直接相联映射、四路组相联映射方式，将主存中这些数据载入</a:t>
            </a:r>
            <a:r>
              <a:rPr lang="en-US" altLang="zh-CN" sz="1200" b="1" dirty="0"/>
              <a:t>cache</a:t>
            </a:r>
            <a:r>
              <a:rPr lang="zh-CN" altLang="en-US" sz="1200" b="1" dirty="0"/>
              <a:t>后，</a:t>
            </a:r>
            <a:r>
              <a:rPr lang="en-US" altLang="zh-CN" sz="1200" b="1" dirty="0"/>
              <a:t>cache</a:t>
            </a:r>
            <a:r>
              <a:rPr lang="zh-CN" altLang="en-US" sz="1200" b="1" dirty="0"/>
              <a:t>各块中的数据内容及相应的标志是什么？</a:t>
            </a:r>
            <a:endParaRPr lang="en-US" altLang="zh-CN" sz="1200" b="1" dirty="0"/>
          </a:p>
          <a:p>
            <a:endParaRPr lang="en-US" altLang="zh-CN" sz="1200" b="1" dirty="0"/>
          </a:p>
          <a:p>
            <a:endParaRPr lang="en-US" altLang="zh-CN" sz="1200" b="1" dirty="0"/>
          </a:p>
          <a:p>
            <a:endParaRPr lang="en-US" altLang="zh-CN" sz="1200" b="1" dirty="0"/>
          </a:p>
          <a:p>
            <a:endParaRPr lang="en-US" altLang="zh-CN" sz="1200" b="1" dirty="0"/>
          </a:p>
          <a:p>
            <a:endParaRPr lang="en-US" altLang="zh-CN" sz="1200" b="1" dirty="0"/>
          </a:p>
          <a:p>
            <a:r>
              <a:rPr lang="zh-CN" altLang="en-US" sz="1200" b="1" dirty="0"/>
              <a:t>解（续）：</a:t>
            </a:r>
            <a:r>
              <a:rPr lang="en-US" altLang="zh-CN" sz="1600" b="1" dirty="0"/>
              <a:t> </a:t>
            </a:r>
          </a:p>
          <a:p>
            <a:pPr lvl="1"/>
            <a:r>
              <a:rPr lang="en-US" altLang="zh-CN" sz="1200" b="1" dirty="0"/>
              <a:t>cache</a:t>
            </a:r>
            <a:r>
              <a:rPr lang="zh-CN" altLang="en-US" sz="1200" b="1" dirty="0"/>
              <a:t>的容量为</a:t>
            </a:r>
            <a:r>
              <a:rPr lang="en-US" altLang="zh-CN" sz="1200" b="1" dirty="0"/>
              <a:t>2</a:t>
            </a:r>
            <a:r>
              <a:rPr lang="en-US" altLang="zh-CN" sz="1200" b="1" baseline="30000" dirty="0"/>
              <a:t>14</a:t>
            </a:r>
            <a:r>
              <a:rPr lang="zh-CN" altLang="en-US" sz="1200" b="1" dirty="0"/>
              <a:t>块，</a:t>
            </a:r>
            <a:r>
              <a:rPr lang="en-US" altLang="zh-CN" sz="1200" b="1" dirty="0"/>
              <a:t>cache</a:t>
            </a:r>
            <a:r>
              <a:rPr lang="zh-CN" altLang="en-US" sz="1200" b="1" dirty="0"/>
              <a:t>块地址</a:t>
            </a:r>
            <a:r>
              <a:rPr lang="en-US" altLang="zh-CN" sz="1200" b="1" dirty="0"/>
              <a:t>=14</a:t>
            </a:r>
            <a:r>
              <a:rPr lang="zh-CN" altLang="en-US" sz="1200" b="1" dirty="0"/>
              <a:t>位</a:t>
            </a:r>
            <a:endParaRPr lang="en-US" altLang="zh-CN" sz="1200" b="1" dirty="0"/>
          </a:p>
          <a:p>
            <a:pPr lvl="1"/>
            <a:r>
              <a:rPr lang="zh-CN" altLang="en-US" sz="1200" b="1" dirty="0"/>
              <a:t>每块是一个</a:t>
            </a:r>
            <a:r>
              <a:rPr lang="en-US" altLang="zh-CN" sz="1200" b="1" dirty="0"/>
              <a:t>32</a:t>
            </a:r>
            <a:r>
              <a:rPr lang="zh-CN" altLang="en-US" sz="1200" b="1" dirty="0"/>
              <a:t>位字</a:t>
            </a:r>
            <a:r>
              <a:rPr lang="en-US" altLang="zh-CN" sz="1200" b="1" dirty="0"/>
              <a:t>=4B</a:t>
            </a:r>
            <a:r>
              <a:rPr lang="zh-CN" altLang="en-US" sz="1200" b="1" dirty="0"/>
              <a:t>，块内偏移</a:t>
            </a:r>
            <a:r>
              <a:rPr lang="en-US" altLang="zh-CN" sz="1200" b="1" dirty="0"/>
              <a:t>=2</a:t>
            </a:r>
            <a:r>
              <a:rPr lang="zh-CN" altLang="en-US" sz="1200" b="1" dirty="0"/>
              <a:t>位（</a:t>
            </a:r>
            <a:r>
              <a:rPr lang="en-US" altLang="zh-CN" sz="1200" b="1" dirty="0"/>
              <a:t>2</a:t>
            </a:r>
            <a:r>
              <a:rPr lang="en-US" altLang="zh-CN" sz="1200" b="1" baseline="30000" dirty="0"/>
              <a:t>2</a:t>
            </a:r>
            <a:r>
              <a:rPr lang="en-US" altLang="zh-CN" sz="1200" b="1" dirty="0"/>
              <a:t>=4</a:t>
            </a:r>
            <a:r>
              <a:rPr lang="zh-CN" altLang="en-US" sz="1200" b="1" dirty="0"/>
              <a:t>）</a:t>
            </a:r>
            <a:endParaRPr lang="en-US" altLang="zh-CN" sz="1200" b="1" dirty="0"/>
          </a:p>
          <a:p>
            <a:pPr lvl="1"/>
            <a:r>
              <a:rPr lang="en-US" altLang="zh-CN" sz="1200" b="1" dirty="0"/>
              <a:t>cache</a:t>
            </a:r>
            <a:r>
              <a:rPr lang="zh-CN" altLang="en-US" sz="1200" b="1" dirty="0"/>
              <a:t>地址</a:t>
            </a:r>
            <a:r>
              <a:rPr lang="en-US" altLang="zh-CN" sz="1200" b="1" dirty="0"/>
              <a:t>=14+2=16</a:t>
            </a:r>
            <a:r>
              <a:rPr lang="zh-CN" altLang="en-US" sz="1200" b="1" dirty="0"/>
              <a:t>位</a:t>
            </a:r>
            <a:endParaRPr lang="en-US" altLang="zh-CN" sz="1200" b="1" dirty="0"/>
          </a:p>
          <a:p>
            <a:pPr lvl="1"/>
            <a:endParaRPr lang="en-US" altLang="zh-CN" sz="1200" b="1" dirty="0"/>
          </a:p>
          <a:p>
            <a:pPr lvl="1"/>
            <a:r>
              <a:rPr lang="zh-CN" altLang="en-US" sz="1200" b="1" dirty="0"/>
              <a:t>主存容量是</a:t>
            </a:r>
            <a:r>
              <a:rPr lang="en-US" altLang="zh-CN" sz="1200" b="1" dirty="0"/>
              <a:t>cache</a:t>
            </a:r>
            <a:r>
              <a:rPr lang="zh-CN" altLang="en-US" sz="1200" b="1" dirty="0"/>
              <a:t>的</a:t>
            </a:r>
            <a:r>
              <a:rPr lang="en-US" altLang="zh-CN" sz="1200" b="1" dirty="0"/>
              <a:t>256</a:t>
            </a:r>
            <a:r>
              <a:rPr lang="zh-CN" altLang="en-US" sz="1200" b="1" dirty="0"/>
              <a:t>倍，主存块为</a:t>
            </a:r>
            <a:r>
              <a:rPr lang="en-US" altLang="zh-CN" sz="1200" b="1" dirty="0"/>
              <a:t>256x 2</a:t>
            </a:r>
            <a:r>
              <a:rPr lang="en-US" altLang="zh-CN" sz="1200" b="1" baseline="30000" dirty="0"/>
              <a:t>14</a:t>
            </a:r>
            <a:r>
              <a:rPr lang="zh-CN" altLang="en-US" sz="1200" b="1" dirty="0"/>
              <a:t>块</a:t>
            </a:r>
            <a:r>
              <a:rPr lang="en-US" altLang="zh-CN" sz="1200" b="1" dirty="0"/>
              <a:t>= 2</a:t>
            </a:r>
            <a:r>
              <a:rPr lang="en-US" altLang="zh-CN" sz="1200" b="1" baseline="30000" dirty="0"/>
              <a:t>22</a:t>
            </a:r>
            <a:r>
              <a:rPr lang="zh-CN" altLang="en-US" sz="1200" b="1" dirty="0"/>
              <a:t>块，主存块地址</a:t>
            </a:r>
            <a:r>
              <a:rPr lang="en-US" altLang="zh-CN" sz="1200" b="1" dirty="0"/>
              <a:t>=22</a:t>
            </a:r>
            <a:r>
              <a:rPr lang="zh-CN" altLang="en-US" sz="1200" b="1" dirty="0"/>
              <a:t>位</a:t>
            </a:r>
            <a:endParaRPr lang="en-US" altLang="zh-CN" sz="1200" b="1" dirty="0"/>
          </a:p>
          <a:p>
            <a:pPr lvl="1"/>
            <a:r>
              <a:rPr lang="zh-CN" altLang="en-US" sz="1200" b="1" dirty="0"/>
              <a:t>主存地址</a:t>
            </a:r>
            <a:r>
              <a:rPr lang="en-US" altLang="zh-CN" sz="1200" b="1" dirty="0"/>
              <a:t>=</a:t>
            </a:r>
            <a:r>
              <a:rPr lang="zh-CN" altLang="en-US" sz="1200" b="1" dirty="0"/>
              <a:t>主存块地址</a:t>
            </a:r>
            <a:r>
              <a:rPr lang="en-US" altLang="zh-CN" sz="1200" b="1" dirty="0"/>
              <a:t>+</a:t>
            </a:r>
            <a:r>
              <a:rPr lang="zh-CN" altLang="en-US" sz="1200" b="1" dirty="0"/>
              <a:t>块内偏移</a:t>
            </a:r>
            <a:r>
              <a:rPr lang="en-US" altLang="zh-CN" sz="1200" b="1" dirty="0"/>
              <a:t>=22+2=24</a:t>
            </a:r>
            <a:r>
              <a:rPr lang="zh-CN" altLang="en-US" sz="1200" b="1" dirty="0"/>
              <a:t>位</a:t>
            </a:r>
            <a:endParaRPr lang="en-US" altLang="zh-CN" sz="1200" b="1" dirty="0"/>
          </a:p>
          <a:p>
            <a:pPr lvl="1"/>
            <a:endParaRPr lang="en-US" altLang="zh-CN" sz="1200" b="1" dirty="0"/>
          </a:p>
          <a:p>
            <a:pPr lvl="1"/>
            <a:r>
              <a:rPr lang="zh-CN" altLang="en-US" sz="1200" b="1" dirty="0">
                <a:solidFill>
                  <a:srgbClr val="FF0000"/>
                </a:solidFill>
              </a:rPr>
              <a:t>直接相联映射</a:t>
            </a:r>
            <a:r>
              <a:rPr lang="zh-CN" altLang="en-US" sz="1200" b="1" dirty="0"/>
              <a:t>：</a:t>
            </a:r>
            <a:endParaRPr lang="en-US" altLang="zh-CN" sz="1200" b="1" dirty="0"/>
          </a:p>
          <a:p>
            <a:pPr lvl="2"/>
            <a:r>
              <a:rPr lang="zh-CN" altLang="en-US" sz="1000" b="1" dirty="0"/>
              <a:t>主存地址</a:t>
            </a:r>
            <a:r>
              <a:rPr lang="en-US" altLang="zh-CN" sz="1000" b="1" dirty="0"/>
              <a:t>=</a:t>
            </a:r>
            <a:r>
              <a:rPr lang="zh-CN" altLang="en-US" sz="1000" b="1" dirty="0"/>
              <a:t>区地址（</a:t>
            </a:r>
            <a:r>
              <a:rPr lang="en-US" altLang="zh-CN" sz="1000" b="1" dirty="0"/>
              <a:t>tag</a:t>
            </a:r>
            <a:r>
              <a:rPr lang="zh-CN" altLang="en-US" sz="1000" b="1" dirty="0"/>
              <a:t>）</a:t>
            </a:r>
            <a:r>
              <a:rPr lang="en-US" altLang="zh-CN" sz="1000" b="1" dirty="0"/>
              <a:t>+</a:t>
            </a:r>
            <a:r>
              <a:rPr lang="zh-CN" altLang="en-US" sz="1000" b="1" dirty="0"/>
              <a:t>行索引（</a:t>
            </a:r>
            <a:r>
              <a:rPr lang="en-US" altLang="zh-CN" sz="1000" b="1" dirty="0"/>
              <a:t>index</a:t>
            </a:r>
            <a:r>
              <a:rPr lang="zh-CN" altLang="en-US" sz="1000" b="1" dirty="0"/>
              <a:t>）</a:t>
            </a:r>
            <a:r>
              <a:rPr lang="en-US" altLang="zh-CN" sz="1000" b="1" dirty="0"/>
              <a:t>+</a:t>
            </a:r>
            <a:r>
              <a:rPr lang="zh-CN" altLang="en-US" sz="1000" b="1" dirty="0"/>
              <a:t>块内偏移（</a:t>
            </a:r>
            <a:r>
              <a:rPr lang="en-US" altLang="zh-CN" sz="1000" b="1" dirty="0"/>
              <a:t>offset</a:t>
            </a:r>
            <a:r>
              <a:rPr lang="zh-CN" altLang="en-US" sz="1000" b="1" dirty="0"/>
              <a:t>）</a:t>
            </a:r>
            <a:r>
              <a:rPr lang="en-US" altLang="zh-CN" sz="1000" b="1" dirty="0"/>
              <a:t>= 8</a:t>
            </a:r>
            <a:r>
              <a:rPr lang="zh-CN" altLang="en-US" sz="1000" b="1" dirty="0"/>
              <a:t>位 </a:t>
            </a:r>
            <a:r>
              <a:rPr lang="en-US" altLang="zh-CN" sz="1000" b="1" dirty="0"/>
              <a:t>+ 14</a:t>
            </a:r>
            <a:r>
              <a:rPr lang="zh-CN" altLang="en-US" sz="1000" b="1" dirty="0"/>
              <a:t>位 </a:t>
            </a:r>
            <a:r>
              <a:rPr lang="en-US" altLang="zh-CN" sz="1000" b="1" dirty="0"/>
              <a:t>+ 2</a:t>
            </a:r>
            <a:r>
              <a:rPr lang="zh-CN" altLang="en-US" sz="1000" b="1" dirty="0"/>
              <a:t>位</a:t>
            </a:r>
            <a:endParaRPr lang="en-US" altLang="zh-CN" sz="1000" b="1" dirty="0"/>
          </a:p>
          <a:p>
            <a:pPr lvl="2"/>
            <a:r>
              <a:rPr lang="en-US" altLang="zh-CN" sz="1000" b="1" dirty="0"/>
              <a:t>cache</a:t>
            </a:r>
            <a:r>
              <a:rPr lang="zh-CN" altLang="en-US" sz="1000" b="1" dirty="0"/>
              <a:t>每一行的内容</a:t>
            </a:r>
            <a:r>
              <a:rPr lang="en-US" altLang="zh-CN" sz="1000" b="1" dirty="0"/>
              <a:t>=</a:t>
            </a:r>
            <a:r>
              <a:rPr lang="zh-CN" altLang="en-US" sz="1000" b="1" dirty="0"/>
              <a:t>有效位</a:t>
            </a:r>
            <a:r>
              <a:rPr lang="en-US" altLang="zh-CN" sz="1000" b="1" dirty="0"/>
              <a:t>+</a:t>
            </a:r>
            <a:r>
              <a:rPr lang="zh-CN" altLang="en-US" sz="1000" b="1" dirty="0"/>
              <a:t>区地址（</a:t>
            </a:r>
            <a:r>
              <a:rPr lang="en-US" altLang="zh-CN" sz="1000" b="1" dirty="0"/>
              <a:t>tag</a:t>
            </a:r>
            <a:r>
              <a:rPr lang="zh-CN" altLang="en-US" sz="1000" b="1" dirty="0"/>
              <a:t>）</a:t>
            </a:r>
            <a:r>
              <a:rPr lang="en-US" altLang="zh-CN" sz="1000" b="1" dirty="0"/>
              <a:t>+</a:t>
            </a:r>
            <a:r>
              <a:rPr lang="zh-CN" altLang="en-US" sz="1000" b="1" dirty="0"/>
              <a:t>数据块副本</a:t>
            </a:r>
            <a:endParaRPr lang="en-US" altLang="zh-CN" sz="1000" b="1" dirty="0"/>
          </a:p>
          <a:p>
            <a:pPr lvl="2"/>
            <a:r>
              <a:rPr lang="zh-CN" altLang="en-US" sz="1000" b="1" dirty="0"/>
              <a:t>例如表</a:t>
            </a:r>
            <a:r>
              <a:rPr lang="en-US" altLang="zh-CN" sz="1000" b="1" dirty="0"/>
              <a:t>4.13</a:t>
            </a:r>
            <a:r>
              <a:rPr lang="zh-CN" altLang="en-US" sz="1000" b="1" dirty="0"/>
              <a:t>中的第一个数据块：主存地址</a:t>
            </a:r>
            <a:r>
              <a:rPr lang="en-US" altLang="zh-CN" sz="1000" b="1" dirty="0"/>
              <a:t>=000000H</a:t>
            </a:r>
            <a:r>
              <a:rPr lang="zh-CN" altLang="en-US" sz="1000" b="1" dirty="0"/>
              <a:t>，区地址</a:t>
            </a:r>
            <a:r>
              <a:rPr lang="en-US" altLang="zh-CN" sz="1000" b="1" dirty="0"/>
              <a:t>=00H</a:t>
            </a:r>
            <a:r>
              <a:rPr lang="zh-CN" altLang="en-US" sz="1000" b="1" dirty="0"/>
              <a:t>，行索引</a:t>
            </a:r>
            <a:r>
              <a:rPr lang="en-US" altLang="zh-CN" sz="1000" b="1" dirty="0"/>
              <a:t>=0000H</a:t>
            </a:r>
            <a:r>
              <a:rPr lang="zh-CN" altLang="en-US" sz="1000" b="1" dirty="0"/>
              <a:t>，数据块副本</a:t>
            </a:r>
            <a:r>
              <a:rPr lang="en-US" altLang="zh-CN" sz="1000" b="1" dirty="0"/>
              <a:t>=87568536H</a:t>
            </a:r>
            <a:r>
              <a:rPr lang="zh-CN" altLang="en-US" sz="1000" b="1" dirty="0"/>
              <a:t>，有效位</a:t>
            </a:r>
            <a:r>
              <a:rPr lang="en-US" altLang="zh-CN" sz="1000" b="1" dirty="0"/>
              <a:t>=1</a:t>
            </a:r>
            <a:r>
              <a:rPr lang="zh-CN" altLang="en-US" sz="1000" b="1" dirty="0"/>
              <a:t>，映射到</a:t>
            </a:r>
            <a:r>
              <a:rPr lang="en-US" altLang="zh-CN" sz="1000" b="1" dirty="0"/>
              <a:t>cache</a:t>
            </a:r>
            <a:r>
              <a:rPr lang="zh-CN" altLang="en-US" sz="1000" b="1" dirty="0"/>
              <a:t>的第</a:t>
            </a:r>
            <a:r>
              <a:rPr lang="en-US" altLang="zh-CN" sz="1000" b="1" dirty="0"/>
              <a:t>0000H</a:t>
            </a:r>
            <a:r>
              <a:rPr lang="zh-CN" altLang="en-US" sz="1000" b="1" dirty="0"/>
              <a:t>行；其他行类似得到</a:t>
            </a:r>
            <a:endParaRPr lang="en-US" altLang="zh-CN" sz="1000" b="1" dirty="0"/>
          </a:p>
          <a:p>
            <a:pPr lvl="1"/>
            <a:endParaRPr lang="en-US" altLang="zh-CN" sz="1200" b="1" dirty="0"/>
          </a:p>
        </p:txBody>
      </p:sp>
      <p:graphicFrame>
        <p:nvGraphicFramePr>
          <p:cNvPr id="2" name="表格 3">
            <a:extLst>
              <a:ext uri="{FF2B5EF4-FFF2-40B4-BE49-F238E27FC236}">
                <a16:creationId xmlns:a16="http://schemas.microsoft.com/office/drawing/2014/main" id="{3F22FB55-56B6-4ACB-9140-E793764D4DAC}"/>
              </a:ext>
            </a:extLst>
          </p:cNvPr>
          <p:cNvGraphicFramePr>
            <a:graphicFrameLocks noGrp="1"/>
          </p:cNvGraphicFramePr>
          <p:nvPr/>
        </p:nvGraphicFramePr>
        <p:xfrm>
          <a:off x="2555776" y="1127016"/>
          <a:ext cx="5208240" cy="1005840"/>
        </p:xfrm>
        <a:graphic>
          <a:graphicData uri="http://schemas.openxmlformats.org/drawingml/2006/table">
            <a:tbl>
              <a:tblPr firstRow="1" bandRow="1">
                <a:tableStyleId>{5C22544A-7EE6-4342-B048-85BDC9FD1C3A}</a:tableStyleId>
              </a:tblPr>
              <a:tblGrid>
                <a:gridCol w="1302060">
                  <a:extLst>
                    <a:ext uri="{9D8B030D-6E8A-4147-A177-3AD203B41FA5}">
                      <a16:colId xmlns:a16="http://schemas.microsoft.com/office/drawing/2014/main" val="3398176595"/>
                    </a:ext>
                  </a:extLst>
                </a:gridCol>
                <a:gridCol w="1302060">
                  <a:extLst>
                    <a:ext uri="{9D8B030D-6E8A-4147-A177-3AD203B41FA5}">
                      <a16:colId xmlns:a16="http://schemas.microsoft.com/office/drawing/2014/main" val="4053076303"/>
                    </a:ext>
                  </a:extLst>
                </a:gridCol>
                <a:gridCol w="1302060">
                  <a:extLst>
                    <a:ext uri="{9D8B030D-6E8A-4147-A177-3AD203B41FA5}">
                      <a16:colId xmlns:a16="http://schemas.microsoft.com/office/drawing/2014/main" val="2236414756"/>
                    </a:ext>
                  </a:extLst>
                </a:gridCol>
                <a:gridCol w="1302060">
                  <a:extLst>
                    <a:ext uri="{9D8B030D-6E8A-4147-A177-3AD203B41FA5}">
                      <a16:colId xmlns:a16="http://schemas.microsoft.com/office/drawing/2014/main" val="3975074036"/>
                    </a:ext>
                  </a:extLst>
                </a:gridCol>
              </a:tblGrid>
              <a:tr h="204828">
                <a:tc>
                  <a:txBody>
                    <a:bodyPr/>
                    <a:lstStyle/>
                    <a:p>
                      <a:r>
                        <a:rPr lang="zh-CN" altLang="en-US" sz="1050" b="1" dirty="0"/>
                        <a:t>地址</a:t>
                      </a:r>
                    </a:p>
                  </a:txBody>
                  <a:tcPr/>
                </a:tc>
                <a:tc>
                  <a:txBody>
                    <a:bodyPr/>
                    <a:lstStyle/>
                    <a:p>
                      <a:r>
                        <a:rPr lang="zh-CN" altLang="en-US" sz="1050" b="1" dirty="0"/>
                        <a:t>数据</a:t>
                      </a:r>
                    </a:p>
                  </a:txBody>
                  <a:tcPr/>
                </a:tc>
                <a:tc>
                  <a:txBody>
                    <a:bodyPr/>
                    <a:lstStyle/>
                    <a:p>
                      <a:r>
                        <a:rPr lang="zh-CN" altLang="en-US" sz="1050" b="1" dirty="0"/>
                        <a:t>地址</a:t>
                      </a:r>
                    </a:p>
                  </a:txBody>
                  <a:tcPr/>
                </a:tc>
                <a:tc>
                  <a:txBody>
                    <a:bodyPr/>
                    <a:lstStyle/>
                    <a:p>
                      <a:r>
                        <a:rPr lang="zh-CN" altLang="en-US" sz="1050" b="1" dirty="0"/>
                        <a:t>数据</a:t>
                      </a:r>
                    </a:p>
                  </a:txBody>
                  <a:tcPr/>
                </a:tc>
                <a:extLst>
                  <a:ext uri="{0D108BD9-81ED-4DB2-BD59-A6C34878D82A}">
                    <a16:rowId xmlns:a16="http://schemas.microsoft.com/office/drawing/2014/main" val="165536302"/>
                  </a:ext>
                </a:extLst>
              </a:tr>
              <a:tr h="243415">
                <a:tc>
                  <a:txBody>
                    <a:bodyPr/>
                    <a:lstStyle/>
                    <a:p>
                      <a:r>
                        <a:rPr lang="en-US" altLang="zh-CN" sz="1050" b="1" dirty="0"/>
                        <a:t>000000</a:t>
                      </a:r>
                      <a:endParaRPr lang="zh-CN" altLang="en-US" sz="1050" b="1" dirty="0"/>
                    </a:p>
                  </a:txBody>
                  <a:tcPr/>
                </a:tc>
                <a:tc>
                  <a:txBody>
                    <a:bodyPr/>
                    <a:lstStyle/>
                    <a:p>
                      <a:r>
                        <a:rPr lang="en-US" altLang="zh-CN" sz="1050" b="1" dirty="0"/>
                        <a:t>87568536</a:t>
                      </a:r>
                      <a:endParaRPr lang="zh-CN" altLang="en-US" sz="1050" b="1" dirty="0"/>
                    </a:p>
                  </a:txBody>
                  <a:tcPr/>
                </a:tc>
                <a:tc>
                  <a:txBody>
                    <a:bodyPr/>
                    <a:lstStyle/>
                    <a:p>
                      <a:r>
                        <a:rPr lang="en-US" altLang="zh-CN" sz="1050" b="1" dirty="0"/>
                        <a:t>01FFFC</a:t>
                      </a:r>
                      <a:endParaRPr lang="zh-CN" altLang="en-US" sz="1050" b="1" dirty="0"/>
                    </a:p>
                  </a:txBody>
                  <a:tcPr/>
                </a:tc>
                <a:tc>
                  <a:txBody>
                    <a:bodyPr/>
                    <a:lstStyle/>
                    <a:p>
                      <a:r>
                        <a:rPr lang="en-US" altLang="zh-CN" sz="1050" b="1" dirty="0"/>
                        <a:t>4FFFFC68</a:t>
                      </a:r>
                      <a:endParaRPr lang="zh-CN" altLang="en-US" sz="1050" b="1" dirty="0"/>
                    </a:p>
                  </a:txBody>
                  <a:tcPr/>
                </a:tc>
                <a:extLst>
                  <a:ext uri="{0D108BD9-81ED-4DB2-BD59-A6C34878D82A}">
                    <a16:rowId xmlns:a16="http://schemas.microsoft.com/office/drawing/2014/main" val="2222410611"/>
                  </a:ext>
                </a:extLst>
              </a:tr>
              <a:tr h="243415">
                <a:tc>
                  <a:txBody>
                    <a:bodyPr/>
                    <a:lstStyle/>
                    <a:p>
                      <a:r>
                        <a:rPr lang="en-US" altLang="zh-CN" sz="1050" b="1" dirty="0"/>
                        <a:t>000008</a:t>
                      </a:r>
                      <a:endParaRPr lang="zh-CN" altLang="en-US" sz="1050" b="1" dirty="0"/>
                    </a:p>
                  </a:txBody>
                  <a:tcPr/>
                </a:tc>
                <a:tc>
                  <a:txBody>
                    <a:bodyPr/>
                    <a:lstStyle/>
                    <a:p>
                      <a:r>
                        <a:rPr lang="en-US" altLang="zh-CN" sz="1050" b="1" dirty="0"/>
                        <a:t>87792301</a:t>
                      </a:r>
                      <a:endParaRPr lang="zh-CN" altLang="en-US" sz="1050" b="1" dirty="0"/>
                    </a:p>
                  </a:txBody>
                  <a:tcPr/>
                </a:tc>
                <a:tc>
                  <a:txBody>
                    <a:bodyPr/>
                    <a:lstStyle/>
                    <a:p>
                      <a:r>
                        <a:rPr lang="en-US" altLang="zh-CN" sz="1050" b="1" dirty="0"/>
                        <a:t>FFFFF8</a:t>
                      </a:r>
                      <a:endParaRPr lang="zh-CN" altLang="en-US" sz="1050" b="1" dirty="0"/>
                    </a:p>
                  </a:txBody>
                  <a:tcPr/>
                </a:tc>
                <a:tc>
                  <a:txBody>
                    <a:bodyPr/>
                    <a:lstStyle/>
                    <a:p>
                      <a:r>
                        <a:rPr lang="en-US" altLang="zh-CN" sz="1050" b="1" dirty="0"/>
                        <a:t>01BF2460</a:t>
                      </a:r>
                      <a:endParaRPr lang="zh-CN" altLang="en-US" sz="1050" b="1" dirty="0"/>
                    </a:p>
                  </a:txBody>
                  <a:tcPr/>
                </a:tc>
                <a:extLst>
                  <a:ext uri="{0D108BD9-81ED-4DB2-BD59-A6C34878D82A}">
                    <a16:rowId xmlns:a16="http://schemas.microsoft.com/office/drawing/2014/main" val="372469226"/>
                  </a:ext>
                </a:extLst>
              </a:tr>
              <a:tr h="243415">
                <a:tc>
                  <a:txBody>
                    <a:bodyPr/>
                    <a:lstStyle/>
                    <a:p>
                      <a:r>
                        <a:rPr lang="en-US" altLang="zh-CN" sz="1050" b="1" dirty="0"/>
                        <a:t>010004</a:t>
                      </a:r>
                      <a:endParaRPr lang="zh-CN" altLang="en-US" sz="1050" b="1" dirty="0"/>
                    </a:p>
                  </a:txBody>
                  <a:tcPr/>
                </a:tc>
                <a:tc>
                  <a:txBody>
                    <a:bodyPr/>
                    <a:lstStyle/>
                    <a:p>
                      <a:r>
                        <a:rPr lang="en-US" altLang="zh-CN" sz="1050" b="1" dirty="0"/>
                        <a:t>9ABEFCD0</a:t>
                      </a:r>
                      <a:endParaRPr lang="zh-CN" altLang="en-US" sz="1050" b="1" dirty="0"/>
                    </a:p>
                  </a:txBody>
                  <a:tcPr/>
                </a:tc>
                <a:tc>
                  <a:txBody>
                    <a:bodyPr/>
                    <a:lstStyle/>
                    <a:p>
                      <a:endParaRPr lang="zh-CN" altLang="en-US" sz="1050" b="1" dirty="0"/>
                    </a:p>
                  </a:txBody>
                  <a:tcPr/>
                </a:tc>
                <a:tc>
                  <a:txBody>
                    <a:bodyPr/>
                    <a:lstStyle/>
                    <a:p>
                      <a:endParaRPr lang="zh-CN" altLang="en-US" sz="1050" b="1" dirty="0"/>
                    </a:p>
                  </a:txBody>
                  <a:tcPr/>
                </a:tc>
                <a:extLst>
                  <a:ext uri="{0D108BD9-81ED-4DB2-BD59-A6C34878D82A}">
                    <a16:rowId xmlns:a16="http://schemas.microsoft.com/office/drawing/2014/main" val="2342862610"/>
                  </a:ext>
                </a:extLst>
              </a:tr>
            </a:tbl>
          </a:graphicData>
        </a:graphic>
      </p:graphicFrame>
      <p:graphicFrame>
        <p:nvGraphicFramePr>
          <p:cNvPr id="4" name="表格 4">
            <a:extLst>
              <a:ext uri="{FF2B5EF4-FFF2-40B4-BE49-F238E27FC236}">
                <a16:creationId xmlns:a16="http://schemas.microsoft.com/office/drawing/2014/main" id="{64E49BAB-3185-45A7-A62B-C58ADC6AADEF}"/>
              </a:ext>
            </a:extLst>
          </p:cNvPr>
          <p:cNvGraphicFramePr>
            <a:graphicFrameLocks noGrp="1"/>
          </p:cNvGraphicFramePr>
          <p:nvPr>
            <p:extLst>
              <p:ext uri="{D42A27DB-BD31-4B8C-83A1-F6EECF244321}">
                <p14:modId xmlns:p14="http://schemas.microsoft.com/office/powerpoint/2010/main" val="3520222294"/>
              </p:ext>
            </p:extLst>
          </p:nvPr>
        </p:nvGraphicFramePr>
        <p:xfrm>
          <a:off x="2195736" y="5125981"/>
          <a:ext cx="5076056" cy="1687395"/>
        </p:xfrm>
        <a:graphic>
          <a:graphicData uri="http://schemas.openxmlformats.org/drawingml/2006/table">
            <a:tbl>
              <a:tblPr firstRow="1" bandRow="1">
                <a:tableStyleId>{5C22544A-7EE6-4342-B048-85BDC9FD1C3A}</a:tableStyleId>
              </a:tblPr>
              <a:tblGrid>
                <a:gridCol w="1269014">
                  <a:extLst>
                    <a:ext uri="{9D8B030D-6E8A-4147-A177-3AD203B41FA5}">
                      <a16:colId xmlns:a16="http://schemas.microsoft.com/office/drawing/2014/main" val="2499491070"/>
                    </a:ext>
                  </a:extLst>
                </a:gridCol>
                <a:gridCol w="963234">
                  <a:extLst>
                    <a:ext uri="{9D8B030D-6E8A-4147-A177-3AD203B41FA5}">
                      <a16:colId xmlns:a16="http://schemas.microsoft.com/office/drawing/2014/main" val="2720612672"/>
                    </a:ext>
                  </a:extLst>
                </a:gridCol>
                <a:gridCol w="1574794">
                  <a:extLst>
                    <a:ext uri="{9D8B030D-6E8A-4147-A177-3AD203B41FA5}">
                      <a16:colId xmlns:a16="http://schemas.microsoft.com/office/drawing/2014/main" val="2270855788"/>
                    </a:ext>
                  </a:extLst>
                </a:gridCol>
                <a:gridCol w="1269014">
                  <a:extLst>
                    <a:ext uri="{9D8B030D-6E8A-4147-A177-3AD203B41FA5}">
                      <a16:colId xmlns:a16="http://schemas.microsoft.com/office/drawing/2014/main" val="3658990113"/>
                    </a:ext>
                  </a:extLst>
                </a:gridCol>
              </a:tblGrid>
              <a:tr h="213655">
                <a:tc>
                  <a:txBody>
                    <a:bodyPr/>
                    <a:lstStyle/>
                    <a:p>
                      <a:pPr algn="ctr"/>
                      <a:r>
                        <a:rPr lang="en-US" altLang="zh-CN" sz="1100" b="1" dirty="0"/>
                        <a:t>cache</a:t>
                      </a:r>
                      <a:r>
                        <a:rPr lang="zh-CN" altLang="en-US" sz="1100" b="1" dirty="0"/>
                        <a:t>行</a:t>
                      </a:r>
                    </a:p>
                  </a:txBody>
                  <a:tcPr/>
                </a:tc>
                <a:tc>
                  <a:txBody>
                    <a:bodyPr/>
                    <a:lstStyle/>
                    <a:p>
                      <a:pPr algn="ctr"/>
                      <a:r>
                        <a:rPr lang="zh-CN" altLang="en-US" sz="1100" b="1" dirty="0"/>
                        <a:t>有效位</a:t>
                      </a:r>
                    </a:p>
                  </a:txBody>
                  <a:tcPr/>
                </a:tc>
                <a:tc>
                  <a:txBody>
                    <a:bodyPr/>
                    <a:lstStyle/>
                    <a:p>
                      <a:pPr algn="ctr"/>
                      <a:r>
                        <a:rPr lang="zh-CN" altLang="en-US" sz="1100" b="1" dirty="0"/>
                        <a:t>区地址（</a:t>
                      </a:r>
                      <a:r>
                        <a:rPr lang="en-US" altLang="zh-CN" sz="1100" b="1" dirty="0"/>
                        <a:t>tag</a:t>
                      </a:r>
                      <a:r>
                        <a:rPr lang="zh-CN" altLang="en-US" sz="1100" b="1" dirty="0"/>
                        <a:t>）</a:t>
                      </a:r>
                    </a:p>
                  </a:txBody>
                  <a:tcPr/>
                </a:tc>
                <a:tc>
                  <a:txBody>
                    <a:bodyPr/>
                    <a:lstStyle/>
                    <a:p>
                      <a:pPr algn="ctr"/>
                      <a:r>
                        <a:rPr lang="zh-CN" altLang="en-US" sz="1100" b="1" dirty="0"/>
                        <a:t>数据块副本</a:t>
                      </a:r>
                    </a:p>
                  </a:txBody>
                  <a:tcPr/>
                </a:tc>
                <a:extLst>
                  <a:ext uri="{0D108BD9-81ED-4DB2-BD59-A6C34878D82A}">
                    <a16:rowId xmlns:a16="http://schemas.microsoft.com/office/drawing/2014/main" val="3018665950"/>
                  </a:ext>
                </a:extLst>
              </a:tr>
              <a:tr h="285663">
                <a:tc>
                  <a:txBody>
                    <a:bodyPr/>
                    <a:lstStyle/>
                    <a:p>
                      <a:pPr algn="ctr"/>
                      <a:r>
                        <a:rPr lang="en-US" altLang="zh-CN" sz="1100" b="1" dirty="0"/>
                        <a:t>0000</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a:t>
                      </a:r>
                      <a:endParaRPr lang="zh-CN" altLang="en-US" sz="1100" b="1" dirty="0"/>
                    </a:p>
                  </a:txBody>
                  <a:tcPr/>
                </a:tc>
                <a:tc>
                  <a:txBody>
                    <a:bodyPr/>
                    <a:lstStyle/>
                    <a:p>
                      <a:pPr algn="ctr"/>
                      <a:r>
                        <a:rPr lang="en-US" altLang="zh-CN" sz="1050" b="1" dirty="0"/>
                        <a:t>87568536</a:t>
                      </a:r>
                      <a:endParaRPr lang="zh-CN" altLang="en-US" sz="1050" b="1" dirty="0"/>
                    </a:p>
                  </a:txBody>
                  <a:tcPr/>
                </a:tc>
                <a:extLst>
                  <a:ext uri="{0D108BD9-81ED-4DB2-BD59-A6C34878D82A}">
                    <a16:rowId xmlns:a16="http://schemas.microsoft.com/office/drawing/2014/main" val="2879843738"/>
                  </a:ext>
                </a:extLst>
              </a:tr>
              <a:tr h="285663">
                <a:tc>
                  <a:txBody>
                    <a:bodyPr/>
                    <a:lstStyle/>
                    <a:p>
                      <a:pPr algn="ctr"/>
                      <a:r>
                        <a:rPr lang="en-US" altLang="zh-CN" sz="1100" b="1" dirty="0"/>
                        <a:t>0002</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a:t>
                      </a:r>
                      <a:endParaRPr lang="zh-CN" altLang="en-US" sz="1100" b="1" dirty="0"/>
                    </a:p>
                  </a:txBody>
                  <a:tcPr/>
                </a:tc>
                <a:tc>
                  <a:txBody>
                    <a:bodyPr/>
                    <a:lstStyle/>
                    <a:p>
                      <a:pPr algn="ctr"/>
                      <a:r>
                        <a:rPr lang="en-US" altLang="zh-CN" sz="1050" b="1" dirty="0"/>
                        <a:t>87792301</a:t>
                      </a:r>
                      <a:endParaRPr lang="zh-CN" altLang="en-US" sz="1050" b="1" dirty="0"/>
                    </a:p>
                  </a:txBody>
                  <a:tcPr/>
                </a:tc>
                <a:extLst>
                  <a:ext uri="{0D108BD9-81ED-4DB2-BD59-A6C34878D82A}">
                    <a16:rowId xmlns:a16="http://schemas.microsoft.com/office/drawing/2014/main" val="4162492539"/>
                  </a:ext>
                </a:extLst>
              </a:tr>
              <a:tr h="285663">
                <a:tc>
                  <a:txBody>
                    <a:bodyPr/>
                    <a:lstStyle/>
                    <a:p>
                      <a:pPr algn="ctr"/>
                      <a:r>
                        <a:rPr lang="en-US" altLang="zh-CN" sz="1100" b="1" dirty="0"/>
                        <a:t>0001</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01</a:t>
                      </a:r>
                      <a:endParaRPr lang="zh-CN" altLang="en-US" sz="1100" b="1" dirty="0"/>
                    </a:p>
                  </a:txBody>
                  <a:tcPr/>
                </a:tc>
                <a:tc>
                  <a:txBody>
                    <a:bodyPr/>
                    <a:lstStyle/>
                    <a:p>
                      <a:pPr algn="ctr"/>
                      <a:r>
                        <a:rPr lang="en-US" altLang="zh-CN" sz="1050" b="1" dirty="0"/>
                        <a:t>9ABEFCD0</a:t>
                      </a:r>
                      <a:endParaRPr lang="zh-CN" altLang="en-US" sz="1050" b="1" dirty="0"/>
                    </a:p>
                  </a:txBody>
                  <a:tcPr/>
                </a:tc>
                <a:extLst>
                  <a:ext uri="{0D108BD9-81ED-4DB2-BD59-A6C34878D82A}">
                    <a16:rowId xmlns:a16="http://schemas.microsoft.com/office/drawing/2014/main" val="648559380"/>
                  </a:ext>
                </a:extLst>
              </a:tr>
              <a:tr h="285663">
                <a:tc>
                  <a:txBody>
                    <a:bodyPr/>
                    <a:lstStyle/>
                    <a:p>
                      <a:pPr algn="ctr"/>
                      <a:r>
                        <a:rPr lang="en-US" altLang="zh-CN" sz="1100" b="1" dirty="0"/>
                        <a:t>3FFF</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01</a:t>
                      </a:r>
                      <a:endParaRPr lang="zh-CN" altLang="en-US" sz="1100" b="1" dirty="0"/>
                    </a:p>
                  </a:txBody>
                  <a:tcPr/>
                </a:tc>
                <a:tc>
                  <a:txBody>
                    <a:bodyPr/>
                    <a:lstStyle/>
                    <a:p>
                      <a:pPr algn="ctr"/>
                      <a:r>
                        <a:rPr lang="en-US" altLang="zh-CN" sz="1050" b="1" dirty="0"/>
                        <a:t>4FFFFC68</a:t>
                      </a:r>
                      <a:endParaRPr lang="zh-CN" altLang="en-US" sz="1050" b="1" dirty="0"/>
                    </a:p>
                  </a:txBody>
                  <a:tcPr/>
                </a:tc>
                <a:extLst>
                  <a:ext uri="{0D108BD9-81ED-4DB2-BD59-A6C34878D82A}">
                    <a16:rowId xmlns:a16="http://schemas.microsoft.com/office/drawing/2014/main" val="1514833547"/>
                  </a:ext>
                </a:extLst>
              </a:tr>
              <a:tr h="285663">
                <a:tc>
                  <a:txBody>
                    <a:bodyPr/>
                    <a:lstStyle/>
                    <a:p>
                      <a:pPr algn="ctr"/>
                      <a:r>
                        <a:rPr lang="en-US" altLang="zh-CN" sz="1100" b="1" dirty="0"/>
                        <a:t>3FFE</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FF</a:t>
                      </a:r>
                      <a:endParaRPr lang="zh-CN" altLang="en-US" sz="1100" b="1" dirty="0"/>
                    </a:p>
                  </a:txBody>
                  <a:tcPr/>
                </a:tc>
                <a:tc>
                  <a:txBody>
                    <a:bodyPr/>
                    <a:lstStyle/>
                    <a:p>
                      <a:pPr algn="ctr"/>
                      <a:r>
                        <a:rPr lang="en-US" altLang="zh-CN" sz="1050" b="1" dirty="0"/>
                        <a:t>01BF2460</a:t>
                      </a:r>
                      <a:endParaRPr lang="zh-CN" altLang="en-US" sz="1050" b="1" dirty="0"/>
                    </a:p>
                  </a:txBody>
                  <a:tcPr/>
                </a:tc>
                <a:extLst>
                  <a:ext uri="{0D108BD9-81ED-4DB2-BD59-A6C34878D82A}">
                    <a16:rowId xmlns:a16="http://schemas.microsoft.com/office/drawing/2014/main" val="1130825608"/>
                  </a:ext>
                </a:extLst>
              </a:tr>
            </a:tbl>
          </a:graphicData>
        </a:graphic>
      </p:graphicFrame>
      <p:sp>
        <p:nvSpPr>
          <p:cNvPr id="5" name="文本框 4">
            <a:extLst>
              <a:ext uri="{FF2B5EF4-FFF2-40B4-BE49-F238E27FC236}">
                <a16:creationId xmlns:a16="http://schemas.microsoft.com/office/drawing/2014/main" id="{58E7E867-E20D-4B3C-821F-5FBA85579FDF}"/>
              </a:ext>
            </a:extLst>
          </p:cNvPr>
          <p:cNvSpPr txBox="1"/>
          <p:nvPr/>
        </p:nvSpPr>
        <p:spPr>
          <a:xfrm>
            <a:off x="4211960" y="880795"/>
            <a:ext cx="1685077" cy="246221"/>
          </a:xfrm>
          <a:prstGeom prst="rect">
            <a:avLst/>
          </a:prstGeom>
          <a:noFill/>
        </p:spPr>
        <p:txBody>
          <a:bodyPr wrap="none" rtlCol="0">
            <a:spAutoFit/>
          </a:bodyPr>
          <a:lstStyle/>
          <a:p>
            <a:r>
              <a:rPr lang="zh-CN" altLang="en-US" sz="1000" b="1" dirty="0"/>
              <a:t>表</a:t>
            </a:r>
            <a:r>
              <a:rPr lang="en-US" altLang="zh-CN" sz="1000" b="1" dirty="0"/>
              <a:t>4.13    </a:t>
            </a:r>
            <a:r>
              <a:rPr lang="zh-CN" altLang="en-US" sz="1000" b="1" dirty="0"/>
              <a:t>主存数据分布情况</a:t>
            </a:r>
          </a:p>
        </p:txBody>
      </p:sp>
      <p:sp>
        <p:nvSpPr>
          <p:cNvPr id="6" name="文本框 5">
            <a:extLst>
              <a:ext uri="{FF2B5EF4-FFF2-40B4-BE49-F238E27FC236}">
                <a16:creationId xmlns:a16="http://schemas.microsoft.com/office/drawing/2014/main" id="{6AC8F83A-E716-4037-9BE3-88118AE24C47}"/>
              </a:ext>
            </a:extLst>
          </p:cNvPr>
          <p:cNvSpPr txBox="1"/>
          <p:nvPr/>
        </p:nvSpPr>
        <p:spPr>
          <a:xfrm>
            <a:off x="3843231" y="4838963"/>
            <a:ext cx="2153154" cy="246221"/>
          </a:xfrm>
          <a:prstGeom prst="rect">
            <a:avLst/>
          </a:prstGeom>
          <a:noFill/>
        </p:spPr>
        <p:txBody>
          <a:bodyPr wrap="none" rtlCol="0">
            <a:spAutoFit/>
          </a:bodyPr>
          <a:lstStyle/>
          <a:p>
            <a:r>
              <a:rPr lang="zh-CN" altLang="en-US" sz="1000" b="1" dirty="0"/>
              <a:t>直接相联映射方式</a:t>
            </a:r>
            <a:r>
              <a:rPr lang="en-US" altLang="zh-CN" sz="1000" b="1" dirty="0"/>
              <a:t>cache</a:t>
            </a:r>
            <a:r>
              <a:rPr lang="zh-CN" altLang="en-US" sz="1000" b="1" dirty="0"/>
              <a:t>每行的内容</a:t>
            </a:r>
          </a:p>
        </p:txBody>
      </p:sp>
    </p:spTree>
    <p:extLst>
      <p:ext uri="{BB962C8B-B14F-4D97-AF65-F5344CB8AC3E}">
        <p14:creationId xmlns:p14="http://schemas.microsoft.com/office/powerpoint/2010/main" val="2091731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271189"/>
            <a:ext cx="8229600" cy="4525963"/>
          </a:xfrm>
        </p:spPr>
        <p:txBody>
          <a:bodyPr/>
          <a:lstStyle/>
          <a:p>
            <a:r>
              <a:rPr lang="en-US" altLang="zh-CN" sz="1200" b="1" dirty="0"/>
              <a:t>4.11    </a:t>
            </a:r>
            <a:r>
              <a:rPr lang="zh-CN" altLang="en-US" sz="1200" b="1" dirty="0"/>
              <a:t>设</a:t>
            </a:r>
            <a:r>
              <a:rPr lang="en-US" altLang="zh-CN" sz="1200" b="1" dirty="0"/>
              <a:t>cache</a:t>
            </a:r>
            <a:r>
              <a:rPr lang="zh-CN" altLang="en-US" sz="1200" b="1" dirty="0"/>
              <a:t>的容量为</a:t>
            </a:r>
            <a:r>
              <a:rPr lang="en-US" altLang="zh-CN" sz="1200" b="1" dirty="0"/>
              <a:t>2</a:t>
            </a:r>
            <a:r>
              <a:rPr lang="en-US" altLang="zh-CN" sz="1200" b="1" baseline="30000" dirty="0"/>
              <a:t>14</a:t>
            </a:r>
            <a:r>
              <a:rPr lang="zh-CN" altLang="en-US" sz="1200" b="1" dirty="0"/>
              <a:t>块，每块是一个</a:t>
            </a:r>
            <a:r>
              <a:rPr lang="en-US" altLang="zh-CN" sz="1200" b="1" dirty="0"/>
              <a:t>32</a:t>
            </a:r>
            <a:r>
              <a:rPr lang="zh-CN" altLang="en-US" sz="1200" b="1" dirty="0"/>
              <a:t>位字，主存容量是</a:t>
            </a:r>
            <a:r>
              <a:rPr lang="en-US" altLang="zh-CN" sz="1200" b="1" dirty="0"/>
              <a:t>cache</a:t>
            </a:r>
            <a:r>
              <a:rPr lang="zh-CN" altLang="en-US" sz="1200" b="1" dirty="0"/>
              <a:t>容量的</a:t>
            </a:r>
            <a:r>
              <a:rPr lang="en-US" altLang="zh-CN" sz="1200" b="1" dirty="0"/>
              <a:t>256</a:t>
            </a:r>
            <a:r>
              <a:rPr lang="zh-CN" altLang="en-US" sz="1200" b="1" dirty="0"/>
              <a:t>倍，其中有表</a:t>
            </a:r>
            <a:r>
              <a:rPr lang="en-US" altLang="zh-CN" sz="1200" b="1" dirty="0"/>
              <a:t>4.13</a:t>
            </a:r>
            <a:r>
              <a:rPr lang="zh-CN" altLang="en-US" sz="1200" b="1" dirty="0"/>
              <a:t>所示的数据（地址和数据均采用十六进制表示）。分别采用全相联映射、直接相联映射、四路组相联映射方式，将主存中这些数据载入</a:t>
            </a:r>
            <a:r>
              <a:rPr lang="en-US" altLang="zh-CN" sz="1200" b="1" dirty="0"/>
              <a:t>cache</a:t>
            </a:r>
            <a:r>
              <a:rPr lang="zh-CN" altLang="en-US" sz="1200" b="1" dirty="0"/>
              <a:t>后，</a:t>
            </a:r>
            <a:r>
              <a:rPr lang="en-US" altLang="zh-CN" sz="1200" b="1" dirty="0"/>
              <a:t>cache</a:t>
            </a:r>
            <a:r>
              <a:rPr lang="zh-CN" altLang="en-US" sz="1200" b="1" dirty="0"/>
              <a:t>各块中的数据内容及相应的标志是什么？</a:t>
            </a:r>
            <a:endParaRPr lang="en-US" altLang="zh-CN" sz="1200" b="1" dirty="0"/>
          </a:p>
          <a:p>
            <a:endParaRPr lang="en-US" altLang="zh-CN" sz="1200" b="1" dirty="0"/>
          </a:p>
          <a:p>
            <a:endParaRPr lang="en-US" altLang="zh-CN" sz="1200" b="1" dirty="0"/>
          </a:p>
          <a:p>
            <a:endParaRPr lang="en-US" altLang="zh-CN" sz="1200" b="1" dirty="0"/>
          </a:p>
          <a:p>
            <a:endParaRPr lang="en-US" altLang="zh-CN" sz="1200" b="1" dirty="0"/>
          </a:p>
          <a:p>
            <a:endParaRPr lang="en-US" altLang="zh-CN" sz="1200" b="1" dirty="0"/>
          </a:p>
          <a:p>
            <a:r>
              <a:rPr lang="zh-CN" altLang="en-US" sz="1200" b="1" dirty="0"/>
              <a:t>解（续）：</a:t>
            </a:r>
            <a:r>
              <a:rPr lang="en-US" altLang="zh-CN" sz="1600" b="1" dirty="0"/>
              <a:t> </a:t>
            </a:r>
          </a:p>
          <a:p>
            <a:pPr lvl="1"/>
            <a:r>
              <a:rPr lang="en-US" altLang="zh-CN" sz="1200" b="1" dirty="0"/>
              <a:t>cache</a:t>
            </a:r>
            <a:r>
              <a:rPr lang="zh-CN" altLang="en-US" sz="1200" b="1" dirty="0"/>
              <a:t>的容量为</a:t>
            </a:r>
            <a:r>
              <a:rPr lang="en-US" altLang="zh-CN" sz="1200" b="1" dirty="0"/>
              <a:t>2</a:t>
            </a:r>
            <a:r>
              <a:rPr lang="en-US" altLang="zh-CN" sz="1200" b="1" baseline="30000" dirty="0"/>
              <a:t>14</a:t>
            </a:r>
            <a:r>
              <a:rPr lang="zh-CN" altLang="en-US" sz="1200" b="1" dirty="0"/>
              <a:t>块，</a:t>
            </a:r>
            <a:r>
              <a:rPr lang="en-US" altLang="zh-CN" sz="1200" b="1" dirty="0"/>
              <a:t>cache</a:t>
            </a:r>
            <a:r>
              <a:rPr lang="zh-CN" altLang="en-US" sz="1200" b="1" dirty="0"/>
              <a:t>块地址</a:t>
            </a:r>
            <a:r>
              <a:rPr lang="en-US" altLang="zh-CN" sz="1200" b="1" dirty="0"/>
              <a:t>=14</a:t>
            </a:r>
            <a:r>
              <a:rPr lang="zh-CN" altLang="en-US" sz="1200" b="1" dirty="0"/>
              <a:t>位</a:t>
            </a:r>
            <a:endParaRPr lang="en-US" altLang="zh-CN" sz="1200" b="1" dirty="0"/>
          </a:p>
          <a:p>
            <a:pPr lvl="1"/>
            <a:r>
              <a:rPr lang="zh-CN" altLang="en-US" sz="1200" b="1" dirty="0"/>
              <a:t>每块是一个</a:t>
            </a:r>
            <a:r>
              <a:rPr lang="en-US" altLang="zh-CN" sz="1200" b="1" dirty="0"/>
              <a:t>32</a:t>
            </a:r>
            <a:r>
              <a:rPr lang="zh-CN" altLang="en-US" sz="1200" b="1" dirty="0"/>
              <a:t>位字</a:t>
            </a:r>
            <a:r>
              <a:rPr lang="en-US" altLang="zh-CN" sz="1200" b="1" dirty="0"/>
              <a:t>=4B</a:t>
            </a:r>
            <a:r>
              <a:rPr lang="zh-CN" altLang="en-US" sz="1200" b="1" dirty="0"/>
              <a:t>，块内偏移</a:t>
            </a:r>
            <a:r>
              <a:rPr lang="en-US" altLang="zh-CN" sz="1200" b="1" dirty="0"/>
              <a:t>=2</a:t>
            </a:r>
            <a:r>
              <a:rPr lang="zh-CN" altLang="en-US" sz="1200" b="1" dirty="0"/>
              <a:t>位（</a:t>
            </a:r>
            <a:r>
              <a:rPr lang="en-US" altLang="zh-CN" sz="1200" b="1" dirty="0"/>
              <a:t>2</a:t>
            </a:r>
            <a:r>
              <a:rPr lang="en-US" altLang="zh-CN" sz="1200" b="1" baseline="30000" dirty="0"/>
              <a:t>2</a:t>
            </a:r>
            <a:r>
              <a:rPr lang="en-US" altLang="zh-CN" sz="1200" b="1" dirty="0"/>
              <a:t>=4</a:t>
            </a:r>
            <a:r>
              <a:rPr lang="zh-CN" altLang="en-US" sz="1200" b="1" dirty="0"/>
              <a:t>）</a:t>
            </a:r>
            <a:endParaRPr lang="en-US" altLang="zh-CN" sz="1200" b="1" dirty="0"/>
          </a:p>
          <a:p>
            <a:pPr lvl="1"/>
            <a:r>
              <a:rPr lang="en-US" altLang="zh-CN" sz="1200" b="1" dirty="0"/>
              <a:t>cache</a:t>
            </a:r>
            <a:r>
              <a:rPr lang="zh-CN" altLang="en-US" sz="1200" b="1" dirty="0"/>
              <a:t>地址</a:t>
            </a:r>
            <a:r>
              <a:rPr lang="en-US" altLang="zh-CN" sz="1200" b="1" dirty="0"/>
              <a:t>=14+2=16</a:t>
            </a:r>
            <a:r>
              <a:rPr lang="zh-CN" altLang="en-US" sz="1200" b="1" dirty="0"/>
              <a:t>位</a:t>
            </a:r>
            <a:endParaRPr lang="en-US" altLang="zh-CN" sz="1200" b="1" dirty="0"/>
          </a:p>
          <a:p>
            <a:pPr lvl="1"/>
            <a:endParaRPr lang="en-US" altLang="zh-CN" sz="1200" b="1" dirty="0"/>
          </a:p>
          <a:p>
            <a:pPr lvl="1"/>
            <a:r>
              <a:rPr lang="zh-CN" altLang="en-US" sz="1200" b="1" dirty="0"/>
              <a:t>主存容量是</a:t>
            </a:r>
            <a:r>
              <a:rPr lang="en-US" altLang="zh-CN" sz="1200" b="1" dirty="0"/>
              <a:t>cache</a:t>
            </a:r>
            <a:r>
              <a:rPr lang="zh-CN" altLang="en-US" sz="1200" b="1" dirty="0"/>
              <a:t>的</a:t>
            </a:r>
            <a:r>
              <a:rPr lang="en-US" altLang="zh-CN" sz="1200" b="1" dirty="0"/>
              <a:t>256</a:t>
            </a:r>
            <a:r>
              <a:rPr lang="zh-CN" altLang="en-US" sz="1200" b="1" dirty="0"/>
              <a:t>倍，主存块为</a:t>
            </a:r>
            <a:r>
              <a:rPr lang="en-US" altLang="zh-CN" sz="1200" b="1" dirty="0"/>
              <a:t>256x 2</a:t>
            </a:r>
            <a:r>
              <a:rPr lang="en-US" altLang="zh-CN" sz="1200" b="1" baseline="30000" dirty="0"/>
              <a:t>14</a:t>
            </a:r>
            <a:r>
              <a:rPr lang="zh-CN" altLang="en-US" sz="1200" b="1" dirty="0"/>
              <a:t>块</a:t>
            </a:r>
            <a:r>
              <a:rPr lang="en-US" altLang="zh-CN" sz="1200" b="1" dirty="0"/>
              <a:t>= 2</a:t>
            </a:r>
            <a:r>
              <a:rPr lang="en-US" altLang="zh-CN" sz="1200" b="1" baseline="30000" dirty="0"/>
              <a:t>22</a:t>
            </a:r>
            <a:r>
              <a:rPr lang="zh-CN" altLang="en-US" sz="1200" b="1" dirty="0"/>
              <a:t>块，主存块地址</a:t>
            </a:r>
            <a:r>
              <a:rPr lang="en-US" altLang="zh-CN" sz="1200" b="1" dirty="0"/>
              <a:t>=22</a:t>
            </a:r>
            <a:r>
              <a:rPr lang="zh-CN" altLang="en-US" sz="1200" b="1" dirty="0"/>
              <a:t>位</a:t>
            </a:r>
            <a:endParaRPr lang="en-US" altLang="zh-CN" sz="1200" b="1" dirty="0"/>
          </a:p>
          <a:p>
            <a:pPr lvl="1"/>
            <a:r>
              <a:rPr lang="zh-CN" altLang="en-US" sz="1200" b="1" dirty="0"/>
              <a:t>主存地址</a:t>
            </a:r>
            <a:r>
              <a:rPr lang="en-US" altLang="zh-CN" sz="1200" b="1" dirty="0"/>
              <a:t>=</a:t>
            </a:r>
            <a:r>
              <a:rPr lang="zh-CN" altLang="en-US" sz="1200" b="1" dirty="0"/>
              <a:t>主存块地址</a:t>
            </a:r>
            <a:r>
              <a:rPr lang="en-US" altLang="zh-CN" sz="1200" b="1" dirty="0"/>
              <a:t>+</a:t>
            </a:r>
            <a:r>
              <a:rPr lang="zh-CN" altLang="en-US" sz="1200" b="1" dirty="0"/>
              <a:t>块内偏移</a:t>
            </a:r>
            <a:r>
              <a:rPr lang="en-US" altLang="zh-CN" sz="1200" b="1" dirty="0"/>
              <a:t>=22+2=24</a:t>
            </a:r>
            <a:r>
              <a:rPr lang="zh-CN" altLang="en-US" sz="1200" b="1" dirty="0"/>
              <a:t>位</a:t>
            </a:r>
            <a:endParaRPr lang="en-US" altLang="zh-CN" sz="1200" b="1" dirty="0"/>
          </a:p>
          <a:p>
            <a:pPr lvl="1"/>
            <a:endParaRPr lang="en-US" altLang="zh-CN" sz="1200" b="1" dirty="0"/>
          </a:p>
          <a:p>
            <a:pPr lvl="1"/>
            <a:r>
              <a:rPr lang="zh-CN" altLang="en-US" sz="1200" b="1" dirty="0">
                <a:solidFill>
                  <a:srgbClr val="FF0000"/>
                </a:solidFill>
              </a:rPr>
              <a:t>四路组相联映射</a:t>
            </a:r>
            <a:r>
              <a:rPr lang="zh-CN" altLang="en-US" sz="1200" b="1" dirty="0"/>
              <a:t>：</a:t>
            </a:r>
            <a:endParaRPr lang="en-US" altLang="zh-CN" sz="1200" b="1" dirty="0"/>
          </a:p>
          <a:p>
            <a:pPr lvl="2"/>
            <a:r>
              <a:rPr lang="zh-CN" altLang="en-US" sz="1000" b="1" dirty="0"/>
              <a:t>主存地址</a:t>
            </a:r>
            <a:r>
              <a:rPr lang="en-US" altLang="zh-CN" sz="1000" b="1" dirty="0"/>
              <a:t>=</a:t>
            </a:r>
            <a:r>
              <a:rPr lang="zh-CN" altLang="en-US" sz="1000" b="1" dirty="0"/>
              <a:t>标记（</a:t>
            </a:r>
            <a:r>
              <a:rPr lang="en-US" altLang="zh-CN" sz="1000" b="1" dirty="0"/>
              <a:t>tag</a:t>
            </a:r>
            <a:r>
              <a:rPr lang="zh-CN" altLang="en-US" sz="1000" b="1" dirty="0"/>
              <a:t>）</a:t>
            </a:r>
            <a:r>
              <a:rPr lang="en-US" altLang="zh-CN" sz="1000" b="1" dirty="0"/>
              <a:t>+</a:t>
            </a:r>
            <a:r>
              <a:rPr lang="zh-CN" altLang="en-US" sz="1000" b="1" dirty="0"/>
              <a:t>组索引（</a:t>
            </a:r>
            <a:r>
              <a:rPr lang="en-US" altLang="zh-CN" sz="1000" b="1" dirty="0"/>
              <a:t>index</a:t>
            </a:r>
            <a:r>
              <a:rPr lang="zh-CN" altLang="en-US" sz="1000" b="1" dirty="0"/>
              <a:t>）</a:t>
            </a:r>
            <a:r>
              <a:rPr lang="en-US" altLang="zh-CN" sz="1000" b="1" dirty="0"/>
              <a:t>+</a:t>
            </a:r>
            <a:r>
              <a:rPr lang="zh-CN" altLang="en-US" sz="1000" b="1" dirty="0"/>
              <a:t>块内偏移（</a:t>
            </a:r>
            <a:r>
              <a:rPr lang="en-US" altLang="zh-CN" sz="1000" b="1" dirty="0"/>
              <a:t>offset</a:t>
            </a:r>
            <a:r>
              <a:rPr lang="zh-CN" altLang="en-US" sz="1000" b="1" dirty="0"/>
              <a:t>）</a:t>
            </a:r>
            <a:r>
              <a:rPr lang="en-US" altLang="zh-CN" sz="1000" b="1" dirty="0"/>
              <a:t>= 10</a:t>
            </a:r>
            <a:r>
              <a:rPr lang="zh-CN" altLang="en-US" sz="1000" b="1" dirty="0"/>
              <a:t>位 </a:t>
            </a:r>
            <a:r>
              <a:rPr lang="en-US" altLang="zh-CN" sz="1000" b="1" dirty="0"/>
              <a:t>+ 12</a:t>
            </a:r>
            <a:r>
              <a:rPr lang="zh-CN" altLang="en-US" sz="1000" b="1" dirty="0"/>
              <a:t>位 </a:t>
            </a:r>
            <a:r>
              <a:rPr lang="en-US" altLang="zh-CN" sz="1000" b="1" dirty="0"/>
              <a:t>+ 2</a:t>
            </a:r>
            <a:r>
              <a:rPr lang="zh-CN" altLang="en-US" sz="1000" b="1" dirty="0"/>
              <a:t>位</a:t>
            </a:r>
            <a:endParaRPr lang="en-US" altLang="zh-CN" sz="1000" b="1" dirty="0"/>
          </a:p>
          <a:p>
            <a:pPr lvl="2"/>
            <a:r>
              <a:rPr lang="en-US" altLang="zh-CN" sz="1000" b="1" dirty="0"/>
              <a:t>cache</a:t>
            </a:r>
            <a:r>
              <a:rPr lang="zh-CN" altLang="en-US" sz="1000" b="1" dirty="0"/>
              <a:t>每一行的内容</a:t>
            </a:r>
            <a:r>
              <a:rPr lang="en-US" altLang="zh-CN" sz="1000" b="1" dirty="0"/>
              <a:t>=</a:t>
            </a:r>
            <a:r>
              <a:rPr lang="zh-CN" altLang="en-US" sz="1000" b="1" dirty="0"/>
              <a:t>有效位</a:t>
            </a:r>
            <a:r>
              <a:rPr lang="en-US" altLang="zh-CN" sz="1000" b="1" dirty="0"/>
              <a:t>+</a:t>
            </a:r>
            <a:r>
              <a:rPr lang="zh-CN" altLang="en-US" sz="1000" b="1" dirty="0"/>
              <a:t>标记（</a:t>
            </a:r>
            <a:r>
              <a:rPr lang="en-US" altLang="zh-CN" sz="1000" b="1" dirty="0"/>
              <a:t>tag</a:t>
            </a:r>
            <a:r>
              <a:rPr lang="zh-CN" altLang="en-US" sz="1000" b="1" dirty="0"/>
              <a:t>）</a:t>
            </a:r>
            <a:r>
              <a:rPr lang="en-US" altLang="zh-CN" sz="1000" b="1" dirty="0"/>
              <a:t>+</a:t>
            </a:r>
            <a:r>
              <a:rPr lang="zh-CN" altLang="en-US" sz="1000" b="1" dirty="0"/>
              <a:t>数据块副本</a:t>
            </a:r>
            <a:endParaRPr lang="en-US" altLang="zh-CN" sz="1000" b="1" dirty="0"/>
          </a:p>
          <a:p>
            <a:pPr lvl="2"/>
            <a:r>
              <a:rPr lang="zh-CN" altLang="en-US" sz="1000" b="1" dirty="0"/>
              <a:t>例如表</a:t>
            </a:r>
            <a:r>
              <a:rPr lang="en-US" altLang="zh-CN" sz="1000" b="1" dirty="0"/>
              <a:t>4.13</a:t>
            </a:r>
            <a:r>
              <a:rPr lang="zh-CN" altLang="en-US" sz="1000" b="1" dirty="0"/>
              <a:t>中的第一个数据块：主存地址</a:t>
            </a:r>
            <a:r>
              <a:rPr lang="en-US" altLang="zh-CN" sz="1000" b="1" dirty="0"/>
              <a:t>=000000H</a:t>
            </a:r>
            <a:r>
              <a:rPr lang="zh-CN" altLang="en-US" sz="1000" b="1" dirty="0"/>
              <a:t>，标记</a:t>
            </a:r>
            <a:r>
              <a:rPr lang="en-US" altLang="zh-CN" sz="1000" b="1" dirty="0"/>
              <a:t>=000H</a:t>
            </a:r>
            <a:r>
              <a:rPr lang="zh-CN" altLang="en-US" sz="1000" b="1" dirty="0"/>
              <a:t>，组索引</a:t>
            </a:r>
            <a:r>
              <a:rPr lang="en-US" altLang="zh-CN" sz="1000" b="1" dirty="0"/>
              <a:t>=000H</a:t>
            </a:r>
            <a:r>
              <a:rPr lang="zh-CN" altLang="en-US" sz="1000" b="1" dirty="0"/>
              <a:t>，数据块副本</a:t>
            </a:r>
            <a:r>
              <a:rPr lang="en-US" altLang="zh-CN" sz="1000" b="1" dirty="0"/>
              <a:t>=87568536H</a:t>
            </a:r>
            <a:r>
              <a:rPr lang="zh-CN" altLang="en-US" sz="1000" b="1" dirty="0"/>
              <a:t>，有效位</a:t>
            </a:r>
            <a:r>
              <a:rPr lang="en-US" altLang="zh-CN" sz="1000" b="1" dirty="0"/>
              <a:t>=1</a:t>
            </a:r>
            <a:r>
              <a:rPr lang="zh-CN" altLang="en-US" sz="1000" b="1" dirty="0"/>
              <a:t>，映射到</a:t>
            </a:r>
            <a:r>
              <a:rPr lang="en-US" altLang="zh-CN" sz="1000" b="1" dirty="0"/>
              <a:t>cache</a:t>
            </a:r>
            <a:r>
              <a:rPr lang="zh-CN" altLang="en-US" sz="1000" b="1" dirty="0"/>
              <a:t>的第</a:t>
            </a:r>
            <a:r>
              <a:rPr lang="en-US" altLang="zh-CN" sz="1000" b="1" dirty="0"/>
              <a:t>000H</a:t>
            </a:r>
            <a:r>
              <a:rPr lang="zh-CN" altLang="en-US" sz="1000" b="1" dirty="0"/>
              <a:t>组；其他行类似得到</a:t>
            </a:r>
            <a:endParaRPr lang="en-US" altLang="zh-CN" sz="1000" b="1" dirty="0"/>
          </a:p>
          <a:p>
            <a:pPr lvl="1"/>
            <a:endParaRPr lang="en-US" altLang="zh-CN" sz="1200" b="1" dirty="0"/>
          </a:p>
        </p:txBody>
      </p:sp>
      <p:graphicFrame>
        <p:nvGraphicFramePr>
          <p:cNvPr id="2" name="表格 3">
            <a:extLst>
              <a:ext uri="{FF2B5EF4-FFF2-40B4-BE49-F238E27FC236}">
                <a16:creationId xmlns:a16="http://schemas.microsoft.com/office/drawing/2014/main" id="{3F22FB55-56B6-4ACB-9140-E793764D4DAC}"/>
              </a:ext>
            </a:extLst>
          </p:cNvPr>
          <p:cNvGraphicFramePr>
            <a:graphicFrameLocks noGrp="1"/>
          </p:cNvGraphicFramePr>
          <p:nvPr/>
        </p:nvGraphicFramePr>
        <p:xfrm>
          <a:off x="2555776" y="1127016"/>
          <a:ext cx="5208240" cy="1005840"/>
        </p:xfrm>
        <a:graphic>
          <a:graphicData uri="http://schemas.openxmlformats.org/drawingml/2006/table">
            <a:tbl>
              <a:tblPr firstRow="1" bandRow="1">
                <a:tableStyleId>{5C22544A-7EE6-4342-B048-85BDC9FD1C3A}</a:tableStyleId>
              </a:tblPr>
              <a:tblGrid>
                <a:gridCol w="1302060">
                  <a:extLst>
                    <a:ext uri="{9D8B030D-6E8A-4147-A177-3AD203B41FA5}">
                      <a16:colId xmlns:a16="http://schemas.microsoft.com/office/drawing/2014/main" val="3398176595"/>
                    </a:ext>
                  </a:extLst>
                </a:gridCol>
                <a:gridCol w="1302060">
                  <a:extLst>
                    <a:ext uri="{9D8B030D-6E8A-4147-A177-3AD203B41FA5}">
                      <a16:colId xmlns:a16="http://schemas.microsoft.com/office/drawing/2014/main" val="4053076303"/>
                    </a:ext>
                  </a:extLst>
                </a:gridCol>
                <a:gridCol w="1302060">
                  <a:extLst>
                    <a:ext uri="{9D8B030D-6E8A-4147-A177-3AD203B41FA5}">
                      <a16:colId xmlns:a16="http://schemas.microsoft.com/office/drawing/2014/main" val="2236414756"/>
                    </a:ext>
                  </a:extLst>
                </a:gridCol>
                <a:gridCol w="1302060">
                  <a:extLst>
                    <a:ext uri="{9D8B030D-6E8A-4147-A177-3AD203B41FA5}">
                      <a16:colId xmlns:a16="http://schemas.microsoft.com/office/drawing/2014/main" val="3975074036"/>
                    </a:ext>
                  </a:extLst>
                </a:gridCol>
              </a:tblGrid>
              <a:tr h="204828">
                <a:tc>
                  <a:txBody>
                    <a:bodyPr/>
                    <a:lstStyle/>
                    <a:p>
                      <a:r>
                        <a:rPr lang="zh-CN" altLang="en-US" sz="1050" b="1" dirty="0"/>
                        <a:t>地址</a:t>
                      </a:r>
                    </a:p>
                  </a:txBody>
                  <a:tcPr/>
                </a:tc>
                <a:tc>
                  <a:txBody>
                    <a:bodyPr/>
                    <a:lstStyle/>
                    <a:p>
                      <a:r>
                        <a:rPr lang="zh-CN" altLang="en-US" sz="1050" b="1" dirty="0"/>
                        <a:t>数据</a:t>
                      </a:r>
                    </a:p>
                  </a:txBody>
                  <a:tcPr/>
                </a:tc>
                <a:tc>
                  <a:txBody>
                    <a:bodyPr/>
                    <a:lstStyle/>
                    <a:p>
                      <a:r>
                        <a:rPr lang="zh-CN" altLang="en-US" sz="1050" b="1" dirty="0"/>
                        <a:t>地址</a:t>
                      </a:r>
                    </a:p>
                  </a:txBody>
                  <a:tcPr/>
                </a:tc>
                <a:tc>
                  <a:txBody>
                    <a:bodyPr/>
                    <a:lstStyle/>
                    <a:p>
                      <a:r>
                        <a:rPr lang="zh-CN" altLang="en-US" sz="1050" b="1" dirty="0"/>
                        <a:t>数据</a:t>
                      </a:r>
                    </a:p>
                  </a:txBody>
                  <a:tcPr/>
                </a:tc>
                <a:extLst>
                  <a:ext uri="{0D108BD9-81ED-4DB2-BD59-A6C34878D82A}">
                    <a16:rowId xmlns:a16="http://schemas.microsoft.com/office/drawing/2014/main" val="165536302"/>
                  </a:ext>
                </a:extLst>
              </a:tr>
              <a:tr h="243415">
                <a:tc>
                  <a:txBody>
                    <a:bodyPr/>
                    <a:lstStyle/>
                    <a:p>
                      <a:r>
                        <a:rPr lang="en-US" altLang="zh-CN" sz="1050" b="1" dirty="0"/>
                        <a:t>000000</a:t>
                      </a:r>
                      <a:endParaRPr lang="zh-CN" altLang="en-US" sz="1050" b="1" dirty="0"/>
                    </a:p>
                  </a:txBody>
                  <a:tcPr/>
                </a:tc>
                <a:tc>
                  <a:txBody>
                    <a:bodyPr/>
                    <a:lstStyle/>
                    <a:p>
                      <a:r>
                        <a:rPr lang="en-US" altLang="zh-CN" sz="1050" b="1" dirty="0"/>
                        <a:t>87568536</a:t>
                      </a:r>
                      <a:endParaRPr lang="zh-CN" altLang="en-US" sz="1050" b="1" dirty="0"/>
                    </a:p>
                  </a:txBody>
                  <a:tcPr/>
                </a:tc>
                <a:tc>
                  <a:txBody>
                    <a:bodyPr/>
                    <a:lstStyle/>
                    <a:p>
                      <a:r>
                        <a:rPr lang="en-US" altLang="zh-CN" sz="1050" b="1" dirty="0"/>
                        <a:t>01FFFC</a:t>
                      </a:r>
                      <a:endParaRPr lang="zh-CN" altLang="en-US" sz="1050" b="1" dirty="0"/>
                    </a:p>
                  </a:txBody>
                  <a:tcPr/>
                </a:tc>
                <a:tc>
                  <a:txBody>
                    <a:bodyPr/>
                    <a:lstStyle/>
                    <a:p>
                      <a:r>
                        <a:rPr lang="en-US" altLang="zh-CN" sz="1050" b="1" dirty="0"/>
                        <a:t>4FFFFC68</a:t>
                      </a:r>
                      <a:endParaRPr lang="zh-CN" altLang="en-US" sz="1050" b="1" dirty="0"/>
                    </a:p>
                  </a:txBody>
                  <a:tcPr/>
                </a:tc>
                <a:extLst>
                  <a:ext uri="{0D108BD9-81ED-4DB2-BD59-A6C34878D82A}">
                    <a16:rowId xmlns:a16="http://schemas.microsoft.com/office/drawing/2014/main" val="2222410611"/>
                  </a:ext>
                </a:extLst>
              </a:tr>
              <a:tr h="243415">
                <a:tc>
                  <a:txBody>
                    <a:bodyPr/>
                    <a:lstStyle/>
                    <a:p>
                      <a:r>
                        <a:rPr lang="en-US" altLang="zh-CN" sz="1050" b="1" dirty="0"/>
                        <a:t>000008</a:t>
                      </a:r>
                      <a:endParaRPr lang="zh-CN" altLang="en-US" sz="1050" b="1" dirty="0"/>
                    </a:p>
                  </a:txBody>
                  <a:tcPr/>
                </a:tc>
                <a:tc>
                  <a:txBody>
                    <a:bodyPr/>
                    <a:lstStyle/>
                    <a:p>
                      <a:r>
                        <a:rPr lang="en-US" altLang="zh-CN" sz="1050" b="1" dirty="0"/>
                        <a:t>87792301</a:t>
                      </a:r>
                      <a:endParaRPr lang="zh-CN" altLang="en-US" sz="1050" b="1" dirty="0"/>
                    </a:p>
                  </a:txBody>
                  <a:tcPr/>
                </a:tc>
                <a:tc>
                  <a:txBody>
                    <a:bodyPr/>
                    <a:lstStyle/>
                    <a:p>
                      <a:r>
                        <a:rPr lang="en-US" altLang="zh-CN" sz="1050" b="1" dirty="0"/>
                        <a:t>FFFFF8</a:t>
                      </a:r>
                      <a:endParaRPr lang="zh-CN" altLang="en-US" sz="1050" b="1" dirty="0"/>
                    </a:p>
                  </a:txBody>
                  <a:tcPr/>
                </a:tc>
                <a:tc>
                  <a:txBody>
                    <a:bodyPr/>
                    <a:lstStyle/>
                    <a:p>
                      <a:r>
                        <a:rPr lang="en-US" altLang="zh-CN" sz="1050" b="1" dirty="0"/>
                        <a:t>01BF2460</a:t>
                      </a:r>
                      <a:endParaRPr lang="zh-CN" altLang="en-US" sz="1050" b="1" dirty="0"/>
                    </a:p>
                  </a:txBody>
                  <a:tcPr/>
                </a:tc>
                <a:extLst>
                  <a:ext uri="{0D108BD9-81ED-4DB2-BD59-A6C34878D82A}">
                    <a16:rowId xmlns:a16="http://schemas.microsoft.com/office/drawing/2014/main" val="372469226"/>
                  </a:ext>
                </a:extLst>
              </a:tr>
              <a:tr h="243415">
                <a:tc>
                  <a:txBody>
                    <a:bodyPr/>
                    <a:lstStyle/>
                    <a:p>
                      <a:r>
                        <a:rPr lang="en-US" altLang="zh-CN" sz="1050" b="1" dirty="0"/>
                        <a:t>010004</a:t>
                      </a:r>
                      <a:endParaRPr lang="zh-CN" altLang="en-US" sz="1050" b="1" dirty="0"/>
                    </a:p>
                  </a:txBody>
                  <a:tcPr/>
                </a:tc>
                <a:tc>
                  <a:txBody>
                    <a:bodyPr/>
                    <a:lstStyle/>
                    <a:p>
                      <a:r>
                        <a:rPr lang="en-US" altLang="zh-CN" sz="1050" b="1" dirty="0"/>
                        <a:t>9ABEFCD0</a:t>
                      </a:r>
                      <a:endParaRPr lang="zh-CN" altLang="en-US" sz="1050" b="1" dirty="0"/>
                    </a:p>
                  </a:txBody>
                  <a:tcPr/>
                </a:tc>
                <a:tc>
                  <a:txBody>
                    <a:bodyPr/>
                    <a:lstStyle/>
                    <a:p>
                      <a:endParaRPr lang="zh-CN" altLang="en-US" sz="1050" b="1" dirty="0"/>
                    </a:p>
                  </a:txBody>
                  <a:tcPr/>
                </a:tc>
                <a:tc>
                  <a:txBody>
                    <a:bodyPr/>
                    <a:lstStyle/>
                    <a:p>
                      <a:endParaRPr lang="zh-CN" altLang="en-US" sz="1050" b="1" dirty="0"/>
                    </a:p>
                  </a:txBody>
                  <a:tcPr/>
                </a:tc>
                <a:extLst>
                  <a:ext uri="{0D108BD9-81ED-4DB2-BD59-A6C34878D82A}">
                    <a16:rowId xmlns:a16="http://schemas.microsoft.com/office/drawing/2014/main" val="2342862610"/>
                  </a:ext>
                </a:extLst>
              </a:tr>
            </a:tbl>
          </a:graphicData>
        </a:graphic>
      </p:graphicFrame>
      <p:graphicFrame>
        <p:nvGraphicFramePr>
          <p:cNvPr id="4" name="表格 4">
            <a:extLst>
              <a:ext uri="{FF2B5EF4-FFF2-40B4-BE49-F238E27FC236}">
                <a16:creationId xmlns:a16="http://schemas.microsoft.com/office/drawing/2014/main" id="{64E49BAB-3185-45A7-A62B-C58ADC6AADEF}"/>
              </a:ext>
            </a:extLst>
          </p:cNvPr>
          <p:cNvGraphicFramePr>
            <a:graphicFrameLocks noGrp="1"/>
          </p:cNvGraphicFramePr>
          <p:nvPr>
            <p:extLst>
              <p:ext uri="{D42A27DB-BD31-4B8C-83A1-F6EECF244321}">
                <p14:modId xmlns:p14="http://schemas.microsoft.com/office/powerpoint/2010/main" val="677229757"/>
              </p:ext>
            </p:extLst>
          </p:nvPr>
        </p:nvGraphicFramePr>
        <p:xfrm>
          <a:off x="2195736" y="5125981"/>
          <a:ext cx="5076056" cy="1687395"/>
        </p:xfrm>
        <a:graphic>
          <a:graphicData uri="http://schemas.openxmlformats.org/drawingml/2006/table">
            <a:tbl>
              <a:tblPr firstRow="1" bandRow="1">
                <a:tableStyleId>{5C22544A-7EE6-4342-B048-85BDC9FD1C3A}</a:tableStyleId>
              </a:tblPr>
              <a:tblGrid>
                <a:gridCol w="1269014">
                  <a:extLst>
                    <a:ext uri="{9D8B030D-6E8A-4147-A177-3AD203B41FA5}">
                      <a16:colId xmlns:a16="http://schemas.microsoft.com/office/drawing/2014/main" val="2499491070"/>
                    </a:ext>
                  </a:extLst>
                </a:gridCol>
                <a:gridCol w="963234">
                  <a:extLst>
                    <a:ext uri="{9D8B030D-6E8A-4147-A177-3AD203B41FA5}">
                      <a16:colId xmlns:a16="http://schemas.microsoft.com/office/drawing/2014/main" val="2720612672"/>
                    </a:ext>
                  </a:extLst>
                </a:gridCol>
                <a:gridCol w="1574794">
                  <a:extLst>
                    <a:ext uri="{9D8B030D-6E8A-4147-A177-3AD203B41FA5}">
                      <a16:colId xmlns:a16="http://schemas.microsoft.com/office/drawing/2014/main" val="2270855788"/>
                    </a:ext>
                  </a:extLst>
                </a:gridCol>
                <a:gridCol w="1269014">
                  <a:extLst>
                    <a:ext uri="{9D8B030D-6E8A-4147-A177-3AD203B41FA5}">
                      <a16:colId xmlns:a16="http://schemas.microsoft.com/office/drawing/2014/main" val="3658990113"/>
                    </a:ext>
                  </a:extLst>
                </a:gridCol>
              </a:tblGrid>
              <a:tr h="213655">
                <a:tc>
                  <a:txBody>
                    <a:bodyPr/>
                    <a:lstStyle/>
                    <a:p>
                      <a:pPr algn="ctr"/>
                      <a:r>
                        <a:rPr lang="en-US" altLang="zh-CN" sz="1100" b="1" dirty="0"/>
                        <a:t>cache</a:t>
                      </a:r>
                      <a:r>
                        <a:rPr lang="zh-CN" altLang="en-US" sz="1100" b="1" dirty="0"/>
                        <a:t>组</a:t>
                      </a:r>
                    </a:p>
                  </a:txBody>
                  <a:tcPr/>
                </a:tc>
                <a:tc>
                  <a:txBody>
                    <a:bodyPr/>
                    <a:lstStyle/>
                    <a:p>
                      <a:pPr algn="ctr"/>
                      <a:r>
                        <a:rPr lang="zh-CN" altLang="en-US" sz="1100" b="1" dirty="0"/>
                        <a:t>有效位</a:t>
                      </a:r>
                    </a:p>
                  </a:txBody>
                  <a:tcPr/>
                </a:tc>
                <a:tc>
                  <a:txBody>
                    <a:bodyPr/>
                    <a:lstStyle/>
                    <a:p>
                      <a:pPr algn="ctr"/>
                      <a:r>
                        <a:rPr lang="zh-CN" altLang="en-US" sz="1100" b="1" dirty="0"/>
                        <a:t>标记（</a:t>
                      </a:r>
                      <a:r>
                        <a:rPr lang="en-US" altLang="zh-CN" sz="1100" b="1" dirty="0"/>
                        <a:t>tag</a:t>
                      </a:r>
                      <a:r>
                        <a:rPr lang="zh-CN" altLang="en-US" sz="1100" b="1" dirty="0"/>
                        <a:t>）</a:t>
                      </a:r>
                    </a:p>
                  </a:txBody>
                  <a:tcPr/>
                </a:tc>
                <a:tc>
                  <a:txBody>
                    <a:bodyPr/>
                    <a:lstStyle/>
                    <a:p>
                      <a:pPr algn="ctr"/>
                      <a:r>
                        <a:rPr lang="zh-CN" altLang="en-US" sz="1100" b="1" dirty="0"/>
                        <a:t>数据块副本</a:t>
                      </a:r>
                    </a:p>
                  </a:txBody>
                  <a:tcPr/>
                </a:tc>
                <a:extLst>
                  <a:ext uri="{0D108BD9-81ED-4DB2-BD59-A6C34878D82A}">
                    <a16:rowId xmlns:a16="http://schemas.microsoft.com/office/drawing/2014/main" val="3018665950"/>
                  </a:ext>
                </a:extLst>
              </a:tr>
              <a:tr h="285663">
                <a:tc>
                  <a:txBody>
                    <a:bodyPr/>
                    <a:lstStyle/>
                    <a:p>
                      <a:pPr algn="ctr"/>
                      <a:r>
                        <a:rPr lang="en-US" altLang="zh-CN" sz="1100" b="1" dirty="0"/>
                        <a:t>000</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000</a:t>
                      </a:r>
                      <a:endParaRPr lang="zh-CN" altLang="en-US" sz="1100" b="1" dirty="0"/>
                    </a:p>
                  </a:txBody>
                  <a:tcPr/>
                </a:tc>
                <a:tc>
                  <a:txBody>
                    <a:bodyPr/>
                    <a:lstStyle/>
                    <a:p>
                      <a:pPr algn="ctr"/>
                      <a:r>
                        <a:rPr lang="en-US" altLang="zh-CN" sz="1050" b="1" dirty="0"/>
                        <a:t>87568536</a:t>
                      </a:r>
                      <a:endParaRPr lang="zh-CN" altLang="en-US" sz="1050" b="1" dirty="0"/>
                    </a:p>
                  </a:txBody>
                  <a:tcPr/>
                </a:tc>
                <a:extLst>
                  <a:ext uri="{0D108BD9-81ED-4DB2-BD59-A6C34878D82A}">
                    <a16:rowId xmlns:a16="http://schemas.microsoft.com/office/drawing/2014/main" val="2879843738"/>
                  </a:ext>
                </a:extLst>
              </a:tr>
              <a:tr h="285663">
                <a:tc>
                  <a:txBody>
                    <a:bodyPr/>
                    <a:lstStyle/>
                    <a:p>
                      <a:pPr algn="ctr"/>
                      <a:r>
                        <a:rPr lang="en-US" altLang="zh-CN" sz="1100" b="1" dirty="0"/>
                        <a:t>002</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000</a:t>
                      </a:r>
                      <a:endParaRPr lang="zh-CN" altLang="en-US" sz="1100" b="1" dirty="0"/>
                    </a:p>
                  </a:txBody>
                  <a:tcPr/>
                </a:tc>
                <a:tc>
                  <a:txBody>
                    <a:bodyPr/>
                    <a:lstStyle/>
                    <a:p>
                      <a:pPr algn="ctr"/>
                      <a:r>
                        <a:rPr lang="en-US" altLang="zh-CN" sz="1050" b="1" dirty="0"/>
                        <a:t>87792301</a:t>
                      </a:r>
                      <a:endParaRPr lang="zh-CN" altLang="en-US" sz="1050" b="1" dirty="0"/>
                    </a:p>
                  </a:txBody>
                  <a:tcPr/>
                </a:tc>
                <a:extLst>
                  <a:ext uri="{0D108BD9-81ED-4DB2-BD59-A6C34878D82A}">
                    <a16:rowId xmlns:a16="http://schemas.microsoft.com/office/drawing/2014/main" val="4162492539"/>
                  </a:ext>
                </a:extLst>
              </a:tr>
              <a:tr h="285663">
                <a:tc>
                  <a:txBody>
                    <a:bodyPr/>
                    <a:lstStyle/>
                    <a:p>
                      <a:pPr algn="ctr"/>
                      <a:r>
                        <a:rPr lang="en-US" altLang="zh-CN" sz="1100" b="1" dirty="0"/>
                        <a:t>001</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004</a:t>
                      </a:r>
                      <a:endParaRPr lang="zh-CN" altLang="en-US" sz="1100" b="1" dirty="0"/>
                    </a:p>
                  </a:txBody>
                  <a:tcPr/>
                </a:tc>
                <a:tc>
                  <a:txBody>
                    <a:bodyPr/>
                    <a:lstStyle/>
                    <a:p>
                      <a:pPr algn="ctr"/>
                      <a:r>
                        <a:rPr lang="en-US" altLang="zh-CN" sz="1050" b="1" dirty="0"/>
                        <a:t>9ABEFCD0</a:t>
                      </a:r>
                      <a:endParaRPr lang="zh-CN" altLang="en-US" sz="1050" b="1" dirty="0"/>
                    </a:p>
                  </a:txBody>
                  <a:tcPr/>
                </a:tc>
                <a:extLst>
                  <a:ext uri="{0D108BD9-81ED-4DB2-BD59-A6C34878D82A}">
                    <a16:rowId xmlns:a16="http://schemas.microsoft.com/office/drawing/2014/main" val="648559380"/>
                  </a:ext>
                </a:extLst>
              </a:tr>
              <a:tr h="285663">
                <a:tc>
                  <a:txBody>
                    <a:bodyPr/>
                    <a:lstStyle/>
                    <a:p>
                      <a:pPr algn="ctr"/>
                      <a:r>
                        <a:rPr lang="en-US" altLang="zh-CN" sz="1100" b="1" dirty="0"/>
                        <a:t>FFF</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007</a:t>
                      </a:r>
                      <a:endParaRPr lang="zh-CN" altLang="en-US" sz="1100" b="1" dirty="0"/>
                    </a:p>
                  </a:txBody>
                  <a:tcPr/>
                </a:tc>
                <a:tc>
                  <a:txBody>
                    <a:bodyPr/>
                    <a:lstStyle/>
                    <a:p>
                      <a:pPr algn="ctr"/>
                      <a:r>
                        <a:rPr lang="en-US" altLang="zh-CN" sz="1050" b="1" dirty="0"/>
                        <a:t>4FFFFC68</a:t>
                      </a:r>
                      <a:endParaRPr lang="zh-CN" altLang="en-US" sz="1050" b="1" dirty="0"/>
                    </a:p>
                  </a:txBody>
                  <a:tcPr/>
                </a:tc>
                <a:extLst>
                  <a:ext uri="{0D108BD9-81ED-4DB2-BD59-A6C34878D82A}">
                    <a16:rowId xmlns:a16="http://schemas.microsoft.com/office/drawing/2014/main" val="1514833547"/>
                  </a:ext>
                </a:extLst>
              </a:tr>
              <a:tr h="285663">
                <a:tc>
                  <a:txBody>
                    <a:bodyPr/>
                    <a:lstStyle/>
                    <a:p>
                      <a:pPr algn="ctr"/>
                      <a:r>
                        <a:rPr lang="en-US" altLang="zh-CN" sz="1100" b="1" dirty="0"/>
                        <a:t>FFE</a:t>
                      </a:r>
                      <a:endParaRPr lang="zh-CN" altLang="en-US" sz="1100" b="1" dirty="0"/>
                    </a:p>
                  </a:txBody>
                  <a:tcPr/>
                </a:tc>
                <a:tc>
                  <a:txBody>
                    <a:bodyPr/>
                    <a:lstStyle/>
                    <a:p>
                      <a:pPr algn="ctr"/>
                      <a:r>
                        <a:rPr lang="en-US" altLang="zh-CN" sz="1100" b="1" dirty="0"/>
                        <a:t>1</a:t>
                      </a:r>
                      <a:endParaRPr lang="zh-CN" altLang="en-US" sz="1100" b="1" dirty="0"/>
                    </a:p>
                  </a:txBody>
                  <a:tcPr/>
                </a:tc>
                <a:tc>
                  <a:txBody>
                    <a:bodyPr/>
                    <a:lstStyle/>
                    <a:p>
                      <a:pPr algn="ctr"/>
                      <a:r>
                        <a:rPr lang="en-US" altLang="zh-CN" sz="1100" b="1" dirty="0"/>
                        <a:t>3FF</a:t>
                      </a:r>
                      <a:endParaRPr lang="zh-CN" altLang="en-US" sz="1100" b="1" dirty="0"/>
                    </a:p>
                  </a:txBody>
                  <a:tcPr/>
                </a:tc>
                <a:tc>
                  <a:txBody>
                    <a:bodyPr/>
                    <a:lstStyle/>
                    <a:p>
                      <a:pPr algn="ctr"/>
                      <a:r>
                        <a:rPr lang="en-US" altLang="zh-CN" sz="1050" b="1" dirty="0"/>
                        <a:t>01BF2460</a:t>
                      </a:r>
                      <a:endParaRPr lang="zh-CN" altLang="en-US" sz="1050" b="1" dirty="0"/>
                    </a:p>
                  </a:txBody>
                  <a:tcPr/>
                </a:tc>
                <a:extLst>
                  <a:ext uri="{0D108BD9-81ED-4DB2-BD59-A6C34878D82A}">
                    <a16:rowId xmlns:a16="http://schemas.microsoft.com/office/drawing/2014/main" val="1130825608"/>
                  </a:ext>
                </a:extLst>
              </a:tr>
            </a:tbl>
          </a:graphicData>
        </a:graphic>
      </p:graphicFrame>
      <p:sp>
        <p:nvSpPr>
          <p:cNvPr id="5" name="文本框 4">
            <a:extLst>
              <a:ext uri="{FF2B5EF4-FFF2-40B4-BE49-F238E27FC236}">
                <a16:creationId xmlns:a16="http://schemas.microsoft.com/office/drawing/2014/main" id="{58E7E867-E20D-4B3C-821F-5FBA85579FDF}"/>
              </a:ext>
            </a:extLst>
          </p:cNvPr>
          <p:cNvSpPr txBox="1"/>
          <p:nvPr/>
        </p:nvSpPr>
        <p:spPr>
          <a:xfrm>
            <a:off x="4211960" y="880795"/>
            <a:ext cx="1685077" cy="246221"/>
          </a:xfrm>
          <a:prstGeom prst="rect">
            <a:avLst/>
          </a:prstGeom>
          <a:noFill/>
        </p:spPr>
        <p:txBody>
          <a:bodyPr wrap="none" rtlCol="0">
            <a:spAutoFit/>
          </a:bodyPr>
          <a:lstStyle/>
          <a:p>
            <a:r>
              <a:rPr lang="zh-CN" altLang="en-US" sz="1000" b="1" dirty="0"/>
              <a:t>表</a:t>
            </a:r>
            <a:r>
              <a:rPr lang="en-US" altLang="zh-CN" sz="1000" b="1" dirty="0"/>
              <a:t>4.13    </a:t>
            </a:r>
            <a:r>
              <a:rPr lang="zh-CN" altLang="en-US" sz="1000" b="1" dirty="0"/>
              <a:t>主存数据分布情况</a:t>
            </a:r>
          </a:p>
        </p:txBody>
      </p:sp>
      <p:sp>
        <p:nvSpPr>
          <p:cNvPr id="6" name="文本框 5">
            <a:extLst>
              <a:ext uri="{FF2B5EF4-FFF2-40B4-BE49-F238E27FC236}">
                <a16:creationId xmlns:a16="http://schemas.microsoft.com/office/drawing/2014/main" id="{6AC8F83A-E716-4037-9BE3-88118AE24C47}"/>
              </a:ext>
            </a:extLst>
          </p:cNvPr>
          <p:cNvSpPr txBox="1"/>
          <p:nvPr/>
        </p:nvSpPr>
        <p:spPr>
          <a:xfrm>
            <a:off x="3843231" y="4838963"/>
            <a:ext cx="2281394" cy="246221"/>
          </a:xfrm>
          <a:prstGeom prst="rect">
            <a:avLst/>
          </a:prstGeom>
          <a:noFill/>
        </p:spPr>
        <p:txBody>
          <a:bodyPr wrap="none" rtlCol="0">
            <a:spAutoFit/>
          </a:bodyPr>
          <a:lstStyle/>
          <a:p>
            <a:r>
              <a:rPr lang="zh-CN" altLang="en-US" sz="1000" b="1" dirty="0"/>
              <a:t>四路组相联映射方式</a:t>
            </a:r>
            <a:r>
              <a:rPr lang="en-US" altLang="zh-CN" sz="1000" b="1" dirty="0"/>
              <a:t>cache</a:t>
            </a:r>
            <a:r>
              <a:rPr lang="zh-CN" altLang="en-US" sz="1000" b="1" dirty="0"/>
              <a:t>每行的内容</a:t>
            </a:r>
          </a:p>
        </p:txBody>
      </p:sp>
    </p:spTree>
    <p:extLst>
      <p:ext uri="{BB962C8B-B14F-4D97-AF65-F5344CB8AC3E}">
        <p14:creationId xmlns:p14="http://schemas.microsoft.com/office/powerpoint/2010/main" val="282084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116632"/>
            <a:ext cx="8229600" cy="4525963"/>
          </a:xfrm>
        </p:spPr>
        <p:txBody>
          <a:bodyPr/>
          <a:lstStyle/>
          <a:p>
            <a:r>
              <a:rPr lang="en-US" altLang="zh-CN" sz="1400" b="1" dirty="0"/>
              <a:t>4.13  </a:t>
            </a:r>
            <a:r>
              <a:rPr lang="zh-CN" altLang="en-US" sz="1400" b="1" dirty="0"/>
              <a:t>某计算机的主存容量为</a:t>
            </a:r>
            <a:r>
              <a:rPr lang="en-US" altLang="zh-CN" sz="1400" b="1" dirty="0"/>
              <a:t>4MB</a:t>
            </a:r>
            <a:r>
              <a:rPr lang="zh-CN" altLang="en-US" sz="1400" b="1" dirty="0"/>
              <a:t>，</a:t>
            </a:r>
            <a:r>
              <a:rPr lang="en-US" altLang="zh-CN" sz="1400" b="1" dirty="0"/>
              <a:t>cache</a:t>
            </a:r>
            <a:r>
              <a:rPr lang="zh-CN" altLang="en-US" sz="1400" b="1" dirty="0"/>
              <a:t>容量为</a:t>
            </a:r>
            <a:r>
              <a:rPr lang="en-US" altLang="zh-CN" sz="1400" b="1" dirty="0"/>
              <a:t>16KB</a:t>
            </a:r>
            <a:r>
              <a:rPr lang="zh-CN" altLang="en-US" sz="1400" b="1" dirty="0"/>
              <a:t>，每块包含</a:t>
            </a:r>
            <a:r>
              <a:rPr lang="en-US" altLang="zh-CN" sz="1400" b="1" dirty="0"/>
              <a:t>8</a:t>
            </a:r>
            <a:r>
              <a:rPr lang="zh-CN" altLang="en-US" sz="1400" b="1" dirty="0"/>
              <a:t>个字，每字为</a:t>
            </a:r>
            <a:r>
              <a:rPr lang="en-US" altLang="zh-CN" sz="1400" b="1" dirty="0"/>
              <a:t>32</a:t>
            </a:r>
            <a:r>
              <a:rPr lang="zh-CN" altLang="en-US" sz="1400" b="1" dirty="0"/>
              <a:t>位，映射方式采用四路组相联。设</a:t>
            </a:r>
            <a:r>
              <a:rPr lang="en-US" altLang="zh-CN" sz="1400" b="1" dirty="0"/>
              <a:t>cache</a:t>
            </a:r>
            <a:r>
              <a:rPr lang="zh-CN" altLang="en-US" sz="1400" b="1" dirty="0"/>
              <a:t>的初始状态为空，</a:t>
            </a:r>
            <a:r>
              <a:rPr lang="en-US" altLang="zh-CN" sz="1400" b="1" dirty="0"/>
              <a:t>CPU</a:t>
            </a:r>
            <a:r>
              <a:rPr lang="zh-CN" altLang="en-US" sz="1400" b="1" dirty="0"/>
              <a:t>依次从主存第</a:t>
            </a:r>
            <a:r>
              <a:rPr lang="en-US" altLang="zh-CN" sz="1400" b="1" dirty="0"/>
              <a:t>0</a:t>
            </a:r>
            <a:r>
              <a:rPr lang="zh-CN" altLang="en-US" sz="1400" b="1" dirty="0"/>
              <a:t>、</a:t>
            </a:r>
            <a:r>
              <a:rPr lang="en-US" altLang="zh-CN" sz="1400" b="1" dirty="0"/>
              <a:t>1</a:t>
            </a:r>
            <a:r>
              <a:rPr lang="zh-CN" altLang="en-US" sz="1400" b="1" dirty="0"/>
              <a:t>、</a:t>
            </a:r>
            <a:r>
              <a:rPr lang="en-US" altLang="zh-CN" sz="1400" b="1" dirty="0"/>
              <a:t>2</a:t>
            </a:r>
            <a:r>
              <a:rPr lang="zh-CN" altLang="en-US" sz="1400" b="1" dirty="0"/>
              <a:t>、</a:t>
            </a:r>
            <a:r>
              <a:rPr lang="en-US" altLang="zh-CN" sz="1400" b="1" dirty="0"/>
              <a:t>…</a:t>
            </a:r>
            <a:r>
              <a:rPr lang="zh-CN" altLang="en-US" sz="1400" b="1" dirty="0"/>
              <a:t>、</a:t>
            </a:r>
            <a:r>
              <a:rPr lang="en-US" altLang="zh-CN" sz="1400" b="1" dirty="0"/>
              <a:t>99</a:t>
            </a:r>
            <a:r>
              <a:rPr lang="zh-CN" altLang="en-US" sz="1400" b="1" dirty="0"/>
              <a:t>号单元读出</a:t>
            </a:r>
            <a:r>
              <a:rPr lang="en-US" altLang="zh-CN" sz="1400" b="1" dirty="0"/>
              <a:t>100</a:t>
            </a:r>
            <a:r>
              <a:rPr lang="zh-CN" altLang="en-US" sz="1400" b="1" dirty="0"/>
              <a:t>个字（每次读一个字），并重复此操作</a:t>
            </a:r>
            <a:r>
              <a:rPr lang="en-US" altLang="zh-CN" sz="1400" b="1" dirty="0"/>
              <a:t>10</a:t>
            </a:r>
            <a:r>
              <a:rPr lang="zh-CN" altLang="en-US" sz="1400" b="1" dirty="0"/>
              <a:t>次，替换算法采用</a:t>
            </a:r>
            <a:r>
              <a:rPr lang="en-US" altLang="zh-CN" sz="1400" b="1" dirty="0"/>
              <a:t>LRU</a:t>
            </a:r>
            <a:r>
              <a:rPr lang="zh-CN" altLang="en-US" sz="1400" b="1" dirty="0"/>
              <a:t>算法。（</a:t>
            </a:r>
            <a:r>
              <a:rPr lang="en-US" altLang="zh-CN" sz="1400" b="1" dirty="0"/>
              <a:t>1</a:t>
            </a:r>
            <a:r>
              <a:rPr lang="zh-CN" altLang="en-US" sz="1400" b="1" dirty="0"/>
              <a:t>）求</a:t>
            </a:r>
            <a:r>
              <a:rPr lang="en-US" altLang="zh-CN" sz="1400" b="1" dirty="0"/>
              <a:t>cache</a:t>
            </a:r>
            <a:r>
              <a:rPr lang="zh-CN" altLang="en-US" sz="1400" b="1" dirty="0"/>
              <a:t>的命中率。（</a:t>
            </a:r>
            <a:r>
              <a:rPr lang="en-US" altLang="zh-CN" sz="1400" b="1" dirty="0"/>
              <a:t>2</a:t>
            </a:r>
            <a:r>
              <a:rPr lang="zh-CN" altLang="en-US" sz="1400" b="1" dirty="0"/>
              <a:t>）若</a:t>
            </a:r>
            <a:r>
              <a:rPr lang="en-US" altLang="zh-CN" sz="1400" b="1" dirty="0"/>
              <a:t>cache</a:t>
            </a:r>
            <a:r>
              <a:rPr lang="zh-CN" altLang="en-US" sz="1400" b="1" dirty="0"/>
              <a:t>比主存快</a:t>
            </a:r>
            <a:r>
              <a:rPr lang="en-US" altLang="zh-CN" sz="1400" b="1" dirty="0"/>
              <a:t>10</a:t>
            </a:r>
            <a:r>
              <a:rPr lang="zh-CN" altLang="en-US" sz="1400" b="1" dirty="0"/>
              <a:t>倍，分析采用</a:t>
            </a:r>
            <a:r>
              <a:rPr lang="en-US" altLang="zh-CN" sz="1400" b="1" dirty="0"/>
              <a:t>cache</a:t>
            </a:r>
            <a:r>
              <a:rPr lang="zh-CN" altLang="en-US" sz="1400" b="1" dirty="0"/>
              <a:t>后存储访问速度提高了多少？</a:t>
            </a:r>
            <a:endParaRPr lang="en-US" altLang="zh-CN" sz="1400" b="1" dirty="0"/>
          </a:p>
          <a:p>
            <a:endParaRPr lang="en-US" altLang="zh-CN" sz="1400" b="1" dirty="0"/>
          </a:p>
          <a:p>
            <a:r>
              <a:rPr lang="zh-CN" altLang="en-US" sz="1400" b="1" dirty="0"/>
              <a:t>解：</a:t>
            </a:r>
            <a:r>
              <a:rPr lang="en-US" altLang="zh-CN" sz="1400" b="1" dirty="0"/>
              <a:t> </a:t>
            </a:r>
          </a:p>
          <a:p>
            <a:pPr lvl="1"/>
            <a:r>
              <a:rPr lang="zh-CN" altLang="en-US" sz="1200" b="1" dirty="0"/>
              <a:t>（</a:t>
            </a:r>
            <a:r>
              <a:rPr lang="en-US" altLang="zh-CN" sz="1200" b="1" dirty="0"/>
              <a:t>1</a:t>
            </a:r>
            <a:r>
              <a:rPr lang="zh-CN" altLang="en-US" sz="1200" b="1" dirty="0"/>
              <a:t>）</a:t>
            </a:r>
            <a:endParaRPr lang="en-US" altLang="zh-CN" sz="1200" b="1" dirty="0"/>
          </a:p>
          <a:p>
            <a:pPr lvl="2"/>
            <a:r>
              <a:rPr lang="zh-CN" altLang="en-US" sz="1200" b="1" dirty="0"/>
              <a:t>主存容量为</a:t>
            </a:r>
            <a:r>
              <a:rPr lang="en-US" altLang="zh-CN" sz="1200" b="1" dirty="0"/>
              <a:t>4MB</a:t>
            </a:r>
            <a:r>
              <a:rPr lang="zh-CN" altLang="en-US" sz="1200" b="1" dirty="0"/>
              <a:t>，因此，主存地址</a:t>
            </a:r>
            <a:r>
              <a:rPr lang="en-US" altLang="zh-CN" sz="1200" b="1" dirty="0"/>
              <a:t>=22</a:t>
            </a:r>
            <a:r>
              <a:rPr lang="zh-CN" altLang="en-US" sz="1200" b="1" dirty="0"/>
              <a:t>位；</a:t>
            </a:r>
            <a:r>
              <a:rPr lang="en-US" altLang="zh-CN" sz="1200" b="1" dirty="0"/>
              <a:t>cache</a:t>
            </a:r>
            <a:r>
              <a:rPr lang="zh-CN" altLang="en-US" sz="1200" b="1" dirty="0"/>
              <a:t>容量为</a:t>
            </a:r>
            <a:r>
              <a:rPr lang="en-US" altLang="zh-CN" sz="1200" b="1" dirty="0"/>
              <a:t>16KB</a:t>
            </a:r>
            <a:r>
              <a:rPr lang="zh-CN" altLang="en-US" sz="1200" b="1" dirty="0"/>
              <a:t>，因此，</a:t>
            </a:r>
            <a:r>
              <a:rPr lang="en-US" altLang="zh-CN" sz="1200" b="1" dirty="0"/>
              <a:t>cache</a:t>
            </a:r>
            <a:r>
              <a:rPr lang="zh-CN" altLang="en-US" sz="1200" b="1" dirty="0"/>
              <a:t>地址</a:t>
            </a:r>
            <a:r>
              <a:rPr lang="en-US" altLang="zh-CN" sz="1200" b="1" dirty="0"/>
              <a:t>=14</a:t>
            </a:r>
            <a:r>
              <a:rPr lang="zh-CN" altLang="en-US" sz="1200" b="1" dirty="0"/>
              <a:t>位</a:t>
            </a:r>
            <a:endParaRPr lang="en-US" altLang="zh-CN" sz="1200" b="1" dirty="0"/>
          </a:p>
          <a:p>
            <a:pPr lvl="2"/>
            <a:r>
              <a:rPr lang="zh-CN" altLang="en-US" sz="1200" b="1" dirty="0"/>
              <a:t>每块包含</a:t>
            </a:r>
            <a:r>
              <a:rPr lang="en-US" altLang="zh-CN" sz="1200" b="1" dirty="0"/>
              <a:t>8</a:t>
            </a:r>
            <a:r>
              <a:rPr lang="zh-CN" altLang="en-US" sz="1200" b="1" dirty="0"/>
              <a:t>个字，每字为</a:t>
            </a:r>
            <a:r>
              <a:rPr lang="en-US" altLang="zh-CN" sz="1200" b="1" dirty="0"/>
              <a:t>32</a:t>
            </a:r>
            <a:r>
              <a:rPr lang="zh-CN" altLang="en-US" sz="1200" b="1" dirty="0"/>
              <a:t>位，因此，每块</a:t>
            </a:r>
            <a:r>
              <a:rPr lang="en-US" altLang="zh-CN" sz="1200" b="1" dirty="0"/>
              <a:t>=8x32=32B</a:t>
            </a:r>
            <a:r>
              <a:rPr lang="zh-CN" altLang="en-US" sz="1200" b="1" dirty="0"/>
              <a:t>，块内偏移</a:t>
            </a:r>
            <a:r>
              <a:rPr lang="en-US" altLang="zh-CN" sz="1200" b="1" dirty="0"/>
              <a:t>=5</a:t>
            </a:r>
            <a:r>
              <a:rPr lang="zh-CN" altLang="en-US" sz="1200" b="1" dirty="0"/>
              <a:t>位</a:t>
            </a:r>
            <a:endParaRPr lang="en-US" altLang="zh-CN" sz="1200" b="1" dirty="0"/>
          </a:p>
          <a:p>
            <a:pPr lvl="2"/>
            <a:r>
              <a:rPr lang="zh-CN" altLang="en-US" sz="1200" b="1" dirty="0"/>
              <a:t>主存块地址</a:t>
            </a:r>
            <a:r>
              <a:rPr lang="en-US" altLang="zh-CN" sz="1200" b="1" dirty="0"/>
              <a:t>=22-5=17</a:t>
            </a:r>
            <a:r>
              <a:rPr lang="zh-CN" altLang="en-US" sz="1200" b="1" dirty="0"/>
              <a:t>位，共</a:t>
            </a:r>
            <a:r>
              <a:rPr lang="en-US" altLang="zh-CN" sz="1200" b="1" dirty="0"/>
              <a:t>217=131072</a:t>
            </a:r>
            <a:r>
              <a:rPr lang="zh-CN" altLang="en-US" sz="1200" b="1" dirty="0"/>
              <a:t>块</a:t>
            </a:r>
            <a:endParaRPr lang="en-US" altLang="zh-CN" sz="1200" b="1" dirty="0"/>
          </a:p>
          <a:p>
            <a:pPr lvl="2"/>
            <a:r>
              <a:rPr lang="en-US" altLang="zh-CN" sz="1200" b="1" dirty="0"/>
              <a:t>cache</a:t>
            </a:r>
            <a:r>
              <a:rPr lang="zh-CN" altLang="en-US" sz="1200" b="1" dirty="0"/>
              <a:t>块地址</a:t>
            </a:r>
            <a:r>
              <a:rPr lang="en-US" altLang="zh-CN" sz="1200" b="1" dirty="0"/>
              <a:t>=14-5=9</a:t>
            </a:r>
            <a:r>
              <a:rPr lang="zh-CN" altLang="en-US" sz="1200" b="1" dirty="0"/>
              <a:t>位，共有</a:t>
            </a:r>
            <a:r>
              <a:rPr lang="en-US" altLang="zh-CN" sz="1200" b="1" dirty="0"/>
              <a:t>512</a:t>
            </a:r>
            <a:r>
              <a:rPr lang="zh-CN" altLang="en-US" sz="1200" b="1" dirty="0"/>
              <a:t>块；映射方式采用四路组相联，因此，</a:t>
            </a:r>
            <a:r>
              <a:rPr lang="en-US" altLang="zh-CN" sz="1200" b="1" dirty="0"/>
              <a:t>cache</a:t>
            </a:r>
            <a:r>
              <a:rPr lang="zh-CN" altLang="en-US" sz="1200" b="1" dirty="0"/>
              <a:t>有</a:t>
            </a:r>
            <a:r>
              <a:rPr lang="en-US" altLang="zh-CN" sz="1200" b="1" dirty="0"/>
              <a:t>512/4=128</a:t>
            </a:r>
            <a:r>
              <a:rPr lang="zh-CN" altLang="en-US" sz="1200" b="1" dirty="0"/>
              <a:t>组</a:t>
            </a:r>
            <a:endParaRPr lang="en-US" altLang="zh-CN" sz="1200" b="1" dirty="0"/>
          </a:p>
          <a:p>
            <a:pPr lvl="2"/>
            <a:endParaRPr lang="en-US" altLang="zh-CN" sz="1200" b="1" dirty="0"/>
          </a:p>
          <a:p>
            <a:pPr lvl="2"/>
            <a:r>
              <a:rPr lang="zh-CN" altLang="en-US" sz="1200" b="1" dirty="0"/>
              <a:t>因为每块包含</a:t>
            </a:r>
            <a:r>
              <a:rPr lang="en-US" altLang="zh-CN" sz="1200" b="1" dirty="0"/>
              <a:t>8</a:t>
            </a:r>
            <a:r>
              <a:rPr lang="zh-CN" altLang="en-US" sz="1200" b="1" dirty="0"/>
              <a:t>个字，因此，主存第</a:t>
            </a:r>
            <a:r>
              <a:rPr lang="en-US" altLang="zh-CN" sz="1200" b="1" dirty="0"/>
              <a:t>0</a:t>
            </a:r>
            <a:r>
              <a:rPr lang="zh-CN" altLang="en-US" sz="1200" b="1" dirty="0"/>
              <a:t>、</a:t>
            </a:r>
            <a:r>
              <a:rPr lang="en-US" altLang="zh-CN" sz="1200" b="1" dirty="0"/>
              <a:t>1</a:t>
            </a:r>
            <a:r>
              <a:rPr lang="zh-CN" altLang="en-US" sz="1200" b="1" dirty="0"/>
              <a:t>、</a:t>
            </a:r>
            <a:r>
              <a:rPr lang="en-US" altLang="zh-CN" sz="1200" b="1" dirty="0"/>
              <a:t>2</a:t>
            </a:r>
            <a:r>
              <a:rPr lang="zh-CN" altLang="en-US" sz="1200" b="1" dirty="0"/>
              <a:t>、</a:t>
            </a:r>
            <a:r>
              <a:rPr lang="en-US" altLang="zh-CN" sz="1200" b="1" dirty="0"/>
              <a:t>…</a:t>
            </a:r>
            <a:r>
              <a:rPr lang="zh-CN" altLang="en-US" sz="1200" b="1" dirty="0"/>
              <a:t>、</a:t>
            </a:r>
            <a:r>
              <a:rPr lang="en-US" altLang="zh-CN" sz="1200" b="1" dirty="0"/>
              <a:t>99</a:t>
            </a:r>
            <a:r>
              <a:rPr lang="zh-CN" altLang="en-US" sz="1200" b="1" dirty="0"/>
              <a:t>号单元，分布在主存的第</a:t>
            </a:r>
            <a:r>
              <a:rPr lang="en-US" altLang="zh-CN" sz="1200" b="1" dirty="0"/>
              <a:t>0</a:t>
            </a:r>
            <a:r>
              <a:rPr lang="zh-CN" altLang="en-US" sz="1200" b="1" dirty="0"/>
              <a:t>、</a:t>
            </a:r>
            <a:r>
              <a:rPr lang="en-US" altLang="zh-CN" sz="1200" b="1" dirty="0"/>
              <a:t>1</a:t>
            </a:r>
            <a:r>
              <a:rPr lang="zh-CN" altLang="en-US" sz="1200" b="1" dirty="0"/>
              <a:t>、</a:t>
            </a:r>
            <a:r>
              <a:rPr lang="en-US" altLang="zh-CN" sz="1200" b="1" dirty="0"/>
              <a:t>2</a:t>
            </a:r>
            <a:r>
              <a:rPr lang="zh-CN" altLang="en-US" sz="1200" b="1" dirty="0"/>
              <a:t>、</a:t>
            </a:r>
            <a:r>
              <a:rPr lang="en-US" altLang="zh-CN" sz="1200" b="1" dirty="0"/>
              <a:t>…</a:t>
            </a:r>
            <a:r>
              <a:rPr lang="zh-CN" altLang="en-US" sz="1200" b="1" dirty="0"/>
              <a:t>、</a:t>
            </a:r>
            <a:r>
              <a:rPr lang="en-US" altLang="zh-CN" sz="1200" b="1" dirty="0"/>
              <a:t>12</a:t>
            </a:r>
            <a:r>
              <a:rPr lang="zh-CN" altLang="en-US" sz="1200" b="1" dirty="0"/>
              <a:t>块中（</a:t>
            </a:r>
            <a:r>
              <a:rPr lang="en-US" altLang="zh-CN" sz="1200" b="1" dirty="0"/>
              <a:t>13</a:t>
            </a:r>
            <a:r>
              <a:rPr lang="zh-CN" altLang="en-US" sz="1200" b="1" dirty="0"/>
              <a:t>个块）；</a:t>
            </a:r>
            <a:r>
              <a:rPr lang="en-US" altLang="zh-CN" sz="1200" b="1" dirty="0"/>
              <a:t>13</a:t>
            </a:r>
            <a:r>
              <a:rPr lang="zh-CN" altLang="en-US" sz="1200" b="1" dirty="0"/>
              <a:t>个主存块没有超出</a:t>
            </a:r>
            <a:r>
              <a:rPr lang="en-US" altLang="zh-CN" sz="1200" b="1" dirty="0"/>
              <a:t>cache</a:t>
            </a:r>
            <a:r>
              <a:rPr lang="zh-CN" altLang="en-US" sz="1200" b="1" dirty="0"/>
              <a:t>的组，因此不需要执行替换</a:t>
            </a:r>
            <a:endParaRPr lang="en-US" altLang="zh-CN" sz="1200" b="1" dirty="0"/>
          </a:p>
          <a:p>
            <a:pPr lvl="2"/>
            <a:endParaRPr lang="en-US" altLang="zh-CN" sz="1200" b="1" dirty="0"/>
          </a:p>
          <a:p>
            <a:pPr lvl="2"/>
            <a:r>
              <a:rPr lang="zh-CN" altLang="en-US" sz="1200" b="1" dirty="0"/>
              <a:t>第</a:t>
            </a:r>
            <a:r>
              <a:rPr lang="en-US" altLang="zh-CN" sz="1200" b="1" dirty="0"/>
              <a:t>1</a:t>
            </a:r>
            <a:r>
              <a:rPr lang="zh-CN" altLang="en-US" sz="1200" b="1" dirty="0"/>
              <a:t>次读</a:t>
            </a:r>
            <a:r>
              <a:rPr lang="en-US" altLang="zh-CN" sz="1200" b="1" dirty="0"/>
              <a:t>100</a:t>
            </a:r>
            <a:r>
              <a:rPr lang="zh-CN" altLang="en-US" sz="1200" b="1" dirty="0"/>
              <a:t>个字时，只有读第</a:t>
            </a:r>
            <a:r>
              <a:rPr lang="en-US" altLang="zh-CN" sz="1200" b="1" dirty="0"/>
              <a:t>0</a:t>
            </a:r>
            <a:r>
              <a:rPr lang="zh-CN" altLang="en-US" sz="1200" b="1" dirty="0"/>
              <a:t>、</a:t>
            </a:r>
            <a:r>
              <a:rPr lang="en-US" altLang="zh-CN" sz="1200" b="1" dirty="0"/>
              <a:t>8</a:t>
            </a:r>
            <a:r>
              <a:rPr lang="zh-CN" altLang="en-US" sz="1200" b="1" dirty="0"/>
              <a:t>、</a:t>
            </a:r>
            <a:r>
              <a:rPr lang="en-US" altLang="zh-CN" sz="1200" b="1" dirty="0"/>
              <a:t>16</a:t>
            </a:r>
            <a:r>
              <a:rPr lang="zh-CN" altLang="en-US" sz="1200" b="1" dirty="0"/>
              <a:t>、</a:t>
            </a:r>
            <a:r>
              <a:rPr lang="en-US" altLang="zh-CN" sz="1200" b="1" dirty="0"/>
              <a:t>24</a:t>
            </a:r>
            <a:r>
              <a:rPr lang="zh-CN" altLang="en-US" sz="1200" b="1" dirty="0"/>
              <a:t>、</a:t>
            </a:r>
            <a:r>
              <a:rPr lang="en-US" altLang="zh-CN" sz="1200" b="1" dirty="0"/>
              <a:t>32</a:t>
            </a:r>
            <a:r>
              <a:rPr lang="zh-CN" altLang="en-US" sz="1200" b="1" dirty="0"/>
              <a:t>、</a:t>
            </a:r>
            <a:r>
              <a:rPr lang="en-US" altLang="zh-CN" sz="1200" b="1" dirty="0"/>
              <a:t>40</a:t>
            </a:r>
            <a:r>
              <a:rPr lang="zh-CN" altLang="en-US" sz="1200" b="1" dirty="0"/>
              <a:t>、</a:t>
            </a:r>
            <a:r>
              <a:rPr lang="en-US" altLang="zh-CN" sz="1200" b="1" dirty="0"/>
              <a:t>48</a:t>
            </a:r>
            <a:r>
              <a:rPr lang="zh-CN" altLang="en-US" sz="1200" b="1" dirty="0"/>
              <a:t>、</a:t>
            </a:r>
            <a:r>
              <a:rPr lang="en-US" altLang="zh-CN" sz="1200" b="1" dirty="0"/>
              <a:t>56</a:t>
            </a:r>
            <a:r>
              <a:rPr lang="zh-CN" altLang="en-US" sz="1200" b="1" dirty="0"/>
              <a:t>、</a:t>
            </a:r>
            <a:r>
              <a:rPr lang="en-US" altLang="zh-CN" sz="1200" b="1" dirty="0"/>
              <a:t>64</a:t>
            </a:r>
            <a:r>
              <a:rPr lang="zh-CN" altLang="en-US" sz="1200" b="1" dirty="0"/>
              <a:t>、</a:t>
            </a:r>
            <a:r>
              <a:rPr lang="en-US" altLang="zh-CN" sz="1200" b="1" dirty="0"/>
              <a:t>72</a:t>
            </a:r>
            <a:r>
              <a:rPr lang="zh-CN" altLang="en-US" sz="1200" b="1" dirty="0"/>
              <a:t>、</a:t>
            </a:r>
            <a:r>
              <a:rPr lang="en-US" altLang="zh-CN" sz="1200" b="1" dirty="0"/>
              <a:t>80</a:t>
            </a:r>
            <a:r>
              <a:rPr lang="zh-CN" altLang="en-US" sz="1200" b="1" dirty="0"/>
              <a:t>、</a:t>
            </a:r>
            <a:r>
              <a:rPr lang="en-US" altLang="zh-CN" sz="1200" b="1" dirty="0"/>
              <a:t>88</a:t>
            </a:r>
            <a:r>
              <a:rPr lang="zh-CN" altLang="en-US" sz="1200" b="1" dirty="0"/>
              <a:t>、</a:t>
            </a:r>
            <a:r>
              <a:rPr lang="en-US" altLang="zh-CN" sz="1200" b="1" dirty="0"/>
              <a:t>96</a:t>
            </a:r>
            <a:r>
              <a:rPr lang="zh-CN" altLang="en-US" sz="1200" b="1" dirty="0"/>
              <a:t>号单元时不命中（</a:t>
            </a:r>
            <a:r>
              <a:rPr lang="en-US" altLang="zh-CN" sz="1200" b="1" dirty="0"/>
              <a:t>13</a:t>
            </a:r>
            <a:r>
              <a:rPr lang="zh-CN" altLang="en-US" sz="1200" b="1" dirty="0"/>
              <a:t>次），其余</a:t>
            </a:r>
            <a:r>
              <a:rPr lang="en-US" altLang="zh-CN" sz="1200" b="1" dirty="0"/>
              <a:t>87</a:t>
            </a:r>
            <a:r>
              <a:rPr lang="zh-CN" altLang="en-US" sz="1200" b="1" dirty="0"/>
              <a:t>次都命中；后面重复操作时，全部命中；因此，</a:t>
            </a:r>
            <a:r>
              <a:rPr lang="en-US" altLang="zh-CN" sz="1200" b="1" dirty="0"/>
              <a:t>1000</a:t>
            </a:r>
            <a:r>
              <a:rPr lang="zh-CN" altLang="en-US" sz="1200" b="1" dirty="0"/>
              <a:t>次访问中，只有</a:t>
            </a:r>
            <a:r>
              <a:rPr lang="en-US" altLang="zh-CN" sz="1200" b="1" dirty="0"/>
              <a:t>13</a:t>
            </a:r>
            <a:r>
              <a:rPr lang="zh-CN" altLang="en-US" sz="1200" b="1" dirty="0"/>
              <a:t>次不命中，其余</a:t>
            </a:r>
            <a:r>
              <a:rPr lang="en-US" altLang="zh-CN" sz="1200" b="1" dirty="0"/>
              <a:t>987</a:t>
            </a:r>
            <a:r>
              <a:rPr lang="zh-CN" altLang="en-US" sz="1200" b="1" dirty="0"/>
              <a:t>次都命中，命中率</a:t>
            </a:r>
            <a:r>
              <a:rPr lang="en-US" altLang="zh-CN" sz="1200" b="1" dirty="0"/>
              <a:t>=987/1000=</a:t>
            </a:r>
            <a:r>
              <a:rPr lang="en-US" altLang="zh-CN" sz="1200" b="1" dirty="0">
                <a:solidFill>
                  <a:srgbClr val="FF0000"/>
                </a:solidFill>
              </a:rPr>
              <a:t>98.7%</a:t>
            </a:r>
          </a:p>
          <a:p>
            <a:pPr lvl="1"/>
            <a:endParaRPr lang="en-US" altLang="zh-CN" sz="1200" b="1" dirty="0"/>
          </a:p>
          <a:p>
            <a:pPr lvl="1"/>
            <a:r>
              <a:rPr lang="zh-CN" altLang="en-US" sz="1200" b="1" dirty="0"/>
              <a:t>（</a:t>
            </a:r>
            <a:r>
              <a:rPr lang="en-US" altLang="zh-CN" sz="1200" b="1" dirty="0"/>
              <a:t>2</a:t>
            </a:r>
            <a:r>
              <a:rPr lang="zh-CN" altLang="en-US" sz="1200" b="1" dirty="0"/>
              <a:t>）</a:t>
            </a:r>
            <a:endParaRPr lang="en-US" altLang="zh-CN" sz="1200" b="1" dirty="0"/>
          </a:p>
          <a:p>
            <a:pPr lvl="2"/>
            <a:r>
              <a:rPr lang="zh-CN" altLang="en-US" sz="1200" b="1" dirty="0"/>
              <a:t>采用</a:t>
            </a:r>
            <a:r>
              <a:rPr lang="en-US" altLang="zh-CN" sz="1200" b="1" dirty="0"/>
              <a:t>cache</a:t>
            </a:r>
            <a:r>
              <a:rPr lang="zh-CN" altLang="en-US" sz="1200" b="1" dirty="0"/>
              <a:t>后的平均访问时间：</a:t>
            </a:r>
            <a:r>
              <a:rPr lang="en-US" altLang="zh-CN" sz="1200" b="1" dirty="0"/>
              <a:t>t</a:t>
            </a:r>
            <a:r>
              <a:rPr lang="en-US" altLang="zh-CN" sz="1200" b="1" baseline="-25000" dirty="0"/>
              <a:t>a</a:t>
            </a:r>
            <a:r>
              <a:rPr lang="en-US" altLang="zh-CN" sz="1200" b="1" dirty="0"/>
              <a:t>=</a:t>
            </a:r>
            <a:r>
              <a:rPr lang="en-US" altLang="zh-CN" sz="1200" b="1" dirty="0" err="1"/>
              <a:t>ht</a:t>
            </a:r>
            <a:r>
              <a:rPr lang="en-US" altLang="zh-CN" sz="1200" b="1" baseline="-25000" dirty="0" err="1"/>
              <a:t>c</a:t>
            </a:r>
            <a:r>
              <a:rPr lang="en-US" altLang="zh-CN" sz="1200" b="1" dirty="0"/>
              <a:t>+(1-h)t</a:t>
            </a:r>
            <a:r>
              <a:rPr lang="en-US" altLang="zh-CN" sz="1200" b="1" baseline="-25000" dirty="0"/>
              <a:t>m</a:t>
            </a:r>
            <a:r>
              <a:rPr lang="zh-CN" altLang="en-US" sz="1200" b="1" dirty="0"/>
              <a:t>；</a:t>
            </a:r>
            <a:r>
              <a:rPr lang="en-US" altLang="zh-CN" sz="1200" b="1" dirty="0"/>
              <a:t>t</a:t>
            </a:r>
            <a:r>
              <a:rPr lang="en-US" altLang="zh-CN" sz="1200" b="1" baseline="-25000" dirty="0"/>
              <a:t>m</a:t>
            </a:r>
            <a:r>
              <a:rPr lang="en-US" altLang="zh-CN" sz="1200" b="1" dirty="0"/>
              <a:t>=10t</a:t>
            </a:r>
            <a:r>
              <a:rPr lang="en-US" altLang="zh-CN" sz="1200" b="1" baseline="-25000" dirty="0"/>
              <a:t>c</a:t>
            </a:r>
          </a:p>
          <a:p>
            <a:pPr lvl="2"/>
            <a:r>
              <a:rPr lang="zh-CN" altLang="en-US" sz="1200" b="1" dirty="0"/>
              <a:t>因此，</a:t>
            </a:r>
            <a:r>
              <a:rPr lang="en-US" altLang="zh-CN" sz="1200" b="1" dirty="0"/>
              <a:t>t</a:t>
            </a:r>
            <a:r>
              <a:rPr lang="en-US" altLang="zh-CN" sz="1200" b="1" baseline="-25000" dirty="0"/>
              <a:t>a</a:t>
            </a:r>
            <a:r>
              <a:rPr lang="en-US" altLang="zh-CN" sz="1200" b="1" dirty="0"/>
              <a:t>=</a:t>
            </a:r>
            <a:r>
              <a:rPr lang="en-US" altLang="zh-CN" sz="1200" b="1" dirty="0" err="1"/>
              <a:t>ht</a:t>
            </a:r>
            <a:r>
              <a:rPr lang="en-US" altLang="zh-CN" sz="1200" b="1" baseline="-25000" dirty="0" err="1"/>
              <a:t>c</a:t>
            </a:r>
            <a:r>
              <a:rPr lang="en-US" altLang="zh-CN" sz="1200" b="1" dirty="0"/>
              <a:t>+(1-h)10t</a:t>
            </a:r>
            <a:r>
              <a:rPr lang="en-US" altLang="zh-CN" sz="1200" b="1" baseline="-25000" dirty="0"/>
              <a:t>c</a:t>
            </a:r>
            <a:r>
              <a:rPr lang="en-US" altLang="zh-CN" sz="1200" b="1" dirty="0"/>
              <a:t>=0.987t</a:t>
            </a:r>
            <a:r>
              <a:rPr lang="en-US" altLang="zh-CN" sz="1200" b="1" baseline="-25000" dirty="0"/>
              <a:t>c</a:t>
            </a:r>
            <a:r>
              <a:rPr lang="en-US" altLang="zh-CN" sz="1200" b="1" dirty="0"/>
              <a:t>+0.013x10t</a:t>
            </a:r>
            <a:r>
              <a:rPr lang="en-US" altLang="zh-CN" sz="1200" b="1" baseline="-25000" dirty="0"/>
              <a:t>c</a:t>
            </a:r>
            <a:r>
              <a:rPr lang="en-US" altLang="zh-CN" sz="1200" b="1" dirty="0"/>
              <a:t>=1.117t</a:t>
            </a:r>
            <a:r>
              <a:rPr lang="en-US" altLang="zh-CN" sz="1200" b="1" baseline="-25000" dirty="0"/>
              <a:t>c</a:t>
            </a:r>
          </a:p>
          <a:p>
            <a:pPr lvl="2"/>
            <a:endParaRPr lang="en-US" altLang="zh-CN" sz="1200" b="1" dirty="0"/>
          </a:p>
          <a:p>
            <a:pPr lvl="2"/>
            <a:r>
              <a:rPr lang="zh-CN" altLang="en-US" sz="1200" b="1" dirty="0"/>
              <a:t>不采用</a:t>
            </a:r>
            <a:r>
              <a:rPr lang="en-US" altLang="zh-CN" sz="1200" b="1" dirty="0"/>
              <a:t>cache</a:t>
            </a:r>
            <a:r>
              <a:rPr lang="zh-CN" altLang="en-US" sz="1200" b="1" dirty="0"/>
              <a:t>的访问时间</a:t>
            </a:r>
            <a:r>
              <a:rPr lang="en-US" altLang="zh-CN" sz="1200" b="1" dirty="0"/>
              <a:t>=10t</a:t>
            </a:r>
            <a:r>
              <a:rPr lang="en-US" altLang="zh-CN" sz="1200" b="1" baseline="-25000" dirty="0"/>
              <a:t>c</a:t>
            </a:r>
            <a:endParaRPr lang="en-US" altLang="zh-CN" sz="1200" b="1" dirty="0"/>
          </a:p>
          <a:p>
            <a:pPr lvl="2"/>
            <a:endParaRPr lang="en-US" altLang="zh-CN" sz="1200" b="1" dirty="0"/>
          </a:p>
          <a:p>
            <a:pPr lvl="2"/>
            <a:r>
              <a:rPr lang="zh-CN" altLang="en-US" sz="1200" b="1" dirty="0"/>
              <a:t>用</a:t>
            </a:r>
            <a:r>
              <a:rPr lang="en-US" altLang="zh-CN" sz="1200" b="1" dirty="0"/>
              <a:t>cache</a:t>
            </a:r>
            <a:r>
              <a:rPr lang="zh-CN" altLang="en-US" sz="1200" b="1" dirty="0"/>
              <a:t>后存储访问速度提高了：</a:t>
            </a:r>
            <a:r>
              <a:rPr lang="en-US" altLang="zh-CN" sz="1200" b="1" dirty="0"/>
              <a:t> 10t</a:t>
            </a:r>
            <a:r>
              <a:rPr lang="en-US" altLang="zh-CN" sz="1200" b="1" baseline="-25000" dirty="0"/>
              <a:t>c</a:t>
            </a:r>
            <a:r>
              <a:rPr lang="en-US" altLang="zh-CN" sz="1200" b="1" dirty="0"/>
              <a:t> / 1.117t</a:t>
            </a:r>
            <a:r>
              <a:rPr lang="en-US" altLang="zh-CN" sz="1200" b="1" baseline="-25000" dirty="0"/>
              <a:t>c </a:t>
            </a:r>
            <a:r>
              <a:rPr lang="en-US" altLang="zh-CN" sz="1200" b="1" dirty="0"/>
              <a:t>≈</a:t>
            </a:r>
            <a:r>
              <a:rPr lang="en-US" altLang="zh-CN" sz="1200" b="1" dirty="0">
                <a:solidFill>
                  <a:srgbClr val="FF0000"/>
                </a:solidFill>
              </a:rPr>
              <a:t> 8.95</a:t>
            </a:r>
            <a:r>
              <a:rPr lang="zh-CN" altLang="en-US" sz="1200" b="1" dirty="0">
                <a:solidFill>
                  <a:srgbClr val="FF0000"/>
                </a:solidFill>
              </a:rPr>
              <a:t>倍</a:t>
            </a:r>
            <a:endParaRPr lang="en-US" altLang="zh-CN" sz="1200" b="1" dirty="0">
              <a:solidFill>
                <a:srgbClr val="FF0000"/>
              </a:solidFill>
            </a:endParaRPr>
          </a:p>
          <a:p>
            <a:pPr lvl="1"/>
            <a:endParaRPr lang="en-US" altLang="zh-CN" sz="1200" b="1" dirty="0"/>
          </a:p>
        </p:txBody>
      </p:sp>
      <p:pic>
        <p:nvPicPr>
          <p:cNvPr id="4" name="图片 3">
            <a:extLst>
              <a:ext uri="{FF2B5EF4-FFF2-40B4-BE49-F238E27FC236}">
                <a16:creationId xmlns:a16="http://schemas.microsoft.com/office/drawing/2014/main" id="{24BC5D4D-F439-499D-8E4A-C7F5A44DD888}"/>
              </a:ext>
            </a:extLst>
          </p:cNvPr>
          <p:cNvPicPr>
            <a:picLocks noChangeAspect="1"/>
          </p:cNvPicPr>
          <p:nvPr/>
        </p:nvPicPr>
        <p:blipFill>
          <a:blip r:embed="rId2"/>
          <a:stretch>
            <a:fillRect/>
          </a:stretch>
        </p:blipFill>
        <p:spPr>
          <a:xfrm>
            <a:off x="5979647" y="4090043"/>
            <a:ext cx="3056849" cy="2723333"/>
          </a:xfrm>
          <a:prstGeom prst="rect">
            <a:avLst/>
          </a:prstGeom>
        </p:spPr>
      </p:pic>
    </p:spTree>
    <p:extLst>
      <p:ext uri="{BB962C8B-B14F-4D97-AF65-F5344CB8AC3E}">
        <p14:creationId xmlns:p14="http://schemas.microsoft.com/office/powerpoint/2010/main" val="2765095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E39D8A0-50D7-4953-98E9-AE95D7890610}"/>
              </a:ext>
            </a:extLst>
          </p:cNvPr>
          <p:cNvSpPr>
            <a:spLocks noGrp="1" noChangeArrowheads="1"/>
          </p:cNvSpPr>
          <p:nvPr>
            <p:ph idx="1"/>
          </p:nvPr>
        </p:nvSpPr>
        <p:spPr>
          <a:xfrm>
            <a:off x="457200" y="188640"/>
            <a:ext cx="8229600" cy="4525963"/>
          </a:xfrm>
        </p:spPr>
        <p:txBody>
          <a:bodyPr/>
          <a:lstStyle/>
          <a:p>
            <a:pPr eaLnBrk="1" hangingPunct="1"/>
            <a:r>
              <a:rPr lang="en-US" altLang="zh-CN" sz="1400" b="1" dirty="0"/>
              <a:t>4.14    </a:t>
            </a:r>
            <a:r>
              <a:rPr lang="zh-CN" altLang="en-US" sz="1400" b="1" dirty="0"/>
              <a:t>假定某数组元素按行优先顺序存放在主存中，则在以下两段伪代码</a:t>
            </a:r>
            <a:r>
              <a:rPr lang="en-US" altLang="zh-CN" sz="1400" b="1" dirty="0"/>
              <a:t>A</a:t>
            </a:r>
            <a:r>
              <a:rPr lang="zh-CN" altLang="en-US" sz="1400" b="1" dirty="0"/>
              <a:t>和</a:t>
            </a:r>
            <a:r>
              <a:rPr lang="en-US" altLang="zh-CN" sz="1400" b="1" dirty="0"/>
              <a:t>B</a:t>
            </a:r>
            <a:r>
              <a:rPr lang="zh-CN" altLang="en-US" sz="1400" b="1" dirty="0"/>
              <a:t>中，分析下列问题：（</a:t>
            </a:r>
            <a:r>
              <a:rPr lang="en-US" altLang="zh-CN" sz="1400" b="1" dirty="0"/>
              <a:t>1</a:t>
            </a:r>
            <a:r>
              <a:rPr lang="zh-CN" altLang="en-US" sz="1400" b="1" dirty="0"/>
              <a:t>）两段代码中对数组访问的时间局部性和空间局部性。（</a:t>
            </a:r>
            <a:r>
              <a:rPr lang="en-US" altLang="zh-CN" sz="1400" b="1" dirty="0"/>
              <a:t>2</a:t>
            </a:r>
            <a:r>
              <a:rPr lang="zh-CN" altLang="en-US" sz="1400" b="1" dirty="0"/>
              <a:t>）变量</a:t>
            </a:r>
            <a:r>
              <a:rPr lang="en-US" altLang="zh-CN" sz="1400" b="1" dirty="0"/>
              <a:t>sum</a:t>
            </a:r>
            <a:r>
              <a:rPr lang="zh-CN" altLang="en-US" sz="1400" b="1" dirty="0"/>
              <a:t>的时间局部性和空间局部性。（</a:t>
            </a:r>
            <a:r>
              <a:rPr lang="en-US" altLang="zh-CN" sz="1400" b="1" dirty="0"/>
              <a:t>3</a:t>
            </a:r>
            <a:r>
              <a:rPr lang="zh-CN" altLang="en-US" sz="1400" b="1" dirty="0"/>
              <a:t>）</a:t>
            </a:r>
            <a:r>
              <a:rPr lang="en-US" altLang="zh-CN" sz="1400" b="1" dirty="0"/>
              <a:t>for</a:t>
            </a:r>
            <a:r>
              <a:rPr lang="zh-CN" altLang="en-US" sz="1400" b="1" dirty="0"/>
              <a:t>循环体对指令访问的时间局部性和空间局部性。</a:t>
            </a:r>
            <a:endParaRPr lang="en-US" altLang="zh-CN" sz="1400" b="1" dirty="0"/>
          </a:p>
          <a:p>
            <a:pPr eaLnBrk="1" hangingPunct="1"/>
            <a:endParaRPr lang="en-US" altLang="zh-CN" sz="1400" b="1" dirty="0"/>
          </a:p>
          <a:p>
            <a:pPr eaLnBrk="1" hangingPunct="1"/>
            <a:r>
              <a:rPr lang="zh-CN" altLang="en-US" sz="1400" b="1" dirty="0"/>
              <a:t>解：</a:t>
            </a:r>
            <a:endParaRPr lang="en-US" altLang="zh-CN" sz="1400" b="1" dirty="0"/>
          </a:p>
          <a:p>
            <a:pPr lvl="1" eaLnBrk="1" hangingPunct="1"/>
            <a:r>
              <a:rPr lang="zh-CN" altLang="en-US" sz="1400" b="1" dirty="0"/>
              <a:t>（</a:t>
            </a:r>
            <a:r>
              <a:rPr lang="en-US" altLang="zh-CN" sz="1400" b="1" dirty="0"/>
              <a:t>1</a:t>
            </a:r>
            <a:r>
              <a:rPr lang="zh-CN" altLang="en-US" sz="1400" b="1" dirty="0"/>
              <a:t>）</a:t>
            </a:r>
            <a:r>
              <a:rPr lang="zh-CN" altLang="en-US" sz="1400" b="1" dirty="0">
                <a:solidFill>
                  <a:srgbClr val="FF0000"/>
                </a:solidFill>
              </a:rPr>
              <a:t>程序</a:t>
            </a:r>
            <a:r>
              <a:rPr lang="en-US" altLang="zh-CN" sz="1400" b="1" dirty="0">
                <a:solidFill>
                  <a:srgbClr val="FF0000"/>
                </a:solidFill>
              </a:rPr>
              <a:t>A</a:t>
            </a:r>
            <a:r>
              <a:rPr lang="zh-CN" altLang="en-US" sz="1400" b="1" dirty="0">
                <a:solidFill>
                  <a:srgbClr val="FF0000"/>
                </a:solidFill>
              </a:rPr>
              <a:t>的数组</a:t>
            </a:r>
            <a:r>
              <a:rPr lang="en-US" altLang="zh-CN" sz="1400" b="1" dirty="0">
                <a:solidFill>
                  <a:srgbClr val="FF0000"/>
                </a:solidFill>
              </a:rPr>
              <a:t>a</a:t>
            </a:r>
            <a:r>
              <a:rPr lang="zh-CN" altLang="en-US" sz="1400" b="1" dirty="0"/>
              <a:t>，其存储次序是按行优先顺序，访问顺序也是按行优先顺序，因此</a:t>
            </a:r>
            <a:r>
              <a:rPr lang="zh-CN" altLang="en-US" sz="1400" b="1" dirty="0">
                <a:solidFill>
                  <a:srgbClr val="FF0000"/>
                </a:solidFill>
              </a:rPr>
              <a:t>具有空间局部性</a:t>
            </a:r>
            <a:r>
              <a:rPr lang="zh-CN" altLang="en-US" sz="1400" b="1" dirty="0"/>
              <a:t>；但是数组</a:t>
            </a:r>
            <a:r>
              <a:rPr lang="en-US" altLang="zh-CN" sz="1400" b="1" dirty="0"/>
              <a:t>a</a:t>
            </a:r>
            <a:r>
              <a:rPr lang="zh-CN" altLang="en-US" sz="1400" b="1" dirty="0"/>
              <a:t>的每个元素只使用一次，因此</a:t>
            </a:r>
            <a:r>
              <a:rPr lang="zh-CN" altLang="en-US" sz="1400" b="1" dirty="0">
                <a:solidFill>
                  <a:srgbClr val="FF0000"/>
                </a:solidFill>
              </a:rPr>
              <a:t>不具有时间局部性</a:t>
            </a:r>
            <a:r>
              <a:rPr lang="zh-CN" altLang="en-US" sz="1400" b="1" dirty="0"/>
              <a:t>。</a:t>
            </a:r>
            <a:r>
              <a:rPr lang="zh-CN" altLang="en-US" sz="1400" b="1" dirty="0">
                <a:solidFill>
                  <a:srgbClr val="FF0000"/>
                </a:solidFill>
              </a:rPr>
              <a:t>程序</a:t>
            </a:r>
            <a:r>
              <a:rPr lang="en-US" altLang="zh-CN" sz="1400" b="1" dirty="0">
                <a:solidFill>
                  <a:srgbClr val="FF0000"/>
                </a:solidFill>
              </a:rPr>
              <a:t>B</a:t>
            </a:r>
            <a:r>
              <a:rPr lang="zh-CN" altLang="en-US" sz="1400" b="1" dirty="0">
                <a:solidFill>
                  <a:srgbClr val="FF0000"/>
                </a:solidFill>
              </a:rPr>
              <a:t>的数组</a:t>
            </a:r>
            <a:r>
              <a:rPr lang="en-US" altLang="zh-CN" sz="1400" b="1" dirty="0">
                <a:solidFill>
                  <a:srgbClr val="FF0000"/>
                </a:solidFill>
              </a:rPr>
              <a:t>a</a:t>
            </a:r>
            <a:r>
              <a:rPr lang="zh-CN" altLang="en-US" sz="1400" b="1" dirty="0"/>
              <a:t>，其存储次序是按行优先顺序，但是访问顺序是按列优先顺序，因此</a:t>
            </a:r>
            <a:r>
              <a:rPr lang="zh-CN" altLang="en-US" sz="1400" b="1" dirty="0">
                <a:solidFill>
                  <a:srgbClr val="FF0000"/>
                </a:solidFill>
              </a:rPr>
              <a:t>不具有空间局部性</a:t>
            </a:r>
            <a:r>
              <a:rPr lang="zh-CN" altLang="en-US" sz="1400" b="1" dirty="0"/>
              <a:t>；并且数组</a:t>
            </a:r>
            <a:r>
              <a:rPr lang="en-US" altLang="zh-CN" sz="1400" b="1" dirty="0"/>
              <a:t>a</a:t>
            </a:r>
            <a:r>
              <a:rPr lang="zh-CN" altLang="en-US" sz="1400" b="1" dirty="0"/>
              <a:t>的每个元素只使用一次，因此</a:t>
            </a:r>
            <a:r>
              <a:rPr lang="zh-CN" altLang="en-US" sz="1400" b="1" dirty="0">
                <a:solidFill>
                  <a:srgbClr val="FF0000"/>
                </a:solidFill>
              </a:rPr>
              <a:t>也不具有时间局部性</a:t>
            </a:r>
            <a:r>
              <a:rPr lang="zh-CN" altLang="en-US" sz="1400" b="1" dirty="0"/>
              <a:t>。</a:t>
            </a:r>
            <a:endParaRPr lang="en-US" altLang="zh-CN" sz="1400" b="1" dirty="0"/>
          </a:p>
          <a:p>
            <a:pPr lvl="1" eaLnBrk="1" hangingPunct="1"/>
            <a:endParaRPr lang="en-US" altLang="zh-CN" sz="1400" b="1" dirty="0"/>
          </a:p>
          <a:p>
            <a:pPr lvl="1" eaLnBrk="1" hangingPunct="1"/>
            <a:r>
              <a:rPr lang="zh-CN" altLang="en-US" sz="1400" b="1" dirty="0"/>
              <a:t>（</a:t>
            </a:r>
            <a:r>
              <a:rPr lang="en-US" altLang="zh-CN" sz="1400" b="1" dirty="0"/>
              <a:t>2</a:t>
            </a:r>
            <a:r>
              <a:rPr lang="zh-CN" altLang="en-US" sz="1400" b="1" dirty="0"/>
              <a:t>）</a:t>
            </a:r>
            <a:r>
              <a:rPr lang="en-US" altLang="zh-CN" sz="1400" b="1" dirty="0">
                <a:solidFill>
                  <a:srgbClr val="FF0000"/>
                </a:solidFill>
              </a:rPr>
              <a:t>sum</a:t>
            </a:r>
            <a:r>
              <a:rPr lang="zh-CN" altLang="en-US" sz="1400" b="1" dirty="0"/>
              <a:t>是单个变量，</a:t>
            </a:r>
            <a:r>
              <a:rPr lang="zh-CN" altLang="en-US" sz="1400" b="1" dirty="0">
                <a:solidFill>
                  <a:srgbClr val="FF0000"/>
                </a:solidFill>
              </a:rPr>
              <a:t>不存在空间局部性</a:t>
            </a:r>
            <a:r>
              <a:rPr lang="zh-CN" altLang="en-US" sz="1400" b="1" dirty="0"/>
              <a:t>；但是变量</a:t>
            </a:r>
            <a:r>
              <a:rPr lang="en-US" altLang="zh-CN" sz="1400" b="1" dirty="0"/>
              <a:t>sum</a:t>
            </a:r>
            <a:r>
              <a:rPr lang="zh-CN" altLang="en-US" sz="1400" b="1" dirty="0"/>
              <a:t>在每次循环执行时都会用到，因此</a:t>
            </a:r>
            <a:r>
              <a:rPr lang="zh-CN" altLang="en-US" sz="1400" b="1" dirty="0">
                <a:solidFill>
                  <a:srgbClr val="FF0000"/>
                </a:solidFill>
              </a:rPr>
              <a:t>具有时间局部性</a:t>
            </a:r>
            <a:r>
              <a:rPr lang="zh-CN" altLang="en-US" sz="1400" b="1" dirty="0"/>
              <a:t>。</a:t>
            </a:r>
            <a:endParaRPr lang="en-US" altLang="zh-CN" sz="1400" b="1" dirty="0"/>
          </a:p>
          <a:p>
            <a:pPr lvl="1" eaLnBrk="1" hangingPunct="1"/>
            <a:endParaRPr lang="en-US" altLang="zh-CN" sz="1400" b="1" dirty="0"/>
          </a:p>
          <a:p>
            <a:pPr lvl="1" eaLnBrk="1" hangingPunct="1"/>
            <a:r>
              <a:rPr lang="zh-CN" altLang="en-US" sz="1400" b="1" dirty="0"/>
              <a:t>（</a:t>
            </a:r>
            <a:r>
              <a:rPr lang="en-US" altLang="zh-CN" sz="1400" b="1" dirty="0"/>
              <a:t>3</a:t>
            </a:r>
            <a:r>
              <a:rPr lang="zh-CN" altLang="en-US" sz="1400" b="1" dirty="0"/>
              <a:t>）</a:t>
            </a:r>
            <a:r>
              <a:rPr lang="en-US" altLang="zh-CN" sz="1400" b="1" dirty="0">
                <a:solidFill>
                  <a:srgbClr val="FF0000"/>
                </a:solidFill>
              </a:rPr>
              <a:t>for</a:t>
            </a:r>
            <a:r>
              <a:rPr lang="zh-CN" altLang="en-US" sz="1400" b="1" dirty="0">
                <a:solidFill>
                  <a:srgbClr val="FF0000"/>
                </a:solidFill>
              </a:rPr>
              <a:t>循环体中的指令</a:t>
            </a:r>
            <a:r>
              <a:rPr lang="zh-CN" altLang="en-US" sz="1400" b="1" dirty="0"/>
              <a:t>会被反复执行，因此</a:t>
            </a:r>
            <a:r>
              <a:rPr lang="zh-CN" altLang="en-US" sz="1400" b="1" dirty="0">
                <a:solidFill>
                  <a:srgbClr val="FF0000"/>
                </a:solidFill>
              </a:rPr>
              <a:t>具有时间局部性</a:t>
            </a:r>
            <a:r>
              <a:rPr lang="zh-CN" altLang="en-US" sz="1400" b="1" dirty="0"/>
              <a:t>；此外</a:t>
            </a:r>
            <a:r>
              <a:rPr lang="en-US" altLang="zh-CN" sz="1400" b="1" dirty="0"/>
              <a:t>for</a:t>
            </a:r>
            <a:r>
              <a:rPr lang="zh-CN" altLang="en-US" sz="1400" b="1" dirty="0"/>
              <a:t>循环体中的指令序列通常会顺序执行，因此</a:t>
            </a:r>
            <a:r>
              <a:rPr lang="zh-CN" altLang="en-US" sz="1400" b="1" dirty="0">
                <a:solidFill>
                  <a:srgbClr val="FF0000"/>
                </a:solidFill>
              </a:rPr>
              <a:t>也具有一定的空间局部性</a:t>
            </a:r>
            <a:r>
              <a:rPr lang="zh-CN" altLang="en-US" sz="1400" b="1" dirty="0"/>
              <a:t>。</a:t>
            </a:r>
            <a:endParaRPr lang="en-US" altLang="zh-CN" b="1" dirty="0">
              <a:solidFill>
                <a:srgbClr val="FF0000"/>
              </a:solidFill>
            </a:endParaRPr>
          </a:p>
        </p:txBody>
      </p:sp>
      <p:sp>
        <p:nvSpPr>
          <p:cNvPr id="3" name="Text Box 4">
            <a:extLst>
              <a:ext uri="{FF2B5EF4-FFF2-40B4-BE49-F238E27FC236}">
                <a16:creationId xmlns:a16="http://schemas.microsoft.com/office/drawing/2014/main" id="{44F3AD07-E279-4BE3-A1D3-9AD0BD1E9DD3}"/>
              </a:ext>
            </a:extLst>
          </p:cNvPr>
          <p:cNvSpPr txBox="1">
            <a:spLocks noChangeArrowheads="1"/>
          </p:cNvSpPr>
          <p:nvPr/>
        </p:nvSpPr>
        <p:spPr bwMode="auto">
          <a:xfrm>
            <a:off x="395536" y="4221088"/>
            <a:ext cx="3885231" cy="2386374"/>
          </a:xfrm>
          <a:prstGeom prst="rect">
            <a:avLst/>
          </a:prstGeom>
          <a:solidFill>
            <a:srgbClr val="99FF66"/>
          </a:solidFill>
          <a:ln>
            <a:headEnd/>
            <a:tailEnd/>
          </a:ln>
        </p:spPr>
        <p:style>
          <a:lnRef idx="1">
            <a:schemeClr val="accent3"/>
          </a:lnRef>
          <a:fillRef idx="2">
            <a:schemeClr val="accent3"/>
          </a:fillRef>
          <a:effectRef idx="1">
            <a:schemeClr val="accent3"/>
          </a:effectRef>
          <a:fontRef idx="minor">
            <a:schemeClr val="dk1"/>
          </a:fontRef>
        </p:style>
        <p:txBody>
          <a:bodyPr anchor="ctr" anchorCtr="0">
            <a:noAutofit/>
          </a:bodyPr>
          <a:lstStyle/>
          <a:p>
            <a:pPr eaLnBrk="0" hangingPunct="0">
              <a:lnSpc>
                <a:spcPct val="150000"/>
              </a:lnSpc>
              <a:defRPr/>
            </a:pPr>
            <a:r>
              <a:rPr lang="zh-CN" altLang="en-US" sz="1100" b="1" dirty="0">
                <a:solidFill>
                  <a:schemeClr val="tx1"/>
                </a:solidFill>
                <a:latin typeface="Courier New" pitchFamily="49" charset="0"/>
              </a:rPr>
              <a:t>程序</a:t>
            </a:r>
            <a:r>
              <a:rPr lang="en-US" altLang="zh-CN" sz="1100" b="1" dirty="0">
                <a:solidFill>
                  <a:schemeClr val="tx1"/>
                </a:solidFill>
                <a:latin typeface="Courier New" pitchFamily="49" charset="0"/>
              </a:rPr>
              <a:t>A</a:t>
            </a:r>
            <a:r>
              <a:rPr lang="zh-CN" altLang="en-US" sz="1100" b="1" dirty="0">
                <a:solidFill>
                  <a:schemeClr val="tx1"/>
                </a:solidFill>
                <a:latin typeface="Courier New" pitchFamily="49" charset="0"/>
              </a:rPr>
              <a:t>：</a:t>
            </a:r>
            <a:endParaRPr lang="en-US" sz="1100" b="1" dirty="0">
              <a:solidFill>
                <a:schemeClr val="tx1"/>
              </a:solidFill>
              <a:latin typeface="Courier New" pitchFamily="49" charset="0"/>
            </a:endParaRPr>
          </a:p>
          <a:p>
            <a:pPr eaLnBrk="0" hangingPunct="0">
              <a:lnSpc>
                <a:spcPct val="150000"/>
              </a:lnSpc>
              <a:defRPr/>
            </a:pPr>
            <a:r>
              <a:rPr lang="en-US" sz="1100" b="1" dirty="0">
                <a:solidFill>
                  <a:schemeClr val="tx1"/>
                </a:solidFill>
                <a:latin typeface="Courier New" pitchFamily="49" charset="0"/>
              </a:rPr>
              <a:t>int </a:t>
            </a:r>
            <a:r>
              <a:rPr lang="en-US" sz="1100" b="1" dirty="0" err="1">
                <a:solidFill>
                  <a:schemeClr val="tx1"/>
                </a:solidFill>
                <a:latin typeface="Courier New" pitchFamily="49" charset="0"/>
              </a:rPr>
              <a:t>sum_array_A</a:t>
            </a:r>
            <a:r>
              <a:rPr lang="en-US" altLang="zh-CN" sz="1100" b="1" dirty="0">
                <a:solidFill>
                  <a:schemeClr val="tx1"/>
                </a:solidFill>
                <a:latin typeface="Courier New" pitchFamily="49" charset="0"/>
                <a:ea typeface="宋体" pitchFamily="2" charset="-122"/>
              </a:rPr>
              <a:t>(int a[M][N])</a:t>
            </a:r>
          </a:p>
          <a:p>
            <a:pPr eaLnBrk="0" hangingPunct="0">
              <a:lnSpc>
                <a:spcPct val="150000"/>
              </a:lnSpc>
              <a:defRPr/>
            </a:pPr>
            <a:r>
              <a:rPr lang="en-US" altLang="zh-CN" sz="1100" b="1" dirty="0">
                <a:solidFill>
                  <a:schemeClr val="tx1"/>
                </a:solidFill>
                <a:latin typeface="Courier New" pitchFamily="49" charset="0"/>
                <a:ea typeface="宋体" pitchFamily="2" charset="-122"/>
              </a:rPr>
              <a:t>{</a:t>
            </a:r>
          </a:p>
          <a:p>
            <a:pPr eaLnBrk="0" hangingPunct="0">
              <a:lnSpc>
                <a:spcPct val="150000"/>
              </a:lnSpc>
              <a:defRPr/>
            </a:pPr>
            <a:r>
              <a:rPr lang="en-US" altLang="zh-CN" sz="1100" b="1" dirty="0">
                <a:solidFill>
                  <a:schemeClr val="tx1"/>
                </a:solidFill>
                <a:latin typeface="Courier New" pitchFamily="49" charset="0"/>
                <a:ea typeface="宋体" pitchFamily="2" charset="-122"/>
              </a:rPr>
              <a:t>  int </a:t>
            </a:r>
            <a:r>
              <a:rPr lang="en-US" altLang="zh-CN" sz="1100" b="1" dirty="0" err="1">
                <a:solidFill>
                  <a:schemeClr val="tx1"/>
                </a:solidFill>
                <a:latin typeface="Courier New" pitchFamily="49" charset="0"/>
                <a:ea typeface="宋体" pitchFamily="2" charset="-122"/>
              </a:rPr>
              <a:t>i,j,sum</a:t>
            </a:r>
            <a:r>
              <a:rPr lang="en-US" altLang="zh-CN" sz="1100" b="1" dirty="0">
                <a:solidFill>
                  <a:schemeClr val="tx1"/>
                </a:solidFill>
                <a:latin typeface="Courier New" pitchFamily="49" charset="0"/>
                <a:ea typeface="宋体" pitchFamily="2" charset="-122"/>
              </a:rPr>
              <a:t>=0;</a:t>
            </a:r>
          </a:p>
          <a:p>
            <a:pPr eaLnBrk="0" hangingPunct="0">
              <a:lnSpc>
                <a:spcPct val="150000"/>
              </a:lnSpc>
              <a:defRPr/>
            </a:pPr>
            <a:r>
              <a:rPr lang="en-US" sz="1100" b="1" dirty="0">
                <a:solidFill>
                  <a:schemeClr val="tx1"/>
                </a:solidFill>
                <a:latin typeface="Courier New" pitchFamily="49" charset="0"/>
                <a:ea typeface="宋体" pitchFamily="2" charset="-122"/>
              </a:rPr>
              <a:t>    for (</a:t>
            </a:r>
            <a:r>
              <a:rPr lang="en-US" sz="1100" b="1" dirty="0" err="1">
                <a:solidFill>
                  <a:schemeClr val="tx1"/>
                </a:solidFill>
                <a:latin typeface="Courier New" pitchFamily="49" charset="0"/>
                <a:ea typeface="宋体" pitchFamily="2" charset="-122"/>
              </a:rPr>
              <a:t>i</a:t>
            </a:r>
            <a:r>
              <a:rPr lang="en-US" sz="1100" b="1" dirty="0">
                <a:solidFill>
                  <a:schemeClr val="tx1"/>
                </a:solidFill>
                <a:latin typeface="Courier New" pitchFamily="49" charset="0"/>
                <a:ea typeface="宋体" pitchFamily="2" charset="-122"/>
              </a:rPr>
              <a:t> = 0; </a:t>
            </a:r>
            <a:r>
              <a:rPr lang="en-US" sz="1100" b="1" dirty="0" err="1">
                <a:solidFill>
                  <a:schemeClr val="tx1"/>
                </a:solidFill>
                <a:latin typeface="Courier New" pitchFamily="49" charset="0"/>
                <a:ea typeface="宋体" pitchFamily="2" charset="-122"/>
              </a:rPr>
              <a:t>i</a:t>
            </a:r>
            <a:r>
              <a:rPr lang="en-US" sz="1100" b="1" dirty="0">
                <a:solidFill>
                  <a:schemeClr val="tx1"/>
                </a:solidFill>
                <a:latin typeface="Courier New" pitchFamily="49" charset="0"/>
                <a:ea typeface="宋体" pitchFamily="2" charset="-122"/>
              </a:rPr>
              <a:t> &lt; M; </a:t>
            </a:r>
            <a:r>
              <a:rPr lang="en-US" sz="1100" b="1" dirty="0" err="1">
                <a:solidFill>
                  <a:schemeClr val="tx1"/>
                </a:solidFill>
                <a:latin typeface="Courier New" pitchFamily="49" charset="0"/>
                <a:ea typeface="宋体" pitchFamily="2" charset="-122"/>
              </a:rPr>
              <a:t>i</a:t>
            </a:r>
            <a:r>
              <a:rPr lang="en-US" sz="1100" b="1" dirty="0">
                <a:solidFill>
                  <a:schemeClr val="tx1"/>
                </a:solidFill>
                <a:latin typeface="Courier New" pitchFamily="49" charset="0"/>
                <a:ea typeface="宋体" pitchFamily="2" charset="-122"/>
              </a:rPr>
              <a:t>++)</a:t>
            </a:r>
          </a:p>
          <a:p>
            <a:pPr eaLnBrk="0" hangingPunct="0">
              <a:lnSpc>
                <a:spcPct val="150000"/>
              </a:lnSpc>
              <a:defRPr/>
            </a:pPr>
            <a:r>
              <a:rPr lang="en-US" sz="1100" b="1" dirty="0">
                <a:solidFill>
                  <a:schemeClr val="tx1"/>
                </a:solidFill>
                <a:latin typeface="Courier New" pitchFamily="49" charset="0"/>
                <a:ea typeface="宋体" pitchFamily="2" charset="-122"/>
              </a:rPr>
              <a:t> 	for (j = 0; j &lt; N; j++)</a:t>
            </a:r>
          </a:p>
          <a:p>
            <a:pPr eaLnBrk="0" hangingPunct="0">
              <a:lnSpc>
                <a:spcPct val="150000"/>
              </a:lnSpc>
              <a:defRPr/>
            </a:pPr>
            <a:r>
              <a:rPr lang="en-US" sz="1100" b="1" dirty="0">
                <a:solidFill>
                  <a:schemeClr val="tx1"/>
                </a:solidFill>
                <a:latin typeface="Courier New" pitchFamily="49" charset="0"/>
                <a:ea typeface="宋体" pitchFamily="2" charset="-122"/>
              </a:rPr>
              <a:t>   	  sum += a[</a:t>
            </a:r>
            <a:r>
              <a:rPr lang="en-US" sz="1100" b="1" dirty="0" err="1">
                <a:solidFill>
                  <a:schemeClr val="tx1"/>
                </a:solidFill>
                <a:latin typeface="Courier New" pitchFamily="49" charset="0"/>
                <a:ea typeface="宋体" pitchFamily="2" charset="-122"/>
              </a:rPr>
              <a:t>i</a:t>
            </a:r>
            <a:r>
              <a:rPr lang="en-US" sz="1100" b="1" dirty="0">
                <a:solidFill>
                  <a:schemeClr val="tx1"/>
                </a:solidFill>
                <a:latin typeface="Courier New" pitchFamily="49" charset="0"/>
                <a:ea typeface="宋体" pitchFamily="2" charset="-122"/>
              </a:rPr>
              <a:t>][j];</a:t>
            </a:r>
          </a:p>
          <a:p>
            <a:pPr eaLnBrk="0" hangingPunct="0">
              <a:lnSpc>
                <a:spcPct val="150000"/>
              </a:lnSpc>
              <a:defRPr/>
            </a:pPr>
            <a:r>
              <a:rPr lang="en-US" sz="1100" b="1" dirty="0">
                <a:solidFill>
                  <a:schemeClr val="tx1"/>
                </a:solidFill>
                <a:latin typeface="Courier New" pitchFamily="49" charset="0"/>
                <a:ea typeface="宋体" pitchFamily="2" charset="-122"/>
              </a:rPr>
              <a:t>    return sum;</a:t>
            </a:r>
          </a:p>
          <a:p>
            <a:pPr eaLnBrk="0" hangingPunct="0">
              <a:lnSpc>
                <a:spcPct val="150000"/>
              </a:lnSpc>
              <a:defRPr/>
            </a:pPr>
            <a:r>
              <a:rPr lang="en-US" sz="1100" b="1" dirty="0">
                <a:solidFill>
                  <a:schemeClr val="tx1"/>
                </a:solidFill>
                <a:latin typeface="Courier New" pitchFamily="49" charset="0"/>
                <a:ea typeface="宋体" pitchFamily="2" charset="-122"/>
              </a:rPr>
              <a:t>}</a:t>
            </a:r>
          </a:p>
        </p:txBody>
      </p:sp>
      <p:sp>
        <p:nvSpPr>
          <p:cNvPr id="5" name="Text Box 4">
            <a:extLst>
              <a:ext uri="{FF2B5EF4-FFF2-40B4-BE49-F238E27FC236}">
                <a16:creationId xmlns:a16="http://schemas.microsoft.com/office/drawing/2014/main" id="{5035B66C-92C6-4139-B3D4-24D15314683D}"/>
              </a:ext>
            </a:extLst>
          </p:cNvPr>
          <p:cNvSpPr txBox="1">
            <a:spLocks noChangeArrowheads="1"/>
          </p:cNvSpPr>
          <p:nvPr/>
        </p:nvSpPr>
        <p:spPr bwMode="auto">
          <a:xfrm>
            <a:off x="4784823" y="4230215"/>
            <a:ext cx="3885231" cy="2407980"/>
          </a:xfrm>
          <a:prstGeom prst="rect">
            <a:avLst/>
          </a:prstGeom>
          <a:solidFill>
            <a:srgbClr val="FFFF00"/>
          </a:solidFill>
          <a:ln>
            <a:headEnd/>
            <a:tailEnd/>
          </a:ln>
        </p:spPr>
        <p:style>
          <a:lnRef idx="1">
            <a:schemeClr val="accent3"/>
          </a:lnRef>
          <a:fillRef idx="2">
            <a:schemeClr val="accent3"/>
          </a:fillRef>
          <a:effectRef idx="1">
            <a:schemeClr val="accent3"/>
          </a:effectRef>
          <a:fontRef idx="minor">
            <a:schemeClr val="dk1"/>
          </a:fontRef>
        </p:style>
        <p:txBody>
          <a:bodyPr anchor="ctr" anchorCtr="0">
            <a:noAutofit/>
          </a:bodyPr>
          <a:lstStyle/>
          <a:p>
            <a:pPr eaLnBrk="0" hangingPunct="0">
              <a:lnSpc>
                <a:spcPct val="150000"/>
              </a:lnSpc>
              <a:defRPr/>
            </a:pPr>
            <a:r>
              <a:rPr lang="zh-CN" altLang="en-US" sz="1100" b="1" dirty="0">
                <a:solidFill>
                  <a:schemeClr val="tx1"/>
                </a:solidFill>
                <a:latin typeface="Courier New" pitchFamily="49" charset="0"/>
              </a:rPr>
              <a:t>程序</a:t>
            </a:r>
            <a:r>
              <a:rPr lang="en-US" altLang="zh-CN" sz="1100" b="1" dirty="0">
                <a:solidFill>
                  <a:schemeClr val="tx1"/>
                </a:solidFill>
                <a:latin typeface="Courier New" pitchFamily="49" charset="0"/>
              </a:rPr>
              <a:t>B</a:t>
            </a:r>
            <a:r>
              <a:rPr lang="zh-CN" altLang="en-US" sz="1100" b="1" dirty="0">
                <a:solidFill>
                  <a:schemeClr val="tx1"/>
                </a:solidFill>
                <a:latin typeface="Courier New" pitchFamily="49" charset="0"/>
              </a:rPr>
              <a:t>：</a:t>
            </a:r>
            <a:endParaRPr lang="en-US" sz="1100" b="1" dirty="0">
              <a:solidFill>
                <a:schemeClr val="tx1"/>
              </a:solidFill>
              <a:latin typeface="Courier New" pitchFamily="49" charset="0"/>
            </a:endParaRPr>
          </a:p>
          <a:p>
            <a:pPr eaLnBrk="0" hangingPunct="0">
              <a:lnSpc>
                <a:spcPct val="150000"/>
              </a:lnSpc>
              <a:defRPr/>
            </a:pPr>
            <a:r>
              <a:rPr lang="en-US" altLang="zh-CN" sz="1100" b="1" dirty="0">
                <a:solidFill>
                  <a:schemeClr val="tx1"/>
                </a:solidFill>
                <a:latin typeface="Courier New" pitchFamily="49" charset="0"/>
              </a:rPr>
              <a:t>int </a:t>
            </a:r>
            <a:r>
              <a:rPr lang="en-US" altLang="zh-CN" sz="1100" b="1" dirty="0" err="1">
                <a:solidFill>
                  <a:schemeClr val="tx1"/>
                </a:solidFill>
                <a:latin typeface="Courier New" pitchFamily="49" charset="0"/>
              </a:rPr>
              <a:t>sum_array_B</a:t>
            </a:r>
            <a:r>
              <a:rPr lang="en-US" altLang="zh-CN" sz="1100" b="1" dirty="0">
                <a:solidFill>
                  <a:schemeClr val="tx1"/>
                </a:solidFill>
                <a:latin typeface="Courier New" pitchFamily="49" charset="0"/>
                <a:ea typeface="宋体" pitchFamily="2" charset="-122"/>
              </a:rPr>
              <a:t>(int a[M][N])</a:t>
            </a:r>
          </a:p>
          <a:p>
            <a:pPr eaLnBrk="0" hangingPunct="0">
              <a:lnSpc>
                <a:spcPct val="150000"/>
              </a:lnSpc>
              <a:defRPr/>
            </a:pPr>
            <a:r>
              <a:rPr lang="en-US" altLang="zh-CN" sz="1100" b="1" dirty="0">
                <a:solidFill>
                  <a:schemeClr val="tx1"/>
                </a:solidFill>
                <a:latin typeface="Courier New" pitchFamily="49" charset="0"/>
                <a:ea typeface="宋体" pitchFamily="2" charset="-122"/>
              </a:rPr>
              <a:t>{</a:t>
            </a:r>
          </a:p>
          <a:p>
            <a:pPr eaLnBrk="0" hangingPunct="0">
              <a:lnSpc>
                <a:spcPct val="150000"/>
              </a:lnSpc>
              <a:defRPr/>
            </a:pPr>
            <a:r>
              <a:rPr lang="en-US" altLang="zh-CN" sz="1100" b="1" dirty="0">
                <a:solidFill>
                  <a:schemeClr val="tx1"/>
                </a:solidFill>
                <a:latin typeface="Courier New" pitchFamily="49" charset="0"/>
                <a:ea typeface="宋体" pitchFamily="2" charset="-122"/>
              </a:rPr>
              <a:t>  int </a:t>
            </a:r>
            <a:r>
              <a:rPr lang="en-US" altLang="zh-CN" sz="1100" b="1" dirty="0" err="1">
                <a:solidFill>
                  <a:schemeClr val="tx1"/>
                </a:solidFill>
                <a:latin typeface="Courier New" pitchFamily="49" charset="0"/>
                <a:ea typeface="宋体" pitchFamily="2" charset="-122"/>
              </a:rPr>
              <a:t>i,j,sum</a:t>
            </a:r>
            <a:r>
              <a:rPr lang="en-US" altLang="zh-CN" sz="1100" b="1" dirty="0">
                <a:solidFill>
                  <a:schemeClr val="tx1"/>
                </a:solidFill>
                <a:latin typeface="Courier New" pitchFamily="49" charset="0"/>
                <a:ea typeface="宋体" pitchFamily="2" charset="-122"/>
              </a:rPr>
              <a:t>=0;</a:t>
            </a:r>
          </a:p>
          <a:p>
            <a:pPr eaLnBrk="0" hangingPunct="0">
              <a:lnSpc>
                <a:spcPct val="150000"/>
              </a:lnSpc>
              <a:defRPr/>
            </a:pPr>
            <a:r>
              <a:rPr lang="en-US" altLang="zh-CN" sz="1100" b="1" dirty="0">
                <a:solidFill>
                  <a:schemeClr val="tx1"/>
                </a:solidFill>
                <a:latin typeface="Courier New" pitchFamily="49" charset="0"/>
                <a:ea typeface="宋体" pitchFamily="2" charset="-122"/>
              </a:rPr>
              <a:t>    for (</a:t>
            </a:r>
            <a:r>
              <a:rPr lang="en-US" altLang="zh-CN" sz="1100" b="1" dirty="0" err="1">
                <a:solidFill>
                  <a:schemeClr val="tx1"/>
                </a:solidFill>
                <a:latin typeface="Courier New" pitchFamily="49" charset="0"/>
                <a:ea typeface="宋体" pitchFamily="2" charset="-122"/>
              </a:rPr>
              <a:t>i</a:t>
            </a:r>
            <a:r>
              <a:rPr lang="en-US" altLang="zh-CN" sz="1100" b="1" dirty="0">
                <a:solidFill>
                  <a:schemeClr val="tx1"/>
                </a:solidFill>
                <a:latin typeface="Courier New" pitchFamily="49" charset="0"/>
                <a:ea typeface="宋体" pitchFamily="2" charset="-122"/>
              </a:rPr>
              <a:t> = 0; </a:t>
            </a:r>
            <a:r>
              <a:rPr lang="en-US" altLang="zh-CN" sz="1100" b="1" dirty="0" err="1">
                <a:solidFill>
                  <a:schemeClr val="tx1"/>
                </a:solidFill>
                <a:latin typeface="Courier New" pitchFamily="49" charset="0"/>
                <a:ea typeface="宋体" pitchFamily="2" charset="-122"/>
              </a:rPr>
              <a:t>i</a:t>
            </a:r>
            <a:r>
              <a:rPr lang="en-US" altLang="zh-CN" sz="1100" b="1" dirty="0">
                <a:solidFill>
                  <a:schemeClr val="tx1"/>
                </a:solidFill>
                <a:latin typeface="Courier New" pitchFamily="49" charset="0"/>
                <a:ea typeface="宋体" pitchFamily="2" charset="-122"/>
              </a:rPr>
              <a:t> &lt; N; </a:t>
            </a:r>
            <a:r>
              <a:rPr lang="en-US" altLang="zh-CN" sz="1100" b="1" dirty="0" err="1">
                <a:solidFill>
                  <a:schemeClr val="tx1"/>
                </a:solidFill>
                <a:latin typeface="Courier New" pitchFamily="49" charset="0"/>
                <a:ea typeface="宋体" pitchFamily="2" charset="-122"/>
              </a:rPr>
              <a:t>i</a:t>
            </a:r>
            <a:r>
              <a:rPr lang="en-US" altLang="zh-CN" sz="1100" b="1" dirty="0">
                <a:solidFill>
                  <a:schemeClr val="tx1"/>
                </a:solidFill>
                <a:latin typeface="Courier New" pitchFamily="49" charset="0"/>
                <a:ea typeface="宋体" pitchFamily="2" charset="-122"/>
              </a:rPr>
              <a:t>++)</a:t>
            </a:r>
          </a:p>
          <a:p>
            <a:pPr eaLnBrk="0" hangingPunct="0">
              <a:lnSpc>
                <a:spcPct val="150000"/>
              </a:lnSpc>
              <a:defRPr/>
            </a:pPr>
            <a:r>
              <a:rPr lang="en-US" altLang="zh-CN" sz="1100" b="1" dirty="0">
                <a:solidFill>
                  <a:schemeClr val="tx1"/>
                </a:solidFill>
                <a:latin typeface="Courier New" pitchFamily="49" charset="0"/>
                <a:ea typeface="宋体" pitchFamily="2" charset="-122"/>
              </a:rPr>
              <a:t> 	for (j = 0; j &lt; M; </a:t>
            </a:r>
            <a:r>
              <a:rPr lang="en-US" altLang="zh-CN" sz="1100" b="1" dirty="0" err="1">
                <a:solidFill>
                  <a:schemeClr val="tx1"/>
                </a:solidFill>
                <a:latin typeface="Courier New" pitchFamily="49" charset="0"/>
                <a:ea typeface="宋体" pitchFamily="2" charset="-122"/>
              </a:rPr>
              <a:t>j++</a:t>
            </a:r>
            <a:r>
              <a:rPr lang="en-US" altLang="zh-CN" sz="1100" b="1" dirty="0">
                <a:solidFill>
                  <a:schemeClr val="tx1"/>
                </a:solidFill>
                <a:latin typeface="Courier New" pitchFamily="49" charset="0"/>
                <a:ea typeface="宋体" pitchFamily="2" charset="-122"/>
              </a:rPr>
              <a:t>)</a:t>
            </a:r>
          </a:p>
          <a:p>
            <a:pPr eaLnBrk="0" hangingPunct="0">
              <a:lnSpc>
                <a:spcPct val="150000"/>
              </a:lnSpc>
              <a:defRPr/>
            </a:pPr>
            <a:r>
              <a:rPr lang="en-US" altLang="zh-CN" sz="1100" b="1" dirty="0">
                <a:solidFill>
                  <a:schemeClr val="tx1"/>
                </a:solidFill>
                <a:latin typeface="Courier New" pitchFamily="49" charset="0"/>
                <a:ea typeface="宋体" pitchFamily="2" charset="-122"/>
              </a:rPr>
              <a:t>   	  sum += a[j][i];</a:t>
            </a:r>
          </a:p>
          <a:p>
            <a:pPr eaLnBrk="0" hangingPunct="0">
              <a:lnSpc>
                <a:spcPct val="150000"/>
              </a:lnSpc>
              <a:defRPr/>
            </a:pPr>
            <a:r>
              <a:rPr lang="en-US" altLang="zh-CN" sz="1100" b="1" dirty="0">
                <a:solidFill>
                  <a:schemeClr val="tx1"/>
                </a:solidFill>
                <a:latin typeface="Courier New" pitchFamily="49" charset="0"/>
                <a:ea typeface="宋体" pitchFamily="2" charset="-122"/>
              </a:rPr>
              <a:t>    return sum;</a:t>
            </a:r>
          </a:p>
          <a:p>
            <a:pPr eaLnBrk="0" hangingPunct="0">
              <a:lnSpc>
                <a:spcPct val="150000"/>
              </a:lnSpc>
              <a:defRPr/>
            </a:pPr>
            <a:r>
              <a:rPr lang="en-US" altLang="zh-CN" sz="1100" b="1" dirty="0">
                <a:solidFill>
                  <a:schemeClr val="tx1"/>
                </a:solidFill>
                <a:latin typeface="Courier New" pitchFamily="49" charset="0"/>
                <a:ea typeface="宋体" pitchFamily="2" charset="-122"/>
              </a:rPr>
              <a:t>}</a:t>
            </a:r>
          </a:p>
        </p:txBody>
      </p:sp>
    </p:spTree>
    <p:extLst>
      <p:ext uri="{BB962C8B-B14F-4D97-AF65-F5344CB8AC3E}">
        <p14:creationId xmlns:p14="http://schemas.microsoft.com/office/powerpoint/2010/main" val="1919518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7E39D8A0-50D7-4953-98E9-AE95D7890610}"/>
              </a:ext>
            </a:extLst>
          </p:cNvPr>
          <p:cNvSpPr>
            <a:spLocks noGrp="1" noChangeArrowheads="1"/>
          </p:cNvSpPr>
          <p:nvPr>
            <p:ph idx="1"/>
          </p:nvPr>
        </p:nvSpPr>
        <p:spPr>
          <a:xfrm>
            <a:off x="457200" y="116632"/>
            <a:ext cx="8229600" cy="4525963"/>
          </a:xfrm>
        </p:spPr>
        <p:txBody>
          <a:bodyPr/>
          <a:lstStyle/>
          <a:p>
            <a:pPr eaLnBrk="1" hangingPunct="1"/>
            <a:r>
              <a:rPr lang="en-US" altLang="zh-CN" sz="1100" b="1" dirty="0"/>
              <a:t>4.17    </a:t>
            </a:r>
            <a:r>
              <a:rPr lang="zh-CN" altLang="en-US" sz="1100" b="1" dirty="0"/>
              <a:t>某计算机系统中有一个</a:t>
            </a:r>
            <a:r>
              <a:rPr lang="en-US" altLang="zh-CN" sz="1100" b="1" dirty="0"/>
              <a:t>TLB</a:t>
            </a:r>
            <a:r>
              <a:rPr lang="zh-CN" altLang="en-US" sz="1100" b="1" dirty="0"/>
              <a:t>和</a:t>
            </a:r>
            <a:r>
              <a:rPr lang="en-US" altLang="zh-CN" sz="1100" b="1" dirty="0"/>
              <a:t>L1</a:t>
            </a:r>
            <a:r>
              <a:rPr lang="zh-CN" altLang="en-US" sz="1100" b="1" dirty="0"/>
              <a:t>级数据</a:t>
            </a:r>
            <a:r>
              <a:rPr lang="en-US" altLang="zh-CN" sz="1100" b="1" dirty="0"/>
              <a:t>cache</a:t>
            </a:r>
            <a:r>
              <a:rPr lang="zh-CN" altLang="en-US" sz="1100" b="1" dirty="0"/>
              <a:t>，存储系统按字节编址，虚拟存储器容量为</a:t>
            </a:r>
            <a:r>
              <a:rPr lang="en-US" altLang="zh-CN" sz="1100" b="1" dirty="0"/>
              <a:t>2GB</a:t>
            </a:r>
            <a:r>
              <a:rPr lang="zh-CN" altLang="en-US" sz="1100" b="1" dirty="0"/>
              <a:t>，主存容量为</a:t>
            </a:r>
            <a:r>
              <a:rPr lang="en-US" altLang="zh-CN" sz="1100" b="1" dirty="0"/>
              <a:t>4MB</a:t>
            </a:r>
            <a:r>
              <a:rPr lang="zh-CN" altLang="en-US" sz="1100" b="1" dirty="0"/>
              <a:t>，页大小为</a:t>
            </a:r>
            <a:r>
              <a:rPr lang="en-US" altLang="zh-CN" sz="1100" b="1" dirty="0"/>
              <a:t>128KB</a:t>
            </a:r>
            <a:r>
              <a:rPr lang="zh-CN" altLang="en-US" sz="1100" b="1" dirty="0"/>
              <a:t>，</a:t>
            </a:r>
            <a:r>
              <a:rPr lang="en-US" altLang="zh-CN" sz="1100" b="1" dirty="0"/>
              <a:t>TLB</a:t>
            </a:r>
            <a:r>
              <a:rPr lang="zh-CN" altLang="en-US" sz="1100" b="1" dirty="0"/>
              <a:t>采用四路组相联方式，共有</a:t>
            </a:r>
            <a:r>
              <a:rPr lang="en-US" altLang="zh-CN" sz="1100" b="1" dirty="0"/>
              <a:t>16</a:t>
            </a:r>
            <a:r>
              <a:rPr lang="zh-CN" altLang="en-US" sz="1100" b="1" dirty="0"/>
              <a:t>个页表项。</a:t>
            </a:r>
            <a:r>
              <a:rPr lang="en-US" altLang="zh-CN" sz="1100" b="1" dirty="0"/>
              <a:t>cache</a:t>
            </a:r>
            <a:r>
              <a:rPr lang="zh-CN" altLang="en-US" sz="1100" b="1" dirty="0"/>
              <a:t>容量为</a:t>
            </a:r>
            <a:r>
              <a:rPr lang="en-US" altLang="zh-CN" sz="1100" b="1" dirty="0"/>
              <a:t>16KB</a:t>
            </a:r>
            <a:r>
              <a:rPr lang="zh-CN" altLang="en-US" sz="1100" b="1" dirty="0"/>
              <a:t>，每块包含</a:t>
            </a:r>
            <a:r>
              <a:rPr lang="en-US" altLang="zh-CN" sz="1100" b="1" dirty="0"/>
              <a:t>8</a:t>
            </a:r>
            <a:r>
              <a:rPr lang="zh-CN" altLang="en-US" sz="1100" b="1" dirty="0"/>
              <a:t>个字，每字为</a:t>
            </a:r>
            <a:r>
              <a:rPr lang="en-US" altLang="zh-CN" sz="1100" b="1" dirty="0"/>
              <a:t>32</a:t>
            </a:r>
            <a:r>
              <a:rPr lang="zh-CN" altLang="en-US" sz="1100" b="1" dirty="0"/>
              <a:t>位，映射方式采用四路组相联，回答下列问题：</a:t>
            </a:r>
            <a:endParaRPr lang="en-US" altLang="zh-CN" sz="1100" b="1" dirty="0"/>
          </a:p>
          <a:p>
            <a:pPr eaLnBrk="1" hangingPunct="1"/>
            <a:r>
              <a:rPr lang="zh-CN" altLang="en-US" sz="1100" b="1" dirty="0"/>
              <a:t>（</a:t>
            </a:r>
            <a:r>
              <a:rPr lang="en-US" altLang="zh-CN" sz="1100" b="1" dirty="0"/>
              <a:t>1</a:t>
            </a:r>
            <a:r>
              <a:rPr lang="zh-CN" altLang="en-US" sz="1100" b="1" dirty="0"/>
              <a:t>）虚拟地址中哪几位表示虚拟页号？哪几位表示页内地址？虚拟页号中哪几位表示</a:t>
            </a:r>
            <a:r>
              <a:rPr lang="en-US" altLang="zh-CN" sz="1100" b="1" dirty="0"/>
              <a:t>TLB</a:t>
            </a:r>
            <a:r>
              <a:rPr lang="zh-CN" altLang="en-US" sz="1100" b="1" dirty="0"/>
              <a:t>标记？哪几位表示</a:t>
            </a:r>
            <a:r>
              <a:rPr lang="en-US" altLang="zh-CN" sz="1100" b="1" dirty="0"/>
              <a:t>TLB</a:t>
            </a:r>
            <a:r>
              <a:rPr lang="zh-CN" altLang="en-US" sz="1100" b="1" dirty="0"/>
              <a:t>索引？</a:t>
            </a:r>
            <a:endParaRPr lang="en-US" altLang="zh-CN" sz="1100" b="1" dirty="0"/>
          </a:p>
          <a:p>
            <a:pPr eaLnBrk="1" hangingPunct="1"/>
            <a:r>
              <a:rPr lang="zh-CN" altLang="en-US" sz="1100" b="1" dirty="0"/>
              <a:t>（</a:t>
            </a:r>
            <a:r>
              <a:rPr lang="en-US" altLang="zh-CN" sz="1100" b="1" dirty="0"/>
              <a:t>2</a:t>
            </a:r>
            <a:r>
              <a:rPr lang="zh-CN" altLang="en-US" sz="1100" b="1" dirty="0"/>
              <a:t>）物理地址中哪几位表示物理页号？哪几位表示偏移地址？</a:t>
            </a:r>
            <a:endParaRPr lang="en-US" altLang="zh-CN" sz="1100" b="1" dirty="0"/>
          </a:p>
          <a:p>
            <a:pPr eaLnBrk="1" hangingPunct="1"/>
            <a:r>
              <a:rPr lang="zh-CN" altLang="en-US" sz="1100" b="1" dirty="0"/>
              <a:t>（</a:t>
            </a:r>
            <a:r>
              <a:rPr lang="en-US" altLang="zh-CN" sz="1100" b="1" dirty="0"/>
              <a:t>3</a:t>
            </a:r>
            <a:r>
              <a:rPr lang="zh-CN" altLang="en-US" sz="1100" b="1" dirty="0"/>
              <a:t>）为实现主存与数据</a:t>
            </a:r>
            <a:r>
              <a:rPr lang="en-US" altLang="zh-CN" sz="1100" b="1" dirty="0"/>
              <a:t>cache</a:t>
            </a:r>
            <a:r>
              <a:rPr lang="zh-CN" altLang="en-US" sz="1100" b="1" dirty="0"/>
              <a:t>之间的组相联映射，对该地址应进行怎样的划分？</a:t>
            </a:r>
            <a:endParaRPr lang="en-US" altLang="zh-CN" sz="1100" b="1" dirty="0"/>
          </a:p>
          <a:p>
            <a:pPr eaLnBrk="1" hangingPunct="1"/>
            <a:endParaRPr lang="en-US" altLang="zh-CN" sz="1400" b="1" dirty="0"/>
          </a:p>
          <a:p>
            <a:pPr eaLnBrk="1" hangingPunct="1"/>
            <a:r>
              <a:rPr lang="zh-CN" altLang="en-US" sz="1400" b="1" dirty="0"/>
              <a:t>解：</a:t>
            </a:r>
            <a:endParaRPr lang="en-US" altLang="zh-CN" sz="1400" b="1" dirty="0"/>
          </a:p>
          <a:p>
            <a:pPr lvl="1" eaLnBrk="1" hangingPunct="1"/>
            <a:r>
              <a:rPr lang="zh-CN" altLang="en-US" sz="1050" b="1" dirty="0"/>
              <a:t>（</a:t>
            </a:r>
            <a:r>
              <a:rPr lang="en-US" altLang="zh-CN" sz="1050" b="1" dirty="0"/>
              <a:t>1</a:t>
            </a:r>
            <a:r>
              <a:rPr lang="zh-CN" altLang="en-US" sz="1050" b="1" dirty="0"/>
              <a:t>）</a:t>
            </a:r>
            <a:endParaRPr lang="en-US" altLang="zh-CN" sz="1050" b="1" dirty="0"/>
          </a:p>
          <a:p>
            <a:pPr lvl="2" eaLnBrk="1" hangingPunct="1"/>
            <a:r>
              <a:rPr lang="zh-CN" altLang="en-US" sz="1050" b="1" dirty="0"/>
              <a:t>虚拟地址（</a:t>
            </a:r>
            <a:r>
              <a:rPr lang="en-US" altLang="zh-CN" sz="1050" b="1" dirty="0"/>
              <a:t>VA</a:t>
            </a:r>
            <a:r>
              <a:rPr lang="zh-CN" altLang="en-US" sz="1050" b="1" dirty="0"/>
              <a:t>） </a:t>
            </a:r>
            <a:r>
              <a:rPr lang="en-US" altLang="zh-CN" sz="1050" b="1" dirty="0"/>
              <a:t>= </a:t>
            </a:r>
            <a:r>
              <a:rPr lang="zh-CN" altLang="en-US" sz="1050" b="1" dirty="0"/>
              <a:t>虚拟页号（</a:t>
            </a:r>
            <a:r>
              <a:rPr lang="en-US" altLang="zh-CN" sz="1050" b="1" dirty="0"/>
              <a:t>VPN</a:t>
            </a:r>
            <a:r>
              <a:rPr lang="zh-CN" altLang="en-US" sz="1050" b="1" dirty="0"/>
              <a:t>）</a:t>
            </a:r>
            <a:r>
              <a:rPr lang="en-US" altLang="zh-CN" sz="1050" b="1" dirty="0"/>
              <a:t> + </a:t>
            </a:r>
            <a:r>
              <a:rPr lang="zh-CN" altLang="en-US" sz="1050" b="1" dirty="0"/>
              <a:t>虚拟页偏移（</a:t>
            </a:r>
            <a:r>
              <a:rPr lang="en-US" altLang="zh-CN" sz="1050" b="1" dirty="0"/>
              <a:t>VPO</a:t>
            </a:r>
            <a:r>
              <a:rPr lang="zh-CN" altLang="en-US" sz="1050" b="1" dirty="0"/>
              <a:t>）</a:t>
            </a:r>
            <a:endParaRPr lang="en-US" altLang="zh-CN" sz="1050" b="1" dirty="0"/>
          </a:p>
          <a:p>
            <a:pPr lvl="2" eaLnBrk="1" hangingPunct="1"/>
            <a:r>
              <a:rPr lang="zh-CN" altLang="en-US" sz="1050" b="1" dirty="0"/>
              <a:t>物理地址（</a:t>
            </a:r>
            <a:r>
              <a:rPr lang="en-US" altLang="zh-CN" sz="1050" b="1" dirty="0"/>
              <a:t>PA</a:t>
            </a:r>
            <a:r>
              <a:rPr lang="zh-CN" altLang="en-US" sz="1050" b="1" dirty="0"/>
              <a:t>） </a:t>
            </a:r>
            <a:r>
              <a:rPr lang="en-US" altLang="zh-CN" sz="1050" b="1" dirty="0"/>
              <a:t>= </a:t>
            </a:r>
            <a:r>
              <a:rPr lang="zh-CN" altLang="en-US" sz="1050" b="1" dirty="0"/>
              <a:t>物理页号（</a:t>
            </a:r>
            <a:r>
              <a:rPr lang="en-US" altLang="zh-CN" sz="1050" b="1" dirty="0"/>
              <a:t>PPN </a:t>
            </a:r>
            <a:r>
              <a:rPr lang="zh-CN" altLang="en-US" sz="1050" b="1" dirty="0"/>
              <a:t>）</a:t>
            </a:r>
            <a:r>
              <a:rPr lang="en-US" altLang="zh-CN" sz="1050" b="1" dirty="0"/>
              <a:t>+ </a:t>
            </a:r>
            <a:r>
              <a:rPr lang="zh-CN" altLang="en-US" sz="1050" b="1" dirty="0"/>
              <a:t>物理页偏移（</a:t>
            </a:r>
            <a:r>
              <a:rPr lang="en-US" altLang="zh-CN" sz="1050" b="1" dirty="0"/>
              <a:t>PPO</a:t>
            </a:r>
            <a:r>
              <a:rPr lang="zh-CN" altLang="en-US" sz="1050" b="1" dirty="0"/>
              <a:t>）</a:t>
            </a:r>
            <a:endParaRPr lang="en-US" altLang="zh-CN" sz="1050" b="1" dirty="0"/>
          </a:p>
          <a:p>
            <a:pPr lvl="2" eaLnBrk="1" hangingPunct="1"/>
            <a:endParaRPr lang="en-US" altLang="zh-CN" sz="1050" b="1" dirty="0"/>
          </a:p>
          <a:p>
            <a:pPr lvl="2" eaLnBrk="1" hangingPunct="1"/>
            <a:r>
              <a:rPr lang="zh-CN" altLang="en-US" sz="1050" b="1" dirty="0"/>
              <a:t>虚拟存储器容量为</a:t>
            </a:r>
            <a:r>
              <a:rPr lang="en-US" altLang="zh-CN" sz="1050" b="1" dirty="0"/>
              <a:t>2GB</a:t>
            </a:r>
            <a:r>
              <a:rPr lang="zh-CN" altLang="en-US" sz="1050" b="1" dirty="0"/>
              <a:t>，因此，</a:t>
            </a:r>
            <a:r>
              <a:rPr lang="en-US" altLang="zh-CN" sz="1050" b="1" dirty="0"/>
              <a:t>VA=31</a:t>
            </a:r>
            <a:r>
              <a:rPr lang="zh-CN" altLang="en-US" sz="1050" b="1" dirty="0"/>
              <a:t>位</a:t>
            </a:r>
            <a:endParaRPr lang="en-US" altLang="zh-CN" sz="1050" b="1" dirty="0"/>
          </a:p>
          <a:p>
            <a:pPr lvl="2" eaLnBrk="1" hangingPunct="1"/>
            <a:r>
              <a:rPr lang="zh-CN" altLang="en-US" sz="1050" b="1" dirty="0"/>
              <a:t>主存容量为</a:t>
            </a:r>
            <a:r>
              <a:rPr lang="en-US" altLang="zh-CN" sz="1050" b="1" dirty="0"/>
              <a:t>4MB</a:t>
            </a:r>
            <a:r>
              <a:rPr lang="zh-CN" altLang="en-US" sz="1050" b="1" dirty="0"/>
              <a:t>，因此，</a:t>
            </a:r>
            <a:r>
              <a:rPr lang="en-US" altLang="zh-CN" sz="1050" b="1" dirty="0"/>
              <a:t>PA=22</a:t>
            </a:r>
            <a:r>
              <a:rPr lang="zh-CN" altLang="en-US" sz="1050" b="1" dirty="0"/>
              <a:t>位</a:t>
            </a:r>
            <a:endParaRPr lang="en-US" altLang="zh-CN" sz="1050" b="1" dirty="0"/>
          </a:p>
          <a:p>
            <a:pPr lvl="2" eaLnBrk="1" hangingPunct="1"/>
            <a:r>
              <a:rPr lang="zh-CN" altLang="en-US" sz="1050" b="1" dirty="0"/>
              <a:t>页大小为</a:t>
            </a:r>
            <a:r>
              <a:rPr lang="en-US" altLang="zh-CN" sz="1050" b="1" dirty="0"/>
              <a:t>128KB</a:t>
            </a:r>
            <a:r>
              <a:rPr lang="zh-CN" altLang="en-US" sz="1050" b="1" dirty="0"/>
              <a:t>，因此，</a:t>
            </a:r>
            <a:r>
              <a:rPr lang="en-US" altLang="zh-CN" sz="1050" b="1" dirty="0"/>
              <a:t>VPO=PPO=17</a:t>
            </a:r>
            <a:r>
              <a:rPr lang="zh-CN" altLang="en-US" sz="1050" b="1" dirty="0"/>
              <a:t>位</a:t>
            </a:r>
            <a:endParaRPr lang="en-US" altLang="zh-CN" sz="1050" b="1" dirty="0"/>
          </a:p>
          <a:p>
            <a:pPr lvl="2" eaLnBrk="1" hangingPunct="1"/>
            <a:r>
              <a:rPr lang="en-US" altLang="zh-CN" sz="1050" b="1" dirty="0"/>
              <a:t>VPN=VA-VPO=31-17=14</a:t>
            </a:r>
            <a:r>
              <a:rPr lang="zh-CN" altLang="en-US" sz="1050" b="1" dirty="0"/>
              <a:t>位</a:t>
            </a:r>
            <a:endParaRPr lang="en-US" altLang="zh-CN" sz="1050" b="1" dirty="0"/>
          </a:p>
          <a:p>
            <a:pPr lvl="2" eaLnBrk="1" hangingPunct="1"/>
            <a:r>
              <a:rPr lang="en-US" altLang="zh-CN" sz="1050" b="1" dirty="0"/>
              <a:t>PPN=PA-PPO=22-17=5</a:t>
            </a:r>
            <a:r>
              <a:rPr lang="zh-CN" altLang="en-US" sz="1050" b="1" dirty="0"/>
              <a:t>位</a:t>
            </a:r>
            <a:endParaRPr lang="en-US" altLang="zh-CN" sz="1050" b="1" dirty="0"/>
          </a:p>
          <a:p>
            <a:pPr lvl="2" eaLnBrk="1" hangingPunct="1"/>
            <a:endParaRPr lang="en-US" altLang="zh-CN" sz="1050" b="1" dirty="0"/>
          </a:p>
          <a:p>
            <a:pPr lvl="2" eaLnBrk="1" hangingPunct="1"/>
            <a:r>
              <a:rPr lang="zh-CN" altLang="en-US" sz="1050" b="1" dirty="0">
                <a:solidFill>
                  <a:srgbClr val="FF0000"/>
                </a:solidFill>
              </a:rPr>
              <a:t>虚拟页号</a:t>
            </a:r>
            <a:r>
              <a:rPr lang="en-US" altLang="zh-CN" sz="1050" b="1" dirty="0">
                <a:solidFill>
                  <a:srgbClr val="FF0000"/>
                </a:solidFill>
              </a:rPr>
              <a:t>=14</a:t>
            </a:r>
            <a:r>
              <a:rPr lang="zh-CN" altLang="en-US" sz="1050" b="1" dirty="0">
                <a:solidFill>
                  <a:srgbClr val="FF0000"/>
                </a:solidFill>
              </a:rPr>
              <a:t>位；页内地址</a:t>
            </a:r>
            <a:r>
              <a:rPr lang="en-US" altLang="zh-CN" sz="1050" b="1" dirty="0">
                <a:solidFill>
                  <a:srgbClr val="FF0000"/>
                </a:solidFill>
              </a:rPr>
              <a:t>=17</a:t>
            </a:r>
            <a:r>
              <a:rPr lang="zh-CN" altLang="en-US" sz="1050" b="1" dirty="0">
                <a:solidFill>
                  <a:srgbClr val="FF0000"/>
                </a:solidFill>
              </a:rPr>
              <a:t>位</a:t>
            </a:r>
            <a:endParaRPr lang="en-US" altLang="zh-CN" sz="1050" b="1" dirty="0">
              <a:solidFill>
                <a:srgbClr val="FF0000"/>
              </a:solidFill>
            </a:endParaRPr>
          </a:p>
          <a:p>
            <a:pPr lvl="2" eaLnBrk="1" hangingPunct="1"/>
            <a:endParaRPr lang="en-US" altLang="zh-CN" sz="1050" b="1" dirty="0"/>
          </a:p>
          <a:p>
            <a:pPr lvl="2" eaLnBrk="1" hangingPunct="1"/>
            <a:r>
              <a:rPr lang="en-US" altLang="zh-CN" sz="1050" b="1" dirty="0"/>
              <a:t>TLB</a:t>
            </a:r>
            <a:r>
              <a:rPr lang="zh-CN" altLang="en-US" sz="1050" b="1" dirty="0"/>
              <a:t>采用四路组相联方式，</a:t>
            </a:r>
            <a:r>
              <a:rPr lang="en-US" altLang="zh-CN" sz="1050" b="1" dirty="0"/>
              <a:t>VPN=TLB</a:t>
            </a:r>
            <a:r>
              <a:rPr lang="zh-CN" altLang="en-US" sz="1050" b="1" dirty="0"/>
              <a:t>标记</a:t>
            </a:r>
            <a:r>
              <a:rPr lang="en-US" altLang="zh-CN" sz="1050" b="1" dirty="0"/>
              <a:t>+TLB</a:t>
            </a:r>
            <a:r>
              <a:rPr lang="zh-CN" altLang="en-US" sz="1050" b="1" dirty="0"/>
              <a:t>索引</a:t>
            </a:r>
            <a:endParaRPr lang="en-US" altLang="zh-CN" sz="1050" b="1" dirty="0"/>
          </a:p>
          <a:p>
            <a:pPr lvl="2" eaLnBrk="1" hangingPunct="1"/>
            <a:r>
              <a:rPr lang="en-US" altLang="zh-CN" sz="1050" b="1" dirty="0"/>
              <a:t>TLB</a:t>
            </a:r>
            <a:r>
              <a:rPr lang="zh-CN" altLang="en-US" sz="1050" b="1" dirty="0"/>
              <a:t>共有</a:t>
            </a:r>
            <a:r>
              <a:rPr lang="en-US" altLang="zh-CN" sz="1050" b="1" dirty="0"/>
              <a:t>16</a:t>
            </a:r>
            <a:r>
              <a:rPr lang="zh-CN" altLang="en-US" sz="1050" b="1" dirty="0"/>
              <a:t>个页表项，四路组相联，有</a:t>
            </a:r>
            <a:r>
              <a:rPr lang="en-US" altLang="zh-CN" sz="1050" b="1" dirty="0"/>
              <a:t>16/4=4</a:t>
            </a:r>
            <a:r>
              <a:rPr lang="zh-CN" altLang="en-US" sz="1050" b="1" dirty="0"/>
              <a:t>组，因此，</a:t>
            </a:r>
            <a:r>
              <a:rPr lang="en-US" altLang="zh-CN" sz="1050" b="1" dirty="0">
                <a:solidFill>
                  <a:srgbClr val="FF0000"/>
                </a:solidFill>
              </a:rPr>
              <a:t>TLB</a:t>
            </a:r>
            <a:r>
              <a:rPr lang="zh-CN" altLang="en-US" sz="1050" b="1" dirty="0">
                <a:solidFill>
                  <a:srgbClr val="FF0000"/>
                </a:solidFill>
              </a:rPr>
              <a:t>索引</a:t>
            </a:r>
            <a:r>
              <a:rPr lang="en-US" altLang="zh-CN" sz="1050" b="1" dirty="0">
                <a:solidFill>
                  <a:srgbClr val="FF0000"/>
                </a:solidFill>
              </a:rPr>
              <a:t>=2</a:t>
            </a:r>
            <a:r>
              <a:rPr lang="zh-CN" altLang="en-US" sz="1050" b="1" dirty="0">
                <a:solidFill>
                  <a:srgbClr val="FF0000"/>
                </a:solidFill>
              </a:rPr>
              <a:t>位，</a:t>
            </a:r>
            <a:r>
              <a:rPr lang="en-US" altLang="zh-CN" sz="1050" b="1" dirty="0">
                <a:solidFill>
                  <a:srgbClr val="FF0000"/>
                </a:solidFill>
              </a:rPr>
              <a:t>TLB</a:t>
            </a:r>
            <a:r>
              <a:rPr lang="zh-CN" altLang="en-US" sz="1050" b="1" dirty="0">
                <a:solidFill>
                  <a:srgbClr val="FF0000"/>
                </a:solidFill>
              </a:rPr>
              <a:t>标记</a:t>
            </a:r>
            <a:r>
              <a:rPr lang="en-US" altLang="zh-CN" sz="1050" b="1" dirty="0">
                <a:solidFill>
                  <a:srgbClr val="FF0000"/>
                </a:solidFill>
              </a:rPr>
              <a:t>=14-2=12</a:t>
            </a:r>
            <a:r>
              <a:rPr lang="zh-CN" altLang="en-US" sz="1050" b="1" dirty="0">
                <a:solidFill>
                  <a:srgbClr val="FF0000"/>
                </a:solidFill>
              </a:rPr>
              <a:t>位</a:t>
            </a:r>
            <a:endParaRPr lang="en-US" altLang="zh-CN" sz="1050" b="1" dirty="0"/>
          </a:p>
          <a:p>
            <a:pPr lvl="1" eaLnBrk="1" hangingPunct="1"/>
            <a:endParaRPr lang="en-US" altLang="zh-CN" sz="1050" b="1" dirty="0"/>
          </a:p>
          <a:p>
            <a:pPr lvl="1" eaLnBrk="1" hangingPunct="1"/>
            <a:r>
              <a:rPr lang="zh-CN" altLang="en-US" sz="1050" b="1" dirty="0"/>
              <a:t>（</a:t>
            </a:r>
            <a:r>
              <a:rPr lang="en-US" altLang="zh-CN" sz="1050" b="1" dirty="0"/>
              <a:t>2</a:t>
            </a:r>
            <a:r>
              <a:rPr lang="zh-CN" altLang="en-US" sz="1050" b="1" dirty="0"/>
              <a:t>）</a:t>
            </a:r>
            <a:endParaRPr lang="en-US" altLang="zh-CN" sz="1050" b="1" dirty="0"/>
          </a:p>
          <a:p>
            <a:pPr lvl="2" eaLnBrk="1" hangingPunct="1"/>
            <a:r>
              <a:rPr lang="zh-CN" altLang="en-US" sz="1050" b="1" dirty="0">
                <a:solidFill>
                  <a:srgbClr val="FF0000"/>
                </a:solidFill>
              </a:rPr>
              <a:t>物理页号</a:t>
            </a:r>
            <a:r>
              <a:rPr lang="en-US" altLang="zh-CN" sz="1050" b="1" dirty="0">
                <a:solidFill>
                  <a:srgbClr val="FF0000"/>
                </a:solidFill>
              </a:rPr>
              <a:t>=5</a:t>
            </a:r>
            <a:r>
              <a:rPr lang="zh-CN" altLang="en-US" sz="1050" b="1" dirty="0">
                <a:solidFill>
                  <a:srgbClr val="FF0000"/>
                </a:solidFill>
              </a:rPr>
              <a:t>位；偏移地址</a:t>
            </a:r>
            <a:r>
              <a:rPr lang="en-US" altLang="zh-CN" sz="1050" b="1" dirty="0">
                <a:solidFill>
                  <a:srgbClr val="FF0000"/>
                </a:solidFill>
              </a:rPr>
              <a:t>=17</a:t>
            </a:r>
            <a:r>
              <a:rPr lang="zh-CN" altLang="en-US" sz="1050" b="1" dirty="0">
                <a:solidFill>
                  <a:srgbClr val="FF0000"/>
                </a:solidFill>
              </a:rPr>
              <a:t>位</a:t>
            </a:r>
            <a:endParaRPr lang="en-US" altLang="zh-CN" sz="1050" b="1" dirty="0">
              <a:solidFill>
                <a:srgbClr val="FF0000"/>
              </a:solidFill>
            </a:endParaRPr>
          </a:p>
          <a:p>
            <a:pPr lvl="1" eaLnBrk="1" hangingPunct="1"/>
            <a:endParaRPr lang="en-US" altLang="zh-CN" sz="1050" b="1" dirty="0"/>
          </a:p>
          <a:p>
            <a:pPr lvl="1" eaLnBrk="1" hangingPunct="1"/>
            <a:r>
              <a:rPr lang="zh-CN" altLang="en-US" sz="1050" b="1" dirty="0"/>
              <a:t>（</a:t>
            </a:r>
            <a:r>
              <a:rPr lang="en-US" altLang="zh-CN" sz="1050" b="1" dirty="0"/>
              <a:t>3</a:t>
            </a:r>
            <a:r>
              <a:rPr lang="zh-CN" altLang="en-US" sz="1050" b="1" dirty="0"/>
              <a:t>）</a:t>
            </a:r>
            <a:endParaRPr lang="en-US" altLang="zh-CN" sz="1050" b="1" dirty="0"/>
          </a:p>
          <a:p>
            <a:pPr lvl="2" eaLnBrk="1" hangingPunct="1"/>
            <a:r>
              <a:rPr lang="en-US" altLang="zh-CN" sz="1050" b="1" dirty="0"/>
              <a:t>cache</a:t>
            </a:r>
            <a:r>
              <a:rPr lang="zh-CN" altLang="en-US" sz="1050" b="1" dirty="0"/>
              <a:t>容量为</a:t>
            </a:r>
            <a:r>
              <a:rPr lang="en-US" altLang="zh-CN" sz="1050" b="1" dirty="0"/>
              <a:t>16KB</a:t>
            </a:r>
            <a:r>
              <a:rPr lang="zh-CN" altLang="en-US" sz="1050" b="1" dirty="0"/>
              <a:t>，因此，</a:t>
            </a:r>
            <a:r>
              <a:rPr lang="en-US" altLang="zh-CN" sz="1050" b="1" dirty="0"/>
              <a:t>cache</a:t>
            </a:r>
            <a:r>
              <a:rPr lang="zh-CN" altLang="en-US" sz="1050" b="1" dirty="0"/>
              <a:t>的地址</a:t>
            </a:r>
            <a:r>
              <a:rPr lang="en-US" altLang="zh-CN" sz="1050" b="1" dirty="0"/>
              <a:t>=14</a:t>
            </a:r>
            <a:r>
              <a:rPr lang="zh-CN" altLang="en-US" sz="1050" b="1" dirty="0"/>
              <a:t>位</a:t>
            </a:r>
            <a:endParaRPr lang="en-US" altLang="zh-CN" sz="1050" b="1" dirty="0"/>
          </a:p>
          <a:p>
            <a:pPr lvl="2" eaLnBrk="1" hangingPunct="1"/>
            <a:r>
              <a:rPr lang="zh-CN" altLang="en-US" sz="1050" b="1" dirty="0"/>
              <a:t>每块包含</a:t>
            </a:r>
            <a:r>
              <a:rPr lang="en-US" altLang="zh-CN" sz="1050" b="1" dirty="0"/>
              <a:t>8</a:t>
            </a:r>
            <a:r>
              <a:rPr lang="zh-CN" altLang="en-US" sz="1050" b="1" dirty="0"/>
              <a:t>个字，每字为</a:t>
            </a:r>
            <a:r>
              <a:rPr lang="en-US" altLang="zh-CN" sz="1050" b="1" dirty="0"/>
              <a:t>32</a:t>
            </a:r>
            <a:r>
              <a:rPr lang="zh-CN" altLang="en-US" sz="1050" b="1" dirty="0"/>
              <a:t>位，因此，块地址</a:t>
            </a:r>
            <a:r>
              <a:rPr lang="en-US" altLang="zh-CN" sz="1050" b="1" dirty="0"/>
              <a:t>=3+2=5</a:t>
            </a:r>
            <a:r>
              <a:rPr lang="zh-CN" altLang="en-US" sz="1050" b="1" dirty="0"/>
              <a:t>位</a:t>
            </a:r>
            <a:endParaRPr lang="en-US" altLang="zh-CN" sz="1050" b="1" dirty="0"/>
          </a:p>
          <a:p>
            <a:pPr lvl="2" eaLnBrk="1" hangingPunct="1"/>
            <a:r>
              <a:rPr lang="en-US" altLang="zh-CN" sz="1050" b="1" dirty="0"/>
              <a:t>cache</a:t>
            </a:r>
            <a:r>
              <a:rPr lang="zh-CN" altLang="en-US" sz="1050" b="1" dirty="0"/>
              <a:t>块地址</a:t>
            </a:r>
            <a:r>
              <a:rPr lang="en-US" altLang="zh-CN" sz="1050" b="1" dirty="0"/>
              <a:t>=14-5=9</a:t>
            </a:r>
            <a:r>
              <a:rPr lang="zh-CN" altLang="en-US" sz="1050" b="1" dirty="0"/>
              <a:t>位，共</a:t>
            </a:r>
            <a:r>
              <a:rPr lang="en-US" altLang="zh-CN" sz="1050" b="1" dirty="0"/>
              <a:t>512</a:t>
            </a:r>
            <a:r>
              <a:rPr lang="zh-CN" altLang="en-US" sz="1050" b="1" dirty="0"/>
              <a:t>块</a:t>
            </a:r>
            <a:endParaRPr lang="en-US" altLang="zh-CN" sz="1050" b="1" dirty="0"/>
          </a:p>
          <a:p>
            <a:pPr lvl="2" eaLnBrk="1" hangingPunct="1"/>
            <a:r>
              <a:rPr lang="en-US" altLang="zh-CN" sz="1050" b="1" dirty="0"/>
              <a:t>cache</a:t>
            </a:r>
            <a:r>
              <a:rPr lang="zh-CN" altLang="en-US" sz="1050" b="1" dirty="0"/>
              <a:t>采用四路组相联，因此</a:t>
            </a:r>
            <a:r>
              <a:rPr lang="en-US" altLang="zh-CN" sz="1050" b="1" dirty="0"/>
              <a:t>cache</a:t>
            </a:r>
            <a:r>
              <a:rPr lang="zh-CN" altLang="en-US" sz="1050" b="1" dirty="0"/>
              <a:t>有</a:t>
            </a:r>
            <a:r>
              <a:rPr lang="en-US" altLang="zh-CN" sz="1050" b="1" dirty="0"/>
              <a:t>512/4=127</a:t>
            </a:r>
            <a:r>
              <a:rPr lang="zh-CN" altLang="en-US" sz="1050" b="1" dirty="0"/>
              <a:t>组，组地址</a:t>
            </a:r>
            <a:r>
              <a:rPr lang="en-US" altLang="zh-CN" sz="1050" b="1" dirty="0"/>
              <a:t>=7</a:t>
            </a:r>
            <a:r>
              <a:rPr lang="zh-CN" altLang="en-US" sz="1050" b="1" dirty="0"/>
              <a:t>位</a:t>
            </a:r>
            <a:endParaRPr lang="en-US" altLang="zh-CN" sz="1050" b="1" dirty="0"/>
          </a:p>
          <a:p>
            <a:pPr lvl="2" eaLnBrk="1" hangingPunct="1"/>
            <a:r>
              <a:rPr lang="zh-CN" altLang="en-US" sz="1050" b="1" dirty="0">
                <a:solidFill>
                  <a:srgbClr val="FF0000"/>
                </a:solidFill>
              </a:rPr>
              <a:t>主存地址</a:t>
            </a:r>
            <a:r>
              <a:rPr lang="en-US" altLang="zh-CN" sz="1050" b="1" dirty="0">
                <a:solidFill>
                  <a:srgbClr val="FF0000"/>
                </a:solidFill>
              </a:rPr>
              <a:t>=22</a:t>
            </a:r>
            <a:r>
              <a:rPr lang="zh-CN" altLang="en-US" sz="1050" b="1" dirty="0">
                <a:solidFill>
                  <a:srgbClr val="FF0000"/>
                </a:solidFill>
              </a:rPr>
              <a:t>位</a:t>
            </a:r>
            <a:r>
              <a:rPr lang="en-US" altLang="zh-CN" sz="1050" b="1" dirty="0">
                <a:solidFill>
                  <a:srgbClr val="FF0000"/>
                </a:solidFill>
              </a:rPr>
              <a:t>=</a:t>
            </a:r>
            <a:r>
              <a:rPr lang="zh-CN" altLang="en-US" sz="1050" b="1" dirty="0">
                <a:solidFill>
                  <a:srgbClr val="FF0000"/>
                </a:solidFill>
              </a:rPr>
              <a:t>标记</a:t>
            </a:r>
            <a:r>
              <a:rPr lang="en-US" altLang="zh-CN" sz="1050" b="1" dirty="0">
                <a:solidFill>
                  <a:srgbClr val="FF0000"/>
                </a:solidFill>
              </a:rPr>
              <a:t>+</a:t>
            </a:r>
            <a:r>
              <a:rPr lang="zh-CN" altLang="en-US" sz="1050" b="1" dirty="0">
                <a:solidFill>
                  <a:srgbClr val="FF0000"/>
                </a:solidFill>
              </a:rPr>
              <a:t>组地址</a:t>
            </a:r>
            <a:r>
              <a:rPr lang="en-US" altLang="zh-CN" sz="1050" b="1" dirty="0">
                <a:solidFill>
                  <a:srgbClr val="FF0000"/>
                </a:solidFill>
              </a:rPr>
              <a:t>+</a:t>
            </a:r>
            <a:r>
              <a:rPr lang="zh-CN" altLang="en-US" sz="1050" b="1" dirty="0">
                <a:solidFill>
                  <a:srgbClr val="FF0000"/>
                </a:solidFill>
              </a:rPr>
              <a:t>偏移地址</a:t>
            </a:r>
            <a:r>
              <a:rPr lang="en-US" altLang="zh-CN" sz="1050" b="1" dirty="0">
                <a:solidFill>
                  <a:srgbClr val="FF0000"/>
                </a:solidFill>
              </a:rPr>
              <a:t>=10</a:t>
            </a:r>
            <a:r>
              <a:rPr lang="zh-CN" altLang="en-US" sz="1050" b="1" dirty="0">
                <a:solidFill>
                  <a:srgbClr val="FF0000"/>
                </a:solidFill>
              </a:rPr>
              <a:t>位</a:t>
            </a:r>
            <a:r>
              <a:rPr lang="en-US" altLang="zh-CN" sz="1050" b="1" dirty="0">
                <a:solidFill>
                  <a:srgbClr val="FF0000"/>
                </a:solidFill>
              </a:rPr>
              <a:t>+7</a:t>
            </a:r>
            <a:r>
              <a:rPr lang="zh-CN" altLang="en-US" sz="1050" b="1" dirty="0">
                <a:solidFill>
                  <a:srgbClr val="FF0000"/>
                </a:solidFill>
              </a:rPr>
              <a:t>位</a:t>
            </a:r>
            <a:r>
              <a:rPr lang="en-US" altLang="zh-CN" sz="1050" b="1" dirty="0">
                <a:solidFill>
                  <a:srgbClr val="FF0000"/>
                </a:solidFill>
              </a:rPr>
              <a:t>+5</a:t>
            </a:r>
            <a:r>
              <a:rPr lang="zh-CN" altLang="en-US" sz="1050" b="1" dirty="0">
                <a:solidFill>
                  <a:srgbClr val="FF0000"/>
                </a:solidFill>
              </a:rPr>
              <a:t>位</a:t>
            </a:r>
            <a:endParaRPr lang="en-US" altLang="zh-CN" sz="1050" b="1" dirty="0">
              <a:solidFill>
                <a:srgbClr val="FF0000"/>
              </a:solidFill>
            </a:endParaRPr>
          </a:p>
          <a:p>
            <a:pPr lvl="1" eaLnBrk="1" hangingPunct="1"/>
            <a:endParaRPr lang="en-US" altLang="zh-CN" sz="1050" b="1" dirty="0"/>
          </a:p>
        </p:txBody>
      </p:sp>
    </p:spTree>
    <p:extLst>
      <p:ext uri="{BB962C8B-B14F-4D97-AF65-F5344CB8AC3E}">
        <p14:creationId xmlns:p14="http://schemas.microsoft.com/office/powerpoint/2010/main" val="218509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a:extLst>
              <a:ext uri="{FF2B5EF4-FFF2-40B4-BE49-F238E27FC236}">
                <a16:creationId xmlns:a16="http://schemas.microsoft.com/office/drawing/2014/main" id="{B1D2DD5F-843A-4E6B-858E-7C35BEAFBA5C}"/>
              </a:ext>
            </a:extLst>
          </p:cNvPr>
          <p:cNvSpPr>
            <a:spLocks noGrp="1" noChangeArrowheads="1"/>
          </p:cNvSpPr>
          <p:nvPr>
            <p:ph type="title"/>
          </p:nvPr>
        </p:nvSpPr>
        <p:spPr/>
        <p:txBody>
          <a:bodyPr/>
          <a:lstStyle/>
          <a:p>
            <a:r>
              <a:rPr lang="zh-CN" altLang="en-US" b="1" dirty="0">
                <a:solidFill>
                  <a:srgbClr val="002060"/>
                </a:solidFill>
                <a:latin typeface="黑体" panose="02010609060101010101" pitchFamily="49" charset="-122"/>
                <a:ea typeface="黑体" panose="02010609060101010101" pitchFamily="49" charset="-122"/>
              </a:rPr>
              <a:t>习题（</a:t>
            </a:r>
            <a:r>
              <a:rPr lang="en-US" altLang="zh-CN" b="1" dirty="0">
                <a:solidFill>
                  <a:srgbClr val="002060"/>
                </a:solidFill>
                <a:latin typeface="黑体" panose="02010609060101010101" pitchFamily="49" charset="-122"/>
                <a:ea typeface="黑体" panose="02010609060101010101" pitchFamily="49" charset="-122"/>
              </a:rPr>
              <a:t>P147-152</a:t>
            </a:r>
            <a:r>
              <a:rPr lang="zh-CN" altLang="en-US" b="1" dirty="0">
                <a:solidFill>
                  <a:srgbClr val="002060"/>
                </a:solidFill>
                <a:latin typeface="黑体" panose="02010609060101010101" pitchFamily="49" charset="-122"/>
                <a:ea typeface="黑体" panose="02010609060101010101" pitchFamily="49" charset="-122"/>
              </a:rPr>
              <a:t>）</a:t>
            </a:r>
          </a:p>
        </p:txBody>
      </p:sp>
      <p:sp>
        <p:nvSpPr>
          <p:cNvPr id="3" name="内容占位符 2">
            <a:extLst>
              <a:ext uri="{FF2B5EF4-FFF2-40B4-BE49-F238E27FC236}">
                <a16:creationId xmlns:a16="http://schemas.microsoft.com/office/drawing/2014/main" id="{32D2ADA7-487E-47EE-B37D-A2AF88667635}"/>
              </a:ext>
            </a:extLst>
          </p:cNvPr>
          <p:cNvSpPr>
            <a:spLocks noGrp="1"/>
          </p:cNvSpPr>
          <p:nvPr>
            <p:ph idx="1"/>
          </p:nvPr>
        </p:nvSpPr>
        <p:spPr/>
        <p:txBody>
          <a:bodyPr>
            <a:normAutofit/>
          </a:bodyPr>
          <a:lstStyle/>
          <a:p>
            <a:pPr>
              <a:defRPr/>
            </a:pPr>
            <a:r>
              <a:rPr lang="en-US" altLang="zh-CN" sz="2200" b="1" dirty="0"/>
              <a:t>4.1</a:t>
            </a:r>
          </a:p>
          <a:p>
            <a:pPr>
              <a:defRPr/>
            </a:pPr>
            <a:r>
              <a:rPr lang="en-US" altLang="zh-CN" sz="2200" b="1" dirty="0"/>
              <a:t>4.2</a:t>
            </a:r>
          </a:p>
          <a:p>
            <a:pPr>
              <a:defRPr/>
            </a:pPr>
            <a:r>
              <a:rPr lang="en-US" altLang="zh-CN" sz="2200" b="1" dirty="0"/>
              <a:t>4.3</a:t>
            </a:r>
          </a:p>
          <a:p>
            <a:pPr>
              <a:defRPr/>
            </a:pPr>
            <a:r>
              <a:rPr lang="en-US" altLang="zh-CN" sz="2200" b="1" dirty="0"/>
              <a:t>4.6</a:t>
            </a:r>
          </a:p>
          <a:p>
            <a:pPr>
              <a:defRPr/>
            </a:pPr>
            <a:r>
              <a:rPr lang="en-US" altLang="zh-CN" sz="2200" b="1" dirty="0"/>
              <a:t>4.8</a:t>
            </a:r>
          </a:p>
          <a:p>
            <a:pPr>
              <a:defRPr/>
            </a:pPr>
            <a:r>
              <a:rPr lang="en-US" altLang="zh-CN" sz="2200" b="1" dirty="0"/>
              <a:t>4.11</a:t>
            </a:r>
          </a:p>
          <a:p>
            <a:pPr>
              <a:defRPr/>
            </a:pPr>
            <a:r>
              <a:rPr lang="en-US" altLang="zh-CN" sz="2200" b="1" dirty="0"/>
              <a:t>4.13</a:t>
            </a:r>
          </a:p>
          <a:p>
            <a:pPr>
              <a:defRPr/>
            </a:pPr>
            <a:r>
              <a:rPr lang="en-US" altLang="zh-CN" sz="2200" b="1" dirty="0"/>
              <a:t>4.14</a:t>
            </a:r>
          </a:p>
          <a:p>
            <a:pPr>
              <a:defRPr/>
            </a:pPr>
            <a:r>
              <a:rPr lang="en-US" altLang="zh-CN" sz="2200" b="1" dirty="0"/>
              <a:t>4.17</a:t>
            </a:r>
          </a:p>
          <a:p>
            <a:pPr>
              <a:defRPr/>
            </a:pPr>
            <a:endParaRPr lang="en-US" altLang="zh-CN" sz="2200" b="1" dirty="0"/>
          </a:p>
          <a:p>
            <a:pPr>
              <a:defRPr/>
            </a:pPr>
            <a:endParaRPr lang="zh-CN" altLang="en-US" sz="2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p:txBody>
          <a:bodyPr/>
          <a:lstStyle/>
          <a:p>
            <a:r>
              <a:rPr lang="en-US" altLang="zh-CN" sz="1600" b="1" dirty="0"/>
              <a:t>4.1  </a:t>
            </a:r>
            <a:r>
              <a:rPr lang="zh-CN" altLang="en-US" sz="1600" b="1" dirty="0"/>
              <a:t>解释下列名称</a:t>
            </a:r>
            <a:endParaRPr lang="en-US" altLang="zh-CN" sz="2800" b="1" dirty="0"/>
          </a:p>
          <a:p>
            <a:pPr lvl="1"/>
            <a:r>
              <a:rPr lang="zh-CN" altLang="en-US" sz="1200" b="1" dirty="0">
                <a:solidFill>
                  <a:srgbClr val="FF0000"/>
                </a:solidFill>
              </a:rPr>
              <a:t>存取时间</a:t>
            </a:r>
            <a:r>
              <a:rPr lang="zh-CN" altLang="en-US" sz="1200" b="1" dirty="0"/>
              <a:t>：也称存储器的访问时间，指启动一次存储器操作（读或写）到该操作完成所经历的时间；读时间和写时间可能不同，例如</a:t>
            </a:r>
            <a:r>
              <a:rPr lang="en-US" altLang="zh-CN" sz="1200" b="1" dirty="0"/>
              <a:t>DRAM</a:t>
            </a:r>
            <a:r>
              <a:rPr lang="zh-CN" altLang="en-US" sz="1200" b="1" dirty="0"/>
              <a:t>读慢写快，闪存（</a:t>
            </a:r>
            <a:r>
              <a:rPr lang="en-US" altLang="zh-CN" sz="1200" b="1" dirty="0"/>
              <a:t>U</a:t>
            </a:r>
            <a:r>
              <a:rPr lang="zh-CN" altLang="en-US" sz="1200" b="1" dirty="0"/>
              <a:t>盘）读快写慢。</a:t>
            </a:r>
            <a:endParaRPr lang="en-US" altLang="zh-CN" sz="1200" b="1" dirty="0"/>
          </a:p>
          <a:p>
            <a:pPr lvl="1"/>
            <a:endParaRPr lang="en-US" altLang="zh-CN" sz="1200" b="1" dirty="0"/>
          </a:p>
          <a:p>
            <a:pPr lvl="1"/>
            <a:r>
              <a:rPr lang="zh-CN" altLang="en-US" sz="1200" b="1" dirty="0">
                <a:solidFill>
                  <a:srgbClr val="FF0000"/>
                </a:solidFill>
              </a:rPr>
              <a:t>存取周期</a:t>
            </a:r>
            <a:r>
              <a:rPr lang="zh-CN" altLang="en-US" sz="1200" b="1" dirty="0"/>
              <a:t>：指连续启动两次访问操作之间的最短时间间隔；存取周期 </a:t>
            </a:r>
            <a:r>
              <a:rPr lang="en-US" altLang="zh-CN" sz="1200" b="1" dirty="0"/>
              <a:t>= </a:t>
            </a:r>
            <a:r>
              <a:rPr lang="zh-CN" altLang="en-US" sz="1200" b="1" dirty="0"/>
              <a:t>存取时间 </a:t>
            </a:r>
            <a:r>
              <a:rPr lang="en-US" altLang="zh-CN" sz="1200" b="1" dirty="0"/>
              <a:t>+ </a:t>
            </a:r>
            <a:r>
              <a:rPr lang="zh-CN" altLang="en-US" sz="1200" b="1" dirty="0"/>
              <a:t>恢复时间（存储器状态的稳定恢复时间）；存取周期 </a:t>
            </a:r>
            <a:r>
              <a:rPr lang="en-US" altLang="zh-CN" sz="1200" b="1" dirty="0"/>
              <a:t>&gt; </a:t>
            </a:r>
            <a:r>
              <a:rPr lang="zh-CN" altLang="en-US" sz="1200" b="1" dirty="0"/>
              <a:t>存取时间。</a:t>
            </a:r>
            <a:endParaRPr lang="en-US" altLang="zh-CN" sz="1200" b="1" dirty="0"/>
          </a:p>
          <a:p>
            <a:pPr lvl="1"/>
            <a:endParaRPr lang="en-US" altLang="zh-CN" sz="1200" b="1" dirty="0"/>
          </a:p>
          <a:p>
            <a:pPr lvl="1"/>
            <a:r>
              <a:rPr lang="zh-CN" altLang="en-US" sz="1200" b="1" dirty="0">
                <a:solidFill>
                  <a:srgbClr val="FF0000"/>
                </a:solidFill>
              </a:rPr>
              <a:t>存储器带宽</a:t>
            </a:r>
            <a:r>
              <a:rPr lang="zh-CN" altLang="en-US" sz="1200" b="1" dirty="0"/>
              <a:t>：指单位时间内存储器所能传输的信息量；存储器带宽的单位：位</a:t>
            </a:r>
            <a:r>
              <a:rPr lang="en-US" altLang="zh-CN" sz="1200" b="1" dirty="0"/>
              <a:t>/</a:t>
            </a:r>
            <a:r>
              <a:rPr lang="zh-CN" altLang="en-US" sz="1200" b="1" dirty="0"/>
              <a:t>秒，</a:t>
            </a:r>
            <a:r>
              <a:rPr lang="en-US" altLang="zh-CN" sz="1200" b="1" dirty="0"/>
              <a:t>b/s</a:t>
            </a:r>
            <a:r>
              <a:rPr lang="zh-CN" altLang="en-US" sz="1200" b="1" dirty="0"/>
              <a:t>；字节</a:t>
            </a:r>
            <a:r>
              <a:rPr lang="en-US" altLang="zh-CN" sz="1200" b="1" dirty="0"/>
              <a:t>/</a:t>
            </a:r>
            <a:r>
              <a:rPr lang="zh-CN" altLang="en-US" sz="1200" b="1" dirty="0"/>
              <a:t>秒，</a:t>
            </a:r>
            <a:r>
              <a:rPr lang="en-US" altLang="zh-CN" sz="1200" b="1" dirty="0"/>
              <a:t>B/s</a:t>
            </a:r>
            <a:r>
              <a:rPr lang="zh-CN" altLang="en-US" sz="1200" b="1" dirty="0"/>
              <a:t>；存储器带宽与存取时间的长短和一次传输的数据位的多少有关；存取时间越短、数据位越宽，存储器带宽越高。</a:t>
            </a:r>
            <a:endParaRPr lang="en-US" altLang="zh-CN" sz="1200" b="1" dirty="0"/>
          </a:p>
          <a:p>
            <a:pPr lvl="1"/>
            <a:endParaRPr lang="en-US" altLang="zh-CN" sz="1200" b="1" dirty="0"/>
          </a:p>
          <a:p>
            <a:pPr lvl="1"/>
            <a:r>
              <a:rPr lang="zh-CN" altLang="en-US" sz="1200" b="1" dirty="0">
                <a:solidFill>
                  <a:srgbClr val="FF0000"/>
                </a:solidFill>
              </a:rPr>
              <a:t>存储单元</a:t>
            </a:r>
            <a:r>
              <a:rPr lang="zh-CN" altLang="en-US" sz="1200" b="1" dirty="0"/>
              <a:t>：也称为存储元，存放</a:t>
            </a:r>
            <a:r>
              <a:rPr lang="en-US" altLang="zh-CN" sz="1200" b="1" dirty="0"/>
              <a:t>1</a:t>
            </a:r>
            <a:r>
              <a:rPr lang="zh-CN" altLang="en-US" sz="1200" b="1" dirty="0"/>
              <a:t>位二进制数。</a:t>
            </a:r>
            <a:endParaRPr lang="en-US" altLang="zh-CN" sz="1200" b="1" dirty="0"/>
          </a:p>
          <a:p>
            <a:pPr lvl="1"/>
            <a:endParaRPr lang="en-US" altLang="zh-CN" sz="1200" b="1" dirty="0"/>
          </a:p>
          <a:p>
            <a:pPr lvl="1"/>
            <a:r>
              <a:rPr lang="zh-CN" altLang="en-US" sz="1200" b="1" dirty="0">
                <a:solidFill>
                  <a:srgbClr val="FF0000"/>
                </a:solidFill>
              </a:rPr>
              <a:t>边界对齐的数据存放</a:t>
            </a:r>
            <a:r>
              <a:rPr lang="zh-CN" altLang="en-US" sz="1200" b="1" dirty="0"/>
              <a:t>：假设计算机的字长为</a:t>
            </a:r>
            <a:r>
              <a:rPr lang="en-US" altLang="zh-CN" sz="1200" b="1" dirty="0"/>
              <a:t>32</a:t>
            </a:r>
            <a:r>
              <a:rPr lang="zh-CN" altLang="en-US" sz="1200" b="1" dirty="0"/>
              <a:t>位（即</a:t>
            </a:r>
            <a:r>
              <a:rPr lang="en-US" altLang="zh-CN" sz="1200" b="1" dirty="0"/>
              <a:t>1</a:t>
            </a:r>
            <a:r>
              <a:rPr lang="zh-CN" altLang="en-US" sz="1200" b="1" dirty="0"/>
              <a:t>个字</a:t>
            </a:r>
            <a:r>
              <a:rPr lang="en-US" altLang="zh-CN" sz="1200" b="1" dirty="0"/>
              <a:t>=32</a:t>
            </a:r>
            <a:r>
              <a:rPr lang="zh-CN" altLang="en-US" sz="1200" b="1" dirty="0"/>
              <a:t>位</a:t>
            </a:r>
            <a:r>
              <a:rPr lang="en-US" altLang="zh-CN" sz="1200" b="1" dirty="0"/>
              <a:t>=4</a:t>
            </a:r>
            <a:r>
              <a:rPr lang="zh-CN" altLang="en-US" sz="1200" b="1" dirty="0"/>
              <a:t>字节），则边界对齐要求：双字数据（</a:t>
            </a:r>
            <a:r>
              <a:rPr lang="en-US" altLang="zh-CN" sz="1200" b="1" dirty="0"/>
              <a:t>64</a:t>
            </a:r>
            <a:r>
              <a:rPr lang="zh-CN" altLang="en-US" sz="1200" b="1" dirty="0"/>
              <a:t>位，</a:t>
            </a:r>
            <a:r>
              <a:rPr lang="en-US" altLang="zh-CN" sz="1200" b="1" dirty="0"/>
              <a:t>8</a:t>
            </a:r>
            <a:r>
              <a:rPr lang="zh-CN" altLang="en-US" sz="1200" b="1" dirty="0"/>
              <a:t>字节）起始字节地址最末</a:t>
            </a:r>
            <a:r>
              <a:rPr lang="en-US" altLang="zh-CN" sz="1200" b="1" dirty="0"/>
              <a:t>3</a:t>
            </a:r>
            <a:r>
              <a:rPr lang="zh-CN" altLang="en-US" sz="1200" b="1" dirty="0"/>
              <a:t>位为</a:t>
            </a:r>
            <a:r>
              <a:rPr lang="en-US" altLang="zh-CN" sz="1200" b="1" dirty="0"/>
              <a:t>000</a:t>
            </a:r>
            <a:r>
              <a:rPr lang="zh-CN" altLang="en-US" sz="1200" b="1" dirty="0"/>
              <a:t>（</a:t>
            </a:r>
            <a:r>
              <a:rPr lang="en-US" altLang="zh-CN" sz="1200" b="1" dirty="0"/>
              <a:t>8</a:t>
            </a:r>
            <a:r>
              <a:rPr lang="zh-CN" altLang="en-US" sz="1200" b="1" dirty="0"/>
              <a:t>的倍数）；单字数据（</a:t>
            </a:r>
            <a:r>
              <a:rPr lang="en-US" altLang="zh-CN" sz="1200" b="1" dirty="0"/>
              <a:t>32</a:t>
            </a:r>
            <a:r>
              <a:rPr lang="zh-CN" altLang="en-US" sz="1200" b="1" dirty="0"/>
              <a:t>位，</a:t>
            </a:r>
            <a:r>
              <a:rPr lang="en-US" altLang="zh-CN" sz="1200" b="1" dirty="0"/>
              <a:t>4</a:t>
            </a:r>
            <a:r>
              <a:rPr lang="zh-CN" altLang="en-US" sz="1200" b="1" dirty="0"/>
              <a:t>字节）起始字节地址最末</a:t>
            </a:r>
            <a:r>
              <a:rPr lang="en-US" altLang="zh-CN" sz="1200" b="1" dirty="0"/>
              <a:t>2</a:t>
            </a:r>
            <a:r>
              <a:rPr lang="zh-CN" altLang="en-US" sz="1200" b="1" dirty="0"/>
              <a:t>位为</a:t>
            </a:r>
            <a:r>
              <a:rPr lang="en-US" altLang="zh-CN" sz="1200" b="1" dirty="0"/>
              <a:t>00</a:t>
            </a:r>
            <a:r>
              <a:rPr lang="zh-CN" altLang="en-US" sz="1200" b="1" dirty="0"/>
              <a:t>（</a:t>
            </a:r>
            <a:r>
              <a:rPr lang="en-US" altLang="zh-CN" sz="1200" b="1" dirty="0"/>
              <a:t>4</a:t>
            </a:r>
            <a:r>
              <a:rPr lang="zh-CN" altLang="en-US" sz="1200" b="1" dirty="0"/>
              <a:t>的倍数）；半字数据（</a:t>
            </a:r>
            <a:r>
              <a:rPr lang="en-US" altLang="zh-CN" sz="1200" b="1" dirty="0"/>
              <a:t>16</a:t>
            </a:r>
            <a:r>
              <a:rPr lang="zh-CN" altLang="en-US" sz="1200" b="1" dirty="0"/>
              <a:t>位，</a:t>
            </a:r>
            <a:r>
              <a:rPr lang="en-US" altLang="zh-CN" sz="1200" b="1" dirty="0"/>
              <a:t>2</a:t>
            </a:r>
            <a:r>
              <a:rPr lang="zh-CN" altLang="en-US" sz="1200" b="1" dirty="0"/>
              <a:t>字节）起始字节地址最末</a:t>
            </a:r>
            <a:r>
              <a:rPr lang="en-US" altLang="zh-CN" sz="1200" b="1" dirty="0"/>
              <a:t>1</a:t>
            </a:r>
            <a:r>
              <a:rPr lang="zh-CN" altLang="en-US" sz="1200" b="1" dirty="0"/>
              <a:t>位为</a:t>
            </a:r>
            <a:r>
              <a:rPr lang="en-US" altLang="zh-CN" sz="1200" b="1" dirty="0"/>
              <a:t>0</a:t>
            </a:r>
            <a:r>
              <a:rPr lang="zh-CN" altLang="en-US" sz="1200" b="1" dirty="0"/>
              <a:t>（</a:t>
            </a:r>
            <a:r>
              <a:rPr lang="en-US" altLang="zh-CN" sz="1200" b="1" dirty="0"/>
              <a:t>2</a:t>
            </a:r>
            <a:r>
              <a:rPr lang="zh-CN" altLang="en-US" sz="1200" b="1" dirty="0"/>
              <a:t>的倍数）；单字节数据（</a:t>
            </a:r>
            <a:r>
              <a:rPr lang="en-US" altLang="zh-CN" sz="1200" b="1" dirty="0"/>
              <a:t>8</a:t>
            </a:r>
            <a:r>
              <a:rPr lang="zh-CN" altLang="en-US" sz="1200" b="1" dirty="0"/>
              <a:t>位，</a:t>
            </a:r>
            <a:r>
              <a:rPr lang="en-US" altLang="zh-CN" sz="1200" b="1" dirty="0"/>
              <a:t>1</a:t>
            </a:r>
            <a:r>
              <a:rPr lang="zh-CN" altLang="en-US" sz="1200" b="1" dirty="0"/>
              <a:t>字节）起始字节地址可以任意。</a:t>
            </a:r>
            <a:endParaRPr lang="en-US" altLang="zh-CN" sz="1200" b="1" dirty="0"/>
          </a:p>
          <a:p>
            <a:pPr lvl="1"/>
            <a:endParaRPr lang="en-US" altLang="zh-CN" sz="1200" b="1" dirty="0"/>
          </a:p>
          <a:p>
            <a:pPr lvl="1"/>
            <a:r>
              <a:rPr lang="zh-CN" altLang="en-US" sz="1200" b="1" dirty="0">
                <a:solidFill>
                  <a:srgbClr val="FF0000"/>
                </a:solidFill>
              </a:rPr>
              <a:t>大端存储</a:t>
            </a:r>
            <a:r>
              <a:rPr lang="zh-CN" altLang="en-US" sz="1200" b="1" dirty="0"/>
              <a:t>：</a:t>
            </a:r>
            <a:r>
              <a:rPr lang="en-US" altLang="zh-CN" sz="1200" b="1" dirty="0"/>
              <a:t>Big-Endian</a:t>
            </a:r>
            <a:r>
              <a:rPr lang="zh-CN" altLang="en-US" sz="1200" b="1" dirty="0"/>
              <a:t>，存储器的低字节地址单元中存放的是数据的最高字节。采用大端方式更符合人的思维习惯。</a:t>
            </a:r>
            <a:endParaRPr lang="en-US" altLang="zh-CN" sz="1200" b="1" dirty="0"/>
          </a:p>
          <a:p>
            <a:pPr lvl="1"/>
            <a:endParaRPr lang="en-US" altLang="zh-CN" sz="1200" b="1" dirty="0"/>
          </a:p>
          <a:p>
            <a:pPr lvl="1"/>
            <a:r>
              <a:rPr lang="zh-CN" altLang="en-US" sz="1200" b="1" dirty="0">
                <a:solidFill>
                  <a:srgbClr val="FF0000"/>
                </a:solidFill>
              </a:rPr>
              <a:t>小端存储</a:t>
            </a:r>
            <a:r>
              <a:rPr lang="zh-CN" altLang="en-US" sz="1200" b="1" dirty="0"/>
              <a:t>：</a:t>
            </a:r>
            <a:r>
              <a:rPr lang="en-US" altLang="zh-CN" sz="1200" b="1" dirty="0"/>
              <a:t>Little-Endian</a:t>
            </a:r>
            <a:r>
              <a:rPr lang="zh-CN" altLang="en-US" sz="1200" b="1" dirty="0"/>
              <a:t>，存储器的低字节地址单元中存放的是数据的最低字节。采用小端方式则有利于计算机处理。</a:t>
            </a:r>
            <a:endParaRPr lang="en-US" altLang="zh-CN" sz="1200" b="1" dirty="0"/>
          </a:p>
          <a:p>
            <a:pPr marL="914400" lvl="1" indent="-457200">
              <a:buFont typeface="+mj-lt"/>
              <a:buAutoNum type="arabicPeriod"/>
            </a:pPr>
            <a:endParaRPr lang="en-US" altLang="zh-CN" sz="1200" b="1" dirty="0"/>
          </a:p>
        </p:txBody>
      </p:sp>
      <p:sp>
        <p:nvSpPr>
          <p:cNvPr id="4" name="标题 1">
            <a:extLst>
              <a:ext uri="{FF2B5EF4-FFF2-40B4-BE49-F238E27FC236}">
                <a16:creationId xmlns:a16="http://schemas.microsoft.com/office/drawing/2014/main" id="{001791C9-09E3-4E3F-8506-524DA2063936}"/>
              </a:ext>
            </a:extLst>
          </p:cNvPr>
          <p:cNvSpPr>
            <a:spLocks noGrp="1" noChangeArrowheads="1"/>
          </p:cNvSpPr>
          <p:nvPr>
            <p:ph type="title"/>
          </p:nvPr>
        </p:nvSpPr>
        <p:spPr>
          <a:xfrm>
            <a:off x="457200" y="274638"/>
            <a:ext cx="8229600" cy="1143000"/>
          </a:xfrm>
        </p:spPr>
        <p:txBody>
          <a:bodyPr/>
          <a:lstStyle/>
          <a:p>
            <a:r>
              <a:rPr lang="zh-CN" altLang="en-US" b="1" dirty="0">
                <a:solidFill>
                  <a:srgbClr val="002060"/>
                </a:solidFill>
                <a:latin typeface="黑体" panose="02010609060101010101" pitchFamily="49" charset="-122"/>
                <a:ea typeface="黑体" panose="02010609060101010101" pitchFamily="49" charset="-122"/>
              </a:rPr>
              <a:t>习题答案（</a:t>
            </a:r>
            <a:r>
              <a:rPr lang="en-US" altLang="zh-CN" b="1" dirty="0">
                <a:solidFill>
                  <a:srgbClr val="002060"/>
                </a:solidFill>
                <a:latin typeface="黑体" panose="02010609060101010101" pitchFamily="49" charset="-122"/>
                <a:ea typeface="黑体" panose="02010609060101010101" pitchFamily="49" charset="-122"/>
              </a:rPr>
              <a:t>P147-152</a:t>
            </a:r>
            <a:r>
              <a:rPr lang="zh-CN" altLang="en-US" b="1" dirty="0">
                <a:solidFill>
                  <a:srgbClr val="002060"/>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3607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404664"/>
            <a:ext cx="8229600" cy="4525963"/>
          </a:xfrm>
        </p:spPr>
        <p:txBody>
          <a:bodyPr/>
          <a:lstStyle/>
          <a:p>
            <a:r>
              <a:rPr lang="en-US" altLang="zh-CN" sz="1600" b="1" dirty="0"/>
              <a:t>4.1  </a:t>
            </a:r>
            <a:r>
              <a:rPr lang="zh-CN" altLang="en-US" sz="1600" b="1" dirty="0"/>
              <a:t>解释下列名称（续）</a:t>
            </a:r>
            <a:endParaRPr lang="en-US" altLang="zh-CN" sz="1800" b="1" dirty="0"/>
          </a:p>
          <a:p>
            <a:pPr lvl="1"/>
            <a:r>
              <a:rPr lang="zh-CN" altLang="en-US" sz="1200" b="1" dirty="0">
                <a:solidFill>
                  <a:srgbClr val="FF0000"/>
                </a:solidFill>
              </a:rPr>
              <a:t>静态存储器</a:t>
            </a:r>
            <a:r>
              <a:rPr lang="zh-CN" altLang="en-US" sz="1200" b="1" dirty="0"/>
              <a:t>：存储体以静态</a:t>
            </a:r>
            <a:r>
              <a:rPr lang="en-US" altLang="zh-CN" sz="1200" b="1" dirty="0"/>
              <a:t>MOS</a:t>
            </a:r>
            <a:r>
              <a:rPr lang="zh-CN" altLang="en-US" sz="1200" b="1" dirty="0"/>
              <a:t>存储元为基本单元组成的存储器称为静态</a:t>
            </a:r>
            <a:r>
              <a:rPr lang="en-US" altLang="zh-CN" sz="1200" b="1" dirty="0"/>
              <a:t>MOS</a:t>
            </a:r>
            <a:r>
              <a:rPr lang="zh-CN" altLang="en-US" sz="1200" b="1" dirty="0"/>
              <a:t>存储器，也称为静态随机存取存储器（</a:t>
            </a:r>
            <a:r>
              <a:rPr lang="en-US" altLang="zh-CN" sz="1200" b="1" dirty="0"/>
              <a:t>SRAM</a:t>
            </a:r>
            <a:r>
              <a:rPr lang="zh-CN" altLang="en-US" sz="1200" b="1" dirty="0"/>
              <a:t>：</a:t>
            </a:r>
            <a:r>
              <a:rPr lang="en-US" altLang="zh-CN" sz="1200" b="1" dirty="0"/>
              <a:t>Static Random Access Memory</a:t>
            </a:r>
            <a:r>
              <a:rPr lang="zh-CN" altLang="en-US" sz="1200" b="1" dirty="0"/>
              <a:t>）；静态</a:t>
            </a:r>
            <a:r>
              <a:rPr lang="en-US" altLang="zh-CN" sz="1200" b="1" dirty="0"/>
              <a:t>MOS</a:t>
            </a:r>
            <a:r>
              <a:rPr lang="zh-CN" altLang="en-US" sz="1200" b="1" dirty="0"/>
              <a:t>存储器（</a:t>
            </a:r>
            <a:r>
              <a:rPr lang="en-US" altLang="zh-CN" sz="1200" b="1" dirty="0"/>
              <a:t>SRAM</a:t>
            </a:r>
            <a:r>
              <a:rPr lang="zh-CN" altLang="en-US" sz="1200" b="1" dirty="0"/>
              <a:t>）存储</a:t>
            </a:r>
            <a:r>
              <a:rPr lang="en-US" altLang="zh-CN" sz="1200" b="1" dirty="0"/>
              <a:t>1</a:t>
            </a:r>
            <a:r>
              <a:rPr lang="zh-CN" altLang="en-US" sz="1200" b="1" dirty="0"/>
              <a:t>位二进制数需要</a:t>
            </a:r>
            <a:r>
              <a:rPr lang="en-US" altLang="zh-CN" sz="1200" b="1" dirty="0"/>
              <a:t>6</a:t>
            </a:r>
            <a:r>
              <a:rPr lang="zh-CN" altLang="en-US" sz="1200" b="1" dirty="0"/>
              <a:t>个</a:t>
            </a:r>
            <a:r>
              <a:rPr lang="en-US" altLang="zh-CN" sz="1200" b="1" dirty="0"/>
              <a:t>MOS</a:t>
            </a:r>
            <a:r>
              <a:rPr lang="zh-CN" altLang="en-US" sz="1200" b="1" dirty="0"/>
              <a:t>管，其存储密度较低。</a:t>
            </a:r>
            <a:endParaRPr lang="en-US" altLang="zh-CN" sz="1200" b="1" dirty="0"/>
          </a:p>
          <a:p>
            <a:pPr lvl="1"/>
            <a:endParaRPr lang="en-US" altLang="zh-CN" sz="1200" b="1" dirty="0"/>
          </a:p>
          <a:p>
            <a:pPr lvl="1"/>
            <a:r>
              <a:rPr lang="zh-CN" altLang="en-US" sz="1200" b="1" dirty="0">
                <a:solidFill>
                  <a:srgbClr val="FF0000"/>
                </a:solidFill>
              </a:rPr>
              <a:t>动态存储器</a:t>
            </a:r>
            <a:r>
              <a:rPr lang="zh-CN" altLang="en-US" sz="1200" b="1" dirty="0"/>
              <a:t>：存储体以动态</a:t>
            </a:r>
            <a:r>
              <a:rPr lang="en-US" altLang="zh-CN" sz="1200" b="1" dirty="0"/>
              <a:t>MOS</a:t>
            </a:r>
            <a:r>
              <a:rPr lang="zh-CN" altLang="en-US" sz="1200" b="1" dirty="0"/>
              <a:t>存储元为基本单元组成的存储器称为动态</a:t>
            </a:r>
            <a:r>
              <a:rPr lang="en-US" altLang="zh-CN" sz="1200" b="1" dirty="0"/>
              <a:t>MOS</a:t>
            </a:r>
            <a:r>
              <a:rPr lang="zh-CN" altLang="en-US" sz="1200" b="1" dirty="0"/>
              <a:t>存储器，也称为动态随机存取存储器（</a:t>
            </a:r>
            <a:r>
              <a:rPr lang="en-US" altLang="zh-CN" sz="1200" b="1" dirty="0"/>
              <a:t>DRAM</a:t>
            </a:r>
            <a:r>
              <a:rPr lang="zh-CN" altLang="en-US" sz="1200" b="1" dirty="0"/>
              <a:t>：</a:t>
            </a:r>
            <a:r>
              <a:rPr lang="en-US" altLang="zh-CN" sz="1200" b="1" dirty="0"/>
              <a:t>Dynamic Random Access Memory</a:t>
            </a:r>
            <a:r>
              <a:rPr lang="zh-CN" altLang="en-US" sz="1200" b="1" dirty="0"/>
              <a:t>）；动态</a:t>
            </a:r>
            <a:r>
              <a:rPr lang="en-US" altLang="zh-CN" sz="1200" b="1" dirty="0"/>
              <a:t>MOS</a:t>
            </a:r>
            <a:r>
              <a:rPr lang="zh-CN" altLang="en-US" sz="1200" b="1" dirty="0"/>
              <a:t>存储器（</a:t>
            </a:r>
            <a:r>
              <a:rPr lang="en-US" altLang="zh-CN" sz="1200" b="1" dirty="0"/>
              <a:t>DRAM</a:t>
            </a:r>
            <a:r>
              <a:rPr lang="zh-CN" altLang="en-US" sz="1200" b="1" dirty="0"/>
              <a:t>）则采用数量较少的</a:t>
            </a:r>
            <a:r>
              <a:rPr lang="en-US" altLang="zh-CN" sz="1200" b="1" dirty="0"/>
              <a:t>MOS</a:t>
            </a:r>
            <a:r>
              <a:rPr lang="zh-CN" altLang="en-US" sz="1200" b="1" dirty="0"/>
              <a:t>管（如</a:t>
            </a:r>
            <a:r>
              <a:rPr lang="en-US" altLang="zh-CN" sz="1200" b="1" dirty="0"/>
              <a:t>4</a:t>
            </a:r>
            <a:r>
              <a:rPr lang="zh-CN" altLang="en-US" sz="1200" b="1" dirty="0"/>
              <a:t>个</a:t>
            </a:r>
            <a:r>
              <a:rPr lang="en-US" altLang="zh-CN" sz="1200" b="1" dirty="0"/>
              <a:t>MOS</a:t>
            </a:r>
            <a:r>
              <a:rPr lang="zh-CN" altLang="en-US" sz="1200" b="1" dirty="0"/>
              <a:t>管、</a:t>
            </a:r>
            <a:r>
              <a:rPr lang="en-US" altLang="zh-CN" sz="1200" b="1" dirty="0"/>
              <a:t>3</a:t>
            </a:r>
            <a:r>
              <a:rPr lang="zh-CN" altLang="en-US" sz="1200" b="1" dirty="0"/>
              <a:t>个</a:t>
            </a:r>
            <a:r>
              <a:rPr lang="en-US" altLang="zh-CN" sz="1200" b="1" dirty="0"/>
              <a:t>MOS</a:t>
            </a:r>
            <a:r>
              <a:rPr lang="zh-CN" altLang="en-US" sz="1200" b="1" dirty="0"/>
              <a:t>管、</a:t>
            </a:r>
            <a:r>
              <a:rPr lang="en-US" altLang="zh-CN" sz="1200" b="1" dirty="0"/>
              <a:t>1</a:t>
            </a:r>
            <a:r>
              <a:rPr lang="zh-CN" altLang="en-US" sz="1200" b="1" dirty="0"/>
              <a:t>个</a:t>
            </a:r>
            <a:r>
              <a:rPr lang="en-US" altLang="zh-CN" sz="1200" b="1" dirty="0"/>
              <a:t>MOS</a:t>
            </a:r>
            <a:r>
              <a:rPr lang="zh-CN" altLang="en-US" sz="1200" b="1" dirty="0"/>
              <a:t>管）和存储电容来存储</a:t>
            </a:r>
            <a:r>
              <a:rPr lang="en-US" altLang="zh-CN" sz="1200" b="1" dirty="0"/>
              <a:t>1</a:t>
            </a:r>
            <a:r>
              <a:rPr lang="zh-CN" altLang="en-US" sz="1200" b="1" dirty="0"/>
              <a:t>位二进制数，其存储密度较高。</a:t>
            </a:r>
            <a:endParaRPr lang="en-US" altLang="zh-CN" sz="1200" b="1" dirty="0"/>
          </a:p>
          <a:p>
            <a:pPr lvl="1"/>
            <a:endParaRPr lang="en-US" altLang="zh-CN" sz="1200" b="1" dirty="0"/>
          </a:p>
          <a:p>
            <a:pPr lvl="1"/>
            <a:r>
              <a:rPr lang="zh-CN" altLang="en-US" sz="1200" b="1" dirty="0">
                <a:solidFill>
                  <a:srgbClr val="FF0000"/>
                </a:solidFill>
              </a:rPr>
              <a:t>刷新</a:t>
            </a:r>
            <a:r>
              <a:rPr lang="zh-CN" altLang="en-US" sz="1200" b="1" dirty="0"/>
              <a:t>：因为</a:t>
            </a:r>
            <a:r>
              <a:rPr lang="en-US" altLang="zh-CN" sz="1200" b="1" dirty="0"/>
              <a:t>DRAM</a:t>
            </a:r>
            <a:r>
              <a:rPr lang="zh-CN" altLang="en-US" sz="1200" b="1" dirty="0"/>
              <a:t>电容上的电荷会逐渐泄露，数据只能保存较短的时间，为避免数据丢失，必须定期采用类似读操作的方式对存储单元补充电荷，这个过程称为刷新。</a:t>
            </a:r>
            <a:endParaRPr lang="en-US" altLang="zh-CN" sz="1200" b="1" dirty="0"/>
          </a:p>
          <a:p>
            <a:pPr lvl="1"/>
            <a:endParaRPr lang="en-US" altLang="zh-CN" sz="1200" b="1" dirty="0"/>
          </a:p>
          <a:p>
            <a:pPr lvl="1"/>
            <a:r>
              <a:rPr lang="zh-CN" altLang="en-US" sz="1200" b="1" dirty="0">
                <a:solidFill>
                  <a:srgbClr val="FF0000"/>
                </a:solidFill>
              </a:rPr>
              <a:t>刷新周期</a:t>
            </a:r>
            <a:r>
              <a:rPr lang="zh-CN" altLang="en-US" sz="1200" b="1" dirty="0"/>
              <a:t>：信息存储到数据丢失之前的时间称为最大刷新周期；存储器实际完成两次完整刷新之间的时间间隔称为刷新周期，常见的刷新周期有</a:t>
            </a:r>
            <a:r>
              <a:rPr lang="en-US" altLang="zh-CN" sz="1200" b="1" dirty="0"/>
              <a:t>2ms</a:t>
            </a:r>
            <a:r>
              <a:rPr lang="zh-CN" altLang="en-US" sz="1200" b="1" dirty="0"/>
              <a:t>、</a:t>
            </a:r>
            <a:r>
              <a:rPr lang="en-US" altLang="zh-CN" sz="1200" b="1" dirty="0"/>
              <a:t>4ms</a:t>
            </a:r>
            <a:r>
              <a:rPr lang="zh-CN" altLang="en-US" sz="1200" b="1" dirty="0"/>
              <a:t>、</a:t>
            </a:r>
            <a:r>
              <a:rPr lang="en-US" altLang="zh-CN" sz="1200" b="1" dirty="0"/>
              <a:t>8ms</a:t>
            </a:r>
            <a:r>
              <a:rPr lang="zh-CN" altLang="en-US" sz="1200" b="1" dirty="0"/>
              <a:t>等。</a:t>
            </a:r>
            <a:endParaRPr lang="en-US" altLang="zh-CN" sz="1200" b="1" dirty="0"/>
          </a:p>
          <a:p>
            <a:pPr lvl="1"/>
            <a:endParaRPr lang="en-US" altLang="zh-CN" sz="1200" b="1" dirty="0"/>
          </a:p>
          <a:p>
            <a:pPr lvl="1"/>
            <a:r>
              <a:rPr lang="zh-CN" altLang="en-US" sz="1200" b="1" dirty="0">
                <a:solidFill>
                  <a:srgbClr val="FF0000"/>
                </a:solidFill>
              </a:rPr>
              <a:t>字扩展</a:t>
            </a:r>
            <a:r>
              <a:rPr lang="zh-CN" altLang="en-US" sz="1200" b="1" dirty="0"/>
              <a:t>：字扩展又称容量扩展或地址总线扩展；例如，可以利用</a:t>
            </a:r>
            <a:r>
              <a:rPr lang="en-US" altLang="zh-CN" sz="1200" b="1" dirty="0"/>
              <a:t>8</a:t>
            </a:r>
            <a:r>
              <a:rPr lang="zh-CN" altLang="en-US" sz="1200" b="1" dirty="0"/>
              <a:t>个</a:t>
            </a:r>
            <a:r>
              <a:rPr lang="en-US" altLang="zh-CN" sz="1200" b="1" dirty="0"/>
              <a:t>256Kx8</a:t>
            </a:r>
            <a:r>
              <a:rPr lang="zh-CN" altLang="en-US" sz="1200" b="1" dirty="0"/>
              <a:t>位的</a:t>
            </a:r>
            <a:r>
              <a:rPr lang="en-US" altLang="zh-CN" sz="1200" b="1" dirty="0"/>
              <a:t>SRAM</a:t>
            </a:r>
            <a:r>
              <a:rPr lang="zh-CN" altLang="en-US" sz="1200" b="1" dirty="0"/>
              <a:t>芯片，构成</a:t>
            </a:r>
            <a:r>
              <a:rPr lang="en-US" altLang="zh-CN" sz="1200" b="1" dirty="0"/>
              <a:t>1</a:t>
            </a:r>
            <a:r>
              <a:rPr lang="zh-CN" altLang="en-US" sz="1200" b="1" dirty="0"/>
              <a:t>个</a:t>
            </a:r>
            <a:r>
              <a:rPr lang="en-US" altLang="zh-CN" sz="1200" b="1" dirty="0"/>
              <a:t>2Mx8</a:t>
            </a:r>
            <a:r>
              <a:rPr lang="zh-CN" altLang="en-US" sz="1200" b="1" dirty="0"/>
              <a:t>位的存储器。</a:t>
            </a:r>
            <a:endParaRPr lang="en-US" altLang="zh-CN" sz="1200" b="1" dirty="0"/>
          </a:p>
          <a:p>
            <a:pPr lvl="1"/>
            <a:endParaRPr lang="en-US" altLang="zh-CN" sz="1200" b="1" dirty="0"/>
          </a:p>
          <a:p>
            <a:pPr lvl="1"/>
            <a:r>
              <a:rPr lang="zh-CN" altLang="en-US" sz="1200" b="1" dirty="0">
                <a:solidFill>
                  <a:srgbClr val="FF0000"/>
                </a:solidFill>
              </a:rPr>
              <a:t>位扩展</a:t>
            </a:r>
            <a:r>
              <a:rPr lang="zh-CN" altLang="en-US" sz="1200" b="1" dirty="0"/>
              <a:t>：字扩展又称容量扩展或地址总线扩展；例如，可以利用</a:t>
            </a:r>
            <a:r>
              <a:rPr lang="en-US" altLang="zh-CN" sz="1200" b="1" dirty="0"/>
              <a:t>8</a:t>
            </a:r>
            <a:r>
              <a:rPr lang="zh-CN" altLang="en-US" sz="1200" b="1" dirty="0"/>
              <a:t>个</a:t>
            </a:r>
            <a:r>
              <a:rPr lang="en-US" altLang="zh-CN" sz="1200" b="1" dirty="0"/>
              <a:t>256Kx8</a:t>
            </a:r>
            <a:r>
              <a:rPr lang="zh-CN" altLang="en-US" sz="1200" b="1" dirty="0"/>
              <a:t>位的</a:t>
            </a:r>
            <a:r>
              <a:rPr lang="en-US" altLang="zh-CN" sz="1200" b="1" dirty="0"/>
              <a:t>SRAM</a:t>
            </a:r>
            <a:r>
              <a:rPr lang="zh-CN" altLang="en-US" sz="1200" b="1" dirty="0"/>
              <a:t>芯片，构成</a:t>
            </a:r>
            <a:r>
              <a:rPr lang="en-US" altLang="zh-CN" sz="1200" b="1" dirty="0"/>
              <a:t>1</a:t>
            </a:r>
            <a:r>
              <a:rPr lang="zh-CN" altLang="en-US" sz="1200" b="1" dirty="0"/>
              <a:t>个</a:t>
            </a:r>
            <a:r>
              <a:rPr lang="en-US" altLang="zh-CN" sz="1200" b="1" dirty="0"/>
              <a:t>2Mx8</a:t>
            </a:r>
            <a:r>
              <a:rPr lang="zh-CN" altLang="en-US" sz="1200" b="1" dirty="0"/>
              <a:t>位的存储器。</a:t>
            </a:r>
            <a:endParaRPr lang="en-US" altLang="zh-CN" sz="1200" b="1" dirty="0"/>
          </a:p>
          <a:p>
            <a:pPr lvl="1"/>
            <a:endParaRPr lang="zh-CN" altLang="en-US" sz="1200" b="1" dirty="0"/>
          </a:p>
          <a:p>
            <a:pPr lvl="1"/>
            <a:r>
              <a:rPr lang="zh-CN" altLang="en-US" sz="1200" b="1" dirty="0">
                <a:solidFill>
                  <a:srgbClr val="FF0000"/>
                </a:solidFill>
              </a:rPr>
              <a:t>多体交叉存储器</a:t>
            </a:r>
            <a:r>
              <a:rPr lang="zh-CN" altLang="en-US" sz="1200" b="1" dirty="0"/>
              <a:t>：包括高位多体交叉存储器和低位多体交叉存储器。高位多体交叉存储器的结构与存储器字扩展完全相同，也称为顺序编址模式；高位地址经过译码器用于选择不同的存储体，低位地址同时送各个存储体。低位多体交叉存储器的结构与存储器字扩展也基本相同，只是低位地址经过译码器用于选择不同的存储体，而高位地址同时送各个存储体；低位多体交叉也称为交叉编址模式。</a:t>
            </a:r>
            <a:endParaRPr lang="en-US" altLang="zh-CN" sz="1200" b="1" dirty="0"/>
          </a:p>
          <a:p>
            <a:pPr marL="914400" lvl="1" indent="-457200">
              <a:buFont typeface="+mj-lt"/>
              <a:buAutoNum type="arabicPeriod" startAt="14"/>
            </a:pPr>
            <a:endParaRPr lang="en-US" altLang="zh-CN" sz="1200" b="1" dirty="0"/>
          </a:p>
        </p:txBody>
      </p:sp>
    </p:spTree>
    <p:extLst>
      <p:ext uri="{BB962C8B-B14F-4D97-AF65-F5344CB8AC3E}">
        <p14:creationId xmlns:p14="http://schemas.microsoft.com/office/powerpoint/2010/main" val="4238077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404664"/>
            <a:ext cx="8229600" cy="4525963"/>
          </a:xfrm>
        </p:spPr>
        <p:txBody>
          <a:bodyPr/>
          <a:lstStyle/>
          <a:p>
            <a:r>
              <a:rPr lang="en-US" altLang="zh-CN" sz="1600" b="1" dirty="0"/>
              <a:t>4.1  </a:t>
            </a:r>
            <a:r>
              <a:rPr lang="zh-CN" altLang="en-US" sz="1600" b="1" dirty="0"/>
              <a:t>解释下列名称（续）</a:t>
            </a:r>
            <a:endParaRPr lang="en-US" altLang="zh-CN" sz="1800" b="1" dirty="0"/>
          </a:p>
          <a:p>
            <a:pPr lvl="1" eaLnBrk="1" hangingPunct="1"/>
            <a:r>
              <a:rPr lang="zh-CN" altLang="en-US" sz="1200" b="1" dirty="0">
                <a:solidFill>
                  <a:srgbClr val="FF0000"/>
                </a:solidFill>
              </a:rPr>
              <a:t>高速缓冲存储器</a:t>
            </a:r>
            <a:r>
              <a:rPr lang="zh-CN" altLang="en-US" sz="1200" b="1" dirty="0"/>
              <a:t>：</a:t>
            </a:r>
            <a:r>
              <a:rPr lang="en-US" altLang="zh-CN" sz="1200" b="1" dirty="0"/>
              <a:t> SRAM</a:t>
            </a:r>
            <a:r>
              <a:rPr lang="zh-CN" altLang="en-US" sz="1200" b="1" dirty="0"/>
              <a:t>的特点是速度快、容量小、价格高，</a:t>
            </a:r>
            <a:r>
              <a:rPr lang="en-US" altLang="zh-CN" sz="1200" b="1" dirty="0"/>
              <a:t>DRAM</a:t>
            </a:r>
            <a:r>
              <a:rPr lang="zh-CN" altLang="en-US" sz="1200" b="1" dirty="0"/>
              <a:t>的特点是速度慢、容量大、价格低，因此计算机的主存（内存，内存条）通常采用</a:t>
            </a:r>
            <a:r>
              <a:rPr lang="en-US" altLang="zh-CN" sz="1200" b="1" dirty="0"/>
              <a:t>DRAM</a:t>
            </a:r>
            <a:r>
              <a:rPr lang="zh-CN" altLang="en-US" sz="1200" b="1" dirty="0"/>
              <a:t>，而不是采用</a:t>
            </a:r>
            <a:r>
              <a:rPr lang="en-US" altLang="zh-CN" sz="1200" b="1" dirty="0"/>
              <a:t>SRAM</a:t>
            </a:r>
            <a:r>
              <a:rPr lang="zh-CN" altLang="en-US" sz="1200" b="1" dirty="0"/>
              <a:t>。为了提高</a:t>
            </a:r>
            <a:r>
              <a:rPr lang="en-US" altLang="zh-CN" sz="1200" b="1" dirty="0"/>
              <a:t>CPU</a:t>
            </a:r>
            <a:r>
              <a:rPr lang="zh-CN" altLang="en-US" sz="1200" b="1" dirty="0"/>
              <a:t>访问主存的速度，通常在</a:t>
            </a:r>
            <a:r>
              <a:rPr lang="en-US" altLang="zh-CN" sz="1200" b="1" dirty="0"/>
              <a:t>CPU</a:t>
            </a:r>
            <a:r>
              <a:rPr lang="zh-CN" altLang="en-US" sz="1200" b="1" dirty="0"/>
              <a:t>与主存之间增加一个隐藏的小容量快速</a:t>
            </a:r>
            <a:r>
              <a:rPr lang="en-US" altLang="zh-CN" sz="1200" b="1" dirty="0"/>
              <a:t>SRAM</a:t>
            </a:r>
            <a:r>
              <a:rPr lang="zh-CN" altLang="en-US" sz="1200" b="1" dirty="0"/>
              <a:t>，称为</a:t>
            </a:r>
            <a:r>
              <a:rPr lang="en-US" altLang="zh-CN" sz="1200" b="1" dirty="0"/>
              <a:t>cache</a:t>
            </a:r>
            <a:r>
              <a:rPr lang="zh-CN" altLang="en-US" sz="1200" b="1" dirty="0"/>
              <a:t>（高速缓冲存储器）。因为</a:t>
            </a:r>
            <a:r>
              <a:rPr lang="en-US" altLang="zh-CN" sz="1200" b="1" dirty="0"/>
              <a:t>CPU</a:t>
            </a:r>
            <a:r>
              <a:rPr lang="zh-CN" altLang="en-US" sz="1200" b="1" dirty="0"/>
              <a:t>执行的程序具有较强的局部性，可以将主存中经常访问或即将访问的数据的副本调度到</a:t>
            </a:r>
            <a:r>
              <a:rPr lang="en-US" altLang="zh-CN" sz="1200" b="1" dirty="0"/>
              <a:t>cache</a:t>
            </a:r>
            <a:r>
              <a:rPr lang="zh-CN" altLang="en-US" sz="1200" b="1" dirty="0"/>
              <a:t>中，使得大部分数据访问可以在</a:t>
            </a:r>
            <a:r>
              <a:rPr lang="en-US" altLang="zh-CN" sz="1200" b="1" dirty="0"/>
              <a:t>cache</a:t>
            </a:r>
            <a:r>
              <a:rPr lang="zh-CN" altLang="en-US" sz="1200" b="1" dirty="0"/>
              <a:t>中进行，从而提升系统的性能。</a:t>
            </a:r>
            <a:endParaRPr lang="en-US" altLang="zh-CN" sz="1200" b="1" dirty="0"/>
          </a:p>
          <a:p>
            <a:pPr lvl="1" eaLnBrk="1" hangingPunct="1"/>
            <a:endParaRPr lang="en-US" altLang="zh-CN" sz="1200" b="1" dirty="0"/>
          </a:p>
          <a:p>
            <a:pPr lvl="1" eaLnBrk="1" hangingPunct="1"/>
            <a:r>
              <a:rPr lang="zh-CN" altLang="en-US" sz="1200" b="1" dirty="0">
                <a:solidFill>
                  <a:srgbClr val="FF0000"/>
                </a:solidFill>
              </a:rPr>
              <a:t>双端口存储器</a:t>
            </a:r>
            <a:r>
              <a:rPr lang="zh-CN" altLang="en-US" sz="1200" b="1" dirty="0"/>
              <a:t>：有两个相互独立的端口（左口、右口）。当左右两个端口的地址不同时，两个端口使用各自的地址线、数据线和控制线，此时可以同时对存储体的两个不同的存储单元进行访问（读写）。当左右两个端口的地址相同时，将发生冲突（因为存储体不允许同时对同一个存储单元进行读写操作）；此时由判断逻辑决定是哪一个端口先访问存储体，如左边的端口先访问存储体，然后将右边端口的</a:t>
            </a:r>
            <a:r>
              <a:rPr lang="en-US" altLang="zh-CN" sz="1200" b="1" dirty="0"/>
              <a:t>/</a:t>
            </a:r>
            <a:r>
              <a:rPr lang="en-US" altLang="zh-CN" sz="1200" b="1" dirty="0" err="1"/>
              <a:t>Busy</a:t>
            </a:r>
            <a:r>
              <a:rPr lang="en-US" altLang="zh-CN" sz="1200" b="1" baseline="-25000" dirty="0" err="1"/>
              <a:t>R</a:t>
            </a:r>
            <a:r>
              <a:rPr lang="zh-CN" altLang="en-US" sz="1200" b="1" dirty="0"/>
              <a:t>置为低电平（</a:t>
            </a:r>
            <a:r>
              <a:rPr lang="en-US" altLang="zh-CN" sz="1200" b="1" dirty="0"/>
              <a:t>/</a:t>
            </a:r>
            <a:r>
              <a:rPr lang="en-US" altLang="zh-CN" sz="1200" b="1" dirty="0" err="1"/>
              <a:t>Busy</a:t>
            </a:r>
            <a:r>
              <a:rPr lang="en-US" altLang="zh-CN" sz="1200" b="1" baseline="-25000" dirty="0" err="1"/>
              <a:t>R</a:t>
            </a:r>
            <a:r>
              <a:rPr lang="en-US" altLang="zh-CN" sz="1200" b="1" dirty="0"/>
              <a:t>=0</a:t>
            </a:r>
            <a:r>
              <a:rPr lang="zh-CN" altLang="en-US" sz="1200" b="1" dirty="0"/>
              <a:t>，表示右边的端口不能访问存储体）；等左边的端口访问结束后，再将右边端口的</a:t>
            </a:r>
            <a:r>
              <a:rPr lang="en-US" altLang="zh-CN" sz="1200" b="1" dirty="0"/>
              <a:t>/</a:t>
            </a:r>
            <a:r>
              <a:rPr lang="en-US" altLang="zh-CN" sz="1200" b="1" dirty="0" err="1"/>
              <a:t>Busy</a:t>
            </a:r>
            <a:r>
              <a:rPr lang="en-US" altLang="zh-CN" sz="1200" b="1" baseline="-25000" dirty="0" err="1"/>
              <a:t>R</a:t>
            </a:r>
            <a:r>
              <a:rPr lang="zh-CN" altLang="en-US" sz="1200" b="1" dirty="0"/>
              <a:t>置为高电平（</a:t>
            </a:r>
            <a:r>
              <a:rPr lang="en-US" altLang="zh-CN" sz="1200" b="1" dirty="0"/>
              <a:t>/</a:t>
            </a:r>
            <a:r>
              <a:rPr lang="en-US" altLang="zh-CN" sz="1200" b="1" dirty="0" err="1"/>
              <a:t>Busy</a:t>
            </a:r>
            <a:r>
              <a:rPr lang="en-US" altLang="zh-CN" sz="1200" b="1" baseline="-25000" dirty="0" err="1"/>
              <a:t>R</a:t>
            </a:r>
            <a:r>
              <a:rPr lang="en-US" altLang="zh-CN" sz="1200" b="1" dirty="0"/>
              <a:t>=1</a:t>
            </a:r>
            <a:r>
              <a:rPr lang="zh-CN" altLang="en-US" sz="1200" b="1" dirty="0"/>
              <a:t>，表示右边的端口可以访问存储体）。</a:t>
            </a:r>
            <a:endParaRPr lang="en-US" altLang="zh-CN" sz="1200" b="1" dirty="0"/>
          </a:p>
          <a:p>
            <a:pPr lvl="1" eaLnBrk="1" hangingPunct="1"/>
            <a:endParaRPr lang="en-US" altLang="zh-CN" sz="1200" b="1" dirty="0"/>
          </a:p>
          <a:p>
            <a:pPr lvl="1" eaLnBrk="1" hangingPunct="1"/>
            <a:r>
              <a:rPr lang="zh-CN" altLang="en-US" sz="1200" b="1" dirty="0">
                <a:solidFill>
                  <a:srgbClr val="FF0000"/>
                </a:solidFill>
              </a:rPr>
              <a:t>相联存储器</a:t>
            </a:r>
            <a:r>
              <a:rPr lang="zh-CN" altLang="en-US" sz="1200" b="1" dirty="0"/>
              <a:t>：</a:t>
            </a:r>
            <a:r>
              <a:rPr lang="en-US" altLang="zh-CN" sz="1200" b="1" dirty="0"/>
              <a:t>CAM</a:t>
            </a:r>
            <a:r>
              <a:rPr lang="zh-CN" altLang="en-US" sz="1200" b="1" dirty="0"/>
              <a:t>，</a:t>
            </a:r>
            <a:r>
              <a:rPr lang="en-US" altLang="zh-CN" sz="1200" b="1" dirty="0"/>
              <a:t>Content Addressable Memory</a:t>
            </a:r>
            <a:r>
              <a:rPr lang="zh-CN" altLang="en-US" sz="1200" b="1" dirty="0"/>
              <a:t>；普通的存储器是按地址进行访问，而相联存储器则是按内容进行访问；相联存储器用于存放</a:t>
            </a:r>
            <a:r>
              <a:rPr lang="en-US" altLang="zh-CN" sz="1200" b="1" dirty="0"/>
              <a:t>cache</a:t>
            </a:r>
            <a:r>
              <a:rPr lang="zh-CN" altLang="en-US" sz="1200" b="1" dirty="0"/>
              <a:t>的查找表，其内部存储的基本数据是键值对（</a:t>
            </a:r>
            <a:r>
              <a:rPr lang="en-US" altLang="zh-CN" sz="1200" b="1" dirty="0"/>
              <a:t>key</a:t>
            </a:r>
            <a:r>
              <a:rPr lang="zh-CN" altLang="en-US" sz="1200" b="1" dirty="0"/>
              <a:t>，</a:t>
            </a:r>
            <a:r>
              <a:rPr lang="en-US" altLang="zh-CN" sz="1200" b="1" dirty="0"/>
              <a:t>value</a:t>
            </a:r>
            <a:r>
              <a:rPr lang="zh-CN" altLang="en-US" sz="1200" b="1" dirty="0"/>
              <a:t>）；相联存储器的输入不是地址，而是检索关键字</a:t>
            </a:r>
            <a:r>
              <a:rPr lang="en-US" altLang="zh-CN" sz="1200" b="1" dirty="0"/>
              <a:t>key</a:t>
            </a:r>
            <a:r>
              <a:rPr lang="zh-CN" altLang="en-US" sz="1200" b="1" dirty="0"/>
              <a:t>，输出是</a:t>
            </a:r>
            <a:r>
              <a:rPr lang="en-US" altLang="zh-CN" sz="1200" b="1" dirty="0"/>
              <a:t>key</a:t>
            </a:r>
            <a:r>
              <a:rPr lang="zh-CN" altLang="en-US" sz="1200" b="1" dirty="0"/>
              <a:t>对应的</a:t>
            </a:r>
            <a:r>
              <a:rPr lang="en-US" altLang="zh-CN" sz="1200" b="1" dirty="0"/>
              <a:t>value</a:t>
            </a:r>
            <a:r>
              <a:rPr lang="zh-CN" altLang="en-US" sz="1200" b="1" dirty="0"/>
              <a:t>值。</a:t>
            </a:r>
            <a:endParaRPr lang="en-US" altLang="zh-CN" sz="1200" b="1" dirty="0"/>
          </a:p>
          <a:p>
            <a:pPr lvl="1" eaLnBrk="1" hangingPunct="1"/>
            <a:endParaRPr lang="en-US" altLang="zh-CN" sz="1200" b="1" dirty="0"/>
          </a:p>
          <a:p>
            <a:pPr lvl="1" eaLnBrk="1" hangingPunct="1"/>
            <a:r>
              <a:rPr lang="zh-CN" altLang="en-US" sz="1200" b="1" dirty="0">
                <a:solidFill>
                  <a:srgbClr val="FF0000"/>
                </a:solidFill>
              </a:rPr>
              <a:t>时间局部性</a:t>
            </a:r>
            <a:r>
              <a:rPr lang="zh-CN" altLang="en-US" sz="1200" b="1" dirty="0"/>
              <a:t>：是指当程序访问一个存储位置时，该位置在未来可能会被多次访问；如程序的循环结构和调用过程就很好地体现了时间局部性。</a:t>
            </a:r>
            <a:endParaRPr lang="en-US" altLang="zh-CN" sz="1200" b="1" dirty="0"/>
          </a:p>
          <a:p>
            <a:pPr lvl="1" eaLnBrk="1" hangingPunct="1"/>
            <a:endParaRPr lang="en-US" altLang="zh-CN" sz="1200" b="1" dirty="0"/>
          </a:p>
          <a:p>
            <a:pPr lvl="1" eaLnBrk="1" hangingPunct="1"/>
            <a:r>
              <a:rPr lang="zh-CN" altLang="en-US" sz="1200" b="1" dirty="0">
                <a:solidFill>
                  <a:srgbClr val="FF0000"/>
                </a:solidFill>
              </a:rPr>
              <a:t>地址映射</a:t>
            </a:r>
            <a:r>
              <a:rPr lang="zh-CN" altLang="en-US" sz="1200" b="1" dirty="0"/>
              <a:t>：如何将主存地址空间映射到</a:t>
            </a:r>
            <a:r>
              <a:rPr lang="en-US" altLang="zh-CN" sz="1200" b="1" dirty="0"/>
              <a:t>cache</a:t>
            </a:r>
            <a:r>
              <a:rPr lang="zh-CN" altLang="en-US" sz="1200" b="1" dirty="0"/>
              <a:t>的地址空间？即主存的某一块将载入到</a:t>
            </a:r>
            <a:r>
              <a:rPr lang="en-US" altLang="zh-CN" sz="1200" b="1" dirty="0"/>
              <a:t>cache</a:t>
            </a:r>
            <a:r>
              <a:rPr lang="zh-CN" altLang="en-US" sz="1200" b="1" dirty="0"/>
              <a:t>的哪一块中？地址映射有</a:t>
            </a:r>
            <a:r>
              <a:rPr lang="en-US" altLang="zh-CN" sz="1200" b="1" dirty="0"/>
              <a:t>3</a:t>
            </a:r>
            <a:r>
              <a:rPr lang="zh-CN" altLang="en-US" sz="1200" b="1" dirty="0"/>
              <a:t>种方法：全相联映射（</a:t>
            </a:r>
            <a:r>
              <a:rPr lang="en-US" altLang="zh-CN" sz="1200" b="1" dirty="0"/>
              <a:t>Full Associative Mapping</a:t>
            </a:r>
            <a:r>
              <a:rPr lang="zh-CN" altLang="en-US" sz="1200" b="1" dirty="0"/>
              <a:t>），直接相联映射（</a:t>
            </a:r>
            <a:r>
              <a:rPr lang="en-US" altLang="zh-CN" sz="1200" b="1" dirty="0"/>
              <a:t>Direct Mapping</a:t>
            </a:r>
            <a:r>
              <a:rPr lang="zh-CN" altLang="en-US" sz="1200" b="1" dirty="0"/>
              <a:t>），组相联映射（</a:t>
            </a:r>
            <a:r>
              <a:rPr lang="en-US" altLang="zh-CN" sz="1200" b="1" dirty="0"/>
              <a:t>Set Associative Mapping</a:t>
            </a:r>
            <a:r>
              <a:rPr lang="zh-CN" altLang="en-US" sz="1200" b="1" dirty="0"/>
              <a:t>）。</a:t>
            </a:r>
            <a:endParaRPr lang="en-US" altLang="zh-CN" sz="1200" b="1" dirty="0"/>
          </a:p>
          <a:p>
            <a:pPr lvl="1" eaLnBrk="1" hangingPunct="1"/>
            <a:endParaRPr lang="en-US" altLang="zh-CN" sz="1200" b="1" dirty="0"/>
          </a:p>
          <a:p>
            <a:pPr lvl="1" eaLnBrk="1" hangingPunct="1"/>
            <a:r>
              <a:rPr lang="zh-CN" altLang="en-US" sz="1200" b="1" dirty="0">
                <a:solidFill>
                  <a:srgbClr val="FF0000"/>
                </a:solidFill>
              </a:rPr>
              <a:t>直接相联映射</a:t>
            </a:r>
            <a:r>
              <a:rPr lang="zh-CN" altLang="en-US" sz="1200" b="1" dirty="0"/>
              <a:t>：主存的某一块只能映射到</a:t>
            </a:r>
            <a:r>
              <a:rPr lang="en-US" altLang="zh-CN" sz="1200" b="1" dirty="0"/>
              <a:t>cache</a:t>
            </a:r>
            <a:r>
              <a:rPr lang="zh-CN" altLang="en-US" sz="1200" b="1" dirty="0"/>
              <a:t>的固定块中。</a:t>
            </a:r>
            <a:endParaRPr lang="en-US" altLang="zh-CN" sz="1200" b="1" dirty="0"/>
          </a:p>
          <a:p>
            <a:pPr lvl="1" eaLnBrk="1" hangingPunct="1"/>
            <a:endParaRPr lang="en-US" altLang="zh-CN" sz="1200" b="1" dirty="0"/>
          </a:p>
          <a:p>
            <a:pPr lvl="1" eaLnBrk="1" hangingPunct="1"/>
            <a:r>
              <a:rPr lang="zh-CN" altLang="en-US" sz="1200" b="1" dirty="0">
                <a:solidFill>
                  <a:srgbClr val="FF0000"/>
                </a:solidFill>
              </a:rPr>
              <a:t>全相联映射</a:t>
            </a:r>
            <a:r>
              <a:rPr lang="zh-CN" altLang="en-US" sz="1200" b="1" dirty="0"/>
              <a:t>：主存的某一块可以映射到</a:t>
            </a:r>
            <a:r>
              <a:rPr lang="en-US" altLang="zh-CN" sz="1200" b="1" dirty="0"/>
              <a:t>cache</a:t>
            </a:r>
            <a:r>
              <a:rPr lang="zh-CN" altLang="en-US" sz="1200" b="1" dirty="0"/>
              <a:t>的任意块中。</a:t>
            </a:r>
            <a:endParaRPr lang="en-US" altLang="zh-CN" sz="1200" b="1" dirty="0"/>
          </a:p>
          <a:p>
            <a:pPr lvl="1" eaLnBrk="1" hangingPunct="1"/>
            <a:endParaRPr lang="en-US" altLang="zh-CN" sz="1200" b="1" dirty="0"/>
          </a:p>
          <a:p>
            <a:pPr lvl="1" eaLnBrk="1" hangingPunct="1"/>
            <a:r>
              <a:rPr lang="zh-CN" altLang="en-US" sz="1200" b="1" dirty="0">
                <a:solidFill>
                  <a:srgbClr val="FF0000"/>
                </a:solidFill>
              </a:rPr>
              <a:t>组相联映射</a:t>
            </a:r>
            <a:r>
              <a:rPr lang="zh-CN" altLang="en-US" sz="1200" b="1" dirty="0"/>
              <a:t>：主存的某一块只能映射到</a:t>
            </a:r>
            <a:r>
              <a:rPr lang="en-US" altLang="zh-CN" sz="1200" b="1" dirty="0"/>
              <a:t>cache</a:t>
            </a:r>
            <a:r>
              <a:rPr lang="zh-CN" altLang="en-US" sz="1200" b="1" dirty="0"/>
              <a:t>的固定组中，在该组中可以映射到任意块中。</a:t>
            </a:r>
            <a:endParaRPr lang="en-US" altLang="zh-CN" sz="1200" b="1" dirty="0"/>
          </a:p>
        </p:txBody>
      </p:sp>
    </p:spTree>
    <p:extLst>
      <p:ext uri="{BB962C8B-B14F-4D97-AF65-F5344CB8AC3E}">
        <p14:creationId xmlns:p14="http://schemas.microsoft.com/office/powerpoint/2010/main" val="2138751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404664"/>
            <a:ext cx="8229600" cy="4525963"/>
          </a:xfrm>
        </p:spPr>
        <p:txBody>
          <a:bodyPr/>
          <a:lstStyle/>
          <a:p>
            <a:r>
              <a:rPr lang="en-US" altLang="zh-CN" sz="1600" b="1" dirty="0"/>
              <a:t>4.1  </a:t>
            </a:r>
            <a:r>
              <a:rPr lang="zh-CN" altLang="en-US" sz="1600" b="1" dirty="0"/>
              <a:t>解释下列名称（续）</a:t>
            </a:r>
            <a:endParaRPr lang="en-US" altLang="zh-CN" sz="1800" b="1" dirty="0"/>
          </a:p>
          <a:p>
            <a:pPr lvl="1" eaLnBrk="1" hangingPunct="1"/>
            <a:r>
              <a:rPr lang="zh-CN" altLang="en-US" sz="1200" b="1" dirty="0">
                <a:solidFill>
                  <a:srgbClr val="FF0000"/>
                </a:solidFill>
              </a:rPr>
              <a:t>命中率</a:t>
            </a:r>
            <a:r>
              <a:rPr lang="zh-CN" altLang="en-US" sz="1200" b="1" dirty="0"/>
              <a:t>：如果</a:t>
            </a:r>
            <a:r>
              <a:rPr lang="en-US" altLang="zh-CN" sz="1200" b="1" dirty="0"/>
              <a:t>CPU</a:t>
            </a:r>
            <a:r>
              <a:rPr lang="zh-CN" altLang="en-US" sz="1200" b="1" dirty="0"/>
              <a:t>要访问的数据在</a:t>
            </a:r>
            <a:r>
              <a:rPr lang="en-US" altLang="zh-CN" sz="1200" b="1" dirty="0"/>
              <a:t>cache</a:t>
            </a:r>
            <a:r>
              <a:rPr lang="zh-CN" altLang="en-US" sz="1200" b="1" dirty="0"/>
              <a:t>中，则称为命中（</a:t>
            </a:r>
            <a:r>
              <a:rPr lang="en-US" altLang="zh-CN" sz="1200" b="1" dirty="0"/>
              <a:t>Hit</a:t>
            </a:r>
            <a:r>
              <a:rPr lang="zh-CN" altLang="en-US" sz="1200" b="1" dirty="0"/>
              <a:t>）。如果</a:t>
            </a:r>
            <a:r>
              <a:rPr lang="en-US" altLang="zh-CN" sz="1200" b="1" dirty="0"/>
              <a:t>CPU</a:t>
            </a:r>
            <a:r>
              <a:rPr lang="zh-CN" altLang="en-US" sz="1200" b="1" dirty="0"/>
              <a:t>要访问的数据不在</a:t>
            </a:r>
            <a:r>
              <a:rPr lang="en-US" altLang="zh-CN" sz="1200" b="1" dirty="0"/>
              <a:t>cache</a:t>
            </a:r>
            <a:r>
              <a:rPr lang="zh-CN" altLang="en-US" sz="1200" b="1" dirty="0"/>
              <a:t>中，则称为数据缺失（</a:t>
            </a:r>
            <a:r>
              <a:rPr lang="en-US" altLang="zh-CN" sz="1200" b="1" dirty="0"/>
              <a:t>Miss</a:t>
            </a:r>
            <a:r>
              <a:rPr lang="zh-CN" altLang="en-US" sz="1200" b="1" dirty="0"/>
              <a:t>，也称为不命中），此时要将缺失数据从主存调入</a:t>
            </a:r>
            <a:r>
              <a:rPr lang="en-US" altLang="zh-CN" sz="1200" b="1" dirty="0"/>
              <a:t>cache</a:t>
            </a:r>
            <a:r>
              <a:rPr lang="zh-CN" altLang="en-US" sz="1200" b="1" dirty="0"/>
              <a:t>中才能访问数据。假设</a:t>
            </a:r>
            <a:r>
              <a:rPr lang="en-US" altLang="zh-CN" sz="1200" b="1" dirty="0"/>
              <a:t>N</a:t>
            </a:r>
            <a:r>
              <a:rPr lang="en-US" altLang="zh-CN" sz="1200" b="1" baseline="-25000" dirty="0"/>
              <a:t>c</a:t>
            </a:r>
            <a:r>
              <a:rPr lang="zh-CN" altLang="en-US" sz="1200" b="1" dirty="0"/>
              <a:t>为命中</a:t>
            </a:r>
            <a:r>
              <a:rPr lang="en-US" altLang="zh-CN" sz="1200" b="1" dirty="0"/>
              <a:t>cache</a:t>
            </a:r>
            <a:r>
              <a:rPr lang="zh-CN" altLang="en-US" sz="1200" b="1" dirty="0"/>
              <a:t>的次数，</a:t>
            </a:r>
            <a:r>
              <a:rPr lang="en-US" altLang="zh-CN" sz="1200" b="1" dirty="0"/>
              <a:t>N</a:t>
            </a:r>
            <a:r>
              <a:rPr lang="en-US" altLang="zh-CN" sz="1200" b="1" baseline="-25000" dirty="0"/>
              <a:t>m</a:t>
            </a:r>
            <a:r>
              <a:rPr lang="zh-CN" altLang="en-US" sz="1200" b="1" dirty="0"/>
              <a:t>为从主存中访问信息的次数（即不命中的次数），则命中率</a:t>
            </a:r>
            <a:r>
              <a:rPr lang="en-US" altLang="zh-CN" sz="1200" b="1" dirty="0"/>
              <a:t>h</a:t>
            </a:r>
            <a:r>
              <a:rPr lang="zh-CN" altLang="en-US" sz="1200" b="1" dirty="0"/>
              <a:t>（</a:t>
            </a:r>
            <a:r>
              <a:rPr lang="en-US" altLang="zh-CN" sz="1200" b="1" dirty="0"/>
              <a:t>Hit Ratio</a:t>
            </a:r>
            <a:r>
              <a:rPr lang="zh-CN" altLang="en-US" sz="1200" b="1" dirty="0"/>
              <a:t>）：</a:t>
            </a:r>
            <a:r>
              <a:rPr lang="en-US" altLang="zh-CN" sz="1200" b="1" dirty="0"/>
              <a:t>h = N</a:t>
            </a:r>
            <a:r>
              <a:rPr lang="en-US" altLang="zh-CN" sz="1200" b="1" baseline="-25000" dirty="0"/>
              <a:t>c</a:t>
            </a:r>
            <a:r>
              <a:rPr lang="en-US" altLang="zh-CN" sz="1200" b="1" dirty="0"/>
              <a:t>/(</a:t>
            </a:r>
            <a:r>
              <a:rPr lang="en-US" altLang="zh-CN" sz="1200" b="1" dirty="0" err="1"/>
              <a:t>N</a:t>
            </a:r>
            <a:r>
              <a:rPr lang="en-US" altLang="zh-CN" sz="1200" b="1" baseline="-25000" dirty="0" err="1"/>
              <a:t>c</a:t>
            </a:r>
            <a:r>
              <a:rPr lang="en-US" altLang="zh-CN" sz="1200" b="1" dirty="0" err="1"/>
              <a:t>+N</a:t>
            </a:r>
            <a:r>
              <a:rPr lang="en-US" altLang="zh-CN" sz="1200" b="1" baseline="-25000" dirty="0" err="1"/>
              <a:t>m</a:t>
            </a:r>
            <a:r>
              <a:rPr lang="en-US" altLang="zh-CN" sz="1200" b="1" dirty="0"/>
              <a:t>)</a:t>
            </a:r>
            <a:r>
              <a:rPr lang="zh-CN" altLang="en-US" sz="1200" b="1" dirty="0"/>
              <a:t>。</a:t>
            </a:r>
            <a:endParaRPr lang="en-US" altLang="zh-CN" sz="1200" b="1" dirty="0"/>
          </a:p>
          <a:p>
            <a:pPr lvl="1" eaLnBrk="1" hangingPunct="1"/>
            <a:endParaRPr lang="en-US" altLang="zh-CN" sz="1200" b="1" dirty="0"/>
          </a:p>
          <a:p>
            <a:pPr lvl="1" eaLnBrk="1" hangingPunct="1"/>
            <a:r>
              <a:rPr lang="zh-CN" altLang="en-US" sz="1200" b="1" dirty="0">
                <a:solidFill>
                  <a:srgbClr val="FF0000"/>
                </a:solidFill>
              </a:rPr>
              <a:t>虚拟存储器</a:t>
            </a:r>
            <a:r>
              <a:rPr lang="zh-CN" altLang="en-US" sz="1200" b="1" dirty="0"/>
              <a:t>：虚拟存储器处于“主存</a:t>
            </a:r>
            <a:r>
              <a:rPr lang="en-US" altLang="zh-CN" sz="1200" b="1" dirty="0"/>
              <a:t>-</a:t>
            </a:r>
            <a:r>
              <a:rPr lang="zh-CN" altLang="en-US" sz="1200" b="1" dirty="0"/>
              <a:t>辅存”存储层次，是为了解决存储系统“存储容量大”的问题；</a:t>
            </a:r>
            <a:r>
              <a:rPr lang="en-US" altLang="zh-CN" sz="1200" b="1" dirty="0"/>
              <a:t>cache</a:t>
            </a:r>
            <a:r>
              <a:rPr lang="zh-CN" altLang="en-US" sz="1200" b="1" dirty="0"/>
              <a:t>处于“</a:t>
            </a:r>
            <a:r>
              <a:rPr lang="en-US" altLang="zh-CN" sz="1200" b="1" dirty="0"/>
              <a:t>CPU-</a:t>
            </a:r>
            <a:r>
              <a:rPr lang="zh-CN" altLang="en-US" sz="1200" b="1" dirty="0"/>
              <a:t>主存”存储层次，是为了解决存储系统“访问速度快”的问题。有了虚拟存储器，程序员可以使用虚拟地址（虚拟地址空间比主存的物理地址空间要大很多）进行编程，这样程序员的编程不再受实际主存空间大小的限制。虚拟存储器也充分利用了程序的局部性，采用按需加载的方式加载程序代码和数据；根据程序局部性原理，通常程序只需要加载很小一部分空间即可运行，这种方式避免了将程序全部载入内存，大大提高了主存的利用率。</a:t>
            </a:r>
            <a:endParaRPr lang="en-US" altLang="zh-CN" sz="1200" b="1" dirty="0"/>
          </a:p>
          <a:p>
            <a:pPr lvl="1" eaLnBrk="1" hangingPunct="1"/>
            <a:endParaRPr lang="en-US" altLang="zh-CN" sz="1200" b="1" dirty="0"/>
          </a:p>
          <a:p>
            <a:pPr lvl="1" eaLnBrk="1" hangingPunct="1"/>
            <a:r>
              <a:rPr lang="zh-CN" altLang="en-US" sz="1200" b="1" dirty="0">
                <a:solidFill>
                  <a:srgbClr val="FF0000"/>
                </a:solidFill>
              </a:rPr>
              <a:t>页框号</a:t>
            </a:r>
            <a:r>
              <a:rPr lang="zh-CN" altLang="en-US" sz="1200" b="1" dirty="0"/>
              <a:t>：虚拟地址（</a:t>
            </a:r>
            <a:r>
              <a:rPr lang="en-US" altLang="zh-CN" sz="1200" b="1" dirty="0"/>
              <a:t>VA</a:t>
            </a:r>
            <a:r>
              <a:rPr lang="zh-CN" altLang="en-US" sz="1200" b="1" dirty="0"/>
              <a:t>） </a:t>
            </a:r>
            <a:r>
              <a:rPr lang="en-US" altLang="zh-CN" sz="1200" b="1" dirty="0"/>
              <a:t>= </a:t>
            </a:r>
            <a:r>
              <a:rPr lang="zh-CN" altLang="en-US" sz="1200" b="1" dirty="0"/>
              <a:t>虚拟页号（</a:t>
            </a:r>
            <a:r>
              <a:rPr lang="en-US" altLang="zh-CN" sz="1200" b="1" dirty="0"/>
              <a:t>VPN</a:t>
            </a:r>
            <a:r>
              <a:rPr lang="zh-CN" altLang="en-US" sz="1200" b="1" dirty="0"/>
              <a:t>）</a:t>
            </a:r>
            <a:r>
              <a:rPr lang="en-US" altLang="zh-CN" sz="1200" b="1" dirty="0"/>
              <a:t> + </a:t>
            </a:r>
            <a:r>
              <a:rPr lang="zh-CN" altLang="en-US" sz="1200" b="1" dirty="0"/>
              <a:t>虚拟页偏移（</a:t>
            </a:r>
            <a:r>
              <a:rPr lang="en-US" altLang="zh-CN" sz="1200" b="1" dirty="0"/>
              <a:t>VPO</a:t>
            </a:r>
            <a:r>
              <a:rPr lang="zh-CN" altLang="en-US" sz="1200" b="1" dirty="0"/>
              <a:t>）；物理地址（</a:t>
            </a:r>
            <a:r>
              <a:rPr lang="en-US" altLang="zh-CN" sz="1200" b="1" dirty="0"/>
              <a:t>PA</a:t>
            </a:r>
            <a:r>
              <a:rPr lang="zh-CN" altLang="en-US" sz="1200" b="1" dirty="0"/>
              <a:t>） </a:t>
            </a:r>
            <a:r>
              <a:rPr lang="en-US" altLang="zh-CN" sz="1200" b="1" dirty="0"/>
              <a:t>= </a:t>
            </a:r>
            <a:r>
              <a:rPr lang="zh-CN" altLang="en-US" sz="1200" b="1" dirty="0"/>
              <a:t>物理页号（</a:t>
            </a:r>
            <a:r>
              <a:rPr lang="en-US" altLang="zh-CN" sz="1200" b="1" dirty="0"/>
              <a:t>PPN </a:t>
            </a:r>
            <a:r>
              <a:rPr lang="zh-CN" altLang="en-US" sz="1200" b="1" dirty="0"/>
              <a:t>）</a:t>
            </a:r>
            <a:r>
              <a:rPr lang="en-US" altLang="zh-CN" sz="1200" b="1" dirty="0"/>
              <a:t>+ </a:t>
            </a:r>
            <a:r>
              <a:rPr lang="zh-CN" altLang="en-US" sz="1200" b="1" dirty="0"/>
              <a:t>物理页偏移（</a:t>
            </a:r>
            <a:r>
              <a:rPr lang="en-US" altLang="zh-CN" sz="1200" b="1" dirty="0"/>
              <a:t>PPO</a:t>
            </a:r>
            <a:r>
              <a:rPr lang="zh-CN" altLang="en-US" sz="1200" b="1" dirty="0"/>
              <a:t>）；虚拟页号也称为虚页号；物理页号也称为页框号、实页号。</a:t>
            </a:r>
            <a:endParaRPr lang="en-US" altLang="zh-CN" sz="1200" b="1" dirty="0"/>
          </a:p>
          <a:p>
            <a:pPr lvl="1" eaLnBrk="1" hangingPunct="1"/>
            <a:endParaRPr lang="en-US" altLang="zh-CN" sz="1200" b="1" dirty="0"/>
          </a:p>
          <a:p>
            <a:pPr lvl="1" eaLnBrk="1" hangingPunct="1"/>
            <a:r>
              <a:rPr lang="zh-CN" altLang="en-US" sz="1200" b="1" dirty="0">
                <a:solidFill>
                  <a:srgbClr val="FF0000"/>
                </a:solidFill>
              </a:rPr>
              <a:t>页表（慢表）</a:t>
            </a:r>
            <a:r>
              <a:rPr lang="zh-CN" altLang="en-US" sz="1200" b="1" dirty="0"/>
              <a:t>：虚拟地址到物理地址的映射，本质上就是将虚拟页号（虚页号）转换为物理页号（实页号）；页式虚拟存储器中虚拟地址到物理地址之间的转换是基于页表进行的。页表是一张保存虚拟页号和物理页号对应关系的查找表，是一个由若干个表项组成的数组。页表采用虚拟页号作为索引进行访问，每一个表项主要包括：有效位和物理页号（</a:t>
            </a:r>
            <a:r>
              <a:rPr lang="en-US" altLang="zh-CN" sz="1200" b="1" dirty="0"/>
              <a:t>PPN</a:t>
            </a:r>
            <a:r>
              <a:rPr lang="zh-CN" altLang="en-US" sz="1200" b="1" dirty="0"/>
              <a:t>），另外还包括：修改位、使用位、权限位等信息。</a:t>
            </a:r>
            <a:endParaRPr lang="en-US" altLang="zh-CN" sz="1200" b="1" dirty="0"/>
          </a:p>
          <a:p>
            <a:pPr lvl="1" eaLnBrk="1" hangingPunct="1"/>
            <a:endParaRPr lang="en-US" altLang="zh-CN" sz="1200" b="1" dirty="0"/>
          </a:p>
          <a:p>
            <a:pPr lvl="1" eaLnBrk="1" hangingPunct="1"/>
            <a:r>
              <a:rPr lang="zh-CN" altLang="en-US" sz="1200" b="1" dirty="0">
                <a:solidFill>
                  <a:srgbClr val="FF0000"/>
                </a:solidFill>
              </a:rPr>
              <a:t>页表项：</a:t>
            </a:r>
            <a:r>
              <a:rPr lang="zh-CN" altLang="en-US" sz="1200" b="1" dirty="0"/>
              <a:t>页表中的每一行称为页表项（</a:t>
            </a:r>
            <a:r>
              <a:rPr lang="en-US" altLang="zh-CN" sz="1200" b="1" dirty="0"/>
              <a:t>PTE</a:t>
            </a:r>
            <a:r>
              <a:rPr lang="zh-CN" altLang="en-US" sz="1200" b="1" dirty="0"/>
              <a:t>：</a:t>
            </a:r>
            <a:r>
              <a:rPr lang="en-US" altLang="zh-CN" sz="1200" b="1" dirty="0"/>
              <a:t>Page Table Entry</a:t>
            </a:r>
            <a:r>
              <a:rPr lang="zh-CN" altLang="en-US" sz="1200" b="1" dirty="0"/>
              <a:t>）。</a:t>
            </a:r>
            <a:endParaRPr lang="en-US" altLang="zh-CN" sz="1200" b="1" dirty="0">
              <a:solidFill>
                <a:srgbClr val="FF0000"/>
              </a:solidFill>
            </a:endParaRPr>
          </a:p>
          <a:p>
            <a:pPr lvl="1" eaLnBrk="1" hangingPunct="1"/>
            <a:endParaRPr lang="en-US" altLang="zh-CN" sz="1200" b="1" dirty="0">
              <a:solidFill>
                <a:srgbClr val="FF0000"/>
              </a:solidFill>
            </a:endParaRPr>
          </a:p>
          <a:p>
            <a:pPr lvl="1" eaLnBrk="1" hangingPunct="1"/>
            <a:r>
              <a:rPr lang="en-US" altLang="zh-CN" sz="1200" b="1" dirty="0">
                <a:solidFill>
                  <a:srgbClr val="FF0000"/>
                </a:solidFill>
              </a:rPr>
              <a:t>TLB</a:t>
            </a:r>
            <a:r>
              <a:rPr lang="zh-CN" altLang="en-US" sz="1200" b="1" dirty="0">
                <a:solidFill>
                  <a:srgbClr val="FF0000"/>
                </a:solidFill>
              </a:rPr>
              <a:t>（快表）</a:t>
            </a:r>
            <a:r>
              <a:rPr lang="zh-CN" altLang="en-US" sz="1200" b="1" dirty="0"/>
              <a:t>：为了进一步提高虚拟存储器地址转换的速度，现代计算机中都设置一个转换旁路缓冲区（</a:t>
            </a:r>
            <a:r>
              <a:rPr lang="en-US" altLang="zh-CN" sz="1200" b="1" dirty="0"/>
              <a:t>Translation Look-aside Buffer</a:t>
            </a:r>
            <a:r>
              <a:rPr lang="zh-CN" altLang="en-US" sz="1200" b="1" dirty="0"/>
              <a:t>，</a:t>
            </a:r>
            <a:r>
              <a:rPr lang="en-US" altLang="zh-CN" sz="1200" b="1" dirty="0"/>
              <a:t>TLB</a:t>
            </a:r>
            <a:r>
              <a:rPr lang="zh-CN" altLang="en-US" sz="1200" b="1" dirty="0"/>
              <a:t>），用于缓冲经常访问的页表项（</a:t>
            </a:r>
            <a:r>
              <a:rPr lang="en-US" altLang="zh-CN" sz="1200" b="1" dirty="0"/>
              <a:t>PTE</a:t>
            </a:r>
            <a:r>
              <a:rPr lang="zh-CN" altLang="en-US" sz="1200" b="1" dirty="0"/>
              <a:t>，即页表中经常会被访问的行）。</a:t>
            </a:r>
            <a:r>
              <a:rPr lang="en-US" altLang="zh-CN" sz="1200" b="1" dirty="0"/>
              <a:t>TLB</a:t>
            </a:r>
            <a:r>
              <a:rPr lang="zh-CN" altLang="en-US" sz="1200" b="1" dirty="0"/>
              <a:t>本质上就是一个容量较小的</a:t>
            </a:r>
            <a:r>
              <a:rPr lang="en-US" altLang="zh-CN" sz="1200" b="1" dirty="0"/>
              <a:t>cache</a:t>
            </a:r>
            <a:r>
              <a:rPr lang="zh-CN" altLang="en-US" sz="1200" b="1" dirty="0"/>
              <a:t>，为提高查找速度，大多采用全相联或组相联方式，且采用随机替换算法。</a:t>
            </a:r>
            <a:r>
              <a:rPr lang="en-US" altLang="zh-CN" sz="1200" b="1" dirty="0"/>
              <a:t>TLB</a:t>
            </a:r>
            <a:r>
              <a:rPr lang="zh-CN" altLang="en-US" sz="1200" b="1" dirty="0"/>
              <a:t>也称为快表，存放在主存中的页表称为慢表；快表是按内容访问的，慢表是按地址访问的。在进行地址转换时，往往同时查快表和慢表，如果查快表命中，则从快表中得到物理页号，同时终止查慢表的过程；如果查快表不命中，则从慢表中得到物理页号。</a:t>
            </a:r>
            <a:endParaRPr lang="en-US" altLang="zh-CN" sz="1200" b="1" dirty="0"/>
          </a:p>
          <a:p>
            <a:pPr lvl="1" eaLnBrk="1" hangingPunct="1">
              <a:buFont typeface="+mj-lt"/>
              <a:buAutoNum type="arabicPeriod" startAt="15"/>
            </a:pPr>
            <a:endParaRPr lang="en-US" altLang="zh-CN" sz="1200" b="1" dirty="0"/>
          </a:p>
        </p:txBody>
      </p:sp>
    </p:spTree>
    <p:extLst>
      <p:ext uri="{BB962C8B-B14F-4D97-AF65-F5344CB8AC3E}">
        <p14:creationId xmlns:p14="http://schemas.microsoft.com/office/powerpoint/2010/main" val="85852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404664"/>
            <a:ext cx="8229600" cy="4525963"/>
          </a:xfrm>
        </p:spPr>
        <p:txBody>
          <a:bodyPr/>
          <a:lstStyle/>
          <a:p>
            <a:r>
              <a:rPr lang="en-US" altLang="zh-CN" sz="1600" b="1" dirty="0"/>
              <a:t>4.1  </a:t>
            </a:r>
            <a:r>
              <a:rPr lang="zh-CN" altLang="en-US" sz="1600" b="1" dirty="0"/>
              <a:t>解释下列名称（续）</a:t>
            </a:r>
            <a:endParaRPr lang="en-US" altLang="zh-CN" sz="1800" b="1" dirty="0"/>
          </a:p>
          <a:p>
            <a:pPr lvl="1" eaLnBrk="1" hangingPunct="1"/>
            <a:r>
              <a:rPr lang="en-US" altLang="zh-CN" sz="1200" b="1" dirty="0">
                <a:solidFill>
                  <a:srgbClr val="FF0000"/>
                </a:solidFill>
              </a:rPr>
              <a:t>LRU</a:t>
            </a:r>
            <a:r>
              <a:rPr lang="zh-CN" altLang="en-US" sz="1200" b="1" dirty="0">
                <a:solidFill>
                  <a:srgbClr val="FF0000"/>
                </a:solidFill>
              </a:rPr>
              <a:t>算法</a:t>
            </a:r>
            <a:r>
              <a:rPr lang="zh-CN" altLang="en-US" sz="1200" b="1" dirty="0"/>
              <a:t>：近期最少使用：</a:t>
            </a:r>
            <a:r>
              <a:rPr lang="en-US" altLang="zh-CN" sz="1200" b="1" dirty="0"/>
              <a:t>Least Recently Used</a:t>
            </a:r>
            <a:r>
              <a:rPr lang="zh-CN" altLang="en-US" sz="1200" b="1" dirty="0"/>
              <a:t>，</a:t>
            </a:r>
            <a:r>
              <a:rPr lang="en-US" altLang="zh-CN" sz="1200" b="1" dirty="0"/>
              <a:t>LRU</a:t>
            </a:r>
            <a:r>
              <a:rPr lang="zh-CN" altLang="en-US" sz="1200" b="1" dirty="0"/>
              <a:t>算法将近期内最久未被访问过的</a:t>
            </a:r>
            <a:r>
              <a:rPr lang="en-US" altLang="zh-CN" sz="1200" b="1" dirty="0"/>
              <a:t>cache</a:t>
            </a:r>
            <a:r>
              <a:rPr lang="zh-CN" altLang="en-US" sz="1200" b="1" dirty="0"/>
              <a:t>行替换掉。</a:t>
            </a:r>
            <a:r>
              <a:rPr lang="en-US" altLang="zh-CN" sz="1200" b="1" dirty="0"/>
              <a:t>cache</a:t>
            </a:r>
            <a:r>
              <a:rPr lang="zh-CN" altLang="en-US" sz="1200" b="1" dirty="0"/>
              <a:t>的每行设置一个计数器，当访问某</a:t>
            </a:r>
            <a:r>
              <a:rPr lang="en-US" altLang="zh-CN" sz="1200" b="1" dirty="0"/>
              <a:t>cache</a:t>
            </a:r>
            <a:r>
              <a:rPr lang="zh-CN" altLang="en-US" sz="1200" b="1" dirty="0"/>
              <a:t>行时，该</a:t>
            </a:r>
            <a:r>
              <a:rPr lang="en-US" altLang="zh-CN" sz="1200" b="1" dirty="0"/>
              <a:t>cache</a:t>
            </a:r>
            <a:r>
              <a:rPr lang="zh-CN" altLang="en-US" sz="1200" b="1" dirty="0"/>
              <a:t>行的计数器清</a:t>
            </a:r>
            <a:r>
              <a:rPr lang="en-US" altLang="zh-CN" sz="1200" b="1" dirty="0"/>
              <a:t>0</a:t>
            </a:r>
            <a:r>
              <a:rPr lang="zh-CN" altLang="en-US" sz="1200" b="1" dirty="0"/>
              <a:t>，其它</a:t>
            </a:r>
            <a:r>
              <a:rPr lang="en-US" altLang="zh-CN" sz="1200" b="1" dirty="0"/>
              <a:t>cache</a:t>
            </a:r>
            <a:r>
              <a:rPr lang="zh-CN" altLang="en-US" sz="1200" b="1" dirty="0"/>
              <a:t>行的计数器加</a:t>
            </a:r>
            <a:r>
              <a:rPr lang="en-US" altLang="zh-CN" sz="1200" b="1" dirty="0"/>
              <a:t>1</a:t>
            </a:r>
            <a:r>
              <a:rPr lang="zh-CN" altLang="en-US" sz="1200" b="1" dirty="0"/>
              <a:t>；因此计数器是用于统计未被访问的次数。当需要替换时，比较所有可替换行的计数值，将计数值最大的行替换掉（即近期最久未被访问的行）。</a:t>
            </a:r>
            <a:endParaRPr lang="en-US" altLang="zh-CN" sz="1200" b="1" dirty="0"/>
          </a:p>
          <a:p>
            <a:pPr lvl="1" eaLnBrk="1" hangingPunct="1"/>
            <a:endParaRPr lang="en-US" altLang="zh-CN" sz="1200" b="1" dirty="0"/>
          </a:p>
          <a:p>
            <a:pPr lvl="1" eaLnBrk="1" hangingPunct="1"/>
            <a:r>
              <a:rPr lang="en-US" altLang="zh-CN" sz="1200" b="1" dirty="0">
                <a:solidFill>
                  <a:srgbClr val="FF0000"/>
                </a:solidFill>
              </a:rPr>
              <a:t>LFU</a:t>
            </a:r>
            <a:r>
              <a:rPr lang="zh-CN" altLang="en-US" sz="1200" b="1" dirty="0">
                <a:solidFill>
                  <a:srgbClr val="FF0000"/>
                </a:solidFill>
              </a:rPr>
              <a:t>算法</a:t>
            </a:r>
            <a:r>
              <a:rPr lang="zh-CN" altLang="en-US" sz="1200" b="1" dirty="0"/>
              <a:t>：最不经常使用：</a:t>
            </a:r>
            <a:r>
              <a:rPr lang="en-US" altLang="zh-CN" sz="1200" b="1" dirty="0"/>
              <a:t>Least Frequently Used</a:t>
            </a:r>
            <a:r>
              <a:rPr lang="zh-CN" altLang="en-US" sz="1200" b="1" dirty="0"/>
              <a:t>，</a:t>
            </a:r>
            <a:r>
              <a:rPr lang="en-US" altLang="zh-CN" sz="1200" b="1" dirty="0"/>
              <a:t>LFU</a:t>
            </a:r>
            <a:r>
              <a:rPr lang="zh-CN" altLang="en-US" sz="1200" b="1" dirty="0"/>
              <a:t>。</a:t>
            </a:r>
            <a:r>
              <a:rPr lang="en-US" altLang="zh-CN" sz="1200" b="1" dirty="0"/>
              <a:t>LFU</a:t>
            </a:r>
            <a:r>
              <a:rPr lang="zh-CN" altLang="en-US" sz="1200" b="1" dirty="0"/>
              <a:t>算法将访问次数最少的</a:t>
            </a:r>
            <a:r>
              <a:rPr lang="en-US" altLang="zh-CN" sz="1200" b="1" dirty="0"/>
              <a:t>cache</a:t>
            </a:r>
            <a:r>
              <a:rPr lang="zh-CN" altLang="en-US" sz="1200" b="1" dirty="0"/>
              <a:t>行（数据块）替换掉。</a:t>
            </a:r>
            <a:r>
              <a:rPr lang="en-US" altLang="zh-CN" sz="1200" b="1" dirty="0"/>
              <a:t>cache</a:t>
            </a:r>
            <a:r>
              <a:rPr lang="zh-CN" altLang="en-US" sz="1200" b="1" dirty="0"/>
              <a:t>的每行设置一个计数器，每访问该行一次，计数器加</a:t>
            </a:r>
            <a:r>
              <a:rPr lang="en-US" altLang="zh-CN" sz="1200" b="1" dirty="0"/>
              <a:t>1</a:t>
            </a:r>
            <a:r>
              <a:rPr lang="zh-CN" altLang="en-US" sz="1200" b="1" dirty="0"/>
              <a:t>；当需要替换时，对所有可替换行的计数值进行比较，将计数值最小的行替换掉（即最不经常使用的行）。</a:t>
            </a:r>
            <a:endParaRPr lang="en-US" altLang="zh-CN" sz="1200" b="1" dirty="0"/>
          </a:p>
          <a:p>
            <a:pPr lvl="1" eaLnBrk="1" hangingPunct="1"/>
            <a:endParaRPr lang="en-US" altLang="zh-CN" sz="1200" b="1" dirty="0"/>
          </a:p>
          <a:p>
            <a:pPr lvl="1" eaLnBrk="1" hangingPunct="1"/>
            <a:r>
              <a:rPr lang="en-US" altLang="zh-CN" sz="1200" b="1" dirty="0">
                <a:solidFill>
                  <a:srgbClr val="FF0000"/>
                </a:solidFill>
              </a:rPr>
              <a:t>cache</a:t>
            </a:r>
            <a:r>
              <a:rPr lang="zh-CN" altLang="en-US" sz="1200" b="1" dirty="0">
                <a:solidFill>
                  <a:srgbClr val="FF0000"/>
                </a:solidFill>
              </a:rPr>
              <a:t>一致性</a:t>
            </a:r>
            <a:r>
              <a:rPr lang="zh-CN" altLang="en-US" sz="1200" b="1" dirty="0"/>
              <a:t>：因为</a:t>
            </a:r>
            <a:r>
              <a:rPr lang="en-US" altLang="zh-CN" sz="1200" b="1" dirty="0"/>
              <a:t>cache</a:t>
            </a:r>
            <a:r>
              <a:rPr lang="zh-CN" altLang="en-US" sz="1200" b="1" dirty="0"/>
              <a:t>是主存一部分内容的副本，在写入</a:t>
            </a:r>
            <a:r>
              <a:rPr lang="en-US" altLang="zh-CN" sz="1200" b="1" dirty="0"/>
              <a:t>cache</a:t>
            </a:r>
            <a:r>
              <a:rPr lang="zh-CN" altLang="en-US" sz="1200" b="1" dirty="0"/>
              <a:t>时，需要保证</a:t>
            </a:r>
            <a:r>
              <a:rPr lang="en-US" altLang="zh-CN" sz="1200" b="1" dirty="0"/>
              <a:t>cache</a:t>
            </a:r>
            <a:r>
              <a:rPr lang="zh-CN" altLang="en-US" sz="1200" b="1" dirty="0"/>
              <a:t>与主存数据的一致性；即</a:t>
            </a:r>
            <a:r>
              <a:rPr lang="en-US" altLang="zh-CN" sz="1200" b="1" dirty="0"/>
              <a:t>cache</a:t>
            </a:r>
            <a:r>
              <a:rPr lang="zh-CN" altLang="en-US" sz="1200" b="1" dirty="0"/>
              <a:t>的内容改变了，主存相应的内容也要改变。</a:t>
            </a:r>
            <a:r>
              <a:rPr lang="en-US" altLang="zh-CN" sz="1200" b="1" dirty="0"/>
              <a:t>cache</a:t>
            </a:r>
            <a:r>
              <a:rPr lang="zh-CN" altLang="en-US" sz="1200" b="1" dirty="0"/>
              <a:t>的写入策略主要有：写回法、写穿法。</a:t>
            </a:r>
            <a:endParaRPr lang="en-US" altLang="zh-CN" sz="1200" b="1" dirty="0"/>
          </a:p>
          <a:p>
            <a:pPr lvl="1" eaLnBrk="1" hangingPunct="1"/>
            <a:endParaRPr lang="en-US" altLang="zh-CN" sz="1200" b="1" dirty="0"/>
          </a:p>
          <a:p>
            <a:pPr lvl="1" eaLnBrk="1" hangingPunct="1"/>
            <a:r>
              <a:rPr lang="zh-CN" altLang="en-US" sz="1200" b="1" dirty="0">
                <a:solidFill>
                  <a:srgbClr val="FF0000"/>
                </a:solidFill>
              </a:rPr>
              <a:t>写回法</a:t>
            </a:r>
            <a:r>
              <a:rPr lang="zh-CN" altLang="en-US" sz="1200" b="1" dirty="0"/>
              <a:t>：采用写回法，当写入</a:t>
            </a:r>
            <a:r>
              <a:rPr lang="en-US" altLang="zh-CN" sz="1200" b="1" dirty="0"/>
              <a:t>cache</a:t>
            </a:r>
            <a:r>
              <a:rPr lang="zh-CN" altLang="en-US" sz="1200" b="1" dirty="0"/>
              <a:t>时，只修改</a:t>
            </a:r>
            <a:r>
              <a:rPr lang="en-US" altLang="zh-CN" sz="1200" b="1" dirty="0"/>
              <a:t>cache</a:t>
            </a:r>
            <a:r>
              <a:rPr lang="zh-CN" altLang="en-US" sz="1200" b="1" dirty="0"/>
              <a:t>的内容，并不立即修改主存的内容；只有当该</a:t>
            </a:r>
            <a:r>
              <a:rPr lang="en-US" altLang="zh-CN" sz="1200" b="1" dirty="0"/>
              <a:t>cache</a:t>
            </a:r>
            <a:r>
              <a:rPr lang="zh-CN" altLang="en-US" sz="1200" b="1" dirty="0"/>
              <a:t>行被替换出去时，才将脏数据（</a:t>
            </a:r>
            <a:r>
              <a:rPr lang="en-US" altLang="zh-CN" sz="1200" b="1" dirty="0"/>
              <a:t>cache</a:t>
            </a:r>
            <a:r>
              <a:rPr lang="zh-CN" altLang="en-US" sz="1200" b="1" dirty="0"/>
              <a:t>被修改后的数据称为脏数据）写回主存。写回法可以使</a:t>
            </a:r>
            <a:r>
              <a:rPr lang="en-US" altLang="zh-CN" sz="1200" b="1" dirty="0"/>
              <a:t>cache</a:t>
            </a:r>
            <a:r>
              <a:rPr lang="zh-CN" altLang="en-US" sz="1200" b="1" dirty="0"/>
              <a:t>在大部分时间（没有发生替换的时间）的写入速度等于访问</a:t>
            </a:r>
            <a:r>
              <a:rPr lang="en-US" altLang="zh-CN" sz="1200" b="1" dirty="0"/>
              <a:t>cache</a:t>
            </a:r>
            <a:r>
              <a:rPr lang="zh-CN" altLang="en-US" sz="1200" b="1" dirty="0"/>
              <a:t>的速度；只有在发生替换时，</a:t>
            </a:r>
            <a:r>
              <a:rPr lang="en-US" altLang="zh-CN" sz="1200" b="1" dirty="0"/>
              <a:t>cache</a:t>
            </a:r>
            <a:r>
              <a:rPr lang="zh-CN" altLang="en-US" sz="1200" b="1" dirty="0"/>
              <a:t>的写入速度才等于访问主存的速度（此时要执行写入主存的操作）。采用写回法时，</a:t>
            </a:r>
            <a:r>
              <a:rPr lang="en-US" altLang="zh-CN" sz="1200" b="1" dirty="0"/>
              <a:t>cache</a:t>
            </a:r>
            <a:r>
              <a:rPr lang="zh-CN" altLang="en-US" sz="1200" b="1" dirty="0"/>
              <a:t>的每一行必须配置一个修改位，也称为脏位（</a:t>
            </a:r>
            <a:r>
              <a:rPr lang="en-US" altLang="zh-CN" sz="1200" b="1" dirty="0"/>
              <a:t>Dirty Bit</a:t>
            </a:r>
            <a:r>
              <a:rPr lang="zh-CN" altLang="en-US" sz="1200" b="1" dirty="0"/>
              <a:t>）；若该行被修改，则脏位</a:t>
            </a:r>
            <a:r>
              <a:rPr lang="en-US" altLang="zh-CN" sz="1200" b="1" dirty="0"/>
              <a:t>=1</a:t>
            </a:r>
            <a:r>
              <a:rPr lang="zh-CN" altLang="en-US" sz="1200" b="1" dirty="0"/>
              <a:t>，否则为</a:t>
            </a:r>
            <a:r>
              <a:rPr lang="en-US" altLang="zh-CN" sz="1200" b="1" dirty="0"/>
              <a:t>0</a:t>
            </a:r>
            <a:r>
              <a:rPr lang="zh-CN" altLang="en-US" sz="1200" b="1" dirty="0"/>
              <a:t>；当该行被替换出去时，如果脏位</a:t>
            </a:r>
            <a:r>
              <a:rPr lang="en-US" altLang="zh-CN" sz="1200" b="1" dirty="0"/>
              <a:t>=1</a:t>
            </a:r>
            <a:r>
              <a:rPr lang="zh-CN" altLang="en-US" sz="1200" b="1" dirty="0"/>
              <a:t>，则需要将该行的内容写入主存。</a:t>
            </a:r>
            <a:endParaRPr lang="en-US" altLang="zh-CN" sz="1200" b="1" dirty="0"/>
          </a:p>
          <a:p>
            <a:pPr lvl="1" eaLnBrk="1" hangingPunct="1"/>
            <a:endParaRPr lang="en-US" altLang="zh-CN" sz="1200" b="1" dirty="0"/>
          </a:p>
          <a:p>
            <a:pPr lvl="1" eaLnBrk="1" hangingPunct="1"/>
            <a:r>
              <a:rPr lang="zh-CN" altLang="en-US" sz="1200" b="1" dirty="0">
                <a:solidFill>
                  <a:srgbClr val="FF0000"/>
                </a:solidFill>
              </a:rPr>
              <a:t>写穿法</a:t>
            </a:r>
            <a:r>
              <a:rPr lang="zh-CN" altLang="en-US" sz="1200" b="1" dirty="0"/>
              <a:t>：写穿法也称为直写法，当写入</a:t>
            </a:r>
            <a:r>
              <a:rPr lang="en-US" altLang="zh-CN" sz="1200" b="1" dirty="0"/>
              <a:t>cache</a:t>
            </a:r>
            <a:r>
              <a:rPr lang="zh-CN" altLang="en-US" sz="1200" b="1" dirty="0"/>
              <a:t>时，同时将该数据块也写回主存。写穿法的优点：</a:t>
            </a:r>
            <a:r>
              <a:rPr lang="en-US" altLang="zh-CN" sz="1200" b="1" dirty="0"/>
              <a:t>cache</a:t>
            </a:r>
            <a:r>
              <a:rPr lang="zh-CN" altLang="en-US" sz="1200" b="1" dirty="0"/>
              <a:t>的每行不需要设置一个修改位（脏位），并且发生替换时，直接将该</a:t>
            </a:r>
            <a:r>
              <a:rPr lang="en-US" altLang="zh-CN" sz="1200" b="1" dirty="0"/>
              <a:t>cache</a:t>
            </a:r>
            <a:r>
              <a:rPr lang="zh-CN" altLang="en-US" sz="1200" b="1" dirty="0"/>
              <a:t>行丢弃，不需要写回主存。写穿法的缺点：</a:t>
            </a:r>
            <a:r>
              <a:rPr lang="en-US" altLang="zh-CN" sz="1200" b="1" dirty="0"/>
              <a:t>cache</a:t>
            </a:r>
            <a:r>
              <a:rPr lang="zh-CN" altLang="en-US" sz="1200" b="1" dirty="0"/>
              <a:t>的写入时间将是访问主存的时间，从而大大降低写入</a:t>
            </a:r>
            <a:r>
              <a:rPr lang="en-US" altLang="zh-CN" sz="1200" b="1" dirty="0"/>
              <a:t>cache</a:t>
            </a:r>
            <a:r>
              <a:rPr lang="zh-CN" altLang="en-US" sz="1200" b="1" dirty="0"/>
              <a:t>的速度。写穿法较好地维护了</a:t>
            </a:r>
            <a:r>
              <a:rPr lang="en-US" altLang="zh-CN" sz="1200" b="1" dirty="0"/>
              <a:t>cache</a:t>
            </a:r>
            <a:r>
              <a:rPr lang="zh-CN" altLang="en-US" sz="1200" b="1" dirty="0"/>
              <a:t>与主存的一致性。</a:t>
            </a:r>
            <a:endParaRPr lang="en-US" altLang="zh-CN" sz="1200" b="1" dirty="0"/>
          </a:p>
          <a:p>
            <a:pPr lvl="1"/>
            <a:endParaRPr lang="zh-CN" altLang="en-US" sz="1800" b="1" dirty="0"/>
          </a:p>
        </p:txBody>
      </p:sp>
    </p:spTree>
    <p:extLst>
      <p:ext uri="{BB962C8B-B14F-4D97-AF65-F5344CB8AC3E}">
        <p14:creationId xmlns:p14="http://schemas.microsoft.com/office/powerpoint/2010/main" val="1157082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3FA8B4-6A12-4056-9C00-A57EBF359A25}"/>
              </a:ext>
            </a:extLst>
          </p:cNvPr>
          <p:cNvSpPr>
            <a:spLocks noGrp="1"/>
          </p:cNvSpPr>
          <p:nvPr>
            <p:ph idx="1"/>
          </p:nvPr>
        </p:nvSpPr>
        <p:spPr>
          <a:xfrm>
            <a:off x="457200" y="332656"/>
            <a:ext cx="8229600" cy="6336704"/>
          </a:xfrm>
        </p:spPr>
        <p:txBody>
          <a:bodyPr/>
          <a:lstStyle/>
          <a:p>
            <a:r>
              <a:rPr lang="en-US" altLang="zh-CN" sz="1600" b="1" dirty="0"/>
              <a:t>4.2  </a:t>
            </a:r>
            <a:r>
              <a:rPr lang="zh-CN" altLang="en-US" sz="1600" b="1" dirty="0"/>
              <a:t>选择题</a:t>
            </a:r>
            <a:endParaRPr lang="en-US" altLang="zh-CN" sz="2000" b="1" dirty="0"/>
          </a:p>
          <a:p>
            <a:pPr lvl="1"/>
            <a:r>
              <a:rPr lang="zh-CN" altLang="en-US" sz="1000" b="1" dirty="0"/>
              <a:t>（</a:t>
            </a:r>
            <a:r>
              <a:rPr lang="en-US" altLang="zh-CN" sz="1000" b="1" dirty="0"/>
              <a:t>1</a:t>
            </a:r>
            <a:r>
              <a:rPr lang="zh-CN" altLang="en-US" sz="1000" b="1" dirty="0"/>
              <a:t>）</a:t>
            </a:r>
            <a:r>
              <a:rPr lang="en-US" altLang="zh-CN" sz="1000" b="1" dirty="0"/>
              <a:t>A</a:t>
            </a:r>
            <a:r>
              <a:rPr lang="zh-CN" altLang="en-US" sz="1000" b="1" dirty="0"/>
              <a:t>：</a:t>
            </a:r>
            <a:endParaRPr lang="en-US" altLang="zh-CN" sz="1000" b="1" dirty="0"/>
          </a:p>
          <a:p>
            <a:pPr lvl="2"/>
            <a:r>
              <a:rPr lang="en-US" altLang="zh-CN" sz="1000" b="1" dirty="0"/>
              <a:t>I</a:t>
            </a:r>
            <a:r>
              <a:rPr lang="zh-CN" altLang="en-US" sz="1000" b="1" dirty="0"/>
              <a:t>：正确</a:t>
            </a:r>
            <a:endParaRPr lang="en-US" altLang="zh-CN" sz="1000" b="1" dirty="0"/>
          </a:p>
          <a:p>
            <a:pPr lvl="2"/>
            <a:r>
              <a:rPr lang="en-US" altLang="zh-CN" sz="1000" b="1" dirty="0"/>
              <a:t>II</a:t>
            </a:r>
            <a:r>
              <a:rPr lang="zh-CN" altLang="en-US" sz="1000" b="1" dirty="0"/>
              <a:t>：正确</a:t>
            </a:r>
            <a:endParaRPr lang="en-US" altLang="zh-CN" sz="1000" b="1" dirty="0"/>
          </a:p>
          <a:p>
            <a:pPr lvl="2"/>
            <a:r>
              <a:rPr lang="en-US" altLang="zh-CN" sz="1000" b="1" dirty="0"/>
              <a:t>III</a:t>
            </a:r>
            <a:r>
              <a:rPr lang="zh-CN" altLang="en-US" sz="1000" b="1" dirty="0"/>
              <a:t>：错误</a:t>
            </a:r>
            <a:endParaRPr lang="en-US" altLang="zh-CN" sz="1000" b="1" dirty="0"/>
          </a:p>
          <a:p>
            <a:pPr lvl="2"/>
            <a:r>
              <a:rPr lang="en-US" altLang="zh-CN" sz="1000" b="1" dirty="0"/>
              <a:t>IV</a:t>
            </a:r>
            <a:r>
              <a:rPr lang="zh-CN" altLang="en-US" sz="1000" b="1" dirty="0"/>
              <a:t>：错误</a:t>
            </a:r>
            <a:endParaRPr lang="en-US" altLang="zh-CN" sz="1000" b="1" dirty="0"/>
          </a:p>
          <a:p>
            <a:pPr lvl="2"/>
            <a:r>
              <a:rPr lang="zh-CN" altLang="en-US" sz="1000" b="1" dirty="0"/>
              <a:t>因此</a:t>
            </a:r>
            <a:r>
              <a:rPr lang="zh-CN" altLang="en-US" sz="1000" b="1" dirty="0">
                <a:solidFill>
                  <a:srgbClr val="FF0000"/>
                </a:solidFill>
              </a:rPr>
              <a:t>仅</a:t>
            </a:r>
            <a:r>
              <a:rPr lang="en-US" altLang="zh-CN" sz="1000" b="1" dirty="0">
                <a:solidFill>
                  <a:srgbClr val="FF0000"/>
                </a:solidFill>
              </a:rPr>
              <a:t>I</a:t>
            </a:r>
            <a:r>
              <a:rPr lang="zh-CN" altLang="en-US" sz="1000" b="1" dirty="0">
                <a:solidFill>
                  <a:srgbClr val="FF0000"/>
                </a:solidFill>
              </a:rPr>
              <a:t>和</a:t>
            </a:r>
            <a:r>
              <a:rPr lang="en-US" altLang="zh-CN" sz="1000" b="1" dirty="0">
                <a:solidFill>
                  <a:srgbClr val="FF0000"/>
                </a:solidFill>
              </a:rPr>
              <a:t>II</a:t>
            </a:r>
          </a:p>
          <a:p>
            <a:pPr lvl="2"/>
            <a:endParaRPr lang="en-US" altLang="zh-CN" sz="1000" b="1" dirty="0">
              <a:solidFill>
                <a:srgbClr val="FF0000"/>
              </a:solidFill>
            </a:endParaRPr>
          </a:p>
          <a:p>
            <a:pPr lvl="1"/>
            <a:r>
              <a:rPr lang="zh-CN" altLang="en-US" sz="1000" b="1" dirty="0"/>
              <a:t>（</a:t>
            </a:r>
            <a:r>
              <a:rPr lang="en-US" altLang="zh-CN" sz="1000" b="1" dirty="0"/>
              <a:t>2</a:t>
            </a:r>
            <a:r>
              <a:rPr lang="zh-CN" altLang="en-US" sz="1000" b="1" dirty="0"/>
              <a:t>）</a:t>
            </a:r>
            <a:r>
              <a:rPr lang="en-US" altLang="zh-CN" sz="1000" b="1" dirty="0"/>
              <a:t>A</a:t>
            </a:r>
            <a:r>
              <a:rPr lang="zh-CN" altLang="en-US" sz="1000" b="1" dirty="0"/>
              <a:t>：</a:t>
            </a:r>
            <a:endParaRPr lang="en-US" altLang="zh-CN" sz="1000" b="1" dirty="0"/>
          </a:p>
          <a:p>
            <a:pPr lvl="2"/>
            <a:r>
              <a:rPr lang="en-US" altLang="zh-CN" sz="1000" b="1" dirty="0"/>
              <a:t>DRAM</a:t>
            </a:r>
            <a:r>
              <a:rPr lang="zh-CN" altLang="en-US" sz="1000" b="1" dirty="0"/>
              <a:t>芯片容量</a:t>
            </a:r>
            <a:r>
              <a:rPr lang="en-US" altLang="zh-CN" sz="1000" b="1" dirty="0"/>
              <a:t>=4Mx8</a:t>
            </a:r>
            <a:r>
              <a:rPr lang="zh-CN" altLang="en-US" sz="1000" b="1" dirty="0"/>
              <a:t>位，地址线</a:t>
            </a:r>
            <a:r>
              <a:rPr lang="en-US" altLang="zh-CN" sz="1000" b="1" dirty="0"/>
              <a:t>=22</a:t>
            </a:r>
            <a:r>
              <a:rPr lang="zh-CN" altLang="en-US" sz="1000" b="1" dirty="0"/>
              <a:t>根，因为</a:t>
            </a:r>
            <a:r>
              <a:rPr lang="en-US" altLang="zh-CN" sz="1000" b="1" dirty="0"/>
              <a:t>DRAM</a:t>
            </a:r>
            <a:r>
              <a:rPr lang="zh-CN" altLang="en-US" sz="1000" b="1" dirty="0"/>
              <a:t>是采用地址复用技术，只需要一半的地址线</a:t>
            </a:r>
            <a:r>
              <a:rPr lang="en-US" altLang="zh-CN" sz="1000" b="1" dirty="0"/>
              <a:t>=11</a:t>
            </a:r>
            <a:r>
              <a:rPr lang="zh-CN" altLang="en-US" sz="1000" b="1" dirty="0"/>
              <a:t>根；数据线</a:t>
            </a:r>
            <a:r>
              <a:rPr lang="en-US" altLang="zh-CN" sz="1000" b="1" dirty="0"/>
              <a:t>=8</a:t>
            </a:r>
            <a:r>
              <a:rPr lang="zh-CN" altLang="en-US" sz="1000" b="1" dirty="0"/>
              <a:t>根，总数</a:t>
            </a:r>
            <a:r>
              <a:rPr lang="en-US" altLang="zh-CN" sz="1000" b="1" dirty="0"/>
              <a:t>=11+8=</a:t>
            </a:r>
            <a:r>
              <a:rPr lang="en-US" altLang="zh-CN" sz="1000" b="1" dirty="0">
                <a:solidFill>
                  <a:srgbClr val="FF0000"/>
                </a:solidFill>
              </a:rPr>
              <a:t>19</a:t>
            </a:r>
            <a:r>
              <a:rPr lang="zh-CN" altLang="en-US" sz="1000" b="1" dirty="0">
                <a:solidFill>
                  <a:srgbClr val="FF0000"/>
                </a:solidFill>
              </a:rPr>
              <a:t>根</a:t>
            </a:r>
            <a:endParaRPr lang="en-US" altLang="zh-CN" sz="1000" b="1" dirty="0">
              <a:solidFill>
                <a:srgbClr val="FF0000"/>
              </a:solidFill>
            </a:endParaRPr>
          </a:p>
          <a:p>
            <a:pPr lvl="2"/>
            <a:endParaRPr lang="en-US" altLang="zh-CN" sz="1000" b="1" dirty="0"/>
          </a:p>
          <a:p>
            <a:pPr lvl="1"/>
            <a:r>
              <a:rPr lang="zh-CN" altLang="en-US" sz="1000" b="1" dirty="0"/>
              <a:t>（</a:t>
            </a:r>
            <a:r>
              <a:rPr lang="en-US" altLang="zh-CN" sz="1000" b="1" dirty="0"/>
              <a:t>3</a:t>
            </a:r>
            <a:r>
              <a:rPr lang="zh-CN" altLang="en-US" sz="1000" b="1" dirty="0"/>
              <a:t>）</a:t>
            </a:r>
            <a:r>
              <a:rPr lang="en-US" altLang="zh-CN" sz="1000" b="1" dirty="0"/>
              <a:t>D</a:t>
            </a:r>
            <a:r>
              <a:rPr lang="zh-CN" altLang="en-US" sz="1000" b="1" dirty="0"/>
              <a:t>：</a:t>
            </a:r>
            <a:endParaRPr lang="en-US" altLang="zh-CN" sz="1000" b="1" dirty="0"/>
          </a:p>
          <a:p>
            <a:pPr lvl="2"/>
            <a:r>
              <a:rPr lang="en-US" altLang="zh-CN" sz="1000" b="1" dirty="0"/>
              <a:t>ROM</a:t>
            </a:r>
            <a:r>
              <a:rPr lang="zh-CN" altLang="en-US" sz="1000" b="1" dirty="0"/>
              <a:t>容量</a:t>
            </a:r>
            <a:r>
              <a:rPr lang="en-US" altLang="zh-CN" sz="1000" b="1" dirty="0"/>
              <a:t>=4KB</a:t>
            </a:r>
            <a:r>
              <a:rPr lang="zh-CN" altLang="en-US" sz="1000" b="1" dirty="0"/>
              <a:t>，</a:t>
            </a:r>
            <a:r>
              <a:rPr lang="en-US" altLang="zh-CN" sz="1000" b="1" dirty="0"/>
              <a:t>RAM</a:t>
            </a:r>
            <a:r>
              <a:rPr lang="zh-CN" altLang="en-US" sz="1000" b="1" dirty="0"/>
              <a:t>容量</a:t>
            </a:r>
            <a:r>
              <a:rPr lang="en-US" altLang="zh-CN" sz="1000" b="1" dirty="0"/>
              <a:t>=64KB-4KB=60KB</a:t>
            </a:r>
            <a:r>
              <a:rPr lang="zh-CN" altLang="en-US" sz="1000" b="1" dirty="0"/>
              <a:t>；</a:t>
            </a:r>
            <a:r>
              <a:rPr lang="en-US" altLang="zh-CN" sz="1000" b="1" dirty="0"/>
              <a:t>ROM</a:t>
            </a:r>
            <a:r>
              <a:rPr lang="zh-CN" altLang="en-US" sz="1000" b="1" dirty="0"/>
              <a:t>芯片的数量</a:t>
            </a:r>
            <a:r>
              <a:rPr lang="en-US" altLang="zh-CN" sz="1000" b="1" dirty="0"/>
              <a:t>=4KB/(2Kx8</a:t>
            </a:r>
            <a:r>
              <a:rPr lang="zh-CN" altLang="en-US" sz="1000" b="1" dirty="0"/>
              <a:t>位</a:t>
            </a:r>
            <a:r>
              <a:rPr lang="en-US" altLang="zh-CN" sz="1000" b="1" dirty="0"/>
              <a:t>)=</a:t>
            </a:r>
            <a:r>
              <a:rPr lang="en-US" altLang="zh-CN" sz="1000" b="1" dirty="0">
                <a:solidFill>
                  <a:srgbClr val="FF0000"/>
                </a:solidFill>
              </a:rPr>
              <a:t>2</a:t>
            </a:r>
            <a:r>
              <a:rPr lang="zh-CN" altLang="en-US" sz="1000" b="1" dirty="0">
                <a:solidFill>
                  <a:srgbClr val="FF0000"/>
                </a:solidFill>
              </a:rPr>
              <a:t>片</a:t>
            </a:r>
            <a:r>
              <a:rPr lang="zh-CN" altLang="en-US" sz="1000" b="1" dirty="0"/>
              <a:t>，</a:t>
            </a:r>
            <a:r>
              <a:rPr lang="en-US" altLang="zh-CN" sz="1000" b="1" dirty="0"/>
              <a:t>RAM</a:t>
            </a:r>
            <a:r>
              <a:rPr lang="zh-CN" altLang="en-US" sz="1000" b="1" dirty="0"/>
              <a:t>芯片的数量</a:t>
            </a:r>
            <a:r>
              <a:rPr lang="en-US" altLang="zh-CN" sz="1000" b="1" dirty="0"/>
              <a:t>=60KB/(4Kx4</a:t>
            </a:r>
            <a:r>
              <a:rPr lang="zh-CN" altLang="en-US" sz="1000" b="1" dirty="0"/>
              <a:t>位</a:t>
            </a:r>
            <a:r>
              <a:rPr lang="en-US" altLang="zh-CN" sz="1000" b="1" dirty="0"/>
              <a:t>)=</a:t>
            </a:r>
            <a:r>
              <a:rPr lang="en-US" altLang="zh-CN" sz="1000" b="1" dirty="0">
                <a:solidFill>
                  <a:srgbClr val="FF0000"/>
                </a:solidFill>
              </a:rPr>
              <a:t>30</a:t>
            </a:r>
            <a:r>
              <a:rPr lang="zh-CN" altLang="en-US" sz="1000" b="1" dirty="0">
                <a:solidFill>
                  <a:srgbClr val="FF0000"/>
                </a:solidFill>
              </a:rPr>
              <a:t>片</a:t>
            </a:r>
            <a:endParaRPr lang="en-US" altLang="zh-CN" sz="1000" b="1" dirty="0">
              <a:solidFill>
                <a:srgbClr val="FF0000"/>
              </a:solidFill>
            </a:endParaRPr>
          </a:p>
          <a:p>
            <a:pPr lvl="2"/>
            <a:endParaRPr lang="en-US" altLang="zh-CN" sz="1000" b="1" dirty="0"/>
          </a:p>
          <a:p>
            <a:pPr lvl="1"/>
            <a:endParaRPr lang="en-US" altLang="zh-CN" sz="1000" b="1" dirty="0"/>
          </a:p>
          <a:p>
            <a:pPr lvl="1"/>
            <a:endParaRPr lang="en-US" altLang="zh-CN" sz="1000" b="1" dirty="0"/>
          </a:p>
          <a:p>
            <a:pPr lvl="1"/>
            <a:endParaRPr lang="en-US" altLang="zh-CN" sz="1000" b="1" dirty="0"/>
          </a:p>
          <a:p>
            <a:pPr lvl="1"/>
            <a:endParaRPr lang="en-US" altLang="zh-CN" sz="1000" b="1" dirty="0"/>
          </a:p>
          <a:p>
            <a:pPr lvl="1"/>
            <a:r>
              <a:rPr lang="zh-CN" altLang="en-US" sz="1000" b="1" dirty="0"/>
              <a:t>（</a:t>
            </a:r>
            <a:r>
              <a:rPr lang="en-US" altLang="zh-CN" sz="1000" b="1" dirty="0"/>
              <a:t>4</a:t>
            </a:r>
            <a:r>
              <a:rPr lang="zh-CN" altLang="en-US" sz="1000" b="1" dirty="0"/>
              <a:t>）</a:t>
            </a:r>
            <a:r>
              <a:rPr lang="en-US" altLang="zh-CN" sz="1000" b="1" dirty="0"/>
              <a:t>D</a:t>
            </a:r>
            <a:r>
              <a:rPr lang="zh-CN" altLang="en-US" sz="1000" b="1" dirty="0"/>
              <a:t>：</a:t>
            </a:r>
            <a:endParaRPr lang="en-US" altLang="zh-CN" sz="1000" b="1" dirty="0"/>
          </a:p>
          <a:p>
            <a:pPr lvl="2"/>
            <a:r>
              <a:rPr lang="en-US" altLang="zh-CN" sz="1000" b="1" dirty="0"/>
              <a:t>2K</a:t>
            </a:r>
            <a:r>
              <a:rPr lang="zh-CN" altLang="en-US" sz="1000" b="1" dirty="0"/>
              <a:t>的地址范围：</a:t>
            </a:r>
            <a:r>
              <a:rPr lang="en-US" altLang="zh-CN" sz="1000" b="1" dirty="0"/>
              <a:t>0000H</a:t>
            </a:r>
            <a:r>
              <a:rPr lang="zh-CN" altLang="en-US" sz="1000" b="1" dirty="0">
                <a:ea typeface="等线" panose="02010600030101010101" pitchFamily="2" charset="-122"/>
              </a:rPr>
              <a:t>～</a:t>
            </a:r>
            <a:r>
              <a:rPr lang="en-US" altLang="zh-CN" sz="1000" b="1" dirty="0"/>
              <a:t>07FFH</a:t>
            </a:r>
          </a:p>
          <a:p>
            <a:pPr lvl="2"/>
            <a:r>
              <a:rPr lang="en-US" altLang="zh-CN" sz="1000" b="1" dirty="0"/>
              <a:t>8K</a:t>
            </a:r>
            <a:r>
              <a:rPr lang="zh-CN" altLang="en-US" sz="1000" b="1" dirty="0"/>
              <a:t>的地址范围：</a:t>
            </a:r>
            <a:r>
              <a:rPr lang="en-US" altLang="zh-CN" sz="1000" b="1" dirty="0"/>
              <a:t>0000H</a:t>
            </a:r>
            <a:r>
              <a:rPr lang="zh-CN" altLang="en-US" sz="1000" b="1" dirty="0">
                <a:ea typeface="等线" panose="02010600030101010101" pitchFamily="2" charset="-122"/>
              </a:rPr>
              <a:t>～</a:t>
            </a:r>
            <a:r>
              <a:rPr lang="en-US" altLang="zh-CN" sz="1000" b="1" dirty="0">
                <a:ea typeface="等线" panose="02010600030101010101" pitchFamily="2" charset="-122"/>
              </a:rPr>
              <a:t>07</a:t>
            </a:r>
            <a:r>
              <a:rPr lang="en-US" altLang="zh-CN" sz="1000" b="1" dirty="0"/>
              <a:t>FFH</a:t>
            </a:r>
            <a:r>
              <a:rPr lang="zh-CN" altLang="en-US" sz="1000" b="1" dirty="0"/>
              <a:t>，</a:t>
            </a:r>
            <a:r>
              <a:rPr lang="en-US" altLang="zh-CN" sz="1000" b="1" dirty="0"/>
              <a:t> 0800H</a:t>
            </a:r>
            <a:r>
              <a:rPr lang="zh-CN" altLang="en-US" sz="1000" b="1" dirty="0">
                <a:ea typeface="等线" panose="02010600030101010101" pitchFamily="2" charset="-122"/>
              </a:rPr>
              <a:t>～</a:t>
            </a:r>
            <a:r>
              <a:rPr lang="en-US" altLang="zh-CN" sz="1000" b="1" dirty="0">
                <a:ea typeface="等线" panose="02010600030101010101" pitchFamily="2" charset="-122"/>
              </a:rPr>
              <a:t>0F</a:t>
            </a:r>
            <a:r>
              <a:rPr lang="en-US" altLang="zh-CN" sz="1000" b="1" dirty="0"/>
              <a:t>FFH</a:t>
            </a:r>
            <a:r>
              <a:rPr lang="zh-CN" altLang="en-US" sz="1000" b="1" dirty="0"/>
              <a:t>，</a:t>
            </a:r>
            <a:r>
              <a:rPr lang="en-US" altLang="zh-CN" sz="1000" b="1" dirty="0"/>
              <a:t> 1000H</a:t>
            </a:r>
            <a:r>
              <a:rPr lang="zh-CN" altLang="en-US" sz="1000" b="1" dirty="0">
                <a:ea typeface="等线" panose="02010600030101010101" pitchFamily="2" charset="-122"/>
              </a:rPr>
              <a:t>～</a:t>
            </a:r>
            <a:r>
              <a:rPr lang="en-US" altLang="zh-CN" sz="1000" b="1" dirty="0"/>
              <a:t>17FFH</a:t>
            </a:r>
            <a:r>
              <a:rPr lang="zh-CN" altLang="en-US" sz="1000" b="1" dirty="0"/>
              <a:t>，</a:t>
            </a:r>
            <a:r>
              <a:rPr lang="en-US" altLang="zh-CN" sz="1000" b="1" dirty="0"/>
              <a:t> 1800H</a:t>
            </a:r>
            <a:r>
              <a:rPr lang="zh-CN" altLang="en-US" sz="1000" b="1" dirty="0">
                <a:ea typeface="等线" panose="02010600030101010101" pitchFamily="2" charset="-122"/>
              </a:rPr>
              <a:t>～</a:t>
            </a:r>
            <a:r>
              <a:rPr lang="en-US" altLang="zh-CN" sz="1000" b="1" dirty="0"/>
              <a:t>1FFFH</a:t>
            </a:r>
          </a:p>
          <a:p>
            <a:pPr lvl="2"/>
            <a:r>
              <a:rPr lang="en-US" altLang="zh-CN" sz="1000" b="1" dirty="0"/>
              <a:t>0B1FH</a:t>
            </a:r>
            <a:r>
              <a:rPr lang="zh-CN" altLang="en-US" sz="1000" b="1" dirty="0"/>
              <a:t>在</a:t>
            </a:r>
            <a:r>
              <a:rPr lang="en-US" altLang="zh-CN" sz="1000" b="1" dirty="0"/>
              <a:t>0800H</a:t>
            </a:r>
            <a:r>
              <a:rPr lang="zh-CN" altLang="en-US" sz="1000" b="1" dirty="0">
                <a:ea typeface="等线" panose="02010600030101010101" pitchFamily="2" charset="-122"/>
              </a:rPr>
              <a:t>～</a:t>
            </a:r>
            <a:r>
              <a:rPr lang="en-US" altLang="zh-CN" sz="1000" b="1" dirty="0">
                <a:ea typeface="等线" panose="02010600030101010101" pitchFamily="2" charset="-122"/>
              </a:rPr>
              <a:t>0F</a:t>
            </a:r>
            <a:r>
              <a:rPr lang="en-US" altLang="zh-CN" sz="1000" b="1" dirty="0"/>
              <a:t>FFH</a:t>
            </a:r>
            <a:r>
              <a:rPr lang="zh-CN" altLang="en-US" sz="1000" b="1" dirty="0"/>
              <a:t>范围内，其最小地址是</a:t>
            </a:r>
            <a:r>
              <a:rPr lang="en-US" altLang="zh-CN" sz="1000" b="1" dirty="0">
                <a:solidFill>
                  <a:srgbClr val="FF0000"/>
                </a:solidFill>
              </a:rPr>
              <a:t>0800H</a:t>
            </a:r>
          </a:p>
          <a:p>
            <a:pPr lvl="1"/>
            <a:endParaRPr lang="en-US" altLang="zh-CN" sz="1000" b="1" dirty="0"/>
          </a:p>
          <a:p>
            <a:pPr lvl="1"/>
            <a:r>
              <a:rPr lang="zh-CN" altLang="en-US" sz="1000" b="1" dirty="0"/>
              <a:t>（</a:t>
            </a:r>
            <a:r>
              <a:rPr lang="en-US" altLang="zh-CN" sz="1000" b="1" dirty="0"/>
              <a:t>5</a:t>
            </a:r>
            <a:r>
              <a:rPr lang="zh-CN" altLang="en-US" sz="1000" b="1" dirty="0"/>
              <a:t>）</a:t>
            </a:r>
            <a:r>
              <a:rPr lang="en-US" altLang="zh-CN" sz="1000" b="1" dirty="0"/>
              <a:t>C</a:t>
            </a:r>
            <a:r>
              <a:rPr lang="zh-CN" altLang="en-US" sz="1000" b="1" dirty="0"/>
              <a:t>：</a:t>
            </a:r>
            <a:endParaRPr lang="en-US" altLang="zh-CN" sz="1000" b="1" dirty="0"/>
          </a:p>
          <a:p>
            <a:pPr lvl="2"/>
            <a:r>
              <a:rPr lang="en-US" altLang="zh-CN" sz="1000" b="1" dirty="0"/>
              <a:t>A</a:t>
            </a:r>
            <a:r>
              <a:rPr lang="zh-CN" altLang="en-US" sz="1000" b="1" dirty="0"/>
              <a:t>：行地址</a:t>
            </a:r>
            <a:r>
              <a:rPr lang="en-US" altLang="zh-CN" sz="1000" b="1" dirty="0"/>
              <a:t>=11</a:t>
            </a:r>
            <a:r>
              <a:rPr lang="zh-CN" altLang="en-US" sz="1000" b="1" dirty="0"/>
              <a:t>根，列地址</a:t>
            </a:r>
            <a:r>
              <a:rPr lang="en-US" altLang="zh-CN" sz="1000" b="1" dirty="0"/>
              <a:t>=0</a:t>
            </a:r>
            <a:r>
              <a:rPr lang="zh-CN" altLang="en-US" sz="1000" b="1" dirty="0"/>
              <a:t>根，</a:t>
            </a:r>
            <a:r>
              <a:rPr lang="en-US" altLang="zh-CN" sz="1000" b="1" dirty="0"/>
              <a:t>DRAM</a:t>
            </a:r>
            <a:r>
              <a:rPr lang="zh-CN" altLang="en-US" sz="1000" b="1" dirty="0"/>
              <a:t>的地址线</a:t>
            </a:r>
            <a:r>
              <a:rPr lang="en-US" altLang="zh-CN" sz="1000" b="1" dirty="0"/>
              <a:t>=max(</a:t>
            </a:r>
            <a:r>
              <a:rPr lang="zh-CN" altLang="en-US" sz="1000" b="1" dirty="0"/>
              <a:t>行地址，列地址</a:t>
            </a:r>
            <a:r>
              <a:rPr lang="en-US" altLang="zh-CN" sz="1000" b="1" dirty="0"/>
              <a:t>)=11</a:t>
            </a:r>
            <a:r>
              <a:rPr lang="zh-CN" altLang="en-US" sz="1000" b="1" dirty="0"/>
              <a:t>根</a:t>
            </a:r>
            <a:endParaRPr lang="en-US" altLang="zh-CN" sz="1000" b="1" dirty="0"/>
          </a:p>
          <a:p>
            <a:pPr lvl="2"/>
            <a:r>
              <a:rPr lang="en-US" altLang="zh-CN" sz="1000" b="1" dirty="0"/>
              <a:t>B</a:t>
            </a:r>
            <a:r>
              <a:rPr lang="zh-CN" altLang="en-US" sz="1000" b="1" dirty="0"/>
              <a:t>：行地址</a:t>
            </a:r>
            <a:r>
              <a:rPr lang="en-US" altLang="zh-CN" sz="1000" b="1" dirty="0"/>
              <a:t>=6</a:t>
            </a:r>
            <a:r>
              <a:rPr lang="zh-CN" altLang="en-US" sz="1000" b="1" dirty="0"/>
              <a:t>根，列地址</a:t>
            </a:r>
            <a:r>
              <a:rPr lang="en-US" altLang="zh-CN" sz="1000" b="1" dirty="0"/>
              <a:t>=5</a:t>
            </a:r>
            <a:r>
              <a:rPr lang="zh-CN" altLang="en-US" sz="1000" b="1" dirty="0"/>
              <a:t>根，</a:t>
            </a:r>
            <a:r>
              <a:rPr lang="en-US" altLang="zh-CN" sz="1000" b="1" dirty="0"/>
              <a:t>DRAM</a:t>
            </a:r>
            <a:r>
              <a:rPr lang="zh-CN" altLang="en-US" sz="1000" b="1" dirty="0"/>
              <a:t>的地址线</a:t>
            </a:r>
            <a:r>
              <a:rPr lang="en-US" altLang="zh-CN" sz="1000" b="1" dirty="0"/>
              <a:t>=max(</a:t>
            </a:r>
            <a:r>
              <a:rPr lang="zh-CN" altLang="en-US" sz="1000" b="1" dirty="0"/>
              <a:t>行地址，列地址</a:t>
            </a:r>
            <a:r>
              <a:rPr lang="en-US" altLang="zh-CN" sz="1000" b="1" dirty="0"/>
              <a:t>)=6</a:t>
            </a:r>
            <a:r>
              <a:rPr lang="zh-CN" altLang="en-US" sz="1000" b="1" dirty="0"/>
              <a:t>根</a:t>
            </a:r>
            <a:endParaRPr lang="en-US" altLang="zh-CN" sz="1000" b="1" dirty="0"/>
          </a:p>
          <a:p>
            <a:pPr lvl="2"/>
            <a:r>
              <a:rPr lang="en-US" altLang="zh-CN" sz="1000" b="1" dirty="0"/>
              <a:t>C</a:t>
            </a:r>
            <a:r>
              <a:rPr lang="zh-CN" altLang="en-US" sz="1000" b="1" dirty="0"/>
              <a:t>：行地址</a:t>
            </a:r>
            <a:r>
              <a:rPr lang="en-US" altLang="zh-CN" sz="1000" b="1" dirty="0"/>
              <a:t>=5</a:t>
            </a:r>
            <a:r>
              <a:rPr lang="zh-CN" altLang="en-US" sz="1000" b="1" dirty="0"/>
              <a:t>根，列地址</a:t>
            </a:r>
            <a:r>
              <a:rPr lang="en-US" altLang="zh-CN" sz="1000" b="1" dirty="0"/>
              <a:t>=6</a:t>
            </a:r>
            <a:r>
              <a:rPr lang="zh-CN" altLang="en-US" sz="1000" b="1" dirty="0"/>
              <a:t>根，</a:t>
            </a:r>
            <a:r>
              <a:rPr lang="en-US" altLang="zh-CN" sz="1000" b="1" dirty="0"/>
              <a:t>DRAM</a:t>
            </a:r>
            <a:r>
              <a:rPr lang="zh-CN" altLang="en-US" sz="1000" b="1" dirty="0"/>
              <a:t>的地址线</a:t>
            </a:r>
            <a:r>
              <a:rPr lang="en-US" altLang="zh-CN" sz="1000" b="1" dirty="0"/>
              <a:t>=max(</a:t>
            </a:r>
            <a:r>
              <a:rPr lang="zh-CN" altLang="en-US" sz="1000" b="1" dirty="0"/>
              <a:t>行地址，列地址</a:t>
            </a:r>
            <a:r>
              <a:rPr lang="en-US" altLang="zh-CN" sz="1000" b="1" dirty="0"/>
              <a:t>)=6</a:t>
            </a:r>
            <a:r>
              <a:rPr lang="zh-CN" altLang="en-US" sz="1000" b="1" dirty="0"/>
              <a:t>根</a:t>
            </a:r>
            <a:endParaRPr lang="en-US" altLang="zh-CN" sz="1000" b="1" dirty="0"/>
          </a:p>
          <a:p>
            <a:pPr lvl="2"/>
            <a:r>
              <a:rPr lang="en-US" altLang="zh-CN" sz="1000" b="1" dirty="0"/>
              <a:t>D</a:t>
            </a:r>
            <a:r>
              <a:rPr lang="zh-CN" altLang="en-US" sz="1000" b="1" dirty="0"/>
              <a:t>：行地址</a:t>
            </a:r>
            <a:r>
              <a:rPr lang="en-US" altLang="zh-CN" sz="1000" b="1" dirty="0"/>
              <a:t>=0</a:t>
            </a:r>
            <a:r>
              <a:rPr lang="zh-CN" altLang="en-US" sz="1000" b="1" dirty="0"/>
              <a:t>根，列地址</a:t>
            </a:r>
            <a:r>
              <a:rPr lang="en-US" altLang="zh-CN" sz="1000" b="1" dirty="0"/>
              <a:t>=11</a:t>
            </a:r>
            <a:r>
              <a:rPr lang="zh-CN" altLang="en-US" sz="1000" b="1" dirty="0"/>
              <a:t>根，</a:t>
            </a:r>
            <a:r>
              <a:rPr lang="en-US" altLang="zh-CN" sz="1000" b="1" dirty="0"/>
              <a:t>DRAM</a:t>
            </a:r>
            <a:r>
              <a:rPr lang="zh-CN" altLang="en-US" sz="1000" b="1" dirty="0"/>
              <a:t>的地址线</a:t>
            </a:r>
            <a:r>
              <a:rPr lang="en-US" altLang="zh-CN" sz="1000" b="1" dirty="0"/>
              <a:t>=max(</a:t>
            </a:r>
            <a:r>
              <a:rPr lang="zh-CN" altLang="en-US" sz="1000" b="1" dirty="0"/>
              <a:t>行地址，列地址</a:t>
            </a:r>
            <a:r>
              <a:rPr lang="en-US" altLang="zh-CN" sz="1000" b="1" dirty="0"/>
              <a:t>)=11</a:t>
            </a:r>
            <a:r>
              <a:rPr lang="zh-CN" altLang="en-US" sz="1000" b="1" dirty="0"/>
              <a:t>根</a:t>
            </a:r>
            <a:endParaRPr lang="en-US" altLang="zh-CN" sz="1000" b="1" dirty="0"/>
          </a:p>
          <a:p>
            <a:pPr lvl="2"/>
            <a:r>
              <a:rPr lang="en-US" altLang="zh-CN" sz="1000" b="1" dirty="0"/>
              <a:t>B</a:t>
            </a:r>
            <a:r>
              <a:rPr lang="zh-CN" altLang="en-US" sz="1000" b="1" dirty="0"/>
              <a:t>、</a:t>
            </a:r>
            <a:r>
              <a:rPr lang="en-US" altLang="zh-CN" sz="1000" b="1" dirty="0">
                <a:solidFill>
                  <a:srgbClr val="C00000"/>
                </a:solidFill>
              </a:rPr>
              <a:t>C</a:t>
            </a:r>
            <a:r>
              <a:rPr lang="zh-CN" altLang="en-US" sz="1000" b="1" dirty="0">
                <a:solidFill>
                  <a:srgbClr val="C00000"/>
                </a:solidFill>
              </a:rPr>
              <a:t>的地址线相同，但是</a:t>
            </a:r>
            <a:r>
              <a:rPr lang="en-US" altLang="zh-CN" sz="1000" b="1" dirty="0">
                <a:solidFill>
                  <a:srgbClr val="C00000"/>
                </a:solidFill>
              </a:rPr>
              <a:t>C</a:t>
            </a:r>
            <a:r>
              <a:rPr lang="zh-CN" altLang="en-US" sz="1000" b="1" dirty="0">
                <a:solidFill>
                  <a:srgbClr val="C00000"/>
                </a:solidFill>
              </a:rPr>
              <a:t>的行数少，因此</a:t>
            </a:r>
            <a:r>
              <a:rPr lang="en-US" altLang="zh-CN" sz="1000" b="1" dirty="0">
                <a:solidFill>
                  <a:srgbClr val="C00000"/>
                </a:solidFill>
              </a:rPr>
              <a:t>C</a:t>
            </a:r>
            <a:r>
              <a:rPr lang="zh-CN" altLang="en-US" sz="1000" b="1" dirty="0">
                <a:solidFill>
                  <a:srgbClr val="C00000"/>
                </a:solidFill>
              </a:rPr>
              <a:t>的刷新开销小，刷新是按行进行</a:t>
            </a:r>
            <a:r>
              <a:rPr lang="zh-CN" altLang="en-US" sz="1000" b="1" dirty="0"/>
              <a:t>（</a:t>
            </a:r>
            <a:r>
              <a:rPr lang="en-US" altLang="zh-CN" sz="1000" b="1" dirty="0">
                <a:solidFill>
                  <a:srgbClr val="FF0000"/>
                </a:solidFill>
              </a:rPr>
              <a:t>r=32</a:t>
            </a:r>
            <a:r>
              <a:rPr lang="zh-CN" altLang="en-US" sz="1000" b="1" dirty="0">
                <a:solidFill>
                  <a:srgbClr val="FF0000"/>
                </a:solidFill>
              </a:rPr>
              <a:t>、</a:t>
            </a:r>
            <a:r>
              <a:rPr lang="en-US" altLang="zh-CN" sz="1000" b="1" dirty="0">
                <a:solidFill>
                  <a:srgbClr val="FF0000"/>
                </a:solidFill>
              </a:rPr>
              <a:t>c=64</a:t>
            </a:r>
            <a:r>
              <a:rPr lang="zh-CN" altLang="en-US" sz="1000" b="1" dirty="0"/>
              <a:t>）</a:t>
            </a:r>
            <a:endParaRPr lang="en-US" altLang="zh-CN" sz="1000" b="1" dirty="0"/>
          </a:p>
          <a:p>
            <a:pPr lvl="2"/>
            <a:endParaRPr lang="en-US" altLang="zh-CN" sz="1000" b="1" dirty="0"/>
          </a:p>
          <a:p>
            <a:pPr lvl="1"/>
            <a:r>
              <a:rPr lang="zh-CN" altLang="en-US" sz="1000" b="1" dirty="0"/>
              <a:t>（</a:t>
            </a:r>
            <a:r>
              <a:rPr lang="en-US" altLang="zh-CN" sz="1000" b="1" dirty="0"/>
              <a:t>6</a:t>
            </a:r>
            <a:r>
              <a:rPr lang="zh-CN" altLang="en-US" sz="1000" b="1" dirty="0"/>
              <a:t>）</a:t>
            </a:r>
            <a:r>
              <a:rPr lang="en-US" altLang="zh-CN" sz="1000" b="1" dirty="0"/>
              <a:t>B</a:t>
            </a:r>
            <a:r>
              <a:rPr lang="zh-CN" altLang="en-US" sz="1000" b="1" dirty="0"/>
              <a:t>：</a:t>
            </a:r>
            <a:endParaRPr lang="en-US" altLang="zh-CN" sz="1000" b="1" dirty="0"/>
          </a:p>
          <a:p>
            <a:pPr lvl="2"/>
            <a:r>
              <a:rPr lang="zh-CN" altLang="en-US" sz="1000" b="1" dirty="0"/>
              <a:t>存储器总线的带宽</a:t>
            </a:r>
            <a:r>
              <a:rPr lang="en-US" altLang="zh-CN" sz="1000" b="1" dirty="0"/>
              <a:t>=</a:t>
            </a:r>
            <a:r>
              <a:rPr lang="zh-CN" altLang="en-US" sz="1000" b="1" dirty="0"/>
              <a:t>总线宽度</a:t>
            </a:r>
            <a:r>
              <a:rPr lang="en-US" altLang="zh-CN" sz="1000" b="1" dirty="0"/>
              <a:t>/</a:t>
            </a:r>
            <a:r>
              <a:rPr lang="zh-CN" altLang="en-US" sz="1000" b="1" dirty="0"/>
              <a:t>时钟周期</a:t>
            </a:r>
            <a:r>
              <a:rPr lang="en-US" altLang="zh-CN" sz="1000" b="1" dirty="0"/>
              <a:t>=</a:t>
            </a:r>
            <a:r>
              <a:rPr lang="zh-CN" altLang="en-US" sz="1000" b="1" dirty="0"/>
              <a:t>总线宽度</a:t>
            </a:r>
            <a:r>
              <a:rPr lang="en-US" altLang="zh-CN" sz="1000" b="1" dirty="0"/>
              <a:t>x</a:t>
            </a:r>
            <a:r>
              <a:rPr lang="zh-CN" altLang="en-US" sz="1000" b="1" dirty="0"/>
              <a:t>工作频率</a:t>
            </a:r>
            <a:r>
              <a:rPr lang="en-US" altLang="zh-CN" sz="1000" b="1" dirty="0"/>
              <a:t>=64</a:t>
            </a:r>
            <a:r>
              <a:rPr lang="zh-CN" altLang="en-US" sz="1000" b="1" dirty="0"/>
              <a:t>位（</a:t>
            </a:r>
            <a:r>
              <a:rPr lang="en-US" altLang="zh-CN" sz="1000" b="1" dirty="0">
                <a:highlight>
                  <a:srgbClr val="FFFF00"/>
                </a:highlight>
              </a:rPr>
              <a:t>8B</a:t>
            </a:r>
            <a:r>
              <a:rPr lang="zh-CN" altLang="en-US" sz="1000" b="1" dirty="0"/>
              <a:t>）</a:t>
            </a:r>
            <a:r>
              <a:rPr lang="en-US" altLang="zh-CN" sz="1000" b="1" dirty="0"/>
              <a:t>x1333MHz=10.664GB/s</a:t>
            </a:r>
          </a:p>
          <a:p>
            <a:pPr lvl="2"/>
            <a:r>
              <a:rPr lang="zh-CN" altLang="en-US" sz="1000" b="1" dirty="0"/>
              <a:t>因为是</a:t>
            </a:r>
            <a:r>
              <a:rPr lang="en-US" altLang="zh-CN" sz="1000" b="1" dirty="0"/>
              <a:t>3</a:t>
            </a:r>
            <a:r>
              <a:rPr lang="zh-CN" altLang="en-US" sz="1000" b="1" dirty="0"/>
              <a:t>通道，因此存储器总线的带宽</a:t>
            </a:r>
            <a:r>
              <a:rPr lang="en-US" altLang="zh-CN" sz="1000" b="1" dirty="0"/>
              <a:t>=3x10.664=31.992GB/s≈</a:t>
            </a:r>
            <a:r>
              <a:rPr lang="en-US" altLang="zh-CN" sz="1000" b="1" dirty="0">
                <a:solidFill>
                  <a:srgbClr val="FF0000"/>
                </a:solidFill>
              </a:rPr>
              <a:t>32GB/s</a:t>
            </a:r>
          </a:p>
        </p:txBody>
      </p:sp>
      <p:sp>
        <p:nvSpPr>
          <p:cNvPr id="4" name="文本框 3">
            <a:extLst>
              <a:ext uri="{FF2B5EF4-FFF2-40B4-BE49-F238E27FC236}">
                <a16:creationId xmlns:a16="http://schemas.microsoft.com/office/drawing/2014/main" id="{34B10917-C78F-4ABF-B519-89F41C0064AC}"/>
              </a:ext>
            </a:extLst>
          </p:cNvPr>
          <p:cNvSpPr txBox="1"/>
          <p:nvPr/>
        </p:nvSpPr>
        <p:spPr>
          <a:xfrm>
            <a:off x="4788024" y="3105834"/>
            <a:ext cx="3600399" cy="577081"/>
          </a:xfrm>
          <a:prstGeom prst="rect">
            <a:avLst/>
          </a:prstGeom>
          <a:solidFill>
            <a:srgbClr val="FFFF00"/>
          </a:solidFill>
        </p:spPr>
        <p:txBody>
          <a:bodyPr wrap="square" rtlCol="0">
            <a:spAutoFit/>
          </a:bodyPr>
          <a:lstStyle/>
          <a:p>
            <a:r>
              <a:rPr lang="en-US" altLang="zh-CN" sz="1050" b="1" dirty="0"/>
              <a:t>4.2</a:t>
            </a:r>
            <a:r>
              <a:rPr lang="zh-CN" altLang="en-US" sz="1050" b="1" dirty="0"/>
              <a:t>（</a:t>
            </a:r>
            <a:r>
              <a:rPr lang="en-US" altLang="zh-CN" sz="1050" b="1" dirty="0"/>
              <a:t>3</a:t>
            </a:r>
            <a:r>
              <a:rPr lang="zh-CN" altLang="en-US" sz="1050" b="1" dirty="0"/>
              <a:t>）题目有误</a:t>
            </a:r>
            <a:endParaRPr lang="en-US" altLang="zh-CN" sz="1050" b="1" dirty="0"/>
          </a:p>
          <a:p>
            <a:r>
              <a:rPr lang="zh-CN" altLang="en-US" sz="1050" b="1" dirty="0"/>
              <a:t>“现要用</a:t>
            </a:r>
            <a:r>
              <a:rPr lang="en-US" altLang="zh-CN" sz="1050" b="1" dirty="0">
                <a:solidFill>
                  <a:srgbClr val="FF0000"/>
                </a:solidFill>
              </a:rPr>
              <a:t>2KBx8</a:t>
            </a:r>
            <a:r>
              <a:rPr lang="zh-CN" altLang="en-US" sz="1050" b="1" dirty="0">
                <a:solidFill>
                  <a:srgbClr val="FF0000"/>
                </a:solidFill>
              </a:rPr>
              <a:t>位</a:t>
            </a:r>
            <a:r>
              <a:rPr lang="zh-CN" altLang="en-US" sz="1050" b="1" dirty="0"/>
              <a:t>的</a:t>
            </a:r>
            <a:r>
              <a:rPr lang="en-US" altLang="zh-CN" sz="1050" b="1" dirty="0"/>
              <a:t>ROM</a:t>
            </a:r>
            <a:r>
              <a:rPr lang="zh-CN" altLang="en-US" sz="1050" b="1" dirty="0"/>
              <a:t>芯片和</a:t>
            </a:r>
            <a:r>
              <a:rPr lang="en-US" altLang="zh-CN" sz="1050" b="1" dirty="0">
                <a:solidFill>
                  <a:srgbClr val="FF0000"/>
                </a:solidFill>
              </a:rPr>
              <a:t>4KBx4</a:t>
            </a:r>
            <a:r>
              <a:rPr lang="zh-CN" altLang="en-US" sz="1050" b="1" dirty="0">
                <a:solidFill>
                  <a:srgbClr val="FF0000"/>
                </a:solidFill>
              </a:rPr>
              <a:t>位</a:t>
            </a:r>
            <a:r>
              <a:rPr lang="zh-CN" altLang="en-US" sz="1050" b="1" dirty="0"/>
              <a:t>的</a:t>
            </a:r>
            <a:r>
              <a:rPr lang="en-US" altLang="zh-CN" sz="1050" b="1" dirty="0"/>
              <a:t>RAM</a:t>
            </a:r>
            <a:r>
              <a:rPr lang="zh-CN" altLang="en-US" sz="1050" b="1" dirty="0"/>
              <a:t>芯片”， 改为：“现要用</a:t>
            </a:r>
            <a:r>
              <a:rPr lang="en-US" altLang="zh-CN" sz="1050" b="1" dirty="0">
                <a:solidFill>
                  <a:srgbClr val="FF0000"/>
                </a:solidFill>
              </a:rPr>
              <a:t>2Kx8</a:t>
            </a:r>
            <a:r>
              <a:rPr lang="zh-CN" altLang="en-US" sz="1050" b="1" dirty="0">
                <a:solidFill>
                  <a:srgbClr val="FF0000"/>
                </a:solidFill>
              </a:rPr>
              <a:t>位</a:t>
            </a:r>
            <a:r>
              <a:rPr lang="zh-CN" altLang="en-US" sz="1050" b="1" dirty="0"/>
              <a:t>的</a:t>
            </a:r>
            <a:r>
              <a:rPr lang="en-US" altLang="zh-CN" sz="1050" b="1" dirty="0"/>
              <a:t>ROM</a:t>
            </a:r>
            <a:r>
              <a:rPr lang="zh-CN" altLang="en-US" sz="1050" b="1" dirty="0"/>
              <a:t>芯片和</a:t>
            </a:r>
            <a:r>
              <a:rPr lang="en-US" altLang="zh-CN" sz="1050" b="1" dirty="0">
                <a:solidFill>
                  <a:srgbClr val="FF0000"/>
                </a:solidFill>
              </a:rPr>
              <a:t>4Kx4</a:t>
            </a:r>
            <a:r>
              <a:rPr lang="zh-CN" altLang="en-US" sz="1050" b="1" dirty="0">
                <a:solidFill>
                  <a:srgbClr val="FF0000"/>
                </a:solidFill>
              </a:rPr>
              <a:t>位</a:t>
            </a:r>
            <a:r>
              <a:rPr lang="zh-CN" altLang="en-US" sz="1050" b="1" dirty="0"/>
              <a:t>的</a:t>
            </a:r>
            <a:r>
              <a:rPr lang="en-US" altLang="zh-CN" sz="1050" b="1" dirty="0"/>
              <a:t>RAM</a:t>
            </a:r>
            <a:r>
              <a:rPr lang="zh-CN" altLang="en-US" sz="1050" b="1" dirty="0"/>
              <a:t>芯片”</a:t>
            </a:r>
          </a:p>
        </p:txBody>
      </p:sp>
    </p:spTree>
    <p:extLst>
      <p:ext uri="{BB962C8B-B14F-4D97-AF65-F5344CB8AC3E}">
        <p14:creationId xmlns:p14="http://schemas.microsoft.com/office/powerpoint/2010/main" val="8657303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58254</TotalTime>
  <Words>7648</Words>
  <Application>Microsoft Office PowerPoint</Application>
  <PresentationFormat>全屏显示(4:3)</PresentationFormat>
  <Paragraphs>654</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等线</vt:lpstr>
      <vt:lpstr>黑体</vt:lpstr>
      <vt:lpstr>宋体</vt:lpstr>
      <vt:lpstr>Arial</vt:lpstr>
      <vt:lpstr>Calibri</vt:lpstr>
      <vt:lpstr>Courier New</vt:lpstr>
      <vt:lpstr>Office 主题</vt:lpstr>
      <vt:lpstr>《计算机组成原理》 （第四讲习题答案）</vt:lpstr>
      <vt:lpstr>第4章    存储系统</vt:lpstr>
      <vt:lpstr>习题（P147-152）</vt:lpstr>
      <vt:lpstr>习题答案（P147-152）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《嵌入式系统》 （第一讲）</dc:title>
  <dc:creator>apple</dc:creator>
  <cp:lastModifiedBy>haiying2019</cp:lastModifiedBy>
  <cp:revision>478</cp:revision>
  <dcterms:created xsi:type="dcterms:W3CDTF">2018-06-12T02:23:51Z</dcterms:created>
  <dcterms:modified xsi:type="dcterms:W3CDTF">2023-06-13T08:58:14Z</dcterms:modified>
</cp:coreProperties>
</file>