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2"/>
  </p:notesMasterIdLst>
  <p:sldIdLst>
    <p:sldId id="256" r:id="rId2"/>
    <p:sldId id="620" r:id="rId3"/>
    <p:sldId id="509" r:id="rId4"/>
    <p:sldId id="1111" r:id="rId5"/>
    <p:sldId id="1093" r:id="rId6"/>
    <p:sldId id="1114" r:id="rId7"/>
    <p:sldId id="1120" r:id="rId8"/>
    <p:sldId id="1121" r:id="rId9"/>
    <p:sldId id="1122" r:id="rId10"/>
    <p:sldId id="1200" r:id="rId11"/>
    <p:sldId id="1123" r:id="rId12"/>
    <p:sldId id="1124" r:id="rId13"/>
    <p:sldId id="1117" r:id="rId14"/>
    <p:sldId id="1125" r:id="rId15"/>
    <p:sldId id="1126" r:id="rId16"/>
    <p:sldId id="1094" r:id="rId17"/>
    <p:sldId id="1128" r:id="rId18"/>
    <p:sldId id="1201" r:id="rId19"/>
    <p:sldId id="1095" r:id="rId20"/>
    <p:sldId id="1129" r:id="rId21"/>
    <p:sldId id="1156" r:id="rId22"/>
    <p:sldId id="1130" r:id="rId23"/>
    <p:sldId id="1157" r:id="rId24"/>
    <p:sldId id="1118" r:id="rId25"/>
    <p:sldId id="1202" r:id="rId26"/>
    <p:sldId id="1131" r:id="rId27"/>
    <p:sldId id="1135" r:id="rId28"/>
    <p:sldId id="1132" r:id="rId29"/>
    <p:sldId id="1158" r:id="rId30"/>
    <p:sldId id="1133" r:id="rId31"/>
    <p:sldId id="1136" r:id="rId32"/>
    <p:sldId id="1203" r:id="rId33"/>
    <p:sldId id="1096" r:id="rId34"/>
    <p:sldId id="1137" r:id="rId35"/>
    <p:sldId id="1138" r:id="rId36"/>
    <p:sldId id="1160" r:id="rId37"/>
    <p:sldId id="1139" r:id="rId38"/>
    <p:sldId id="1159" r:id="rId39"/>
    <p:sldId id="1112" r:id="rId40"/>
    <p:sldId id="1140" r:id="rId41"/>
    <p:sldId id="1161" r:id="rId42"/>
    <p:sldId id="1119" r:id="rId43"/>
    <p:sldId id="1142" r:id="rId44"/>
    <p:sldId id="1141" r:id="rId45"/>
    <p:sldId id="1143" r:id="rId46"/>
    <p:sldId id="1145" r:id="rId47"/>
    <p:sldId id="1147" r:id="rId48"/>
    <p:sldId id="1144" r:id="rId49"/>
    <p:sldId id="1148" r:id="rId50"/>
    <p:sldId id="1149" r:id="rId51"/>
    <p:sldId id="1162" r:id="rId52"/>
    <p:sldId id="1163" r:id="rId53"/>
    <p:sldId id="1164" r:id="rId54"/>
    <p:sldId id="1165" r:id="rId55"/>
    <p:sldId id="1166" r:id="rId56"/>
    <p:sldId id="1097" r:id="rId57"/>
    <p:sldId id="1167" r:id="rId58"/>
    <p:sldId id="1168" r:id="rId59"/>
    <p:sldId id="1098" r:id="rId60"/>
    <p:sldId id="1169" r:id="rId61"/>
    <p:sldId id="1099" r:id="rId62"/>
    <p:sldId id="1170" r:id="rId63"/>
    <p:sldId id="1172" r:id="rId64"/>
    <p:sldId id="1171" r:id="rId65"/>
    <p:sldId id="1100" r:id="rId66"/>
    <p:sldId id="1174" r:id="rId67"/>
    <p:sldId id="1198" r:id="rId68"/>
    <p:sldId id="1173" r:id="rId69"/>
    <p:sldId id="1199" r:id="rId70"/>
    <p:sldId id="1101" r:id="rId71"/>
    <p:sldId id="1205" r:id="rId72"/>
    <p:sldId id="1175" r:id="rId73"/>
    <p:sldId id="1176" r:id="rId74"/>
    <p:sldId id="1177" r:id="rId75"/>
    <p:sldId id="1179" r:id="rId76"/>
    <p:sldId id="1178" r:id="rId77"/>
    <p:sldId id="1206" r:id="rId78"/>
    <p:sldId id="1181" r:id="rId79"/>
    <p:sldId id="1183" r:id="rId80"/>
    <p:sldId id="1184" r:id="rId81"/>
    <p:sldId id="1182" r:id="rId82"/>
    <p:sldId id="1185" r:id="rId83"/>
    <p:sldId id="1186" r:id="rId84"/>
    <p:sldId id="1113" r:id="rId85"/>
    <p:sldId id="1187" r:id="rId86"/>
    <p:sldId id="1188" r:id="rId87"/>
    <p:sldId id="1189" r:id="rId88"/>
    <p:sldId id="1208" r:id="rId89"/>
    <p:sldId id="1209" r:id="rId90"/>
    <p:sldId id="1210" r:id="rId91"/>
    <p:sldId id="1190" r:id="rId92"/>
    <p:sldId id="1191" r:id="rId93"/>
    <p:sldId id="606" r:id="rId94"/>
    <p:sldId id="1192" r:id="rId95"/>
    <p:sldId id="1193" r:id="rId96"/>
    <p:sldId id="1194" r:id="rId97"/>
    <p:sldId id="1195" r:id="rId98"/>
    <p:sldId id="1196" r:id="rId99"/>
    <p:sldId id="1207" r:id="rId100"/>
    <p:sldId id="1106" r:id="rId10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0" autoAdjust="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2DBD42-2C63-481F-813D-CAE2454CD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52D2-03C2-4B96-9630-2331BC34F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116216-E016-4B76-AEEC-3FFB15D14D27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AD8C60-1A6F-4C5C-8C44-228686A1F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9C83C59-9895-4ECD-B5F3-A66E506D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A8E6F-5058-4DCE-9789-3D66AEB17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0F092-B945-406D-8067-D2C31A2AD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47AE3C-1DE6-4E0A-AD26-BD7437C71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3E6E0F4-1EA0-4D17-A3AC-374020F02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6519C1-9376-46A5-8946-CFE1D43B7833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AA62F16-6539-4201-BCBB-081228715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2E2CFF6-E793-444B-B46B-D03B896AB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不细讲！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D9785-5C7C-4F10-8696-7F05E15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122B-93DA-46DE-9610-EFF7EE7DD5FC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52011-B46A-4944-8C51-1943B414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31FAC-2703-4162-A301-9F501FE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7E44C-73CA-48B5-AE6A-DDCB330A82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0693-A621-4E02-9E78-476E2E8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FBFFA-C194-4431-88C9-D5FCBBE240B3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5B89E-DACC-471B-B5FD-C7AD056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A3DFA-9FD4-4B69-ADD0-1F6F9A3D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924C-B605-44AB-89D0-F7DF7B995E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DD970-B98B-437B-A1C8-A240FD13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BFE46-1C2F-4F1F-BBDA-C7B419CCDEC8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74AF-2C67-48F8-9733-91721B62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FB892-8A7A-4DCF-AF4A-401C9C6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0542-B643-46BD-B6CE-8DDCC0FDC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4AB-5841-4947-A79C-7E35D361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A4B3-12BB-490F-8891-B94234E77CF4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FBA67-120B-405B-8426-51A0383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D0F94-1AB1-4BD7-9306-AECB8B77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0F85F-C65F-4FAE-BA2E-C3210F53E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94F3D-1D1C-4095-8EB8-2D6C429B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D99B-A1C0-474F-96E4-4C1120D30DC9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AC6EE-A21E-441B-84A0-3692BD2D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D9A28-A97D-4BA5-9160-56B82B6D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CC8E1-49DA-4C51-B9D4-F7C3DC4A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E5A64BC-89AB-4087-809B-42E87D1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EC72-6A9C-4741-8D08-1245CB3638E3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91B858D-E1E3-4E33-B2DA-DD316AD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387B345-6BD2-4E5F-8FD2-2A6F06EA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A0695-1EB0-4F43-913E-96909EAC1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E49FF18-9105-4833-9BE5-812192C0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C12D-BE55-4B5C-9A38-D818C97C70EE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475A787-2948-4D4B-B851-DD2729B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04E18FD-A1F0-40E5-AF8D-BEA517E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04A9-3724-45A9-A06E-398ADA06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CB68C34-71DE-43C5-9C60-0E8D3B30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5D32-0D73-4DCA-91CC-9B64AEB79E4B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99978B7-6A31-4E65-8D9E-C31AB14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9E72CF-EF1D-4C25-8A53-6057387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5FA4-6130-4543-B237-595F1B0C8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7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53B55F2-ECC5-4415-8856-F1BB357C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4DCA-AA70-4692-BB81-2D97E8E107F3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A6E98F5-3F92-452A-AD85-1C36C9B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E3825F0-07F7-4BD2-8344-51CF7DD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B14EA-4D3E-4D21-8452-AAE2EC8D9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F3A628-D5D8-4F65-B2F9-F04D30C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140A8-829B-494E-A7D4-A1F6B09A2556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814225-16DD-4D91-ACE2-C41258D3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DE03EB-25C6-478C-A3E2-1F68EF6B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DA5B8-61B4-4F08-A79D-25537C4911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F2AA31C-11AB-4A7E-A7EF-66D0555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0377-E043-48D2-8B8F-C00CC3880533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3A22B02-FF94-4E23-8EC2-0677CC0D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8CC61F0-6E2C-44A0-A860-73B23C23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315E-8F34-42D5-9C91-3D8A7D5B4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93B2B8-EC58-4A25-939F-19A8F2B1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548A247D-4DFB-4E99-9C54-4A1F119F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2D97B-20CC-4390-A624-F82CC1222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83D615-11C0-439E-BFAB-ACEFAD82FDBE}" type="datetimeFigureOut">
              <a:rPr lang="zh-CN" altLang="en-US"/>
              <a:pPr>
                <a:defRPr/>
              </a:pPr>
              <a:t>2023-3-16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19DE-A8B4-42F9-A1F9-B72738CE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0D18B-88B4-4CFE-8E9C-00AA8653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788B66-C6FA-417C-9679-4985C0C12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295215EF-3CBC-4710-B012-4A2768D0A7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760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zh-CN" sz="7200" b="1" dirty="0">
                <a:solidFill>
                  <a:srgbClr val="0070C0"/>
                </a:solidFill>
              </a:rPr>
              <a:t>《</a:t>
            </a:r>
            <a:r>
              <a:rPr lang="zh-CN" altLang="en-US" sz="7200" b="1" dirty="0">
                <a:solidFill>
                  <a:srgbClr val="0070C0"/>
                </a:solidFill>
              </a:rPr>
              <a:t>计算机组成原理</a:t>
            </a:r>
            <a:r>
              <a:rPr lang="en-US" altLang="zh-CN" sz="7200" b="1" dirty="0">
                <a:solidFill>
                  <a:srgbClr val="0070C0"/>
                </a:solidFill>
              </a:rPr>
              <a:t>》</a:t>
            </a:r>
            <a:br>
              <a:rPr lang="en-US" altLang="zh-CN" sz="6000" b="1" dirty="0"/>
            </a:br>
            <a:r>
              <a:rPr lang="zh-CN" altLang="en-US" sz="4000" b="1" dirty="0">
                <a:solidFill>
                  <a:srgbClr val="0070C0"/>
                </a:solidFill>
              </a:rPr>
              <a:t>（第二讲）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  <p:sp>
        <p:nvSpPr>
          <p:cNvPr id="4099" name="副标题 2">
            <a:extLst>
              <a:ext uri="{FF2B5EF4-FFF2-40B4-BE49-F238E27FC236}">
                <a16:creationId xmlns:a16="http://schemas.microsoft.com/office/drawing/2014/main" id="{2DA7DAB7-E8C0-4043-8A20-FF892A4D1E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748213"/>
            <a:ext cx="9144000" cy="1752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</a:rPr>
              <a:t>厦门大学信息学院软件工程系  张海英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</a:rPr>
              <a:t>2023</a:t>
            </a:r>
            <a:r>
              <a:rPr lang="zh-CN" altLang="en-US" sz="2800" b="1" dirty="0">
                <a:solidFill>
                  <a:srgbClr val="002060"/>
                </a:solidFill>
              </a:rPr>
              <a:t>年</a:t>
            </a:r>
            <a:r>
              <a:rPr lang="en-US" altLang="zh-CN" sz="2800" b="1" dirty="0">
                <a:solidFill>
                  <a:srgbClr val="002060"/>
                </a:solidFill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</a:rPr>
              <a:t>月</a:t>
            </a:r>
            <a:r>
              <a:rPr lang="en-US" altLang="zh-CN" sz="2800" b="1">
                <a:solidFill>
                  <a:srgbClr val="002060"/>
                </a:solidFill>
              </a:rPr>
              <a:t>2</a:t>
            </a:r>
            <a:r>
              <a:rPr lang="zh-CN" altLang="en-US" sz="2800" b="1">
                <a:solidFill>
                  <a:srgbClr val="002060"/>
                </a:solidFill>
              </a:rPr>
              <a:t>日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79933-C56A-4D6F-941F-52B1355E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1"/>
            <a:r>
              <a:rPr lang="zh-CN" altLang="en-US" sz="1800" b="1" dirty="0"/>
              <a:t>负数的真值求补码时，数值位为本身</a:t>
            </a:r>
            <a:r>
              <a:rPr lang="zh-CN" altLang="en-US" sz="1800" b="1" dirty="0">
                <a:solidFill>
                  <a:srgbClr val="FF0000"/>
                </a:solidFill>
              </a:rPr>
              <a:t>取反加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endParaRPr lang="en-US" altLang="zh-CN" sz="1600" b="1" dirty="0"/>
          </a:p>
          <a:p>
            <a:pPr lvl="2" eaLnBrk="1" hangingPunct="1"/>
            <a:r>
              <a:rPr lang="en-US" altLang="zh-CN" sz="1400" b="1" dirty="0"/>
              <a:t>x=-0.0101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=0101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1=1010+1=1011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=1.1011</a:t>
            </a:r>
          </a:p>
          <a:p>
            <a:pPr lvl="2" eaLnBrk="1" hangingPunct="1"/>
            <a:r>
              <a:rPr lang="en-US" altLang="zh-CN" sz="1400" b="1" dirty="0"/>
              <a:t>x=-0.0000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1=1111+1=0000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-0</a:t>
            </a:r>
            <a:r>
              <a:rPr lang="zh-CN" altLang="en-US" sz="1400" b="1" dirty="0"/>
              <a:t>的补码与</a:t>
            </a:r>
            <a:r>
              <a:rPr lang="en-US" altLang="zh-CN" sz="1400" b="1" dirty="0"/>
              <a:t>+0</a:t>
            </a:r>
            <a:r>
              <a:rPr lang="zh-CN" altLang="en-US" sz="1400" b="1" dirty="0"/>
              <a:t>的补码是一样的）</a:t>
            </a:r>
            <a:endParaRPr lang="en-US" altLang="zh-CN" sz="1400" b="1" dirty="0"/>
          </a:p>
          <a:p>
            <a:pPr lvl="2" eaLnBrk="1" hangingPunct="1"/>
            <a:r>
              <a:rPr lang="en-US" altLang="zh-CN" sz="1400" b="1" dirty="0"/>
              <a:t>x=-1.0000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1=1111+1=0000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=1.0000</a:t>
            </a:r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en-US" altLang="zh-CN" sz="1400" b="1" dirty="0"/>
              <a:t>x=(-10101)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=10101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1=01010+1=01011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111</a:t>
            </a:r>
            <a:r>
              <a:rPr lang="en-US" altLang="zh-CN" sz="1400" b="1" dirty="0"/>
              <a:t>0 1011</a:t>
            </a:r>
          </a:p>
          <a:p>
            <a:pPr lvl="2" eaLnBrk="1" hangingPunct="1"/>
            <a:r>
              <a:rPr lang="en-US" altLang="zh-CN" sz="1400" b="1" dirty="0"/>
              <a:t>x=-128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=128=1000 0000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1=0111 1111 +1=1000 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=1000 0000</a:t>
            </a:r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en-US" altLang="zh-CN" sz="1400" b="1" dirty="0"/>
              <a:t>x=-1000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1=0111+1=1000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=1,1000</a:t>
            </a:r>
          </a:p>
          <a:p>
            <a:pPr lvl="2" eaLnBrk="1" hangingPunct="1"/>
            <a:r>
              <a:rPr lang="en-US" altLang="zh-CN" sz="1400" b="1" dirty="0"/>
              <a:t>x=-0001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1=1110+1=1111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=1,1111</a:t>
            </a:r>
          </a:p>
          <a:p>
            <a:pPr lvl="2" eaLnBrk="1" hangingPunct="1"/>
            <a:r>
              <a:rPr lang="en-US" altLang="zh-CN" sz="1400" b="1" dirty="0"/>
              <a:t>x=-0.0001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1=1110+1=1111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=1.1111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zh-CN" altLang="en-US" sz="1800" b="1" dirty="0"/>
              <a:t>负数的补码求真值时，数值位也是</a:t>
            </a:r>
            <a:r>
              <a:rPr lang="zh-CN" altLang="en-US" sz="1800" b="1" dirty="0">
                <a:solidFill>
                  <a:srgbClr val="FF0000"/>
                </a:solidFill>
              </a:rPr>
              <a:t>取反加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</a:p>
          <a:p>
            <a:pPr lvl="2" eaLnBrk="1" hangingPunct="1"/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1=0111+1=1000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x=-1000</a:t>
            </a:r>
          </a:p>
          <a:p>
            <a:pPr lvl="2" eaLnBrk="1" hangingPunct="1"/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=1,1111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=1111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1=0000+1=0001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x=-0001</a:t>
            </a:r>
            <a:endParaRPr lang="en-US" altLang="zh-CN" sz="1600" b="1" dirty="0"/>
          </a:p>
          <a:p>
            <a:pPr lvl="1"/>
            <a:endParaRPr lang="en-US" altLang="zh-CN" sz="18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EB261F-D6E7-4529-AB7E-507DA9A6EC28}"/>
              </a:ext>
            </a:extLst>
          </p:cNvPr>
          <p:cNvSpPr txBox="1"/>
          <p:nvPr/>
        </p:nvSpPr>
        <p:spPr>
          <a:xfrm>
            <a:off x="611560" y="1587569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2.1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3A6CFB-9EF7-4B97-9CCC-EBCF07B041BC}"/>
              </a:ext>
            </a:extLst>
          </p:cNvPr>
          <p:cNvSpPr txBox="1"/>
          <p:nvPr/>
        </p:nvSpPr>
        <p:spPr>
          <a:xfrm>
            <a:off x="611560" y="2329135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2.2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915454-C690-435F-980E-A7BC4267A223}"/>
              </a:ext>
            </a:extLst>
          </p:cNvPr>
          <p:cNvSpPr txBox="1"/>
          <p:nvPr/>
        </p:nvSpPr>
        <p:spPr>
          <a:xfrm>
            <a:off x="611560" y="3121223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2.3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577B10-E7DE-44AE-AFAE-586811903D4F}"/>
              </a:ext>
            </a:extLst>
          </p:cNvPr>
          <p:cNvSpPr txBox="1"/>
          <p:nvPr/>
        </p:nvSpPr>
        <p:spPr>
          <a:xfrm>
            <a:off x="611560" y="4633391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2.4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06769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B1D2DD5F-843A-4E6B-858E-7C35BEAF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实践训练（实验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ADA7-487E-47EE-B37D-A2AF886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000" b="1" dirty="0"/>
              <a:t>在</a:t>
            </a:r>
            <a:r>
              <a:rPr lang="en-US" altLang="zh-CN" sz="2000" b="1" dirty="0"/>
              <a:t>Logisim</a:t>
            </a:r>
            <a:r>
              <a:rPr lang="zh-CN" altLang="en-US" sz="2000" b="1" dirty="0"/>
              <a:t>中设计包含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位数据位的海明码编解码电路，要求能够在假设没有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位错的前提下检测出两位错并纠正一位错。</a:t>
            </a:r>
            <a:endParaRPr lang="en-US" altLang="zh-CN" sz="2000" b="1" dirty="0"/>
          </a:p>
          <a:p>
            <a:pPr>
              <a:defRPr/>
            </a:pPr>
            <a:endParaRPr lang="en-US" altLang="zh-CN" sz="2000" b="1" dirty="0"/>
          </a:p>
          <a:p>
            <a:pPr>
              <a:defRPr/>
            </a:pPr>
            <a:r>
              <a:rPr lang="zh-CN" altLang="en-US" sz="2000" b="1" dirty="0"/>
              <a:t>利用组合逻辑电路在</a:t>
            </a:r>
            <a:r>
              <a:rPr lang="en-US" altLang="zh-CN" sz="2000" b="1" dirty="0"/>
              <a:t>Logisim</a:t>
            </a:r>
            <a:r>
              <a:rPr lang="zh-CN" altLang="en-US" sz="2000" b="1" dirty="0"/>
              <a:t>中设计一个包含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位数据位的并行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编解码电路，要求能够在假设没有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位错的前提下检测出两位错并纠正一位错。</a:t>
            </a:r>
          </a:p>
        </p:txBody>
      </p:sp>
    </p:spTree>
    <p:extLst>
      <p:ext uri="{BB962C8B-B14F-4D97-AF65-F5344CB8AC3E}">
        <p14:creationId xmlns:p14="http://schemas.microsoft.com/office/powerpoint/2010/main" val="215389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30324"/>
            <a:ext cx="8229600" cy="6597352"/>
          </a:xfrm>
        </p:spPr>
        <p:txBody>
          <a:bodyPr/>
          <a:lstStyle/>
          <a:p>
            <a:pPr lvl="2" eaLnBrk="1" hangingPunct="1"/>
            <a:r>
              <a:rPr lang="zh-CN" altLang="en-US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）变形补码（双符号补码，模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补码）</a:t>
            </a:r>
            <a:endParaRPr lang="en-US" altLang="zh-CN" sz="1800" b="1" dirty="0"/>
          </a:p>
          <a:p>
            <a:pPr lvl="3" eaLnBrk="1" hangingPunct="1"/>
            <a:r>
              <a:rPr lang="zh-CN" altLang="en-US" sz="1800" b="1" dirty="0"/>
              <a:t>例</a:t>
            </a:r>
            <a:r>
              <a:rPr lang="en-US" altLang="zh-CN" sz="1800" b="1" dirty="0"/>
              <a:t>2.5</a:t>
            </a:r>
            <a:r>
              <a:rPr lang="zh-CN" altLang="en-US" sz="1800" b="1" dirty="0"/>
              <a:t>：</a:t>
            </a:r>
            <a:endParaRPr lang="en-US" altLang="zh-CN" sz="1200" b="1" dirty="0"/>
          </a:p>
          <a:p>
            <a:pPr lvl="4" eaLnBrk="1" hangingPunct="1"/>
            <a:r>
              <a:rPr lang="zh-CN" altLang="en-US" sz="1600" b="1" dirty="0"/>
              <a:t>小数：</a:t>
            </a:r>
            <a:r>
              <a:rPr lang="en-US" altLang="zh-CN" sz="1600" b="1" dirty="0"/>
              <a:t>x=-0.0101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=4+x=4-0.0101=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.1011</a:t>
            </a:r>
          </a:p>
          <a:p>
            <a:pPr lvl="4" eaLnBrk="1" hangingPunct="1"/>
            <a:r>
              <a:rPr lang="zh-CN" altLang="en-US" sz="1600" b="1" dirty="0"/>
              <a:t>（取反加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0101</a:t>
            </a:r>
            <a:r>
              <a:rPr lang="zh-CN" altLang="en-US" sz="1600" b="1" dirty="0"/>
              <a:t>取反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，加</a:t>
            </a:r>
            <a:r>
              <a:rPr lang="en-US" altLang="zh-CN" sz="1600" b="1" dirty="0"/>
              <a:t>1=1011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.1011</a:t>
            </a:r>
            <a:r>
              <a:rPr lang="zh-CN" altLang="en-US" sz="1600" b="1" dirty="0"/>
              <a:t>）</a:t>
            </a:r>
            <a:endParaRPr lang="en-US" altLang="zh-CN" sz="1200" b="1" dirty="0"/>
          </a:p>
          <a:p>
            <a:pPr lvl="3" eaLnBrk="1" hangingPunct="1"/>
            <a:r>
              <a:rPr lang="zh-CN" altLang="en-US" sz="1800" b="1" dirty="0"/>
              <a:t>设某计算机的字长为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位，求真值</a:t>
            </a:r>
            <a:r>
              <a:rPr lang="en-US" altLang="zh-CN" sz="1800" b="1" dirty="0"/>
              <a:t>x=-10101</a:t>
            </a:r>
            <a:r>
              <a:rPr lang="zh-CN" altLang="en-US" sz="1800" b="1" dirty="0"/>
              <a:t>的变形补码：</a:t>
            </a:r>
            <a:endParaRPr lang="en-US" altLang="zh-CN" sz="1200" b="1" dirty="0"/>
          </a:p>
          <a:p>
            <a:pPr lvl="4" eaLnBrk="1" hangingPunct="1"/>
            <a:r>
              <a:rPr lang="zh-CN" altLang="en-US" sz="1600" b="1" dirty="0"/>
              <a:t>整数：</a:t>
            </a:r>
            <a:r>
              <a:rPr lang="en-US" altLang="zh-CN" sz="1600" b="1" dirty="0"/>
              <a:t>x=-10101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=1 0000 0000+x=1 0000 0000-10101=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10 1011</a:t>
            </a:r>
          </a:p>
          <a:p>
            <a:pPr lvl="4" eaLnBrk="1" hangingPunct="1"/>
            <a:r>
              <a:rPr lang="zh-CN" altLang="en-US" sz="1600" b="1" dirty="0"/>
              <a:t>（取反加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10101</a:t>
            </a:r>
            <a:r>
              <a:rPr lang="zh-CN" altLang="en-US" sz="1600" b="1" dirty="0"/>
              <a:t>取反</a:t>
            </a:r>
            <a:r>
              <a:rPr lang="en-US" altLang="zh-CN" sz="1600" b="1" dirty="0"/>
              <a:t>=01010</a:t>
            </a:r>
            <a:r>
              <a:rPr lang="zh-CN" altLang="en-US" sz="1600" b="1" dirty="0"/>
              <a:t>，加</a:t>
            </a:r>
            <a:r>
              <a:rPr lang="en-US" altLang="zh-CN" sz="1600" b="1" dirty="0"/>
              <a:t>1=01011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 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</a:t>
            </a:r>
            <a:r>
              <a:rPr lang="en-US" altLang="zh-CN" sz="1600" b="1" dirty="0">
                <a:solidFill>
                  <a:srgbClr val="FF0000"/>
                </a:solidFill>
              </a:rPr>
              <a:t>111</a:t>
            </a:r>
            <a:r>
              <a:rPr lang="en-US" altLang="zh-CN" sz="1600" b="1" dirty="0"/>
              <a:t>0 1011</a:t>
            </a:r>
            <a:r>
              <a:rPr lang="zh-CN" altLang="en-US" sz="1600" b="1" dirty="0"/>
              <a:t>）</a:t>
            </a:r>
            <a:endParaRPr lang="en-US" altLang="zh-CN" sz="1200" b="1" dirty="0"/>
          </a:p>
          <a:p>
            <a:pPr lvl="4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600" b="1" dirty="0"/>
              <a:t>采用变形补码时，如果运算结果的符号位为</a:t>
            </a:r>
            <a:r>
              <a:rPr lang="en-US" altLang="zh-CN" sz="1600" b="1" dirty="0"/>
              <a:t>00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，表示运算结果没有溢出；如果运算结果的符号位为</a:t>
            </a:r>
            <a:r>
              <a:rPr lang="en-US" altLang="zh-CN" sz="1600" b="1" dirty="0"/>
              <a:t>01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时，表示有溢出，其中</a:t>
            </a:r>
            <a:r>
              <a:rPr lang="en-US" altLang="zh-CN" sz="1600" b="1" dirty="0"/>
              <a:t>01</a:t>
            </a:r>
            <a:r>
              <a:rPr lang="zh-CN" altLang="en-US" sz="1600" b="1" dirty="0"/>
              <a:t>表示正溢出，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表示负溢出。</a:t>
            </a:r>
            <a:endParaRPr lang="en-US" altLang="zh-CN" sz="1600" b="1" dirty="0"/>
          </a:p>
          <a:p>
            <a:pPr lvl="3" eaLnBrk="1" hangingPunct="1"/>
            <a:r>
              <a:rPr lang="zh-CN" altLang="en-US" sz="1600" b="1" dirty="0"/>
              <a:t>注：</a:t>
            </a:r>
            <a:r>
              <a:rPr lang="zh-CN" altLang="en-US" sz="1600" b="1" dirty="0">
                <a:highlight>
                  <a:srgbClr val="FFFF00"/>
                </a:highlight>
              </a:rPr>
              <a:t>变形补码双符号位，最高位代表真实符号</a:t>
            </a:r>
            <a:endParaRPr lang="en-US" altLang="zh-CN" sz="1800" b="1" dirty="0">
              <a:highlight>
                <a:srgbClr val="FFFF00"/>
              </a:highlight>
            </a:endParaRPr>
          </a:p>
          <a:p>
            <a:pPr lvl="3" eaLnBrk="1" hangingPunct="1"/>
            <a:r>
              <a:rPr lang="zh-CN" altLang="en-US" sz="1800" b="1" dirty="0"/>
              <a:t>例如：</a:t>
            </a:r>
            <a:endParaRPr lang="en-US" altLang="zh-CN" sz="1800" b="1" dirty="0"/>
          </a:p>
          <a:p>
            <a:pPr lvl="4" eaLnBrk="1" hangingPunct="1"/>
            <a:r>
              <a:rPr lang="en-US" altLang="zh-CN" sz="1600" b="1" dirty="0"/>
              <a:t>9</a:t>
            </a:r>
            <a:r>
              <a:rPr lang="zh-CN" altLang="en-US" sz="1600" b="1" dirty="0"/>
              <a:t>位二进制整数，双符号位补码的表示范围是：</a:t>
            </a:r>
            <a:r>
              <a:rPr lang="en-US" altLang="zh-CN" sz="1600" b="1" dirty="0"/>
              <a:t>-128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+127</a:t>
            </a:r>
            <a:r>
              <a:rPr lang="zh-CN" altLang="en-US" sz="1600" b="1" dirty="0"/>
              <a:t>，即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,000 0000 </a:t>
            </a:r>
            <a:r>
              <a:rPr lang="zh-CN" altLang="en-US" sz="1600" b="1" dirty="0"/>
              <a:t>～</a:t>
            </a:r>
            <a:r>
              <a:rPr lang="en-US" altLang="zh-CN" sz="1600" b="1" dirty="0">
                <a:solidFill>
                  <a:srgbClr val="FF0000"/>
                </a:solidFill>
              </a:rPr>
              <a:t>00</a:t>
            </a:r>
            <a:r>
              <a:rPr lang="en-US" altLang="zh-CN" sz="1600" b="1" dirty="0"/>
              <a:t>,111 1111</a:t>
            </a:r>
          </a:p>
          <a:p>
            <a:pPr lvl="4" eaLnBrk="1" hangingPunct="1"/>
            <a:r>
              <a:rPr lang="en-US" altLang="zh-CN" sz="1600" b="1" dirty="0"/>
              <a:t>27+45=00,001 1011+00,010 1101=</a:t>
            </a:r>
            <a:r>
              <a:rPr lang="en-US" altLang="zh-CN" sz="1600" b="1" dirty="0">
                <a:solidFill>
                  <a:srgbClr val="FF0000"/>
                </a:solidFill>
              </a:rPr>
              <a:t>00</a:t>
            </a:r>
            <a:r>
              <a:rPr lang="en-US" altLang="zh-CN" sz="1600" b="1" dirty="0"/>
              <a:t>,100 1000=72</a:t>
            </a:r>
            <a:r>
              <a:rPr lang="zh-CN" altLang="en-US" sz="1600" b="1" dirty="0"/>
              <a:t>，没有溢出</a:t>
            </a:r>
            <a:endParaRPr lang="en-US" altLang="zh-CN" sz="1600" b="1" dirty="0"/>
          </a:p>
          <a:p>
            <a:pPr lvl="4" eaLnBrk="1" hangingPunct="1"/>
            <a:r>
              <a:rPr lang="en-US" altLang="zh-CN" sz="1600" b="1" dirty="0"/>
              <a:t>27-45=27+(-45)=00,001 1011+11,101 0011=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,110 1110=-18</a:t>
            </a:r>
            <a:r>
              <a:rPr lang="zh-CN" altLang="en-US" sz="1600" b="1" dirty="0"/>
              <a:t>，没有溢出</a:t>
            </a:r>
            <a:endParaRPr lang="en-US" altLang="zh-CN" sz="1600" b="1" dirty="0"/>
          </a:p>
          <a:p>
            <a:pPr lvl="4" eaLnBrk="1" hangingPunct="1"/>
            <a:r>
              <a:rPr lang="en-US" altLang="zh-CN" sz="1600" b="1" dirty="0"/>
              <a:t>80+90=00,101 0000+00,101 1010=</a:t>
            </a:r>
            <a:r>
              <a:rPr lang="en-US" altLang="zh-CN" sz="1600" b="1" dirty="0">
                <a:solidFill>
                  <a:srgbClr val="FF0000"/>
                </a:solidFill>
              </a:rPr>
              <a:t>01</a:t>
            </a:r>
            <a:r>
              <a:rPr lang="en-US" altLang="zh-CN" sz="1600" b="1" dirty="0"/>
              <a:t>,010 1010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80+90=170</a:t>
            </a:r>
            <a:r>
              <a:rPr lang="zh-CN" altLang="en-US" sz="1600" b="1" dirty="0"/>
              <a:t>），正溢出</a:t>
            </a:r>
            <a:endParaRPr lang="en-US" altLang="zh-CN" sz="1600" b="1" dirty="0"/>
          </a:p>
          <a:p>
            <a:pPr lvl="4" eaLnBrk="1" hangingPunct="1"/>
            <a:r>
              <a:rPr lang="en-US" altLang="zh-CN" sz="1600" b="1" dirty="0"/>
              <a:t>-80-90=-80+(-90)=11,011 0000+11,010 0110=</a:t>
            </a:r>
            <a:r>
              <a:rPr lang="en-US" altLang="zh-CN" sz="1600" b="1" dirty="0">
                <a:solidFill>
                  <a:srgbClr val="FF0000"/>
                </a:solidFill>
              </a:rPr>
              <a:t>10</a:t>
            </a:r>
            <a:r>
              <a:rPr lang="en-US" altLang="zh-CN" sz="1600" b="1" dirty="0"/>
              <a:t>,101 0110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-80-90=-170</a:t>
            </a:r>
            <a:r>
              <a:rPr lang="zh-CN" altLang="en-US" sz="1600" b="1" dirty="0"/>
              <a:t>），负溢出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1017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0648"/>
            <a:ext cx="8363272" cy="6264696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4</a:t>
            </a:r>
            <a:r>
              <a:rPr lang="zh-CN" altLang="en-US" sz="2000" b="1" dirty="0"/>
              <a:t>、移码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例</a:t>
            </a:r>
            <a:r>
              <a:rPr lang="en-US" altLang="zh-CN" sz="1600" b="1" dirty="0"/>
              <a:t>2.6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lvl="3" eaLnBrk="1" hangingPunct="1"/>
            <a:r>
              <a:rPr lang="en-US" altLang="zh-CN" sz="1600" b="1" dirty="0"/>
              <a:t>x=+1010110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=0,1010110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 [x]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=1,1010110</a:t>
            </a:r>
          </a:p>
          <a:p>
            <a:pPr lvl="3" eaLnBrk="1" hangingPunct="1"/>
            <a:r>
              <a:rPr lang="en-US" altLang="zh-CN" sz="1600" b="1" dirty="0"/>
              <a:t>x=-1010110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=1,0101010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 [x]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=1,0101010</a:t>
            </a:r>
          </a:p>
          <a:p>
            <a:pPr lvl="3" eaLnBrk="1" hangingPunct="1"/>
            <a:endParaRPr lang="en-US" altLang="zh-CN" sz="1200" b="1" dirty="0"/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的移码（整数）：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=1,0000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+0</a:t>
            </a:r>
            <a:r>
              <a:rPr lang="zh-CN" altLang="en-US" sz="1600" b="1" dirty="0"/>
              <a:t>的移码和</a:t>
            </a:r>
            <a:r>
              <a:rPr lang="en-US" altLang="zh-CN" sz="1600" b="1" dirty="0"/>
              <a:t>-0</a:t>
            </a:r>
            <a:r>
              <a:rPr lang="zh-CN" altLang="en-US" sz="1600" b="1" dirty="0"/>
              <a:t>的移码是一样的。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整数：移码为</a:t>
            </a:r>
            <a:r>
              <a:rPr lang="zh-CN" altLang="en-US" sz="1600" b="1" dirty="0">
                <a:solidFill>
                  <a:srgbClr val="FF0000"/>
                </a:solidFill>
              </a:rPr>
              <a:t>补码的符号位取反</a:t>
            </a:r>
            <a:r>
              <a:rPr lang="zh-CN" altLang="en-US" sz="1600" b="1" dirty="0"/>
              <a:t>，移码的符号位为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时表示负数，移码的符号位为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时表示正数。小数：没有移码。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移码通常用于表示</a:t>
            </a:r>
            <a:r>
              <a:rPr lang="zh-CN" altLang="en-US" sz="1600" b="1" dirty="0">
                <a:solidFill>
                  <a:srgbClr val="FF0000"/>
                </a:solidFill>
              </a:rPr>
              <a:t>浮点数的阶码</a:t>
            </a:r>
            <a:r>
              <a:rPr lang="zh-CN" altLang="en-US" sz="1600" b="1" dirty="0"/>
              <a:t>，浮点数的阶码用移码表示时具有以下的优点：</a:t>
            </a:r>
            <a:endParaRPr lang="en-US" altLang="zh-CN" sz="1600" b="1" dirty="0"/>
          </a:p>
          <a:p>
            <a:pPr lvl="3" eaLnBrk="1" hangingPunct="1">
              <a:buFont typeface="+mj-ea"/>
              <a:buAutoNum type="circleNumDbPlain"/>
            </a:pPr>
            <a:r>
              <a:rPr lang="zh-CN" altLang="en-US" sz="1400" b="1" dirty="0"/>
              <a:t>可以直接用无符号数规则比较两个浮点数阶码的大小。</a:t>
            </a:r>
            <a:endParaRPr lang="en-US" altLang="zh-CN" sz="1400" b="1" dirty="0"/>
          </a:p>
          <a:p>
            <a:pPr lvl="4" eaLnBrk="1" hangingPunct="1"/>
            <a:r>
              <a:rPr lang="zh-CN" altLang="en-US" sz="1400" b="1" dirty="0"/>
              <a:t>例如，字长为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位时，</a:t>
            </a:r>
            <a:r>
              <a:rPr lang="en-US" altLang="zh-CN" sz="1400" b="1" dirty="0"/>
              <a:t>-6</a:t>
            </a:r>
            <a:r>
              <a:rPr lang="zh-CN" altLang="en-US" sz="1400" b="1" dirty="0"/>
              <a:t>与</a:t>
            </a:r>
            <a:r>
              <a:rPr lang="en-US" altLang="zh-CN" sz="1400" b="1" dirty="0"/>
              <a:t>+5</a:t>
            </a:r>
            <a:r>
              <a:rPr lang="zh-CN" altLang="en-US" sz="1400" b="1" dirty="0"/>
              <a:t>的补码分别是</a:t>
            </a:r>
            <a:r>
              <a:rPr lang="en-US" altLang="zh-CN" sz="1400" b="1" dirty="0"/>
              <a:t>1111 1010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0000 0101</a:t>
            </a:r>
            <a:r>
              <a:rPr lang="zh-CN" altLang="en-US" sz="1400" b="1" dirty="0"/>
              <a:t>，如果看成是无符号数，则</a:t>
            </a:r>
            <a:r>
              <a:rPr lang="en-US" altLang="zh-CN" sz="1400" b="1" dirty="0"/>
              <a:t>1111 1010</a:t>
            </a:r>
            <a:r>
              <a:rPr lang="zh-CN" altLang="en-US" sz="1400" b="1" dirty="0"/>
              <a:t>大于</a:t>
            </a:r>
            <a:r>
              <a:rPr lang="en-US" altLang="zh-CN" sz="1400" b="1" dirty="0"/>
              <a:t>0000 0101</a:t>
            </a:r>
            <a:r>
              <a:rPr lang="zh-CN" altLang="en-US" sz="1400" b="1" dirty="0"/>
              <a:t>，得到错误的结果。</a:t>
            </a:r>
            <a:endParaRPr lang="en-US" altLang="zh-CN" sz="1400" b="1" dirty="0"/>
          </a:p>
          <a:p>
            <a:pPr lvl="4" eaLnBrk="1" hangingPunct="1"/>
            <a:r>
              <a:rPr lang="zh-CN" altLang="en-US" sz="1400" b="1" dirty="0"/>
              <a:t>如果采用移码，</a:t>
            </a:r>
            <a:r>
              <a:rPr lang="en-US" altLang="zh-CN" sz="1400" b="1" dirty="0"/>
              <a:t> -6</a:t>
            </a:r>
            <a:r>
              <a:rPr lang="zh-CN" altLang="en-US" sz="1400" b="1" dirty="0"/>
              <a:t>与</a:t>
            </a:r>
            <a:r>
              <a:rPr lang="en-US" altLang="zh-CN" sz="1400" b="1" dirty="0"/>
              <a:t>+5</a:t>
            </a:r>
            <a:r>
              <a:rPr lang="zh-CN" altLang="en-US" sz="1400" b="1" dirty="0"/>
              <a:t>的移码分别是</a:t>
            </a:r>
            <a:r>
              <a:rPr lang="en-US" altLang="zh-CN" sz="1400" b="1" dirty="0"/>
              <a:t>0111 1010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1000 0101</a:t>
            </a:r>
            <a:r>
              <a:rPr lang="zh-CN" altLang="en-US" sz="1400" b="1" dirty="0"/>
              <a:t>，显然无符号数</a:t>
            </a:r>
            <a:r>
              <a:rPr lang="en-US" altLang="zh-CN" sz="1400" b="1" dirty="0"/>
              <a:t>1000 0101</a:t>
            </a:r>
            <a:r>
              <a:rPr lang="zh-CN" altLang="en-US" sz="1400" b="1" dirty="0"/>
              <a:t>大于</a:t>
            </a:r>
            <a:r>
              <a:rPr lang="en-US" altLang="zh-CN" sz="1400" b="1" dirty="0"/>
              <a:t>0111 1010</a:t>
            </a:r>
            <a:r>
              <a:rPr lang="zh-CN" altLang="en-US" sz="1400" b="1" dirty="0"/>
              <a:t>，得到正确的结果。</a:t>
            </a:r>
            <a:endParaRPr lang="en-US" altLang="zh-CN" sz="1400" b="1" dirty="0"/>
          </a:p>
          <a:p>
            <a:pPr lvl="3" eaLnBrk="1" hangingPunct="1">
              <a:buFont typeface="+mj-ea"/>
              <a:buAutoNum type="circleNumDbPlain"/>
            </a:pPr>
            <a:endParaRPr lang="en-US" altLang="zh-CN" sz="1400" b="1" dirty="0"/>
          </a:p>
          <a:p>
            <a:pPr lvl="3" eaLnBrk="1" hangingPunct="1">
              <a:buFont typeface="+mj-ea"/>
              <a:buAutoNum type="circleNumDbPlain"/>
            </a:pPr>
            <a:r>
              <a:rPr lang="zh-CN" altLang="en-US" sz="1400" b="1" dirty="0"/>
              <a:t>有利于“浮点机器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”的判断，当移码的各位均为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，对应的阶码最小，此时，当尾数为全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，对应的就是“浮点机器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”。</a:t>
            </a:r>
            <a:endParaRPr lang="en-US" altLang="zh-CN" sz="1400" b="1" dirty="0"/>
          </a:p>
          <a:p>
            <a:pPr lvl="4" eaLnBrk="1" hangingPunct="1"/>
            <a:r>
              <a:rPr lang="zh-CN" altLang="en-US" sz="1400" b="1" dirty="0"/>
              <a:t>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位时，移码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0000 0000</a:t>
            </a:r>
            <a:r>
              <a:rPr lang="zh-CN" altLang="en-US" sz="1400" b="1" dirty="0"/>
              <a:t>，对应的补码</a:t>
            </a:r>
            <a:r>
              <a:rPr lang="en-US" altLang="zh-CN" sz="1400" b="1" dirty="0"/>
              <a:t>=1000 0000</a:t>
            </a:r>
            <a:r>
              <a:rPr lang="zh-CN" altLang="en-US" sz="1400" b="1" dirty="0"/>
              <a:t>，真值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-128</a:t>
            </a:r>
            <a:r>
              <a:rPr lang="zh-CN" altLang="en-US" sz="1400" b="1" dirty="0"/>
              <a:t>，为最小的阶码。</a:t>
            </a:r>
            <a:endParaRPr lang="en-US" altLang="zh-CN" sz="1400" b="1" dirty="0"/>
          </a:p>
          <a:p>
            <a:pPr lvl="2" eaLnBrk="1" hangingPunct="1"/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11664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518FEFB-0F09-4427-BEEC-3FF6B46AFB5E}"/>
              </a:ext>
            </a:extLst>
          </p:cNvPr>
          <p:cNvSpPr txBox="1"/>
          <p:nvPr/>
        </p:nvSpPr>
        <p:spPr>
          <a:xfrm>
            <a:off x="1979712" y="692696"/>
            <a:ext cx="4562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表</a:t>
            </a:r>
            <a:r>
              <a:rPr lang="en-US" altLang="zh-CN" sz="1600" b="1" dirty="0"/>
              <a:t>2.3    </a:t>
            </a:r>
            <a:r>
              <a:rPr lang="zh-CN" altLang="en-US" sz="1600" b="1" dirty="0"/>
              <a:t>真值的补码和移码表示对照表（见教材）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11055FC-D45B-4856-A0C6-C52675BC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48452"/>
              </p:ext>
            </p:extLst>
          </p:nvPr>
        </p:nvGraphicFramePr>
        <p:xfrm>
          <a:off x="899592" y="1397000"/>
          <a:ext cx="691276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79726488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45361319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4362201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6616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真值（十进制）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补码表示（</a:t>
                      </a:r>
                      <a:r>
                        <a:rPr lang="en-US" altLang="zh-CN" sz="1600" b="1" dirty="0"/>
                        <a:t>8</a:t>
                      </a:r>
                      <a:r>
                        <a:rPr lang="zh-CN" altLang="en-US" sz="1600" b="1" dirty="0"/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移码表示（</a:t>
                      </a:r>
                      <a:r>
                        <a:rPr lang="en-US" altLang="zh-CN" sz="1600" b="1" dirty="0"/>
                        <a:t>8</a:t>
                      </a:r>
                      <a:r>
                        <a:rPr lang="zh-CN" altLang="en-US" sz="1600" b="1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-128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altLang="zh-CN" b="1" dirty="0"/>
                        <a:t>,111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en-US" altLang="zh-CN" b="1" dirty="0"/>
                        <a:t>,111 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6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2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0111 1110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0,111 1110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1,111 1110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1,111 1111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5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6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812213-4E36-44A1-A094-434BA5BB5FF6}"/>
              </a:ext>
            </a:extLst>
          </p:cNvPr>
          <p:cNvGrpSpPr/>
          <p:nvPr/>
        </p:nvGrpSpPr>
        <p:grpSpPr>
          <a:xfrm>
            <a:off x="251520" y="332656"/>
            <a:ext cx="8640960" cy="4443010"/>
            <a:chOff x="251520" y="404664"/>
            <a:chExt cx="8640960" cy="444301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518FEFB-0F09-4427-BEEC-3FF6B46AFB5E}"/>
                </a:ext>
              </a:extLst>
            </p:cNvPr>
            <p:cNvSpPr txBox="1"/>
            <p:nvPr/>
          </p:nvSpPr>
          <p:spPr>
            <a:xfrm>
              <a:off x="2411760" y="4509120"/>
              <a:ext cx="4666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图</a:t>
              </a:r>
              <a:r>
                <a:rPr lang="en-US" altLang="zh-CN" sz="1600" b="1" dirty="0"/>
                <a:t>2.2    4</a:t>
              </a:r>
              <a:r>
                <a:rPr lang="zh-CN" altLang="en-US" sz="1600" b="1" dirty="0"/>
                <a:t>位不同机器码在数轴上的表示（见教材）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22AAF16-AF5D-4D65-9CD5-1165A3BC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404664"/>
              <a:ext cx="8640960" cy="3948263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48A727B-F501-4F96-AEBA-FD25BC20887F}"/>
              </a:ext>
            </a:extLst>
          </p:cNvPr>
          <p:cNvSpPr txBox="1"/>
          <p:nvPr/>
        </p:nvSpPr>
        <p:spPr>
          <a:xfrm>
            <a:off x="2483768" y="5229200"/>
            <a:ext cx="4536504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</a:rPr>
              <a:t>4</a:t>
            </a:r>
            <a:r>
              <a:rPr lang="zh-CN" altLang="en-US" sz="1600" b="1" dirty="0">
                <a:latin typeface="+mn-lt"/>
                <a:ea typeface="+mn-ea"/>
              </a:rPr>
              <a:t>位二进制数整数</a:t>
            </a:r>
            <a:endParaRPr lang="en-US" altLang="zh-CN" sz="1600" b="1" dirty="0">
              <a:latin typeface="+mn-lt"/>
              <a:ea typeface="+mn-ea"/>
            </a:endParaRPr>
          </a:p>
          <a:p>
            <a:endParaRPr lang="en-US" altLang="zh-CN" sz="1600" b="1" dirty="0">
              <a:latin typeface="+mn-lt"/>
              <a:ea typeface="+mn-ea"/>
            </a:endParaRPr>
          </a:p>
          <a:p>
            <a:r>
              <a:rPr lang="zh-CN" altLang="en-US" sz="1600" b="1" dirty="0">
                <a:latin typeface="+mn-lt"/>
                <a:ea typeface="+mn-ea"/>
              </a:rPr>
              <a:t>原码表示范围：</a:t>
            </a:r>
            <a:r>
              <a:rPr lang="en-US" altLang="zh-CN" sz="1600" b="1" dirty="0">
                <a:latin typeface="+mn-lt"/>
                <a:ea typeface="+mn-ea"/>
              </a:rPr>
              <a:t>-7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r>
              <a:rPr lang="zh-CN" altLang="en-US" sz="1600" b="1" dirty="0">
                <a:latin typeface="+mn-lt"/>
                <a:ea typeface="+mn-ea"/>
              </a:rPr>
              <a:t>；反码表示范围：</a:t>
            </a:r>
            <a:r>
              <a:rPr lang="en-US" altLang="zh-CN" sz="1600" b="1" dirty="0">
                <a:latin typeface="+mn-lt"/>
                <a:ea typeface="+mn-ea"/>
              </a:rPr>
              <a:t>-7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</a:p>
          <a:p>
            <a:endParaRPr lang="en-US" altLang="zh-CN" sz="1600" b="1" dirty="0">
              <a:latin typeface="+mn-lt"/>
              <a:ea typeface="+mn-ea"/>
            </a:endParaRPr>
          </a:p>
          <a:p>
            <a:r>
              <a:rPr lang="zh-CN" altLang="en-US" sz="1600" b="1" dirty="0">
                <a:latin typeface="+mn-lt"/>
                <a:ea typeface="+mn-ea"/>
              </a:rPr>
              <a:t>补码表示范围：</a:t>
            </a:r>
            <a:r>
              <a:rPr lang="en-US" altLang="zh-CN" sz="1600" b="1" dirty="0">
                <a:latin typeface="+mn-lt"/>
                <a:ea typeface="+mn-ea"/>
              </a:rPr>
              <a:t>-8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r>
              <a:rPr lang="zh-CN" altLang="en-US" sz="1600" b="1" dirty="0">
                <a:latin typeface="+mn-lt"/>
                <a:ea typeface="+mn-ea"/>
              </a:rPr>
              <a:t>；移码表示范围：</a:t>
            </a:r>
            <a:r>
              <a:rPr lang="en-US" altLang="zh-CN" sz="1600" b="1" dirty="0">
                <a:latin typeface="+mn-lt"/>
                <a:ea typeface="+mn-ea"/>
              </a:rPr>
              <a:t>-8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BDB9D2FF-3B7D-49A9-81F5-7E9338331970}"/>
              </a:ext>
            </a:extLst>
          </p:cNvPr>
          <p:cNvSpPr/>
          <p:nvPr/>
        </p:nvSpPr>
        <p:spPr>
          <a:xfrm>
            <a:off x="971600" y="3212976"/>
            <a:ext cx="3960440" cy="288032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833310-526C-49A6-AD3D-16D8DA6973E4}"/>
              </a:ext>
            </a:extLst>
          </p:cNvPr>
          <p:cNvSpPr txBox="1"/>
          <p:nvPr/>
        </p:nvSpPr>
        <p:spPr>
          <a:xfrm>
            <a:off x="2627784" y="31723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+2^n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42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2.2.2  </a:t>
            </a:r>
            <a:r>
              <a:rPr lang="zh-CN" altLang="en-US" b="1" dirty="0">
                <a:ea typeface="黑体" pitchFamily="49" charset="-122"/>
              </a:rPr>
              <a:t>定点数表示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、定点小数（纯小数）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x=x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.x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</a:t>
            </a:r>
            <a:r>
              <a:rPr lang="en-US" altLang="zh-CN" sz="1600" b="1" dirty="0"/>
              <a:t>x=0.1101</a:t>
            </a:r>
            <a:r>
              <a:rPr lang="zh-CN" altLang="en-US" sz="1600" b="1" dirty="0"/>
              <a:t>（正数），</a:t>
            </a:r>
            <a:r>
              <a:rPr lang="en-US" altLang="zh-CN" sz="1600" b="1" dirty="0"/>
              <a:t>x=1.1001</a:t>
            </a:r>
            <a:r>
              <a:rPr lang="zh-CN" altLang="en-US" sz="1600" b="1" dirty="0"/>
              <a:t>（负数）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表示数的符号位；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～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r>
              <a:rPr lang="zh-CN" altLang="en-US" sz="1600" b="1" dirty="0"/>
              <a:t>是数值的有效部分，也称为尾数；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为最高有效位。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、定点整数（纯整数）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x=x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</a:t>
            </a:r>
            <a:r>
              <a:rPr lang="en-US" altLang="zh-CN" sz="1600" b="1" dirty="0"/>
              <a:t>x=0,1101</a:t>
            </a:r>
            <a:r>
              <a:rPr lang="zh-CN" altLang="en-US" sz="1600" b="1" dirty="0"/>
              <a:t>（正数），</a:t>
            </a:r>
            <a:r>
              <a:rPr lang="en-US" altLang="zh-CN" sz="1600" b="1" dirty="0"/>
              <a:t>x=1,1001</a:t>
            </a:r>
            <a:r>
              <a:rPr lang="zh-CN" altLang="en-US" sz="1600" b="1" dirty="0"/>
              <a:t>（负数）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表示数的符号位；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～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r>
              <a:rPr lang="zh-CN" altLang="en-US" sz="1600" b="1" dirty="0"/>
              <a:t>是数值的有效部分。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C</a:t>
            </a:r>
            <a:r>
              <a:rPr lang="zh-CN" altLang="en-US" sz="1600" b="1" dirty="0"/>
              <a:t>语言中的</a:t>
            </a:r>
            <a:r>
              <a:rPr lang="en-US" altLang="zh-CN" sz="1600" b="1" dirty="0"/>
              <a:t>char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short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int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long</a:t>
            </a:r>
            <a:r>
              <a:rPr lang="zh-CN" altLang="en-US" sz="1600" b="1" dirty="0"/>
              <a:t>都属于定点整数。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2821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、定点数表示范围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定点数的表示范围与机器字长以及机器码（机器数的表示方法：原码、反码、补码、移码）有关。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若计算机字长为</a:t>
            </a:r>
            <a:r>
              <a:rPr lang="en-US" altLang="zh-CN" sz="1600" b="1" dirty="0"/>
              <a:t>n+1</a:t>
            </a:r>
            <a:r>
              <a:rPr lang="zh-CN" altLang="en-US" sz="1600" b="1" dirty="0"/>
              <a:t>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位符号位），则它可以表示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n+1</a:t>
            </a:r>
            <a:r>
              <a:rPr lang="zh-CN" altLang="en-US" sz="1600" b="1" dirty="0"/>
              <a:t>个数据状态。采用不同机器码（原码、反码、补码、移码）的定点数表示范围为：</a:t>
            </a:r>
            <a:endParaRPr lang="en-US" altLang="zh-CN" sz="1600" b="1" dirty="0"/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b="1" dirty="0"/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090BE5-8E52-4321-BB63-FF6D6BEA32FA}"/>
              </a:ext>
            </a:extLst>
          </p:cNvPr>
          <p:cNvGrpSpPr/>
          <p:nvPr/>
        </p:nvGrpSpPr>
        <p:grpSpPr>
          <a:xfrm>
            <a:off x="683568" y="3131676"/>
            <a:ext cx="7922039" cy="3321256"/>
            <a:chOff x="683568" y="3131676"/>
            <a:chExt cx="7922039" cy="33212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6D8DFCE-2726-474F-B5E4-5F88EDA7D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3625683"/>
              <a:ext cx="7922039" cy="282724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83C1410-61B6-454E-93F1-365760F0C329}"/>
                </a:ext>
              </a:extLst>
            </p:cNvPr>
            <p:cNvSpPr txBox="1"/>
            <p:nvPr/>
          </p:nvSpPr>
          <p:spPr>
            <a:xfrm>
              <a:off x="2843808" y="3131676"/>
              <a:ext cx="35285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表</a:t>
              </a:r>
              <a:r>
                <a:rPr lang="en-US" altLang="zh-CN" sz="1600" b="1" dirty="0"/>
                <a:t>2.4    </a:t>
              </a:r>
              <a:r>
                <a:rPr lang="zh-CN" altLang="en-US" sz="1600" b="1" dirty="0"/>
                <a:t>定点数的表示范围（见教材）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0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数轴上的定点数的表示范围：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对于定点整数，数轴上每个刻度间隔为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对于定点小数，数轴上每个刻度间隔为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-n</a:t>
            </a:r>
            <a:r>
              <a:rPr lang="zh-CN" altLang="en-US" sz="1600" b="1" dirty="0"/>
              <a:t>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溢出</a:t>
            </a:r>
            <a:r>
              <a:rPr lang="zh-CN" altLang="en-US" sz="1600" b="1" dirty="0"/>
              <a:t>：当数据超出计算机所能表示的数据范围时称为溢出，数据大于最大正数时，称为</a:t>
            </a:r>
            <a:r>
              <a:rPr lang="zh-CN" altLang="en-US" sz="1600" b="1" dirty="0">
                <a:solidFill>
                  <a:srgbClr val="FF0000"/>
                </a:solidFill>
              </a:rPr>
              <a:t>正上溢</a:t>
            </a:r>
            <a:r>
              <a:rPr lang="zh-CN" altLang="en-US" sz="1600" b="1" dirty="0"/>
              <a:t>；数据小于最小负数时，称为</a:t>
            </a:r>
            <a:r>
              <a:rPr lang="zh-CN" altLang="en-US" sz="1600" b="1" dirty="0">
                <a:solidFill>
                  <a:srgbClr val="FF0000"/>
                </a:solidFill>
              </a:rPr>
              <a:t>负上溢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例如：假设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（包括符号位共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位），整数补码的表示范围为：</a:t>
            </a:r>
            <a:r>
              <a:rPr lang="en-US" altLang="zh-CN" sz="1400" b="1" dirty="0"/>
              <a:t>-128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+127</a:t>
            </a:r>
            <a:r>
              <a:rPr lang="zh-CN" altLang="en-US" sz="1400" b="1" dirty="0"/>
              <a:t>；如果数据</a:t>
            </a:r>
            <a:r>
              <a:rPr lang="en-US" altLang="zh-CN" sz="1400" b="1" dirty="0"/>
              <a:t>=130</a:t>
            </a:r>
            <a:r>
              <a:rPr lang="zh-CN" altLang="en-US" sz="1400" b="1" dirty="0"/>
              <a:t>，则发生正上溢；如果数据</a:t>
            </a:r>
            <a:r>
              <a:rPr lang="en-US" altLang="zh-CN" sz="1400" b="1" dirty="0"/>
              <a:t>=-130</a:t>
            </a:r>
            <a:r>
              <a:rPr lang="zh-CN" altLang="en-US" sz="1400" b="1" dirty="0"/>
              <a:t>，则发生负上溢。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例如：假设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（包括符号位共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位），小数补码的表示范围为：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-7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；如果数据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，则发生正上溢；如果数据</a:t>
            </a:r>
            <a:r>
              <a:rPr lang="en-US" altLang="zh-CN" sz="1400" b="1" dirty="0"/>
              <a:t>=-2</a:t>
            </a:r>
            <a:r>
              <a:rPr lang="zh-CN" altLang="en-US" sz="1400" b="1" dirty="0"/>
              <a:t>，则发生负上溢。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837B3FD-370A-4C5E-B4E4-4CC2156D75AC}"/>
              </a:ext>
            </a:extLst>
          </p:cNvPr>
          <p:cNvGrpSpPr/>
          <p:nvPr/>
        </p:nvGrpSpPr>
        <p:grpSpPr>
          <a:xfrm>
            <a:off x="1679120" y="980728"/>
            <a:ext cx="6133240" cy="1203797"/>
            <a:chOff x="1679120" y="1223934"/>
            <a:chExt cx="6133240" cy="120379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CCEECF8-BB67-49BF-AF05-16DCF38BFAEF}"/>
                </a:ext>
              </a:extLst>
            </p:cNvPr>
            <p:cNvGrpSpPr/>
            <p:nvPr/>
          </p:nvGrpSpPr>
          <p:grpSpPr>
            <a:xfrm>
              <a:off x="1679120" y="1223934"/>
              <a:ext cx="6133240" cy="908922"/>
              <a:chOff x="1679120" y="1135376"/>
              <a:chExt cx="6133240" cy="90892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E23D9B3-52CC-407F-AE16-94F4D15283C0}"/>
                  </a:ext>
                </a:extLst>
              </p:cNvPr>
              <p:cNvCxnSpPr/>
              <p:nvPr/>
            </p:nvCxnSpPr>
            <p:spPr>
              <a:xfrm>
                <a:off x="7020272" y="1196752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810AEAEA-D469-4FA5-95E8-66830DE90E65}"/>
                  </a:ext>
                </a:extLst>
              </p:cNvPr>
              <p:cNvGrpSpPr/>
              <p:nvPr/>
            </p:nvGrpSpPr>
            <p:grpSpPr>
              <a:xfrm>
                <a:off x="1679120" y="1135376"/>
                <a:ext cx="6133240" cy="908922"/>
                <a:chOff x="1679120" y="1135376"/>
                <a:chExt cx="6133240" cy="908922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AB6A61A6-D970-4807-A55A-0F2A14613C53}"/>
                    </a:ext>
                  </a:extLst>
                </p:cNvPr>
                <p:cNvCxnSpPr/>
                <p:nvPr/>
              </p:nvCxnSpPr>
              <p:spPr>
                <a:xfrm>
                  <a:off x="4572000" y="1196752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CFCED41-FB0B-4A2C-B97C-78DF858E4E6E}"/>
                    </a:ext>
                  </a:extLst>
                </p:cNvPr>
                <p:cNvSpPr txBox="1"/>
                <p:nvPr/>
              </p:nvSpPr>
              <p:spPr>
                <a:xfrm>
                  <a:off x="1679120" y="1268760"/>
                  <a:ext cx="58862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 b="1" dirty="0"/>
                    <a:t>负上溢</a:t>
                  </a:r>
                  <a:endParaRPr lang="en-US" altLang="zh-CN" sz="1050" b="1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16608913-85C6-4126-82BE-C5A238AA9825}"/>
                    </a:ext>
                  </a:extLst>
                </p:cNvPr>
                <p:cNvGrpSpPr/>
                <p:nvPr/>
              </p:nvGrpSpPr>
              <p:grpSpPr>
                <a:xfrm>
                  <a:off x="1907704" y="1135376"/>
                  <a:ext cx="5904656" cy="908922"/>
                  <a:chOff x="1907704" y="1135376"/>
                  <a:chExt cx="5904656" cy="908922"/>
                </a:xfrm>
              </p:grpSpPr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27EEB393-4E93-482C-9F35-1E874E50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60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A1E7B3C0-42C5-4670-991C-3DC3D7A7F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84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C3B2FBBB-4C3E-4B86-8042-A56AB4D54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6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728D8254-FA43-4A18-A9EB-5EEBF2CCB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0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8342B272-64CB-4F73-9A25-C14DEC4B7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20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5A8C5092-7B74-4338-BB06-E15F72346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44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60B3463F-F0AE-4AEE-B277-33B43EACB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7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FC2EAC2D-7410-4291-B27E-4ECDC1C9E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41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D1862427-6BA4-424D-91AA-22025D901E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81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ABF07D34-7684-4A9A-A9D7-E2749916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05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4CB41AF5-9C9A-4CB2-B411-3C34C4D0E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477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C19D44AA-5087-4C92-BAB3-F3A42B502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1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4E57E171-707F-4A7A-B28D-11EF7DF75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42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E7AD1EE3-96E7-4AF2-8950-31661A4109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6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D9BAAFAE-41A0-4150-B187-E1B51FF72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38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F9EEA262-788B-4485-9026-E795ACE1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2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965F1236-31A2-449D-A53D-1C840C49EA78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1135376"/>
                    <a:ext cx="5904656" cy="908922"/>
                    <a:chOff x="1907704" y="1135376"/>
                    <a:chExt cx="5904656" cy="908922"/>
                  </a:xfrm>
                </p:grpSpPr>
                <p:cxnSp>
                  <p:nvCxnSpPr>
                    <p:cNvPr id="5" name="直接箭头连接符 4">
                      <a:extLst>
                        <a:ext uri="{FF2B5EF4-FFF2-40B4-BE49-F238E27FC236}">
                          <a16:creationId xmlns:a16="http://schemas.microsoft.com/office/drawing/2014/main" id="{7CDDF449-4CF4-44D7-8373-EB9FB75886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07704" y="1556792"/>
                      <a:ext cx="59046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02058C21-09A5-4C01-B877-014E276809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7744" y="1196752"/>
                      <a:ext cx="0" cy="3600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id="{7AE4AD9B-1A9A-4974-9C1D-A92E096E40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17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>
                      <a:extLst>
                        <a:ext uri="{FF2B5EF4-FFF2-40B4-BE49-F238E27FC236}">
                          <a16:creationId xmlns:a16="http://schemas.microsoft.com/office/drawing/2014/main" id="{DC7B8C59-3CEA-4708-9EE6-08331BAC40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41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>
                      <a:extLst>
                        <a:ext uri="{FF2B5EF4-FFF2-40B4-BE49-F238E27FC236}">
                          <a16:creationId xmlns:a16="http://schemas.microsoft.com/office/drawing/2014/main" id="{BE5FB9C2-8497-406E-8D25-93C31726FB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914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id="{BB2061A7-163B-4EBD-8667-1EBADCC0D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38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id="{C5E2D2CE-592F-446D-B3F4-676E8F4BD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878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>
                      <a:extLst>
                        <a:ext uri="{FF2B5EF4-FFF2-40B4-BE49-F238E27FC236}">
                          <a16:creationId xmlns:a16="http://schemas.microsoft.com/office/drawing/2014/main" id="{B58242D5-102D-41E5-B186-E7BD6E7E1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02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连接符 16">
                      <a:extLst>
                        <a:ext uri="{FF2B5EF4-FFF2-40B4-BE49-F238E27FC236}">
                          <a16:creationId xmlns:a16="http://schemas.microsoft.com/office/drawing/2014/main" id="{B63951E2-C873-44EE-B37D-00652FA54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74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A6043103-FBB4-4D82-B9D6-0D2F3083DC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8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2F4810AA-D1BE-4A23-8CD7-2B4E55B96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38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id="{72D98CE8-00D3-43A3-B2F5-E42A1F95C1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162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587C0831-9F7D-4A98-9A2A-DC4462E012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435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920F79EB-827B-4865-9B55-79FEA9456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59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C20E9BD5-55E8-47A3-AD49-B47C08178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399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>
                      <a:extLst>
                        <a:ext uri="{FF2B5EF4-FFF2-40B4-BE49-F238E27FC236}">
                          <a16:creationId xmlns:a16="http://schemas.microsoft.com/office/drawing/2014/main" id="{80A9BAE8-0D8A-47D2-AE97-5E2FDF15F9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923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478B844B-D4CF-4426-8265-7DDC7AFCE1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6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3C64C55B-C2DB-4866-8AAB-16403FA247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4ACB20CC-9932-4DEA-B3ED-FDD253F83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9798" y="1135376"/>
                      <a:ext cx="5566538" cy="908922"/>
                      <a:chOff x="2029798" y="1135376"/>
                      <a:chExt cx="5566538" cy="908922"/>
                    </a:xfrm>
                  </p:grpSpPr>
                  <p:sp>
                    <p:nvSpPr>
                      <p:cNvPr id="43" name="文本框 42">
                        <a:extLst>
                          <a:ext uri="{FF2B5EF4-FFF2-40B4-BE49-F238E27FC236}">
                            <a16:creationId xmlns:a16="http://schemas.microsoft.com/office/drawing/2014/main" id="{2102242F-545C-43BF-8C82-0E387C2FCC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979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最小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负数</a:t>
                        </a:r>
                      </a:p>
                    </p:txBody>
                  </p:sp>
                  <p:sp>
                    <p:nvSpPr>
                      <p:cNvPr id="44" name="文本框 43">
                        <a:extLst>
                          <a:ext uri="{FF2B5EF4-FFF2-40B4-BE49-F238E27FC236}">
                            <a16:creationId xmlns:a16="http://schemas.microsoft.com/office/drawing/2014/main" id="{903C75DB-5F4D-4D94-9BF6-4581F48BF2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424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最大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正数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E0DDC8A3-01FE-4F86-84D2-BFA358603B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564" y="1671328"/>
                        <a:ext cx="25359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50" b="1" dirty="0"/>
                          <a:t>0</a:t>
                        </a:r>
                      </a:p>
                    </p:txBody>
                  </p:sp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id="{AD6D0109-4ABA-471D-B466-0F79BF24F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7712" y="1268760"/>
                        <a:ext cx="58862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正上溢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195B30CC-648E-4039-A668-90F5A4FC7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5224" y="1135376"/>
                        <a:ext cx="72327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负数区域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A99E255-AB3A-4E1F-BF45-019EF8563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67992" y="1142912"/>
                        <a:ext cx="723275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正数区域</a:t>
                        </a:r>
                        <a:endParaRPr lang="en-US" altLang="zh-CN" sz="1050" b="1" dirty="0"/>
                      </a:p>
                    </p:txBody>
                  </p: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E0072DC1-2F4D-40AD-816A-0B87E96AB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69056" y="1268760"/>
                        <a:ext cx="85992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箭头连接符 51">
                        <a:extLst>
                          <a:ext uri="{FF2B5EF4-FFF2-40B4-BE49-F238E27FC236}">
                            <a16:creationId xmlns:a16="http://schemas.microsoft.com/office/drawing/2014/main" id="{860CFDBD-5D97-4931-98E3-6179F80C1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43536" y="1268760"/>
                        <a:ext cx="72428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>
                        <a:extLst>
                          <a:ext uri="{FF2B5EF4-FFF2-40B4-BE49-F238E27FC236}">
                            <a16:creationId xmlns:a16="http://schemas.microsoft.com/office/drawing/2014/main" id="{7D950C6A-587D-42D5-BD54-A57A0A79EC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2000" y="1268760"/>
                        <a:ext cx="93290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>
                        <a:extLst>
                          <a:ext uri="{FF2B5EF4-FFF2-40B4-BE49-F238E27FC236}">
                            <a16:creationId xmlns:a16="http://schemas.microsoft.com/office/drawing/2014/main" id="{4EF9D312-DCC6-4F67-92F3-8FEB894162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67744" y="1268760"/>
                        <a:ext cx="936104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C349526-3478-41D6-8E3A-07BD87F8CC96}"/>
                </a:ext>
              </a:extLst>
            </p:cNvPr>
            <p:cNvSpPr txBox="1"/>
            <p:nvPr/>
          </p:nvSpPr>
          <p:spPr>
            <a:xfrm>
              <a:off x="3347864" y="2119954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2.5    </a:t>
              </a:r>
              <a:r>
                <a:rPr lang="zh-CN" altLang="en-US" sz="1400" b="1" dirty="0"/>
                <a:t>定点数的表示范围（见教材）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17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24" y="819008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精度溢出</a:t>
            </a:r>
            <a:r>
              <a:rPr lang="zh-CN" altLang="en-US" sz="1600" b="1" dirty="0"/>
              <a:t>：对于小数还存在精度的问题，所有不在数轴上的小数都超出了定点小数所能表示的精度，无法表示，此时定点小数发生精度溢出，只能采用舍入的方法近似表示。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例如：假设</a:t>
            </a:r>
            <a:r>
              <a:rPr lang="en-US" altLang="zh-CN" sz="1600" b="1" dirty="0"/>
              <a:t>n=3</a:t>
            </a:r>
            <a:r>
              <a:rPr lang="zh-CN" altLang="en-US" sz="1600" b="1" dirty="0"/>
              <a:t>（包括符号位共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位），小数补码的表示范围为：</a:t>
            </a:r>
            <a:r>
              <a:rPr lang="en-US" altLang="zh-CN" sz="1600" b="1" dirty="0"/>
              <a:t>-1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+(1-2</a:t>
            </a:r>
            <a:r>
              <a:rPr lang="en-US" altLang="zh-CN" sz="1600" b="1" baseline="30000" dirty="0"/>
              <a:t>-3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；数轴上每个刻度间隔为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-3</a:t>
            </a:r>
            <a:r>
              <a:rPr lang="zh-CN" altLang="en-US" sz="1600" b="1" dirty="0"/>
              <a:t>。数轴上的数值为：</a:t>
            </a:r>
            <a:r>
              <a:rPr lang="en-US" altLang="zh-CN" sz="1600" b="1" dirty="0"/>
              <a:t>-1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-7/8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-6/8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-5/8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-4/8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-3/8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-2/8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-1/8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2/8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3/8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4/8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5/8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6/8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7/8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</a:t>
            </a:r>
            <a:r>
              <a:rPr lang="en-US" altLang="zh-CN" sz="1600" b="1" dirty="0"/>
              <a:t>x=5/16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x=2.5/8</a:t>
            </a:r>
            <a:r>
              <a:rPr lang="zh-CN" altLang="en-US" sz="1600" b="1" dirty="0"/>
              <a:t>），在数轴上无法表示，发生精度溢出。因为</a:t>
            </a:r>
            <a:r>
              <a:rPr lang="en-US" altLang="zh-CN" sz="1600" b="1" dirty="0"/>
              <a:t>x=5/16=0.0101</a:t>
            </a:r>
            <a:r>
              <a:rPr lang="zh-CN" altLang="en-US" sz="1600" b="1" dirty="0"/>
              <a:t>，小数点后面有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位，超出了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位（</a:t>
            </a:r>
            <a:r>
              <a:rPr lang="en-US" altLang="zh-CN" sz="1600" b="1" dirty="0"/>
              <a:t>n=3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此时，可以采用舍入的方法近似表示；或者是</a:t>
            </a:r>
            <a:r>
              <a:rPr lang="en-US" altLang="zh-CN" sz="1600" b="1" dirty="0"/>
              <a:t>x=</a:t>
            </a:r>
            <a:r>
              <a:rPr lang="en-US" altLang="zh-CN" sz="1600" b="1" dirty="0">
                <a:solidFill>
                  <a:srgbClr val="FF0000"/>
                </a:solidFill>
              </a:rPr>
              <a:t>0.010</a:t>
            </a:r>
            <a:r>
              <a:rPr lang="en-US" altLang="zh-CN" sz="1600" b="1" dirty="0"/>
              <a:t>=2/8=4/16</a:t>
            </a:r>
            <a:r>
              <a:rPr lang="zh-CN" altLang="en-US" sz="1600" b="1" dirty="0"/>
              <a:t>；或者是</a:t>
            </a:r>
            <a:r>
              <a:rPr lang="en-US" altLang="zh-CN" sz="1600" b="1" dirty="0"/>
              <a:t>x=</a:t>
            </a:r>
            <a:r>
              <a:rPr lang="en-US" altLang="zh-CN" sz="1600" b="1" dirty="0">
                <a:solidFill>
                  <a:srgbClr val="FF0000"/>
                </a:solidFill>
              </a:rPr>
              <a:t>0.011</a:t>
            </a:r>
            <a:r>
              <a:rPr lang="en-US" altLang="zh-CN" sz="1600" b="1" dirty="0"/>
              <a:t>=3/8=6/16</a:t>
            </a:r>
            <a:r>
              <a:rPr lang="zh-CN" altLang="en-US" sz="1600" b="1" dirty="0"/>
              <a:t>。</a:t>
            </a:r>
            <a:endParaRPr lang="en-US" altLang="zh-CN" sz="14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837B3FD-370A-4C5E-B4E4-4CC2156D75AC}"/>
              </a:ext>
            </a:extLst>
          </p:cNvPr>
          <p:cNvGrpSpPr/>
          <p:nvPr/>
        </p:nvGrpSpPr>
        <p:grpSpPr>
          <a:xfrm>
            <a:off x="1679120" y="4673475"/>
            <a:ext cx="6133240" cy="1203797"/>
            <a:chOff x="1679120" y="1223934"/>
            <a:chExt cx="6133240" cy="120379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CCEECF8-BB67-49BF-AF05-16DCF38BFAEF}"/>
                </a:ext>
              </a:extLst>
            </p:cNvPr>
            <p:cNvGrpSpPr/>
            <p:nvPr/>
          </p:nvGrpSpPr>
          <p:grpSpPr>
            <a:xfrm>
              <a:off x="1679120" y="1223934"/>
              <a:ext cx="6133240" cy="908922"/>
              <a:chOff x="1679120" y="1135376"/>
              <a:chExt cx="6133240" cy="90892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E23D9B3-52CC-407F-AE16-94F4D15283C0}"/>
                  </a:ext>
                </a:extLst>
              </p:cNvPr>
              <p:cNvCxnSpPr/>
              <p:nvPr/>
            </p:nvCxnSpPr>
            <p:spPr>
              <a:xfrm>
                <a:off x="7020272" y="1196752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810AEAEA-D469-4FA5-95E8-66830DE90E65}"/>
                  </a:ext>
                </a:extLst>
              </p:cNvPr>
              <p:cNvGrpSpPr/>
              <p:nvPr/>
            </p:nvGrpSpPr>
            <p:grpSpPr>
              <a:xfrm>
                <a:off x="1679120" y="1135376"/>
                <a:ext cx="6133240" cy="908922"/>
                <a:chOff x="1679120" y="1135376"/>
                <a:chExt cx="6133240" cy="908922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AB6A61A6-D970-4807-A55A-0F2A14613C53}"/>
                    </a:ext>
                  </a:extLst>
                </p:cNvPr>
                <p:cNvCxnSpPr/>
                <p:nvPr/>
              </p:nvCxnSpPr>
              <p:spPr>
                <a:xfrm>
                  <a:off x="4572000" y="1196752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CFCED41-FB0B-4A2C-B97C-78DF858E4E6E}"/>
                    </a:ext>
                  </a:extLst>
                </p:cNvPr>
                <p:cNvSpPr txBox="1"/>
                <p:nvPr/>
              </p:nvSpPr>
              <p:spPr>
                <a:xfrm>
                  <a:off x="1679120" y="1268760"/>
                  <a:ext cx="58862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 b="1" dirty="0"/>
                    <a:t>负上溢</a:t>
                  </a:r>
                  <a:endParaRPr lang="en-US" altLang="zh-CN" sz="1050" b="1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16608913-85C6-4126-82BE-C5A238AA9825}"/>
                    </a:ext>
                  </a:extLst>
                </p:cNvPr>
                <p:cNvGrpSpPr/>
                <p:nvPr/>
              </p:nvGrpSpPr>
              <p:grpSpPr>
                <a:xfrm>
                  <a:off x="1907704" y="1135376"/>
                  <a:ext cx="5904656" cy="908922"/>
                  <a:chOff x="1907704" y="1135376"/>
                  <a:chExt cx="5904656" cy="908922"/>
                </a:xfrm>
              </p:grpSpPr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27EEB393-4E93-482C-9F35-1E874E50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60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A1E7B3C0-42C5-4670-991C-3DC3D7A7F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84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C3B2FBBB-4C3E-4B86-8042-A56AB4D54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6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728D8254-FA43-4A18-A9EB-5EEBF2CCB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0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8342B272-64CB-4F73-9A25-C14DEC4B7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20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5A8C5092-7B74-4338-BB06-E15F72346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44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60B3463F-F0AE-4AEE-B277-33B43EACB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7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FC2EAC2D-7410-4291-B27E-4ECDC1C9E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41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D1862427-6BA4-424D-91AA-22025D901E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81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ABF07D34-7684-4A9A-A9D7-E2749916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05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4CB41AF5-9C9A-4CB2-B411-3C34C4D0E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477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C19D44AA-5087-4C92-BAB3-F3A42B502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1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4E57E171-707F-4A7A-B28D-11EF7DF75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42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E7AD1EE3-96E7-4AF2-8950-31661A4109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6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D9BAAFAE-41A0-4150-B187-E1B51FF72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38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F9EEA262-788B-4485-9026-E795ACE1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2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965F1236-31A2-449D-A53D-1C840C49EA78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1135376"/>
                    <a:ext cx="5904656" cy="908922"/>
                    <a:chOff x="1907704" y="1135376"/>
                    <a:chExt cx="5904656" cy="908922"/>
                  </a:xfrm>
                </p:grpSpPr>
                <p:cxnSp>
                  <p:nvCxnSpPr>
                    <p:cNvPr id="5" name="直接箭头连接符 4">
                      <a:extLst>
                        <a:ext uri="{FF2B5EF4-FFF2-40B4-BE49-F238E27FC236}">
                          <a16:creationId xmlns:a16="http://schemas.microsoft.com/office/drawing/2014/main" id="{7CDDF449-4CF4-44D7-8373-EB9FB75886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07704" y="1556792"/>
                      <a:ext cx="59046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02058C21-09A5-4C01-B877-014E276809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7744" y="1196752"/>
                      <a:ext cx="0" cy="3600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id="{7AE4AD9B-1A9A-4974-9C1D-A92E096E40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17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>
                      <a:extLst>
                        <a:ext uri="{FF2B5EF4-FFF2-40B4-BE49-F238E27FC236}">
                          <a16:creationId xmlns:a16="http://schemas.microsoft.com/office/drawing/2014/main" id="{DC7B8C59-3CEA-4708-9EE6-08331BAC40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41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>
                      <a:extLst>
                        <a:ext uri="{FF2B5EF4-FFF2-40B4-BE49-F238E27FC236}">
                          <a16:creationId xmlns:a16="http://schemas.microsoft.com/office/drawing/2014/main" id="{BE5FB9C2-8497-406E-8D25-93C31726FB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914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id="{BB2061A7-163B-4EBD-8667-1EBADCC0D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38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id="{C5E2D2CE-592F-446D-B3F4-676E8F4BD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878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>
                      <a:extLst>
                        <a:ext uri="{FF2B5EF4-FFF2-40B4-BE49-F238E27FC236}">
                          <a16:creationId xmlns:a16="http://schemas.microsoft.com/office/drawing/2014/main" id="{B58242D5-102D-41E5-B186-E7BD6E7E1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02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连接符 16">
                      <a:extLst>
                        <a:ext uri="{FF2B5EF4-FFF2-40B4-BE49-F238E27FC236}">
                          <a16:creationId xmlns:a16="http://schemas.microsoft.com/office/drawing/2014/main" id="{B63951E2-C873-44EE-B37D-00652FA54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74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A6043103-FBB4-4D82-B9D6-0D2F3083DC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8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2F4810AA-D1BE-4A23-8CD7-2B4E55B96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38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id="{72D98CE8-00D3-43A3-B2F5-E42A1F95C1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162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587C0831-9F7D-4A98-9A2A-DC4462E012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435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920F79EB-827B-4865-9B55-79FEA9456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59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C20E9BD5-55E8-47A3-AD49-B47C08178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399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>
                      <a:extLst>
                        <a:ext uri="{FF2B5EF4-FFF2-40B4-BE49-F238E27FC236}">
                          <a16:creationId xmlns:a16="http://schemas.microsoft.com/office/drawing/2014/main" id="{80A9BAE8-0D8A-47D2-AE97-5E2FDF15F9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923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478B844B-D4CF-4426-8265-7DDC7AFCE1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6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3C64C55B-C2DB-4866-8AAB-16403FA247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4ACB20CC-9932-4DEA-B3ED-FDD253F83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9798" y="1135376"/>
                      <a:ext cx="5566538" cy="908922"/>
                      <a:chOff x="2029798" y="1135376"/>
                      <a:chExt cx="5566538" cy="908922"/>
                    </a:xfrm>
                  </p:grpSpPr>
                  <p:sp>
                    <p:nvSpPr>
                      <p:cNvPr id="43" name="文本框 42">
                        <a:extLst>
                          <a:ext uri="{FF2B5EF4-FFF2-40B4-BE49-F238E27FC236}">
                            <a16:creationId xmlns:a16="http://schemas.microsoft.com/office/drawing/2014/main" id="{2102242F-545C-43BF-8C82-0E387C2FCC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979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最小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负数</a:t>
                        </a:r>
                      </a:p>
                    </p:txBody>
                  </p:sp>
                  <p:sp>
                    <p:nvSpPr>
                      <p:cNvPr id="44" name="文本框 43">
                        <a:extLst>
                          <a:ext uri="{FF2B5EF4-FFF2-40B4-BE49-F238E27FC236}">
                            <a16:creationId xmlns:a16="http://schemas.microsoft.com/office/drawing/2014/main" id="{903C75DB-5F4D-4D94-9BF6-4581F48BF2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424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最大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正数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E0DDC8A3-01FE-4F86-84D2-BFA358603B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564" y="1671328"/>
                        <a:ext cx="25359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50" b="1" dirty="0"/>
                          <a:t>0</a:t>
                        </a:r>
                      </a:p>
                    </p:txBody>
                  </p:sp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id="{AD6D0109-4ABA-471D-B466-0F79BF24F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7712" y="1268760"/>
                        <a:ext cx="58862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正上溢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195B30CC-648E-4039-A668-90F5A4FC7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5224" y="1135376"/>
                        <a:ext cx="72327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负数区域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A99E255-AB3A-4E1F-BF45-019EF8563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67992" y="1142912"/>
                        <a:ext cx="723275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正数区域</a:t>
                        </a:r>
                        <a:endParaRPr lang="en-US" altLang="zh-CN" sz="1050" b="1" dirty="0"/>
                      </a:p>
                    </p:txBody>
                  </p: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E0072DC1-2F4D-40AD-816A-0B87E96AB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69056" y="1268760"/>
                        <a:ext cx="85992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箭头连接符 51">
                        <a:extLst>
                          <a:ext uri="{FF2B5EF4-FFF2-40B4-BE49-F238E27FC236}">
                            <a16:creationId xmlns:a16="http://schemas.microsoft.com/office/drawing/2014/main" id="{860CFDBD-5D97-4931-98E3-6179F80C1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43536" y="1268760"/>
                        <a:ext cx="72428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>
                        <a:extLst>
                          <a:ext uri="{FF2B5EF4-FFF2-40B4-BE49-F238E27FC236}">
                            <a16:creationId xmlns:a16="http://schemas.microsoft.com/office/drawing/2014/main" id="{7D950C6A-587D-42D5-BD54-A57A0A79EC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2000" y="1268760"/>
                        <a:ext cx="93290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>
                        <a:extLst>
                          <a:ext uri="{FF2B5EF4-FFF2-40B4-BE49-F238E27FC236}">
                            <a16:creationId xmlns:a16="http://schemas.microsoft.com/office/drawing/2014/main" id="{4EF9D312-DCC6-4F67-92F3-8FEB894162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67744" y="1268760"/>
                        <a:ext cx="936104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C349526-3478-41D6-8E3A-07BD87F8CC96}"/>
                </a:ext>
              </a:extLst>
            </p:cNvPr>
            <p:cNvSpPr txBox="1"/>
            <p:nvPr/>
          </p:nvSpPr>
          <p:spPr>
            <a:xfrm>
              <a:off x="3419872" y="2119954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2.5    </a:t>
              </a:r>
              <a:r>
                <a:rPr lang="zh-CN" altLang="en-US" sz="1400" b="1" dirty="0"/>
                <a:t>定点数的表示范围（见教材）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10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2.2.3  </a:t>
            </a:r>
            <a:r>
              <a:rPr lang="zh-CN" altLang="en-US" b="1" dirty="0">
                <a:ea typeface="黑体" pitchFamily="49" charset="-122"/>
              </a:rPr>
              <a:t>浮点数表示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、浮点数的表示形式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定点数</a:t>
            </a:r>
            <a:r>
              <a:rPr lang="zh-CN" altLang="en-US" sz="1600" b="1" dirty="0"/>
              <a:t>的小数点是</a:t>
            </a:r>
            <a:r>
              <a:rPr lang="zh-CN" altLang="en-US" sz="1600" b="1" dirty="0">
                <a:solidFill>
                  <a:srgbClr val="FF0000"/>
                </a:solidFill>
              </a:rPr>
              <a:t>固定</a:t>
            </a:r>
            <a:r>
              <a:rPr lang="zh-CN" altLang="en-US" sz="1600" b="1" dirty="0"/>
              <a:t>的（定点小数，小数点在符号位的右边；定点整数，小数点在最右边）；而</a:t>
            </a:r>
            <a:r>
              <a:rPr lang="zh-CN" altLang="en-US" sz="1600" b="1" dirty="0">
                <a:solidFill>
                  <a:srgbClr val="FF0000"/>
                </a:solidFill>
              </a:rPr>
              <a:t>浮点数</a:t>
            </a:r>
            <a:r>
              <a:rPr lang="zh-CN" altLang="en-US" sz="1600" b="1" dirty="0"/>
              <a:t>的小数点位置是不固定的，小数点位置可以</a:t>
            </a:r>
            <a:r>
              <a:rPr lang="zh-CN" altLang="en-US" sz="1600" b="1" dirty="0">
                <a:solidFill>
                  <a:srgbClr val="FF0000"/>
                </a:solidFill>
              </a:rPr>
              <a:t>浮动</a:t>
            </a:r>
            <a:r>
              <a:rPr lang="zh-CN" altLang="en-US" sz="1600" b="1" dirty="0"/>
              <a:t>，故称为浮点数。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123.456 = 0.123456x10</a:t>
            </a:r>
            <a:r>
              <a:rPr lang="en-US" altLang="zh-CN" sz="1600" b="1" baseline="30000" dirty="0"/>
              <a:t>3 </a:t>
            </a:r>
            <a:r>
              <a:rPr lang="en-US" altLang="zh-CN" sz="1600" b="1" dirty="0"/>
              <a:t>= 1.23456x10</a:t>
            </a:r>
            <a:r>
              <a:rPr lang="en-US" altLang="zh-CN" sz="1600" b="1" baseline="30000" dirty="0"/>
              <a:t>2</a:t>
            </a:r>
            <a:r>
              <a:rPr lang="en-US" altLang="zh-CN" sz="1600" b="1" dirty="0"/>
              <a:t> = 12.3456x10</a:t>
            </a:r>
            <a:r>
              <a:rPr lang="en-US" altLang="zh-CN" sz="1600" b="1" baseline="30000" dirty="0"/>
              <a:t>1 </a:t>
            </a:r>
            <a:r>
              <a:rPr lang="zh-CN" altLang="en-US" sz="1600" b="1" dirty="0"/>
              <a:t>（小数点位置可以浮动）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浮点数表示为：</a:t>
            </a:r>
            <a:r>
              <a:rPr lang="en-US" altLang="zh-CN" sz="1600" b="1" dirty="0"/>
              <a:t>N = 2</a:t>
            </a:r>
            <a:r>
              <a:rPr lang="en-US" altLang="zh-CN" sz="1600" b="1" baseline="30000" dirty="0"/>
              <a:t>E</a:t>
            </a:r>
            <a:r>
              <a:rPr lang="en-US" altLang="zh-CN" sz="1600" b="1" dirty="0"/>
              <a:t>xM = 2</a:t>
            </a:r>
            <a:r>
              <a:rPr lang="en-US" altLang="zh-CN" sz="1600" b="1" baseline="30000" dirty="0"/>
              <a:t>±e</a:t>
            </a:r>
            <a:r>
              <a:rPr lang="en-US" altLang="zh-CN" sz="1600" b="1" dirty="0"/>
              <a:t>x(±0.m)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E</a:t>
            </a:r>
            <a:r>
              <a:rPr lang="zh-CN" altLang="en-US" sz="1400" b="1" dirty="0"/>
              <a:t>称为</a:t>
            </a:r>
            <a:r>
              <a:rPr lang="zh-CN" altLang="en-US" sz="1400" b="1" dirty="0">
                <a:solidFill>
                  <a:srgbClr val="FF0000"/>
                </a:solidFill>
              </a:rPr>
              <a:t>阶码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Exponent</a:t>
            </a:r>
            <a:r>
              <a:rPr lang="zh-CN" altLang="en-US" sz="1400" b="1" dirty="0"/>
              <a:t>），为纯整数，</a:t>
            </a:r>
            <a:r>
              <a:rPr lang="en-US" altLang="zh-CN" sz="1400" b="1" dirty="0"/>
              <a:t>e</a:t>
            </a:r>
            <a:r>
              <a:rPr lang="zh-CN" altLang="en-US" sz="1400" b="1" dirty="0"/>
              <a:t>为阶码的数值部分；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称为</a:t>
            </a:r>
            <a:r>
              <a:rPr lang="zh-CN" altLang="en-US" sz="1400" b="1" dirty="0">
                <a:solidFill>
                  <a:srgbClr val="FF0000"/>
                </a:solidFill>
              </a:rPr>
              <a:t>尾数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Mantissa</a:t>
            </a:r>
            <a:r>
              <a:rPr lang="zh-CN" altLang="en-US" sz="1400" b="1" dirty="0"/>
              <a:t>），为纯小数，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为尾数的数值部分。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796469-A5D8-468D-AD5F-5CBBD7B505E5}"/>
              </a:ext>
            </a:extLst>
          </p:cNvPr>
          <p:cNvGrpSpPr/>
          <p:nvPr/>
        </p:nvGrpSpPr>
        <p:grpSpPr>
          <a:xfrm>
            <a:off x="2051720" y="4869160"/>
            <a:ext cx="5259086" cy="1819945"/>
            <a:chOff x="2051720" y="4869160"/>
            <a:chExt cx="5259086" cy="18199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B820C0D-085B-49C4-8410-CE55F514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4869160"/>
              <a:ext cx="5259086" cy="126439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0AEB26-9A19-47E7-AFDF-03FFCB01DAC7}"/>
                </a:ext>
              </a:extLst>
            </p:cNvPr>
            <p:cNvSpPr txBox="1"/>
            <p:nvPr/>
          </p:nvSpPr>
          <p:spPr>
            <a:xfrm>
              <a:off x="3131840" y="6381328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2.6    </a:t>
              </a:r>
              <a:r>
                <a:rPr lang="zh-CN" altLang="en-US" sz="1400" b="1" dirty="0"/>
                <a:t>浮点数的数据格式（见教材）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9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BC7DA5A3-741B-4316-B689-929D02FEF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029575" cy="5545138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　计算机系统概论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章　数据信息的表示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　运算方法与运算器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　存储系统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　指令系统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　中央处理器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　指令流水线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　总线系统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　输入输出系统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DF042-D2FF-4287-BE4A-112B23C8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2919785" cy="403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3EA1DE9-A480-42DF-9BF1-3530731C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、浮点数的表示范围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最大正数</a:t>
            </a:r>
            <a:r>
              <a:rPr lang="zh-CN" altLang="en-US" sz="1200" b="1" dirty="0"/>
              <a:t>：阶码为最大数、尾数为最大正数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最小正数</a:t>
            </a:r>
            <a:r>
              <a:rPr lang="zh-CN" altLang="en-US" sz="1200" b="1" dirty="0"/>
              <a:t>：阶码为最小数、尾数为最小正数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最大负数</a:t>
            </a:r>
            <a:r>
              <a:rPr lang="zh-CN" altLang="en-US" sz="1200" b="1" dirty="0"/>
              <a:t>：阶码为最小数、尾数为最大负数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最小负数</a:t>
            </a:r>
            <a:r>
              <a:rPr lang="zh-CN" altLang="en-US" sz="1200" b="1" dirty="0"/>
              <a:t>：阶码为最大数、尾数为最小负数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正上溢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+∞</a:t>
            </a:r>
            <a:r>
              <a:rPr lang="zh-CN" altLang="en-US" sz="1200" b="1" dirty="0"/>
              <a:t>）：浮点数大于最大正数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负上溢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-∞</a:t>
            </a:r>
            <a:r>
              <a:rPr lang="zh-CN" altLang="en-US" sz="1200" b="1" dirty="0"/>
              <a:t>）：浮点数小于最小负数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正下溢</a:t>
            </a:r>
            <a:r>
              <a:rPr lang="zh-CN" altLang="en-US" sz="1200" b="1" dirty="0"/>
              <a:t>（作为机器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处理）：浮点数正数小于最小正数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负下溢</a:t>
            </a:r>
            <a:r>
              <a:rPr lang="zh-CN" altLang="en-US" sz="1200" b="1" dirty="0"/>
              <a:t>（作为机器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处理）：浮点数负数大于最大负数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精度溢出</a:t>
            </a:r>
            <a:r>
              <a:rPr lang="zh-CN" altLang="en-US" sz="1200" b="1" dirty="0"/>
              <a:t>：某个浮点数在表示区间，但不在数轴刻度上，此时只能用近似数表示。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浮点数的数轴刻度</a:t>
            </a:r>
            <a:r>
              <a:rPr lang="zh-CN" altLang="en-US" sz="1200" b="1" dirty="0">
                <a:solidFill>
                  <a:srgbClr val="FF0000"/>
                </a:solidFill>
              </a:rPr>
              <a:t>是不均匀的</a:t>
            </a:r>
            <a:r>
              <a:rPr lang="zh-CN" altLang="en-US" sz="1200" b="1" dirty="0"/>
              <a:t>（定点数的数轴刻度是均匀的），越往数轴的左右两端，刻度越稀疏。</a:t>
            </a:r>
            <a:endParaRPr lang="en-US" altLang="zh-CN" sz="12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F57BDB-9008-4330-8C10-85F8C882B085}"/>
              </a:ext>
            </a:extLst>
          </p:cNvPr>
          <p:cNvGrpSpPr/>
          <p:nvPr/>
        </p:nvGrpSpPr>
        <p:grpSpPr>
          <a:xfrm>
            <a:off x="1331640" y="1104999"/>
            <a:ext cx="5760640" cy="1819945"/>
            <a:chOff x="1331640" y="836712"/>
            <a:chExt cx="5760640" cy="18199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D7E872-7376-4AE7-B90C-C518C8E7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836712"/>
              <a:ext cx="5760640" cy="136815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543FC7-C957-47A1-B5DB-F6D3B0BDBA8B}"/>
                </a:ext>
              </a:extLst>
            </p:cNvPr>
            <p:cNvSpPr txBox="1"/>
            <p:nvPr/>
          </p:nvSpPr>
          <p:spPr>
            <a:xfrm>
              <a:off x="2858987" y="2348880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2.7    </a:t>
              </a:r>
              <a:r>
                <a:rPr lang="zh-CN" altLang="en-US" sz="1400" b="1" dirty="0"/>
                <a:t>浮点数的表示范围（见教材）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5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3888432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</a:t>
            </a:r>
            <a:r>
              <a:rPr lang="en-US" altLang="zh-CN" sz="1600" b="1" dirty="0">
                <a:solidFill>
                  <a:srgbClr val="FF0000"/>
                </a:solidFill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</a:rPr>
              <a:t>位浮点数</a:t>
            </a:r>
            <a:r>
              <a:rPr lang="zh-CN" altLang="en-US" sz="1600" b="1" dirty="0"/>
              <a:t>，其中阶码为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位（含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位阶符，用移码表示）、尾数为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位（含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位数符，用补码表示），则：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阶码的表示范围为：</a:t>
            </a:r>
            <a:r>
              <a:rPr lang="en-US" altLang="zh-CN" sz="1400" b="1" dirty="0"/>
              <a:t>-16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15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0,0000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1,1111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尾数的表示范围为：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1.00 0000 0000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0.11 1111 1111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阶码最大数：</a:t>
            </a:r>
            <a:r>
              <a:rPr lang="en-US" altLang="zh-CN" sz="1400" b="1" dirty="0"/>
              <a:t>+15</a:t>
            </a:r>
            <a:r>
              <a:rPr lang="zh-CN" altLang="en-US" sz="1400" b="1" dirty="0"/>
              <a:t>；阶码最小数：</a:t>
            </a:r>
            <a:r>
              <a:rPr lang="en-US" altLang="zh-CN" sz="1400" b="1" dirty="0"/>
              <a:t>-16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尾数最大正数：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；尾数最小正数：</a:t>
            </a:r>
            <a:r>
              <a:rPr lang="en-US" altLang="zh-CN" sz="1400" b="1" dirty="0"/>
              <a:t>+2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；尾数最大负数：</a:t>
            </a:r>
            <a:r>
              <a:rPr lang="en-US" altLang="zh-CN" sz="1400" b="1" dirty="0"/>
              <a:t>-2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；尾数最小负数：</a:t>
            </a:r>
            <a:r>
              <a:rPr lang="en-US" altLang="zh-CN" sz="1400" b="1" dirty="0"/>
              <a:t>-1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浮点数最大正数：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15</a:t>
            </a:r>
            <a:r>
              <a:rPr lang="en-US" altLang="zh-CN" sz="1400" b="1" dirty="0"/>
              <a:t>x(1-2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1,1111   0.11 1111 1111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浮点数最小正数：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-16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      </a:t>
            </a:r>
            <a:r>
              <a:rPr lang="en-US" altLang="zh-CN" sz="1400" b="1" dirty="0">
                <a:solidFill>
                  <a:srgbClr val="FF0000"/>
                </a:solidFill>
              </a:rPr>
              <a:t>0,0000   0.00 0000 0001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浮点数最大负数：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-16</a:t>
            </a:r>
            <a:r>
              <a:rPr lang="en-US" altLang="zh-CN" sz="1400" b="1" dirty="0"/>
              <a:t>x(-2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  </a:t>
            </a:r>
            <a:r>
              <a:rPr lang="en-US" altLang="zh-CN" sz="1400" b="1" dirty="0">
                <a:solidFill>
                  <a:srgbClr val="FF0000"/>
                </a:solidFill>
              </a:rPr>
              <a:t>0,0000   1.11 1111 1111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浮点数最小负数：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15</a:t>
            </a:r>
            <a:r>
              <a:rPr lang="en-US" altLang="zh-CN" sz="1400" b="1" dirty="0"/>
              <a:t>x(-1)</a:t>
            </a:r>
            <a:r>
              <a:rPr lang="zh-CN" altLang="en-US" sz="1400" b="1" dirty="0"/>
              <a:t>；      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1,1111   1.00 0000 0000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667800-BAA0-4FCB-B0FB-68F12D3E24ED}"/>
              </a:ext>
            </a:extLst>
          </p:cNvPr>
          <p:cNvGrpSpPr/>
          <p:nvPr/>
        </p:nvGrpSpPr>
        <p:grpSpPr>
          <a:xfrm>
            <a:off x="1115616" y="4561383"/>
            <a:ext cx="7056784" cy="1839690"/>
            <a:chOff x="1331640" y="836712"/>
            <a:chExt cx="5760640" cy="18396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78808B4-4343-459E-9D56-D75220CBA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836712"/>
              <a:ext cx="5760640" cy="136815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3D68C2A-1710-4D5E-84EB-FA7A9CCE60DA}"/>
                </a:ext>
              </a:extLst>
            </p:cNvPr>
            <p:cNvSpPr txBox="1"/>
            <p:nvPr/>
          </p:nvSpPr>
          <p:spPr>
            <a:xfrm>
              <a:off x="3330229" y="2368625"/>
              <a:ext cx="1789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2.7    </a:t>
              </a:r>
              <a:r>
                <a:rPr lang="zh-CN" altLang="en-US" sz="1400" b="1" dirty="0"/>
                <a:t>浮点数的表示范围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13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、浮点数的规格化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十进制浮点数的规格化：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0.123456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3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尾数为纯小数，且尾数的绝对值大于等于</a:t>
            </a:r>
            <a:r>
              <a:rPr lang="en-US" altLang="zh-CN" sz="1400" b="1" dirty="0"/>
              <a:t>0.1</a:t>
            </a:r>
            <a:r>
              <a:rPr lang="zh-CN" altLang="en-US" sz="1400" b="1" dirty="0"/>
              <a:t>、小于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非规格化十进制浮点数：</a:t>
            </a: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0.0123456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4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非规格化十进制浮点数：</a:t>
            </a: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1.23456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2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二进制浮点数的规格化：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0.11011001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100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尾数为纯小数，且尾数的绝对值大于等于</a:t>
            </a:r>
            <a:r>
              <a:rPr lang="en-US" altLang="zh-CN" sz="1400" b="1" dirty="0"/>
              <a:t>0.5</a:t>
            </a:r>
            <a:r>
              <a:rPr lang="zh-CN" altLang="en-US" sz="1400" b="1" dirty="0"/>
              <a:t>、小于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，即尾数的</a:t>
            </a:r>
            <a:r>
              <a:rPr lang="zh-CN" altLang="en-US" sz="1400" b="1" dirty="0">
                <a:solidFill>
                  <a:srgbClr val="FF0000"/>
                </a:solidFill>
              </a:rPr>
              <a:t>最高有效位</a:t>
            </a:r>
            <a:r>
              <a:rPr lang="zh-CN" altLang="en-US" sz="1400" b="1" dirty="0"/>
              <a:t>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（尾数用原码表示）。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非规格化二进制浮点数：</a:t>
            </a: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0.011011001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101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非规格化二进制浮点数：</a:t>
            </a: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1.1011001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011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baseline="30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非规格化的浮点数可以通过</a:t>
            </a:r>
            <a:r>
              <a:rPr lang="zh-CN" altLang="en-US" sz="1600" b="1" dirty="0">
                <a:solidFill>
                  <a:srgbClr val="FF0000"/>
                </a:solidFill>
              </a:rPr>
              <a:t>左规</a:t>
            </a:r>
            <a:r>
              <a:rPr lang="zh-CN" altLang="en-US" sz="1600" b="1" dirty="0"/>
              <a:t>或</a:t>
            </a:r>
            <a:r>
              <a:rPr lang="zh-CN" altLang="en-US" sz="1600" b="1" dirty="0">
                <a:solidFill>
                  <a:srgbClr val="FF0000"/>
                </a:solidFill>
              </a:rPr>
              <a:t>右规</a:t>
            </a:r>
            <a:r>
              <a:rPr lang="zh-CN" altLang="en-US" sz="1600" b="1" dirty="0"/>
              <a:t>的方法变为规格化的浮点数。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281738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左规</a:t>
            </a:r>
            <a:r>
              <a:rPr lang="zh-CN" altLang="en-US" sz="1600" b="1" dirty="0"/>
              <a:t>：如果尾数的绝对值小于</a:t>
            </a:r>
            <a:r>
              <a:rPr lang="en-US" altLang="zh-CN" sz="1600" b="1" dirty="0"/>
              <a:t>0.5</a:t>
            </a:r>
            <a:r>
              <a:rPr lang="zh-CN" altLang="en-US" sz="1600" b="1" dirty="0"/>
              <a:t>，则需要对尾数进行左移，每左移一次，尾数乘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，阶码减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，直到尾数的绝对值大于等于</a:t>
            </a:r>
            <a:r>
              <a:rPr lang="en-US" altLang="zh-CN" sz="1600" b="1" dirty="0"/>
              <a:t>0.5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1101.1001 = </a:t>
            </a:r>
            <a:r>
              <a:rPr lang="en-US" altLang="zh-CN" sz="1200" b="1" dirty="0">
                <a:solidFill>
                  <a:srgbClr val="FF0000"/>
                </a:solidFill>
              </a:rPr>
              <a:t>0.0011011001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110</a:t>
            </a:r>
            <a:r>
              <a:rPr lang="zh-CN" altLang="en-US" sz="1200" b="1" dirty="0"/>
              <a:t> （非规格化）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左移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0.011011001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；再左移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100</a:t>
            </a:r>
            <a:r>
              <a:rPr lang="zh-CN" altLang="en-US" sz="1200" b="1" dirty="0"/>
              <a:t>；最后得到规格化的浮点数：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100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右规</a:t>
            </a:r>
            <a:r>
              <a:rPr lang="zh-CN" altLang="en-US" sz="1600" b="1" dirty="0"/>
              <a:t>：如果尾数的绝对值大于等于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，则需要对尾数进行右移，每右移一次，尾数除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，阶码加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，直到尾数的绝对值小于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1101.1001 = </a:t>
            </a:r>
            <a:r>
              <a:rPr lang="en-US" altLang="zh-CN" sz="1200" b="1" dirty="0">
                <a:solidFill>
                  <a:srgbClr val="FF0000"/>
                </a:solidFill>
              </a:rPr>
              <a:t>11.011001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</a:t>
            </a:r>
            <a:r>
              <a:rPr lang="zh-CN" altLang="en-US" sz="1200" b="1" dirty="0"/>
              <a:t> （非规格化）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右移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1.1011001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11</a:t>
            </a:r>
            <a:r>
              <a:rPr lang="zh-CN" altLang="en-US" sz="1200" b="1" dirty="0"/>
              <a:t>；再右移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100</a:t>
            </a:r>
            <a:r>
              <a:rPr lang="zh-CN" altLang="en-US" sz="1200" b="1" dirty="0"/>
              <a:t> ；最后得到规格化的浮点数：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100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另一种规格化的浮点数：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 = 2</a:t>
            </a:r>
            <a:r>
              <a:rPr lang="en-US" altLang="zh-CN" sz="1400" b="1" baseline="30000" dirty="0"/>
              <a:t>E</a:t>
            </a:r>
            <a:r>
              <a:rPr lang="en-US" altLang="zh-CN" sz="1400" b="1" dirty="0"/>
              <a:t>xM = 2</a:t>
            </a:r>
            <a:r>
              <a:rPr lang="en-US" altLang="zh-CN" sz="1400" b="1" baseline="30000" dirty="0"/>
              <a:t>±e</a:t>
            </a:r>
            <a:r>
              <a:rPr lang="en-US" altLang="zh-CN" sz="1400" b="1" dirty="0"/>
              <a:t>x(±</a:t>
            </a:r>
            <a:r>
              <a:rPr lang="en-US" altLang="zh-CN" sz="1400" b="1" dirty="0">
                <a:solidFill>
                  <a:srgbClr val="FF0000"/>
                </a:solidFill>
              </a:rPr>
              <a:t>1.m</a:t>
            </a:r>
            <a:r>
              <a:rPr lang="en-US" altLang="zh-CN" sz="1400" b="1" dirty="0"/>
              <a:t>)       (1≤|M|&lt;2)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尾数的绝对值大于等于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、小于</a:t>
            </a:r>
            <a:r>
              <a:rPr lang="en-US" altLang="zh-CN" sz="1400" b="1" dirty="0"/>
              <a:t>2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隐藏位</a:t>
            </a:r>
            <a:r>
              <a:rPr lang="zh-CN" altLang="en-US" sz="1600" b="1" dirty="0"/>
              <a:t>：当尾数采用原码表示时，规格化的尾数</a:t>
            </a:r>
            <a:r>
              <a:rPr lang="zh-CN" altLang="en-US" sz="1600" b="1" dirty="0">
                <a:solidFill>
                  <a:srgbClr val="FF0000"/>
                </a:solidFill>
              </a:rPr>
              <a:t>最高有效位</a:t>
            </a:r>
            <a:r>
              <a:rPr lang="zh-CN" altLang="en-US" sz="1600" b="1" dirty="0"/>
              <a:t>一定是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，可以将最高有效位的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隐藏，从而节省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位存储空间，被隐藏的这一位称为隐藏位。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62773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IEEE754</a:t>
            </a:r>
            <a:r>
              <a:rPr lang="zh-CN" altLang="en-US" sz="2000" b="1" dirty="0"/>
              <a:t>浮点数标准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1985</a:t>
            </a:r>
            <a:r>
              <a:rPr lang="zh-CN" altLang="en-US" sz="1600" b="1" dirty="0"/>
              <a:t>年，美国电气及电子工程师协会（</a:t>
            </a:r>
            <a:r>
              <a:rPr lang="en-US" altLang="zh-CN" sz="1600" b="1" dirty="0"/>
              <a:t>IEEE</a:t>
            </a:r>
            <a:r>
              <a:rPr lang="zh-CN" altLang="en-US" sz="1600" b="1" dirty="0"/>
              <a:t>）发布了浮点数标准</a:t>
            </a:r>
            <a:r>
              <a:rPr lang="en-US" altLang="zh-CN" sz="1600" b="1" dirty="0"/>
              <a:t>IEEE754</a:t>
            </a:r>
            <a:r>
              <a:rPr lang="zh-CN" altLang="en-US" sz="1600" b="1" dirty="0"/>
              <a:t>，其主要设计者威廉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卡亨（</a:t>
            </a:r>
            <a:r>
              <a:rPr lang="en-US" altLang="zh-CN" sz="1600" b="1" dirty="0">
                <a:solidFill>
                  <a:srgbClr val="FF0000"/>
                </a:solidFill>
              </a:rPr>
              <a:t>William Kahan</a:t>
            </a:r>
            <a:r>
              <a:rPr lang="zh-CN" altLang="en-US" sz="1600" b="1" dirty="0"/>
              <a:t>）教授因此贡献获得</a:t>
            </a:r>
            <a:r>
              <a:rPr lang="en-US" altLang="zh-CN" sz="1600" b="1" dirty="0"/>
              <a:t>1989</a:t>
            </a:r>
            <a:r>
              <a:rPr lang="zh-CN" altLang="en-US" sz="1600" b="1" dirty="0"/>
              <a:t>年</a:t>
            </a:r>
            <a:r>
              <a:rPr lang="zh-CN" altLang="en-US" sz="1600" b="1" dirty="0">
                <a:solidFill>
                  <a:srgbClr val="FF0000"/>
                </a:solidFill>
              </a:rPr>
              <a:t>图灵奖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浮点数标准：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32</a:t>
            </a:r>
            <a:r>
              <a:rPr lang="zh-CN" altLang="en-US" sz="1400" b="1" dirty="0"/>
              <a:t>位</a:t>
            </a:r>
            <a:r>
              <a:rPr lang="zh-CN" altLang="en-US" sz="1400" b="1" dirty="0">
                <a:solidFill>
                  <a:srgbClr val="FF0000"/>
                </a:solidFill>
              </a:rPr>
              <a:t>单精度浮点数</a:t>
            </a:r>
            <a:r>
              <a:rPr lang="zh-CN" altLang="en-US" sz="1400" b="1" dirty="0"/>
              <a:t>：数符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位、阶码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位、尾数</a:t>
            </a:r>
            <a:r>
              <a:rPr lang="en-US" altLang="zh-CN" sz="1400" b="1" dirty="0"/>
              <a:t>23</a:t>
            </a:r>
            <a:r>
              <a:rPr lang="zh-CN" altLang="en-US" sz="1400" b="1" dirty="0"/>
              <a:t>位；对应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语言中的</a:t>
            </a:r>
            <a:r>
              <a:rPr lang="en-US" altLang="zh-CN" sz="1400" b="1" dirty="0">
                <a:solidFill>
                  <a:srgbClr val="FF0000"/>
                </a:solidFill>
              </a:rPr>
              <a:t>float</a:t>
            </a:r>
            <a:r>
              <a:rPr lang="zh-CN" altLang="en-US" sz="1400" b="1" dirty="0"/>
              <a:t>型数据。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64</a:t>
            </a:r>
            <a:r>
              <a:rPr lang="zh-CN" altLang="en-US" sz="1400" b="1" dirty="0"/>
              <a:t>位</a:t>
            </a:r>
            <a:r>
              <a:rPr lang="zh-CN" altLang="en-US" sz="1400" b="1" dirty="0">
                <a:solidFill>
                  <a:srgbClr val="FF0000"/>
                </a:solidFill>
              </a:rPr>
              <a:t>双精度浮点数</a:t>
            </a:r>
            <a:r>
              <a:rPr lang="zh-CN" altLang="en-US" sz="1400" b="1" dirty="0"/>
              <a:t>：数符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位、阶码</a:t>
            </a:r>
            <a:r>
              <a:rPr lang="en-US" altLang="zh-CN" sz="1400" b="1" dirty="0"/>
              <a:t>11</a:t>
            </a:r>
            <a:r>
              <a:rPr lang="zh-CN" altLang="en-US" sz="1400" b="1" dirty="0"/>
              <a:t>位、尾数</a:t>
            </a:r>
            <a:r>
              <a:rPr lang="en-US" altLang="zh-CN" sz="1400" b="1" dirty="0"/>
              <a:t>52</a:t>
            </a:r>
            <a:r>
              <a:rPr lang="zh-CN" altLang="en-US" sz="1400" b="1" dirty="0"/>
              <a:t>位；对应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语言中的</a:t>
            </a:r>
            <a:r>
              <a:rPr lang="en-US" altLang="zh-CN" sz="1400" b="1" dirty="0">
                <a:solidFill>
                  <a:srgbClr val="FF0000"/>
                </a:solidFill>
              </a:rPr>
              <a:t>double</a:t>
            </a:r>
            <a:r>
              <a:rPr lang="zh-CN" altLang="en-US" sz="1400" b="1" dirty="0"/>
              <a:t>型数据。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2.5</a:t>
            </a:r>
            <a:r>
              <a:rPr lang="zh-CN" altLang="en-US" sz="1400" b="1" dirty="0"/>
              <a:t>（见教材）</a:t>
            </a:r>
            <a:r>
              <a:rPr lang="en-US" altLang="zh-CN" sz="1400" b="1" dirty="0"/>
              <a:t>  </a:t>
            </a:r>
            <a:r>
              <a:rPr lang="en-US" altLang="zh-CN" sz="1400" b="1" dirty="0">
                <a:solidFill>
                  <a:srgbClr val="FF0000"/>
                </a:solidFill>
              </a:rPr>
              <a:t>IEEE754</a:t>
            </a:r>
            <a:r>
              <a:rPr lang="zh-CN" altLang="en-US" sz="1400" b="1" dirty="0">
                <a:solidFill>
                  <a:srgbClr val="FF0000"/>
                </a:solidFill>
              </a:rPr>
              <a:t>数据格式规范</a:t>
            </a:r>
            <a:r>
              <a:rPr lang="zh-CN" altLang="en-US" sz="1400" b="1" dirty="0"/>
              <a:t>：包括半精度浮点数（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位）、单精度浮点数（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位）、扩展单精度浮点数（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n-US" altLang="zh-CN" sz="1400" b="1" dirty="0"/>
              <a:t>43</a:t>
            </a:r>
            <a:r>
              <a:rPr lang="zh-CN" altLang="en-US" sz="1400" b="1" dirty="0"/>
              <a:t>位）、双精度浮点数（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位）、扩展双精度浮点数（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n-US" altLang="zh-CN" sz="1400" b="1" dirty="0"/>
              <a:t>79</a:t>
            </a:r>
            <a:r>
              <a:rPr lang="zh-CN" altLang="en-US" sz="1400" b="1" dirty="0"/>
              <a:t>位）、四精度浮点数（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位）、八精度浮点数（</a:t>
            </a:r>
            <a:r>
              <a:rPr lang="en-US" altLang="zh-CN" sz="1400" b="1" dirty="0"/>
              <a:t>256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Decimal32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Decimal64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Decimal128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位）等。</a:t>
            </a:r>
            <a:endParaRPr lang="en-US" altLang="zh-CN" sz="1400" b="1" dirty="0"/>
          </a:p>
        </p:txBody>
      </p:sp>
      <p:pic>
        <p:nvPicPr>
          <p:cNvPr id="2050" name="Picture 2" descr="威廉·卡亨">
            <a:extLst>
              <a:ext uri="{FF2B5EF4-FFF2-40B4-BE49-F238E27FC236}">
                <a16:creationId xmlns:a16="http://schemas.microsoft.com/office/drawing/2014/main" id="{6B31C947-3D40-47D7-9884-AA9C6EDC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81598"/>
            <a:ext cx="1241453" cy="15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DE891E-2A0D-4DD6-83C6-5AF8DC34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15" y="2276872"/>
            <a:ext cx="4290892" cy="12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2CD3-E615-414A-85B5-C9E2E222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图灵奖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763CD-3172-42B7-B7F5-8F041470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图灵奖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Turing Award</a:t>
            </a:r>
            <a:r>
              <a:rPr lang="zh-CN" altLang="en-US" sz="1200" b="1" dirty="0"/>
              <a:t>），全称</a:t>
            </a:r>
            <a:r>
              <a:rPr lang="en-US" altLang="zh-CN" sz="1200" b="1" dirty="0"/>
              <a:t>A.M.</a:t>
            </a:r>
            <a:r>
              <a:rPr lang="zh-CN" altLang="en-US" sz="1200" b="1" dirty="0"/>
              <a:t>图灵奖（</a:t>
            </a:r>
            <a:r>
              <a:rPr lang="en-US" altLang="zh-CN" sz="1200" b="1" dirty="0"/>
              <a:t>ACM A.M Turing Award</a:t>
            </a:r>
            <a:r>
              <a:rPr lang="zh-CN" altLang="en-US" sz="1200" b="1" dirty="0"/>
              <a:t>），是由美国计算机协会（</a:t>
            </a:r>
            <a:r>
              <a:rPr lang="en-US" altLang="zh-CN" sz="1200" b="1" dirty="0"/>
              <a:t>ACM</a:t>
            </a:r>
            <a:r>
              <a:rPr lang="zh-CN" altLang="en-US" sz="1200" b="1" dirty="0"/>
              <a:t>）于</a:t>
            </a:r>
            <a:r>
              <a:rPr lang="en-US" altLang="zh-CN" sz="1200" b="1" dirty="0"/>
              <a:t>1966</a:t>
            </a:r>
            <a:r>
              <a:rPr lang="zh-CN" altLang="en-US" sz="1200" b="1" dirty="0"/>
              <a:t>年设立的计算机奖项，名称取自艾伦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麦席森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图灵（</a:t>
            </a:r>
            <a:r>
              <a:rPr lang="en-US" altLang="zh-CN" sz="1200" b="1" dirty="0"/>
              <a:t>Alan M. Turing</a:t>
            </a:r>
            <a:r>
              <a:rPr lang="zh-CN" altLang="en-US" sz="1200" b="1" dirty="0"/>
              <a:t>），旨在奖励对计算机事业作出重要贡献的个人 。图灵奖对获奖条件要求极高，评奖程序极严，一般每年仅授予一名计算机科学家。图灵奖是计算机领域的国际最高奖项，被誉为“</a:t>
            </a:r>
            <a:r>
              <a:rPr lang="zh-CN" altLang="en-US" sz="1200" b="1" dirty="0">
                <a:solidFill>
                  <a:srgbClr val="FF0000"/>
                </a:solidFill>
              </a:rPr>
              <a:t>计算机界的诺贝尔奖</a:t>
            </a:r>
            <a:r>
              <a:rPr lang="zh-CN" altLang="en-US" sz="1200" b="1" dirty="0"/>
              <a:t>”。</a:t>
            </a:r>
          </a:p>
          <a:p>
            <a:endParaRPr lang="en-US" altLang="zh-CN" sz="1200" b="1" dirty="0"/>
          </a:p>
          <a:p>
            <a:r>
              <a:rPr lang="zh-CN" altLang="en-US" sz="1200" b="1" dirty="0"/>
              <a:t>图灵奖一般在每年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月下旬颁发。从</a:t>
            </a:r>
            <a:r>
              <a:rPr lang="en-US" altLang="zh-CN" sz="1200" b="1" dirty="0"/>
              <a:t>1966</a:t>
            </a:r>
            <a:r>
              <a:rPr lang="zh-CN" altLang="en-US" sz="1200" b="1" dirty="0"/>
              <a:t>年至</a:t>
            </a:r>
            <a:r>
              <a:rPr lang="en-US" altLang="zh-CN" sz="1200" b="1" dirty="0"/>
              <a:t>2020</a:t>
            </a:r>
            <a:r>
              <a:rPr lang="zh-CN" altLang="en-US" sz="1200" b="1" dirty="0"/>
              <a:t>年，图灵奖共授予</a:t>
            </a:r>
            <a:r>
              <a:rPr lang="en-US" altLang="zh-CN" sz="1200" b="1" dirty="0"/>
              <a:t>74</a:t>
            </a:r>
            <a:r>
              <a:rPr lang="zh-CN" altLang="en-US" sz="1200" b="1" dirty="0"/>
              <a:t>名获奖者，以美国、欧洲科学家为主。</a:t>
            </a:r>
            <a:r>
              <a:rPr lang="en-US" altLang="zh-CN" sz="1200" b="1" dirty="0"/>
              <a:t>2000</a:t>
            </a:r>
            <a:r>
              <a:rPr lang="zh-CN" altLang="en-US" sz="1200" b="1" dirty="0"/>
              <a:t>年，中国科学家姚期智获图灵奖，这是中国人第一次也是唯一一次获得图灵奖。</a:t>
            </a:r>
          </a:p>
          <a:p>
            <a:endParaRPr lang="en-US" altLang="zh-CN" sz="1200" b="1" dirty="0"/>
          </a:p>
          <a:p>
            <a:r>
              <a:rPr lang="zh-CN" altLang="en-US" sz="1200" b="1" dirty="0"/>
              <a:t>截至</a:t>
            </a:r>
            <a:r>
              <a:rPr lang="en-US" altLang="zh-CN" sz="1200" b="1" dirty="0"/>
              <a:t>2021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月，世界各高校的图灵奖获奖人数依次为美国斯坦福大学（</a:t>
            </a:r>
            <a:r>
              <a:rPr lang="en-US" altLang="zh-CN" sz="1200" b="1" dirty="0"/>
              <a:t>29</a:t>
            </a:r>
            <a:r>
              <a:rPr lang="zh-CN" altLang="en-US" sz="1200" b="1" dirty="0"/>
              <a:t>位）、美国麻省理工学院（</a:t>
            </a:r>
            <a:r>
              <a:rPr lang="en-US" altLang="zh-CN" sz="1200" b="1" dirty="0"/>
              <a:t>26</a:t>
            </a:r>
            <a:r>
              <a:rPr lang="zh-CN" altLang="en-US" sz="1200" b="1" dirty="0"/>
              <a:t>位）、美国加利福尼亚大学伯克利分校（</a:t>
            </a:r>
            <a:r>
              <a:rPr lang="en-US" altLang="zh-CN" sz="1200" b="1" dirty="0"/>
              <a:t>25</a:t>
            </a:r>
            <a:r>
              <a:rPr lang="zh-CN" altLang="en-US" sz="1200" b="1" dirty="0"/>
              <a:t>位）、美国普林斯顿大学（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位）、美国哈佛大学（</a:t>
            </a:r>
            <a:r>
              <a:rPr lang="en-US" altLang="zh-CN" sz="1200" b="1" dirty="0"/>
              <a:t>14</a:t>
            </a:r>
            <a:r>
              <a:rPr lang="zh-CN" altLang="en-US" sz="1200" b="1" dirty="0"/>
              <a:t>位）。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艾伦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麦席森</a:t>
            </a:r>
            <a:r>
              <a:rPr lang="en-US" altLang="zh-CN" sz="1200" b="1" dirty="0"/>
              <a:t>·</a:t>
            </a:r>
            <a:r>
              <a:rPr lang="zh-CN" altLang="en-US" sz="1200" b="1" dirty="0">
                <a:solidFill>
                  <a:srgbClr val="FF0000"/>
                </a:solidFill>
              </a:rPr>
              <a:t>图灵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Alan Mathison Turing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1912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23</a:t>
            </a:r>
            <a:r>
              <a:rPr lang="zh-CN" altLang="en-US" sz="1200" b="1" dirty="0"/>
              <a:t>日－</a:t>
            </a:r>
            <a:r>
              <a:rPr lang="en-US" altLang="zh-CN" sz="1200" b="1" dirty="0"/>
              <a:t>1954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日），英国数学家、逻辑学家，被称为计算机之父、人工智能之父。</a:t>
            </a:r>
            <a:r>
              <a:rPr lang="en-US" altLang="zh-CN" sz="1200" b="1" dirty="0"/>
              <a:t>1931</a:t>
            </a:r>
            <a:r>
              <a:rPr lang="zh-CN" altLang="en-US" sz="1200" b="1" dirty="0"/>
              <a:t>年，图灵进入剑桥大学国王学院，毕业后到美国普林斯顿大学攻读博士学位。二战爆发后，回到剑桥大学，后曾协助军方破解德国的著名密码系统</a:t>
            </a:r>
            <a:r>
              <a:rPr lang="en-US" altLang="zh-CN" sz="1200" b="1" dirty="0"/>
              <a:t>Enigma</a:t>
            </a:r>
            <a:r>
              <a:rPr lang="zh-CN" altLang="en-US" sz="1200" b="1" dirty="0"/>
              <a:t>，帮助盟军取得了二战的胜利。图灵对于人工智能的发展有诸多贡献，提出了一种用于判定机器是否具有智能的试验方法，即图灵试验。每年都有试验的比赛。此外，图灵提出的著名的</a:t>
            </a:r>
            <a:r>
              <a:rPr lang="zh-CN" altLang="en-US" sz="1200" b="1" dirty="0">
                <a:solidFill>
                  <a:srgbClr val="FF0000"/>
                </a:solidFill>
              </a:rPr>
              <a:t>图灵机模型</a:t>
            </a:r>
            <a:r>
              <a:rPr lang="zh-CN" altLang="en-US" sz="1200" b="1" dirty="0"/>
              <a:t>为现代计算机的逻辑工作方式奠定了基础。</a:t>
            </a:r>
          </a:p>
        </p:txBody>
      </p:sp>
      <p:pic>
        <p:nvPicPr>
          <p:cNvPr id="1026" name="Picture 2" descr="艾伦·麦席森·图灵">
            <a:extLst>
              <a:ext uri="{FF2B5EF4-FFF2-40B4-BE49-F238E27FC236}">
                <a16:creationId xmlns:a16="http://schemas.microsoft.com/office/drawing/2014/main" id="{9CFD363E-0303-4DF8-92B2-DCBF4F0C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209550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B9639E-F16A-47DE-841A-543B5832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85183"/>
            <a:ext cx="2485735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8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36704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IEEE754</a:t>
            </a:r>
            <a:r>
              <a:rPr lang="zh-CN" altLang="en-US" sz="2000" b="1" dirty="0"/>
              <a:t>单精度浮点数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阶码</a:t>
            </a:r>
            <a:r>
              <a:rPr lang="en-US" altLang="zh-CN" sz="1600" b="1" dirty="0"/>
              <a:t>E</a:t>
            </a:r>
            <a:r>
              <a:rPr lang="zh-CN" altLang="en-US" sz="1600" b="1" dirty="0"/>
              <a:t>采用移码表示，其偏移量是</a:t>
            </a:r>
            <a:r>
              <a:rPr lang="en-US" altLang="zh-CN" sz="1600" b="1" dirty="0"/>
              <a:t>127</a:t>
            </a:r>
            <a:r>
              <a:rPr lang="zh-CN" altLang="en-US" sz="1600" b="1" dirty="0"/>
              <a:t>，而不是标准移码的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IEEE754</a:t>
            </a:r>
            <a:r>
              <a:rPr lang="zh-CN" altLang="en-US" sz="1200" b="1" dirty="0"/>
              <a:t>阶码的真值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E-127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255</a:t>
            </a:r>
            <a:r>
              <a:rPr lang="zh-CN" altLang="en-US" sz="1200" b="1" dirty="0"/>
              <a:t>，真值为：</a:t>
            </a:r>
            <a:r>
              <a:rPr lang="en-US" altLang="zh-CN" sz="1200" b="1" dirty="0"/>
              <a:t>-127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+128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标准移码的真值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E-128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255</a:t>
            </a:r>
            <a:r>
              <a:rPr lang="zh-CN" altLang="en-US" sz="1200" b="1" dirty="0"/>
              <a:t>，真值为：</a:t>
            </a:r>
            <a:r>
              <a:rPr lang="en-US" altLang="zh-CN" sz="1200" b="1" dirty="0"/>
              <a:t>-128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+127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尾数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为定点小数，其形式为</a:t>
            </a:r>
            <a:r>
              <a:rPr lang="en-US" altLang="zh-CN" sz="1600" b="1" dirty="0"/>
              <a:t>1.M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隐含了，只需保存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，节省了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位存储空间。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符号位</a:t>
            </a:r>
            <a:r>
              <a:rPr lang="en-US" altLang="zh-CN" sz="1600" b="1" dirty="0"/>
              <a:t>S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时表示正数，为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时表示负数。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highlight>
                  <a:srgbClr val="FFFF00"/>
                </a:highlight>
              </a:rPr>
              <a:t>消灭烦人的</a:t>
            </a:r>
            <a:r>
              <a:rPr lang="en-US" altLang="zh-CN" sz="1600" b="1" dirty="0">
                <a:highlight>
                  <a:srgbClr val="FFFF00"/>
                </a:highlight>
              </a:rPr>
              <a:t>IEEE754</a:t>
            </a:r>
            <a:r>
              <a:rPr lang="zh-CN" altLang="en-US" sz="1600" b="1" dirty="0">
                <a:highlight>
                  <a:srgbClr val="FFFF00"/>
                </a:highlight>
              </a:rPr>
              <a:t>困惑</a:t>
            </a:r>
            <a:r>
              <a:rPr lang="en-US" altLang="zh-CN" sz="1600" b="1" dirty="0">
                <a:highlight>
                  <a:srgbClr val="FFFF00"/>
                </a:highlight>
              </a:rPr>
              <a:t>--</a:t>
            </a:r>
            <a:r>
              <a:rPr lang="zh-CN" altLang="en-US" sz="1600" b="1" dirty="0">
                <a:highlight>
                  <a:srgbClr val="FFFF00"/>
                </a:highlight>
              </a:rPr>
              <a:t>知识梳理 </a:t>
            </a:r>
            <a:r>
              <a:rPr lang="en-US" altLang="zh-CN" sz="1600" b="1" dirty="0">
                <a:highlight>
                  <a:srgbClr val="FFFF00"/>
                </a:highlight>
              </a:rPr>
              <a:t>- </a:t>
            </a:r>
            <a:r>
              <a:rPr lang="zh-CN" altLang="en-US" sz="1600" b="1" dirty="0">
                <a:highlight>
                  <a:srgbClr val="FFFF00"/>
                </a:highlight>
              </a:rPr>
              <a:t>知乎  </a:t>
            </a:r>
            <a:r>
              <a:rPr lang="en-US" altLang="zh-CN" sz="1600" b="1" dirty="0">
                <a:highlight>
                  <a:srgbClr val="FFFF00"/>
                </a:highlight>
              </a:rPr>
              <a:t>https://zhuanlan.zhihu.com/p/146173358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DA9CDA-DFE0-44D4-BD81-15B08598B340}"/>
              </a:ext>
            </a:extLst>
          </p:cNvPr>
          <p:cNvGrpSpPr/>
          <p:nvPr/>
        </p:nvGrpSpPr>
        <p:grpSpPr>
          <a:xfrm>
            <a:off x="2411760" y="1062948"/>
            <a:ext cx="4032448" cy="1357940"/>
            <a:chOff x="2411760" y="692696"/>
            <a:chExt cx="4032448" cy="13579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3721EEF-41D7-424F-9576-22856CDC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692696"/>
              <a:ext cx="3631822" cy="87614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97F261-616E-497F-B5E2-21EF84BEA20E}"/>
                </a:ext>
              </a:extLst>
            </p:cNvPr>
            <p:cNvSpPr txBox="1"/>
            <p:nvPr/>
          </p:nvSpPr>
          <p:spPr>
            <a:xfrm>
              <a:off x="2699792" y="1773637"/>
              <a:ext cx="37444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2.8    IEEE754  32</a:t>
              </a:r>
              <a:r>
                <a:rPr lang="zh-CN" altLang="en-US" sz="1200" b="1" dirty="0"/>
                <a:t>位单精度浮点数（见教材）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43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50F397-8D3D-4689-81AC-2184B1E6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>
                <a:solidFill>
                  <a:srgbClr val="FF0000"/>
                </a:solidFill>
              </a:rPr>
              <a:t>单精度浮点数规范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E=255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M≠0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</a:t>
            </a:r>
            <a:r>
              <a:rPr lang="en-US" altLang="zh-CN" sz="1400" b="1" dirty="0" err="1"/>
              <a:t>NaN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Not a Number</a:t>
            </a:r>
            <a:r>
              <a:rPr lang="zh-CN" altLang="en-US" sz="1400" b="1" dirty="0"/>
              <a:t>，非数）；运算异常（例如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除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E=255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=+∞/-∞</a:t>
            </a:r>
            <a:r>
              <a:rPr lang="zh-CN" altLang="en-US" sz="1400" b="1" dirty="0"/>
              <a:t>；正、负无穷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254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E-127</a:t>
            </a:r>
            <a:r>
              <a:rPr lang="en-US" altLang="zh-CN" sz="1400" b="1" dirty="0"/>
              <a:t>x1.M</a:t>
            </a:r>
            <a:r>
              <a:rPr lang="zh-CN" altLang="en-US" sz="1400" b="1" dirty="0"/>
              <a:t>；规格化数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M≠0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-126</a:t>
            </a:r>
            <a:r>
              <a:rPr lang="en-US" altLang="zh-CN" sz="1400" b="1" dirty="0"/>
              <a:t>x0.M</a:t>
            </a:r>
            <a:r>
              <a:rPr lang="zh-CN" altLang="en-US" sz="1400" b="1" dirty="0"/>
              <a:t>；非规格化数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=+0/-0</a:t>
            </a:r>
            <a:r>
              <a:rPr lang="zh-CN" altLang="en-US" sz="1400" b="1" dirty="0"/>
              <a:t>；两个机器</a:t>
            </a:r>
            <a:r>
              <a:rPr lang="en-US" altLang="zh-CN" sz="1400" b="1" dirty="0"/>
              <a:t>0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FF20880-588E-497D-BE24-1CFF274B5865}"/>
              </a:ext>
            </a:extLst>
          </p:cNvPr>
          <p:cNvGrpSpPr/>
          <p:nvPr/>
        </p:nvGrpSpPr>
        <p:grpSpPr>
          <a:xfrm>
            <a:off x="1224136" y="3707740"/>
            <a:ext cx="6660232" cy="2889612"/>
            <a:chOff x="1224136" y="3491716"/>
            <a:chExt cx="6660232" cy="28896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1BA7549-2FA4-479D-9F2D-F3A933BC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136" y="3967434"/>
              <a:ext cx="6660232" cy="241389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EE937D-90F1-4160-8B2C-C7C651CFC5EB}"/>
                </a:ext>
              </a:extLst>
            </p:cNvPr>
            <p:cNvSpPr txBox="1"/>
            <p:nvPr/>
          </p:nvSpPr>
          <p:spPr>
            <a:xfrm>
              <a:off x="2339752" y="3491716"/>
              <a:ext cx="4158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2.6    IEEE754</a:t>
              </a:r>
              <a:r>
                <a:rPr lang="zh-CN" altLang="en-US" sz="1600" b="1" dirty="0"/>
                <a:t>单精度浮点数规范（见教材）</a:t>
              </a:r>
              <a:endParaRPr lang="zh-CN" altLang="en-US" dirty="0"/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1F4105FB-D10C-4223-944D-F0661C3827A3}"/>
              </a:ext>
            </a:extLst>
          </p:cNvPr>
          <p:cNvSpPr/>
          <p:nvPr/>
        </p:nvSpPr>
        <p:spPr>
          <a:xfrm>
            <a:off x="7308304" y="3140968"/>
            <a:ext cx="1656184" cy="1080120"/>
          </a:xfrm>
          <a:prstGeom prst="wedgeRoundRectCallout">
            <a:avLst>
              <a:gd name="adj1" fmla="val -112370"/>
              <a:gd name="adj2" fmla="val 1711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e=E-127=0-127=-127</a:t>
            </a:r>
          </a:p>
          <a:p>
            <a:pPr algn="ctr"/>
            <a:r>
              <a:rPr lang="en-US" altLang="zh-CN" sz="1600" dirty="0"/>
              <a:t>0.M=1.M*2^1</a:t>
            </a:r>
          </a:p>
          <a:p>
            <a:pPr algn="ctr"/>
            <a:r>
              <a:rPr lang="en-US" altLang="zh-CN" sz="1600" dirty="0"/>
              <a:t>So, 2^-126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589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953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</a:t>
            </a:r>
            <a:r>
              <a:rPr lang="zh-CN" altLang="en-US" sz="1600" b="1" dirty="0">
                <a:solidFill>
                  <a:srgbClr val="FF0000"/>
                </a:solidFill>
              </a:rPr>
              <a:t>表示范围</a:t>
            </a:r>
            <a:r>
              <a:rPr lang="zh-CN" altLang="en-US" sz="1600" b="1" dirty="0"/>
              <a:t>（单精度浮点数）：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单精度规格化浮点数绝对值最小数：</a:t>
            </a:r>
            <a:r>
              <a:rPr lang="en-US" altLang="zh-CN" sz="1200" b="1" dirty="0"/>
              <a:t>E=1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1-127</a:t>
            </a:r>
            <a:r>
              <a:rPr lang="en-US" altLang="zh-CN" sz="1200" b="1" dirty="0"/>
              <a:t>x1.0=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-126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单精度规格化浮点数绝对值最大数：</a:t>
            </a:r>
            <a:r>
              <a:rPr lang="en-US" altLang="zh-CN" sz="1200" b="1" dirty="0"/>
              <a:t>E=254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=1.11…11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254-127</a:t>
            </a:r>
            <a:r>
              <a:rPr lang="en-US" altLang="zh-CN" sz="1200" b="1" dirty="0"/>
              <a:t>x(2-2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128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-104</a:t>
            </a:r>
            <a:r>
              <a:rPr lang="en-US" altLang="zh-CN" sz="1200" b="1" dirty="0"/>
              <a:t> ≈</a:t>
            </a:r>
            <a:r>
              <a:rPr lang="en-US" altLang="zh-CN" sz="1200" b="1" dirty="0">
                <a:solidFill>
                  <a:srgbClr val="FF0000"/>
                </a:solidFill>
              </a:rPr>
              <a:t>+3.4x10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38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单精度非规格化浮点数绝对值最小数：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M=00…01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=0.00…01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-149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单精度非规格化浮点数绝对值最大数：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x(1-2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-149</a:t>
            </a:r>
            <a:endParaRPr lang="en-US" altLang="zh-CN" sz="1400" b="1" baseline="30000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8932E-0AEE-49AE-BBB5-04924141E504}"/>
              </a:ext>
            </a:extLst>
          </p:cNvPr>
          <p:cNvGrpSpPr/>
          <p:nvPr/>
        </p:nvGrpSpPr>
        <p:grpSpPr>
          <a:xfrm>
            <a:off x="2555776" y="3284984"/>
            <a:ext cx="5148064" cy="3132449"/>
            <a:chOff x="1835696" y="1964974"/>
            <a:chExt cx="6156176" cy="3786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6F46A6-DD08-43AE-BB2D-8F924C1F52DC}"/>
                </a:ext>
              </a:extLst>
            </p:cNvPr>
            <p:cNvSpPr txBox="1"/>
            <p:nvPr/>
          </p:nvSpPr>
          <p:spPr>
            <a:xfrm>
              <a:off x="2696785" y="1964974"/>
              <a:ext cx="4219334" cy="372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2.7    IEEE754</a:t>
              </a:r>
              <a:r>
                <a:rPr lang="zh-CN" altLang="en-US" sz="1400" b="1" dirty="0"/>
                <a:t>浮点数表示范围（见教材）</a:t>
              </a:r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A01D63A-AEEC-4877-BB07-52F85E0C2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2564904"/>
              <a:ext cx="6156176" cy="3186402"/>
            </a:xfrm>
            <a:prstGeom prst="rect">
              <a:avLst/>
            </a:prstGeom>
          </p:spPr>
        </p:pic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E732157-98B2-47A3-91FA-E747D6AD0773}"/>
              </a:ext>
            </a:extLst>
          </p:cNvPr>
          <p:cNvSpPr/>
          <p:nvPr/>
        </p:nvSpPr>
        <p:spPr>
          <a:xfrm>
            <a:off x="1115616" y="4221088"/>
            <a:ext cx="1224136" cy="685507"/>
          </a:xfrm>
          <a:prstGeom prst="wedgeRoundRectCallout">
            <a:avLst>
              <a:gd name="adj1" fmla="val 79083"/>
              <a:gd name="adj2" fmla="val 501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尾数</a:t>
            </a:r>
            <a:r>
              <a:rPr lang="en-US" altLang="zh-CN" dirty="0"/>
              <a:t>23bit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01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937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</a:t>
            </a:r>
            <a:r>
              <a:rPr lang="zh-CN" altLang="en-US" sz="1600" b="1" dirty="0">
                <a:solidFill>
                  <a:srgbClr val="FF0000"/>
                </a:solidFill>
              </a:rPr>
              <a:t>表示范围</a:t>
            </a:r>
            <a:r>
              <a:rPr lang="zh-CN" altLang="en-US" sz="1600" b="1" dirty="0"/>
              <a:t>（双精度浮点数）：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双精度规格化浮点数绝对值最小数：</a:t>
            </a:r>
            <a:r>
              <a:rPr lang="en-US" altLang="zh-CN" sz="1200" b="1" dirty="0"/>
              <a:t>E=1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1-1023</a:t>
            </a:r>
            <a:r>
              <a:rPr lang="en-US" altLang="zh-CN" sz="1200" b="1" dirty="0"/>
              <a:t>x1.0=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-1022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双精度规格化浮点数绝对值最大数：</a:t>
            </a:r>
            <a:r>
              <a:rPr lang="en-US" altLang="zh-CN" sz="1200" b="1" dirty="0"/>
              <a:t>E=2046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=1.11…11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2046-1023</a:t>
            </a:r>
            <a:r>
              <a:rPr lang="en-US" altLang="zh-CN" sz="1200" b="1" dirty="0"/>
              <a:t>x(2-2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1024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-971</a:t>
            </a:r>
            <a:r>
              <a:rPr lang="en-US" altLang="zh-CN" sz="1200" b="1" dirty="0"/>
              <a:t>≈</a:t>
            </a:r>
            <a:r>
              <a:rPr lang="en-US" altLang="zh-CN" sz="1200" b="1" dirty="0">
                <a:solidFill>
                  <a:srgbClr val="FF0000"/>
                </a:solidFill>
              </a:rPr>
              <a:t>+1.8x10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308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双精度非规格化浮点数绝对值最小数：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M=00…01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=0.00…01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-1074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双精度非规格化浮点数绝对值最大数：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x(1-2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-1074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双精度浮点数阶码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采用移码表示时偏移量为</a:t>
            </a:r>
            <a:r>
              <a:rPr lang="en-US" altLang="zh-CN" sz="1200" b="1" dirty="0">
                <a:solidFill>
                  <a:srgbClr val="FF0000"/>
                </a:solidFill>
              </a:rPr>
              <a:t>1023</a:t>
            </a:r>
            <a:r>
              <a:rPr lang="zh-CN" altLang="en-US" sz="1200" b="1" dirty="0"/>
              <a:t>，而不是标准移码的</a:t>
            </a:r>
            <a:r>
              <a:rPr lang="en-US" altLang="zh-CN" sz="1200" b="1" dirty="0"/>
              <a:t>1024</a:t>
            </a:r>
            <a:r>
              <a:rPr lang="zh-CN" altLang="en-US" sz="1200" b="1" dirty="0"/>
              <a:t>。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DC04DA-8C40-4C5C-B59A-DD9C3DFBD36E}"/>
              </a:ext>
            </a:extLst>
          </p:cNvPr>
          <p:cNvGrpSpPr/>
          <p:nvPr/>
        </p:nvGrpSpPr>
        <p:grpSpPr>
          <a:xfrm>
            <a:off x="3059832" y="3440573"/>
            <a:ext cx="4031554" cy="708507"/>
            <a:chOff x="2627784" y="5479303"/>
            <a:chExt cx="5111674" cy="160812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B966A5A-AC70-4DC4-BFEA-0AD440A6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5479303"/>
              <a:ext cx="5111674" cy="90172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417A1D-2C76-488D-824E-EA5D12FF4627}"/>
                </a:ext>
              </a:extLst>
            </p:cNvPr>
            <p:cNvSpPr txBox="1"/>
            <p:nvPr/>
          </p:nvSpPr>
          <p:spPr>
            <a:xfrm>
              <a:off x="4139952" y="6458714"/>
              <a:ext cx="2376265" cy="628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IEEE754</a:t>
              </a:r>
              <a:r>
                <a:rPr lang="zh-CN" altLang="en-US" sz="1200" b="1" dirty="0"/>
                <a:t>双精度浮点数</a:t>
              </a:r>
              <a:endParaRPr lang="zh-CN" altLang="en-US" sz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D24B4D-41D1-4159-97F4-00EA6DF88074}"/>
              </a:ext>
            </a:extLst>
          </p:cNvPr>
          <p:cNvGrpSpPr/>
          <p:nvPr/>
        </p:nvGrpSpPr>
        <p:grpSpPr>
          <a:xfrm>
            <a:off x="2573585" y="4543333"/>
            <a:ext cx="5004048" cy="2198035"/>
            <a:chOff x="1835696" y="2076223"/>
            <a:chExt cx="6156176" cy="367508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2455DF-E40E-48A9-815B-BAD02FD886D3}"/>
                </a:ext>
              </a:extLst>
            </p:cNvPr>
            <p:cNvSpPr txBox="1"/>
            <p:nvPr/>
          </p:nvSpPr>
          <p:spPr>
            <a:xfrm>
              <a:off x="2699657" y="2076223"/>
              <a:ext cx="4340766" cy="514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2.7    IEEE754</a:t>
              </a:r>
              <a:r>
                <a:rPr lang="zh-CN" altLang="en-US" sz="1400" b="1" dirty="0"/>
                <a:t>浮点数表示范围（见教材）</a:t>
              </a:r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7F5901-C13E-400D-99F4-EF365890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2564904"/>
              <a:ext cx="6156176" cy="318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9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ECEDD-52BA-4709-B6A3-077E3369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章    数据信息的表示</a:t>
            </a:r>
            <a:endParaRPr lang="zh-CN" altLang="en-US" dirty="0">
              <a:solidFill>
                <a:schemeClr val="tx2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EB6EC2CD-ED79-448C-A492-355A71692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375" y="191683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数据表示的作用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2.3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非数值数据的表示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2.4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数据信息的校验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、单精度浮点数与真值之间的转换流程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将十进制数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转换为单精度浮点数（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位二进制数）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将单精度浮点数（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位二进制数）转换为十进制数</a:t>
            </a:r>
            <a:r>
              <a:rPr lang="en-US" altLang="zh-CN" sz="1600" b="1" dirty="0"/>
              <a:t>N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F568CD-9718-4A3B-AB44-6E8C6448D336}"/>
              </a:ext>
            </a:extLst>
          </p:cNvPr>
          <p:cNvGrpSpPr/>
          <p:nvPr/>
        </p:nvGrpSpPr>
        <p:grpSpPr>
          <a:xfrm>
            <a:off x="1331640" y="2492896"/>
            <a:ext cx="6183059" cy="4052193"/>
            <a:chOff x="1331640" y="2636912"/>
            <a:chExt cx="6183059" cy="405219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A9A5D1-EB88-4F1F-B19F-AF6AC6C1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2636912"/>
              <a:ext cx="6183059" cy="369130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15B532A-BF0B-43C3-A203-1FBA404767E8}"/>
                </a:ext>
              </a:extLst>
            </p:cNvPr>
            <p:cNvSpPr txBox="1"/>
            <p:nvPr/>
          </p:nvSpPr>
          <p:spPr>
            <a:xfrm>
              <a:off x="2051720" y="6381328"/>
              <a:ext cx="460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2.10    </a:t>
              </a:r>
              <a:r>
                <a:rPr lang="zh-CN" altLang="en-US" sz="1400" b="1" dirty="0"/>
                <a:t>单精度浮点数与真值之间的转换流程（见教材）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41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E806B-6F23-474A-A56A-FA895D05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pPr lvl="2"/>
            <a:r>
              <a:rPr lang="zh-CN" altLang="en-US" sz="1800" b="1" dirty="0"/>
              <a:t>例</a:t>
            </a:r>
            <a:r>
              <a:rPr lang="en-US" altLang="zh-CN" sz="1800" b="1" dirty="0"/>
              <a:t>2.7</a:t>
            </a:r>
            <a:r>
              <a:rPr lang="zh-CN" altLang="en-US" sz="1800" b="1" dirty="0"/>
              <a:t>：将十进制数</a:t>
            </a:r>
            <a:r>
              <a:rPr lang="en-US" altLang="zh-CN" sz="1800" b="1" dirty="0"/>
              <a:t>20.59375</a:t>
            </a:r>
            <a:r>
              <a:rPr lang="zh-CN" altLang="en-US" sz="1800" b="1" dirty="0"/>
              <a:t>转换成</a:t>
            </a:r>
            <a:r>
              <a:rPr lang="en-US" altLang="zh-CN" sz="1800" b="1" dirty="0"/>
              <a:t>IEEE754</a:t>
            </a:r>
            <a:r>
              <a:rPr lang="zh-CN" altLang="en-US" sz="1800" b="1" dirty="0"/>
              <a:t>单精度浮点数的十六进制机器码。</a:t>
            </a:r>
            <a:endParaRPr lang="en-US" altLang="zh-CN" sz="1800" b="1" dirty="0"/>
          </a:p>
          <a:p>
            <a:pPr lvl="2"/>
            <a:r>
              <a:rPr lang="zh-CN" altLang="en-US" sz="1800" b="1" dirty="0"/>
              <a:t>解：</a:t>
            </a:r>
            <a:endParaRPr lang="en-US" altLang="zh-CN" sz="1800" b="1" dirty="0"/>
          </a:p>
          <a:p>
            <a:pPr lvl="3"/>
            <a:r>
              <a:rPr lang="en-US" altLang="zh-CN" sz="1400" b="1" dirty="0"/>
              <a:t>20.59375 = 10100.10011</a:t>
            </a:r>
          </a:p>
          <a:p>
            <a:pPr lvl="3"/>
            <a:r>
              <a:rPr lang="en-US" altLang="zh-CN" sz="1400" b="1" dirty="0"/>
              <a:t>10100.10011 =</a:t>
            </a:r>
            <a:r>
              <a:rPr lang="en-US" altLang="zh-CN" sz="1400" b="1" dirty="0">
                <a:solidFill>
                  <a:srgbClr val="FF0000"/>
                </a:solidFill>
              </a:rPr>
              <a:t> 1.010010011x2</a:t>
            </a:r>
            <a:r>
              <a:rPr lang="en-US" altLang="zh-CN" sz="1400" b="1" baseline="30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/>
              <a:t> = 1.Mx2</a:t>
            </a:r>
            <a:r>
              <a:rPr lang="en-US" altLang="zh-CN" sz="1400" b="1" baseline="30000" dirty="0"/>
              <a:t>e</a:t>
            </a:r>
          </a:p>
          <a:p>
            <a:pPr lvl="3"/>
            <a:r>
              <a:rPr lang="en-US" altLang="zh-CN" sz="1400" b="1" dirty="0"/>
              <a:t>S=0</a:t>
            </a:r>
            <a:r>
              <a:rPr lang="zh-CN" altLang="en-US" sz="1400" b="1" dirty="0"/>
              <a:t>（正数），</a:t>
            </a:r>
            <a:r>
              <a:rPr lang="en-US" altLang="zh-CN" sz="1400" b="1" dirty="0"/>
              <a:t>e=4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E=e+127=131 = 10000011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 = 010010011</a:t>
            </a:r>
          </a:p>
          <a:p>
            <a:pPr lvl="3"/>
            <a:r>
              <a:rPr lang="zh-CN" altLang="en-US" sz="1400" b="1" dirty="0"/>
              <a:t>单精度浮点数格式：</a:t>
            </a:r>
            <a:r>
              <a:rPr lang="en-US" altLang="zh-CN" sz="1400" b="1" dirty="0"/>
              <a:t>0    1000 0011    010 0100 1100 0000 0000 0000</a:t>
            </a:r>
          </a:p>
          <a:p>
            <a:pPr lvl="3"/>
            <a:r>
              <a:rPr lang="zh-CN" altLang="en-US" sz="1400" b="1" dirty="0"/>
              <a:t>最终的机器码</a:t>
            </a:r>
            <a:r>
              <a:rPr lang="en-US" altLang="zh-CN" sz="1400" b="1" dirty="0"/>
              <a:t>=0100 0001 1010 0100 1100 0000 0000 0000=</a:t>
            </a:r>
            <a:r>
              <a:rPr lang="en-US" altLang="zh-CN" sz="1400" b="1" dirty="0">
                <a:solidFill>
                  <a:srgbClr val="FF0000"/>
                </a:solidFill>
              </a:rPr>
              <a:t>41A4C000H</a:t>
            </a:r>
          </a:p>
          <a:p>
            <a:pPr lvl="3"/>
            <a:endParaRPr lang="en-US" altLang="zh-CN" sz="1400" b="1" dirty="0"/>
          </a:p>
          <a:p>
            <a:pPr lvl="3"/>
            <a:endParaRPr lang="en-US" altLang="zh-CN" sz="14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例</a:t>
            </a:r>
            <a:r>
              <a:rPr lang="en-US" altLang="zh-CN" sz="1800" b="1" dirty="0"/>
              <a:t>2.8</a:t>
            </a:r>
            <a:r>
              <a:rPr lang="zh-CN" altLang="en-US" sz="1800" b="1" dirty="0"/>
              <a:t>：求</a:t>
            </a:r>
            <a:r>
              <a:rPr lang="en-US" altLang="zh-CN" sz="1800" b="1" dirty="0"/>
              <a:t>IEEE754</a:t>
            </a:r>
            <a:r>
              <a:rPr lang="zh-CN" altLang="en-US" sz="1800" b="1" dirty="0"/>
              <a:t>单精度浮点数</a:t>
            </a:r>
            <a:r>
              <a:rPr lang="en-US" altLang="zh-CN" sz="1800" b="1" dirty="0"/>
              <a:t>C136000H</a:t>
            </a:r>
            <a:r>
              <a:rPr lang="zh-CN" altLang="en-US" sz="1800" b="1" dirty="0"/>
              <a:t>对应的十进制值。</a:t>
            </a:r>
            <a:endParaRPr lang="en-US" altLang="zh-CN" sz="1800" b="1" dirty="0"/>
          </a:p>
          <a:p>
            <a:pPr lvl="2"/>
            <a:r>
              <a:rPr lang="zh-CN" altLang="en-US" sz="1800" b="1" dirty="0"/>
              <a:t>解：</a:t>
            </a:r>
            <a:endParaRPr lang="en-US" altLang="zh-CN" sz="1800" b="1" dirty="0"/>
          </a:p>
          <a:p>
            <a:pPr lvl="3"/>
            <a:r>
              <a:rPr lang="en-US" altLang="zh-CN" sz="1400" b="1" dirty="0"/>
              <a:t> C136000H=1100 0001 0011 0110 0000 0000 0000</a:t>
            </a:r>
          </a:p>
          <a:p>
            <a:pPr lvl="3"/>
            <a:r>
              <a:rPr lang="zh-CN" altLang="en-US" sz="1400" b="1" dirty="0"/>
              <a:t>单精度浮点数</a:t>
            </a:r>
            <a:r>
              <a:rPr lang="en-US" altLang="zh-CN" sz="1400" b="1" dirty="0"/>
              <a:t>=1   </a:t>
            </a:r>
            <a:r>
              <a:rPr lang="en-US" altLang="zh-CN" sz="1400" b="1" dirty="0">
                <a:solidFill>
                  <a:srgbClr val="FF0000"/>
                </a:solidFill>
              </a:rPr>
              <a:t>1000 0010</a:t>
            </a:r>
            <a:r>
              <a:rPr lang="en-US" altLang="zh-CN" sz="1400" b="1" dirty="0"/>
              <a:t>   </a:t>
            </a:r>
            <a:r>
              <a:rPr lang="en-US" altLang="zh-CN" sz="1400" b="1" dirty="0">
                <a:solidFill>
                  <a:srgbClr val="7030A0"/>
                </a:solidFill>
              </a:rPr>
              <a:t>011 0110 0000 0000 0000</a:t>
            </a:r>
          </a:p>
          <a:p>
            <a:pPr lvl="3"/>
            <a:r>
              <a:rPr lang="en-US" altLang="zh-CN" sz="1400" b="1" dirty="0"/>
              <a:t>S=1</a:t>
            </a:r>
            <a:r>
              <a:rPr lang="zh-CN" altLang="en-US" sz="1400" b="1" dirty="0"/>
              <a:t>（负数），</a:t>
            </a:r>
            <a:r>
              <a:rPr lang="en-US" altLang="zh-CN" sz="1400" b="1" dirty="0"/>
              <a:t>E=</a:t>
            </a:r>
            <a:r>
              <a:rPr lang="en-US" altLang="zh-CN" sz="1400" b="1" dirty="0">
                <a:solidFill>
                  <a:srgbClr val="FF0000"/>
                </a:solidFill>
              </a:rPr>
              <a:t>1000 0010</a:t>
            </a:r>
            <a:r>
              <a:rPr lang="en-US" altLang="zh-CN" sz="1400" b="1" dirty="0"/>
              <a:t>=130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</a:t>
            </a:r>
            <a:r>
              <a:rPr lang="en-US" altLang="zh-CN" sz="1400" b="1" dirty="0">
                <a:solidFill>
                  <a:srgbClr val="7030A0"/>
                </a:solidFill>
              </a:rPr>
              <a:t>011011</a:t>
            </a:r>
          </a:p>
          <a:p>
            <a:pPr lvl="3"/>
            <a:r>
              <a:rPr lang="en-US" altLang="zh-CN" sz="1400" b="1" dirty="0"/>
              <a:t>e=E-127=130-127=3</a:t>
            </a:r>
          </a:p>
          <a:p>
            <a:pPr lvl="3"/>
            <a:r>
              <a:rPr lang="zh-CN" altLang="en-US" sz="1400" b="1" dirty="0"/>
              <a:t>尾数</a:t>
            </a:r>
            <a:r>
              <a:rPr lang="en-US" altLang="zh-CN" sz="1400" b="1" dirty="0"/>
              <a:t>=1.M=1.011011</a:t>
            </a:r>
          </a:p>
          <a:p>
            <a:pPr lvl="3"/>
            <a:r>
              <a:rPr lang="zh-CN" altLang="en-US" sz="1400" b="1" dirty="0"/>
              <a:t>浮点数对应的十进制值</a:t>
            </a:r>
            <a:r>
              <a:rPr lang="en-US" altLang="zh-CN" sz="1400" b="1" dirty="0"/>
              <a:t>=-2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x1.011011=-1011.011=</a:t>
            </a:r>
            <a:r>
              <a:rPr lang="en-US" altLang="zh-CN" sz="1400" b="1" dirty="0">
                <a:solidFill>
                  <a:srgbClr val="FF0000"/>
                </a:solidFill>
              </a:rPr>
              <a:t>-11.375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6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F42F1-3BEC-4FF6-B8F2-0D9DEC4D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213"/>
            <a:ext cx="8229600" cy="4525963"/>
          </a:xfrm>
        </p:spPr>
        <p:txBody>
          <a:bodyPr/>
          <a:lstStyle/>
          <a:p>
            <a:pPr lvl="2"/>
            <a:r>
              <a:rPr lang="zh-CN" altLang="en-US" sz="1800" b="1" dirty="0"/>
              <a:t>十进制转换为二进制（</a:t>
            </a:r>
            <a:r>
              <a:rPr lang="en-US" altLang="zh-CN" sz="1800" b="1" dirty="0"/>
              <a:t>20.59375</a:t>
            </a:r>
            <a:r>
              <a:rPr lang="zh-CN" altLang="en-US" sz="1800" b="1" dirty="0"/>
              <a:t>对应的二进制是多少？）</a:t>
            </a:r>
            <a:r>
              <a:rPr lang="en-US" altLang="zh-CN" sz="1800" b="1" dirty="0"/>
              <a:t> </a:t>
            </a:r>
          </a:p>
          <a:p>
            <a:pPr lvl="3"/>
            <a:r>
              <a:rPr lang="zh-CN" altLang="en-US" sz="1400" b="1" dirty="0"/>
              <a:t>整数部分：</a:t>
            </a:r>
            <a:endParaRPr lang="en-US" altLang="zh-CN" sz="1400" b="1" dirty="0"/>
          </a:p>
          <a:p>
            <a:pPr lvl="4"/>
            <a:r>
              <a:rPr lang="en-US" altLang="zh-CN" sz="1400" b="1" dirty="0"/>
              <a:t>20 = 16+4 = 10000 + 0100 = 10100</a:t>
            </a:r>
            <a:endParaRPr lang="en-US" altLang="zh-CN" sz="1600" b="1" dirty="0"/>
          </a:p>
          <a:p>
            <a:pPr lvl="3"/>
            <a:endParaRPr lang="en-US" altLang="zh-CN" sz="1400" b="1" dirty="0"/>
          </a:p>
          <a:p>
            <a:pPr lvl="3"/>
            <a:r>
              <a:rPr lang="zh-CN" altLang="en-US" sz="1400" b="1" dirty="0"/>
              <a:t>小数部分：</a:t>
            </a:r>
            <a:endParaRPr lang="en-US" altLang="zh-CN" sz="1400" b="1" dirty="0"/>
          </a:p>
          <a:p>
            <a:pPr lvl="4"/>
            <a:r>
              <a:rPr lang="en-US" altLang="zh-CN" sz="1400" b="1" dirty="0"/>
              <a:t>0.59375x2=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.1875</a:t>
            </a:r>
          </a:p>
          <a:p>
            <a:pPr lvl="4"/>
            <a:r>
              <a:rPr lang="en-US" altLang="zh-CN" sz="1400" b="1" dirty="0"/>
              <a:t>0.1875x2=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.375</a:t>
            </a:r>
          </a:p>
          <a:p>
            <a:pPr lvl="4"/>
            <a:r>
              <a:rPr lang="en-US" altLang="zh-CN" sz="1400" b="1" dirty="0"/>
              <a:t>0.375x2=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.75</a:t>
            </a:r>
          </a:p>
          <a:p>
            <a:pPr lvl="4"/>
            <a:r>
              <a:rPr lang="en-US" altLang="zh-CN" sz="1400" b="1" dirty="0"/>
              <a:t>0.75x2=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.5</a:t>
            </a:r>
          </a:p>
          <a:p>
            <a:pPr lvl="4"/>
            <a:r>
              <a:rPr lang="en-US" altLang="zh-CN" sz="1400" b="1" dirty="0"/>
              <a:t>0.5x2=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4"/>
            <a:r>
              <a:rPr lang="en-US" altLang="zh-CN" sz="1400" b="1" dirty="0"/>
              <a:t>0.59375=0.10011</a:t>
            </a:r>
            <a:endParaRPr lang="en-US" altLang="zh-CN" sz="1600" b="1" dirty="0"/>
          </a:p>
          <a:p>
            <a:pPr lvl="3"/>
            <a:endParaRPr lang="en-US" altLang="zh-CN" sz="1400" b="1" dirty="0"/>
          </a:p>
          <a:p>
            <a:pPr lvl="3"/>
            <a:r>
              <a:rPr lang="en-US" altLang="zh-CN" sz="1400" b="1" dirty="0"/>
              <a:t>20.59375=</a:t>
            </a:r>
            <a:r>
              <a:rPr lang="en-US" altLang="zh-CN" sz="1400" b="1" dirty="0">
                <a:solidFill>
                  <a:srgbClr val="FF0000"/>
                </a:solidFill>
              </a:rPr>
              <a:t>10100.10011</a:t>
            </a:r>
          </a:p>
          <a:p>
            <a:pPr lvl="3"/>
            <a:endParaRPr lang="en-US" altLang="zh-CN" sz="14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二进制转换为十进制（</a:t>
            </a:r>
            <a:r>
              <a:rPr lang="en-US" altLang="zh-CN" sz="1800" b="1" dirty="0"/>
              <a:t>-1011.011</a:t>
            </a:r>
            <a:r>
              <a:rPr lang="en-US" altLang="zh-CN" sz="1800" b="1" baseline="-25000" dirty="0"/>
              <a:t>B</a:t>
            </a:r>
            <a:r>
              <a:rPr lang="zh-CN" altLang="en-US" sz="1800" b="1" dirty="0"/>
              <a:t>对应的十进制是多少？）</a:t>
            </a:r>
            <a:endParaRPr lang="en-US" altLang="zh-CN" sz="1800" b="1" dirty="0"/>
          </a:p>
          <a:p>
            <a:pPr lvl="3"/>
            <a:r>
              <a:rPr lang="zh-CN" altLang="en-US" sz="1400" b="1" dirty="0"/>
              <a:t>整数部分：</a:t>
            </a:r>
            <a:r>
              <a:rPr lang="en-US" altLang="zh-CN" sz="1400" b="1" dirty="0"/>
              <a:t>1011=(11)</a:t>
            </a:r>
            <a:r>
              <a:rPr lang="en-US" altLang="zh-CN" sz="1400" b="1" baseline="-25000" dirty="0"/>
              <a:t>10</a:t>
            </a:r>
          </a:p>
          <a:p>
            <a:pPr lvl="3"/>
            <a:endParaRPr lang="en-US" altLang="zh-CN" sz="1400" b="1" dirty="0"/>
          </a:p>
          <a:p>
            <a:pPr lvl="3"/>
            <a:r>
              <a:rPr lang="zh-CN" altLang="en-US" sz="1400" b="1" dirty="0"/>
              <a:t>小数部分：</a:t>
            </a:r>
            <a:r>
              <a:rPr lang="en-US" altLang="zh-CN" sz="1400" b="1" dirty="0"/>
              <a:t>0.011=1x0.25+1x0.125=0.375</a:t>
            </a:r>
          </a:p>
          <a:p>
            <a:pPr lvl="3"/>
            <a:endParaRPr lang="en-US" altLang="zh-CN" sz="1400" b="1" dirty="0"/>
          </a:p>
          <a:p>
            <a:pPr lvl="3"/>
            <a:r>
              <a:rPr lang="en-US" altLang="zh-CN" sz="1400" b="1" dirty="0"/>
              <a:t>-1011.011</a:t>
            </a:r>
            <a:r>
              <a:rPr lang="en-US" altLang="zh-CN" sz="1400" b="1" baseline="-25000" dirty="0"/>
              <a:t>B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-11.375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6874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b="1" dirty="0">
                <a:ea typeface="黑体" pitchFamily="49" charset="-122"/>
              </a:rPr>
              <a:t>2.2.4  </a:t>
            </a:r>
            <a:r>
              <a:rPr lang="zh-CN" altLang="en-US" sz="3500" b="1" dirty="0">
                <a:ea typeface="黑体" pitchFamily="49" charset="-122"/>
              </a:rPr>
              <a:t>十进制数编码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、十进制整数</a:t>
            </a:r>
            <a:endParaRPr lang="en-US" altLang="zh-CN" sz="2200" b="1" dirty="0"/>
          </a:p>
          <a:p>
            <a:pPr marL="1257300" lvl="2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900" b="1" dirty="0"/>
              <a:t>BCD</a:t>
            </a:r>
            <a:r>
              <a:rPr lang="zh-CN" altLang="en-US" sz="1900" b="1" dirty="0"/>
              <a:t>码（</a:t>
            </a:r>
            <a:r>
              <a:rPr lang="en-US" altLang="zh-CN" sz="1900" b="1" dirty="0"/>
              <a:t>Binary Coded Decimal</a:t>
            </a:r>
            <a:r>
              <a:rPr lang="zh-CN" altLang="en-US" sz="1900" b="1" dirty="0"/>
              <a:t>，二进制编码的十进制数）</a:t>
            </a:r>
            <a:endParaRPr lang="en-US" altLang="zh-CN" sz="19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8421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位二进制的权值分别为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0000(0),0001(1),0010(2),0011(3),0100(4),0101(5),0110(6),0111(7),1000(8),1001(9)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23</a:t>
            </a:r>
            <a:r>
              <a:rPr lang="zh-CN" altLang="en-US" sz="1600" b="1" dirty="0"/>
              <a:t>表示为</a:t>
            </a:r>
            <a:r>
              <a:rPr lang="en-US" altLang="zh-CN" sz="1600" b="1" dirty="0">
                <a:solidFill>
                  <a:srgbClr val="FF0000"/>
                </a:solidFill>
              </a:rPr>
              <a:t>0010 0011</a:t>
            </a:r>
            <a:r>
              <a:rPr lang="zh-CN" altLang="en-US" sz="1600" b="1" dirty="0"/>
              <a:t>（一目了然），如果采用二进制表示则为</a:t>
            </a:r>
            <a:r>
              <a:rPr lang="en-US" altLang="zh-CN" sz="1600" b="1" dirty="0"/>
              <a:t>0001 0111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2421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位二进制的权值分别为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0000(0),0001(1),0010(2),0011(3),0100(4),1011(5),1100(6),1101(7),1110(8),1111(9)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2421</a:t>
            </a:r>
            <a:r>
              <a:rPr lang="zh-CN" altLang="en-US" sz="1600" b="1" dirty="0"/>
              <a:t>码具有自补的特点，即各位取反后正好是该数对</a:t>
            </a:r>
            <a:r>
              <a:rPr lang="en-US" altLang="zh-CN" sz="1600" b="1" dirty="0"/>
              <a:t>9</a:t>
            </a:r>
            <a:r>
              <a:rPr lang="zh-CN" altLang="en-US" sz="1600" b="1" dirty="0"/>
              <a:t>的补码</a:t>
            </a: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0000(0)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1111(9)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0001(1)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1110(8)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0010(2)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1101(7)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0011(3)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1100(6)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0100(4)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1011(5)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余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：为</a:t>
            </a:r>
            <a:r>
              <a:rPr lang="en-US" altLang="zh-CN" sz="1600" b="1" dirty="0"/>
              <a:t>8421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+3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0011(0),0100(1),0101(2),0110(3),0111(4),1000(5),1001(6),1010(7),1011(8),1100(9)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BCD</a:t>
            </a:r>
            <a:r>
              <a:rPr lang="zh-CN" altLang="en-US" sz="1600" b="1" dirty="0"/>
              <a:t>码的</a:t>
            </a:r>
            <a:r>
              <a:rPr lang="zh-CN" altLang="en-US" sz="1600" b="1" dirty="0">
                <a:solidFill>
                  <a:srgbClr val="FF0000"/>
                </a:solidFill>
              </a:rPr>
              <a:t>编码效率</a:t>
            </a:r>
            <a:r>
              <a:rPr lang="en-US" altLang="zh-CN" sz="1600" b="1" dirty="0"/>
              <a:t>=10/16</a:t>
            </a:r>
            <a:r>
              <a:rPr lang="zh-CN" altLang="en-US" sz="1600" b="1" dirty="0"/>
              <a:t>（用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位二进制数表示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位十进制数，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4</a:t>
            </a:r>
            <a:r>
              <a:rPr lang="en-US" altLang="zh-CN" sz="1600" b="1" dirty="0"/>
              <a:t>=16</a:t>
            </a:r>
            <a:r>
              <a:rPr lang="zh-CN" altLang="en-US" sz="1600" b="1" dirty="0"/>
              <a:t>）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4650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en-US" altLang="zh-CN" sz="1800" b="1" dirty="0"/>
              <a:t>BID</a:t>
            </a:r>
            <a:r>
              <a:rPr lang="zh-CN" altLang="en-US" sz="1800" b="1" dirty="0"/>
              <a:t>码（</a:t>
            </a:r>
            <a:r>
              <a:rPr lang="en-US" altLang="zh-CN" sz="1800" b="1" dirty="0"/>
              <a:t>Binary Integer Decimal</a:t>
            </a:r>
            <a:r>
              <a:rPr lang="zh-CN" altLang="en-US" sz="1800" b="1" dirty="0"/>
              <a:t>，十进制整数的二进制表示）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直接用二进制整数编码表示十进制整数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如十进制数</a:t>
            </a:r>
            <a:r>
              <a:rPr lang="en-US" altLang="zh-CN" sz="1400" b="1" dirty="0"/>
              <a:t>20</a:t>
            </a:r>
            <a:r>
              <a:rPr lang="zh-CN" altLang="en-US" sz="1400" b="1" dirty="0"/>
              <a:t>，其</a:t>
            </a:r>
            <a:r>
              <a:rPr lang="en-US" altLang="zh-CN" sz="1400" b="1" dirty="0"/>
              <a:t>BID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=10100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en-US" altLang="zh-CN" sz="1800" b="1" dirty="0"/>
              <a:t>DPD</a:t>
            </a:r>
            <a:r>
              <a:rPr lang="zh-CN" altLang="en-US" sz="1800" b="1" dirty="0"/>
              <a:t>码（</a:t>
            </a:r>
            <a:r>
              <a:rPr lang="en-US" altLang="zh-CN" sz="1800" b="1" dirty="0"/>
              <a:t>Densely Packed Decimal</a:t>
            </a:r>
            <a:r>
              <a:rPr lang="zh-CN" altLang="en-US" sz="1800" b="1" dirty="0"/>
              <a:t>，紧凑十进制编码）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利用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位二进制数表示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位十进制数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（见教材）</a:t>
            </a:r>
            <a:r>
              <a:rPr lang="en-US" altLang="zh-CN" sz="1400" b="1" dirty="0"/>
              <a:t>  DPD</a:t>
            </a:r>
            <a:r>
              <a:rPr lang="zh-CN" altLang="en-US" sz="1400" b="1" dirty="0"/>
              <a:t>码编码格式（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种情况）：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个小数（例如</a:t>
            </a:r>
            <a:r>
              <a:rPr lang="en-US" altLang="zh-CN" sz="1200" b="1" dirty="0">
                <a:solidFill>
                  <a:srgbClr val="FF0000"/>
                </a:solidFill>
              </a:rPr>
              <a:t>375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378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385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875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895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879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389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个大数（例如</a:t>
            </a:r>
            <a:r>
              <a:rPr lang="en-US" altLang="zh-CN" sz="1200" b="1" dirty="0">
                <a:solidFill>
                  <a:srgbClr val="FF0000"/>
                </a:solidFill>
              </a:rPr>
              <a:t>899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例如十进制数</a:t>
            </a:r>
            <a:r>
              <a:rPr lang="en-US" altLang="zh-CN" sz="1400" b="1" dirty="0">
                <a:solidFill>
                  <a:srgbClr val="FF0000"/>
                </a:solidFill>
              </a:rPr>
              <a:t>375</a:t>
            </a:r>
            <a:r>
              <a:rPr lang="zh-CN" altLang="en-US" sz="1400" b="1" dirty="0"/>
              <a:t>，属于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个小数，</a:t>
            </a:r>
            <a:r>
              <a:rPr lang="en-US" altLang="zh-CN" sz="1400" b="1" dirty="0"/>
              <a:t>D2=3=0abc=0011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D1=7=0def=0111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D0=5=0ghi=0101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DPD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=abcdef0ghi=</a:t>
            </a:r>
            <a:r>
              <a:rPr lang="en-US" altLang="zh-CN" sz="1400" b="1" dirty="0">
                <a:solidFill>
                  <a:srgbClr val="FF0000"/>
                </a:solidFill>
              </a:rPr>
              <a:t>0111110101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DPD</a:t>
            </a:r>
            <a:r>
              <a:rPr lang="zh-CN" altLang="en-US" sz="1400" b="1" dirty="0"/>
              <a:t>码的</a:t>
            </a:r>
            <a:r>
              <a:rPr lang="zh-CN" altLang="en-US" sz="1400" b="1" dirty="0">
                <a:solidFill>
                  <a:srgbClr val="FF0000"/>
                </a:solidFill>
              </a:rPr>
              <a:t>编码效率</a:t>
            </a:r>
            <a:r>
              <a:rPr lang="en-US" altLang="zh-CN" sz="1400" b="1" dirty="0"/>
              <a:t>=1000/1024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位二进制数：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10</a:t>
            </a:r>
            <a:r>
              <a:rPr lang="en-US" altLang="zh-CN" sz="1400" b="1" dirty="0"/>
              <a:t>=1024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位十进制数：</a:t>
            </a:r>
            <a:r>
              <a:rPr lang="en-US" altLang="zh-CN" sz="1400" b="1" dirty="0"/>
              <a:t>10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=1000</a:t>
            </a:r>
            <a:r>
              <a:rPr lang="zh-CN" altLang="en-US" sz="1400" b="1" dirty="0"/>
              <a:t>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995717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、十进制浮点数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二进制浮点数不能精确表示十进制数（</a:t>
            </a:r>
            <a:r>
              <a:rPr lang="zh-CN" altLang="en-US" sz="1600" b="1" dirty="0">
                <a:solidFill>
                  <a:srgbClr val="FF0000"/>
                </a:solidFill>
              </a:rPr>
              <a:t>精度溢出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0.7=0.101100110011001100……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1.05=1.0000110011001100……</a:t>
            </a:r>
            <a:r>
              <a:rPr lang="zh-CN" altLang="en-US" sz="1600" b="1" dirty="0"/>
              <a:t>；都不能用二进制数精确表示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财务结算中</a:t>
            </a:r>
            <a:r>
              <a:rPr lang="en-US" altLang="zh-CN" sz="1600" b="1" dirty="0"/>
              <a:t>0.7x1.05=0.73</a:t>
            </a:r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  <a:r>
              <a:rPr lang="zh-CN" altLang="en-US" sz="1600" b="1" dirty="0"/>
              <a:t>元，四舍五入，得到</a:t>
            </a:r>
            <a:r>
              <a:rPr lang="en-US" altLang="zh-CN" sz="1600" b="1" dirty="0"/>
              <a:t>0.74</a:t>
            </a:r>
            <a:r>
              <a:rPr lang="zh-CN" altLang="en-US" sz="1600" b="1" dirty="0"/>
              <a:t>元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但是如果采用双精度浮点数进行计算：</a:t>
            </a:r>
            <a:r>
              <a:rPr lang="en-US" altLang="zh-CN" sz="1600" b="1" dirty="0"/>
              <a:t>0.7x1.05=0.73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en-US" altLang="zh-CN" sz="1600" b="1" dirty="0"/>
              <a:t>99999999999999</a:t>
            </a:r>
            <a:r>
              <a:rPr lang="zh-CN" altLang="en-US" sz="1600" b="1" dirty="0"/>
              <a:t>，四舍五入，得到</a:t>
            </a:r>
            <a:r>
              <a:rPr lang="en-US" altLang="zh-CN" sz="1600" b="1" dirty="0"/>
              <a:t>0.73</a:t>
            </a:r>
            <a:r>
              <a:rPr lang="zh-CN" altLang="en-US" sz="1600" b="1" dirty="0"/>
              <a:t>元，相差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分钱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Java</a:t>
            </a:r>
            <a:r>
              <a:rPr lang="zh-CN" altLang="en-US" sz="1600" b="1" dirty="0"/>
              <a:t>中的</a:t>
            </a:r>
            <a:r>
              <a:rPr lang="en-US" altLang="zh-CN" sz="1600" b="1" dirty="0" err="1">
                <a:solidFill>
                  <a:srgbClr val="FF0000"/>
                </a:solidFill>
              </a:rPr>
              <a:t>BigDecimal</a:t>
            </a:r>
            <a:r>
              <a:rPr lang="zh-CN" altLang="en-US" sz="1600" b="1" dirty="0"/>
              <a:t>，是采用软件的方法实现十进制运算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95D30-BE02-4226-9B53-345A5E1C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20888"/>
            <a:ext cx="3510709" cy="14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1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3311662-C069-445C-A3A6-9775C7D93C3D}"/>
              </a:ext>
            </a:extLst>
          </p:cNvPr>
          <p:cNvGrpSpPr/>
          <p:nvPr/>
        </p:nvGrpSpPr>
        <p:grpSpPr>
          <a:xfrm>
            <a:off x="267685" y="836712"/>
            <a:ext cx="8608630" cy="4032448"/>
            <a:chOff x="267685" y="836712"/>
            <a:chExt cx="8608630" cy="403244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F6E21E5-5FE5-49C0-B7E8-3BEFA178DB48}"/>
                </a:ext>
              </a:extLst>
            </p:cNvPr>
            <p:cNvGrpSpPr/>
            <p:nvPr/>
          </p:nvGrpSpPr>
          <p:grpSpPr>
            <a:xfrm>
              <a:off x="267685" y="836712"/>
              <a:ext cx="8608630" cy="4032448"/>
              <a:chOff x="175429" y="908720"/>
              <a:chExt cx="8608630" cy="403244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234A690-8B07-4D45-9687-F8C2BE2B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941" y="1268760"/>
                <a:ext cx="8424118" cy="3528392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0F5E3BA-8D34-4D05-BC50-590388733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429" y="908720"/>
                <a:ext cx="292115" cy="4032448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A26F2E-5868-4488-9B56-B22FC82F95DF}"/>
                </a:ext>
              </a:extLst>
            </p:cNvPr>
            <p:cNvSpPr/>
            <p:nvPr/>
          </p:nvSpPr>
          <p:spPr>
            <a:xfrm>
              <a:off x="5623185" y="4466047"/>
              <a:ext cx="7920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80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800" b="1" dirty="0"/>
              <a:t>IEEE754-2008</a:t>
            </a:r>
            <a:r>
              <a:rPr lang="zh-CN" altLang="en-US" sz="1800" b="1" dirty="0"/>
              <a:t>的</a:t>
            </a:r>
            <a:r>
              <a:rPr lang="zh-CN" altLang="en-US" sz="1800" b="1" dirty="0">
                <a:solidFill>
                  <a:srgbClr val="FF0000"/>
                </a:solidFill>
              </a:rPr>
              <a:t>十进制浮点数</a:t>
            </a:r>
            <a:r>
              <a:rPr lang="zh-CN" altLang="en-US" sz="1800" b="1" dirty="0"/>
              <a:t>格式（教材图</a:t>
            </a:r>
            <a:r>
              <a:rPr lang="en-US" altLang="zh-CN" sz="1800" b="1" dirty="0"/>
              <a:t>2.11</a:t>
            </a:r>
            <a:r>
              <a:rPr lang="zh-CN" altLang="en-US" sz="1800" b="1" dirty="0"/>
              <a:t>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数符：</a:t>
            </a:r>
            <a:r>
              <a:rPr lang="en-US" altLang="zh-CN" sz="1400" b="1" dirty="0">
                <a:solidFill>
                  <a:srgbClr val="FF0000"/>
                </a:solidFill>
              </a:rPr>
              <a:t>s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5</a:t>
            </a:r>
            <a:r>
              <a:rPr lang="zh-CN" altLang="en-US" sz="1400" b="1" dirty="0"/>
              <a:t>位组合字段：</a:t>
            </a:r>
            <a:r>
              <a:rPr lang="en-US" altLang="zh-CN" sz="1400" b="1" dirty="0">
                <a:solidFill>
                  <a:srgbClr val="FF0000"/>
                </a:solidFill>
              </a:rPr>
              <a:t>comb</a:t>
            </a:r>
            <a:r>
              <a:rPr lang="zh-CN" altLang="en-US" sz="1400" b="1" dirty="0"/>
              <a:t>，包含阶码和尾数的部分数据位：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格式①（尾数最高位</a:t>
            </a:r>
            <a:r>
              <a:rPr lang="en-US" altLang="zh-CN" sz="1200" b="1" dirty="0"/>
              <a:t>=0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位为阶码的最高有效位（</a:t>
            </a:r>
            <a:r>
              <a:rPr lang="en-US" altLang="zh-CN" sz="1200" b="1" dirty="0"/>
              <a:t>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的低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位为尾数的最高有效位（</a:t>
            </a:r>
            <a:r>
              <a:rPr lang="en-US" altLang="zh-CN" sz="1200" b="1" dirty="0"/>
              <a:t>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格式② （尾数最高位</a:t>
            </a:r>
            <a:r>
              <a:rPr lang="en-US" altLang="zh-CN" sz="1200" b="1" dirty="0"/>
              <a:t>=8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1200" b="1" dirty="0"/>
              <a:t>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</a:t>
            </a:r>
            <a:r>
              <a:rPr lang="en-US" altLang="zh-CN" sz="1200" b="1" dirty="0"/>
              <a:t>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的后续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位为阶码的最高有效位（</a:t>
            </a:r>
            <a:r>
              <a:rPr lang="en-US" altLang="zh-CN" sz="1200" b="1" dirty="0"/>
              <a:t>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的最低位为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则表示尾数的最高有效位为</a:t>
            </a:r>
            <a:r>
              <a:rPr lang="en-US" altLang="zh-CN" sz="1200" b="1" dirty="0"/>
              <a:t>1000(8)</a:t>
            </a:r>
            <a:r>
              <a:rPr lang="zh-CN" altLang="en-US" sz="1200" b="1" dirty="0"/>
              <a:t>、为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则表示尾数的最高有效位为</a:t>
            </a:r>
            <a:r>
              <a:rPr lang="en-US" altLang="zh-CN" sz="1200" b="1" dirty="0"/>
              <a:t>1001(9)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格式③ （无穷大或非数）：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位为</a:t>
            </a:r>
            <a:r>
              <a:rPr lang="en-US" altLang="zh-CN" sz="1200" b="1" dirty="0"/>
              <a:t>1111</a:t>
            </a:r>
            <a:r>
              <a:rPr lang="zh-CN" altLang="en-US" sz="1200" b="1" dirty="0"/>
              <a:t>，表示无穷大或非数（</a:t>
            </a:r>
            <a:r>
              <a:rPr lang="en-US" altLang="zh-CN" sz="1200" b="1" dirty="0" err="1"/>
              <a:t>NaN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部分阶码：</a:t>
            </a:r>
            <a:r>
              <a:rPr lang="en-US" altLang="zh-CN" sz="1400" b="1" dirty="0">
                <a:solidFill>
                  <a:srgbClr val="FF0000"/>
                </a:solidFill>
              </a:rPr>
              <a:t>E</a:t>
            </a:r>
            <a:r>
              <a:rPr lang="zh-CN" altLang="en-US" sz="1400" b="1" dirty="0"/>
              <a:t>（阶码的最高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位，存放在</a:t>
            </a:r>
            <a:r>
              <a:rPr lang="en-US" altLang="zh-CN" sz="1400" b="1" dirty="0"/>
              <a:t>comb</a:t>
            </a:r>
            <a:r>
              <a:rPr lang="zh-CN" altLang="en-US" sz="1400" b="1" dirty="0"/>
              <a:t>中）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部分尾数：</a:t>
            </a:r>
            <a:r>
              <a:rPr lang="en-US" altLang="zh-CN" sz="1400" b="1" dirty="0">
                <a:solidFill>
                  <a:srgbClr val="FF0000"/>
                </a:solidFill>
              </a:rPr>
              <a:t>T</a:t>
            </a:r>
            <a:r>
              <a:rPr lang="zh-CN" altLang="en-US" sz="1400" b="1" dirty="0"/>
              <a:t>（尾数的最高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位或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位，存放在</a:t>
            </a:r>
            <a:r>
              <a:rPr lang="en-US" altLang="zh-CN" sz="1400" b="1" dirty="0"/>
              <a:t>comb</a:t>
            </a:r>
            <a:r>
              <a:rPr lang="zh-CN" altLang="en-US" sz="1400" b="1" dirty="0"/>
              <a:t>中）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FBCD4E-BAF0-4EC0-A9BB-DD252250099C}"/>
              </a:ext>
            </a:extLst>
          </p:cNvPr>
          <p:cNvGrpSpPr/>
          <p:nvPr/>
        </p:nvGrpSpPr>
        <p:grpSpPr>
          <a:xfrm>
            <a:off x="1619672" y="4365104"/>
            <a:ext cx="6284551" cy="2123192"/>
            <a:chOff x="1619672" y="4365104"/>
            <a:chExt cx="6284551" cy="21231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3A0E59-E494-4222-A89B-9DCBCE53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4365104"/>
              <a:ext cx="6284551" cy="158537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F7D1F7-3B6D-41D2-93C3-C9B3DBDD0316}"/>
                </a:ext>
              </a:extLst>
            </p:cNvPr>
            <p:cNvSpPr txBox="1"/>
            <p:nvPr/>
          </p:nvSpPr>
          <p:spPr>
            <a:xfrm>
              <a:off x="2555776" y="6180519"/>
              <a:ext cx="43924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2.11    IEEE754-2008</a:t>
              </a:r>
              <a:r>
                <a:rPr lang="zh-CN" altLang="en-US" sz="1400" b="1" dirty="0"/>
                <a:t>的十进制浮点数格式（见教材）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183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 rtlCol="0">
            <a:normAutofit lnSpcReduction="10000"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十进制浮点数：</a:t>
            </a:r>
            <a:r>
              <a:rPr lang="en-US" altLang="zh-CN" sz="1600" b="1" dirty="0"/>
              <a:t>N = (-1)</a:t>
            </a:r>
            <a:r>
              <a:rPr lang="en-US" altLang="zh-CN" sz="1600" b="1" baseline="30000" dirty="0"/>
              <a:t>s</a:t>
            </a:r>
            <a:r>
              <a:rPr lang="en-US" altLang="zh-CN" sz="1600" b="1" dirty="0"/>
              <a:t>x10</a:t>
            </a:r>
            <a:r>
              <a:rPr lang="en-US" altLang="zh-CN" sz="1600" b="1" baseline="30000" dirty="0"/>
              <a:t>E-bias</a:t>
            </a:r>
            <a:r>
              <a:rPr lang="en-US" altLang="zh-CN" sz="1600" b="1" dirty="0"/>
              <a:t>xT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这里的基数为</a:t>
            </a:r>
            <a:r>
              <a:rPr lang="en-US" altLang="zh-CN" sz="1400" b="1" dirty="0">
                <a:solidFill>
                  <a:srgbClr val="FF0000"/>
                </a:solidFill>
              </a:rPr>
              <a:t>10</a:t>
            </a:r>
            <a:r>
              <a:rPr lang="zh-CN" altLang="en-US" sz="1400" b="1" dirty="0"/>
              <a:t>，不是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；尾数</a:t>
            </a:r>
            <a:r>
              <a:rPr lang="en-US" altLang="zh-CN" sz="1400" b="1" dirty="0"/>
              <a:t>T</a:t>
            </a:r>
            <a:r>
              <a:rPr lang="zh-CN" altLang="en-US" sz="1400" b="1" dirty="0"/>
              <a:t>是</a:t>
            </a:r>
            <a:r>
              <a:rPr lang="zh-CN" altLang="en-US" sz="1400" b="1" dirty="0">
                <a:solidFill>
                  <a:srgbClr val="FF0000"/>
                </a:solidFill>
              </a:rPr>
              <a:t>定点整数</a:t>
            </a:r>
            <a:r>
              <a:rPr lang="zh-CN" altLang="en-US" sz="1400" b="1" dirty="0"/>
              <a:t>，不是定点小数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表</a:t>
            </a:r>
            <a:r>
              <a:rPr lang="en-US" altLang="zh-CN" sz="1600" b="1" dirty="0"/>
              <a:t>2.10</a:t>
            </a:r>
            <a:r>
              <a:rPr lang="zh-CN" altLang="en-US" sz="1600" b="1" dirty="0"/>
              <a:t>（见教材）</a:t>
            </a:r>
            <a:r>
              <a:rPr lang="en-US" altLang="zh-CN" sz="1600" b="1" dirty="0"/>
              <a:t>  </a:t>
            </a:r>
            <a:r>
              <a:rPr lang="zh-CN" altLang="en-US" sz="1600" b="1" dirty="0"/>
              <a:t>不同位宽十进制浮点数格式的参数：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32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_Decimal32</a:t>
            </a:r>
            <a:r>
              <a:rPr lang="zh-CN" altLang="en-US" sz="1200" b="1" dirty="0">
                <a:solidFill>
                  <a:srgbClr val="FF0000"/>
                </a:solidFill>
              </a:rPr>
              <a:t>）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20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bias=101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-101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E=00 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191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64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_Decimal64</a:t>
            </a:r>
            <a:r>
              <a:rPr lang="zh-CN" altLang="en-US" sz="1200" b="1" dirty="0">
                <a:solidFill>
                  <a:srgbClr val="FF0000"/>
                </a:solidFill>
              </a:rPr>
              <a:t>）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bias=398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-398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369</a:t>
            </a:r>
            <a:r>
              <a:rPr lang="zh-CN" altLang="en-US" sz="1200" b="1" dirty="0"/>
              <a:t> （</a:t>
            </a:r>
            <a:r>
              <a:rPr lang="en-US" altLang="zh-CN" sz="1200" b="1" dirty="0"/>
              <a:t>E=00 00000000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767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128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_Decimal128</a:t>
            </a:r>
            <a:r>
              <a:rPr lang="zh-CN" altLang="en-US" sz="1200" b="1" dirty="0">
                <a:solidFill>
                  <a:srgbClr val="FF0000"/>
                </a:solidFill>
              </a:rPr>
              <a:t>）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110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bias=6176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-6176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6111</a:t>
            </a:r>
            <a:r>
              <a:rPr lang="zh-CN" altLang="en-US" sz="1200" b="1" dirty="0"/>
              <a:t> （</a:t>
            </a:r>
            <a:r>
              <a:rPr lang="en-US" altLang="zh-CN" sz="1200" b="1" dirty="0"/>
              <a:t>E=00 000000000000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12287</a:t>
            </a:r>
            <a:r>
              <a:rPr lang="zh-CN" altLang="en-US" sz="1200" b="1" dirty="0"/>
              <a:t>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例如，十进制浮点数：</a:t>
            </a:r>
            <a:r>
              <a:rPr lang="en-US" altLang="zh-CN" sz="1600" b="1" dirty="0"/>
              <a:t>123.456 = 123456 x 10</a:t>
            </a:r>
            <a:r>
              <a:rPr lang="en-US" altLang="zh-CN" sz="1600" b="1" baseline="30000" dirty="0"/>
              <a:t>-3</a:t>
            </a:r>
            <a:r>
              <a:rPr lang="zh-CN" altLang="en-US" sz="1600" b="1" dirty="0"/>
              <a:t>；采用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位（</a:t>
            </a:r>
            <a:r>
              <a:rPr lang="en-US" altLang="zh-CN" sz="1600" b="1" dirty="0"/>
              <a:t>_Decimal32</a:t>
            </a:r>
            <a:r>
              <a:rPr lang="zh-CN" altLang="en-US" sz="1600" b="1" dirty="0"/>
              <a:t>）表示，则有：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阶码</a:t>
            </a:r>
            <a:r>
              <a:rPr lang="en-US" altLang="zh-CN" sz="1200" b="1" dirty="0"/>
              <a:t>=</a:t>
            </a:r>
            <a:r>
              <a:rPr lang="en-US" altLang="zh-CN" sz="1200" b="1" dirty="0" err="1"/>
              <a:t>e+bias</a:t>
            </a:r>
            <a:r>
              <a:rPr lang="en-US" altLang="zh-CN" sz="1200" b="1" dirty="0"/>
              <a:t>=-3+101=98=</a:t>
            </a:r>
            <a:r>
              <a:rPr lang="en-US" altLang="zh-CN" sz="1200" b="1" dirty="0">
                <a:solidFill>
                  <a:srgbClr val="FF0000"/>
                </a:solidFill>
              </a:rPr>
              <a:t>01 </a:t>
            </a:r>
            <a:r>
              <a:rPr lang="en-US" altLang="zh-CN" sz="1200" b="1" dirty="0"/>
              <a:t>100010</a:t>
            </a:r>
            <a:r>
              <a:rPr lang="zh-CN" altLang="en-US" sz="1200" b="1" dirty="0"/>
              <a:t>；尾数</a:t>
            </a:r>
            <a:r>
              <a:rPr lang="en-US" altLang="zh-CN" sz="1200" b="1" dirty="0"/>
              <a:t>=123456=</a:t>
            </a:r>
            <a:r>
              <a:rPr lang="en-US" altLang="zh-CN" sz="1200" b="1" dirty="0">
                <a:solidFill>
                  <a:srgbClr val="7030A0"/>
                </a:solidFill>
              </a:rPr>
              <a:t>000 </a:t>
            </a:r>
            <a:r>
              <a:rPr lang="en-US" altLang="zh-CN" sz="1200" b="1" dirty="0"/>
              <a:t>0001 1110 0010 0100 0000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因为尾数最高位</a:t>
            </a:r>
            <a:r>
              <a:rPr lang="en-US" altLang="zh-CN" sz="1200" b="1" dirty="0"/>
              <a:t>=0</a:t>
            </a:r>
            <a:r>
              <a:rPr lang="zh-CN" altLang="en-US" sz="1200" b="1" dirty="0"/>
              <a:t>，故属于格式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数符</a:t>
            </a:r>
            <a:r>
              <a:rPr lang="en-US" altLang="zh-CN" sz="1200" b="1" dirty="0"/>
              <a:t>s=0</a:t>
            </a:r>
            <a:r>
              <a:rPr lang="zh-CN" altLang="en-US" sz="1200" b="1" dirty="0"/>
              <a:t>（正数）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5</a:t>
            </a:r>
            <a:r>
              <a:rPr lang="zh-CN" altLang="en-US" sz="1200" b="1" dirty="0"/>
              <a:t>位组合字段</a:t>
            </a:r>
            <a:r>
              <a:rPr lang="en-US" altLang="zh-CN" sz="1200" b="1" dirty="0"/>
              <a:t>comb=</a:t>
            </a:r>
            <a:r>
              <a:rPr lang="en-US" altLang="zh-CN" sz="1200" b="1" dirty="0">
                <a:solidFill>
                  <a:srgbClr val="FF0000"/>
                </a:solidFill>
              </a:rPr>
              <a:t>01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solidFill>
                  <a:srgbClr val="7030A0"/>
                </a:solidFill>
              </a:rPr>
              <a:t>000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部分阶码</a:t>
            </a:r>
            <a:r>
              <a:rPr lang="en-US" altLang="zh-CN" sz="1200" b="1" dirty="0"/>
              <a:t>E=100010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部分尾数</a:t>
            </a:r>
            <a:r>
              <a:rPr lang="en-US" altLang="zh-CN" sz="1200" b="1" dirty="0"/>
              <a:t>T= 0001 1110 0010 0100 0000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20</a:t>
            </a:r>
            <a:r>
              <a:rPr lang="zh-CN" altLang="en-US" sz="1200" b="1" dirty="0"/>
              <a:t>位，采用</a:t>
            </a:r>
            <a:r>
              <a:rPr lang="en-US" altLang="zh-CN" sz="1200" b="1" dirty="0"/>
              <a:t>BID</a:t>
            </a:r>
            <a:r>
              <a:rPr lang="zh-CN" altLang="en-US" sz="1200" b="1" dirty="0"/>
              <a:t>码，即直接用二进制表示）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201533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2.2.5  </a:t>
            </a:r>
            <a:r>
              <a:rPr lang="zh-CN" altLang="en-US" b="1" dirty="0">
                <a:ea typeface="黑体" pitchFamily="49" charset="-122"/>
              </a:rPr>
              <a:t>计算机中的数据类型</a:t>
            </a:r>
            <a:endParaRPr lang="en-US" altLang="zh-CN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、汇编语言中的数据类型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汇编语言中的操作数究竟是定点数还是浮点数（单精度浮点数、双精度浮点数）、是有符号数还是无符号数，完全取决于</a:t>
            </a:r>
            <a:r>
              <a:rPr lang="zh-CN" altLang="en-US" sz="1400" b="1" dirty="0">
                <a:solidFill>
                  <a:srgbClr val="FF0000"/>
                </a:solidFill>
              </a:rPr>
              <a:t>指令操作符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2.11</a:t>
            </a:r>
            <a:r>
              <a:rPr lang="zh-CN" altLang="en-US" sz="1400" b="1" dirty="0"/>
              <a:t>（见教材）：汇编语言中不同指令集的数据运算类型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36616-14E9-4EF8-B3C5-03E516F8428B}"/>
              </a:ext>
            </a:extLst>
          </p:cNvPr>
          <p:cNvGrpSpPr/>
          <p:nvPr/>
        </p:nvGrpSpPr>
        <p:grpSpPr>
          <a:xfrm>
            <a:off x="1043608" y="3284984"/>
            <a:ext cx="7380312" cy="3322677"/>
            <a:chOff x="1043608" y="3203684"/>
            <a:chExt cx="7380312" cy="33226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FFCAFE-1C05-46F4-9C8C-5AD1B650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3573016"/>
              <a:ext cx="7380312" cy="22416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7482B0F-4815-4819-83DE-7CDBA1F526FC}"/>
                </a:ext>
              </a:extLst>
            </p:cNvPr>
            <p:cNvSpPr txBox="1"/>
            <p:nvPr/>
          </p:nvSpPr>
          <p:spPr>
            <a:xfrm>
              <a:off x="2339752" y="5949280"/>
              <a:ext cx="4572000" cy="57708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050" b="1" dirty="0"/>
                <a:t>U：无符号数                          I：有符号数</a:t>
              </a:r>
            </a:p>
            <a:p>
              <a:endParaRPr lang="en-US" altLang="zh-CN" sz="1050" b="1" dirty="0"/>
            </a:p>
            <a:p>
              <a:r>
                <a:rPr lang="zh-CN" altLang="en-US" sz="1050" b="1" dirty="0"/>
                <a:t>F：浮点数                               S：单精度浮点数                        D：双精度浮点数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DAA297B-C102-45C0-8F9B-AEAE52835F7E}"/>
                </a:ext>
              </a:extLst>
            </p:cNvPr>
            <p:cNvSpPr txBox="1"/>
            <p:nvPr/>
          </p:nvSpPr>
          <p:spPr>
            <a:xfrm>
              <a:off x="2339752" y="3203684"/>
              <a:ext cx="48600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2.11    </a:t>
              </a:r>
              <a:r>
                <a:rPr lang="zh-CN" altLang="en-US" sz="1400" b="1" dirty="0"/>
                <a:t>汇编语言中不同指令集的数据运算类型（见教材）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18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2.1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数据表示的作用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000" b="1" dirty="0"/>
              <a:t>在设计和选择计算机内的</a:t>
            </a:r>
            <a:r>
              <a:rPr lang="zh-CN" altLang="en-US" sz="2000" b="1" dirty="0">
                <a:solidFill>
                  <a:srgbClr val="FF0000"/>
                </a:solidFill>
              </a:rPr>
              <a:t>数据表示方式</a:t>
            </a:r>
            <a:r>
              <a:rPr lang="zh-CN" altLang="en-US" sz="2000" b="1" dirty="0"/>
              <a:t>时，一般需要综合考虑以下几方面的因素：</a:t>
            </a:r>
            <a:endParaRPr lang="en-US" altLang="zh-CN" sz="20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数据的类型</a:t>
            </a:r>
            <a:r>
              <a:rPr lang="zh-CN" altLang="en-US" sz="1800" b="1" dirty="0"/>
              <a:t>：数值数据（小数、整数、实数（浮点数）等）、非数值数据（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码、汉字等）。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表示的范围和精度</a:t>
            </a:r>
            <a:r>
              <a:rPr lang="zh-CN" altLang="en-US" sz="1800" b="1" dirty="0"/>
              <a:t>：通过选择适当的数据类型和字长来实现。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存储和处理的代价</a:t>
            </a:r>
            <a:r>
              <a:rPr lang="zh-CN" altLang="en-US" sz="1800" b="1" dirty="0"/>
              <a:t>：数据格式易于表示、存储和处理。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FF0000"/>
                </a:solidFill>
              </a:rPr>
              <a:t>软件的可移植性</a:t>
            </a:r>
            <a:r>
              <a:rPr lang="zh-CN" altLang="en-US" sz="1800" b="1" dirty="0"/>
              <a:t>：数据格式符合相应的规范，方便软件在不同计算机之间的移植。</a:t>
            </a:r>
            <a:endParaRPr lang="en-US" altLang="zh-CN" sz="1600" b="1" dirty="0"/>
          </a:p>
          <a:p>
            <a:pPr eaLnBrk="1" hangingPunct="1"/>
            <a:r>
              <a:rPr lang="zh-CN" altLang="en-US" sz="2000" b="1" dirty="0">
                <a:highlight>
                  <a:srgbClr val="FFFF00"/>
                </a:highlight>
              </a:rPr>
              <a:t>信息时代之始</a:t>
            </a:r>
            <a:r>
              <a:rPr lang="en-US" altLang="zh-CN" sz="2000" b="1" dirty="0">
                <a:highlight>
                  <a:srgbClr val="FFFF00"/>
                </a:highlight>
              </a:rPr>
              <a:t>-</a:t>
            </a:r>
            <a:r>
              <a:rPr lang="zh-CN" altLang="en-US" sz="2000" b="1" dirty="0">
                <a:highlight>
                  <a:srgbClr val="FFFF00"/>
                </a:highlight>
              </a:rPr>
              <a:t>二进制（上） </a:t>
            </a:r>
            <a:r>
              <a:rPr lang="en-US" altLang="zh-CN" sz="2000" b="1" dirty="0">
                <a:highlight>
                  <a:srgbClr val="FFFF00"/>
                </a:highlight>
              </a:rPr>
              <a:t>- </a:t>
            </a:r>
            <a:r>
              <a:rPr lang="zh-CN" altLang="en-US" sz="2000" b="1" dirty="0">
                <a:highlight>
                  <a:srgbClr val="FFFF00"/>
                </a:highlight>
              </a:rPr>
              <a:t>知乎 </a:t>
            </a:r>
            <a:r>
              <a:rPr lang="en-US" altLang="zh-CN" sz="2000" b="1" dirty="0">
                <a:highlight>
                  <a:srgbClr val="FFFF00"/>
                </a:highlight>
              </a:rPr>
              <a:t>https://zhuanlan.zhihu.com/p/545152460</a:t>
            </a:r>
          </a:p>
        </p:txBody>
      </p:sp>
    </p:spTree>
    <p:extLst>
      <p:ext uri="{BB962C8B-B14F-4D97-AF65-F5344CB8AC3E}">
        <p14:creationId xmlns:p14="http://schemas.microsoft.com/office/powerpoint/2010/main" val="863832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、高级语言中的数据类型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800" b="1" dirty="0"/>
              <a:t>C</a:t>
            </a:r>
            <a:r>
              <a:rPr lang="zh-CN" altLang="en-US" sz="1800" b="1" dirty="0"/>
              <a:t>语言的数据类型：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整数：</a:t>
            </a:r>
            <a:r>
              <a:rPr lang="en-US" altLang="zh-CN" sz="1400" b="1" dirty="0"/>
              <a:t> char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short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long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浮点数：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默认为有符号数，在整数前加“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”表示无符号数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语言整型数据表示范围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4</a:t>
            </a:r>
            <a:r>
              <a:rPr lang="zh-CN" altLang="en-US" sz="1400" b="1" dirty="0"/>
              <a:t>位无符号数表示范围：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15</a:t>
            </a:r>
            <a:r>
              <a:rPr lang="zh-CN" altLang="en-US" sz="1400" b="1" dirty="0"/>
              <a:t>；如果两个无符号数相加大于</a:t>
            </a:r>
            <a:r>
              <a:rPr lang="en-US" altLang="zh-CN" sz="1400" b="1" dirty="0"/>
              <a:t>15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7+9=16</a:t>
            </a:r>
            <a:r>
              <a:rPr lang="zh-CN" altLang="en-US" sz="1400" b="1" dirty="0"/>
              <a:t>），或者两个无符号数相减小于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7-9=-2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无符号溢出</a:t>
            </a:r>
            <a:r>
              <a:rPr lang="zh-CN" altLang="en-US" sz="1400" b="1" dirty="0"/>
              <a:t>。见教材图</a:t>
            </a:r>
            <a:r>
              <a:rPr lang="en-US" altLang="zh-CN" sz="1400" b="1" dirty="0"/>
              <a:t>2.12(a)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4</a:t>
            </a:r>
            <a:r>
              <a:rPr lang="zh-CN" altLang="en-US" sz="1400" b="1" dirty="0"/>
              <a:t>位有符号数（补码）表示范围：</a:t>
            </a:r>
            <a:r>
              <a:rPr lang="en-US" altLang="zh-CN" sz="1400" b="1" dirty="0">
                <a:solidFill>
                  <a:srgbClr val="FF0000"/>
                </a:solidFill>
              </a:rPr>
              <a:t>-8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+7</a:t>
            </a:r>
            <a:r>
              <a:rPr lang="zh-CN" altLang="en-US" sz="1400" b="1" dirty="0"/>
              <a:t>；如果两个有符号数相加（或相减）大于</a:t>
            </a:r>
            <a:r>
              <a:rPr lang="en-US" altLang="zh-CN" sz="1400" b="1" dirty="0"/>
              <a:t>+7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3+5=8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3-(-5)=8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正上溢</a:t>
            </a:r>
            <a:r>
              <a:rPr lang="zh-CN" altLang="en-US" sz="1400" b="1" dirty="0"/>
              <a:t>；如果两个有符号数相加（或相减）小于</a:t>
            </a:r>
            <a:r>
              <a:rPr lang="en-US" altLang="zh-CN" sz="1400" b="1" dirty="0"/>
              <a:t>-8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-5+(-6)=-11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-5-6=-11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负上溢</a:t>
            </a:r>
            <a:r>
              <a:rPr lang="zh-CN" altLang="en-US" sz="1400" b="1" dirty="0"/>
              <a:t>。见教材图</a:t>
            </a:r>
            <a:r>
              <a:rPr lang="en-US" altLang="zh-CN" sz="1400" b="1" dirty="0"/>
              <a:t>2.12(b)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219014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整型变量的取值范围（有符号数采用</a:t>
            </a:r>
            <a:r>
              <a:rPr lang="zh-CN" altLang="en-US" sz="1800" b="1" dirty="0">
                <a:solidFill>
                  <a:srgbClr val="FF0000"/>
                </a:solidFill>
              </a:rPr>
              <a:t>补码</a:t>
            </a:r>
            <a:r>
              <a:rPr lang="zh-CN" altLang="en-US" sz="1800" b="1" dirty="0"/>
              <a:t>表示）：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B5D7EBA-794E-4681-AF30-E0B617427F1F}"/>
              </a:ext>
            </a:extLst>
          </p:cNvPr>
          <p:cNvGrpSpPr/>
          <p:nvPr/>
        </p:nvGrpSpPr>
        <p:grpSpPr>
          <a:xfrm>
            <a:off x="744944" y="1916832"/>
            <a:ext cx="7941856" cy="3456384"/>
            <a:chOff x="744944" y="2636912"/>
            <a:chExt cx="7941856" cy="34563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787717D-CEF1-49A9-A3E9-4E397199D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944" y="3140968"/>
              <a:ext cx="7941856" cy="295232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DEC33E5-0DF6-4E5D-8E67-791FAE70908F}"/>
                </a:ext>
              </a:extLst>
            </p:cNvPr>
            <p:cNvSpPr txBox="1"/>
            <p:nvPr/>
          </p:nvSpPr>
          <p:spPr>
            <a:xfrm>
              <a:off x="2627784" y="2636912"/>
              <a:ext cx="38164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2.12    </a:t>
              </a:r>
              <a:r>
                <a:rPr lang="zh-CN" altLang="en-US" sz="1600" b="1" dirty="0"/>
                <a:t>整型变量的取值范围（见教材）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230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语言数据表示实例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38507-6D8B-493A-A41F-B85F0F29E555}"/>
              </a:ext>
            </a:extLst>
          </p:cNvPr>
          <p:cNvSpPr txBox="1"/>
          <p:nvPr/>
        </p:nvSpPr>
        <p:spPr>
          <a:xfrm>
            <a:off x="1331640" y="846866"/>
            <a:ext cx="5760640" cy="567847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#include "studio.h"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union</a:t>
            </a:r>
          </a:p>
          <a:p>
            <a:r>
              <a:rPr lang="zh-CN" altLang="en-US" sz="1100" b="1" dirty="0"/>
              <a:t>{</a:t>
            </a:r>
          </a:p>
          <a:p>
            <a:r>
              <a:rPr lang="en-US" altLang="zh-CN" sz="1100" b="1" dirty="0"/>
              <a:t>    int </a:t>
            </a:r>
            <a:r>
              <a:rPr lang="en-US" altLang="zh-CN" sz="1100" b="1" dirty="0" err="1"/>
              <a:t>i</a:t>
            </a:r>
            <a:r>
              <a:rPr lang="en-US" altLang="zh-CN" sz="1100" b="1" dirty="0"/>
              <a:t>;  unsigned int </a:t>
            </a:r>
            <a:r>
              <a:rPr lang="en-US" altLang="zh-CN" sz="1100" b="1" dirty="0" err="1"/>
              <a:t>ui</a:t>
            </a:r>
            <a:r>
              <a:rPr lang="en-US" altLang="zh-CN" sz="1100" b="1" dirty="0"/>
              <a:t>;  float f;                           //32</a:t>
            </a:r>
            <a:r>
              <a:rPr lang="zh-CN" altLang="en-US" sz="1100" b="1" dirty="0"/>
              <a:t>位整数、无符号整数、浮点数</a:t>
            </a:r>
            <a:endParaRPr lang="en-US" altLang="zh-CN" sz="1100" b="1" dirty="0"/>
          </a:p>
          <a:p>
            <a:r>
              <a:rPr lang="en-US" altLang="zh-CN" sz="1100" b="1" dirty="0"/>
              <a:t>    short s;  unsigned short us;                               //16</a:t>
            </a:r>
            <a:r>
              <a:rPr lang="zh-CN" altLang="en-US" sz="1100" b="1" dirty="0"/>
              <a:t>位短整数、无符号短整数</a:t>
            </a:r>
            <a:endParaRPr lang="en-US" altLang="zh-CN" sz="1100" b="1" dirty="0"/>
          </a:p>
          <a:p>
            <a:r>
              <a:rPr lang="en-US" altLang="zh-CN" sz="1100" b="1" dirty="0"/>
              <a:t>    char c;  unsigned char </a:t>
            </a:r>
            <a:r>
              <a:rPr lang="en-US" altLang="zh-CN" sz="1100" b="1" dirty="0" err="1"/>
              <a:t>uc</a:t>
            </a:r>
            <a:r>
              <a:rPr lang="en-US" altLang="zh-CN" sz="1100" b="1" dirty="0"/>
              <a:t>;                                  //8</a:t>
            </a:r>
            <a:r>
              <a:rPr lang="zh-CN" altLang="en-US" sz="1100" b="1" dirty="0"/>
              <a:t>位字符、无符号字符</a:t>
            </a:r>
          </a:p>
          <a:p>
            <a:r>
              <a:rPr lang="zh-CN" altLang="en-US" sz="1100" b="1" dirty="0"/>
              <a:t>}t;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hex_out(char a)           </a:t>
            </a:r>
            <a:r>
              <a:rPr lang="en-US" altLang="zh-CN" sz="1100" b="1" dirty="0"/>
              <a:t>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位数据的十六进制值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const char HEX[]="0123456789ABCDEF";</a:t>
            </a:r>
          </a:p>
          <a:p>
            <a:r>
              <a:rPr lang="zh-CN" altLang="en-US" sz="1100" b="1" dirty="0"/>
              <a:t>    printf("%c%c",HEX[(a&amp;0xF0)&gt;&gt;4],HEX[a&amp;0xF]);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out_1byte(char *addr) </a:t>
            </a:r>
            <a:r>
              <a:rPr lang="en-US" altLang="zh-CN" sz="1100" b="1" dirty="0"/>
              <a:t>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out_2byte(char *addr)</a:t>
            </a:r>
            <a:r>
              <a:rPr lang="en-US" altLang="zh-CN" sz="1100" b="1" dirty="0"/>
              <a:t> 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16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+1));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out_4byte(char *addr)</a:t>
            </a:r>
            <a:r>
              <a:rPr lang="en-US" altLang="zh-CN" sz="1100" b="1" dirty="0"/>
              <a:t> 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+3));</a:t>
            </a:r>
          </a:p>
          <a:p>
            <a:r>
              <a:rPr lang="zh-CN" altLang="en-US" sz="1100" b="1" dirty="0"/>
              <a:t>    hex_out (*(addr +2));</a:t>
            </a:r>
          </a:p>
          <a:p>
            <a:r>
              <a:rPr lang="zh-CN" altLang="en-US" sz="1100" b="1" dirty="0"/>
              <a:t>    hex_out (*(addr +1));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EACB58-6DD9-4245-BC9E-CBB2910A6000}"/>
              </a:ext>
            </a:extLst>
          </p:cNvPr>
          <p:cNvSpPr txBox="1"/>
          <p:nvPr/>
        </p:nvSpPr>
        <p:spPr>
          <a:xfrm>
            <a:off x="3275856" y="692696"/>
            <a:ext cx="423934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/>
              <a:t>输出7个变量（32位整数、无符号整数、浮点数；16位短整数、无符号短整数；8位字符、无符号字符）的机器码和真值</a:t>
            </a:r>
          </a:p>
        </p:txBody>
      </p:sp>
    </p:spTree>
    <p:extLst>
      <p:ext uri="{BB962C8B-B14F-4D97-AF65-F5344CB8AC3E}">
        <p14:creationId xmlns:p14="http://schemas.microsoft.com/office/powerpoint/2010/main" val="392045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338507-6D8B-493A-A41F-B85F0F29E555}"/>
              </a:ext>
            </a:extLst>
          </p:cNvPr>
          <p:cNvSpPr txBox="1"/>
          <p:nvPr/>
        </p:nvSpPr>
        <p:spPr>
          <a:xfrm>
            <a:off x="129330" y="188640"/>
            <a:ext cx="5594798" cy="669414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main()</a:t>
            </a:r>
            <a:endParaRPr lang="zh-CN" altLang="en-US" sz="1100" b="1" dirty="0">
              <a:solidFill>
                <a:srgbClr val="FF0000"/>
              </a:solidFill>
            </a:endParaRP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t.i=0xC77FFFFF;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out_4byte(&amp;t.i);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i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\n",t.i);</a:t>
            </a:r>
            <a:r>
              <a:rPr lang="en-US" altLang="zh-CN" sz="1100" b="1" dirty="0"/>
              <a:t>		//C77FFFFF = -947912705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out_4byte(&amp;t.ui);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ui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%u \n",t.ui);</a:t>
            </a:r>
            <a:r>
              <a:rPr lang="en-US" altLang="zh-CN" sz="1100" b="1" dirty="0"/>
              <a:t> 		//C77FFFFF = 3347054591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out_4byte(&amp;t.f);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f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浮点数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%f \n",t.f);</a:t>
            </a:r>
            <a:r>
              <a:rPr lang="en-US" altLang="zh-CN" sz="1100" b="1" dirty="0"/>
              <a:t> 		//C77FFFFF = -65535.996094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out_2byte(&amp;t.s);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s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短整数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\n",t.s);</a:t>
            </a:r>
            <a:r>
              <a:rPr lang="en-US" altLang="zh-CN" sz="1100" b="1" dirty="0"/>
              <a:t> 		//FFFF = -1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out_2byte(&amp;t.us);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us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无符号短整数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%u \n",t.us);</a:t>
            </a:r>
            <a:r>
              <a:rPr lang="en-US" altLang="zh-CN" sz="1100" b="1" dirty="0"/>
              <a:t> 		//FFFF = 65535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out_1byte(&amp;t.c);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c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字符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\n",t.c);</a:t>
            </a:r>
            <a:r>
              <a:rPr lang="en-US" altLang="zh-CN" sz="1100" b="1" dirty="0"/>
              <a:t> 		//FF = -1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out_1byte(&amp;t.uc);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uc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无符号字符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\n",t.uc);</a:t>
            </a:r>
            <a:r>
              <a:rPr lang="en-US" altLang="zh-CN" sz="1100" b="1" dirty="0"/>
              <a:t> 		//FF = 255</a:t>
            </a:r>
            <a:endParaRPr lang="zh-CN" altLang="en-US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C33585-250F-4DEC-A31F-B19539025B3F}"/>
              </a:ext>
            </a:extLst>
          </p:cNvPr>
          <p:cNvSpPr txBox="1"/>
          <p:nvPr/>
        </p:nvSpPr>
        <p:spPr>
          <a:xfrm>
            <a:off x="315339" y="1340768"/>
            <a:ext cx="741682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</a:t>
            </a:r>
            <a:r>
              <a:rPr lang="en-US" altLang="zh-CN" sz="1100" b="1" dirty="0">
                <a:solidFill>
                  <a:srgbClr val="FF0000"/>
                </a:solidFill>
              </a:rPr>
              <a:t>1</a:t>
            </a:r>
            <a:r>
              <a:rPr lang="en-US" altLang="zh-CN" sz="1100" b="1" dirty="0"/>
              <a:t>100 0111 0111 1111 1111 1111 1111 1111</a:t>
            </a:r>
            <a:r>
              <a:rPr lang="zh-CN" altLang="en-US" sz="1100" b="1" dirty="0"/>
              <a:t>（补码）对应的十进制数：</a:t>
            </a:r>
            <a:r>
              <a:rPr lang="en-US" altLang="zh-CN" sz="1100" b="1" dirty="0"/>
              <a:t>1 0000 0000H-C77F FFFFH = -947912705</a:t>
            </a:r>
            <a:endParaRPr lang="zh-CN" altLang="en-US" sz="11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86EB55-75D1-438C-95AC-1C171C209DFC}"/>
              </a:ext>
            </a:extLst>
          </p:cNvPr>
          <p:cNvSpPr txBox="1"/>
          <p:nvPr/>
        </p:nvSpPr>
        <p:spPr>
          <a:xfrm>
            <a:off x="315339" y="2206579"/>
            <a:ext cx="741682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C77FFFFF=1100 0111 0111 1111 1111 1111 1111 1111</a:t>
            </a:r>
            <a:r>
              <a:rPr lang="zh-CN" altLang="en-US" sz="1100" b="1" dirty="0"/>
              <a:t>（无符号数）对应的十进制数：</a:t>
            </a:r>
            <a:r>
              <a:rPr lang="en-US" altLang="zh-CN" sz="1100" b="1" dirty="0"/>
              <a:t>C77F FFFFH = 3347054591</a:t>
            </a:r>
            <a:endParaRPr lang="zh-CN" altLang="en-US" sz="11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1DCB9E-8EE5-4D45-8E97-608B3D2D18C3}"/>
              </a:ext>
            </a:extLst>
          </p:cNvPr>
          <p:cNvSpPr txBox="1"/>
          <p:nvPr/>
        </p:nvSpPr>
        <p:spPr>
          <a:xfrm>
            <a:off x="315339" y="3072390"/>
            <a:ext cx="7416824" cy="127727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</a:t>
            </a:r>
            <a:r>
              <a:rPr lang="en-US" altLang="zh-CN" sz="1100" b="1" dirty="0">
                <a:solidFill>
                  <a:srgbClr val="FF0000"/>
                </a:solidFill>
              </a:rPr>
              <a:t>1 </a:t>
            </a:r>
            <a:r>
              <a:rPr lang="en-US" altLang="zh-CN" sz="1100" b="1" dirty="0">
                <a:solidFill>
                  <a:srgbClr val="00B050"/>
                </a:solidFill>
              </a:rPr>
              <a:t>100 0111 0</a:t>
            </a:r>
            <a:r>
              <a:rPr lang="en-US" altLang="zh-CN" sz="1100" b="1" dirty="0"/>
              <a:t>111 1111 1111 1111 1111 1111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IEEE754</a:t>
            </a:r>
            <a:r>
              <a:rPr lang="zh-CN" altLang="en-US" sz="1100" b="1" dirty="0"/>
              <a:t>浮点数）对应的十进制数：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en-US" altLang="zh-CN" sz="1100" b="1" dirty="0"/>
              <a:t>E=</a:t>
            </a:r>
            <a:r>
              <a:rPr lang="en-US" altLang="zh-CN" sz="1100" b="1" dirty="0">
                <a:solidFill>
                  <a:srgbClr val="00B050"/>
                </a:solidFill>
              </a:rPr>
              <a:t>10001110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M=111 1111 1111 1111 1111 1111</a:t>
            </a:r>
          </a:p>
          <a:p>
            <a:endParaRPr lang="en-US" altLang="zh-CN" sz="1100" b="1" dirty="0"/>
          </a:p>
          <a:p>
            <a:r>
              <a:rPr lang="zh-CN" altLang="en-US" sz="1100" b="1" dirty="0"/>
              <a:t>阶码</a:t>
            </a:r>
            <a:r>
              <a:rPr lang="en-US" altLang="zh-CN" sz="1100" b="1" dirty="0"/>
              <a:t>=e=E-127=</a:t>
            </a:r>
            <a:r>
              <a:rPr lang="en-US" altLang="zh-CN" sz="1100" b="1" dirty="0">
                <a:solidFill>
                  <a:srgbClr val="00B050"/>
                </a:solidFill>
              </a:rPr>
              <a:t>10001110</a:t>
            </a:r>
            <a:r>
              <a:rPr lang="en-US" altLang="zh-CN" sz="1100" b="1" dirty="0"/>
              <a:t>-127=15</a:t>
            </a:r>
            <a:r>
              <a:rPr lang="zh-CN" altLang="en-US" sz="1100" b="1" dirty="0"/>
              <a:t>，尾数</a:t>
            </a:r>
            <a:r>
              <a:rPr lang="en-US" altLang="zh-CN" sz="1100" b="1" dirty="0"/>
              <a:t>=1.M=1.111 1111 1111 1111 1111 1111</a:t>
            </a:r>
          </a:p>
          <a:p>
            <a:endParaRPr lang="en-US" altLang="zh-CN" sz="1100" b="1" dirty="0"/>
          </a:p>
          <a:p>
            <a:r>
              <a:rPr lang="zh-CN" altLang="en-US" sz="1100" b="1" dirty="0"/>
              <a:t>对应的十进制数 </a:t>
            </a:r>
            <a:r>
              <a:rPr lang="en-US" altLang="zh-CN" sz="1100" b="1" dirty="0"/>
              <a:t>= -2</a:t>
            </a:r>
            <a:r>
              <a:rPr lang="en-US" altLang="zh-CN" sz="1100" b="1" baseline="30000" dirty="0"/>
              <a:t>15</a:t>
            </a:r>
            <a:r>
              <a:rPr lang="en-US" altLang="zh-CN" sz="1100" b="1" dirty="0"/>
              <a:t>x</a:t>
            </a:r>
            <a:r>
              <a:rPr lang="en-US" altLang="zh-CN" sz="1100" b="1" dirty="0">
                <a:solidFill>
                  <a:srgbClr val="FF0000"/>
                </a:solidFill>
              </a:rPr>
              <a:t>1.111 1111 1111 1111 1111 </a:t>
            </a:r>
            <a:r>
              <a:rPr lang="en-US" altLang="zh-CN" sz="1100" b="1" dirty="0"/>
              <a:t>= -2</a:t>
            </a:r>
            <a:r>
              <a:rPr lang="en-US" altLang="zh-CN" sz="1100" b="1" baseline="30000" dirty="0"/>
              <a:t>15</a:t>
            </a:r>
            <a:r>
              <a:rPr lang="en-US" altLang="zh-CN" sz="1100" b="1" dirty="0"/>
              <a:t>x(</a:t>
            </a:r>
            <a:r>
              <a:rPr lang="en-US" altLang="zh-CN" sz="1100" b="1" dirty="0">
                <a:solidFill>
                  <a:srgbClr val="FF0000"/>
                </a:solidFill>
              </a:rPr>
              <a:t>2-2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-23</a:t>
            </a:r>
            <a:r>
              <a:rPr lang="en-US" altLang="zh-CN" sz="1100" b="1" dirty="0"/>
              <a:t>)=-(2</a:t>
            </a:r>
            <a:r>
              <a:rPr lang="en-US" altLang="zh-CN" sz="1100" b="1" baseline="30000" dirty="0"/>
              <a:t>16</a:t>
            </a:r>
            <a:r>
              <a:rPr lang="en-US" altLang="zh-CN" sz="1100" b="1" dirty="0"/>
              <a:t>-2</a:t>
            </a:r>
            <a:r>
              <a:rPr lang="en-US" altLang="zh-CN" sz="1100" b="1" baseline="30000" dirty="0"/>
              <a:t>-8</a:t>
            </a:r>
            <a:r>
              <a:rPr lang="en-US" altLang="zh-CN" sz="1100" b="1" dirty="0"/>
              <a:t>) = -(65536-0.00390625) = -65535.99609375</a:t>
            </a:r>
            <a:endParaRPr lang="zh-CN" altLang="en-US" sz="11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BD09AC-4313-47C9-AFB1-3ECD1DD2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39" y="607142"/>
            <a:ext cx="1306930" cy="9952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A0A652-FE87-45D1-A821-E479439F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163" y="1844824"/>
            <a:ext cx="1294098" cy="9760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66014AF-6C9D-4CBA-8CDC-E95D01580F9F}"/>
              </a:ext>
            </a:extLst>
          </p:cNvPr>
          <p:cNvSpPr txBox="1"/>
          <p:nvPr/>
        </p:nvSpPr>
        <p:spPr>
          <a:xfrm>
            <a:off x="2771800" y="116632"/>
            <a:ext cx="314380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 输出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个变量的机器码和真值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97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语言运算溢出实例</a:t>
            </a:r>
            <a:endParaRPr lang="en-US" altLang="zh-CN" sz="18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189D9-1A0F-4844-9CD6-C84E39395911}"/>
              </a:ext>
            </a:extLst>
          </p:cNvPr>
          <p:cNvSpPr txBox="1"/>
          <p:nvPr/>
        </p:nvSpPr>
        <p:spPr>
          <a:xfrm>
            <a:off x="755576" y="1124744"/>
            <a:ext cx="6696744" cy="517064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void main()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short s1=32767,s2=-32768,s;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短整数（</a:t>
            </a:r>
            <a:r>
              <a:rPr lang="en-US" altLang="zh-CN" sz="1100" b="1" dirty="0"/>
              <a:t>16</a:t>
            </a:r>
            <a:r>
              <a:rPr lang="zh-CN" altLang="en-US" sz="1100" b="1" dirty="0"/>
              <a:t>位）</a:t>
            </a:r>
          </a:p>
          <a:p>
            <a:r>
              <a:rPr lang="zh-CN" altLang="en-US" sz="1100" b="1" dirty="0"/>
              <a:t>    unsigned char uc1=128,uc2=255,uc;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s=s1+1;</a:t>
            </a:r>
          </a:p>
          <a:p>
            <a:r>
              <a:rPr lang="zh-CN" altLang="en-US" sz="1100" b="1" dirty="0"/>
              <a:t>    printf(“ %d + 1 = %d\n”,s1,s);       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32767 + 1 = -32768      </a:t>
            </a:r>
            <a:r>
              <a:rPr lang="zh-CN" altLang="en-US" sz="1100" b="1" dirty="0"/>
              <a:t>正正得负，出错，正上溢</a:t>
            </a:r>
            <a:r>
              <a:rPr lang="en-US" altLang="zh-CN" sz="1100" b="1" dirty="0"/>
              <a:t>   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s=s2-3;</a:t>
            </a:r>
          </a:p>
          <a:p>
            <a:r>
              <a:rPr lang="zh-CN" altLang="en-US" sz="1100" b="1" dirty="0"/>
              <a:t>    printf(“ %d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 = %d\n”,s</a:t>
            </a:r>
            <a:r>
              <a:rPr lang="en-US" altLang="zh-CN" sz="1100" b="1" dirty="0"/>
              <a:t>2</a:t>
            </a:r>
            <a:r>
              <a:rPr lang="zh-CN" altLang="en-US" sz="1100" b="1" dirty="0"/>
              <a:t>,s);       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-32768 - 3 = 32765         </a:t>
            </a:r>
            <a:r>
              <a:rPr lang="zh-CN" altLang="en-US" sz="1100" b="1" dirty="0"/>
              <a:t>负负得正，出错，负上溢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uc=uc1+uc2;</a:t>
            </a:r>
          </a:p>
          <a:p>
            <a:r>
              <a:rPr lang="zh-CN" altLang="en-US" sz="1100" b="1" dirty="0"/>
              <a:t>    printf(“ %d + %d = %d\n”,uc1,uc2,uc);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128 + 255 = 127               </a:t>
            </a:r>
            <a:r>
              <a:rPr lang="zh-CN" altLang="en-US" sz="1100" b="1" dirty="0"/>
              <a:t>越加越小，出错，无符号溢出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uc=uc1-uc2;</a:t>
            </a:r>
          </a:p>
          <a:p>
            <a:r>
              <a:rPr lang="zh-CN" altLang="en-US" sz="1100" b="1" dirty="0"/>
              <a:t>    printf(“ %d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%d = %d\n”,uc1,uc2,uc);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128 - 255 = 129                </a:t>
            </a:r>
            <a:r>
              <a:rPr lang="zh-CN" altLang="en-US" sz="1100" b="1" dirty="0"/>
              <a:t>越减越大，出错，无符号溢出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4DCF0-2254-4C5C-88A7-9141DFB9E659}"/>
              </a:ext>
            </a:extLst>
          </p:cNvPr>
          <p:cNvSpPr txBox="1"/>
          <p:nvPr/>
        </p:nvSpPr>
        <p:spPr>
          <a:xfrm>
            <a:off x="1187624" y="2554273"/>
            <a:ext cx="482453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32767 + 1 = 0111 1111 1111 1111 + 1 = </a:t>
            </a:r>
            <a:r>
              <a:rPr lang="en-US" altLang="zh-CN" sz="1100" b="1" dirty="0">
                <a:solidFill>
                  <a:srgbClr val="FF0000"/>
                </a:solidFill>
              </a:rPr>
              <a:t>1</a:t>
            </a:r>
            <a:r>
              <a:rPr lang="en-US" altLang="zh-CN" sz="1100" b="1" dirty="0"/>
              <a:t>000 0000 0000 0000 = -32768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7657FF-F32E-49F2-A981-2CA3354AA213}"/>
              </a:ext>
            </a:extLst>
          </p:cNvPr>
          <p:cNvSpPr txBox="1"/>
          <p:nvPr/>
        </p:nvSpPr>
        <p:spPr>
          <a:xfrm>
            <a:off x="1223628" y="3553427"/>
            <a:ext cx="68047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-32768-3 = </a:t>
            </a:r>
            <a:r>
              <a:rPr lang="en-US" altLang="zh-CN" sz="1100" b="1" dirty="0">
                <a:solidFill>
                  <a:srgbClr val="0070C0"/>
                </a:solidFill>
              </a:rPr>
              <a:t>-32768</a:t>
            </a:r>
            <a:r>
              <a:rPr lang="en-US" altLang="zh-CN" sz="1100" b="1" dirty="0"/>
              <a:t> + (</a:t>
            </a:r>
            <a:r>
              <a:rPr lang="en-US" altLang="zh-CN" sz="1100" b="1" dirty="0">
                <a:solidFill>
                  <a:srgbClr val="FF0000"/>
                </a:solidFill>
              </a:rPr>
              <a:t>-3</a:t>
            </a:r>
            <a:r>
              <a:rPr lang="en-US" altLang="zh-CN" sz="1100" b="1" dirty="0"/>
              <a:t>) = </a:t>
            </a:r>
            <a:r>
              <a:rPr lang="en-US" altLang="zh-CN" sz="1100" b="1" dirty="0">
                <a:solidFill>
                  <a:srgbClr val="0070C0"/>
                </a:solidFill>
              </a:rPr>
              <a:t>1000 0000 0000 0000</a:t>
            </a:r>
            <a:r>
              <a:rPr lang="en-US" altLang="zh-CN" sz="1100" b="1" dirty="0"/>
              <a:t> + </a:t>
            </a:r>
            <a:r>
              <a:rPr lang="en-US" altLang="zh-CN" sz="1100" b="1" dirty="0">
                <a:solidFill>
                  <a:srgbClr val="FF0000"/>
                </a:solidFill>
              </a:rPr>
              <a:t>1111 1111 1111 1101</a:t>
            </a:r>
            <a:r>
              <a:rPr lang="en-US" altLang="zh-CN" sz="1100" b="1" dirty="0"/>
              <a:t> = 0111 1111 1111 1101 = 32765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0A46E3-1703-478E-8347-3E3B54763769}"/>
              </a:ext>
            </a:extLst>
          </p:cNvPr>
          <p:cNvSpPr txBox="1"/>
          <p:nvPr/>
        </p:nvSpPr>
        <p:spPr>
          <a:xfrm>
            <a:off x="1233677" y="4552581"/>
            <a:ext cx="417646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128 + 255 = 1000 0000 + 1111 1111 = 0111 1111 = 127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B1182-2652-46BC-9933-AD3063971F89}"/>
              </a:ext>
            </a:extLst>
          </p:cNvPr>
          <p:cNvSpPr txBox="1"/>
          <p:nvPr/>
        </p:nvSpPr>
        <p:spPr>
          <a:xfrm>
            <a:off x="1258942" y="5551735"/>
            <a:ext cx="77048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128 - 255 = 1000 0000 </a:t>
            </a:r>
            <a:r>
              <a:rPr lang="en-US" altLang="zh-CN" sz="1100" b="1" dirty="0">
                <a:solidFill>
                  <a:srgbClr val="FF0000"/>
                </a:solidFill>
              </a:rPr>
              <a:t>- 1111 1111</a:t>
            </a:r>
            <a:r>
              <a:rPr lang="en-US" altLang="zh-CN" sz="1100" b="1" dirty="0"/>
              <a:t> = 1000 0000 </a:t>
            </a:r>
            <a:r>
              <a:rPr lang="en-US" altLang="zh-CN" sz="1100" b="1" dirty="0">
                <a:solidFill>
                  <a:srgbClr val="FF0000"/>
                </a:solidFill>
              </a:rPr>
              <a:t>+ (1111 1111 </a:t>
            </a:r>
            <a:r>
              <a:rPr lang="zh-CN" altLang="en-US" sz="1100" b="1" dirty="0">
                <a:solidFill>
                  <a:srgbClr val="FF0000"/>
                </a:solidFill>
              </a:rPr>
              <a:t>取反加</a:t>
            </a:r>
            <a:r>
              <a:rPr lang="en-US" altLang="zh-CN" sz="1100" b="1" dirty="0">
                <a:solidFill>
                  <a:srgbClr val="FF0000"/>
                </a:solidFill>
              </a:rPr>
              <a:t>1) </a:t>
            </a:r>
            <a:r>
              <a:rPr lang="en-US" altLang="zh-CN" sz="1100" b="1" dirty="0"/>
              <a:t>= 1000 0000 + 0000 0001 = 1000 0001 = 129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C12D18-F11E-4979-8F60-C155EE8B37B8}"/>
              </a:ext>
            </a:extLst>
          </p:cNvPr>
          <p:cNvSpPr txBox="1"/>
          <p:nvPr/>
        </p:nvSpPr>
        <p:spPr>
          <a:xfrm>
            <a:off x="7402016" y="2494637"/>
            <a:ext cx="156247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不能采用短整数（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位），而应该采用整数（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0DFE56-905E-4701-8E63-A951E9FCA0C7}"/>
              </a:ext>
            </a:extLst>
          </p:cNvPr>
          <p:cNvSpPr txBox="1"/>
          <p:nvPr/>
        </p:nvSpPr>
        <p:spPr>
          <a:xfrm>
            <a:off x="7402016" y="4365104"/>
            <a:ext cx="156247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不能采用无符号字符（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位），而应该采用整数（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位）或短整数（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E85D2D-FA0E-4349-AB53-A5E149522415}"/>
              </a:ext>
            </a:extLst>
          </p:cNvPr>
          <p:cNvSpPr txBox="1"/>
          <p:nvPr/>
        </p:nvSpPr>
        <p:spPr>
          <a:xfrm>
            <a:off x="2987824" y="903797"/>
            <a:ext cx="550663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 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种运算溢出的例子（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种短整数运算、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种无符号数运算）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094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语言整型数据类型转换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相同字长的整型数据转换（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45FFD2-D1F2-474A-8A4E-0A06A141EBA5}"/>
              </a:ext>
            </a:extLst>
          </p:cNvPr>
          <p:cNvSpPr txBox="1"/>
          <p:nvPr/>
        </p:nvSpPr>
        <p:spPr>
          <a:xfrm>
            <a:off x="1907704" y="1268760"/>
            <a:ext cx="5688632" cy="533992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100" b="1" dirty="0"/>
              <a:t>main()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unsigned char uc1=255,uc;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r>
              <a:rPr lang="zh-CN" altLang="en-US" sz="1100" b="1" dirty="0"/>
              <a:t>    char c1=-127,c;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c=(char)uc1;      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位）转换为字符（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out_1byte(&amp;uc1);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uc1 = %u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,uc1);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输出原数据的机器码和真值  </a:t>
            </a:r>
            <a:r>
              <a:rPr lang="en-US" altLang="zh-CN" sz="1100" b="1" dirty="0"/>
              <a:t>FF = uc1 =255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out_1byte(&amp;c);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c = %d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,c); </a:t>
            </a:r>
            <a:r>
              <a:rPr lang="en-US" altLang="zh-CN" sz="1100" b="1" dirty="0"/>
              <a:t>		//</a:t>
            </a:r>
            <a:r>
              <a:rPr lang="zh-CN" altLang="en-US" sz="1100" b="1" dirty="0"/>
              <a:t>输出转换后的机器码和真值  </a:t>
            </a:r>
            <a:r>
              <a:rPr lang="en-US" altLang="zh-CN" sz="1100" b="1" dirty="0"/>
              <a:t>FF = c = -1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uc=c1;                   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位）转换为无符号字符（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out_1byte(&amp;c1); </a:t>
            </a:r>
          </a:p>
          <a:p>
            <a:r>
              <a:rPr lang="zh-CN" altLang="en-US" sz="1100" b="1" dirty="0"/>
              <a:t>    printf(" = c1 = %d \n",c1);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输出原数据的机器码和真值  </a:t>
            </a:r>
            <a:r>
              <a:rPr lang="en-US" altLang="zh-CN" sz="1100" b="1" dirty="0"/>
              <a:t>81 = c1 = -127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out_1byte(&amp;uc);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uc = %u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,uc);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输出转换后的机器码和真值  </a:t>
            </a:r>
            <a:r>
              <a:rPr lang="en-US" altLang="zh-CN" sz="1100" b="1" dirty="0"/>
              <a:t>81 = c1 = 129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F2B8A2-4F49-4FF9-84CE-05A8F041C4E0}"/>
              </a:ext>
            </a:extLst>
          </p:cNvPr>
          <p:cNvSpPr txBox="1"/>
          <p:nvPr/>
        </p:nvSpPr>
        <p:spPr>
          <a:xfrm>
            <a:off x="4752020" y="2996952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uc1 = 255 = FF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D7DBD0-268A-4D2D-BFC8-32FDE4FA94D0}"/>
              </a:ext>
            </a:extLst>
          </p:cNvPr>
          <p:cNvSpPr txBox="1"/>
          <p:nvPr/>
        </p:nvSpPr>
        <p:spPr>
          <a:xfrm>
            <a:off x="4572000" y="5055930"/>
            <a:ext cx="2808311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c1 = -127 = 1000 0001 = 81H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45F094-7ACF-4C4D-B813-76B8DC115526}"/>
              </a:ext>
            </a:extLst>
          </p:cNvPr>
          <p:cNvSpPr txBox="1"/>
          <p:nvPr/>
        </p:nvSpPr>
        <p:spPr>
          <a:xfrm>
            <a:off x="4788024" y="3789040"/>
            <a:ext cx="259228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 = uc1 = FF = 1111 1111 = -1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546BFF-D5BD-4FCB-B535-29235821C109}"/>
              </a:ext>
            </a:extLst>
          </p:cNvPr>
          <p:cNvSpPr txBox="1"/>
          <p:nvPr/>
        </p:nvSpPr>
        <p:spPr>
          <a:xfrm>
            <a:off x="4572000" y="5877272"/>
            <a:ext cx="3022430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uc</a:t>
            </a:r>
            <a:r>
              <a:rPr lang="en-US" altLang="zh-CN" sz="1100" b="1" dirty="0"/>
              <a:t> = -127 = 1000 0001 = 81H = 129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F6FBCD-A653-44E2-8A55-84C774AED22D}"/>
              </a:ext>
            </a:extLst>
          </p:cNvPr>
          <p:cNvSpPr txBox="1"/>
          <p:nvPr/>
        </p:nvSpPr>
        <p:spPr>
          <a:xfrm>
            <a:off x="7484368" y="3105834"/>
            <a:ext cx="1562472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FF</a:t>
            </a:r>
            <a:r>
              <a:rPr lang="zh-CN" altLang="en-US" sz="1100" b="1" dirty="0"/>
              <a:t>为无符号字符时，真值</a:t>
            </a:r>
            <a:r>
              <a:rPr lang="en-US" altLang="zh-CN" sz="1100" b="1" dirty="0"/>
              <a:t>=255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FF</a:t>
            </a:r>
            <a:r>
              <a:rPr lang="zh-CN" altLang="en-US" sz="1100" b="1" dirty="0"/>
              <a:t>为字符时，真值</a:t>
            </a:r>
            <a:r>
              <a:rPr lang="en-US" altLang="zh-CN" sz="1100" b="1" dirty="0"/>
              <a:t>=-1</a:t>
            </a:r>
            <a:endParaRPr lang="zh-CN" altLang="en-US" sz="11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082E0C-E3AC-4F49-903A-CA17214B3A84}"/>
              </a:ext>
            </a:extLst>
          </p:cNvPr>
          <p:cNvSpPr txBox="1"/>
          <p:nvPr/>
        </p:nvSpPr>
        <p:spPr>
          <a:xfrm>
            <a:off x="7546032" y="4891807"/>
            <a:ext cx="1562472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-127</a:t>
            </a:r>
            <a:r>
              <a:rPr lang="zh-CN" altLang="en-US" sz="1100" b="1" dirty="0"/>
              <a:t>为字符时，机器码</a:t>
            </a:r>
            <a:r>
              <a:rPr lang="en-US" altLang="zh-CN" sz="1100" b="1" dirty="0"/>
              <a:t>=81H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81H</a:t>
            </a:r>
            <a:r>
              <a:rPr lang="zh-CN" altLang="en-US" sz="1100" b="1" dirty="0"/>
              <a:t>为无符号字符时，真值</a:t>
            </a:r>
            <a:r>
              <a:rPr lang="en-US" altLang="zh-CN" sz="1100" b="1" dirty="0"/>
              <a:t>=129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9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400" b="1" dirty="0"/>
              <a:t>小字长转大字长（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3668A2-5045-4A52-AE07-1AB0C6508AA2}"/>
              </a:ext>
            </a:extLst>
          </p:cNvPr>
          <p:cNvSpPr txBox="1"/>
          <p:nvPr/>
        </p:nvSpPr>
        <p:spPr>
          <a:xfrm>
            <a:off x="1907704" y="404664"/>
            <a:ext cx="5616624" cy="640175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000" b="1" dirty="0"/>
              <a:t>main()</a:t>
            </a:r>
          </a:p>
          <a:p>
            <a:r>
              <a:rPr lang="zh-CN" altLang="en-US" sz="1000" b="1" dirty="0"/>
              <a:t>{</a:t>
            </a:r>
          </a:p>
          <a:p>
            <a:r>
              <a:rPr lang="zh-CN" altLang="en-US" sz="1000" b="1" dirty="0"/>
              <a:t>    unsigned char uc=254; char c=uc;                        </a:t>
            </a:r>
            <a:r>
              <a:rPr lang="en-US" altLang="zh-CN" sz="1000" b="1" dirty="0"/>
              <a:t>//</a:t>
            </a:r>
            <a:r>
              <a:rPr lang="zh-CN" altLang="en-US" sz="1000" b="1" dirty="0"/>
              <a:t>无符号字符（</a:t>
            </a:r>
            <a:r>
              <a:rPr lang="en-US" altLang="zh-CN" sz="1000" b="1" dirty="0"/>
              <a:t>8</a:t>
            </a:r>
            <a:r>
              <a:rPr lang="zh-CN" altLang="en-US" sz="1000" b="1" dirty="0"/>
              <a:t>位）、字符（</a:t>
            </a:r>
            <a:r>
              <a:rPr lang="en-US" altLang="zh-CN" sz="1000" b="1" dirty="0"/>
              <a:t>8</a:t>
            </a:r>
            <a:r>
              <a:rPr lang="zh-CN" altLang="en-US" sz="1000" b="1" dirty="0"/>
              <a:t>位）</a:t>
            </a:r>
          </a:p>
          <a:p>
            <a:r>
              <a:rPr lang="zh-CN" altLang="en-US" sz="1000" b="1" dirty="0"/>
              <a:t>    int i;  unsigned ui;                                                    </a:t>
            </a:r>
            <a:r>
              <a:rPr lang="en-US" altLang="zh-CN" sz="1000" b="1" dirty="0"/>
              <a:t>//</a:t>
            </a:r>
            <a:r>
              <a:rPr lang="zh-CN" altLang="en-US" sz="1000" b="1" dirty="0"/>
              <a:t>整数（</a:t>
            </a:r>
            <a:r>
              <a:rPr lang="en-US" altLang="zh-CN" sz="1000" b="1" dirty="0"/>
              <a:t>32</a:t>
            </a:r>
            <a:r>
              <a:rPr lang="zh-CN" altLang="en-US" sz="1000" b="1" dirty="0"/>
              <a:t>位）、无符号整数（</a:t>
            </a:r>
            <a:r>
              <a:rPr lang="en-US" altLang="zh-CN" sz="1000" b="1" dirty="0"/>
              <a:t>32</a:t>
            </a:r>
            <a:r>
              <a:rPr lang="zh-CN" altLang="en-US" sz="1000" b="1" dirty="0"/>
              <a:t>位）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i=uc; ui=uc;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out_1byte(&amp;uc);</a:t>
            </a:r>
          </a:p>
          <a:p>
            <a:r>
              <a:rPr lang="zh-CN" altLang="en-US" sz="1000" b="1" dirty="0"/>
              <a:t>    printf(" = uc = %d \n",uc);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FE = </a:t>
            </a:r>
            <a:r>
              <a:rPr lang="en-US" altLang="zh-CN" sz="1000" b="1" dirty="0" err="1"/>
              <a:t>uc</a:t>
            </a:r>
            <a:r>
              <a:rPr lang="en-US" altLang="zh-CN" sz="1000" b="1" dirty="0"/>
              <a:t> =254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out_4byte(&amp;i);</a:t>
            </a:r>
          </a:p>
          <a:p>
            <a:r>
              <a:rPr lang="zh-CN" altLang="en-US" sz="1000" b="1" dirty="0"/>
              <a:t>    printf(" = i = %d \n",i);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000000FE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out_4byte(&amp;ui);</a:t>
            </a:r>
          </a:p>
          <a:p>
            <a:r>
              <a:rPr lang="zh-CN" altLang="en-US" sz="1000" b="1" dirty="0"/>
              <a:t>    printf(" = ui = %u \n",ui);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000000FE = </a:t>
            </a:r>
            <a:r>
              <a:rPr lang="en-US" altLang="zh-CN" sz="1000" b="1" dirty="0" err="1"/>
              <a:t>ui</a:t>
            </a:r>
            <a:r>
              <a:rPr lang="en-US" altLang="zh-CN" sz="1000" b="1" dirty="0"/>
              <a:t> = 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i=c; ui=c;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out_1byte(&amp;c);</a:t>
            </a:r>
          </a:p>
          <a:p>
            <a:r>
              <a:rPr lang="zh-CN" altLang="en-US" sz="1000" b="1" dirty="0"/>
              <a:t>    printf(" = c = %d \n",c);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FF = c = -2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out_4byte(&amp;i);</a:t>
            </a:r>
          </a:p>
          <a:p>
            <a:r>
              <a:rPr lang="zh-CN" altLang="en-US" sz="1000" b="1" dirty="0"/>
              <a:t>    printf(" = i = %d \n",i);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FFFFFFFE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-2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out_4byte(&amp;ui);</a:t>
            </a:r>
          </a:p>
          <a:p>
            <a:r>
              <a:rPr lang="zh-CN" altLang="en-US" sz="1000" b="1" dirty="0"/>
              <a:t>    printf(" = ui = %u \n",ui);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FFFFFFFE = </a:t>
            </a:r>
            <a:r>
              <a:rPr lang="en-US" altLang="zh-CN" sz="1000" b="1" dirty="0" err="1"/>
              <a:t>ui</a:t>
            </a:r>
            <a:r>
              <a:rPr lang="en-US" altLang="zh-CN" sz="1000" b="1" dirty="0"/>
              <a:t> = 4294967294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r>
              <a:rPr lang="zh-CN" altLang="en-US" sz="10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B42DDF-7A2D-45BF-89A0-7DC910CF0648}"/>
              </a:ext>
            </a:extLst>
          </p:cNvPr>
          <p:cNvSpPr txBox="1"/>
          <p:nvPr/>
        </p:nvSpPr>
        <p:spPr>
          <a:xfrm>
            <a:off x="3635896" y="1871246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uc</a:t>
            </a:r>
            <a:r>
              <a:rPr lang="en-US" altLang="zh-CN" sz="1100" b="1" dirty="0"/>
              <a:t> = 254 = FE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9EF159-A527-493E-A4B7-13A1AA7DC938}"/>
              </a:ext>
            </a:extLst>
          </p:cNvPr>
          <p:cNvSpPr txBox="1"/>
          <p:nvPr/>
        </p:nvSpPr>
        <p:spPr>
          <a:xfrm>
            <a:off x="3635896" y="2636912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i</a:t>
            </a:r>
            <a:r>
              <a:rPr lang="en-US" altLang="zh-CN" sz="1100" b="1" dirty="0"/>
              <a:t> = 254 = 0000 00FE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位整数）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BA49B-2F7E-485E-8972-5EB4AFD9E774}"/>
              </a:ext>
            </a:extLst>
          </p:cNvPr>
          <p:cNvSpPr txBox="1"/>
          <p:nvPr/>
        </p:nvSpPr>
        <p:spPr>
          <a:xfrm>
            <a:off x="3635896" y="3383414"/>
            <a:ext cx="280831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ui</a:t>
            </a:r>
            <a:r>
              <a:rPr lang="en-US" altLang="zh-CN" sz="1100" b="1" dirty="0"/>
              <a:t> = 254 = 0000 00FE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位无符号整数）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691FC-A412-49D9-AC8C-750D22787473}"/>
              </a:ext>
            </a:extLst>
          </p:cNvPr>
          <p:cNvSpPr txBox="1"/>
          <p:nvPr/>
        </p:nvSpPr>
        <p:spPr>
          <a:xfrm>
            <a:off x="3851920" y="4463534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 = 254 = FE = -2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09F02C-0817-43FF-B08C-B3705D6E95D6}"/>
              </a:ext>
            </a:extLst>
          </p:cNvPr>
          <p:cNvSpPr txBox="1"/>
          <p:nvPr/>
        </p:nvSpPr>
        <p:spPr>
          <a:xfrm>
            <a:off x="3851920" y="5229200"/>
            <a:ext cx="352839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i = FE</a:t>
            </a:r>
            <a:r>
              <a:rPr lang="zh-CN" altLang="en-US" sz="1100" b="1" dirty="0"/>
              <a:t>带符号扩展到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位后的值</a:t>
            </a:r>
            <a:r>
              <a:rPr lang="en-US" altLang="zh-CN" sz="1100" b="1" dirty="0"/>
              <a:t> = FFFF FFFE = -2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FA7EFF-C6FF-4190-8688-51E5D5EFD795}"/>
              </a:ext>
            </a:extLst>
          </p:cNvPr>
          <p:cNvSpPr txBox="1"/>
          <p:nvPr/>
        </p:nvSpPr>
        <p:spPr>
          <a:xfrm>
            <a:off x="3851920" y="6021288"/>
            <a:ext cx="352839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ui</a:t>
            </a:r>
            <a:r>
              <a:rPr lang="en-US" altLang="zh-CN" sz="1100" b="1" dirty="0"/>
              <a:t> = FFFF FFFE = 4294967294</a:t>
            </a:r>
            <a:r>
              <a:rPr lang="zh-CN" altLang="en-US" sz="1100" b="1" dirty="0"/>
              <a:t>（无符号数）</a:t>
            </a:r>
          </a:p>
        </p:txBody>
      </p:sp>
    </p:spTree>
    <p:extLst>
      <p:ext uri="{BB962C8B-B14F-4D97-AF65-F5344CB8AC3E}">
        <p14:creationId xmlns:p14="http://schemas.microsoft.com/office/powerpoint/2010/main" val="1433600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400" b="1" dirty="0"/>
              <a:t>大字长转小字长（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D6725E-9247-40D1-8B13-B5B2DF60B5EB}"/>
              </a:ext>
            </a:extLst>
          </p:cNvPr>
          <p:cNvSpPr txBox="1"/>
          <p:nvPr/>
        </p:nvSpPr>
        <p:spPr>
          <a:xfrm>
            <a:off x="395536" y="1028343"/>
            <a:ext cx="5238328" cy="4093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b="1"/>
            </a:lvl1pPr>
          </a:lstStyle>
          <a:p>
            <a:r>
              <a:rPr lang="zh-CN" altLang="en-US" dirty="0"/>
              <a:t>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i=0xFFFF1001;                                  </a:t>
            </a:r>
            <a:r>
              <a:rPr lang="en-US" altLang="zh-CN" dirty="0"/>
              <a:t>//</a:t>
            </a:r>
            <a:r>
              <a:rPr lang="zh-CN" altLang="en-US" dirty="0"/>
              <a:t>整数（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</a:p>
          <a:p>
            <a:r>
              <a:rPr lang="zh-CN" altLang="en-US" dirty="0"/>
              <a:t>    short s; unsigned short us;                  </a:t>
            </a:r>
            <a:r>
              <a:rPr lang="en-US" altLang="zh-CN" dirty="0"/>
              <a:t>//</a:t>
            </a:r>
            <a:r>
              <a:rPr lang="zh-CN" altLang="en-US" dirty="0"/>
              <a:t>短整数（</a:t>
            </a:r>
            <a:r>
              <a:rPr lang="en-US" altLang="zh-CN" dirty="0"/>
              <a:t>16</a:t>
            </a:r>
            <a:r>
              <a:rPr lang="zh-CN" altLang="en-US" dirty="0"/>
              <a:t>位）、无符号短整数（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</a:p>
          <a:p>
            <a:endParaRPr lang="zh-CN" altLang="en-US" dirty="0"/>
          </a:p>
          <a:p>
            <a:r>
              <a:rPr lang="zh-CN" altLang="en-US" dirty="0"/>
              <a:t>    s=i;</a:t>
            </a:r>
          </a:p>
          <a:p>
            <a:r>
              <a:rPr lang="zh-CN" altLang="en-US" dirty="0"/>
              <a:t>    us=i;</a:t>
            </a:r>
          </a:p>
          <a:p>
            <a:endParaRPr lang="zh-CN" altLang="en-US" dirty="0"/>
          </a:p>
          <a:p>
            <a:r>
              <a:rPr lang="zh-CN" altLang="en-US" dirty="0"/>
              <a:t>    out_4byte(&amp;i);</a:t>
            </a:r>
          </a:p>
          <a:p>
            <a:r>
              <a:rPr lang="zh-CN" altLang="en-US" dirty="0"/>
              <a:t>    printf(" = i = %d \n",i);</a:t>
            </a:r>
            <a:r>
              <a:rPr lang="en-US" altLang="zh-CN" sz="1000" b="1" dirty="0"/>
              <a:t> 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FFFF1001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-61439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out_2byte(&amp;s);</a:t>
            </a:r>
          </a:p>
          <a:p>
            <a:r>
              <a:rPr lang="zh-CN" altLang="en-US" dirty="0"/>
              <a:t>    printf(" = s = %d \n",s);</a:t>
            </a:r>
            <a:r>
              <a:rPr lang="en-US" altLang="zh-CN" sz="1000" b="1" dirty="0"/>
              <a:t> 	//</a:t>
            </a:r>
            <a:r>
              <a:rPr lang="zh-CN" altLang="en-US" sz="1000" b="1" dirty="0"/>
              <a:t>输出转换后的机器码和真值  </a:t>
            </a:r>
            <a:r>
              <a:rPr lang="en-US" altLang="zh-CN" dirty="0"/>
              <a:t>1001</a:t>
            </a:r>
            <a:r>
              <a:rPr lang="en-US" altLang="zh-CN" sz="1000" b="1" dirty="0"/>
              <a:t> = </a:t>
            </a:r>
            <a:r>
              <a:rPr lang="en-US" altLang="zh-CN" dirty="0"/>
              <a:t>s</a:t>
            </a:r>
            <a:r>
              <a:rPr lang="en-US" altLang="zh-CN" sz="1000" b="1" dirty="0"/>
              <a:t> = 4097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out_2byte(&amp;us);</a:t>
            </a:r>
          </a:p>
          <a:p>
            <a:r>
              <a:rPr lang="zh-CN" altLang="en-US" dirty="0"/>
              <a:t>    printf(" = us = %u \n",us);</a:t>
            </a:r>
            <a:r>
              <a:rPr lang="en-US" altLang="zh-CN" sz="1000" b="1" dirty="0"/>
              <a:t> 	//</a:t>
            </a:r>
            <a:r>
              <a:rPr lang="zh-CN" altLang="en-US" sz="1000" b="1" dirty="0"/>
              <a:t>输出转换后的机器码和真值  </a:t>
            </a:r>
            <a:r>
              <a:rPr lang="en-US" altLang="zh-CN" dirty="0"/>
              <a:t>1001</a:t>
            </a:r>
            <a:r>
              <a:rPr lang="en-US" altLang="zh-CN" sz="1000" b="1" dirty="0"/>
              <a:t> = </a:t>
            </a:r>
            <a:r>
              <a:rPr lang="en-US" altLang="zh-CN" dirty="0"/>
              <a:t>us</a:t>
            </a:r>
            <a:r>
              <a:rPr lang="en-US" altLang="zh-CN" sz="1000" b="1" dirty="0"/>
              <a:t> = 4097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CC7492-9445-4B82-B113-EBC93C3BCD37}"/>
              </a:ext>
            </a:extLst>
          </p:cNvPr>
          <p:cNvSpPr txBox="1"/>
          <p:nvPr/>
        </p:nvSpPr>
        <p:spPr>
          <a:xfrm>
            <a:off x="2319884" y="2708920"/>
            <a:ext cx="3818035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i</a:t>
            </a:r>
            <a:r>
              <a:rPr lang="en-US" altLang="zh-CN" sz="1100" b="1" dirty="0"/>
              <a:t> = 0xFFFF 1001 = -61439</a:t>
            </a:r>
            <a:r>
              <a:rPr lang="zh-CN" altLang="en-US" sz="1100" b="1" dirty="0"/>
              <a:t>（补码）</a:t>
            </a:r>
            <a:r>
              <a:rPr lang="en-US" altLang="zh-CN" sz="1100" b="1" dirty="0"/>
              <a:t>=1 0000 0000H – FFFF 1001H</a:t>
            </a:r>
            <a:endParaRPr lang="zh-CN" altLang="en-US" sz="11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26978E-C183-4D7B-8F88-48B4C595FC2E}"/>
              </a:ext>
            </a:extLst>
          </p:cNvPr>
          <p:cNvSpPr txBox="1"/>
          <p:nvPr/>
        </p:nvSpPr>
        <p:spPr>
          <a:xfrm>
            <a:off x="2338141" y="3599438"/>
            <a:ext cx="1873819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s = 0x1001 = 4097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018F6-DDC9-46CF-BF39-6D2154DF7B5E}"/>
              </a:ext>
            </a:extLst>
          </p:cNvPr>
          <p:cNvSpPr txBox="1"/>
          <p:nvPr/>
        </p:nvSpPr>
        <p:spPr>
          <a:xfrm>
            <a:off x="2339752" y="4509120"/>
            <a:ext cx="2160240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us = 0x1001 = 4097</a:t>
            </a:r>
            <a:r>
              <a:rPr lang="zh-CN" altLang="en-US" sz="1100" b="1" dirty="0"/>
              <a:t>（无符号数）</a:t>
            </a:r>
          </a:p>
        </p:txBody>
      </p:sp>
    </p:spTree>
    <p:extLst>
      <p:ext uri="{BB962C8B-B14F-4D97-AF65-F5344CB8AC3E}">
        <p14:creationId xmlns:p14="http://schemas.microsoft.com/office/powerpoint/2010/main" val="1824195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语言中的浮点数据类型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单精度浮点数：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位），双精度浮点数：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半精度浮点数：</a:t>
            </a:r>
            <a:r>
              <a:rPr lang="en-US" altLang="zh-CN" sz="1400" b="1" dirty="0"/>
              <a:t>_Float16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位），四精度浮点数：</a:t>
            </a:r>
            <a:r>
              <a:rPr lang="en-US" altLang="zh-CN" sz="1400" b="1" dirty="0"/>
              <a:t>long 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十进制浮点数：</a:t>
            </a:r>
            <a:r>
              <a:rPr lang="en-US" altLang="zh-CN" sz="1400" b="1" dirty="0"/>
              <a:t>_Decimal32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_Decimal64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_Decimal128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之间的转换：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位）：</a:t>
            </a:r>
            <a:r>
              <a:rPr lang="zh-CN" altLang="en-US" sz="1400" b="1" dirty="0">
                <a:solidFill>
                  <a:srgbClr val="FF0000"/>
                </a:solidFill>
              </a:rPr>
              <a:t>没有问题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位）：可以会发生</a:t>
            </a:r>
            <a:r>
              <a:rPr lang="zh-CN" altLang="en-US" sz="1400" b="1" dirty="0">
                <a:solidFill>
                  <a:srgbClr val="FF0000"/>
                </a:solidFill>
              </a:rPr>
              <a:t>溢出</a:t>
            </a:r>
            <a:r>
              <a:rPr lang="zh-CN" altLang="en-US" sz="1400" b="1" dirty="0"/>
              <a:t>，或者</a:t>
            </a:r>
            <a:r>
              <a:rPr lang="zh-CN" altLang="en-US" sz="1400" b="1" dirty="0">
                <a:solidFill>
                  <a:srgbClr val="FF0000"/>
                </a:solidFill>
              </a:rPr>
              <a:t>精度丢失</a:t>
            </a:r>
            <a:r>
              <a:rPr lang="zh-CN" altLang="en-US" sz="1400" b="1" dirty="0"/>
              <a:t>（舍入）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</a:t>
            </a:r>
            <a:r>
              <a:rPr lang="en-US" altLang="zh-CN" sz="1400" b="1" dirty="0"/>
              <a:t>/double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位）：可以会发生</a:t>
            </a:r>
            <a:r>
              <a:rPr lang="zh-CN" altLang="en-US" sz="1400" b="1" dirty="0">
                <a:solidFill>
                  <a:srgbClr val="FF0000"/>
                </a:solidFill>
              </a:rPr>
              <a:t>溢出</a:t>
            </a:r>
            <a:r>
              <a:rPr lang="zh-CN" altLang="en-US" sz="1400" b="1" dirty="0"/>
              <a:t>，或者</a:t>
            </a:r>
            <a:r>
              <a:rPr lang="zh-CN" altLang="en-US" sz="1400" b="1" dirty="0">
                <a:solidFill>
                  <a:srgbClr val="FF0000"/>
                </a:solidFill>
              </a:rPr>
              <a:t>精度丢失</a:t>
            </a:r>
            <a:r>
              <a:rPr lang="zh-CN" altLang="en-US" sz="1400" b="1" dirty="0"/>
              <a:t>（舍入）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位）：可能会发生</a:t>
            </a:r>
            <a:r>
              <a:rPr lang="zh-CN" altLang="en-US" sz="1400" b="1" dirty="0">
                <a:solidFill>
                  <a:srgbClr val="FF0000"/>
                </a:solidFill>
              </a:rPr>
              <a:t>精度溢出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对应的数轴是均匀的，而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对应的数轴是不均匀的，两个数轴不完全对应）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位）：</a:t>
            </a:r>
            <a:r>
              <a:rPr lang="zh-CN" altLang="en-US" sz="1400" b="1" dirty="0">
                <a:solidFill>
                  <a:srgbClr val="FF0000"/>
                </a:solidFill>
              </a:rPr>
              <a:t>没有问题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786154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数据类型转换实例：</a:t>
            </a:r>
            <a:endParaRPr lang="en-US" altLang="zh-CN" sz="16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4E45E2-5F07-49D3-ACCF-552B738A8854}"/>
              </a:ext>
            </a:extLst>
          </p:cNvPr>
          <p:cNvGrpSpPr/>
          <p:nvPr/>
        </p:nvGrpSpPr>
        <p:grpSpPr>
          <a:xfrm>
            <a:off x="611560" y="1628800"/>
            <a:ext cx="7776864" cy="4176464"/>
            <a:chOff x="755576" y="1556792"/>
            <a:chExt cx="7488832" cy="417646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B5C10EC-23A3-4EC3-BA3B-87CE8860507D}"/>
                </a:ext>
              </a:extLst>
            </p:cNvPr>
            <p:cNvSpPr txBox="1"/>
            <p:nvPr/>
          </p:nvSpPr>
          <p:spPr>
            <a:xfrm>
              <a:off x="755576" y="2070715"/>
              <a:ext cx="7488832" cy="366254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C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语言表达式       </a:t>
              </a:r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	          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是否恒成立               </a:t>
              </a:r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                      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原因</a:t>
              </a:r>
              <a:endParaRPr lang="en-US" altLang="zh-CN" sz="1600" b="1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==(int)(float)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，精度溢出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==(int)double(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)  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，没有问题 </a:t>
              </a:r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f==(float)(int)f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，溢出或精度丢失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f==(float)(double)f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，没有问题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d==(float)d     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，溢出或精度丢失     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f==-(-f)           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浮点数采用原码表示，单目运算的功能只是符号取反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</a:t>
              </a: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(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d+f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)-d==f      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浮点数不满足结合律，如果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是一个大数，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是一个</a:t>
              </a:r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                                      	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小数，式子左边的结果是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0</a:t>
              </a:r>
            </a:p>
            <a:p>
              <a:endParaRPr lang="en-US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kern="100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为整型量（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int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），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f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为单精度浮点数（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），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d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为双精度浮点数（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1F900AE-E15E-4D91-83D1-55FE4B47093A}"/>
                </a:ext>
              </a:extLst>
            </p:cNvPr>
            <p:cNvSpPr txBox="1"/>
            <p:nvPr/>
          </p:nvSpPr>
          <p:spPr>
            <a:xfrm>
              <a:off x="2051720" y="1556792"/>
              <a:ext cx="457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2.13    </a:t>
              </a:r>
              <a:r>
                <a:rPr lang="zh-CN" altLang="en-US" sz="1600" b="1" dirty="0"/>
                <a:t>数据类型转换实例（见教材）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0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2.2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数值数据的表示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2.2.1  </a:t>
            </a:r>
            <a:r>
              <a:rPr lang="zh-CN" altLang="en-US" b="1" dirty="0">
                <a:ea typeface="黑体" panose="02010609060101010101" pitchFamily="49" charset="-122"/>
              </a:rPr>
              <a:t>数的机器码表示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真值（二进制数）：</a:t>
            </a:r>
            <a:endParaRPr lang="en-US" altLang="zh-CN" sz="2000" b="1" dirty="0"/>
          </a:p>
          <a:p>
            <a:pPr lvl="2" eaLnBrk="1" hangingPunct="1"/>
            <a:r>
              <a:rPr lang="en-US" altLang="zh-CN" sz="1600" b="1" dirty="0"/>
              <a:t>+1011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+11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-1100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-12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+0.1011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+0.6875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-0.1100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-0.75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机器数（机器码）：</a:t>
            </a:r>
            <a:endParaRPr lang="en-US" altLang="zh-CN" sz="20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原码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反码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补码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移码</a:t>
            </a: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F6FEE-5A7E-4572-BB86-3B2B5BEF84C0}"/>
              </a:ext>
            </a:extLst>
          </p:cNvPr>
          <p:cNvSpPr txBox="1"/>
          <p:nvPr/>
        </p:nvSpPr>
        <p:spPr>
          <a:xfrm>
            <a:off x="5868144" y="44624"/>
            <a:ext cx="3024336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2.2.1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数的机器码表示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2.2.2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定点数表示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2.2.3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浮点数表示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2.2.4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十进制编码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2.2.5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计算机中的数据类型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6337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1</a:t>
            </a:r>
            <a:r>
              <a:rPr lang="zh-CN" altLang="en-US" sz="1100" b="1" dirty="0"/>
              <a:t>）当</a:t>
            </a:r>
            <a:r>
              <a:rPr lang="en-US" altLang="zh-CN" sz="1100" b="1" dirty="0"/>
              <a:t>n=0</a:t>
            </a:r>
            <a:r>
              <a:rPr lang="zh-CN" altLang="en-US" sz="1100" b="1" dirty="0"/>
              <a:t>时，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会出现死循环，为什么？若将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中的变量</a:t>
            </a:r>
            <a:r>
              <a:rPr lang="en-US" altLang="zh-CN" sz="1100" b="1" dirty="0" err="1"/>
              <a:t>i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都定义为</a:t>
            </a:r>
            <a:r>
              <a:rPr lang="en-US" altLang="zh-CN" sz="1100" b="1" dirty="0"/>
              <a:t>int</a:t>
            </a:r>
            <a:r>
              <a:rPr lang="zh-CN" altLang="en-US" sz="1100" b="1" dirty="0"/>
              <a:t>型，则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是否还会出现死循环？为什么？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2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f1(23)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f2(23)</a:t>
            </a:r>
            <a:r>
              <a:rPr lang="zh-CN" altLang="en-US" sz="1100" b="1" dirty="0"/>
              <a:t>的返回值是否相等？机器数各是什么（用十六进制表示）？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 f1(24)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f2(24)</a:t>
            </a:r>
            <a:r>
              <a:rPr lang="zh-CN" altLang="en-US" sz="1100" b="1" dirty="0"/>
              <a:t>的返回值分别是</a:t>
            </a:r>
            <a:r>
              <a:rPr lang="en-US" altLang="zh-CN" sz="1100" b="1" dirty="0"/>
              <a:t>33554431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33554432.0</a:t>
            </a:r>
            <a:r>
              <a:rPr lang="zh-CN" altLang="en-US" sz="1100" b="1" dirty="0"/>
              <a:t>，为什么不相等？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4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f(31)=2</a:t>
            </a:r>
            <a:r>
              <a:rPr lang="en-US" altLang="zh-CN" sz="1100" b="1" baseline="30000" dirty="0"/>
              <a:t>32</a:t>
            </a:r>
            <a:r>
              <a:rPr lang="en-US" altLang="zh-CN" sz="1100" b="1" dirty="0"/>
              <a:t>-1</a:t>
            </a:r>
            <a:r>
              <a:rPr lang="zh-CN" altLang="en-US" sz="1100" b="1" dirty="0"/>
              <a:t>，而</a:t>
            </a:r>
            <a:r>
              <a:rPr lang="en-US" altLang="zh-CN" sz="1100" b="1" dirty="0"/>
              <a:t>f1(31)</a:t>
            </a:r>
            <a:r>
              <a:rPr lang="zh-CN" altLang="en-US" sz="1100" b="1" dirty="0"/>
              <a:t>的返回值却为</a:t>
            </a:r>
            <a:r>
              <a:rPr lang="en-US" altLang="zh-CN" sz="1100" b="1" dirty="0"/>
              <a:t>-1</a:t>
            </a:r>
            <a:r>
              <a:rPr lang="zh-CN" altLang="en-US" sz="1100" b="1" dirty="0"/>
              <a:t>，为什么？若要使</a:t>
            </a:r>
            <a:r>
              <a:rPr lang="en-US" altLang="zh-CN" sz="1100" b="1" dirty="0"/>
              <a:t>f1(n)</a:t>
            </a:r>
            <a:r>
              <a:rPr lang="zh-CN" altLang="en-US" sz="1100" b="1" dirty="0"/>
              <a:t>的返回值与</a:t>
            </a:r>
            <a:r>
              <a:rPr lang="en-US" altLang="zh-CN" sz="1100" b="1" dirty="0"/>
              <a:t>f(n)</a:t>
            </a:r>
            <a:r>
              <a:rPr lang="zh-CN" altLang="en-US" sz="1100" b="1" dirty="0"/>
              <a:t>相等，则最大的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是多少？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5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f2(127)</a:t>
            </a:r>
            <a:r>
              <a:rPr lang="zh-CN" altLang="en-US" sz="1100" b="1" dirty="0"/>
              <a:t>的机器数为</a:t>
            </a:r>
            <a:r>
              <a:rPr lang="en-US" altLang="zh-CN" sz="1100" b="1" dirty="0"/>
              <a:t>7F80 0000H</a:t>
            </a:r>
            <a:r>
              <a:rPr lang="zh-CN" altLang="en-US" sz="1100" b="1" dirty="0"/>
              <a:t>，对应的值是什么？若要使</a:t>
            </a:r>
            <a:r>
              <a:rPr lang="en-US" altLang="zh-CN" sz="1100" b="1" dirty="0"/>
              <a:t>f2(n)</a:t>
            </a:r>
            <a:r>
              <a:rPr lang="zh-CN" altLang="en-US" sz="1100" b="1" dirty="0"/>
              <a:t>的结果不溢出，则最大的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是多少？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28391"/>
                <a:ext cx="28486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28391"/>
                <a:ext cx="2848600" cy="184666"/>
              </a:xfrm>
              <a:prstGeom prst="rect">
                <a:avLst/>
              </a:prstGeom>
              <a:blipFill>
                <a:blip r:embed="rId2"/>
                <a:stretch>
                  <a:fillRect l="-2570" t="-173333" r="-1713" b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340768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470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</a:rPr>
              <a:t>）当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会出现死循环，为什么？若将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中的变量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都定义为</a:t>
            </a:r>
            <a:r>
              <a:rPr lang="en-US" altLang="zh-CN" sz="1400" b="1" dirty="0">
                <a:solidFill>
                  <a:srgbClr val="7030A0"/>
                </a:solidFill>
              </a:rPr>
              <a:t>int</a:t>
            </a:r>
            <a:r>
              <a:rPr lang="zh-CN" altLang="en-US" sz="1400" b="1" dirty="0">
                <a:solidFill>
                  <a:srgbClr val="7030A0"/>
                </a:solidFill>
              </a:rPr>
              <a:t>型，则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是否还会出现死循环？为什么？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答：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由于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都是</a:t>
            </a:r>
            <a:r>
              <a:rPr lang="en-US" altLang="zh-CN" sz="1400" b="1" dirty="0">
                <a:solidFill>
                  <a:srgbClr val="7030A0"/>
                </a:solidFill>
              </a:rPr>
              <a:t>unsigned</a:t>
            </a:r>
            <a:r>
              <a:rPr lang="zh-CN" altLang="en-US" sz="1400" b="1" dirty="0">
                <a:solidFill>
                  <a:srgbClr val="7030A0"/>
                </a:solidFill>
              </a:rPr>
              <a:t>型（</a:t>
            </a:r>
            <a:r>
              <a:rPr lang="en-US" altLang="zh-CN" sz="1400" b="1" dirty="0">
                <a:solidFill>
                  <a:srgbClr val="7030A0"/>
                </a:solidFill>
              </a:rPr>
              <a:t>32</a:t>
            </a:r>
            <a:r>
              <a:rPr lang="zh-CN" altLang="en-US" sz="1400" b="1" dirty="0">
                <a:solidFill>
                  <a:srgbClr val="7030A0"/>
                </a:solidFill>
              </a:rPr>
              <a:t>位），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n-1=0-1=</a:t>
            </a:r>
            <a:r>
              <a:rPr lang="en-US" altLang="zh-CN" sz="1400" b="1" dirty="0">
                <a:solidFill>
                  <a:srgbClr val="FF0000"/>
                </a:solidFill>
              </a:rPr>
              <a:t>11…11</a:t>
            </a: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32</a:t>
            </a:r>
            <a:r>
              <a:rPr lang="zh-CN" altLang="en-US" sz="1400" b="1" dirty="0">
                <a:solidFill>
                  <a:srgbClr val="7030A0"/>
                </a:solidFill>
              </a:rPr>
              <a:t>个</a:t>
            </a:r>
            <a:r>
              <a:rPr lang="en-US" altLang="zh-CN" sz="1400" b="1" dirty="0">
                <a:solidFill>
                  <a:srgbClr val="7030A0"/>
                </a:solidFill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=2</a:t>
            </a:r>
            <a:r>
              <a:rPr lang="en-US" altLang="zh-CN" sz="14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400" b="1" dirty="0">
                <a:solidFill>
                  <a:srgbClr val="7030A0"/>
                </a:solidFill>
              </a:rPr>
              <a:t>-1</a:t>
            </a:r>
            <a:r>
              <a:rPr lang="zh-CN" altLang="en-US" sz="1400" b="1" dirty="0">
                <a:solidFill>
                  <a:srgbClr val="7030A0"/>
                </a:solidFill>
              </a:rPr>
              <a:t>，“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en-US" altLang="zh-CN" sz="1400" b="1" dirty="0">
                <a:solidFill>
                  <a:srgbClr val="7030A0"/>
                </a:solidFill>
              </a:rPr>
              <a:t>&lt;=n-1</a:t>
            </a:r>
            <a:r>
              <a:rPr lang="zh-CN" altLang="en-US" sz="1400" b="1" dirty="0">
                <a:solidFill>
                  <a:srgbClr val="7030A0"/>
                </a:solidFill>
              </a:rPr>
              <a:t>”永远成立，因此出现死循环。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如果将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都定义为</a:t>
            </a:r>
            <a:r>
              <a:rPr lang="en-US" altLang="zh-CN" sz="1400" b="1" dirty="0">
                <a:solidFill>
                  <a:srgbClr val="7030A0"/>
                </a:solidFill>
              </a:rPr>
              <a:t>int</a:t>
            </a:r>
            <a:r>
              <a:rPr lang="zh-CN" altLang="en-US" sz="1400" b="1" dirty="0">
                <a:solidFill>
                  <a:srgbClr val="7030A0"/>
                </a:solidFill>
              </a:rPr>
              <a:t>型，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n-1=0-1=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en-US" sz="1400" b="1" dirty="0">
                <a:solidFill>
                  <a:srgbClr val="7030A0"/>
                </a:solidFill>
              </a:rPr>
              <a:t>，“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en-US" altLang="zh-CN" sz="1400" b="1" dirty="0">
                <a:solidFill>
                  <a:srgbClr val="7030A0"/>
                </a:solidFill>
              </a:rPr>
              <a:t>&lt;=n-1</a:t>
            </a:r>
            <a:r>
              <a:rPr lang="zh-CN" altLang="en-US" sz="1400" b="1" dirty="0">
                <a:solidFill>
                  <a:srgbClr val="7030A0"/>
                </a:solidFill>
              </a:rPr>
              <a:t>”条件不成立，直接退出循环，不会出现死循环。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19566" y="311789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566" y="311789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196752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252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52728"/>
          </a:xfrm>
        </p:spPr>
        <p:txBody>
          <a:bodyPr rtlCol="0">
            <a:normAutofit fontScale="925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2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f1(23)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f2(23)</a:t>
            </a:r>
            <a:r>
              <a:rPr lang="zh-CN" altLang="en-US" sz="1400" b="1" dirty="0">
                <a:solidFill>
                  <a:srgbClr val="7030A0"/>
                </a:solidFill>
              </a:rPr>
              <a:t>的返回值是否相等？机器数各是什么（用十六进制表示）？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答：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f(23)=1111 1111 1111 1111 1111 1111B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en-US" altLang="zh-CN" sz="1300" b="1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个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r>
              <a:rPr lang="en-US" altLang="zh-CN" sz="1300" b="1" dirty="0">
                <a:solidFill>
                  <a:srgbClr val="7030A0"/>
                </a:solidFill>
              </a:rPr>
              <a:t>=FF FFFFH</a:t>
            </a:r>
            <a:r>
              <a:rPr lang="zh-CN" altLang="en-US" sz="1300" b="1" dirty="0">
                <a:solidFill>
                  <a:srgbClr val="7030A0"/>
                </a:solidFill>
              </a:rPr>
              <a:t>，该数可用</a:t>
            </a:r>
            <a:r>
              <a:rPr lang="en-US" altLang="zh-CN" sz="1300" b="1" dirty="0">
                <a:solidFill>
                  <a:srgbClr val="7030A0"/>
                </a:solidFill>
              </a:rPr>
              <a:t>int</a:t>
            </a:r>
            <a:r>
              <a:rPr lang="zh-CN" altLang="en-US" sz="1300" b="1" dirty="0">
                <a:solidFill>
                  <a:srgbClr val="7030A0"/>
                </a:solidFill>
              </a:rPr>
              <a:t>型数据表示，所以</a:t>
            </a:r>
            <a:r>
              <a:rPr lang="en-US" altLang="zh-CN" sz="1300" b="1" dirty="0">
                <a:solidFill>
                  <a:srgbClr val="7030A0"/>
                </a:solidFill>
              </a:rPr>
              <a:t>f1(23)=</a:t>
            </a:r>
            <a:r>
              <a:rPr lang="en-US" altLang="zh-CN" sz="1300" b="1" dirty="0">
                <a:solidFill>
                  <a:srgbClr val="FF0000"/>
                </a:solidFill>
              </a:rPr>
              <a:t>00FF FFFFH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16,777,215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该数也可以转换为</a:t>
            </a:r>
            <a:r>
              <a:rPr lang="en-US" altLang="zh-CN" sz="1300" b="1" dirty="0">
                <a:solidFill>
                  <a:srgbClr val="7030A0"/>
                </a:solidFill>
              </a:rPr>
              <a:t>float</a:t>
            </a:r>
            <a:r>
              <a:rPr lang="zh-CN" altLang="en-US" sz="1300" b="1" dirty="0">
                <a:solidFill>
                  <a:srgbClr val="7030A0"/>
                </a:solidFill>
              </a:rPr>
              <a:t>型，表示为：</a:t>
            </a:r>
            <a:r>
              <a:rPr lang="en-US" altLang="zh-CN" sz="1300" b="1" dirty="0">
                <a:solidFill>
                  <a:srgbClr val="7030A0"/>
                </a:solidFill>
              </a:rPr>
              <a:t>1.111 1111 1111 1111 1111 1111x2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23</a:t>
            </a:r>
            <a:r>
              <a:rPr lang="zh-CN" altLang="en-US" sz="1300" b="1" dirty="0">
                <a:solidFill>
                  <a:srgbClr val="7030A0"/>
                </a:solidFill>
              </a:rPr>
              <a:t>，采用</a:t>
            </a:r>
            <a:r>
              <a:rPr lang="en-US" altLang="zh-CN" sz="1300" b="1" dirty="0">
                <a:solidFill>
                  <a:srgbClr val="7030A0"/>
                </a:solidFill>
              </a:rPr>
              <a:t>IEEE754</a:t>
            </a:r>
            <a:r>
              <a:rPr lang="zh-CN" altLang="en-US" sz="1300" b="1" dirty="0">
                <a:solidFill>
                  <a:srgbClr val="7030A0"/>
                </a:solidFill>
              </a:rPr>
              <a:t>标准单精度浮点数表示为：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阶码：</a:t>
            </a:r>
            <a:r>
              <a:rPr lang="en-US" altLang="zh-CN" sz="1300" b="1" dirty="0">
                <a:solidFill>
                  <a:srgbClr val="7030A0"/>
                </a:solidFill>
              </a:rPr>
              <a:t>E=23+127=150=1001 0110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尾数：</a:t>
            </a:r>
            <a:r>
              <a:rPr lang="en-US" altLang="zh-CN" sz="1300" b="1" dirty="0">
                <a:solidFill>
                  <a:srgbClr val="7030A0"/>
                </a:solidFill>
              </a:rPr>
              <a:t>M=111 1111 1111 1111 1111 1111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符号位：</a:t>
            </a:r>
            <a:r>
              <a:rPr lang="en-US" altLang="zh-CN" sz="1300" b="1" dirty="0">
                <a:solidFill>
                  <a:srgbClr val="7030A0"/>
                </a:solidFill>
              </a:rPr>
              <a:t>S=0</a:t>
            </a:r>
          </a:p>
          <a:p>
            <a:pPr lvl="5"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f2(23)=0 1001 0110 111 1111 1111 1111 1111 1111=</a:t>
            </a:r>
            <a:r>
              <a:rPr lang="en-US" altLang="zh-CN" sz="1300" b="1" dirty="0">
                <a:solidFill>
                  <a:srgbClr val="FF0000"/>
                </a:solidFill>
              </a:rPr>
              <a:t>4B7F FFFFH</a:t>
            </a:r>
            <a:r>
              <a:rPr lang="en-US" altLang="zh-CN" sz="1300" b="1" dirty="0">
                <a:solidFill>
                  <a:srgbClr val="7030A0"/>
                </a:solidFill>
              </a:rPr>
              <a:t>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E-127</a:t>
            </a:r>
            <a:r>
              <a:rPr lang="en-US" altLang="zh-CN" sz="1300" b="1" dirty="0">
                <a:solidFill>
                  <a:srgbClr val="7030A0"/>
                </a:solidFill>
              </a:rPr>
              <a:t>x1.M=2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23</a:t>
            </a:r>
            <a:r>
              <a:rPr lang="en-US" altLang="zh-CN" sz="1300" b="1" dirty="0">
                <a:solidFill>
                  <a:srgbClr val="7030A0"/>
                </a:solidFill>
              </a:rPr>
              <a:t>x(2-2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-23</a:t>
            </a:r>
            <a:r>
              <a:rPr lang="en-US" altLang="zh-CN" sz="1300" b="1" dirty="0">
                <a:solidFill>
                  <a:srgbClr val="7030A0"/>
                </a:solidFill>
              </a:rPr>
              <a:t>)=2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-2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0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16,777,215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和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的返回值相等。</a:t>
            </a: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的机器数</a:t>
            </a:r>
            <a:r>
              <a:rPr lang="en-US" altLang="zh-CN" sz="1300" b="1" dirty="0">
                <a:solidFill>
                  <a:srgbClr val="7030A0"/>
                </a:solidFill>
              </a:rPr>
              <a:t>=00FF FFFFH</a:t>
            </a:r>
            <a:r>
              <a:rPr lang="zh-CN" altLang="en-US" sz="1300" b="1" dirty="0">
                <a:solidFill>
                  <a:srgbClr val="7030A0"/>
                </a:solidFill>
              </a:rPr>
              <a:t>；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的机器数</a:t>
            </a:r>
            <a:r>
              <a:rPr lang="en-US" altLang="zh-CN" sz="1300" b="1" dirty="0">
                <a:solidFill>
                  <a:srgbClr val="7030A0"/>
                </a:solidFill>
              </a:rPr>
              <a:t>=4B7F FFFFH</a:t>
            </a:r>
            <a:r>
              <a:rPr lang="zh-CN" altLang="en-US" sz="1300" b="1" dirty="0">
                <a:solidFill>
                  <a:srgbClr val="7030A0"/>
                </a:solidFill>
              </a:rPr>
              <a:t>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145904" y="293704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4" y="293704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067832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225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 rtlCol="0">
            <a:normAutofit fontScale="850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3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 f1(24)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f2(24)</a:t>
            </a:r>
            <a:r>
              <a:rPr lang="zh-CN" altLang="en-US" sz="1400" b="1" dirty="0">
                <a:solidFill>
                  <a:srgbClr val="7030A0"/>
                </a:solidFill>
              </a:rPr>
              <a:t>的返回值分别是</a:t>
            </a:r>
            <a:r>
              <a:rPr lang="en-US" altLang="zh-CN" sz="1400" b="1" dirty="0">
                <a:solidFill>
                  <a:srgbClr val="7030A0"/>
                </a:solidFill>
              </a:rPr>
              <a:t>33 554 431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33 554 432.0</a:t>
            </a:r>
            <a:r>
              <a:rPr lang="zh-CN" altLang="en-US" sz="1400" b="1" dirty="0">
                <a:solidFill>
                  <a:srgbClr val="7030A0"/>
                </a:solidFill>
              </a:rPr>
              <a:t>，为什么不相等？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答：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 f(24)=1 1111 1111 1111 1111 1111 1111B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en-US" altLang="zh-CN" sz="1300" b="1" dirty="0">
                <a:solidFill>
                  <a:srgbClr val="7030A0"/>
                </a:solidFill>
              </a:rPr>
              <a:t>25</a:t>
            </a:r>
            <a:r>
              <a:rPr lang="zh-CN" altLang="en-US" sz="1300" b="1" dirty="0">
                <a:solidFill>
                  <a:srgbClr val="7030A0"/>
                </a:solidFill>
              </a:rPr>
              <a:t>个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r>
              <a:rPr lang="en-US" altLang="zh-CN" sz="1300" b="1" dirty="0">
                <a:solidFill>
                  <a:srgbClr val="7030A0"/>
                </a:solidFill>
              </a:rPr>
              <a:t>=1FF FFFFH</a:t>
            </a:r>
            <a:r>
              <a:rPr lang="zh-CN" altLang="en-US" sz="1300" b="1" dirty="0">
                <a:solidFill>
                  <a:srgbClr val="7030A0"/>
                </a:solidFill>
              </a:rPr>
              <a:t>，该数可用</a:t>
            </a:r>
            <a:r>
              <a:rPr lang="en-US" altLang="zh-CN" sz="1300" b="1" dirty="0">
                <a:solidFill>
                  <a:srgbClr val="7030A0"/>
                </a:solidFill>
              </a:rPr>
              <a:t>int</a:t>
            </a:r>
            <a:r>
              <a:rPr lang="zh-CN" altLang="en-US" sz="1300" b="1" dirty="0">
                <a:solidFill>
                  <a:srgbClr val="7030A0"/>
                </a:solidFill>
              </a:rPr>
              <a:t>型数据表示，所以</a:t>
            </a:r>
            <a:r>
              <a:rPr lang="en-US" altLang="zh-CN" sz="1300" b="1" dirty="0">
                <a:solidFill>
                  <a:srgbClr val="7030A0"/>
                </a:solidFill>
              </a:rPr>
              <a:t>f1(24)=</a:t>
            </a:r>
            <a:r>
              <a:rPr lang="en-US" altLang="zh-CN" sz="1300" b="1" dirty="0">
                <a:solidFill>
                  <a:srgbClr val="FF0000"/>
                </a:solidFill>
              </a:rPr>
              <a:t>01FF FFFFH</a:t>
            </a:r>
            <a:r>
              <a:rPr lang="en-US" altLang="zh-CN" sz="1300" b="1" dirty="0">
                <a:solidFill>
                  <a:srgbClr val="7030A0"/>
                </a:solidFill>
              </a:rPr>
              <a:t>=</a:t>
            </a:r>
            <a:r>
              <a:rPr lang="en-US" altLang="zh-CN" sz="1300" b="1" dirty="0">
                <a:solidFill>
                  <a:srgbClr val="FF0000"/>
                </a:solidFill>
              </a:rPr>
              <a:t>33 554 431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该数也可以转换为</a:t>
            </a:r>
            <a:r>
              <a:rPr lang="en-US" altLang="zh-CN" sz="1300" b="1" dirty="0">
                <a:solidFill>
                  <a:srgbClr val="7030A0"/>
                </a:solidFill>
              </a:rPr>
              <a:t>float</a:t>
            </a:r>
            <a:r>
              <a:rPr lang="zh-CN" altLang="en-US" sz="1300" b="1" dirty="0">
                <a:solidFill>
                  <a:srgbClr val="7030A0"/>
                </a:solidFill>
              </a:rPr>
              <a:t>型，表示为：</a:t>
            </a:r>
            <a:r>
              <a:rPr lang="en-US" altLang="zh-CN" sz="1300" b="1" dirty="0">
                <a:solidFill>
                  <a:srgbClr val="7030A0"/>
                </a:solidFill>
              </a:rPr>
              <a:t>1.1111 1111 1111 1111 1111 1111x2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，采用</a:t>
            </a:r>
            <a:r>
              <a:rPr lang="en-US" altLang="zh-CN" sz="1300" b="1" dirty="0">
                <a:solidFill>
                  <a:srgbClr val="7030A0"/>
                </a:solidFill>
              </a:rPr>
              <a:t>IEEE754</a:t>
            </a:r>
            <a:r>
              <a:rPr lang="zh-CN" altLang="en-US" sz="1300" b="1" dirty="0">
                <a:solidFill>
                  <a:srgbClr val="7030A0"/>
                </a:solidFill>
              </a:rPr>
              <a:t>标准单精度浮点数表示为：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阶码：</a:t>
            </a:r>
            <a:r>
              <a:rPr lang="en-US" altLang="zh-CN" sz="1300" b="1" dirty="0">
                <a:solidFill>
                  <a:srgbClr val="7030A0"/>
                </a:solidFill>
              </a:rPr>
              <a:t>E=24+127=151=1001 0111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尾数：</a:t>
            </a:r>
            <a:r>
              <a:rPr lang="en-US" altLang="zh-CN" sz="1300" b="1" dirty="0">
                <a:solidFill>
                  <a:srgbClr val="7030A0"/>
                </a:solidFill>
              </a:rPr>
              <a:t>M=000 0000 0000 0000 0000 0000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zh-CN" altLang="en-US" sz="1300" b="1" dirty="0">
                <a:solidFill>
                  <a:srgbClr val="FF0000"/>
                </a:solidFill>
              </a:rPr>
              <a:t>舍入处理，末位加</a:t>
            </a:r>
            <a:r>
              <a:rPr lang="en-US" altLang="zh-CN" sz="1300" b="1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符号位：</a:t>
            </a:r>
            <a:r>
              <a:rPr lang="en-US" altLang="zh-CN" sz="1300" b="1" dirty="0">
                <a:solidFill>
                  <a:srgbClr val="7030A0"/>
                </a:solidFill>
              </a:rPr>
              <a:t>S=0</a:t>
            </a:r>
          </a:p>
          <a:p>
            <a:pPr lvl="5"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f2(24)=0 1001 0111 000 0000 0000 0000 0000 0000=</a:t>
            </a:r>
            <a:r>
              <a:rPr lang="en-US" altLang="zh-CN" sz="1300" b="1" dirty="0">
                <a:solidFill>
                  <a:srgbClr val="FF0000"/>
                </a:solidFill>
              </a:rPr>
              <a:t>4B80 0000H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f2(24)=1.Mx2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E-127</a:t>
            </a:r>
            <a:r>
              <a:rPr lang="en-US" altLang="zh-CN" sz="1300" b="1" dirty="0">
                <a:solidFill>
                  <a:srgbClr val="7030A0"/>
                </a:solidFill>
              </a:rPr>
              <a:t>=1.000 0000 0000 0000 0000 0000x2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=2x2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25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33 554 432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故</a:t>
            </a: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和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的返回值不相等。原因是浮点数尾数只有</a:t>
            </a:r>
            <a:r>
              <a:rPr lang="en-US" altLang="zh-CN" sz="1300" b="1" dirty="0">
                <a:solidFill>
                  <a:srgbClr val="7030A0"/>
                </a:solidFill>
              </a:rPr>
              <a:t>23</a:t>
            </a:r>
            <a:r>
              <a:rPr lang="zh-CN" altLang="en-US" sz="1300" b="1" dirty="0">
                <a:solidFill>
                  <a:srgbClr val="7030A0"/>
                </a:solidFill>
              </a:rPr>
              <a:t>位，</a:t>
            </a:r>
            <a:r>
              <a:rPr lang="en-US" altLang="zh-CN" sz="1300" b="1" dirty="0">
                <a:solidFill>
                  <a:srgbClr val="7030A0"/>
                </a:solidFill>
              </a:rPr>
              <a:t>f(24)</a:t>
            </a:r>
            <a:r>
              <a:rPr lang="zh-CN" altLang="en-US" sz="1300" b="1" dirty="0">
                <a:solidFill>
                  <a:srgbClr val="7030A0"/>
                </a:solidFill>
              </a:rPr>
              <a:t>的尾数有</a:t>
            </a:r>
            <a:r>
              <a:rPr lang="en-US" altLang="zh-CN" sz="1300" b="1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位，舍入处理，末位加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047012" y="281912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12" y="281912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603" t="-164516" r="-2820" b="-2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052736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343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79634"/>
          </a:xfrm>
        </p:spPr>
        <p:txBody>
          <a:bodyPr rtlCol="0">
            <a:normAutofit fontScale="925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4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f(31)=2</a:t>
            </a:r>
            <a:r>
              <a:rPr lang="en-US" altLang="zh-CN" sz="12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，而</a:t>
            </a:r>
            <a:r>
              <a:rPr lang="en-US" altLang="zh-CN" sz="1200" b="1" dirty="0">
                <a:solidFill>
                  <a:srgbClr val="7030A0"/>
                </a:solidFill>
              </a:rPr>
              <a:t>f1(31)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的返回值却为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，为什么？若要使</a:t>
            </a:r>
            <a:r>
              <a:rPr lang="en-US" altLang="zh-CN" sz="1200" b="1" dirty="0">
                <a:solidFill>
                  <a:srgbClr val="7030A0"/>
                </a:solidFill>
              </a:rPr>
              <a:t>f1(n)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的返回值与</a:t>
            </a:r>
            <a:r>
              <a:rPr lang="en-US" altLang="zh-CN" sz="1200" b="1" dirty="0">
                <a:solidFill>
                  <a:srgbClr val="7030A0"/>
                </a:solidFill>
              </a:rPr>
              <a:t>f(n)</a:t>
            </a:r>
            <a:r>
              <a:rPr lang="zh-CN" altLang="en-US" sz="1200" b="1" dirty="0">
                <a:solidFill>
                  <a:srgbClr val="7030A0"/>
                </a:solidFill>
              </a:rPr>
              <a:t>相等，则最大的</a:t>
            </a:r>
            <a:r>
              <a:rPr lang="en-US" altLang="zh-CN" sz="1200" b="1" dirty="0">
                <a:solidFill>
                  <a:srgbClr val="7030A0"/>
                </a:solidFill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</a:rPr>
              <a:t>是多少？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答：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f(31)=11…11</a:t>
            </a: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32</a:t>
            </a:r>
            <a:r>
              <a:rPr lang="zh-CN" altLang="en-US" sz="1200" b="1" dirty="0">
                <a:solidFill>
                  <a:srgbClr val="7030A0"/>
                </a:solidFill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=FFFF FFFFH= 4,294,967,295= 2</a:t>
            </a:r>
            <a:r>
              <a:rPr lang="en-US" altLang="zh-CN" sz="12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f1(31)=FFFF FFFFH=</a:t>
            </a:r>
            <a:r>
              <a:rPr lang="en-US" altLang="zh-CN" sz="1200" b="1" dirty="0">
                <a:solidFill>
                  <a:srgbClr val="FF000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（补码）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因为</a:t>
            </a:r>
            <a:r>
              <a:rPr lang="en-US" altLang="zh-CN" sz="1200" b="1" dirty="0">
                <a:solidFill>
                  <a:srgbClr val="7030A0"/>
                </a:solidFill>
              </a:rPr>
              <a:t>f1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</a:t>
            </a:r>
            <a:r>
              <a:rPr lang="en-US" altLang="zh-CN" sz="1200" b="1" dirty="0">
                <a:solidFill>
                  <a:srgbClr val="7030A0"/>
                </a:solidFill>
              </a:rPr>
              <a:t>sum</a:t>
            </a:r>
            <a:r>
              <a:rPr lang="zh-CN" altLang="en-US" sz="1200" b="1" dirty="0">
                <a:solidFill>
                  <a:srgbClr val="7030A0"/>
                </a:solidFill>
              </a:rPr>
              <a:t>是整数（有符号数），有符号数</a:t>
            </a:r>
            <a:r>
              <a:rPr lang="en-US" altLang="zh-CN" sz="1200" b="1" dirty="0">
                <a:solidFill>
                  <a:srgbClr val="7030A0"/>
                </a:solidFill>
              </a:rPr>
              <a:t>FFFF FFFFH</a:t>
            </a:r>
            <a:r>
              <a:rPr lang="zh-CN" altLang="en-US" sz="1200" b="1" dirty="0">
                <a:solidFill>
                  <a:srgbClr val="7030A0"/>
                </a:solidFill>
              </a:rPr>
              <a:t>为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若要使</a:t>
            </a:r>
            <a:r>
              <a:rPr lang="en-US" altLang="zh-CN" sz="1200" b="1" dirty="0">
                <a:solidFill>
                  <a:srgbClr val="7030A0"/>
                </a:solidFill>
              </a:rPr>
              <a:t>f1(n)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的返回值与</a:t>
            </a:r>
            <a:r>
              <a:rPr lang="en-US" altLang="zh-CN" sz="1200" b="1" dirty="0">
                <a:solidFill>
                  <a:srgbClr val="7030A0"/>
                </a:solidFill>
              </a:rPr>
              <a:t>f(n)</a:t>
            </a:r>
            <a:r>
              <a:rPr lang="zh-CN" altLang="en-US" sz="1200" b="1" dirty="0">
                <a:solidFill>
                  <a:srgbClr val="7030A0"/>
                </a:solidFill>
              </a:rPr>
              <a:t>相等，则</a:t>
            </a:r>
            <a:r>
              <a:rPr lang="en-US" altLang="zh-CN" sz="1200" b="1" dirty="0">
                <a:solidFill>
                  <a:srgbClr val="7030A0"/>
                </a:solidFill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</a:rPr>
              <a:t>的最大值为</a:t>
            </a:r>
            <a:r>
              <a:rPr lang="en-US" altLang="zh-CN" sz="1200" b="1" dirty="0">
                <a:solidFill>
                  <a:srgbClr val="FF0000"/>
                </a:solidFill>
              </a:rPr>
              <a:t>30</a:t>
            </a:r>
            <a:r>
              <a:rPr lang="zh-CN" altLang="en-US" sz="1200" b="1" dirty="0">
                <a:solidFill>
                  <a:srgbClr val="7030A0"/>
                </a:solidFill>
              </a:rPr>
              <a:t>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n=30</a:t>
            </a:r>
            <a:r>
              <a:rPr lang="zh-CN" altLang="en-US" sz="1200" b="1" dirty="0">
                <a:solidFill>
                  <a:srgbClr val="7030A0"/>
                </a:solidFill>
              </a:rPr>
              <a:t>时，</a:t>
            </a:r>
            <a:r>
              <a:rPr lang="en-US" altLang="zh-CN" sz="1200" b="1" dirty="0">
                <a:solidFill>
                  <a:srgbClr val="7030A0"/>
                </a:solidFill>
              </a:rPr>
              <a:t>f(30)=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en-US" altLang="zh-CN" sz="1200" b="1" dirty="0">
                <a:solidFill>
                  <a:srgbClr val="7030A0"/>
                </a:solidFill>
              </a:rPr>
              <a:t>11…11</a:t>
            </a: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31</a:t>
            </a:r>
            <a:r>
              <a:rPr lang="zh-CN" altLang="en-US" sz="1200" b="1" dirty="0">
                <a:solidFill>
                  <a:srgbClr val="7030A0"/>
                </a:solidFill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=7FFF FFFFH= 2,147,483,647</a:t>
            </a:r>
            <a:r>
              <a:rPr lang="zh-CN" altLang="en-US" sz="1200" b="1" dirty="0">
                <a:solidFill>
                  <a:srgbClr val="7030A0"/>
                </a:solidFill>
              </a:rPr>
              <a:t>；</a:t>
            </a:r>
            <a:r>
              <a:rPr lang="en-US" altLang="zh-CN" sz="1200" b="1" dirty="0">
                <a:solidFill>
                  <a:srgbClr val="7030A0"/>
                </a:solidFill>
              </a:rPr>
              <a:t>f1(30)=7FFF FFFFH= 2,147,483,647</a:t>
            </a:r>
            <a:r>
              <a:rPr lang="zh-CN" altLang="en-US" sz="1200" b="1" dirty="0">
                <a:solidFill>
                  <a:srgbClr val="7030A0"/>
                </a:solidFill>
              </a:rPr>
              <a:t>（补码）。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17718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17718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124744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443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f2(127)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的机器数为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7F80 0000H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，对应的值是什么？若要使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f2(n)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的结果不溢出，则最大的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是多少？</a:t>
            </a:r>
            <a:endParaRPr lang="en-US" altLang="zh-CN" sz="14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答：</a:t>
            </a: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浮点数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=7F80 0000H=0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111 1111 1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000 0000 0000 0000 0000 0000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E=1111 1111=255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M=0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，对应值为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+∞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（见教材表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2.6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）。</a:t>
            </a: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n=126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时，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f(126)=1…1(127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1)=2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127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-1=(2-2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-126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)x2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126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=1.1…1(126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1)x2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，对应的阶码为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E=127+126=253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，尾数部分舍入后阶码加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，最终阶码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254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，是单精度浮点数的最大阶码。故要使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f2(n)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的结果不溢出，最大的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。</a:t>
            </a:r>
            <a:endParaRPr lang="en-US" altLang="zh-CN" sz="140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17759"/>
                <a:ext cx="26370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=2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-1=11…1B(n+1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17759"/>
                <a:ext cx="2637004" cy="184666"/>
              </a:xfrm>
              <a:prstGeom prst="rect">
                <a:avLst/>
              </a:prstGeom>
              <a:blipFill>
                <a:blip r:embed="rId2"/>
                <a:stretch>
                  <a:fillRect l="-2771" t="-170000" r="-346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124744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62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2.3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非数值数据的表示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2.3.1  </a:t>
            </a:r>
            <a:r>
              <a:rPr lang="zh-CN" altLang="en-US" b="1" dirty="0">
                <a:ea typeface="黑体" panose="02010609060101010101" pitchFamily="49" charset="-122"/>
              </a:rPr>
              <a:t>字符表示</a:t>
            </a:r>
            <a:endParaRPr lang="en-US" altLang="zh-CN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</a:rPr>
              <a:t>码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American Standard Code for Information Interchange</a:t>
            </a:r>
            <a:r>
              <a:rPr lang="zh-CN" altLang="en-US" sz="1800" b="1" dirty="0"/>
              <a:t>，美国信息交换标准代码，用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位二进制数表示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个字符。见教材表</a:t>
            </a:r>
            <a:r>
              <a:rPr lang="en-US" altLang="zh-CN" sz="1800" b="1" dirty="0"/>
              <a:t>2.14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</a:rPr>
              <a:t>扩展</a:t>
            </a:r>
            <a:r>
              <a:rPr lang="en-US" altLang="zh-CN" sz="1800" b="1" dirty="0">
                <a:solidFill>
                  <a:srgbClr val="FF0000"/>
                </a:solidFill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</a:rPr>
              <a:t>码</a:t>
            </a:r>
            <a:r>
              <a:rPr lang="zh-CN" altLang="en-US" sz="1800" b="1" dirty="0"/>
              <a:t>：在标准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码基础上，增加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个字符，共</a:t>
            </a:r>
            <a:r>
              <a:rPr lang="en-US" altLang="zh-CN" sz="1800" b="1" dirty="0"/>
              <a:t>256</a:t>
            </a:r>
            <a:r>
              <a:rPr lang="zh-CN" altLang="en-US" sz="1800" b="1" dirty="0"/>
              <a:t>个字符，用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位二进制数表示；其中前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个字符与标准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码相同，后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个字符为扩展的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吗。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MSB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Most Significant Bit</a:t>
            </a:r>
            <a:r>
              <a:rPr lang="zh-CN" altLang="en-US" sz="1800" b="1" dirty="0"/>
              <a:t>，最高有效位，如</a:t>
            </a:r>
            <a:r>
              <a:rPr lang="en-US" altLang="zh-CN" sz="1800" b="1" dirty="0"/>
              <a:t>85H=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en-US" altLang="zh-CN" sz="1800" b="1" dirty="0"/>
              <a:t>000 0101B</a:t>
            </a:r>
            <a:r>
              <a:rPr lang="zh-CN" altLang="en-US" sz="1800" b="1" dirty="0"/>
              <a:t>的最高有效位为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LSB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Least Significant Bit</a:t>
            </a:r>
            <a:r>
              <a:rPr lang="zh-CN" altLang="en-US" sz="1800" b="1" dirty="0"/>
              <a:t>，最低有效位，如</a:t>
            </a:r>
            <a:r>
              <a:rPr lang="en-US" altLang="zh-CN" sz="1800" b="1" dirty="0"/>
              <a:t>44H=0100 010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的最低有效位为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。</a:t>
            </a:r>
            <a:endParaRPr lang="en-US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251786-73F1-41EB-A9B7-2343300F9A1E}"/>
              </a:ext>
            </a:extLst>
          </p:cNvPr>
          <p:cNvSpPr txBox="1"/>
          <p:nvPr/>
        </p:nvSpPr>
        <p:spPr>
          <a:xfrm>
            <a:off x="6660232" y="476672"/>
            <a:ext cx="194421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2.3.1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字符表示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2.3.2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汉字编码　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4253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15F5BC1-0E08-43DA-933B-491264F988E9}"/>
              </a:ext>
            </a:extLst>
          </p:cNvPr>
          <p:cNvGrpSpPr/>
          <p:nvPr/>
        </p:nvGrpSpPr>
        <p:grpSpPr>
          <a:xfrm>
            <a:off x="1331640" y="692696"/>
            <a:ext cx="6197501" cy="5637257"/>
            <a:chOff x="1331640" y="692696"/>
            <a:chExt cx="6197501" cy="563725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9C455D2-4366-4C65-94D4-37A2C65F4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96752"/>
              <a:ext cx="6197501" cy="513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9F6C616-26AD-4CA2-92B3-0B4C5C127434}"/>
                </a:ext>
              </a:extLst>
            </p:cNvPr>
            <p:cNvSpPr txBox="1"/>
            <p:nvPr/>
          </p:nvSpPr>
          <p:spPr>
            <a:xfrm>
              <a:off x="2915816" y="692696"/>
              <a:ext cx="30243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2.14    </a:t>
              </a:r>
              <a:r>
                <a:rPr lang="zh-CN" altLang="en-US" sz="1600" b="1" dirty="0"/>
                <a:t>标准</a:t>
              </a:r>
              <a:r>
                <a:rPr lang="en-US" altLang="zh-CN" sz="1600" b="1" dirty="0"/>
                <a:t>ASCII</a:t>
              </a:r>
              <a:r>
                <a:rPr lang="zh-CN" altLang="en-US" sz="1600" b="1" dirty="0"/>
                <a:t>码（见教材）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578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B2871E-7C29-463A-8D42-B373321C173C}"/>
              </a:ext>
            </a:extLst>
          </p:cNvPr>
          <p:cNvGrpSpPr/>
          <p:nvPr/>
        </p:nvGrpSpPr>
        <p:grpSpPr>
          <a:xfrm>
            <a:off x="1763688" y="476672"/>
            <a:ext cx="5861818" cy="6293620"/>
            <a:chOff x="1763688" y="476672"/>
            <a:chExt cx="5861818" cy="629362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07E1565-5201-4C2E-8C47-0FE6D9FCC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052736"/>
              <a:ext cx="5861818" cy="571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827B20-3591-4521-ABC8-5B888197820B}"/>
                </a:ext>
              </a:extLst>
            </p:cNvPr>
            <p:cNvSpPr txBox="1"/>
            <p:nvPr/>
          </p:nvSpPr>
          <p:spPr>
            <a:xfrm>
              <a:off x="3275856" y="476672"/>
              <a:ext cx="2808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扩展</a:t>
              </a:r>
              <a:r>
                <a:rPr lang="en-US" altLang="zh-CN" sz="1800" b="1" dirty="0"/>
                <a:t>ASCII</a:t>
              </a:r>
              <a:r>
                <a:rPr lang="zh-CN" altLang="en-US" sz="1800" b="1" dirty="0"/>
                <a:t>码（扩展部分）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7132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100" b="1" dirty="0">
                <a:ea typeface="黑体" pitchFamily="49" charset="-122"/>
              </a:rPr>
              <a:t>2.3.2  </a:t>
            </a:r>
            <a:r>
              <a:rPr lang="zh-CN" altLang="en-US" sz="5100" b="1" dirty="0">
                <a:ea typeface="黑体" pitchFamily="49" charset="-122"/>
              </a:rPr>
              <a:t>汉字编码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国标码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GB2312</a:t>
            </a:r>
            <a:r>
              <a:rPr lang="zh-CN" altLang="en-US" sz="2400" b="1" dirty="0"/>
              <a:t>编码）：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用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个字节（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位）表示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个汉字，每个字节的</a:t>
            </a:r>
            <a:r>
              <a:rPr lang="en-US" altLang="zh-CN" sz="2000" b="1" dirty="0"/>
              <a:t>MSB</a:t>
            </a:r>
            <a:r>
              <a:rPr lang="zh-CN" altLang="en-US" sz="2000" b="1" dirty="0"/>
              <a:t>均为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，实际上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个汉字用</a:t>
            </a:r>
            <a:r>
              <a:rPr lang="en-US" altLang="zh-CN" sz="2000" b="1" dirty="0"/>
              <a:t>14</a:t>
            </a:r>
            <a:r>
              <a:rPr lang="zh-CN" altLang="en-US" sz="2000" b="1" dirty="0"/>
              <a:t>位二进制数表示。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国标码包含</a:t>
            </a:r>
            <a:r>
              <a:rPr lang="en-US" altLang="zh-CN" sz="2000" b="1" dirty="0"/>
              <a:t>7445</a:t>
            </a:r>
            <a:r>
              <a:rPr lang="zh-CN" altLang="en-US" sz="2000" b="1" dirty="0"/>
              <a:t>个字符：</a:t>
            </a:r>
            <a:r>
              <a:rPr lang="en-US" altLang="zh-CN" sz="2000" b="1" dirty="0"/>
              <a:t>6763</a:t>
            </a:r>
            <a:r>
              <a:rPr lang="zh-CN" altLang="en-US" sz="2000" b="1" dirty="0"/>
              <a:t>为常用汉字，</a:t>
            </a:r>
            <a:r>
              <a:rPr lang="en-US" altLang="zh-CN" sz="2000" b="1" dirty="0"/>
              <a:t>682</a:t>
            </a:r>
            <a:r>
              <a:rPr lang="zh-CN" altLang="en-US" sz="2000" b="1" dirty="0"/>
              <a:t>为全角非汉字字符。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区位码</a:t>
            </a:r>
            <a:r>
              <a:rPr lang="zh-CN" altLang="en-US" sz="2400" b="1" dirty="0"/>
              <a:t>（国标码的另一种表示形式）：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94</a:t>
            </a:r>
            <a:r>
              <a:rPr lang="zh-CN" altLang="en-US" sz="2000" b="1" dirty="0"/>
              <a:t>行（区，区号）、</a:t>
            </a:r>
            <a:r>
              <a:rPr lang="en-US" altLang="zh-CN" sz="2000" b="1" dirty="0"/>
              <a:t>94</a:t>
            </a:r>
            <a:r>
              <a:rPr lang="zh-CN" altLang="en-US" sz="2000" b="1" dirty="0"/>
              <a:t>列（位，位号）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区位码 </a:t>
            </a:r>
            <a:r>
              <a:rPr lang="en-US" altLang="zh-CN" sz="2000" b="1" dirty="0"/>
              <a:t>+ A0A0H = </a:t>
            </a:r>
            <a:r>
              <a:rPr lang="zh-CN" altLang="en-US" sz="2000" b="1" dirty="0"/>
              <a:t>国标码（</a:t>
            </a:r>
            <a:r>
              <a:rPr lang="en-US" altLang="zh-CN" sz="2000" b="1" dirty="0"/>
              <a:t>GB2312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GBK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zh-CN" altLang="en-US" sz="2400" b="1" dirty="0"/>
              <a:t>（扩展之后的国标码，</a:t>
            </a:r>
            <a:r>
              <a:rPr lang="en-US" altLang="zh-CN" sz="2400" b="1" dirty="0"/>
              <a:t>GB</a:t>
            </a:r>
            <a:r>
              <a:rPr lang="zh-CN" altLang="en-US" sz="2400" b="1" dirty="0"/>
              <a:t>表示国标、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表示扩展）：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不要求每个字节的</a:t>
            </a:r>
            <a:r>
              <a:rPr lang="en-US" altLang="zh-CN" sz="2000" b="1" dirty="0"/>
              <a:t>MSB</a:t>
            </a:r>
            <a:r>
              <a:rPr lang="zh-CN" altLang="en-US" sz="2000" b="1" dirty="0"/>
              <a:t>必须为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，增加了</a:t>
            </a:r>
            <a:r>
              <a:rPr lang="en-US" altLang="zh-CN" sz="2000" b="1" dirty="0"/>
              <a:t>20,000</a:t>
            </a:r>
            <a:r>
              <a:rPr lang="zh-CN" altLang="en-US" sz="2000" b="1" dirty="0"/>
              <a:t>个新的汉字和符号。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GB18030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字节的汉字编码，支持少数民族文字。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UTF</a:t>
            </a:r>
            <a:r>
              <a:rPr lang="zh-CN" altLang="en-US" sz="2400" b="1" dirty="0">
                <a:solidFill>
                  <a:srgbClr val="FF0000"/>
                </a:solidFill>
              </a:rPr>
              <a:t>编码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Unicode Transformation Format</a:t>
            </a:r>
            <a:r>
              <a:rPr lang="zh-CN" altLang="en-US" sz="2400" b="1" dirty="0"/>
              <a:t>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UTF-8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UTF-16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UTF-32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Unicode</a:t>
            </a:r>
            <a:r>
              <a:rPr lang="zh-CN" altLang="en-US" sz="2400" b="1" dirty="0">
                <a:solidFill>
                  <a:srgbClr val="FF0000"/>
                </a:solidFill>
              </a:rPr>
              <a:t>编码</a:t>
            </a:r>
            <a:r>
              <a:rPr lang="zh-CN" altLang="en-US" sz="2400" b="1" dirty="0"/>
              <a:t>：统一码</a:t>
            </a: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srgbClr val="FF0000"/>
                </a:solidFill>
              </a:rPr>
              <a:t>Big5</a:t>
            </a:r>
            <a:r>
              <a:rPr lang="zh-CN" altLang="en-US" sz="2500" b="1" dirty="0"/>
              <a:t>：又称为大五码或五大码</a:t>
            </a:r>
            <a:endParaRPr lang="en-US" altLang="zh-CN" sz="2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100" b="1" dirty="0"/>
              <a:t>是使用繁体中文（正体中文）社区中最常用的电脑汉字字符集标准，共收录</a:t>
            </a:r>
            <a:r>
              <a:rPr lang="en-US" altLang="zh-CN" sz="2100" b="1" dirty="0"/>
              <a:t>13,060</a:t>
            </a:r>
            <a:r>
              <a:rPr lang="zh-CN" altLang="en-US" sz="2100" b="1" dirty="0"/>
              <a:t>个汉字。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34691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1</a:t>
            </a:r>
            <a:r>
              <a:rPr lang="zh-CN" altLang="en-US" sz="2000" b="1" dirty="0"/>
              <a:t>、原码</a:t>
            </a:r>
            <a:endParaRPr lang="en-US" altLang="zh-CN" sz="2000" b="1" dirty="0"/>
          </a:p>
          <a:p>
            <a:pPr lvl="1" eaLnBrk="1" hangingPunct="1"/>
            <a:endParaRPr lang="en-US" altLang="zh-CN" sz="2000" b="1" dirty="0"/>
          </a:p>
          <a:p>
            <a:pPr lvl="2" eaLnBrk="1" hangingPunct="1"/>
            <a:r>
              <a:rPr lang="zh-CN" altLang="en-US" sz="1600" b="1" dirty="0"/>
              <a:t>正小数：</a:t>
            </a:r>
            <a:r>
              <a:rPr lang="en-US" altLang="zh-CN" sz="1600" b="1" dirty="0"/>
              <a:t>x=+0.1101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=0.1101</a:t>
            </a:r>
          </a:p>
          <a:p>
            <a:pPr lvl="2" eaLnBrk="1" hangingPunct="1"/>
            <a:r>
              <a:rPr lang="zh-CN" altLang="en-US" sz="1600" b="1" dirty="0"/>
              <a:t>正整数：</a:t>
            </a:r>
            <a:r>
              <a:rPr lang="en-US" altLang="zh-CN" sz="1600" b="1" dirty="0"/>
              <a:t>x=+1101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=0,1101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负小数：</a:t>
            </a:r>
            <a:r>
              <a:rPr lang="en-US" altLang="zh-CN" sz="1600" b="1" dirty="0"/>
              <a:t>x=-0.1111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=1.1111</a:t>
            </a:r>
          </a:p>
          <a:p>
            <a:pPr lvl="2" eaLnBrk="1" hangingPunct="1"/>
            <a:r>
              <a:rPr lang="zh-CN" altLang="en-US" sz="1600" b="1" dirty="0"/>
              <a:t>负整数：</a:t>
            </a:r>
            <a:r>
              <a:rPr lang="en-US" altLang="zh-CN" sz="1600" b="1" dirty="0"/>
              <a:t>x=-1111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=1,1111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的原码（小数）：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=0.0000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=1.0000</a:t>
            </a:r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的原码（整数）：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=0,0000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原</a:t>
            </a:r>
            <a:r>
              <a:rPr lang="en-US" altLang="zh-CN" sz="1600" b="1" dirty="0"/>
              <a:t>=1,0000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正数的原码数值位为本身，符号位为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；负数的原码数值位为本身，符号位为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+0</a:t>
            </a:r>
            <a:r>
              <a:rPr lang="zh-CN" altLang="en-US" sz="1600" b="1" dirty="0"/>
              <a:t>的原码和</a:t>
            </a:r>
            <a:r>
              <a:rPr lang="en-US" altLang="zh-CN" sz="1600" b="1" dirty="0"/>
              <a:t>-0</a:t>
            </a:r>
            <a:r>
              <a:rPr lang="zh-CN" altLang="en-US" sz="1600" b="1" dirty="0"/>
              <a:t>的原码是不一样的。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484322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23653-2BA7-4801-BFFE-CFAA3777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1"/>
            <a:r>
              <a:rPr lang="en-US" altLang="zh-CN" sz="2000" b="1" dirty="0"/>
              <a:t>1</a:t>
            </a:r>
            <a:r>
              <a:rPr lang="zh-CN" altLang="en-US" sz="2000" b="1" dirty="0"/>
              <a:t>、汉字处理流程</a:t>
            </a:r>
            <a:endParaRPr lang="en-US" altLang="zh-CN" sz="2000" b="1" dirty="0"/>
          </a:p>
          <a:p>
            <a:pPr lvl="2"/>
            <a:r>
              <a:rPr lang="zh-CN" altLang="en-US" sz="1600" b="1" dirty="0"/>
              <a:t>汉字</a:t>
            </a:r>
            <a:r>
              <a:rPr lang="zh-CN" altLang="en-US" sz="1600" b="1" dirty="0">
                <a:solidFill>
                  <a:srgbClr val="FF0000"/>
                </a:solidFill>
              </a:rPr>
              <a:t>输入码</a:t>
            </a:r>
            <a:r>
              <a:rPr lang="zh-CN" altLang="en-US" sz="1600" b="1" dirty="0"/>
              <a:t>：也称为</a:t>
            </a:r>
            <a:r>
              <a:rPr lang="zh-CN" altLang="en-US" sz="1600" b="1" dirty="0">
                <a:solidFill>
                  <a:srgbClr val="FF0000"/>
                </a:solidFill>
              </a:rPr>
              <a:t>外码</a:t>
            </a:r>
            <a:r>
              <a:rPr lang="zh-CN" altLang="en-US" sz="1600" b="1" dirty="0"/>
              <a:t>，就是使用英文键盘输入汉字时的编码。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</a:t>
            </a:r>
            <a:r>
              <a:rPr lang="zh-CN" altLang="en-US" sz="1600" b="1" dirty="0">
                <a:solidFill>
                  <a:srgbClr val="FF0000"/>
                </a:solidFill>
              </a:rPr>
              <a:t>机内码</a:t>
            </a:r>
            <a:r>
              <a:rPr lang="zh-CN" altLang="en-US" sz="1600" b="1" dirty="0"/>
              <a:t>：是计算机内部存储、处理加工和传输汉字时所用的统一编码（如国标码、区位码、</a:t>
            </a:r>
            <a:r>
              <a:rPr lang="en-US" altLang="zh-CN" sz="1600" b="1" dirty="0"/>
              <a:t>Unicode</a:t>
            </a:r>
            <a:r>
              <a:rPr lang="zh-CN" altLang="en-US" sz="1600" b="1" dirty="0"/>
              <a:t>编码等）。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1"/>
            <a:r>
              <a:rPr lang="en-US" altLang="zh-CN" sz="2000" b="1" dirty="0"/>
              <a:t>2</a:t>
            </a:r>
            <a:r>
              <a:rPr lang="zh-CN" altLang="en-US" sz="2000" b="1" dirty="0"/>
              <a:t>、汉字</a:t>
            </a:r>
            <a:r>
              <a:rPr lang="zh-CN" altLang="en-US" sz="2000" b="1" dirty="0">
                <a:solidFill>
                  <a:srgbClr val="FF0000"/>
                </a:solidFill>
              </a:rPr>
              <a:t>输入码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/>
              <a:t>流水码：如国标码、区位码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音码：如拼音码（全拼、简拼、双拼等）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形码：如五笔字型码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音形码：如自然码、钱码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1"/>
            <a:r>
              <a:rPr lang="en-US" altLang="zh-CN" sz="2000" b="1" dirty="0"/>
              <a:t>3</a:t>
            </a:r>
            <a:r>
              <a:rPr lang="zh-CN" altLang="en-US" sz="2000" b="1" dirty="0"/>
              <a:t>、汉字</a:t>
            </a:r>
            <a:r>
              <a:rPr lang="zh-CN" altLang="en-US" sz="2000" b="1" dirty="0">
                <a:solidFill>
                  <a:srgbClr val="FF0000"/>
                </a:solidFill>
              </a:rPr>
              <a:t>字形码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/>
              <a:t>字形码是汉字的输出码，也称字型码。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汉字字形点阵：</a:t>
            </a:r>
            <a:r>
              <a:rPr lang="en-US" altLang="zh-CN" sz="1600" b="1" dirty="0"/>
              <a:t>16x16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24x24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32x32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48x48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个</a:t>
            </a:r>
            <a:r>
              <a:rPr lang="en-US" altLang="zh-CN" sz="1600" b="1" dirty="0"/>
              <a:t>32x32</a:t>
            </a:r>
            <a:r>
              <a:rPr lang="zh-CN" altLang="en-US" sz="1600" b="1" dirty="0"/>
              <a:t>点阵的汉字字形码需要</a:t>
            </a:r>
            <a:r>
              <a:rPr lang="en-US" altLang="zh-CN" sz="1600" b="1" dirty="0"/>
              <a:t>4Bx32=128B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字节）的存储空间（见教材图</a:t>
            </a:r>
            <a:r>
              <a:rPr lang="en-US" altLang="zh-CN" sz="1600" b="1" dirty="0"/>
              <a:t>2.15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汉字库：存放汉字字形码的字库。</a:t>
            </a:r>
          </a:p>
        </p:txBody>
      </p:sp>
    </p:spTree>
    <p:extLst>
      <p:ext uri="{BB962C8B-B14F-4D97-AF65-F5344CB8AC3E}">
        <p14:creationId xmlns:p14="http://schemas.microsoft.com/office/powerpoint/2010/main" val="600298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2.4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数据信息的校验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dirty="0"/>
              <a:t>计算机在对数据进行处理、传输和存储过程中难免出现错误。</a:t>
            </a:r>
            <a:r>
              <a:rPr lang="zh-CN" altLang="en-US" sz="1800" b="1" dirty="0">
                <a:solidFill>
                  <a:srgbClr val="FF0000"/>
                </a:solidFill>
              </a:rPr>
              <a:t>校验码</a:t>
            </a:r>
            <a:r>
              <a:rPr lang="zh-CN" altLang="en-US" sz="1800" b="1" dirty="0"/>
              <a:t>是具有发现错误或纠正错误能力的数据编码。</a:t>
            </a:r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校验码（</a:t>
            </a:r>
            <a:r>
              <a:rPr lang="en-US" altLang="zh-CN" sz="1800" b="1" dirty="0" err="1"/>
              <a:t>k+r</a:t>
            </a:r>
            <a:r>
              <a:rPr lang="zh-CN" altLang="en-US" sz="1800" b="1" dirty="0"/>
              <a:t>位）</a:t>
            </a:r>
            <a:r>
              <a:rPr lang="en-US" altLang="zh-CN" sz="1800" b="1" dirty="0"/>
              <a:t>= </a:t>
            </a:r>
            <a:r>
              <a:rPr lang="zh-CN" altLang="en-US" sz="1800" b="1" dirty="0"/>
              <a:t>原始数据（</a:t>
            </a:r>
            <a:r>
              <a:rPr lang="en-US" altLang="zh-CN" sz="1800" b="1" dirty="0"/>
              <a:t>k</a:t>
            </a:r>
            <a:r>
              <a:rPr lang="zh-CN" altLang="en-US" sz="1800" b="1" dirty="0"/>
              <a:t>位）</a:t>
            </a:r>
            <a:r>
              <a:rPr lang="en-US" altLang="zh-CN" sz="1800" b="1" dirty="0"/>
              <a:t>+ </a:t>
            </a:r>
            <a:r>
              <a:rPr lang="zh-CN" altLang="en-US" sz="1800" b="1" dirty="0"/>
              <a:t>校验数据（</a:t>
            </a:r>
            <a:r>
              <a:rPr lang="en-US" altLang="zh-CN" sz="1800" b="1" dirty="0"/>
              <a:t>r</a:t>
            </a:r>
            <a:r>
              <a:rPr lang="zh-CN" altLang="en-US" sz="1800" b="1" dirty="0"/>
              <a:t>位）</a:t>
            </a:r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其中校验数据是按照某种规则通过</a:t>
            </a:r>
            <a:r>
              <a:rPr lang="zh-CN" altLang="en-US" sz="1800" b="1" dirty="0">
                <a:solidFill>
                  <a:srgbClr val="FF0000"/>
                </a:solidFill>
              </a:rPr>
              <a:t>编码电路</a:t>
            </a:r>
            <a:r>
              <a:rPr lang="zh-CN" altLang="en-US" sz="1800" b="1" dirty="0"/>
              <a:t>进行编码的。当校验码在传输或存储过程中出现错误时，会破坏预定的规则，通过</a:t>
            </a:r>
            <a:r>
              <a:rPr lang="zh-CN" altLang="en-US" sz="1800" b="1" dirty="0">
                <a:solidFill>
                  <a:srgbClr val="FF0000"/>
                </a:solidFill>
              </a:rPr>
              <a:t>解码电路</a:t>
            </a:r>
            <a:r>
              <a:rPr lang="zh-CN" altLang="en-US" sz="1800" b="1" dirty="0"/>
              <a:t>可以发现或纠正错误。</a:t>
            </a:r>
            <a:endParaRPr lang="en-US" altLang="zh-CN" sz="1800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4BE76F-1031-4829-B090-12BDE5257381}"/>
              </a:ext>
            </a:extLst>
          </p:cNvPr>
          <p:cNvSpPr txBox="1"/>
          <p:nvPr/>
        </p:nvSpPr>
        <p:spPr>
          <a:xfrm>
            <a:off x="5868144" y="194539"/>
            <a:ext cx="2448272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2.4.1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码距与校验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2.4.2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奇偶校验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2.4.3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海明校验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2.4.4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循环冗余校验　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7D531-D664-49DF-A128-2194FBF4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96" y="3113719"/>
            <a:ext cx="3839111" cy="756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62D14A-30CC-47D2-AEDA-77A366B2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335300"/>
            <a:ext cx="5724128" cy="95695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A4CCD42-34A6-4C3E-B48D-04F5E7D54B1B}"/>
              </a:ext>
            </a:extLst>
          </p:cNvPr>
          <p:cNvSpPr/>
          <p:nvPr/>
        </p:nvSpPr>
        <p:spPr>
          <a:xfrm>
            <a:off x="392801" y="621244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002060"/>
                </a:solidFill>
              </a:rPr>
              <a:t>校验码 - 搜索结果 - 知乎  https://www.zhihu.com/search?q=%E6%A0%A1%E9%AA%8C%E7%A0%81&amp;type=zvideo</a:t>
            </a:r>
          </a:p>
        </p:txBody>
      </p:sp>
    </p:spTree>
    <p:extLst>
      <p:ext uri="{BB962C8B-B14F-4D97-AF65-F5344CB8AC3E}">
        <p14:creationId xmlns:p14="http://schemas.microsoft.com/office/powerpoint/2010/main" val="3331632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2.4.1  </a:t>
            </a:r>
            <a:r>
              <a:rPr lang="zh-CN" altLang="en-US" b="1" dirty="0">
                <a:ea typeface="黑体" panose="02010609060101010101" pitchFamily="49" charset="-122"/>
              </a:rPr>
              <a:t>码距与校验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码距（又称</a:t>
            </a:r>
            <a:r>
              <a:rPr lang="zh-CN" altLang="en-US" sz="2000" b="1" dirty="0">
                <a:solidFill>
                  <a:srgbClr val="FF0000"/>
                </a:solidFill>
              </a:rPr>
              <a:t>海明距离</a:t>
            </a:r>
            <a:r>
              <a:rPr lang="zh-CN" altLang="en-US" sz="2000" b="1" dirty="0"/>
              <a:t>）：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800" b="1" dirty="0"/>
              <a:t>两个编码对应二进制位不同的个数称为</a:t>
            </a:r>
            <a:r>
              <a:rPr lang="zh-CN" altLang="en-US" sz="1800" b="1" dirty="0">
                <a:solidFill>
                  <a:srgbClr val="FF0000"/>
                </a:solidFill>
              </a:rPr>
              <a:t>码距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如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en-US" altLang="zh-CN" sz="1800" b="1" dirty="0"/>
              <a:t>01</a:t>
            </a:r>
            <a:r>
              <a:rPr lang="en-US" altLang="zh-CN" sz="1800" b="1" dirty="0">
                <a:solidFill>
                  <a:srgbClr val="FF0000"/>
                </a:solidFill>
              </a:rPr>
              <a:t>01</a:t>
            </a:r>
            <a:r>
              <a:rPr lang="zh-CN" altLang="en-US" sz="1800" b="1" dirty="0"/>
              <a:t>和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en-US" altLang="zh-CN" sz="1800" b="1" dirty="0"/>
              <a:t>01</a:t>
            </a:r>
            <a:r>
              <a:rPr lang="en-US" altLang="zh-CN" sz="1800" b="1" dirty="0">
                <a:solidFill>
                  <a:srgbClr val="FF0000"/>
                </a:solidFill>
              </a:rPr>
              <a:t>10</a:t>
            </a:r>
            <a:r>
              <a:rPr lang="zh-CN" altLang="en-US" sz="1800" b="1" dirty="0"/>
              <a:t>，第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位不同，则码距为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一个有效编码集中，任意两个码字的</a:t>
            </a:r>
            <a:r>
              <a:rPr lang="zh-CN" altLang="en-US" sz="1800" b="1" dirty="0">
                <a:solidFill>
                  <a:srgbClr val="FF0000"/>
                </a:solidFill>
              </a:rPr>
              <a:t>最小码距</a:t>
            </a:r>
            <a:r>
              <a:rPr lang="zh-CN" altLang="en-US" sz="1800" b="1" dirty="0"/>
              <a:t>称为该编码集的码距。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校验码的目的就是</a:t>
            </a:r>
            <a:r>
              <a:rPr lang="zh-CN" altLang="en-US" sz="1800" b="1" dirty="0">
                <a:solidFill>
                  <a:srgbClr val="FF0000"/>
                </a:solidFill>
              </a:rPr>
              <a:t>扩大码距</a:t>
            </a:r>
            <a:r>
              <a:rPr lang="zh-CN" altLang="en-US" sz="1800" b="1" dirty="0"/>
              <a:t>，从而通过编码规则来识别错误代码。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码距越大，抗干扰能力、纠错能力越强；但是，数据冗余越大，编码效率越低。</a:t>
            </a:r>
            <a:endParaRPr lang="en-US" altLang="zh-CN" sz="1600" b="1" dirty="0"/>
          </a:p>
          <a:p>
            <a:pPr lvl="2" eaLnBrk="1" hangingPunct="1"/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935904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lvl="1" eaLnBrk="1" hangingPunct="1"/>
            <a:r>
              <a:rPr lang="zh-CN" altLang="en-US" sz="2000" b="1" dirty="0"/>
              <a:t>例</a:t>
            </a:r>
            <a:r>
              <a:rPr lang="en-US" altLang="zh-CN" sz="2000" b="1" dirty="0"/>
              <a:t>2.10</a:t>
            </a:r>
            <a:r>
              <a:rPr lang="zh-CN" altLang="en-US" sz="2000" b="1" dirty="0"/>
              <a:t>：现有两种编码体系，分别分析它们各自的码距：</a:t>
            </a:r>
            <a:endParaRPr lang="en-US" altLang="zh-CN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）设用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位二进制数表示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种状态：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1111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位二进制数可表示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种状态：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0011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0101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0110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1001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1010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1100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1111</a:t>
            </a:r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解：</a:t>
            </a:r>
            <a:endParaRPr lang="en-US" altLang="zh-CN" b="1" dirty="0"/>
          </a:p>
          <a:p>
            <a:pPr lvl="2" eaLnBrk="1" hangingPunct="1"/>
            <a:r>
              <a:rPr lang="zh-CN" altLang="en-US" sz="1600" b="1" dirty="0"/>
              <a:t>第（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）种编码的</a:t>
            </a:r>
            <a:r>
              <a:rPr lang="zh-CN" altLang="en-US" sz="1600" b="1" dirty="0">
                <a:solidFill>
                  <a:srgbClr val="FF0000"/>
                </a:solidFill>
              </a:rPr>
              <a:t>码距为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/>
              <a:t>（例如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0001</a:t>
            </a:r>
            <a:r>
              <a:rPr lang="zh-CN" altLang="en-US" sz="1600" b="1" dirty="0"/>
              <a:t>，只有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位不同），任何一个合法编码发生一位错误时，就会变成另外一位合法编码，因此这种编码</a:t>
            </a:r>
            <a:r>
              <a:rPr lang="zh-CN" altLang="en-US" sz="1600" b="1" dirty="0">
                <a:solidFill>
                  <a:srgbClr val="FF0000"/>
                </a:solidFill>
              </a:rPr>
              <a:t>不具备检测错误的能力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第（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）种编码的</a:t>
            </a:r>
            <a:r>
              <a:rPr lang="zh-CN" altLang="en-US" sz="1600" b="1" dirty="0">
                <a:solidFill>
                  <a:srgbClr val="FF0000"/>
                </a:solidFill>
              </a:rPr>
              <a:t>最小码距为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/>
              <a:t>（例如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00011</a:t>
            </a:r>
            <a:r>
              <a:rPr lang="zh-CN" altLang="en-US" sz="1600" b="1" dirty="0"/>
              <a:t>，有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位不同），任何一个合法编码如果发生一位错误时（如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变成</a:t>
            </a:r>
            <a:r>
              <a:rPr lang="en-US" altLang="zh-CN" sz="1600" b="1" dirty="0"/>
              <a:t>1000</a:t>
            </a:r>
            <a:r>
              <a:rPr lang="zh-CN" altLang="en-US" sz="1600" b="1" dirty="0"/>
              <a:t>），就会变成无效编码，因此这种编码可以</a:t>
            </a:r>
            <a:r>
              <a:rPr lang="zh-CN" altLang="en-US" sz="1600" b="1" dirty="0">
                <a:solidFill>
                  <a:srgbClr val="FF0000"/>
                </a:solidFill>
              </a:rPr>
              <a:t>识别一位错误</a:t>
            </a:r>
            <a:r>
              <a:rPr lang="zh-CN" altLang="en-US" sz="1600" b="1" dirty="0"/>
              <a:t>。但是发生二位错误时（如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变成</a:t>
            </a:r>
            <a:r>
              <a:rPr lang="en-US" altLang="zh-CN" sz="1600" b="1" dirty="0"/>
              <a:t>0011</a:t>
            </a:r>
            <a:r>
              <a:rPr lang="zh-CN" altLang="en-US" sz="1600" b="1" dirty="0"/>
              <a:t>），又会变成另一个合法的编码，因此该编码对</a:t>
            </a:r>
            <a:r>
              <a:rPr lang="zh-CN" altLang="en-US" sz="1600" b="1" dirty="0">
                <a:solidFill>
                  <a:srgbClr val="FF0000"/>
                </a:solidFill>
              </a:rPr>
              <a:t>两位错误无法检测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3200" b="1" dirty="0"/>
          </a:p>
          <a:p>
            <a:pPr lvl="2" eaLnBrk="1" hangingPunct="1"/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74103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lvl="1" eaLnBrk="1" hangingPunct="1"/>
            <a:r>
              <a:rPr lang="zh-CN" altLang="en-US" sz="1600" b="1" dirty="0"/>
              <a:t>码距（</a:t>
            </a:r>
            <a:r>
              <a:rPr lang="en-US" altLang="zh-CN" sz="1600" b="1" dirty="0"/>
              <a:t>d</a:t>
            </a:r>
            <a:r>
              <a:rPr lang="zh-CN" altLang="en-US" sz="1600" b="1" dirty="0"/>
              <a:t>）与校验码的检错（</a:t>
            </a:r>
            <a:r>
              <a:rPr lang="en-US" altLang="zh-CN" sz="1600" b="1" dirty="0"/>
              <a:t>e</a:t>
            </a:r>
            <a:r>
              <a:rPr lang="zh-CN" altLang="en-US" sz="1600" b="1" dirty="0"/>
              <a:t>）和纠错（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）能力的关系（见教材表</a:t>
            </a:r>
            <a:r>
              <a:rPr lang="en-US" altLang="zh-CN" sz="1600" b="1" dirty="0"/>
              <a:t>2.16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不同码距的检错、纠错能力（见教材表</a:t>
            </a:r>
            <a:r>
              <a:rPr lang="en-US" altLang="zh-CN" sz="1600" b="1" dirty="0"/>
              <a:t>2.17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A9E3ED1-A0B4-4629-8E31-51FA1DE9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85025"/>
              </p:ext>
            </p:extLst>
          </p:nvPr>
        </p:nvGraphicFramePr>
        <p:xfrm>
          <a:off x="1403648" y="980728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74066301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5497979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699393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码距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检错、纠错能力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2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≥e+1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可检测</a:t>
                      </a:r>
                      <a:r>
                        <a:rPr lang="en-US" altLang="zh-CN" sz="1600" b="1" dirty="0"/>
                        <a:t>e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7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≥2t+1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可纠正</a:t>
                      </a:r>
                      <a:r>
                        <a:rPr lang="en-US" altLang="zh-CN" sz="1600" b="1" dirty="0"/>
                        <a:t>t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9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≥e+t+1 &amp;&amp; </a:t>
                      </a:r>
                      <a:r>
                        <a:rPr lang="en-US" altLang="zh-CN" sz="1600" b="1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e≥t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可检测</a:t>
                      </a:r>
                      <a:r>
                        <a:rPr lang="en-US" altLang="zh-CN" sz="1600" b="1" dirty="0"/>
                        <a:t>e</a:t>
                      </a:r>
                      <a:r>
                        <a:rPr lang="zh-CN" altLang="en-US" sz="1600" b="1" dirty="0"/>
                        <a:t>个错误并纠正</a:t>
                      </a:r>
                      <a:r>
                        <a:rPr lang="en-US" altLang="zh-CN" sz="1600" b="1" dirty="0"/>
                        <a:t>t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133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D4692A0-9E9F-4F0E-8DED-AB151ED2A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29221"/>
              </p:ext>
            </p:extLst>
          </p:nvPr>
        </p:nvGraphicFramePr>
        <p:xfrm>
          <a:off x="1259632" y="3630632"/>
          <a:ext cx="669674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1667818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412470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15000268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341467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码距（</a:t>
                      </a:r>
                      <a:r>
                        <a:rPr lang="en-US" altLang="zh-CN" b="1" dirty="0"/>
                        <a:t>d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检错（</a:t>
                      </a:r>
                      <a:r>
                        <a:rPr lang="en-US" altLang="zh-CN" b="1" dirty="0"/>
                        <a:t>e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纠错（</a:t>
                      </a:r>
                      <a:r>
                        <a:rPr lang="en-US" altLang="zh-CN" b="1" dirty="0"/>
                        <a:t>t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检错（</a:t>
                      </a:r>
                      <a:r>
                        <a:rPr lang="en-US" altLang="zh-CN" b="1" dirty="0"/>
                        <a:t>e</a:t>
                      </a:r>
                      <a:r>
                        <a:rPr lang="zh-CN" altLang="en-US" b="1" dirty="0"/>
                        <a:t>）且纠错（</a:t>
                      </a:r>
                      <a:r>
                        <a:rPr lang="en-US" altLang="zh-CN" b="1" dirty="0"/>
                        <a:t>t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5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0, 0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6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1, 0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2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9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3, 2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3, 3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29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2.4.2  </a:t>
            </a:r>
            <a:r>
              <a:rPr lang="zh-CN" altLang="en-US" b="1" dirty="0">
                <a:ea typeface="黑体" pitchFamily="49" charset="-122"/>
              </a:rPr>
              <a:t>奇偶校验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、简单奇偶校验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奇校验</a:t>
            </a:r>
            <a:r>
              <a:rPr lang="zh-CN" altLang="en-US" sz="1600" b="1" dirty="0"/>
              <a:t>：校验码 </a:t>
            </a:r>
            <a:r>
              <a:rPr lang="en-US" altLang="zh-CN" sz="1600" b="1" dirty="0"/>
              <a:t>= </a:t>
            </a:r>
            <a:r>
              <a:rPr lang="zh-CN" altLang="en-US" sz="1600" b="1" dirty="0"/>
              <a:t>原始数据 </a:t>
            </a:r>
            <a:r>
              <a:rPr lang="en-US" altLang="zh-CN" sz="1600" b="1" dirty="0"/>
              <a:t>+ 1</a:t>
            </a:r>
            <a:r>
              <a:rPr lang="zh-CN" altLang="en-US" sz="1600" b="1" dirty="0"/>
              <a:t>位校验数据，校验码中</a:t>
            </a:r>
            <a:r>
              <a:rPr lang="en-US" altLang="zh-CN" sz="1600" b="1" dirty="0">
                <a:highlight>
                  <a:srgbClr val="FFFF00"/>
                </a:highlight>
              </a:rPr>
              <a:t>1</a:t>
            </a:r>
            <a:r>
              <a:rPr lang="zh-CN" altLang="en-US" sz="1600" b="1" dirty="0">
                <a:highlight>
                  <a:srgbClr val="FFFF00"/>
                </a:highlight>
              </a:rPr>
              <a:t>的个数为奇数</a:t>
            </a:r>
            <a:r>
              <a:rPr lang="zh-CN" altLang="en-US" sz="1600" b="1" dirty="0"/>
              <a:t>个。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=000 0000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=0000 000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=111 1111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=1111 111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=1011 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偶校验</a:t>
            </a:r>
            <a:r>
              <a:rPr lang="zh-CN" altLang="en-US" sz="1600" b="1" dirty="0"/>
              <a:t>：校验码 </a:t>
            </a:r>
            <a:r>
              <a:rPr lang="en-US" altLang="zh-CN" sz="1600" b="1" dirty="0"/>
              <a:t>= </a:t>
            </a:r>
            <a:r>
              <a:rPr lang="zh-CN" altLang="en-US" sz="1600" b="1" dirty="0"/>
              <a:t>原始数据 </a:t>
            </a:r>
            <a:r>
              <a:rPr lang="en-US" altLang="zh-CN" sz="1600" b="1" dirty="0"/>
              <a:t>+ 1</a:t>
            </a:r>
            <a:r>
              <a:rPr lang="zh-CN" altLang="en-US" sz="1600" b="1" dirty="0"/>
              <a:t>位校验数据，校验码中</a:t>
            </a:r>
            <a:r>
              <a:rPr lang="en-US" altLang="zh-CN" sz="1600" b="1" dirty="0">
                <a:highlight>
                  <a:srgbClr val="FFFF00"/>
                </a:highlight>
              </a:rPr>
              <a:t>1</a:t>
            </a:r>
            <a:r>
              <a:rPr lang="zh-CN" altLang="en-US" sz="1600" b="1" dirty="0">
                <a:highlight>
                  <a:srgbClr val="FFFF00"/>
                </a:highlight>
              </a:rPr>
              <a:t>的个数为偶</a:t>
            </a:r>
            <a:r>
              <a:rPr lang="zh-CN" altLang="en-US" sz="1600" b="1" dirty="0"/>
              <a:t>数个。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=000 0000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=0000 000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=111 1111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=1111 111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=1011 001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en-US" altLang="zh-CN" sz="11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0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设原始数据为：</a:t>
            </a:r>
            <a:r>
              <a:rPr lang="en-US" altLang="zh-CN" sz="1600" b="1" dirty="0"/>
              <a:t>D = 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奇校验位</a:t>
            </a:r>
            <a:r>
              <a:rPr lang="en-US" altLang="zh-CN" sz="1600" b="1" dirty="0"/>
              <a:t>P = </a:t>
            </a:r>
            <a:r>
              <a:rPr lang="zh-CN" altLang="en-US" sz="1600" b="1" dirty="0"/>
              <a:t>非</a:t>
            </a:r>
            <a:r>
              <a:rPr lang="en-US" altLang="zh-CN" sz="1600" b="1" dirty="0"/>
              <a:t>(D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偶校验位</a:t>
            </a:r>
            <a:r>
              <a:rPr lang="en-US" altLang="zh-CN" sz="1600" b="1" dirty="0"/>
              <a:t>P = 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设生成的校验码为：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/>
              <a:t>P</a:t>
            </a:r>
            <a:r>
              <a:rPr lang="zh-CN" altLang="en-US" sz="1600" b="1" dirty="0"/>
              <a:t>，接收到的校验码为：</a:t>
            </a:r>
            <a:r>
              <a:rPr lang="en-US" altLang="zh-CN" sz="1600" b="1" dirty="0"/>
              <a:t>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/>
              <a:t>P</a:t>
            </a:r>
            <a:r>
              <a:rPr lang="en-US" altLang="zh-CN" sz="1600" b="1" dirty="0"/>
              <a:t>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奇校验检错位</a:t>
            </a:r>
            <a:r>
              <a:rPr lang="en-US" altLang="zh-CN" sz="1600" b="1" dirty="0"/>
              <a:t>G = </a:t>
            </a:r>
            <a:r>
              <a:rPr lang="zh-CN" altLang="en-US" sz="1600" b="1" dirty="0"/>
              <a:t>非</a:t>
            </a:r>
            <a:r>
              <a:rPr lang="en-US" altLang="zh-CN" sz="1600" b="1" dirty="0"/>
              <a:t>(D’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>
                <a:ea typeface="等线" panose="02010600030101010101" pitchFamily="2" charset="-122"/>
              </a:rPr>
              <a:t>⊕P</a:t>
            </a:r>
            <a:r>
              <a:rPr lang="en-US" altLang="zh-CN" sz="1600" b="1" dirty="0">
                <a:ea typeface="等线" panose="02010600030101010101" pitchFamily="2" charset="-122"/>
              </a:rPr>
              <a:t>’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偶校验检错位</a:t>
            </a:r>
            <a:r>
              <a:rPr lang="en-US" altLang="zh-CN" sz="1600" b="1" dirty="0"/>
              <a:t>G = 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>
                <a:ea typeface="等线" panose="02010600030101010101" pitchFamily="2" charset="-122"/>
              </a:rPr>
              <a:t>⊕P</a:t>
            </a:r>
            <a:r>
              <a:rPr lang="en-US" altLang="zh-CN" sz="1600" b="1" dirty="0">
                <a:ea typeface="等线" panose="02010600030101010101" pitchFamily="2" charset="-122"/>
              </a:rPr>
              <a:t>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若</a:t>
            </a:r>
            <a:r>
              <a:rPr lang="en-US" altLang="zh-CN" sz="1600" b="1" dirty="0"/>
              <a:t>G=0</a:t>
            </a:r>
            <a:r>
              <a:rPr lang="zh-CN" altLang="en-US" sz="1600" b="1" dirty="0"/>
              <a:t>，表示没有奇数位错（无错，或者是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位错</a:t>
            </a:r>
            <a:r>
              <a:rPr lang="en-US" altLang="zh-CN" sz="1600" b="1" dirty="0"/>
              <a:t>……</a:t>
            </a:r>
            <a:r>
              <a:rPr lang="zh-CN" altLang="en-US" sz="1600" b="1" dirty="0"/>
              <a:t>）；若</a:t>
            </a:r>
            <a:r>
              <a:rPr lang="en-US" altLang="zh-CN" sz="1600" b="1" dirty="0"/>
              <a:t>G=1</a:t>
            </a:r>
            <a:r>
              <a:rPr lang="zh-CN" altLang="en-US" sz="1600" b="1" dirty="0"/>
              <a:t>，表示有奇数位错（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位错</a:t>
            </a:r>
            <a:r>
              <a:rPr lang="en-US" altLang="zh-CN" sz="1600" b="1" dirty="0"/>
              <a:t>……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例如，奇校验：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原始数据</a:t>
            </a:r>
            <a:r>
              <a:rPr lang="en-US" altLang="zh-CN" sz="1200" b="1" dirty="0"/>
              <a:t>D=000 0000</a:t>
            </a:r>
            <a:r>
              <a:rPr lang="zh-CN" altLang="en-US" sz="1200" b="1" dirty="0"/>
              <a:t>，奇校验位</a:t>
            </a:r>
            <a:r>
              <a:rPr lang="en-US" altLang="zh-CN" sz="1200" b="1" dirty="0"/>
              <a:t>P=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b="1" dirty="0"/>
              <a:t>，校验码</a:t>
            </a:r>
            <a:r>
              <a:rPr lang="en-US" altLang="zh-CN" sz="1200" b="1" dirty="0"/>
              <a:t>=0000 000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=0000 0001</a:t>
            </a:r>
            <a:r>
              <a:rPr lang="zh-CN" altLang="en-US" sz="1200" b="1" dirty="0"/>
              <a:t>，无错，奇校验检错位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=1000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=1100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=1110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G=1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例如，偶校验：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原始数据</a:t>
            </a:r>
            <a:r>
              <a:rPr lang="en-US" altLang="zh-CN" sz="1200" b="1" dirty="0"/>
              <a:t>D=000 0000</a:t>
            </a:r>
            <a:r>
              <a:rPr lang="zh-CN" altLang="en-US" sz="1200" b="1" dirty="0"/>
              <a:t>，偶校验位</a:t>
            </a:r>
            <a:r>
              <a:rPr lang="en-US" altLang="zh-CN" sz="1200" b="1" dirty="0"/>
              <a:t>P=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b="1" dirty="0"/>
              <a:t>，校验码</a:t>
            </a:r>
            <a:r>
              <a:rPr lang="en-US" altLang="zh-CN" sz="1200" b="1" dirty="0"/>
              <a:t>=0000 000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=0000 0000</a:t>
            </a:r>
            <a:r>
              <a:rPr lang="zh-CN" altLang="en-US" sz="1200" b="1" dirty="0"/>
              <a:t>，无错，偶校验检错位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=1000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=1100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=1110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简单奇偶校验只能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，但</a:t>
            </a:r>
            <a:r>
              <a:rPr lang="zh-CN" altLang="en-US" sz="1600" b="1" dirty="0">
                <a:solidFill>
                  <a:srgbClr val="FF0000"/>
                </a:solidFill>
              </a:rPr>
              <a:t>不能纠正错误</a:t>
            </a:r>
            <a:r>
              <a:rPr lang="zh-CN" altLang="en-US" sz="1600" b="1" dirty="0"/>
              <a:t>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1919085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、交叉奇偶校验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简单奇偶校验</a:t>
            </a:r>
            <a:r>
              <a:rPr lang="zh-CN" altLang="en-US" sz="1400" b="1" dirty="0"/>
              <a:t>因为只有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位校验位，因此只能发现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位出错，并且不能纠错（即不知道是哪一位出错）。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多重奇偶校验</a:t>
            </a:r>
            <a:r>
              <a:rPr lang="zh-CN" altLang="en-US" sz="1400" b="1" dirty="0"/>
              <a:t>：将原始数据分成若干个校验组，每个数据位至少位于两个或两个以上的校验组，当某个数据位出错时，能在多个检错位中被指出（能够改变多个检错位），从而可以知道是哪一位数据位出错。</a:t>
            </a:r>
            <a:r>
              <a:rPr lang="zh-CN" altLang="en-US" sz="1400" b="1" dirty="0">
                <a:solidFill>
                  <a:srgbClr val="FF0000"/>
                </a:solidFill>
              </a:rPr>
              <a:t>交叉奇偶校验</a:t>
            </a:r>
            <a:r>
              <a:rPr lang="zh-CN" altLang="en-US" sz="1400" b="1" dirty="0"/>
              <a:t>是多重奇偶校验最典型的例子。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假设有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，每个都是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=1010110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=1110110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=0010001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en-US" altLang="zh-CN" sz="1400" b="1" dirty="0"/>
              <a:t>=1100100</a:t>
            </a:r>
            <a:r>
              <a:rPr lang="zh-CN" altLang="en-US" sz="1400" b="1" dirty="0"/>
              <a:t>。对这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个数据进行交叉偶校验，具体见教材表</a:t>
            </a:r>
            <a:r>
              <a:rPr lang="en-US" altLang="zh-CN" sz="1400" b="1" dirty="0"/>
              <a:t>2.20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其中，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的每一行产生一个偶校验位</a:t>
            </a:r>
            <a:r>
              <a:rPr lang="en-US" altLang="zh-CN" sz="1400" b="1" dirty="0" err="1"/>
              <a:t>P</a:t>
            </a:r>
            <a:r>
              <a:rPr lang="en-US" altLang="zh-CN" sz="1400" b="1" baseline="-25000" dirty="0" err="1"/>
              <a:t>r</a:t>
            </a:r>
            <a:r>
              <a:rPr lang="zh-CN" altLang="en-US" sz="1400" b="1" dirty="0"/>
              <a:t>（共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个），每一列产生一个偶校验位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（共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个）；此外，还有一个公共偶校验位（右下角的那一位）；共</a:t>
            </a:r>
            <a:r>
              <a:rPr lang="en-US" altLang="zh-CN" sz="1400" b="1" dirty="0">
                <a:solidFill>
                  <a:srgbClr val="FF0000"/>
                </a:solidFill>
              </a:rPr>
              <a:t>12</a:t>
            </a:r>
            <a:r>
              <a:rPr lang="zh-CN" altLang="en-US" sz="1400" b="1" dirty="0">
                <a:solidFill>
                  <a:srgbClr val="FF0000"/>
                </a:solidFill>
              </a:rPr>
              <a:t>个校验位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24701"/>
              </p:ext>
            </p:extLst>
          </p:nvPr>
        </p:nvGraphicFramePr>
        <p:xfrm>
          <a:off x="1788371" y="4300304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1C97077-B011-43CE-9B55-DBBE851D2F71}"/>
              </a:ext>
            </a:extLst>
          </p:cNvPr>
          <p:cNvSpPr txBox="1"/>
          <p:nvPr/>
        </p:nvSpPr>
        <p:spPr>
          <a:xfrm>
            <a:off x="3707904" y="3985319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表</a:t>
            </a:r>
            <a:r>
              <a:rPr lang="en-US" altLang="zh-CN" sz="1400" b="1" dirty="0"/>
              <a:t>2.20    </a:t>
            </a:r>
            <a:r>
              <a:rPr lang="zh-CN" altLang="en-US" sz="1400" b="1" dirty="0"/>
              <a:t>交叉偶校验（见教材）</a:t>
            </a:r>
          </a:p>
        </p:txBody>
      </p:sp>
    </p:spTree>
    <p:extLst>
      <p:ext uri="{BB962C8B-B14F-4D97-AF65-F5344CB8AC3E}">
        <p14:creationId xmlns:p14="http://schemas.microsoft.com/office/powerpoint/2010/main" val="2945661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953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假设该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）和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个校验位，经过传输或存储后，出现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位错，例如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的最高位出错，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010110</a:t>
            </a:r>
            <a:r>
              <a:rPr lang="zh-CN" altLang="en-US" sz="1400" b="1" dirty="0"/>
              <a:t>。接收到的交叉偶校验码为：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计算行检错码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（偶校验）和列检错码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（偶校验），根据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可以知道是第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行（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）、第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）出错了，只需要将该位取反，即可得到正确的数据。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因此，交叉奇偶校验可以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位错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5027"/>
              </p:ext>
            </p:extLst>
          </p:nvPr>
        </p:nvGraphicFramePr>
        <p:xfrm>
          <a:off x="1115616" y="1624320"/>
          <a:ext cx="6912771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262E03E-5E88-4433-BC16-FC4E75C74329}"/>
              </a:ext>
            </a:extLst>
          </p:cNvPr>
          <p:cNvSpPr txBox="1"/>
          <p:nvPr/>
        </p:nvSpPr>
        <p:spPr>
          <a:xfrm>
            <a:off x="3275856" y="1264280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接收到的交叉偶校验（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</a:t>
            </a:r>
          </a:p>
        </p:txBody>
      </p:sp>
    </p:spTree>
    <p:extLst>
      <p:ext uri="{BB962C8B-B14F-4D97-AF65-F5344CB8AC3E}">
        <p14:creationId xmlns:p14="http://schemas.microsoft.com/office/powerpoint/2010/main" val="3535342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假设该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）和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个校验位，经过传输或存储后，出现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位错，例如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的最高位和次高位出错，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01</a:t>
            </a:r>
            <a:r>
              <a:rPr lang="en-US" altLang="zh-CN" sz="1400" b="1" dirty="0"/>
              <a:t>10110</a:t>
            </a:r>
            <a:r>
              <a:rPr lang="zh-CN" altLang="en-US" sz="1400" b="1" dirty="0"/>
              <a:t>。接收到的交叉偶校验码为：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计算行检错码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（偶校验）和列检错码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（偶校验），根据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可以知道是第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）和第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5</a:t>
            </a:r>
            <a:r>
              <a:rPr lang="zh-CN" altLang="en-US" sz="1400" b="1" dirty="0"/>
              <a:t>）出错了，即是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位出错；但是因为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中没有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，因此不能知道是哪一行（哪个数据）的第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列和第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列出错。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因此，交叉奇偶校验可以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</a:rPr>
              <a:t>位错</a:t>
            </a:r>
            <a:r>
              <a:rPr lang="zh-CN" altLang="en-US" sz="1400" b="1" dirty="0"/>
              <a:t>，但不能纠正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87177"/>
              </p:ext>
            </p:extLst>
          </p:nvPr>
        </p:nvGraphicFramePr>
        <p:xfrm>
          <a:off x="1115616" y="1484784"/>
          <a:ext cx="6912771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301926B-BEA6-4264-938F-49ACC41535E8}"/>
              </a:ext>
            </a:extLst>
          </p:cNvPr>
          <p:cNvSpPr txBox="1"/>
          <p:nvPr/>
        </p:nvSpPr>
        <p:spPr>
          <a:xfrm>
            <a:off x="3347864" y="1124744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接收到的交叉偶校验（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位出错）</a:t>
            </a:r>
          </a:p>
        </p:txBody>
      </p:sp>
    </p:spTree>
    <p:extLst>
      <p:ext uri="{BB962C8B-B14F-4D97-AF65-F5344CB8AC3E}">
        <p14:creationId xmlns:p14="http://schemas.microsoft.com/office/powerpoint/2010/main" val="27436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2</a:t>
            </a:r>
            <a:r>
              <a:rPr lang="zh-CN" altLang="en-US" sz="2000" b="1" dirty="0"/>
              <a:t>、反码</a:t>
            </a:r>
            <a:endParaRPr lang="en-US" altLang="zh-CN" sz="2000" b="1" dirty="0"/>
          </a:p>
          <a:p>
            <a:pPr lvl="1" eaLnBrk="1" hangingPunct="1"/>
            <a:endParaRPr lang="en-US" altLang="zh-CN" sz="2000" b="1" dirty="0"/>
          </a:p>
          <a:p>
            <a:pPr lvl="2" eaLnBrk="1" hangingPunct="1"/>
            <a:r>
              <a:rPr lang="zh-CN" altLang="en-US" sz="1600" b="1" dirty="0"/>
              <a:t>正小数：</a:t>
            </a:r>
            <a:r>
              <a:rPr lang="en-US" altLang="zh-CN" sz="1600" b="1" dirty="0"/>
              <a:t>x=+0.1101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=0.1101</a:t>
            </a:r>
          </a:p>
          <a:p>
            <a:pPr lvl="2" eaLnBrk="1" hangingPunct="1"/>
            <a:r>
              <a:rPr lang="zh-CN" altLang="en-US" sz="1600" b="1" dirty="0"/>
              <a:t>正整数：</a:t>
            </a:r>
            <a:r>
              <a:rPr lang="en-US" altLang="zh-CN" sz="1600" b="1" dirty="0"/>
              <a:t>x=+1101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=0,1101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负小数：</a:t>
            </a:r>
            <a:r>
              <a:rPr lang="en-US" altLang="zh-CN" sz="1600" b="1" dirty="0"/>
              <a:t>x=-0.1111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=1.0000</a:t>
            </a:r>
          </a:p>
          <a:p>
            <a:pPr lvl="2" eaLnBrk="1" hangingPunct="1"/>
            <a:r>
              <a:rPr lang="zh-CN" altLang="en-US" sz="1600" b="1" dirty="0"/>
              <a:t>负整数：</a:t>
            </a:r>
            <a:r>
              <a:rPr lang="en-US" altLang="zh-CN" sz="1600" b="1" dirty="0"/>
              <a:t>x=-1111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=1,0000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的反码（小数）：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=0.0000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=1.1111</a:t>
            </a:r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的反码（整数）：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=0,0000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反</a:t>
            </a:r>
            <a:r>
              <a:rPr lang="en-US" altLang="zh-CN" sz="1600" b="1" dirty="0"/>
              <a:t>=1,1111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正数的反码数值位为本身，符号位为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；负数的反码数值位为本身</a:t>
            </a:r>
            <a:r>
              <a:rPr lang="zh-CN" altLang="en-US" sz="1600" b="1" dirty="0">
                <a:solidFill>
                  <a:srgbClr val="FF0000"/>
                </a:solidFill>
              </a:rPr>
              <a:t>取反</a:t>
            </a:r>
            <a:r>
              <a:rPr lang="zh-CN" altLang="en-US" sz="1600" b="1" dirty="0"/>
              <a:t>，符号位为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+0</a:t>
            </a:r>
            <a:r>
              <a:rPr lang="zh-CN" altLang="en-US" sz="1600" b="1" dirty="0"/>
              <a:t>的反码和</a:t>
            </a:r>
            <a:r>
              <a:rPr lang="en-US" altLang="zh-CN" sz="1600" b="1" dirty="0"/>
              <a:t>-0</a:t>
            </a:r>
            <a:r>
              <a:rPr lang="zh-CN" altLang="en-US" sz="1600" b="1" dirty="0"/>
              <a:t>的反码是不一样的。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687427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b="1" dirty="0">
                <a:ea typeface="黑体" pitchFamily="49" charset="-122"/>
              </a:rPr>
              <a:t>2.4.3  </a:t>
            </a:r>
            <a:r>
              <a:rPr lang="zh-CN" altLang="en-US" sz="3500" b="1" dirty="0">
                <a:ea typeface="黑体" pitchFamily="49" charset="-122"/>
              </a:rPr>
              <a:t>海明校验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1950</a:t>
            </a:r>
            <a:r>
              <a:rPr lang="zh-CN" altLang="en-US" sz="1600" b="1" dirty="0"/>
              <a:t>年，理查德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海明（</a:t>
            </a:r>
            <a:r>
              <a:rPr lang="en-US" altLang="zh-CN" sz="1600" b="1" dirty="0">
                <a:solidFill>
                  <a:srgbClr val="FF0000"/>
                </a:solidFill>
              </a:rPr>
              <a:t>Richard Hamming</a:t>
            </a:r>
            <a:r>
              <a:rPr lang="zh-CN" altLang="en-US" sz="1600" b="1" dirty="0"/>
              <a:t>）提出了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，海明码本质上是一种</a:t>
            </a:r>
            <a:r>
              <a:rPr lang="zh-CN" altLang="en-US" sz="1600" b="1" dirty="0">
                <a:solidFill>
                  <a:srgbClr val="FF0000"/>
                </a:solidFill>
              </a:rPr>
              <a:t>多重奇偶校验码</a:t>
            </a:r>
            <a:r>
              <a:rPr lang="zh-CN" altLang="en-US" sz="1600" b="1" dirty="0"/>
              <a:t>，它是一种既能检错也能纠错的校验码（</a:t>
            </a:r>
            <a:r>
              <a:rPr lang="en-US" altLang="zh-CN" sz="1600" b="1" dirty="0"/>
              <a:t>Error-Correcting Codes</a:t>
            </a:r>
            <a:r>
              <a:rPr lang="zh-CN" altLang="en-US" sz="1600" b="1" dirty="0"/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ECC</a:t>
            </a:r>
            <a:r>
              <a:rPr lang="zh-CN" altLang="en-US" sz="1600" b="1" dirty="0"/>
              <a:t>码）。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能纠正一位错误的海明码也称为</a:t>
            </a:r>
            <a:r>
              <a:rPr lang="en-US" altLang="zh-CN" sz="1600" b="1" dirty="0">
                <a:solidFill>
                  <a:srgbClr val="FF0000"/>
                </a:solidFill>
              </a:rPr>
              <a:t>SEC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Single-bit Error Correction</a:t>
            </a:r>
            <a:r>
              <a:rPr lang="zh-CN" altLang="en-US" sz="1600" b="1" dirty="0"/>
              <a:t>），其最小码距是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、校验位的位数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假设原始数据为：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k</a:t>
            </a:r>
            <a:r>
              <a:rPr lang="en-US" altLang="zh-CN" sz="1600" b="1" dirty="0"/>
              <a:t>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位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校验码为：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则海明码为：</a:t>
            </a:r>
            <a:r>
              <a:rPr lang="en-US" altLang="zh-CN" sz="1600" b="1" dirty="0" err="1"/>
              <a:t>H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…H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H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n=</a:t>
            </a:r>
            <a:r>
              <a:rPr lang="en-US" altLang="zh-CN" sz="1600" b="1" dirty="0" err="1"/>
              <a:t>k+r</a:t>
            </a:r>
            <a:r>
              <a:rPr lang="zh-CN" altLang="en-US" sz="1600" b="1" dirty="0"/>
              <a:t>，也称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n,k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n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应满足如下关系：</a:t>
            </a:r>
            <a:r>
              <a:rPr lang="en-US" altLang="zh-CN" sz="1600" b="1" dirty="0">
                <a:solidFill>
                  <a:srgbClr val="FF0000"/>
                </a:solidFill>
              </a:rPr>
              <a:t>n = </a:t>
            </a:r>
            <a:r>
              <a:rPr lang="en-US" altLang="zh-CN" sz="1600" b="1" dirty="0" err="1">
                <a:solidFill>
                  <a:srgbClr val="FF0000"/>
                </a:solidFill>
              </a:rPr>
              <a:t>k+r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等线" panose="02010600030101010101" pitchFamily="2" charset="-122"/>
              </a:rPr>
              <a:t>≤ 2</a:t>
            </a:r>
            <a:r>
              <a:rPr lang="en-US" altLang="zh-CN" sz="1600" b="1" baseline="30000" dirty="0">
                <a:solidFill>
                  <a:srgbClr val="FF0000"/>
                </a:solidFill>
                <a:ea typeface="等线" panose="02010600030101010101" pitchFamily="2" charset="-122"/>
              </a:rPr>
              <a:t>r</a:t>
            </a:r>
            <a:r>
              <a:rPr lang="en-US" altLang="zh-CN" sz="1600" b="1" dirty="0">
                <a:solidFill>
                  <a:srgbClr val="FF0000"/>
                </a:solidFill>
                <a:ea typeface="等线" panose="02010600030101010101" pitchFamily="2" charset="-122"/>
              </a:rPr>
              <a:t>-1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k=1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r=2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3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k=2</a:t>
            </a:r>
            <a:r>
              <a:rPr lang="zh-CN" altLang="en-US" sz="1300" b="1" dirty="0">
                <a:ea typeface="等线" panose="02010600030101010101" pitchFamily="2" charset="-122"/>
              </a:rPr>
              <a:t>～</a:t>
            </a:r>
            <a:r>
              <a:rPr lang="en-US" altLang="zh-CN" sz="1300" b="1" dirty="0">
                <a:ea typeface="等线" panose="02010600030101010101" pitchFamily="2" charset="-122"/>
              </a:rPr>
              <a:t>4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r=3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5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</a:t>
            </a:r>
            <a:r>
              <a:rPr lang="en-US" altLang="zh-CN" sz="1300" b="1" dirty="0">
                <a:ea typeface="等线" panose="02010600030101010101" pitchFamily="2" charset="-122"/>
              </a:rPr>
              <a:t> 6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7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k=5</a:t>
            </a:r>
            <a:r>
              <a:rPr lang="zh-CN" altLang="en-US" sz="1300" b="1" dirty="0">
                <a:ea typeface="等线" panose="02010600030101010101" pitchFamily="2" charset="-122"/>
              </a:rPr>
              <a:t>～</a:t>
            </a:r>
            <a:r>
              <a:rPr lang="en-US" altLang="zh-CN" sz="1300" b="1" dirty="0">
                <a:ea typeface="等线" panose="02010600030101010101" pitchFamily="2" charset="-122"/>
              </a:rPr>
              <a:t>11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r=4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9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</a:t>
            </a:r>
            <a:r>
              <a:rPr lang="en-US" altLang="zh-CN" sz="1300" b="1" dirty="0">
                <a:ea typeface="等线" panose="02010600030101010101" pitchFamily="2" charset="-122"/>
              </a:rPr>
              <a:t> 10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11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12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13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14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15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…………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编码效率 </a:t>
            </a:r>
            <a:r>
              <a:rPr lang="en-US" altLang="zh-CN" sz="1600" b="1" dirty="0"/>
              <a:t>= k/(</a:t>
            </a:r>
            <a:r>
              <a:rPr lang="en-US" altLang="zh-CN" sz="1600" b="1" dirty="0" err="1"/>
              <a:t>k+r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k=8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r=4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k/(</a:t>
            </a:r>
            <a:r>
              <a:rPr lang="en-US" altLang="zh-CN" sz="1600" b="1" dirty="0" err="1"/>
              <a:t>k+r</a:t>
            </a:r>
            <a:r>
              <a:rPr lang="en-US" altLang="zh-CN" sz="1600" b="1" dirty="0"/>
              <a:t>)=8/12=66.7%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3EB4D-A168-418E-959B-C959F1F3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4366" b="17909"/>
          <a:stretch/>
        </p:blipFill>
        <p:spPr>
          <a:xfrm>
            <a:off x="7164288" y="2348880"/>
            <a:ext cx="1621166" cy="233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2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4FC7-82D0-4292-971A-261317C0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理查德</a:t>
            </a:r>
            <a:r>
              <a:rPr lang="en-US" altLang="zh-CN" b="1" dirty="0">
                <a:latin typeface="+mn-lt"/>
                <a:ea typeface="黑体" pitchFamily="49" charset="-122"/>
                <a:cs typeface="+mn-cs"/>
              </a:rPr>
              <a:t>·</a:t>
            </a:r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海明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AA903-3C00-48CC-B50A-644742AE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理查德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卫斯里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海明（</a:t>
            </a:r>
            <a:r>
              <a:rPr lang="en-US" altLang="zh-CN" sz="1600" b="1" dirty="0"/>
              <a:t>Richard Wesley Hamming</a:t>
            </a:r>
            <a:r>
              <a:rPr lang="zh-CN" altLang="en-US" sz="1600" b="1" dirty="0"/>
              <a:t>），</a:t>
            </a:r>
            <a:r>
              <a:rPr lang="en-US" altLang="zh-CN" sz="1600" b="1" dirty="0"/>
              <a:t>1915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日至</a:t>
            </a:r>
            <a:r>
              <a:rPr lang="en-US" altLang="zh-CN" sz="1600" b="1" dirty="0"/>
              <a:t>1998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日，美国数学家，主要贡献在计算机科学和电讯。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1937</a:t>
            </a:r>
            <a:r>
              <a:rPr lang="zh-CN" altLang="en-US" sz="1600" b="1" dirty="0"/>
              <a:t>年芝加哥大学学士学位毕业，</a:t>
            </a:r>
            <a:r>
              <a:rPr lang="en-US" altLang="zh-CN" sz="1600" b="1" dirty="0"/>
              <a:t>1939</a:t>
            </a:r>
            <a:r>
              <a:rPr lang="zh-CN" altLang="en-US" sz="1600" b="1" dirty="0"/>
              <a:t>年内布拉斯加大学硕士学位毕业，</a:t>
            </a:r>
            <a:r>
              <a:rPr lang="en-US" altLang="zh-CN" sz="1600" b="1" dirty="0"/>
              <a:t>1942</a:t>
            </a:r>
            <a:r>
              <a:rPr lang="zh-CN" altLang="en-US" sz="1600" b="1" dirty="0"/>
              <a:t>年伊利诺伊大学香槟分校博士学位毕业，博士论文为</a:t>
            </a:r>
            <a:r>
              <a:rPr lang="en-US" altLang="zh-CN" sz="1600" b="1" dirty="0"/>
              <a:t>《</a:t>
            </a:r>
            <a:r>
              <a:rPr lang="zh-CN" altLang="en-US" sz="1600" b="1" dirty="0"/>
              <a:t>一些线性微分方程边界值理论上的问题</a:t>
            </a:r>
            <a:r>
              <a:rPr lang="en-US" altLang="zh-CN" sz="1600" b="1" dirty="0"/>
              <a:t>》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Some Problems in the Boundary Value Theory of Linear Differential Equations</a:t>
            </a:r>
            <a:r>
              <a:rPr lang="zh-CN" altLang="en-US" sz="1600" b="1" dirty="0"/>
              <a:t>）。二战期间在路易斯维尔大学当教授，</a:t>
            </a:r>
            <a:r>
              <a:rPr lang="en-US" altLang="zh-CN" sz="1600" b="1" dirty="0"/>
              <a:t>1945</a:t>
            </a:r>
            <a:r>
              <a:rPr lang="zh-CN" altLang="en-US" sz="1600" b="1" dirty="0"/>
              <a:t>年参加曼哈顿计划，负责编写电脑程式，计算物理学家所提供方程的解。该程式是判断引爆核弹会否燃烧大气层，结果是不会，于是核弹便开始试验。</a:t>
            </a:r>
            <a:r>
              <a:rPr lang="en-US" altLang="zh-CN" sz="1600" b="1" dirty="0"/>
              <a:t>1946</a:t>
            </a:r>
            <a:r>
              <a:rPr lang="zh-CN" altLang="en-US" sz="1600" b="1" dirty="0"/>
              <a:t>至</a:t>
            </a:r>
            <a:r>
              <a:rPr lang="en-US" altLang="zh-CN" sz="1600" b="1" dirty="0"/>
              <a:t>76</a:t>
            </a:r>
            <a:r>
              <a:rPr lang="zh-CN" altLang="en-US" sz="1600" b="1" dirty="0"/>
              <a:t>年在贝尔实验室工作。他曾和约翰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怀尔德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杜奇、克劳德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艾尔伍德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香农合作。</a:t>
            </a:r>
            <a:r>
              <a:rPr lang="en-US" altLang="zh-CN" sz="1600" b="1" dirty="0"/>
              <a:t>1956</a:t>
            </a:r>
            <a:r>
              <a:rPr lang="zh-CN" altLang="en-US" sz="1600" b="1" dirty="0"/>
              <a:t>年他参与了</a:t>
            </a:r>
            <a:r>
              <a:rPr lang="en-US" altLang="zh-CN" sz="1600" b="1" dirty="0"/>
              <a:t>IBM 650</a:t>
            </a:r>
            <a:r>
              <a:rPr lang="zh-CN" altLang="en-US" sz="1600" b="1" dirty="0"/>
              <a:t>的编程语言发展工作。</a:t>
            </a:r>
            <a:r>
              <a:rPr lang="en-US" altLang="zh-CN" sz="1600" b="1" dirty="0"/>
              <a:t>1976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23</a:t>
            </a:r>
            <a:r>
              <a:rPr lang="zh-CN" altLang="en-US" sz="1600" b="1" dirty="0"/>
              <a:t>日起在海军研究院当兼任教授，</a:t>
            </a:r>
            <a:r>
              <a:rPr lang="en-US" altLang="zh-CN" sz="1600" b="1" dirty="0"/>
              <a:t>1997</a:t>
            </a:r>
            <a:r>
              <a:rPr lang="zh-CN" altLang="en-US" sz="1600" b="1" dirty="0"/>
              <a:t>年成为名誉教授。他是美国电脑协会（</a:t>
            </a:r>
            <a:r>
              <a:rPr lang="en-US" altLang="zh-CN" sz="1600" b="1" dirty="0"/>
              <a:t>ACM</a:t>
            </a:r>
            <a:r>
              <a:rPr lang="zh-CN" altLang="en-US" sz="1600" b="1" dirty="0"/>
              <a:t>）的创立人之一，曾任该组织的主席。</a:t>
            </a:r>
            <a:endParaRPr lang="zh-CN" altLang="en-US" sz="1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A8316-FE31-4F40-B86F-9F65816F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653136"/>
            <a:ext cx="166092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64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2</a:t>
            </a:r>
            <a:r>
              <a:rPr lang="zh-CN" altLang="en-US" sz="2200" b="1" dirty="0"/>
              <a:t>、编码分组规则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位校验码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位于海明码</a:t>
            </a:r>
            <a:r>
              <a:rPr lang="en-US" altLang="zh-CN" sz="1600" b="1" dirty="0" err="1"/>
              <a:t>H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…H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H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的什么位置？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假设：原始数据</a:t>
            </a:r>
            <a:r>
              <a:rPr lang="en-US" altLang="zh-CN" sz="1300" b="1" dirty="0"/>
              <a:t>=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4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/>
              <a:t>，校验码</a:t>
            </a:r>
            <a:r>
              <a:rPr lang="en-US" altLang="zh-CN" sz="1300" b="1" dirty="0"/>
              <a:t>=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/>
              <a:t>；即：</a:t>
            </a:r>
            <a:r>
              <a:rPr lang="en-US" altLang="zh-CN" sz="1300" b="1" dirty="0"/>
              <a:t>k=4</a:t>
            </a:r>
            <a:r>
              <a:rPr lang="zh-CN" altLang="en-US" sz="1300" b="1" dirty="0"/>
              <a:t>，</a:t>
            </a:r>
            <a:r>
              <a:rPr lang="en-US" altLang="zh-CN" sz="1300" b="1" dirty="0"/>
              <a:t>r=3</a:t>
            </a:r>
            <a:r>
              <a:rPr lang="zh-CN" altLang="en-US" sz="1300" b="1" dirty="0"/>
              <a:t>，</a:t>
            </a:r>
            <a:r>
              <a:rPr lang="en-US" altLang="zh-CN" sz="1300" b="1" dirty="0"/>
              <a:t>n=</a:t>
            </a:r>
            <a:r>
              <a:rPr lang="en-US" altLang="zh-CN" sz="1300" b="1" dirty="0" err="1"/>
              <a:t>k+r</a:t>
            </a:r>
            <a:r>
              <a:rPr lang="en-US" altLang="zh-CN" sz="1300" b="1" dirty="0"/>
              <a:t>=7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此时海明码为：</a:t>
            </a:r>
            <a:r>
              <a:rPr lang="en-US" altLang="zh-CN" sz="1300" b="1" dirty="0" err="1">
                <a:solidFill>
                  <a:srgbClr val="0070C0"/>
                </a:solidFill>
              </a:rPr>
              <a:t>H</a:t>
            </a:r>
            <a:r>
              <a:rPr lang="en-US" altLang="zh-CN" sz="1300" b="1" baseline="-25000" dirty="0" err="1">
                <a:solidFill>
                  <a:srgbClr val="0070C0"/>
                </a:solidFill>
              </a:rPr>
              <a:t>n</a:t>
            </a:r>
            <a:r>
              <a:rPr lang="en-US" altLang="zh-CN" sz="1300" b="1" dirty="0">
                <a:solidFill>
                  <a:srgbClr val="0070C0"/>
                </a:solidFill>
              </a:rPr>
              <a:t>…H</a:t>
            </a:r>
            <a:r>
              <a:rPr lang="en-US" altLang="zh-CN" sz="13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1300" b="1" dirty="0">
                <a:solidFill>
                  <a:srgbClr val="0070C0"/>
                </a:solidFill>
              </a:rPr>
              <a:t>H</a:t>
            </a:r>
            <a:r>
              <a:rPr lang="en-US" altLang="zh-CN" sz="1300" b="1" baseline="-25000" dirty="0">
                <a:solidFill>
                  <a:srgbClr val="0070C0"/>
                </a:solidFill>
              </a:rPr>
              <a:t>1 </a:t>
            </a:r>
            <a:r>
              <a:rPr lang="en-US" altLang="zh-CN" sz="1300" b="1" dirty="0"/>
              <a:t>= 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4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/>
              <a:t>；也称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baseline="-25000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校验码</a:t>
            </a:r>
            <a:r>
              <a:rPr lang="en-US" altLang="zh-CN" sz="1300" b="1" dirty="0" err="1"/>
              <a:t>P</a:t>
            </a:r>
            <a:r>
              <a:rPr lang="en-US" altLang="zh-CN" sz="1300" b="1" baseline="-25000" dirty="0" err="1"/>
              <a:t>r</a:t>
            </a:r>
            <a:r>
              <a:rPr lang="en-US" altLang="zh-CN" sz="1300" b="1" dirty="0"/>
              <a:t>…P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</a:t>
            </a:r>
            <a:r>
              <a:rPr lang="en-US" altLang="zh-CN" sz="1300" b="1" baseline="-25000" dirty="0"/>
              <a:t>1</a:t>
            </a:r>
            <a:r>
              <a:rPr lang="zh-CN" altLang="en-US" sz="1300" b="1" dirty="0"/>
              <a:t>位于海明码的第</a:t>
            </a:r>
            <a:r>
              <a:rPr lang="en-US" altLang="zh-CN" sz="1300" b="1" dirty="0"/>
              <a:t>1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8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16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……</a:t>
            </a:r>
            <a:r>
              <a:rPr lang="zh-CN" altLang="en-US" sz="1300" b="1" dirty="0"/>
              <a:t>位（从右往左看）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：如何得到校验码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的值？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对于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码有（见表</a:t>
            </a:r>
            <a:r>
              <a:rPr lang="en-US" altLang="zh-CN" sz="1300" b="1" dirty="0"/>
              <a:t>2.22</a:t>
            </a:r>
            <a:r>
              <a:rPr lang="zh-CN" altLang="en-US" sz="1300" b="1" dirty="0"/>
              <a:t>和图</a:t>
            </a:r>
            <a:r>
              <a:rPr lang="en-US" altLang="zh-CN" sz="1300" b="1" dirty="0"/>
              <a:t>2.18</a:t>
            </a:r>
            <a:r>
              <a:rPr lang="zh-CN" altLang="en-US" sz="1300" b="1" dirty="0"/>
              <a:t>）：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1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2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3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：如何得到检错码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的值？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对于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码有（见表</a:t>
            </a:r>
            <a:r>
              <a:rPr lang="en-US" altLang="zh-CN" sz="1300" b="1" dirty="0"/>
              <a:t>2.22</a:t>
            </a:r>
            <a:r>
              <a:rPr lang="zh-CN" altLang="en-US" sz="1300" b="1" dirty="0"/>
              <a:t>和图</a:t>
            </a:r>
            <a:r>
              <a:rPr lang="en-US" altLang="zh-CN" sz="1300" b="1" dirty="0"/>
              <a:t>2.18</a:t>
            </a:r>
            <a:r>
              <a:rPr lang="zh-CN" altLang="en-US" sz="1300" b="1" dirty="0"/>
              <a:t>）：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假设海明码经过传输或存储后变成：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1</a:t>
            </a:r>
            <a:r>
              <a:rPr lang="zh-CN" altLang="en-US" sz="1300" b="1" dirty="0"/>
              <a:t>；则检错码为：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1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2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3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171700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、检错与纠错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当检错码</a:t>
            </a:r>
            <a:r>
              <a:rPr lang="en-US" altLang="zh-CN" sz="1600" b="1" dirty="0"/>
              <a:t>=G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=0</a:t>
            </a:r>
            <a:r>
              <a:rPr lang="zh-CN" altLang="en-US" sz="1600" b="1" dirty="0"/>
              <a:t>时，表示海明码正确。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当检错码</a:t>
            </a:r>
            <a:r>
              <a:rPr lang="en-US" altLang="zh-CN" sz="1600" b="1" dirty="0"/>
              <a:t>=G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≠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时，表示海明码出错，根据检错码的值可以确定海明码是哪一位出错。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</a:t>
            </a:r>
            <a:r>
              <a:rPr lang="en-US" altLang="zh-CN" sz="1600" b="1" dirty="0"/>
              <a:t>(7,4)</a:t>
            </a:r>
            <a:r>
              <a:rPr lang="zh-CN" altLang="en-US" sz="1600" b="1" dirty="0"/>
              <a:t>码有：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=000</a:t>
            </a:r>
            <a:r>
              <a:rPr lang="zh-CN" altLang="en-US" sz="1400" b="1" dirty="0"/>
              <a:t>，无错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4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5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770537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。假设在传输或存储过程中，该海明码出现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位错误，请验证海明码能够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假设在传输或存储过程中，海明码的第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位（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）出错，传输或存储后的海明码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出错，只需要将该位取反，即可得到正确的海明码，说明海明码能够发现并纠正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008223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：假设接收到的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1010110</a:t>
            </a:r>
            <a:r>
              <a:rPr lang="zh-CN" altLang="en-US" sz="1600" b="1" dirty="0"/>
              <a:t>，且假设接收到的海明码最多出现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位错误。请问该海明码对应的</a:t>
            </a:r>
            <a:r>
              <a:rPr lang="zh-CN" altLang="en-US" sz="1600" b="1" dirty="0">
                <a:solidFill>
                  <a:srgbClr val="FF0000"/>
                </a:solidFill>
              </a:rPr>
              <a:t>原始数据</a:t>
            </a:r>
            <a:r>
              <a:rPr lang="zh-CN" altLang="en-US" sz="1600" b="1" dirty="0"/>
              <a:t>是多少？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接收到的海明码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=1010110</a:t>
            </a:r>
          </a:p>
          <a:p>
            <a:pPr lvl="2"/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出错，只需要将该位取反，即可得到正确的海明码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正确的海明码</a:t>
            </a:r>
            <a:r>
              <a:rPr lang="en-US" altLang="zh-CN" sz="1400" b="1" dirty="0"/>
              <a:t>=H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10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38452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4</a:t>
            </a:r>
            <a:r>
              <a:rPr lang="zh-CN" altLang="en-US" sz="2200" b="1" dirty="0"/>
              <a:t>、扩展海明码</a:t>
            </a:r>
            <a:endParaRPr lang="en-US" altLang="zh-CN" sz="2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扩展海明码：</a:t>
            </a:r>
            <a:r>
              <a:rPr lang="en-US" altLang="zh-CN" sz="1500" b="1" dirty="0">
                <a:solidFill>
                  <a:srgbClr val="FF0000"/>
                </a:solidFill>
              </a:rPr>
              <a:t>SECDED</a:t>
            </a:r>
            <a:r>
              <a:rPr lang="zh-CN" altLang="en-US" sz="1500" b="1" dirty="0">
                <a:solidFill>
                  <a:srgbClr val="FF0000"/>
                </a:solidFill>
              </a:rPr>
              <a:t>码</a:t>
            </a:r>
            <a:r>
              <a:rPr lang="zh-CN" altLang="en-US" sz="1500" b="1" dirty="0"/>
              <a:t>（</a:t>
            </a:r>
            <a:r>
              <a:rPr lang="en-US" altLang="zh-CN" sz="1500" b="1" dirty="0"/>
              <a:t>Single Error Correction Double Error Detection</a:t>
            </a:r>
            <a:r>
              <a:rPr lang="zh-CN" altLang="en-US" sz="1500" b="1" dirty="0"/>
              <a:t>），其最小码距为</a:t>
            </a:r>
            <a:r>
              <a:rPr lang="en-US" altLang="zh-CN" sz="1500" b="1" dirty="0"/>
              <a:t>4</a:t>
            </a:r>
            <a:r>
              <a:rPr lang="zh-CN" altLang="en-US" sz="1500" b="1" dirty="0"/>
              <a:t>，可以同时检测两位错，并能纠正一位错。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扩展海明码是在普通的海明码基础上增加一个</a:t>
            </a:r>
            <a:r>
              <a:rPr lang="zh-CN" altLang="en-US" sz="1500" b="1" dirty="0">
                <a:solidFill>
                  <a:srgbClr val="FF0000"/>
                </a:solidFill>
              </a:rPr>
              <a:t>总偶校验码</a:t>
            </a:r>
            <a:r>
              <a:rPr lang="en-US" altLang="zh-CN" sz="1500" b="1" dirty="0">
                <a:solidFill>
                  <a:srgbClr val="FF0000"/>
                </a:solidFill>
              </a:rPr>
              <a:t>P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500" b="1" dirty="0"/>
              <a:t>，用于区分一位错和两位错：</a:t>
            </a:r>
            <a:r>
              <a:rPr lang="en-US" altLang="zh-CN" sz="1500" b="1" dirty="0">
                <a:solidFill>
                  <a:srgbClr val="FF0000"/>
                </a:solidFill>
              </a:rPr>
              <a:t>P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en-US" altLang="zh-CN" sz="1500" b="1" baseline="-25000" dirty="0"/>
              <a:t> </a:t>
            </a:r>
            <a:r>
              <a:rPr lang="en-US" altLang="zh-CN" sz="1500" b="1" dirty="0"/>
              <a:t>= (D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k</a:t>
            </a:r>
            <a:r>
              <a:rPr lang="en-US" altLang="zh-CN" sz="1500" b="1" dirty="0">
                <a:ea typeface="等线" panose="02010600030101010101" pitchFamily="2" charset="-122"/>
              </a:rPr>
              <a:t>)⊕(P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P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即扩展的海明码为：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k</a:t>
            </a:r>
            <a:r>
              <a:rPr lang="en-US" altLang="zh-CN" sz="1500" b="1" dirty="0"/>
              <a:t>…D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、</a:t>
            </a:r>
            <a:r>
              <a:rPr lang="en-US" altLang="zh-CN" sz="1500" b="1" dirty="0" err="1"/>
              <a:t>P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…P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和</a:t>
            </a:r>
            <a:r>
              <a:rPr lang="en-US" altLang="zh-CN" sz="1500" b="1" dirty="0"/>
              <a:t> P</a:t>
            </a:r>
            <a:r>
              <a:rPr lang="en-US" altLang="zh-CN" sz="1500" b="1" baseline="-25000" dirty="0"/>
              <a:t>all</a:t>
            </a:r>
            <a:r>
              <a:rPr lang="zh-CN" altLang="en-US" sz="1500" b="1" dirty="0"/>
              <a:t>，共</a:t>
            </a:r>
            <a:r>
              <a:rPr lang="en-US" altLang="zh-CN" sz="1500" b="1" dirty="0"/>
              <a:t>k+r+1=</a:t>
            </a:r>
            <a:r>
              <a:rPr lang="en-US" altLang="zh-CN" sz="1500" b="1" dirty="0">
                <a:solidFill>
                  <a:srgbClr val="FF0000"/>
                </a:solidFill>
              </a:rPr>
              <a:t>n+1</a:t>
            </a:r>
            <a:r>
              <a:rPr lang="zh-CN" altLang="en-US" sz="1500" b="1" dirty="0">
                <a:solidFill>
                  <a:srgbClr val="FF0000"/>
                </a:solidFill>
              </a:rPr>
              <a:t>位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假设扩展的海明码经过传输或存储后，变成</a:t>
            </a:r>
            <a:r>
              <a:rPr lang="en-US" altLang="zh-CN" sz="1500" b="1" dirty="0" err="1"/>
              <a:t>D’</a:t>
            </a:r>
            <a:r>
              <a:rPr lang="en-US" altLang="zh-CN" sz="1500" b="1" baseline="-25000" dirty="0" err="1"/>
              <a:t>k</a:t>
            </a:r>
            <a:r>
              <a:rPr lang="en-US" altLang="zh-CN" sz="1500" b="1" dirty="0"/>
              <a:t>…D’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D’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、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…P’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P’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和</a:t>
            </a:r>
            <a:r>
              <a:rPr lang="en-US" altLang="zh-CN" sz="1500" b="1" dirty="0"/>
              <a:t> 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all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则</a:t>
            </a:r>
            <a:r>
              <a:rPr lang="zh-CN" altLang="en-US" sz="1500" b="1" dirty="0">
                <a:solidFill>
                  <a:srgbClr val="FF0000"/>
                </a:solidFill>
              </a:rPr>
              <a:t>总偶检错码</a:t>
            </a:r>
            <a:r>
              <a:rPr lang="en-US" altLang="zh-CN" sz="1500" b="1" dirty="0">
                <a:solidFill>
                  <a:srgbClr val="FF0000"/>
                </a:solidFill>
              </a:rPr>
              <a:t>G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500" b="1" dirty="0"/>
              <a:t>为：</a:t>
            </a:r>
            <a:r>
              <a:rPr lang="en-US" altLang="zh-CN" sz="1500" b="1" dirty="0">
                <a:solidFill>
                  <a:srgbClr val="FF0000"/>
                </a:solidFill>
              </a:rPr>
              <a:t>G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 </a:t>
            </a:r>
            <a:r>
              <a:rPr lang="en-US" altLang="zh-CN" sz="1500" b="1" dirty="0"/>
              <a:t>= 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all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(D’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D’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D’</a:t>
            </a:r>
            <a:r>
              <a:rPr lang="en-US" altLang="zh-CN" sz="1500" b="1" baseline="-25000" dirty="0" err="1"/>
              <a:t>k</a:t>
            </a:r>
            <a:r>
              <a:rPr lang="en-US" altLang="zh-CN" sz="1500" b="1" dirty="0">
                <a:ea typeface="等线" panose="02010600030101010101" pitchFamily="2" charset="-122"/>
              </a:rPr>
              <a:t>)⊕(P’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P’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，表示没有错误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=1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位错，为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all</a:t>
            </a:r>
            <a:r>
              <a:rPr lang="zh-CN" altLang="en-US" sz="1500" b="1" dirty="0"/>
              <a:t>发生错，不需要纠错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=1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≠0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位错，可以根据检错码</a:t>
            </a:r>
            <a:r>
              <a:rPr lang="en-US" altLang="zh-CN" sz="1500" b="1" dirty="0"/>
              <a:t>G</a:t>
            </a:r>
            <a:r>
              <a:rPr lang="zh-CN" altLang="en-US" sz="1500" b="1" dirty="0"/>
              <a:t>的值纠错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≠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位错，无法纠错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/>
            <a:r>
              <a:rPr lang="zh-CN" altLang="en-US" sz="1500" b="1" dirty="0"/>
              <a:t>服务器中常用的</a:t>
            </a:r>
            <a:r>
              <a:rPr lang="en-US" altLang="zh-CN" sz="1500" b="1" dirty="0"/>
              <a:t>ECC</a:t>
            </a:r>
            <a:r>
              <a:rPr lang="zh-CN" altLang="en-US" sz="1500" b="1" dirty="0"/>
              <a:t>校验内存就采用了</a:t>
            </a:r>
            <a:r>
              <a:rPr lang="en-US" altLang="zh-CN" sz="1500" b="1" dirty="0"/>
              <a:t>SECDED</a:t>
            </a:r>
            <a:r>
              <a:rPr lang="zh-CN" altLang="en-US" sz="1500" b="1" dirty="0"/>
              <a:t>码，它可以检测内存条的两位错并纠正一位错。例如数据宽度为</a:t>
            </a:r>
            <a:r>
              <a:rPr lang="en-US" altLang="zh-CN" sz="1500" b="1" dirty="0"/>
              <a:t>64</a:t>
            </a:r>
            <a:r>
              <a:rPr lang="zh-CN" altLang="en-US" sz="1500" b="1" dirty="0"/>
              <a:t>位的内存，引入</a:t>
            </a:r>
            <a:r>
              <a:rPr lang="en-US" altLang="zh-CN" sz="1500" b="1" dirty="0"/>
              <a:t>7</a:t>
            </a:r>
            <a:r>
              <a:rPr lang="zh-CN" altLang="en-US" sz="1500" b="1" dirty="0"/>
              <a:t>位海明校验位（</a:t>
            </a:r>
            <a:r>
              <a:rPr lang="en-US" altLang="zh-CN" sz="1500" b="1" dirty="0"/>
              <a:t>k=64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r=7</a:t>
            </a:r>
            <a:r>
              <a:rPr lang="zh-CN" altLang="en-US" sz="1500" b="1" dirty="0"/>
              <a:t>）以及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位总校验位，实际的位数为</a:t>
            </a:r>
            <a:r>
              <a:rPr lang="en-US" altLang="zh-CN" sz="1500" b="1" dirty="0"/>
              <a:t>64+8=72</a:t>
            </a:r>
            <a:r>
              <a:rPr lang="zh-CN" altLang="en-US" sz="1500" b="1" dirty="0"/>
              <a:t>位，因此</a:t>
            </a:r>
            <a:r>
              <a:rPr lang="en-US" altLang="zh-CN" sz="1500" b="1" dirty="0"/>
              <a:t>16GB</a:t>
            </a:r>
            <a:r>
              <a:rPr lang="zh-CN" altLang="en-US" sz="1500" b="1" dirty="0"/>
              <a:t>的</a:t>
            </a:r>
            <a:r>
              <a:rPr lang="en-US" altLang="zh-CN" sz="1500" b="1" dirty="0"/>
              <a:t>ECC</a:t>
            </a:r>
            <a:r>
              <a:rPr lang="zh-CN" altLang="en-US" sz="1500" b="1" dirty="0"/>
              <a:t>内存实际容量为</a:t>
            </a:r>
            <a:r>
              <a:rPr lang="en-US" altLang="zh-CN" sz="1500" b="1" dirty="0"/>
              <a:t>18GB</a:t>
            </a:r>
            <a:r>
              <a:rPr lang="zh-CN" altLang="en-US" sz="1500" b="1" dirty="0"/>
              <a:t>（</a:t>
            </a:r>
            <a:r>
              <a:rPr lang="en-US" altLang="zh-CN" sz="1500" b="1" dirty="0"/>
              <a:t>16GBx72/64=18GB</a:t>
            </a:r>
            <a:r>
              <a:rPr lang="zh-CN" altLang="en-US" sz="1500" b="1" dirty="0"/>
              <a:t>）。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5251211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D796ACA-62FC-472D-862F-35B260C18F86}"/>
              </a:ext>
            </a:extLst>
          </p:cNvPr>
          <p:cNvGrpSpPr/>
          <p:nvPr/>
        </p:nvGrpSpPr>
        <p:grpSpPr>
          <a:xfrm>
            <a:off x="395536" y="404664"/>
            <a:ext cx="8517644" cy="6308647"/>
            <a:chOff x="395536" y="404664"/>
            <a:chExt cx="8517644" cy="630864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CC392C-36D2-4A91-B611-A77399AEADF6}"/>
                </a:ext>
              </a:extLst>
            </p:cNvPr>
            <p:cNvGrpSpPr/>
            <p:nvPr/>
          </p:nvGrpSpPr>
          <p:grpSpPr>
            <a:xfrm>
              <a:off x="395536" y="404664"/>
              <a:ext cx="8517644" cy="6308647"/>
              <a:chOff x="395536" y="404664"/>
              <a:chExt cx="8517644" cy="6308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9A7D2BC-6F03-4BF7-8915-084033630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7744" y="404664"/>
                <a:ext cx="3995936" cy="201962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D974AB0-7C4B-4B44-8592-10CBE0F70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3717032"/>
                <a:ext cx="3837124" cy="1857735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CCC4696-0F76-4894-A021-30F52278C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56" y="3717032"/>
                <a:ext cx="3837124" cy="1843194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C480F-AD37-4CA6-9AE4-41DB1A975E29}"/>
                  </a:ext>
                </a:extLst>
              </p:cNvPr>
              <p:cNvSpPr txBox="1"/>
              <p:nvPr/>
            </p:nvSpPr>
            <p:spPr>
              <a:xfrm>
                <a:off x="3827130" y="2516663"/>
                <a:ext cx="8050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无错误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CB8EE0D-19D9-4D3A-A0BF-1F919FEECF08}"/>
                  </a:ext>
                </a:extLst>
              </p:cNvPr>
              <p:cNvSpPr txBox="1"/>
              <p:nvPr/>
            </p:nvSpPr>
            <p:spPr>
              <a:xfrm>
                <a:off x="1979712" y="5661248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1</a:t>
                </a:r>
                <a:r>
                  <a:rPr lang="zh-CN" altLang="en-US" sz="1600" b="1" dirty="0"/>
                  <a:t>位错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475A5F-3F4A-4ED9-AA67-4EC6A14BAA3B}"/>
                  </a:ext>
                </a:extLst>
              </p:cNvPr>
              <p:cNvSpPr txBox="1"/>
              <p:nvPr/>
            </p:nvSpPr>
            <p:spPr>
              <a:xfrm>
                <a:off x="6804248" y="5671463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位错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D7521D-FAA1-44C2-BD1E-B5B9A573CD53}"/>
                  </a:ext>
                </a:extLst>
              </p:cNvPr>
              <p:cNvSpPr txBox="1"/>
              <p:nvPr/>
            </p:nvSpPr>
            <p:spPr>
              <a:xfrm>
                <a:off x="2436548" y="6374757"/>
                <a:ext cx="4295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图</a:t>
                </a:r>
                <a:r>
                  <a:rPr lang="en-US" altLang="zh-CN" sz="1600" b="1" dirty="0"/>
                  <a:t>2.19    </a:t>
                </a:r>
                <a:r>
                  <a:rPr lang="zh-CN" altLang="en-US" sz="1600" b="1" dirty="0"/>
                  <a:t>扩展海明码检错附加电路（见教材）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D7132A8-9E13-4BCF-8F7C-F2033A3E0DDD}"/>
                </a:ext>
              </a:extLst>
            </p:cNvPr>
            <p:cNvSpPr txBox="1"/>
            <p:nvPr/>
          </p:nvSpPr>
          <p:spPr>
            <a:xfrm>
              <a:off x="2411760" y="668374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0A7D4B-28C5-4848-B089-597F90DE1299}"/>
                </a:ext>
              </a:extLst>
            </p:cNvPr>
            <p:cNvSpPr txBox="1"/>
            <p:nvPr/>
          </p:nvSpPr>
          <p:spPr>
            <a:xfrm>
              <a:off x="472860" y="3892944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D5B8872-CBB1-43C3-AE76-0C696A2FACBD}"/>
                </a:ext>
              </a:extLst>
            </p:cNvPr>
            <p:cNvSpPr txBox="1"/>
            <p:nvPr/>
          </p:nvSpPr>
          <p:spPr>
            <a:xfrm>
              <a:off x="5148064" y="3887628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096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）假设在传输或存储过程中，扩展海明码</a:t>
            </a:r>
            <a:r>
              <a:rPr lang="zh-CN" altLang="en-US" sz="1400" b="1" dirty="0">
                <a:solidFill>
                  <a:srgbClr val="FF0000"/>
                </a:solidFill>
              </a:rPr>
              <a:t>没有出现错误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⊕0⊕1⊕0⊕1⊕0⊕1⊕0=0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=000</a:t>
            </a:r>
            <a:r>
              <a:rPr lang="zh-CN" altLang="en-US" sz="1400" b="1" dirty="0"/>
              <a:t>，表示没有出错。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285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2-1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8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⊕0⊕1⊕0⊕0⊕0⊕1⊕0=1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=111≠0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位错，可以根据检错码</a:t>
            </a:r>
            <a:r>
              <a:rPr lang="en-US" altLang="zh-CN" sz="1400" b="1" dirty="0"/>
              <a:t>G</a:t>
            </a:r>
            <a:r>
              <a:rPr lang="zh-CN" altLang="en-US" sz="1400" b="1" dirty="0"/>
              <a:t>的值纠错；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出错，只需要将该位取反，即可得到正确的海明码，说明扩展海明码能够发现并纠正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00747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59221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3</a:t>
            </a:r>
            <a:r>
              <a:rPr lang="zh-CN" altLang="en-US" sz="2000" b="1" dirty="0"/>
              <a:t>、补码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）模的概念</a:t>
            </a:r>
            <a:endParaRPr lang="en-US" altLang="zh-CN" sz="1600" b="1" dirty="0"/>
          </a:p>
          <a:p>
            <a:pPr lvl="3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400" b="1" dirty="0"/>
              <a:t>时钟：模（模数）为</a:t>
            </a:r>
            <a:r>
              <a:rPr lang="en-US" altLang="zh-CN" sz="1400" b="1" dirty="0"/>
              <a:t>12</a:t>
            </a:r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en-US" altLang="zh-CN" sz="1400" b="1" dirty="0"/>
              <a:t>15</a:t>
            </a:r>
            <a:r>
              <a:rPr lang="zh-CN" altLang="en-US" sz="1400" b="1" dirty="0"/>
              <a:t>点，即下午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点，因此有：</a:t>
            </a:r>
            <a:r>
              <a:rPr lang="en-US" altLang="zh-CN" sz="1400" b="1" dirty="0"/>
              <a:t>15 ≡ 12+3 ≡ 3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假设时钟的刻度为</a:t>
            </a:r>
            <a:r>
              <a:rPr lang="en-US" altLang="zh-CN" sz="1400" b="1" dirty="0"/>
              <a:t>11</a:t>
            </a:r>
            <a:r>
              <a:rPr lang="zh-CN" altLang="en-US" sz="1400" b="1" dirty="0"/>
              <a:t>点，为了将时钟调到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点，有二种方法：沿着顺时针拨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小时，或者沿着逆时针拨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小时。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即：</a:t>
            </a:r>
            <a:r>
              <a:rPr lang="en-US" altLang="zh-CN" sz="1400" b="1" dirty="0"/>
              <a:t>11 </a:t>
            </a:r>
            <a:r>
              <a:rPr lang="en-US" altLang="zh-CN" sz="1400" b="1" dirty="0">
                <a:solidFill>
                  <a:srgbClr val="FF0000"/>
                </a:solidFill>
              </a:rPr>
              <a:t>+ 4</a:t>
            </a:r>
            <a:r>
              <a:rPr lang="en-US" altLang="zh-CN" sz="1400" b="1" dirty="0"/>
              <a:t> ≡ 3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），</a:t>
            </a:r>
            <a:r>
              <a:rPr lang="en-US" altLang="zh-CN" sz="1400" b="1" dirty="0"/>
              <a:t>11 </a:t>
            </a:r>
            <a:r>
              <a:rPr lang="en-US" altLang="zh-CN" sz="1400" b="1" dirty="0">
                <a:solidFill>
                  <a:srgbClr val="FF0000"/>
                </a:solidFill>
              </a:rPr>
              <a:t>- 8</a:t>
            </a:r>
            <a:r>
              <a:rPr lang="en-US" altLang="zh-CN" sz="1400" b="1" dirty="0"/>
              <a:t> ≡ 3 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），或者：</a:t>
            </a:r>
            <a:r>
              <a:rPr lang="en-US" altLang="zh-CN" sz="1400" b="1" dirty="0"/>
              <a:t>-8 ≡ 12-8 ≡ +4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mod 12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en-US" altLang="zh-CN" sz="1400" b="1" dirty="0">
                <a:solidFill>
                  <a:srgbClr val="FF0000"/>
                </a:solidFill>
              </a:rPr>
              <a:t>-8</a:t>
            </a:r>
            <a:r>
              <a:rPr lang="zh-CN" altLang="en-US" sz="1400" b="1" dirty="0"/>
              <a:t>与</a:t>
            </a:r>
            <a:r>
              <a:rPr lang="en-US" altLang="zh-CN" sz="1400" b="1" dirty="0">
                <a:solidFill>
                  <a:srgbClr val="FF0000"/>
                </a:solidFill>
              </a:rPr>
              <a:t>+4</a:t>
            </a:r>
            <a:r>
              <a:rPr lang="zh-CN" altLang="en-US" sz="1400" b="1" dirty="0"/>
              <a:t>对模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是互补的，或者说以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为模时，</a:t>
            </a:r>
            <a:r>
              <a:rPr lang="en-US" altLang="zh-CN" sz="1400" b="1" dirty="0">
                <a:solidFill>
                  <a:srgbClr val="FF0000"/>
                </a:solidFill>
              </a:rPr>
              <a:t>-8</a:t>
            </a:r>
            <a:r>
              <a:rPr lang="zh-CN" altLang="en-US" sz="1400" b="1" dirty="0"/>
              <a:t>的补码是</a:t>
            </a:r>
            <a:r>
              <a:rPr lang="en-US" altLang="zh-CN" sz="1400" b="1" dirty="0">
                <a:solidFill>
                  <a:srgbClr val="FF0000"/>
                </a:solidFill>
              </a:rPr>
              <a:t>+4</a:t>
            </a:r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以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为模时，</a:t>
            </a:r>
            <a:r>
              <a:rPr lang="en-US" altLang="zh-CN" sz="1400" b="1" dirty="0"/>
              <a:t>-2</a:t>
            </a:r>
            <a:r>
              <a:rPr lang="zh-CN" altLang="en-US" sz="1400" b="1" dirty="0"/>
              <a:t>的补码是</a:t>
            </a:r>
            <a:r>
              <a:rPr lang="en-US" altLang="zh-CN" sz="1400" b="1" dirty="0"/>
              <a:t>+10</a:t>
            </a:r>
            <a:r>
              <a:rPr lang="zh-CN" altLang="en-US" sz="1400" b="1" dirty="0"/>
              <a:t>；以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为模时，</a:t>
            </a:r>
            <a:r>
              <a:rPr lang="en-US" altLang="zh-CN" sz="1400" b="1" dirty="0"/>
              <a:t>-5</a:t>
            </a:r>
            <a:r>
              <a:rPr lang="zh-CN" altLang="en-US" sz="1400" b="1" dirty="0"/>
              <a:t>的补码是</a:t>
            </a:r>
            <a:r>
              <a:rPr lang="en-US" altLang="zh-CN" sz="1400" b="1" dirty="0"/>
              <a:t>+7</a:t>
            </a:r>
            <a:endParaRPr lang="en-US" altLang="zh-CN" sz="16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E72D66-6DAB-4CB1-A6EB-77764172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2375"/>
            <a:ext cx="1440160" cy="14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E58E64-2C35-4497-B12D-5A9A7F4B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34957"/>
            <a:ext cx="1559386" cy="15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2561502-E7BC-4CE7-BF54-5005CCD9E229}"/>
              </a:ext>
            </a:extLst>
          </p:cNvPr>
          <p:cNvGrpSpPr/>
          <p:nvPr/>
        </p:nvGrpSpPr>
        <p:grpSpPr>
          <a:xfrm>
            <a:off x="6156176" y="594614"/>
            <a:ext cx="1937596" cy="1675870"/>
            <a:chOff x="6090788" y="312970"/>
            <a:chExt cx="2485135" cy="198061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1BAD163-25DD-455E-908F-7BC5850B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406240"/>
              <a:ext cx="2275731" cy="1887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4CF4C33-4D3C-490D-914C-65C153E9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788" y="312970"/>
              <a:ext cx="747434" cy="433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756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2-2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=1010010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)=0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⊕0⊕1⊕0⊕1⊕0⊕1⊕0=1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=000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位错，并且是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</a:t>
            </a:r>
            <a:r>
              <a:rPr lang="zh-CN" altLang="en-US" sz="1400" b="1" dirty="0"/>
              <a:t>出错，不需要纠错。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254176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8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）和第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⊕0⊕0⊕0=0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⊕……⊕</a:t>
            </a:r>
            <a:r>
              <a:rPr lang="en-US" altLang="zh-CN" sz="1200" b="1" dirty="0" err="1"/>
              <a:t>D’</a:t>
            </a:r>
            <a:r>
              <a:rPr lang="en-US" altLang="zh-CN" sz="1200" b="1" baseline="-25000" dirty="0" err="1"/>
              <a:t>k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⊕……⊕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r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⊕0⊕0⊕0⊕0⊕0⊕1⊕0=0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=110≠0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位错，但是无法知道是哪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位错误，即无法纠错。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517391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5205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例</a:t>
            </a:r>
            <a:r>
              <a:rPr lang="en-US" altLang="zh-CN" sz="1600" b="1" dirty="0"/>
              <a:t>2.11</a:t>
            </a:r>
            <a:r>
              <a:rPr lang="zh-CN" altLang="en-US" sz="1600" b="1" dirty="0"/>
              <a:t>：设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= D</a:t>
            </a:r>
            <a:r>
              <a:rPr lang="en-US" altLang="zh-CN" sz="1600" b="1" baseline="-25000" dirty="0"/>
              <a:t>7</a:t>
            </a:r>
            <a:r>
              <a:rPr lang="en-US" altLang="zh-CN" sz="1600" b="1" dirty="0"/>
              <a:t>……D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=1101010</a:t>
            </a:r>
            <a:r>
              <a:rPr lang="zh-CN" altLang="en-US" sz="1600" b="1" dirty="0"/>
              <a:t>，请给出能</a:t>
            </a:r>
            <a:r>
              <a:rPr lang="zh-CN" altLang="en-US" sz="1600" b="1" dirty="0">
                <a:solidFill>
                  <a:srgbClr val="FF0000"/>
                </a:solidFill>
              </a:rPr>
              <a:t>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的海明码方案。在假设没有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位错的前提下，尝试分析该编码能否</a:t>
            </a:r>
            <a:r>
              <a:rPr lang="zh-CN" altLang="en-US" sz="1600" b="1" dirty="0">
                <a:solidFill>
                  <a:srgbClr val="FF0000"/>
                </a:solidFill>
              </a:rPr>
              <a:t>区分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位错和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……D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k=7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如下（参见表</a:t>
            </a:r>
            <a:r>
              <a:rPr lang="en-US" altLang="zh-CN" sz="1400" b="1" dirty="0"/>
              <a:t>2.22</a:t>
            </a:r>
            <a:r>
              <a:rPr lang="zh-CN" altLang="en-US" sz="1400" b="1" dirty="0"/>
              <a:t>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</a:t>
            </a:r>
            <a:r>
              <a:rPr lang="en-US" altLang="zh-CN" sz="1200" b="1" dirty="0"/>
              <a:t>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</a:t>
            </a:r>
            <a:r>
              <a:rPr lang="en-US" altLang="zh-CN" sz="1200" b="1" baseline="-25000" dirty="0"/>
              <a:t>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5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=11001010011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该海明码只能发现并纠正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位错误。假设在传输或存储过程中，该海明码的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10011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⊕0⊕1⊕1⊕0⊕1 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⊕1⊕0⊕1⊕1⊕1 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=0110=6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位错，且是第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位出错，只需将第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位取反即可得到正确的数据。因此，该海明码可以发现并纠正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759868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229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例</a:t>
            </a:r>
            <a:r>
              <a:rPr lang="en-US" altLang="zh-CN" sz="1600" b="1" dirty="0"/>
              <a:t>2.11</a:t>
            </a:r>
            <a:r>
              <a:rPr lang="zh-CN" altLang="en-US" sz="1600" b="1" dirty="0"/>
              <a:t>：设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= D</a:t>
            </a:r>
            <a:r>
              <a:rPr lang="en-US" altLang="zh-CN" sz="1600" b="1" baseline="-25000" dirty="0"/>
              <a:t>7</a:t>
            </a:r>
            <a:r>
              <a:rPr lang="en-US" altLang="zh-CN" sz="1600" b="1" dirty="0"/>
              <a:t>……D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=1101010</a:t>
            </a:r>
            <a:r>
              <a:rPr lang="zh-CN" altLang="en-US" sz="1600" b="1" dirty="0"/>
              <a:t>，请给出能</a:t>
            </a:r>
            <a:r>
              <a:rPr lang="zh-CN" altLang="en-US" sz="1600" b="1" dirty="0">
                <a:solidFill>
                  <a:srgbClr val="FF0000"/>
                </a:solidFill>
              </a:rPr>
              <a:t>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的海明码方案。在假设没有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位错的前提下，尝试分析该编码能否</a:t>
            </a:r>
            <a:r>
              <a:rPr lang="zh-CN" altLang="en-US" sz="1600" b="1" dirty="0">
                <a:solidFill>
                  <a:srgbClr val="FF0000"/>
                </a:solidFill>
              </a:rPr>
              <a:t>区分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位错和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2"/>
            <a:r>
              <a:rPr lang="zh-CN" altLang="en-US" sz="1400" b="1" dirty="0"/>
              <a:t>但是该海明码不能发现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位出错。</a:t>
            </a:r>
            <a:endParaRPr lang="en-US" altLang="zh-CN" sz="1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假设在传输或存储过程中，该海明码的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）和第</a:t>
            </a:r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⊕1⊕0⊕1⊕1⊕1=1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=0010=2</a:t>
            </a:r>
            <a:r>
              <a:rPr lang="zh-CN" altLang="en-US" sz="1400" b="1" dirty="0"/>
              <a:t>，显然</a:t>
            </a:r>
            <a:r>
              <a:rPr lang="en-US" altLang="zh-CN" sz="1400" b="1" dirty="0"/>
              <a:t>G</a:t>
            </a:r>
            <a:r>
              <a:rPr lang="zh-CN" altLang="en-US" sz="1400" b="1" dirty="0"/>
              <a:t>的值反映不了海明码是不是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如果要能发现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位错，就需要使用扩展的海明码。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647366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2.4.4  </a:t>
            </a:r>
            <a:r>
              <a:rPr lang="zh-CN" altLang="en-US" b="1" dirty="0">
                <a:ea typeface="黑体" pitchFamily="49" charset="-122"/>
              </a:rPr>
              <a:t>循环冗余校验</a:t>
            </a:r>
            <a:endParaRPr lang="en-US" altLang="zh-CN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循环冗余校验（</a:t>
            </a:r>
            <a:r>
              <a:rPr lang="en-US" altLang="zh-CN" sz="1600" b="1" dirty="0"/>
              <a:t>Cyclic Redundancy Check</a:t>
            </a:r>
            <a:r>
              <a:rPr lang="zh-CN" altLang="en-US" sz="1600" b="1" dirty="0"/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CRC</a:t>
            </a:r>
            <a:r>
              <a:rPr lang="zh-CN" altLang="en-US" sz="1600" b="1" dirty="0"/>
              <a:t>）是一种基于模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运算的校验码，在磁盘存储和计算机通信方面应用广泛。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、模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运算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加减：</a:t>
            </a:r>
            <a:r>
              <a:rPr lang="en-US" altLang="zh-CN" sz="1400" b="1" dirty="0"/>
              <a:t>0 </a:t>
            </a:r>
            <a:r>
              <a:rPr lang="en-US" altLang="zh-CN" sz="1400" b="1" dirty="0">
                <a:ea typeface="等线" panose="02010600030101010101" pitchFamily="2" charset="-122"/>
              </a:rPr>
              <a:t>± 0 = 0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0 </a:t>
            </a:r>
            <a:r>
              <a:rPr lang="en-US" altLang="zh-CN" sz="1400" b="1" dirty="0">
                <a:ea typeface="等线" panose="02010600030101010101" pitchFamily="2" charset="-122"/>
              </a:rPr>
              <a:t>± 1 = 1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1 </a:t>
            </a:r>
            <a:r>
              <a:rPr lang="en-US" altLang="zh-CN" sz="1400" b="1" dirty="0">
                <a:ea typeface="等线" panose="02010600030101010101" pitchFamily="2" charset="-122"/>
              </a:rPr>
              <a:t>± 0 = 0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1 </a:t>
            </a:r>
            <a:r>
              <a:rPr lang="en-US" altLang="zh-CN" sz="1400" b="1" dirty="0">
                <a:ea typeface="等线" panose="02010600030101010101" pitchFamily="2" charset="-122"/>
              </a:rPr>
              <a:t>± 1 = 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乘法：根据模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加法运算求部分积，不考虑进位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</a:t>
            </a:r>
            <a:r>
              <a:rPr lang="en-US" altLang="zh-CN" sz="1200" b="1" dirty="0"/>
              <a:t>2.12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1101 x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=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111001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除法：根据模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减法运算求部分余数，部分余数首位为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，商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；部分余数首位为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，商</a:t>
            </a:r>
            <a:r>
              <a:rPr lang="en-US" altLang="zh-CN" sz="1400" b="1" dirty="0"/>
              <a:t>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</a:t>
            </a:r>
            <a:r>
              <a:rPr lang="en-US" altLang="zh-CN" sz="1200" b="1" dirty="0"/>
              <a:t>2.13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10010 ÷ 101 = </a:t>
            </a:r>
            <a:r>
              <a:rPr lang="zh-CN" altLang="en-US" sz="1200" b="1" dirty="0"/>
              <a:t>商为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、余数为</a:t>
            </a:r>
            <a:r>
              <a:rPr lang="en-US" altLang="zh-CN" sz="1200" b="1" dirty="0"/>
              <a:t>11</a:t>
            </a:r>
            <a:endParaRPr lang="en-US" altLang="zh-CN" sz="1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623A08-4791-456B-AB88-95A01D48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157192"/>
            <a:ext cx="1565468" cy="15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605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、编码规则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 C</a:t>
            </a:r>
            <a:r>
              <a:rPr lang="en-US" altLang="zh-CN" sz="1400" b="1" baseline="-25000" dirty="0"/>
              <a:t>k-1</a:t>
            </a:r>
            <a:r>
              <a:rPr lang="en-US" altLang="zh-CN" sz="1400" b="1" dirty="0"/>
              <a:t>…C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=P</a:t>
            </a:r>
            <a:r>
              <a:rPr lang="en-US" altLang="zh-CN" sz="1400" b="1" baseline="-25000" dirty="0"/>
              <a:t>r-1</a:t>
            </a:r>
            <a:r>
              <a:rPr lang="en-US" altLang="zh-CN" sz="1400" b="1" dirty="0"/>
              <a:t>…P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 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k-1</a:t>
            </a:r>
            <a:r>
              <a:rPr lang="en-US" altLang="zh-CN" sz="1400" b="1" dirty="0">
                <a:solidFill>
                  <a:srgbClr val="FF0000"/>
                </a:solidFill>
              </a:rPr>
              <a:t>…C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r-1</a:t>
            </a:r>
            <a:r>
              <a:rPr lang="en-US" altLang="zh-CN" sz="1400" b="1" dirty="0">
                <a:solidFill>
                  <a:srgbClr val="FF0000"/>
                </a:solidFill>
              </a:rPr>
              <a:t>…P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n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n=</a:t>
            </a:r>
            <a:r>
              <a:rPr lang="en-US" altLang="zh-CN" sz="1400" b="1" dirty="0" err="1"/>
              <a:t>k+r</a:t>
            </a:r>
            <a:r>
              <a:rPr lang="zh-CN" altLang="en-US" sz="1400" b="1" dirty="0"/>
              <a:t>，称为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n,k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应满足如下关系：</a:t>
            </a:r>
            <a:r>
              <a:rPr lang="en-US" altLang="zh-CN" sz="1400" b="1" dirty="0"/>
              <a:t>n = </a:t>
            </a:r>
            <a:r>
              <a:rPr lang="en-US" altLang="zh-CN" sz="1400" b="1" dirty="0" err="1"/>
              <a:t>k+r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ea typeface="等线" panose="02010600030101010101" pitchFamily="2" charset="-122"/>
              </a:rPr>
              <a:t>≤ 2</a:t>
            </a:r>
            <a:r>
              <a:rPr lang="en-US" altLang="zh-CN" sz="1400" b="1" baseline="30000" dirty="0">
                <a:ea typeface="等线" panose="02010600030101010101" pitchFamily="2" charset="-122"/>
              </a:rPr>
              <a:t>r</a:t>
            </a:r>
            <a:r>
              <a:rPr lang="en-US" altLang="zh-CN" sz="1400" b="1" dirty="0">
                <a:ea typeface="等线" panose="02010600030101010101" pitchFamily="2" charset="-122"/>
              </a:rPr>
              <a:t>-1</a:t>
            </a:r>
            <a:r>
              <a:rPr lang="zh-CN" altLang="en-US" sz="1400" b="1" dirty="0"/>
              <a:t>（与海明码相同）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原始数据用多项式</a:t>
            </a:r>
            <a:r>
              <a:rPr lang="en-US" altLang="zh-CN" sz="1400" b="1" dirty="0"/>
              <a:t>M(x)</a:t>
            </a:r>
            <a:r>
              <a:rPr lang="zh-CN" altLang="en-US" sz="1400" b="1" dirty="0"/>
              <a:t>表示：</a:t>
            </a:r>
            <a:r>
              <a:rPr lang="en-US" altLang="zh-CN" sz="1400" b="1" dirty="0">
                <a:solidFill>
                  <a:srgbClr val="FF0000"/>
                </a:solidFill>
              </a:rPr>
              <a:t>M(x)</a:t>
            </a:r>
            <a:r>
              <a:rPr lang="en-US" altLang="zh-CN" sz="1400" b="1" dirty="0"/>
              <a:t> = C</a:t>
            </a:r>
            <a:r>
              <a:rPr lang="en-US" altLang="zh-CN" sz="1400" b="1" baseline="-25000" dirty="0"/>
              <a:t>k-1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k-1</a:t>
            </a:r>
            <a:r>
              <a:rPr lang="en-US" altLang="zh-CN" sz="1400" b="1" dirty="0"/>
              <a:t>+……+C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1</a:t>
            </a:r>
            <a:r>
              <a:rPr lang="en-US" altLang="zh-CN" sz="1400" b="1" dirty="0"/>
              <a:t>+ C</a:t>
            </a:r>
            <a:r>
              <a:rPr lang="en-US" altLang="zh-CN" sz="1400" b="1" baseline="-25000" dirty="0"/>
              <a:t>0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0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M(x)</a:t>
            </a:r>
            <a:r>
              <a:rPr lang="zh-CN" altLang="en-US" sz="1400" b="1" dirty="0"/>
              <a:t>左移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位，可表示成：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zh-CN" altLang="en-US" sz="1400" b="1" dirty="0"/>
              <a:t>，右侧空出的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位用来放置校验码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选择一个</a:t>
            </a:r>
            <a:r>
              <a:rPr lang="en-US" altLang="zh-CN" sz="1400" b="1" dirty="0"/>
              <a:t>r+1</a:t>
            </a:r>
            <a:r>
              <a:rPr lang="zh-CN" altLang="en-US" sz="1400" b="1" dirty="0"/>
              <a:t>位的生成多项式</a:t>
            </a:r>
            <a:r>
              <a:rPr lang="en-US" altLang="zh-CN" sz="1400" b="1" dirty="0">
                <a:solidFill>
                  <a:srgbClr val="FF0000"/>
                </a:solidFill>
              </a:rPr>
              <a:t>G(x)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用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zh-CN" altLang="en-US" sz="1400" b="1" dirty="0"/>
              <a:t>按模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的运算规则除以生成多项式</a:t>
            </a:r>
            <a:r>
              <a:rPr lang="en-US" altLang="zh-CN" sz="1400" b="1" dirty="0"/>
              <a:t>G(x)</a:t>
            </a:r>
            <a:r>
              <a:rPr lang="zh-CN" altLang="en-US" sz="1400" b="1" dirty="0"/>
              <a:t>，得到商为</a:t>
            </a:r>
            <a:r>
              <a:rPr lang="en-US" altLang="zh-CN" sz="1400" b="1" dirty="0"/>
              <a:t>Q(x)</a:t>
            </a:r>
            <a:r>
              <a:rPr lang="zh-CN" altLang="en-US" sz="1400" b="1" dirty="0"/>
              <a:t>，余数</a:t>
            </a:r>
            <a:r>
              <a:rPr lang="en-US" altLang="zh-CN" sz="1400" b="1" dirty="0"/>
              <a:t>R(x)</a:t>
            </a:r>
            <a:r>
              <a:rPr lang="zh-CN" altLang="en-US" sz="1400" b="1" dirty="0"/>
              <a:t>作为校验码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M(x)·2</a:t>
            </a:r>
            <a:r>
              <a:rPr lang="en-US" altLang="zh-CN" sz="1400" b="1" baseline="30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+R(x)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例如，原始数据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k=3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r=4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110 0000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选择生成多项式</a:t>
            </a:r>
            <a:r>
              <a:rPr lang="en-US" altLang="zh-CN" sz="1400" b="1" dirty="0"/>
              <a:t>G(x)=</a:t>
            </a:r>
            <a:r>
              <a:rPr lang="en-US" altLang="zh-CN" sz="1400" b="1" dirty="0">
                <a:solidFill>
                  <a:srgbClr val="FF0000"/>
                </a:solidFill>
              </a:rPr>
              <a:t>11101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/G(x) = 110 0000 / 11101 = </a:t>
            </a:r>
            <a:r>
              <a:rPr lang="zh-CN" altLang="en-US" sz="1400" b="1" dirty="0"/>
              <a:t>商为</a:t>
            </a:r>
            <a:r>
              <a:rPr lang="en-US" altLang="zh-CN" sz="1400" b="1" dirty="0"/>
              <a:t>101</a:t>
            </a:r>
            <a:r>
              <a:rPr lang="zh-CN" altLang="en-US" sz="1400" b="1" dirty="0"/>
              <a:t>、余数为</a:t>
            </a:r>
            <a:r>
              <a:rPr lang="en-US" altLang="zh-CN" sz="1400" b="1" dirty="0">
                <a:solidFill>
                  <a:srgbClr val="FF0000"/>
                </a:solidFill>
              </a:rPr>
              <a:t>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码：</a:t>
            </a:r>
            <a:r>
              <a:rPr lang="en-US" altLang="zh-CN" sz="1400" b="1" dirty="0">
                <a:solidFill>
                  <a:srgbClr val="FF0000"/>
                </a:solidFill>
              </a:rPr>
              <a:t>110 1001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因为：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=Q(x)G(x)+R(x)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码可以表示为：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+R(x)=[Q(x)G(x)+R(x)]+R(x) = Q(x)G(x)+[</a:t>
            </a:r>
            <a:r>
              <a:rPr lang="en-US" altLang="zh-CN" sz="1400" b="1" dirty="0">
                <a:solidFill>
                  <a:srgbClr val="FF0000"/>
                </a:solidFill>
              </a:rPr>
              <a:t>R(x)+R(x)</a:t>
            </a:r>
            <a:r>
              <a:rPr lang="en-US" altLang="zh-CN" sz="1400" b="1" dirty="0"/>
              <a:t>] = Q(x)G(x)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因此：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/G(x)=Q(x)</a:t>
            </a:r>
            <a:r>
              <a:rPr lang="zh-CN" altLang="en-US" sz="1400" b="1" dirty="0"/>
              <a:t>，即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码一定能被生成多项式整除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例如，</a:t>
            </a:r>
            <a:r>
              <a:rPr lang="en-US" altLang="zh-CN" sz="1400" b="1" dirty="0">
                <a:solidFill>
                  <a:srgbClr val="FF0000"/>
                </a:solidFill>
              </a:rPr>
              <a:t>110 1001 / 11101</a:t>
            </a:r>
            <a:r>
              <a:rPr lang="en-US" altLang="zh-CN" sz="1400" b="1" dirty="0"/>
              <a:t> = </a:t>
            </a:r>
            <a:r>
              <a:rPr lang="zh-CN" altLang="en-US" sz="1400" b="1" dirty="0"/>
              <a:t>商为</a:t>
            </a:r>
            <a:r>
              <a:rPr lang="en-US" altLang="zh-CN" sz="1400" b="1" dirty="0">
                <a:solidFill>
                  <a:srgbClr val="FF0000"/>
                </a:solidFill>
              </a:rPr>
              <a:t>101</a:t>
            </a:r>
            <a:r>
              <a:rPr lang="zh-CN" altLang="en-US" sz="1400" b="1" dirty="0"/>
              <a:t>、余数为</a:t>
            </a:r>
            <a:r>
              <a:rPr lang="en-US" altLang="zh-CN" sz="1400" b="1" dirty="0">
                <a:solidFill>
                  <a:srgbClr val="FF0000"/>
                </a:solidFill>
              </a:rPr>
              <a:t>0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92DE442-210B-48A8-9DA4-37FBF94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81" y="3789040"/>
            <a:ext cx="1214287" cy="12256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FDCA573-6B6D-463B-ABEC-CD801AA8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661248"/>
            <a:ext cx="1113120" cy="1097552"/>
          </a:xfrm>
          <a:prstGeom prst="rect">
            <a:avLst/>
          </a:prstGeom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0487B5B-0A31-4DE1-BF86-33D2891D45A1}"/>
              </a:ext>
            </a:extLst>
          </p:cNvPr>
          <p:cNvSpPr/>
          <p:nvPr/>
        </p:nvSpPr>
        <p:spPr>
          <a:xfrm>
            <a:off x="5364088" y="4797152"/>
            <a:ext cx="1338993" cy="504056"/>
          </a:xfrm>
          <a:prstGeom prst="wedgeRoundRectCallout">
            <a:avLst>
              <a:gd name="adj1" fmla="val 66817"/>
              <a:gd name="adj2" fmla="val 643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</a:rPr>
              <a:t>根据模</a:t>
            </a:r>
            <a:r>
              <a:rPr lang="en-US" altLang="zh-CN" sz="1400" dirty="0">
                <a:solidFill>
                  <a:srgbClr val="C00000"/>
                </a:solidFill>
              </a:rPr>
              <a:t>2</a:t>
            </a:r>
            <a:r>
              <a:rPr lang="zh-CN" altLang="en-US" sz="1400" dirty="0">
                <a:solidFill>
                  <a:srgbClr val="C00000"/>
                </a:solidFill>
              </a:rPr>
              <a:t>运算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C00000"/>
                </a:solidFill>
              </a:rPr>
              <a:t>此项为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44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编码特性（教材上放在第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部分）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码可以发现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位错和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位错，并可以纠正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位错（相当于扩展海明码的功能）。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2.24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码的出错模式（可以发现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位错，并且可以纠正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位错，因为每个出错位对应一个不同的余数）。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=0000=0</a:t>
            </a:r>
            <a:r>
              <a:rPr lang="zh-CN" altLang="en-US" sz="800" b="1" dirty="0"/>
              <a:t>，没有错误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=0001=1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=0010=2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=0100=4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=1000=8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=1101=13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=0111=7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=1110=14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2.25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码的出错模式（可以发现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位错，但是无法纠正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位错，因为每个余数对应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个不同的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=0011=3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=0101=5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=0110=6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=1001=9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=1010=10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=1100=12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=1111=15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8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假设前面的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 110 1001</a:t>
            </a:r>
            <a:r>
              <a:rPr lang="zh-CN" altLang="en-US" sz="1400" b="1" dirty="0"/>
              <a:t>，经过传输或存储后，有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位出错（如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位出错</a:t>
            </a:r>
            <a:r>
              <a:rPr lang="zh-CN" altLang="en-US" sz="1400" b="1" dirty="0"/>
              <a:t>），变成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10 1001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码除以生成多项式的余数为：</a:t>
            </a:r>
            <a:r>
              <a:rPr lang="en-US" altLang="zh-CN" sz="1400" b="1" dirty="0"/>
              <a:t>010 1001 / 11101 = </a:t>
            </a:r>
            <a:r>
              <a:rPr lang="zh-CN" altLang="en-US" sz="1400" b="1" dirty="0"/>
              <a:t>商为</a:t>
            </a:r>
            <a:r>
              <a:rPr lang="en-US" altLang="zh-CN" sz="1400" b="1" dirty="0"/>
              <a:t>011</a:t>
            </a:r>
            <a:r>
              <a:rPr lang="zh-CN" altLang="en-US" sz="1400" b="1" dirty="0"/>
              <a:t>，余数为</a:t>
            </a:r>
            <a:r>
              <a:rPr lang="en-US" altLang="zh-CN" sz="1400" b="1" dirty="0">
                <a:solidFill>
                  <a:srgbClr val="FF0000"/>
                </a:solidFill>
              </a:rPr>
              <a:t>1110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余数</a:t>
            </a:r>
            <a:r>
              <a:rPr lang="en-US" altLang="zh-CN" sz="1400" b="1" dirty="0"/>
              <a:t>=1110</a:t>
            </a:r>
            <a:r>
              <a:rPr lang="zh-CN" altLang="en-US" sz="1400" b="1" dirty="0"/>
              <a:t>，表示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位出错</a:t>
            </a:r>
            <a:r>
              <a:rPr lang="zh-CN" altLang="en-US" sz="1400" b="1" dirty="0"/>
              <a:t>，只需要将该位取反，即得到正确的数据。</a:t>
            </a:r>
            <a:endParaRPr lang="en-US" altLang="zh-CN" sz="12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F1624FB-17CF-4402-AD6C-2631FFEB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5517232"/>
            <a:ext cx="1055062" cy="10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086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编、解码电路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图</a:t>
            </a:r>
            <a:r>
              <a:rPr lang="en-US" altLang="zh-CN" sz="1400" b="1" dirty="0"/>
              <a:t>2.20</a:t>
            </a:r>
            <a:r>
              <a:rPr lang="zh-CN" altLang="en-US" sz="1400" b="1" dirty="0"/>
              <a:t>（见教材）：生成多项式为</a:t>
            </a:r>
            <a:r>
              <a:rPr lang="en-US" altLang="zh-CN" sz="1400" b="1" dirty="0">
                <a:solidFill>
                  <a:srgbClr val="FF0000"/>
                </a:solidFill>
              </a:rPr>
              <a:t>G(x)=11101</a:t>
            </a:r>
            <a:r>
              <a:rPr lang="zh-CN" altLang="en-US" sz="1400" b="1" dirty="0"/>
              <a:t>时的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串行编、解码电路。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编码：原始数据从</a:t>
            </a:r>
            <a:r>
              <a:rPr lang="en-US" altLang="zh-CN" sz="1400" b="1" dirty="0"/>
              <a:t>Din</a:t>
            </a:r>
            <a:r>
              <a:rPr lang="zh-CN" altLang="en-US" sz="1400" b="1" dirty="0"/>
              <a:t>端串行输入，经过</a:t>
            </a:r>
            <a:r>
              <a:rPr lang="en-US" altLang="zh-CN" sz="1400" b="1" dirty="0"/>
              <a:t>n-1</a:t>
            </a:r>
            <a:r>
              <a:rPr lang="zh-CN" altLang="en-US" sz="1400" b="1" dirty="0"/>
              <a:t>个时钟周期后，可以计算得到最终的余数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；原始数据和余数拼接在一起就是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码。</a:t>
            </a:r>
            <a:endParaRPr lang="en-US" altLang="zh-CN" sz="14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解码：接收到的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码从</a:t>
            </a:r>
            <a:r>
              <a:rPr lang="en-US" altLang="zh-CN" sz="1400" b="1" dirty="0"/>
              <a:t>Din</a:t>
            </a:r>
            <a:r>
              <a:rPr lang="zh-CN" altLang="en-US" sz="1400" b="1" dirty="0"/>
              <a:t>端串行输入，经过</a:t>
            </a:r>
            <a:r>
              <a:rPr lang="en-US" altLang="zh-CN" sz="1400" b="1" dirty="0"/>
              <a:t>n-1</a:t>
            </a:r>
            <a:r>
              <a:rPr lang="zh-CN" altLang="en-US" sz="1400" b="1" dirty="0"/>
              <a:t>个时钟周期后，可以计算得到最终的余数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；根据余数的值，可以知道是哪一位出错（假设只有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位出错），或者无错。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不同的生成多项式</a:t>
            </a:r>
            <a:r>
              <a:rPr lang="en-US" altLang="zh-CN" sz="1400" b="1" dirty="0"/>
              <a:t>G(x)</a:t>
            </a:r>
            <a:r>
              <a:rPr lang="zh-CN" altLang="en-US" sz="1400" b="1" dirty="0"/>
              <a:t>对应不同的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编、解码电路。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编、解码流程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图</a:t>
            </a:r>
            <a:r>
              <a:rPr lang="en-US" altLang="zh-CN" sz="1400" b="1" dirty="0"/>
              <a:t>2.21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编、解码流程。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</a:t>
            </a:r>
            <a:r>
              <a:rPr lang="en-US" altLang="zh-CN" sz="1400" b="1" dirty="0" err="1"/>
              <a:t>a</a:t>
            </a:r>
            <a:r>
              <a:rPr lang="en-US" altLang="zh-CN" sz="1400" b="1" baseline="-25000" dirty="0" err="1"/>
              <a:t>k</a:t>
            </a:r>
            <a:r>
              <a:rPr lang="en-US" altLang="zh-CN" sz="1400" b="1" dirty="0"/>
              <a:t>…a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a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，左移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位后，送入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编码电路；即将左移后的原始数据除以生成多项式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en-US" altLang="zh-CN" sz="1400" b="1" dirty="0"/>
              <a:t>…g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；将得到的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位余数</a:t>
            </a:r>
            <a:r>
              <a:rPr lang="en-US" altLang="zh-CN" sz="1400" b="1" dirty="0" err="1"/>
              <a:t>b</a:t>
            </a:r>
            <a:r>
              <a:rPr lang="en-US" altLang="zh-CN" sz="1400" b="1" baseline="-25000" dirty="0" err="1"/>
              <a:t>r</a:t>
            </a:r>
            <a:r>
              <a:rPr lang="en-US" altLang="zh-CN" sz="1400" b="1" dirty="0"/>
              <a:t>…b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b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与原始数据</a:t>
            </a:r>
            <a:r>
              <a:rPr lang="en-US" altLang="zh-CN" sz="1400" b="1" dirty="0" err="1"/>
              <a:t>a</a:t>
            </a:r>
            <a:r>
              <a:rPr lang="en-US" altLang="zh-CN" sz="1400" b="1" baseline="-25000" dirty="0" err="1"/>
              <a:t>k</a:t>
            </a:r>
            <a:r>
              <a:rPr lang="en-US" altLang="zh-CN" sz="1400" b="1" dirty="0"/>
              <a:t>…a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a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拼接成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 err="1">
                <a:solidFill>
                  <a:srgbClr val="FF0000"/>
                </a:solidFill>
              </a:rPr>
              <a:t>a</a:t>
            </a:r>
            <a:r>
              <a:rPr lang="en-US" altLang="zh-CN" sz="1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400" b="1" dirty="0">
                <a:solidFill>
                  <a:srgbClr val="FF0000"/>
                </a:solidFill>
              </a:rPr>
              <a:t>…a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a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…b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码经过传输或存储后，变成可能出错的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k</a:t>
            </a:r>
            <a:r>
              <a:rPr lang="en-US" altLang="zh-CN" sz="1400" b="1" dirty="0">
                <a:solidFill>
                  <a:srgbClr val="FF0000"/>
                </a:solidFill>
              </a:rPr>
              <a:t>…c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…d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码送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解码电路，即将接收到的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码除以生成多项式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en-US" altLang="zh-CN" sz="1400" b="1" dirty="0"/>
              <a:t>…g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，将得到的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位余数</a:t>
            </a:r>
            <a:r>
              <a:rPr lang="en-US" altLang="zh-CN" sz="1400" b="1" dirty="0" err="1"/>
              <a:t>s</a:t>
            </a:r>
            <a:r>
              <a:rPr lang="en-US" altLang="zh-CN" sz="1400" b="1" baseline="-25000" dirty="0" err="1"/>
              <a:t>r</a:t>
            </a:r>
            <a:r>
              <a:rPr lang="en-US" altLang="zh-CN" sz="1400" b="1" dirty="0"/>
              <a:t>…s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s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送决策逻辑；若余数为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，表示没有错误；若余数不为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，则根据余数的值，可以确定是哪一位错（假设只有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位错），只需要将该位取反即可得到正确的数据。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796710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CAA76CD-8796-499E-AD36-6FEB9747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1" y="1205594"/>
            <a:ext cx="8676965" cy="3744416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39374E5-46EC-46D5-891F-1CF3CB740525}"/>
              </a:ext>
            </a:extLst>
          </p:cNvPr>
          <p:cNvSpPr/>
          <p:nvPr/>
        </p:nvSpPr>
        <p:spPr>
          <a:xfrm>
            <a:off x="683568" y="4653136"/>
            <a:ext cx="2664296" cy="1296144"/>
          </a:xfrm>
          <a:prstGeom prst="wedgeRoundRectCallout">
            <a:avLst>
              <a:gd name="adj1" fmla="val -38355"/>
              <a:gd name="adj2" fmla="val -1797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初始化状态</a:t>
            </a:r>
            <a:endParaRPr lang="en-US" altLang="zh-CN" dirty="0"/>
          </a:p>
          <a:p>
            <a:r>
              <a:rPr lang="zh-CN" altLang="en-US" dirty="0"/>
              <a:t>原始数据</a:t>
            </a:r>
            <a:r>
              <a:rPr lang="en-US" altLang="zh-CN" dirty="0"/>
              <a:t>110</a:t>
            </a:r>
          </a:p>
          <a:p>
            <a:r>
              <a:rPr lang="zh-CN" altLang="en-US" dirty="0"/>
              <a:t>按下复位键，电路处于初始状态，计数器清零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74780-6A34-4DE0-A70F-CD7CDCFD3629}"/>
              </a:ext>
            </a:extLst>
          </p:cNvPr>
          <p:cNvSpPr txBox="1"/>
          <p:nvPr/>
        </p:nvSpPr>
        <p:spPr>
          <a:xfrm>
            <a:off x="3347864" y="53938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CRC</a:t>
            </a:r>
            <a:r>
              <a:rPr lang="zh-CN" altLang="en-US" sz="2000" dirty="0"/>
              <a:t>串行编码电路</a:t>
            </a:r>
          </a:p>
        </p:txBody>
      </p:sp>
    </p:spTree>
    <p:extLst>
      <p:ext uri="{BB962C8B-B14F-4D97-AF65-F5344CB8AC3E}">
        <p14:creationId xmlns:p14="http://schemas.microsoft.com/office/powerpoint/2010/main" val="17372978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E7748E-085F-449E-A546-CEB8B5BE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6" y="1340768"/>
            <a:ext cx="8716548" cy="3096344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6AF37110-D58F-448E-B9A1-24089CCDD719}"/>
              </a:ext>
            </a:extLst>
          </p:cNvPr>
          <p:cNvSpPr/>
          <p:nvPr/>
        </p:nvSpPr>
        <p:spPr>
          <a:xfrm>
            <a:off x="683568" y="5157192"/>
            <a:ext cx="4392488" cy="1080120"/>
          </a:xfrm>
          <a:prstGeom prst="wedgeRoundRectCallout">
            <a:avLst>
              <a:gd name="adj1" fmla="val -44453"/>
              <a:gd name="adj2" fmla="val -1806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按下装入键，</a:t>
            </a:r>
            <a:r>
              <a:rPr lang="en-US" altLang="zh-CN" dirty="0"/>
              <a:t>110</a:t>
            </a:r>
            <a:r>
              <a:rPr lang="zh-CN" altLang="en-US" dirty="0"/>
              <a:t>装入移位寄存器，按照从右至左的顺序，即右侧高位，左侧低位</a:t>
            </a:r>
          </a:p>
        </p:txBody>
      </p:sp>
    </p:spTree>
    <p:extLst>
      <p:ext uri="{BB962C8B-B14F-4D97-AF65-F5344CB8AC3E}">
        <p14:creationId xmlns:p14="http://schemas.microsoft.com/office/powerpoint/2010/main" val="4053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）补码的定义</a:t>
            </a:r>
            <a:endParaRPr lang="en-US" altLang="zh-CN" sz="1600" b="1" dirty="0"/>
          </a:p>
          <a:p>
            <a:pPr lvl="3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2.1</a:t>
            </a:r>
            <a:r>
              <a:rPr lang="zh-CN" altLang="en-US" sz="1400" b="1" dirty="0"/>
              <a:t>：求补码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小数（正数）：</a:t>
            </a:r>
            <a:r>
              <a:rPr lang="en-US" altLang="zh-CN" sz="1050" b="1" dirty="0"/>
              <a:t>x=+0.0101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=0.0101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x=-0.0101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=2+x=2-0.0101=1.1011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=2+x=2-0.0000=0.0000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x=-1.0000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=2+x=2-1.0000=1.0000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2.2</a:t>
            </a:r>
            <a:r>
              <a:rPr lang="zh-CN" altLang="en-US" sz="1400" b="1" dirty="0"/>
              <a:t>：设某计算机的字长为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位，分别求真值</a:t>
            </a:r>
            <a:r>
              <a:rPr lang="en-US" altLang="zh-CN" sz="1400" b="1" dirty="0"/>
              <a:t>x=(-10101)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，真值</a:t>
            </a:r>
            <a:r>
              <a:rPr lang="en-US" altLang="zh-CN" sz="1400" b="1" dirty="0"/>
              <a:t>x=-128</a:t>
            </a:r>
            <a:r>
              <a:rPr lang="zh-CN" altLang="en-US" sz="1400" b="1" dirty="0"/>
              <a:t>的补码。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x=(-10101)</a:t>
            </a:r>
            <a:r>
              <a:rPr lang="en-US" altLang="zh-CN" sz="1050" b="1" baseline="-25000" dirty="0"/>
              <a:t>2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 0000+x=1 0000 0000-10101=</a:t>
            </a:r>
            <a:r>
              <a:rPr lang="en-US" altLang="zh-CN" sz="1050" b="1" dirty="0">
                <a:solidFill>
                  <a:srgbClr val="FF0000"/>
                </a:solidFill>
              </a:rPr>
              <a:t>1110 1011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x=-128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=256+x=256-128=128=</a:t>
            </a:r>
            <a:r>
              <a:rPr lang="en-US" altLang="zh-CN" sz="1050" b="1" dirty="0">
                <a:solidFill>
                  <a:srgbClr val="FF0000"/>
                </a:solidFill>
              </a:rPr>
              <a:t>1000 0000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2.3</a:t>
            </a:r>
            <a:r>
              <a:rPr lang="zh-CN" altLang="en-US" sz="1400" b="1" dirty="0"/>
              <a:t>：求补码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x=-1000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0000+x=1 0000-1000=1,1000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x=-0001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0000+x=1 0000-0001=1,1111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x=-0.0001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=2+x=2-0.0001=1.1111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2.4</a:t>
            </a:r>
            <a:r>
              <a:rPr lang="zh-CN" altLang="en-US" sz="1400" b="1" dirty="0"/>
              <a:t>：根据补码求真值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=1,1000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x=1 0000-[x]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0000-1 1000=-1000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=1,1111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x=1 0000-[x]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0000-1 1111=-0001</a:t>
            </a:r>
          </a:p>
          <a:p>
            <a:pPr lvl="4" eaLnBrk="1" hangingPunct="1"/>
            <a:endParaRPr lang="en-US" altLang="zh-CN" sz="1600" b="1" dirty="0"/>
          </a:p>
          <a:p>
            <a:pPr lvl="3" eaLnBrk="1" hangingPunct="1"/>
            <a:r>
              <a:rPr lang="en-US" altLang="zh-CN" sz="1400" b="1" dirty="0"/>
              <a:t>0</a:t>
            </a:r>
            <a:r>
              <a:rPr lang="zh-CN" altLang="en-US" sz="1400" b="1" dirty="0"/>
              <a:t>的补码（小数）：</a:t>
            </a:r>
            <a:r>
              <a:rPr lang="en-US" altLang="zh-CN" sz="1400" b="1" dirty="0"/>
              <a:t>[+0]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[-0]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</a:p>
          <a:p>
            <a:pPr lvl="3" eaLnBrk="1" hangingPunct="1"/>
            <a:r>
              <a:rPr lang="en-US" altLang="zh-CN" sz="1400" b="1" dirty="0"/>
              <a:t>0</a:t>
            </a:r>
            <a:r>
              <a:rPr lang="zh-CN" altLang="en-US" sz="1400" b="1" dirty="0"/>
              <a:t>的补码（整数）：</a:t>
            </a:r>
            <a:r>
              <a:rPr lang="en-US" altLang="zh-CN" sz="1400" b="1" dirty="0"/>
              <a:t>[+0]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=0,0000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[-0]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=0,0000</a:t>
            </a:r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正数的补码数值位为本身，符号位为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；负数的补码数值位为本身</a:t>
            </a:r>
            <a:r>
              <a:rPr lang="zh-CN" altLang="en-US" sz="1400" b="1" dirty="0">
                <a:solidFill>
                  <a:srgbClr val="FF0000"/>
                </a:solidFill>
              </a:rPr>
              <a:t>取反加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，符号位为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en-US" altLang="zh-CN" sz="1400" b="1" dirty="0">
                <a:highlight>
                  <a:srgbClr val="FFFF00"/>
                </a:highlight>
              </a:rPr>
              <a:t>+0</a:t>
            </a:r>
            <a:r>
              <a:rPr lang="zh-CN" altLang="en-US" sz="1400" b="1" dirty="0">
                <a:highlight>
                  <a:srgbClr val="FFFF00"/>
                </a:highlight>
              </a:rPr>
              <a:t>的反码和</a:t>
            </a:r>
            <a:r>
              <a:rPr lang="en-US" altLang="zh-CN" sz="1400" b="1" dirty="0">
                <a:highlight>
                  <a:srgbClr val="FFFF00"/>
                </a:highlight>
              </a:rPr>
              <a:t>-0</a:t>
            </a:r>
            <a:r>
              <a:rPr lang="zh-CN" altLang="en-US" sz="1400" b="1" dirty="0">
                <a:highlight>
                  <a:srgbClr val="FFFF00"/>
                </a:highlight>
              </a:rPr>
              <a:t>的补码是一样的。</a:t>
            </a:r>
            <a:endParaRPr lang="en-US" altLang="zh-CN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48919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41084A-B6C9-422F-8B83-37DA5E82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980728"/>
            <a:ext cx="8999984" cy="2229135"/>
          </a:xfrm>
          <a:prstGeom prst="rect">
            <a:avLst/>
          </a:prstGeom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E194DE2-7F4B-42A8-844E-4AE3558F63EE}"/>
              </a:ext>
            </a:extLst>
          </p:cNvPr>
          <p:cNvSpPr/>
          <p:nvPr/>
        </p:nvSpPr>
        <p:spPr>
          <a:xfrm>
            <a:off x="611560" y="4149080"/>
            <a:ext cx="4248472" cy="1440160"/>
          </a:xfrm>
          <a:prstGeom prst="wedgeRoundRectCallout">
            <a:avLst>
              <a:gd name="adj1" fmla="val -53708"/>
              <a:gd name="adj2" fmla="val -1532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  </a:t>
            </a:r>
            <a:r>
              <a:rPr lang="zh-CN" altLang="en-US" dirty="0"/>
              <a:t>按一下时钟，移位寄存器高位右移到第一个异或门，与最末端</a:t>
            </a:r>
            <a:r>
              <a:rPr lang="en-US" altLang="zh-CN" dirty="0"/>
              <a:t>Q</a:t>
            </a:r>
            <a:r>
              <a:rPr lang="zh-CN" altLang="en-US" dirty="0"/>
              <a:t>的输出完成异或操作，同时计数器开始计数。计数到</a:t>
            </a:r>
            <a:r>
              <a:rPr lang="en-US" altLang="zh-CN" dirty="0"/>
              <a:t>6</a:t>
            </a:r>
            <a:r>
              <a:rPr lang="zh-CN" altLang="en-US" dirty="0"/>
              <a:t>时，停止，完成编码过程</a:t>
            </a:r>
          </a:p>
        </p:txBody>
      </p:sp>
    </p:spTree>
    <p:extLst>
      <p:ext uri="{BB962C8B-B14F-4D97-AF65-F5344CB8AC3E}">
        <p14:creationId xmlns:p14="http://schemas.microsoft.com/office/powerpoint/2010/main" val="31635151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、生成多项式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编码电路根据生成多项式得到的余数拼接成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码；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解码电路根据生成多项式得到的余数确定有没有错，或者是哪一位出错。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不是任何一个多项式都可以作为生成多项式，生成多项式有如下特殊要求：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生成多项式的最高位和最低位必须为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；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当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码任何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位发生错误时，被生成多项式模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除后，余数应不为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；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不同位发生的错误，余数应不同；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对余数继续做模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除法，应使余数循环。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常用的生成多项式：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+x+1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4</a:t>
            </a:r>
            <a:r>
              <a:rPr lang="en-US" altLang="zh-CN" sz="1400" b="1" dirty="0"/>
              <a:t>+x+1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5</a:t>
            </a:r>
            <a:r>
              <a:rPr lang="en-US" altLang="zh-CN" sz="1400" b="1" dirty="0"/>
              <a:t>+x</a:t>
            </a:r>
            <a:r>
              <a:rPr lang="en-US" altLang="zh-CN" sz="1400" b="1" baseline="30000" dirty="0"/>
              <a:t>4</a:t>
            </a:r>
            <a:r>
              <a:rPr lang="en-US" altLang="zh-CN" sz="1400" b="1" dirty="0"/>
              <a:t>+x</a:t>
            </a:r>
            <a:r>
              <a:rPr lang="en-US" altLang="zh-CN" sz="1400" b="1" baseline="30000" dirty="0"/>
              <a:t>2</a:t>
            </a:r>
            <a:r>
              <a:rPr lang="en-US" altLang="zh-CN" sz="1400" b="1" dirty="0"/>
              <a:t>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G(x)=x</a:t>
            </a:r>
            <a:r>
              <a:rPr lang="en-US" altLang="zh-CN" sz="1400" b="1" baseline="30000" dirty="0"/>
              <a:t>5</a:t>
            </a:r>
            <a:r>
              <a:rPr lang="en-US" altLang="zh-CN" sz="1400" b="1" dirty="0"/>
              <a:t>+x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…………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0399651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7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检错性能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采用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码产生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位的校验码（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r-1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），具有如下的检错能力：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所有突发长度小于等于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的突发错误（突发长度 </a:t>
            </a:r>
            <a:r>
              <a:rPr lang="zh-CN" altLang="en-US" sz="1200" b="1" dirty="0">
                <a:ea typeface="等线" panose="02010600030101010101" pitchFamily="2" charset="-122"/>
              </a:rPr>
              <a:t>≤ </a:t>
            </a:r>
            <a:r>
              <a:rPr lang="en-US" altLang="zh-CN" sz="1200" b="1" dirty="0">
                <a:ea typeface="等线" panose="02010600030101010101" pitchFamily="2" charset="-122"/>
              </a:rPr>
              <a:t>r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-(r-1)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比例的突发长度为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的突发错误（突发长度 </a:t>
            </a:r>
            <a:r>
              <a:rPr lang="en-US" altLang="zh-CN" sz="1200" b="1" dirty="0">
                <a:ea typeface="等线" panose="02010600030101010101" pitchFamily="2" charset="-122"/>
              </a:rPr>
              <a:t>= r+1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-r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比例的突发长度大于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的突发错误（突发长度 </a:t>
            </a:r>
            <a:r>
              <a:rPr lang="en-US" altLang="zh-CN" sz="1200" b="1" dirty="0">
                <a:ea typeface="等线" panose="02010600030101010101" pitchFamily="2" charset="-122"/>
              </a:rPr>
              <a:t>&gt; r+1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小于最小码距的任意位数的错误；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如果生成多项式中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的个数为偶数，可以检测出所有奇数位错误。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如果</a:t>
            </a:r>
            <a:r>
              <a:rPr lang="en-US" altLang="zh-CN" sz="1600" b="1" dirty="0"/>
              <a:t>r=16</a:t>
            </a:r>
            <a:r>
              <a:rPr lang="zh-CN" altLang="en-US" sz="1600" b="1" dirty="0"/>
              <a:t>，就可以：</a:t>
            </a:r>
            <a:endParaRPr lang="en-US" altLang="zh-CN" sz="14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zh-CN" altLang="en-US" sz="1200" b="1" dirty="0">
                <a:solidFill>
                  <a:srgbClr val="FF0000"/>
                </a:solidFill>
              </a:rPr>
              <a:t>所有</a:t>
            </a:r>
            <a:r>
              <a:rPr lang="zh-CN" altLang="en-US" sz="1200" b="1" dirty="0"/>
              <a:t>突发长度小于等于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的突发错误（</a:t>
            </a:r>
            <a:r>
              <a:rPr lang="zh-CN" altLang="en-US" sz="1200" b="1" dirty="0">
                <a:ea typeface="等线" panose="02010600030101010101" pitchFamily="2" charset="-122"/>
              </a:rPr>
              <a:t>≤</a:t>
            </a:r>
            <a:r>
              <a:rPr lang="en-US" altLang="zh-CN" sz="1200" b="1" dirty="0">
                <a:ea typeface="等线" panose="02010600030101010101" pitchFamily="2" charset="-122"/>
              </a:rPr>
              <a:t>16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-(r-1)</a:t>
            </a:r>
            <a:r>
              <a:rPr lang="en-US" altLang="zh-CN" sz="1200" b="1" dirty="0"/>
              <a:t>)= (1-2</a:t>
            </a:r>
            <a:r>
              <a:rPr lang="en-US" altLang="zh-CN" sz="1200" b="1" baseline="30000" dirty="0"/>
              <a:t>-15</a:t>
            </a:r>
            <a:r>
              <a:rPr lang="en-US" altLang="zh-CN" sz="1200" b="1" dirty="0"/>
              <a:t>)=32767/32768≈</a:t>
            </a:r>
            <a:r>
              <a:rPr lang="en-US" altLang="zh-CN" sz="1200" b="1" dirty="0">
                <a:solidFill>
                  <a:srgbClr val="FF0000"/>
                </a:solidFill>
              </a:rPr>
              <a:t>99.997%</a:t>
            </a:r>
            <a:r>
              <a:rPr lang="zh-CN" altLang="en-US" sz="1200" b="1" dirty="0"/>
              <a:t>突发长度等于</a:t>
            </a:r>
            <a:r>
              <a:rPr lang="en-US" altLang="zh-CN" sz="1200" b="1" dirty="0"/>
              <a:t>17</a:t>
            </a:r>
            <a:r>
              <a:rPr lang="zh-CN" altLang="en-US" sz="1200" b="1" dirty="0"/>
              <a:t>的突发错误（</a:t>
            </a:r>
            <a:r>
              <a:rPr lang="en-US" altLang="zh-CN" sz="1200" b="1" dirty="0"/>
              <a:t>=17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-r</a:t>
            </a:r>
            <a:r>
              <a:rPr lang="en-US" altLang="zh-CN" sz="1200" b="1" dirty="0"/>
              <a:t>)= (1-2</a:t>
            </a:r>
            <a:r>
              <a:rPr lang="en-US" altLang="zh-CN" sz="1200" b="1" baseline="30000" dirty="0"/>
              <a:t>-16</a:t>
            </a:r>
            <a:r>
              <a:rPr lang="en-US" altLang="zh-CN" sz="1200" b="1" dirty="0"/>
              <a:t>)=65535/65536≈</a:t>
            </a:r>
            <a:r>
              <a:rPr lang="en-US" altLang="zh-CN" sz="1200" b="1" dirty="0">
                <a:solidFill>
                  <a:srgbClr val="FF0000"/>
                </a:solidFill>
              </a:rPr>
              <a:t>99.998%</a:t>
            </a:r>
            <a:r>
              <a:rPr lang="zh-CN" altLang="en-US" sz="1200" b="1" dirty="0"/>
              <a:t>突发长度大于</a:t>
            </a:r>
            <a:r>
              <a:rPr lang="en-US" altLang="zh-CN" sz="1200" b="1" dirty="0"/>
              <a:t>17</a:t>
            </a:r>
            <a:r>
              <a:rPr lang="zh-CN" altLang="en-US" sz="1200" b="1" dirty="0"/>
              <a:t>的突发错误（</a:t>
            </a:r>
            <a:r>
              <a:rPr lang="en-US" altLang="zh-CN" sz="1200" b="1" dirty="0"/>
              <a:t>&gt;17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可见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码的检错能力很强，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码检错能力强、开销小、易于用编码器及检测电路实现。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在数据存储和通信领域，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码无处不在：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通信协议</a:t>
            </a:r>
            <a:r>
              <a:rPr lang="en-US" altLang="zh-CN" sz="1200" b="1" dirty="0"/>
              <a:t>X.25</a:t>
            </a:r>
            <a:r>
              <a:rPr lang="zh-CN" altLang="en-US" sz="1200" b="1" dirty="0"/>
              <a:t>的</a:t>
            </a:r>
            <a:r>
              <a:rPr lang="en-US" altLang="zh-CN" sz="1200" b="1" dirty="0"/>
              <a:t>FCS</a:t>
            </a:r>
            <a:r>
              <a:rPr lang="zh-CN" altLang="en-US" sz="1200" b="1" dirty="0"/>
              <a:t>（检错序列）采用：</a:t>
            </a:r>
            <a:r>
              <a:rPr lang="en-US" altLang="zh-CN" sz="1200" b="1" dirty="0"/>
              <a:t>CRC-CCITT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WinRAR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ARJ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LHA</a:t>
            </a:r>
            <a:r>
              <a:rPr lang="zh-CN" altLang="en-US" sz="1200" b="1" dirty="0"/>
              <a:t>等压缩工具采用：</a:t>
            </a:r>
            <a:r>
              <a:rPr lang="en-US" altLang="zh-CN" sz="1200" b="1" dirty="0"/>
              <a:t>CRC32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磁盘驱动器的读写采用</a:t>
            </a:r>
            <a:r>
              <a:rPr lang="en-US" altLang="zh-CN" sz="1200" b="1" dirty="0"/>
              <a:t>CRC16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通用的图像存储格式</a:t>
            </a:r>
            <a:r>
              <a:rPr lang="en-US" altLang="zh-CN" sz="1200" b="1" dirty="0"/>
              <a:t>GIF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TIFF</a:t>
            </a:r>
            <a:r>
              <a:rPr lang="zh-CN" altLang="en-US" sz="1200" b="1" dirty="0"/>
              <a:t>也采用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作为检错手段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175649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ABCAA924-FA1B-4DEE-9DF5-E49CBFFEB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ADDD4-B122-48C2-9DAA-1B072C8A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真值（二进制数）：</a:t>
            </a:r>
            <a:r>
              <a:rPr lang="en-US" altLang="zh-CN" sz="1800" b="1" dirty="0">
                <a:ea typeface="+mj-ea"/>
              </a:rPr>
              <a:t>-0.1010</a:t>
            </a:r>
            <a:r>
              <a:rPr lang="zh-CN" altLang="en-US" sz="1800" b="1" dirty="0">
                <a:ea typeface="+mj-ea"/>
              </a:rPr>
              <a:t>，</a:t>
            </a:r>
            <a:r>
              <a:rPr lang="en-US" altLang="zh-CN" sz="1800" b="1" dirty="0">
                <a:ea typeface="+mj-ea"/>
              </a:rPr>
              <a:t>+1010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机器数（机器码）：原码、反码、补码、移码：</a:t>
            </a:r>
            <a:endParaRPr lang="en-US" altLang="zh-CN" sz="18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正数的原码、反码、补码是一样的，符号位都是</a:t>
            </a:r>
            <a:r>
              <a:rPr lang="en-US" altLang="zh-CN" sz="1400" b="1" dirty="0">
                <a:ea typeface="+mj-ea"/>
              </a:rPr>
              <a:t>0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负数的原码、反码、补码符号位都是</a:t>
            </a:r>
            <a:r>
              <a:rPr lang="en-US" altLang="zh-CN" sz="1400" b="1" dirty="0">
                <a:ea typeface="+mj-ea"/>
              </a:rPr>
              <a:t>1</a:t>
            </a:r>
            <a:r>
              <a:rPr lang="zh-CN" altLang="en-US" sz="1400" b="1" dirty="0">
                <a:ea typeface="+mj-ea"/>
              </a:rPr>
              <a:t>，原码的数值位与真值的数值位相同，反码的数值位为真值的数值位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取反</a:t>
            </a:r>
            <a:r>
              <a:rPr lang="zh-CN" altLang="en-US" sz="1400" b="1" dirty="0">
                <a:ea typeface="+mj-ea"/>
              </a:rPr>
              <a:t>，补码的数值位为真值的数值位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取反加</a:t>
            </a:r>
            <a:r>
              <a:rPr lang="en-US" altLang="zh-CN" sz="1400" b="1" dirty="0">
                <a:solidFill>
                  <a:srgbClr val="FF0000"/>
                </a:solidFill>
                <a:ea typeface="+mj-ea"/>
              </a:rPr>
              <a:t>1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只有整数才有移码，小数没有移码，移码为补码的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符号位取反</a:t>
            </a:r>
            <a:r>
              <a:rPr lang="zh-CN" altLang="en-US" sz="1400" b="1" dirty="0">
                <a:ea typeface="+mj-ea"/>
              </a:rPr>
              <a:t>，数值部分相同（正数的移码符号位为</a:t>
            </a:r>
            <a:r>
              <a:rPr lang="en-US" altLang="zh-CN" sz="1400" b="1" dirty="0">
                <a:ea typeface="+mj-ea"/>
              </a:rPr>
              <a:t>1</a:t>
            </a:r>
            <a:r>
              <a:rPr lang="zh-CN" altLang="en-US" sz="1400" b="1" dirty="0">
                <a:ea typeface="+mj-ea"/>
              </a:rPr>
              <a:t>，负数的移码符号位为</a:t>
            </a:r>
            <a:r>
              <a:rPr lang="en-US" altLang="zh-CN" sz="1400" b="1" dirty="0">
                <a:ea typeface="+mj-ea"/>
              </a:rPr>
              <a:t>0</a:t>
            </a:r>
            <a:r>
              <a:rPr lang="zh-CN" altLang="en-US" sz="1400" b="1" dirty="0">
                <a:ea typeface="+mj-ea"/>
              </a:rPr>
              <a:t>）</a:t>
            </a:r>
            <a:endParaRPr lang="en-US" altLang="zh-CN" sz="14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定点小数：纯小数；定点整数：纯整数</a:t>
            </a: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定点数的表示范围：</a:t>
            </a: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700" b="1" dirty="0">
                <a:ea typeface="+mj-ea"/>
              </a:rPr>
              <a:t>4</a:t>
            </a:r>
            <a:r>
              <a:rPr lang="zh-CN" altLang="en-US" sz="1700" b="1" dirty="0">
                <a:ea typeface="+mj-ea"/>
              </a:rPr>
              <a:t>位二进制整数：</a:t>
            </a:r>
            <a:endParaRPr lang="en-US" altLang="zh-CN" sz="17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原码：</a:t>
            </a:r>
            <a:r>
              <a:rPr lang="en-US" altLang="zh-CN" sz="1200" b="1" dirty="0">
                <a:ea typeface="+mj-ea"/>
              </a:rPr>
              <a:t>-7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1,111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反码：</a:t>
            </a:r>
            <a:r>
              <a:rPr lang="en-US" altLang="zh-CN" sz="1200" b="1" dirty="0">
                <a:ea typeface="+mj-ea"/>
              </a:rPr>
              <a:t>-7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补码：</a:t>
            </a:r>
            <a:r>
              <a:rPr lang="en-US" altLang="zh-CN" sz="1200" b="1" dirty="0">
                <a:ea typeface="+mj-ea"/>
              </a:rPr>
              <a:t>-8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移码：</a:t>
            </a:r>
            <a:r>
              <a:rPr lang="en-US" altLang="zh-CN" sz="1200" b="1" dirty="0">
                <a:ea typeface="+mj-ea"/>
              </a:rPr>
              <a:t>-8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0,000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1,111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700" b="1" dirty="0">
                <a:ea typeface="+mj-ea"/>
              </a:rPr>
              <a:t>4</a:t>
            </a:r>
            <a:r>
              <a:rPr lang="zh-CN" altLang="en-US" sz="1700" b="1" dirty="0">
                <a:ea typeface="+mj-ea"/>
              </a:rPr>
              <a:t>位二进制小数：</a:t>
            </a:r>
            <a:endParaRPr lang="en-US" altLang="zh-CN" sz="17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原码：</a:t>
            </a:r>
            <a:r>
              <a:rPr lang="en-US" altLang="zh-CN" sz="1200" b="1" dirty="0">
                <a:ea typeface="+mj-ea"/>
              </a:rPr>
              <a:t>-7/8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1.111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反码：</a:t>
            </a:r>
            <a:r>
              <a:rPr lang="en-US" altLang="zh-CN" sz="1200" b="1" dirty="0">
                <a:ea typeface="+mj-ea"/>
              </a:rPr>
              <a:t>-7/8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补码：</a:t>
            </a:r>
            <a:r>
              <a:rPr lang="en-US" altLang="zh-CN" sz="1200" b="1" dirty="0">
                <a:ea typeface="+mj-ea"/>
              </a:rPr>
              <a:t>-1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000" b="1" dirty="0"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B2CB10-C624-4681-B458-4102DD12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437172"/>
            <a:ext cx="4968552" cy="1152068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ADDD4-B122-48C2-9DAA-1B072C8A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浮点数的表示形式：</a:t>
            </a:r>
            <a:r>
              <a:rPr lang="en-US" altLang="zh-CN" sz="1800" b="1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 = 2</a:t>
            </a:r>
            <a:r>
              <a:rPr lang="en-US" altLang="zh-CN" sz="1400" b="1" baseline="30000" dirty="0"/>
              <a:t>E</a:t>
            </a:r>
            <a:r>
              <a:rPr lang="en-US" altLang="zh-CN" sz="1400" b="1" dirty="0"/>
              <a:t>xM = 2</a:t>
            </a:r>
            <a:r>
              <a:rPr lang="en-US" altLang="zh-CN" sz="1400" b="1" baseline="30000" dirty="0"/>
              <a:t>±e</a:t>
            </a:r>
            <a:r>
              <a:rPr lang="en-US" altLang="zh-CN" sz="1400" b="1" dirty="0"/>
              <a:t>x(±0.m)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浮点数的表示范围：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最小正数、最大正数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最小负数、最大负数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正上溢、负上溢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正下溢、负下溢</a:t>
            </a:r>
            <a:endParaRPr lang="en-US" altLang="zh-CN" sz="14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</a:t>
            </a:r>
            <a:r>
              <a:rPr lang="zh-CN" altLang="en-US" sz="1800" b="1" dirty="0">
                <a:solidFill>
                  <a:srgbClr val="FF0000"/>
                </a:solidFill>
              </a:rPr>
              <a:t>规格化</a:t>
            </a:r>
            <a:r>
              <a:rPr lang="zh-CN" altLang="en-US" sz="1800" b="1" dirty="0"/>
              <a:t>：尾数的绝对值</a:t>
            </a:r>
            <a:r>
              <a:rPr lang="en-US" altLang="zh-CN" sz="1800" b="1" dirty="0"/>
              <a:t>=[0.5, 1)</a:t>
            </a:r>
            <a:r>
              <a:rPr lang="zh-CN" altLang="en-US" sz="1800" b="1" dirty="0"/>
              <a:t>；尾数用原码表示时，最高有效位为</a:t>
            </a:r>
            <a:r>
              <a:rPr lang="en-US" altLang="zh-CN" sz="1800" b="1" dirty="0"/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非规格化的浮点数可以通过</a:t>
            </a:r>
            <a:r>
              <a:rPr lang="zh-CN" altLang="en-US" sz="1800" b="1" dirty="0">
                <a:solidFill>
                  <a:srgbClr val="FF0000"/>
                </a:solidFill>
              </a:rPr>
              <a:t>左规</a:t>
            </a:r>
            <a:r>
              <a:rPr lang="zh-CN" altLang="en-US" sz="1800" b="1" dirty="0"/>
              <a:t>或</a:t>
            </a:r>
            <a:r>
              <a:rPr lang="zh-CN" altLang="en-US" sz="1800" b="1" dirty="0">
                <a:solidFill>
                  <a:srgbClr val="FF0000"/>
                </a:solidFill>
              </a:rPr>
              <a:t>右规</a:t>
            </a:r>
            <a:r>
              <a:rPr lang="zh-CN" altLang="en-US" sz="1800" b="1" dirty="0"/>
              <a:t>进行规格化：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左规：尾数的绝对值太小，每左移尾数一次，尾数乘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，阶码减</a:t>
            </a:r>
            <a:r>
              <a:rPr lang="en-US" altLang="zh-CN" sz="1400" b="1" dirty="0"/>
              <a:t>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右规：尾数的绝对值太大，每右移尾数一次，尾数除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，阶码加</a:t>
            </a:r>
            <a:r>
              <a:rPr lang="en-US" altLang="zh-CN" sz="1400" b="1" dirty="0"/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IEEE754</a:t>
            </a:r>
            <a:r>
              <a:rPr lang="zh-CN" altLang="en-US" sz="1800" b="1" dirty="0"/>
              <a:t>浮点数标准：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</a:t>
            </a:r>
            <a:r>
              <a:rPr lang="en-US" altLang="zh-CN" sz="1400" b="1" dirty="0"/>
              <a:t>E</a:t>
            </a:r>
            <a:r>
              <a:rPr lang="zh-CN" altLang="en-US" sz="1400" b="1" dirty="0"/>
              <a:t>用移码表示，偏移量为</a:t>
            </a:r>
            <a:r>
              <a:rPr lang="en-US" altLang="zh-CN" sz="1400" b="1" dirty="0"/>
              <a:t>127</a:t>
            </a:r>
            <a:r>
              <a:rPr lang="zh-CN" altLang="en-US" sz="1400" b="1" dirty="0"/>
              <a:t>（单精度浮点数）、</a:t>
            </a:r>
            <a:r>
              <a:rPr lang="en-US" altLang="zh-CN" sz="1400" b="1" dirty="0"/>
              <a:t>1023</a:t>
            </a:r>
            <a:r>
              <a:rPr lang="zh-CN" altLang="en-US" sz="1400" b="1" dirty="0"/>
              <a:t>（双精度浮点数），阶码的真值</a:t>
            </a:r>
            <a:r>
              <a:rPr lang="en-US" altLang="zh-CN" sz="1400" b="1" dirty="0"/>
              <a:t>e=E-127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e=E-1023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为定点小数，尾数的真值</a:t>
            </a:r>
            <a:r>
              <a:rPr lang="en-US" altLang="zh-CN" sz="1400" b="1" dirty="0"/>
              <a:t>=1.M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单精度浮点数：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E-127</a:t>
            </a:r>
            <a:r>
              <a:rPr lang="en-US" altLang="zh-CN" sz="1400" b="1" dirty="0">
                <a:ea typeface="等线" panose="02010600030101010101" pitchFamily="2" charset="-122"/>
              </a:rPr>
              <a:t>x1.</a:t>
            </a:r>
            <a:r>
              <a:rPr lang="en-US" altLang="zh-CN" sz="1400" b="1" dirty="0"/>
              <a:t>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双精度浮点数：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E-1023</a:t>
            </a:r>
            <a:r>
              <a:rPr lang="en-US" altLang="zh-CN" sz="1400" b="1" dirty="0">
                <a:ea typeface="等线" panose="02010600030101010101" pitchFamily="2" charset="-122"/>
              </a:rPr>
              <a:t>x1.</a:t>
            </a:r>
            <a:r>
              <a:rPr lang="en-US" altLang="zh-CN" sz="1400" b="1" dirty="0"/>
              <a:t>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B9810-D162-48C2-95B2-F1B219D4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14" y="188640"/>
            <a:ext cx="2626440" cy="936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C549A5-3E03-48D2-B83F-29E0940F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412776"/>
            <a:ext cx="3353621" cy="11940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94A8B-DE97-4A74-8A2B-0B812173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29" y="5295551"/>
            <a:ext cx="3963235" cy="11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93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/>
              <a:t>十进制整数编码：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BCD</a:t>
            </a:r>
            <a:r>
              <a:rPr lang="zh-CN" altLang="en-US" sz="1200" b="1" dirty="0"/>
              <a:t>码（</a:t>
            </a:r>
            <a:r>
              <a:rPr lang="en-US" altLang="zh-CN" sz="1200" b="1" dirty="0"/>
              <a:t>8421</a:t>
            </a:r>
            <a:r>
              <a:rPr lang="zh-CN" altLang="en-US" sz="1200" b="1" dirty="0"/>
              <a:t>码）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采用</a:t>
            </a:r>
            <a:r>
              <a:rPr lang="en-US" altLang="zh-CN" sz="1200" b="1" dirty="0"/>
              <a:t>BCD</a:t>
            </a:r>
            <a:r>
              <a:rPr lang="zh-CN" altLang="en-US" sz="1200" b="1" dirty="0"/>
              <a:t>码时，</a:t>
            </a:r>
            <a:r>
              <a:rPr lang="en-US" altLang="zh-CN" sz="1200" b="1" dirty="0"/>
              <a:t>25 = 0010 0101</a:t>
            </a:r>
            <a:r>
              <a:rPr lang="en-US" altLang="zh-CN" sz="1200" b="1" baseline="-25000" dirty="0"/>
              <a:t>BCD</a:t>
            </a:r>
          </a:p>
          <a:p>
            <a:pPr lvl="1"/>
            <a:r>
              <a:rPr lang="zh-CN" altLang="en-US" sz="1200" b="1" dirty="0"/>
              <a:t>采用二进制时，</a:t>
            </a:r>
            <a:r>
              <a:rPr lang="en-US" altLang="zh-CN" sz="1200" b="1" dirty="0"/>
              <a:t>25 = 0001 1001</a:t>
            </a:r>
            <a:r>
              <a:rPr lang="en-US" altLang="zh-CN" sz="1200" b="1" baseline="-25000" dirty="0"/>
              <a:t>B</a:t>
            </a:r>
          </a:p>
          <a:p>
            <a:pPr lvl="1"/>
            <a:endParaRPr lang="en-US" altLang="zh-CN" sz="1200" b="1" dirty="0"/>
          </a:p>
          <a:p>
            <a:r>
              <a:rPr lang="zh-CN" altLang="en-US" sz="1600" b="1" dirty="0"/>
              <a:t>十进制浮点数编码：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E-bias</a:t>
            </a:r>
            <a:r>
              <a:rPr lang="en-US" altLang="zh-CN" sz="1400" b="1" dirty="0">
                <a:ea typeface="等线" panose="02010600030101010101" pitchFamily="2" charset="-122"/>
              </a:rPr>
              <a:t>xT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这里的基数为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，尾数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不是定点小数，而是定点整数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汇编语言中的数据类型：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由指令的操作码确定，包括无符号数运算、有符号数运算、浮点数运算</a:t>
            </a: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C</a:t>
            </a:r>
            <a:r>
              <a:rPr lang="zh-CN" altLang="en-US" sz="1600" b="1" dirty="0"/>
              <a:t>语言中的数据类型：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整型数据类型有</a:t>
            </a:r>
            <a:r>
              <a:rPr lang="en-US" altLang="zh-CN" sz="1200" b="1" dirty="0"/>
              <a:t>char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short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int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long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64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浮点数据类型有</a:t>
            </a:r>
            <a:r>
              <a:rPr lang="en-US" altLang="zh-CN" sz="1200" b="1" dirty="0"/>
              <a:t>float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double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64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整型数据默认的为有符号数，在整型数据前加“</a:t>
            </a:r>
            <a:r>
              <a:rPr lang="en-US" altLang="zh-CN" sz="1200" b="1" dirty="0"/>
              <a:t>unsigned</a:t>
            </a:r>
            <a:r>
              <a:rPr lang="zh-CN" altLang="en-US" sz="1200" b="1" dirty="0"/>
              <a:t>”表示无符号数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语言运算溢出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语言整型数据类型转换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语言浮点数据类型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ASCII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个字符）、扩展的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128+128</a:t>
            </a:r>
            <a:r>
              <a:rPr lang="zh-CN" altLang="en-US" sz="1600" b="1" dirty="0"/>
              <a:t>个字符）</a:t>
            </a: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汉字编码：汉字机内码（如国标码），汉字输入码（也称外码，如拼音、五笔字型），汉字字形码（也称字型码，点阵码，汉字字库）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38654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/>
          <a:lstStyle/>
          <a:p>
            <a:r>
              <a:rPr lang="zh-CN" altLang="en-US" sz="1800" b="1" dirty="0"/>
              <a:t>码距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：也称海明距离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码距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与检错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（能检测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个错误）、纠错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（能纠正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个错误）能力的关系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奇偶校验码：</a:t>
            </a:r>
            <a:endParaRPr lang="en-US" altLang="zh-CN" sz="1800" b="1" dirty="0"/>
          </a:p>
          <a:p>
            <a:pPr lvl="1"/>
            <a:r>
              <a:rPr lang="en-US" altLang="zh-CN" sz="1400" b="1" dirty="0"/>
              <a:t>n</a:t>
            </a:r>
            <a:r>
              <a:rPr lang="zh-CN" altLang="en-US" sz="1400" b="1" dirty="0"/>
              <a:t>位原始数据</a:t>
            </a:r>
            <a:r>
              <a:rPr lang="en-US" altLang="zh-CN" sz="1400" b="1" dirty="0"/>
              <a:t>+1</a:t>
            </a:r>
            <a:r>
              <a:rPr lang="zh-CN" altLang="en-US" sz="1400" b="1" dirty="0"/>
              <a:t>位校验位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奇校验：原始数据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，校验位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，奇校验码</a:t>
            </a:r>
            <a:r>
              <a:rPr lang="en-US" altLang="zh-CN" sz="1400" b="1" dirty="0"/>
              <a:t>=101 1001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zh-CN" altLang="en-US" sz="1400" b="1" dirty="0"/>
              <a:t>偶校验：原始数据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，校验位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，偶校验码</a:t>
            </a:r>
            <a:r>
              <a:rPr lang="en-US" altLang="zh-CN" sz="1400" b="1" dirty="0"/>
              <a:t>=101 1001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位错误，但不能纠正错误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奇校验码</a:t>
            </a:r>
            <a:r>
              <a:rPr lang="en-US" altLang="zh-CN" sz="1400" b="1" dirty="0"/>
              <a:t>=101 1001 1</a:t>
            </a:r>
            <a:r>
              <a:rPr lang="zh-CN" altLang="en-US" sz="1400" b="1" dirty="0"/>
              <a:t>，经过传输或存储变为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01 1001 1</a:t>
            </a:r>
            <a:r>
              <a:rPr lang="zh-CN" altLang="en-US" sz="1400" b="1" dirty="0"/>
              <a:t>（最高位出错），经检测接收到的奇校验码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的个数为偶数个，表示出错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偶校验码</a:t>
            </a:r>
            <a:r>
              <a:rPr lang="en-US" altLang="zh-CN" sz="1400" b="1" dirty="0"/>
              <a:t>=101 1001 0</a:t>
            </a:r>
            <a:r>
              <a:rPr lang="zh-CN" altLang="en-US" sz="1400" b="1" dirty="0"/>
              <a:t>，经过传输或存储变为</a:t>
            </a:r>
            <a:r>
              <a:rPr lang="en-US" altLang="zh-CN" sz="1400" b="1" dirty="0"/>
              <a:t>101 1001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（最低位出错），经检测接收到的偶校验码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的个数为奇数个，表示出错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r>
              <a:rPr lang="zh-CN" altLang="en-US" sz="1800" b="1" dirty="0">
                <a:solidFill>
                  <a:srgbClr val="FF0000"/>
                </a:solidFill>
              </a:rPr>
              <a:t>交叉奇偶校验</a:t>
            </a:r>
            <a:r>
              <a:rPr lang="zh-CN" altLang="en-US" sz="1800" b="1" dirty="0"/>
              <a:t>：可以</a:t>
            </a:r>
            <a:r>
              <a:rPr lang="zh-CN" altLang="en-US" sz="18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</a:rPr>
              <a:t>位错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701115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：是一种</a:t>
            </a:r>
            <a:r>
              <a:rPr lang="en-US" altLang="zh-CN" sz="1600" b="1" dirty="0">
                <a:solidFill>
                  <a:srgbClr val="FF0000"/>
                </a:solidFill>
              </a:rPr>
              <a:t>ECC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Error-Correcting Codes</a:t>
            </a:r>
            <a:r>
              <a:rPr lang="zh-CN" altLang="en-US" sz="1600" b="1" dirty="0"/>
              <a:t>，既能检错也能纠错的校验码）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能纠正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位错误的海明码也称为</a:t>
            </a:r>
            <a:r>
              <a:rPr lang="en-US" altLang="zh-CN" sz="1600" b="1" dirty="0">
                <a:solidFill>
                  <a:srgbClr val="FF0000"/>
                </a:solidFill>
              </a:rPr>
              <a:t>SEC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Single-bit Error Correction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海明码的编码：</a:t>
            </a:r>
            <a:endParaRPr lang="en-US" altLang="zh-CN" sz="1600" b="1" dirty="0"/>
          </a:p>
          <a:p>
            <a:pPr lvl="1"/>
            <a:r>
              <a:rPr lang="zh-CN" altLang="en-US" sz="1200" b="1" dirty="0"/>
              <a:t>原始数据：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k</a:t>
            </a:r>
            <a:r>
              <a:rPr lang="en-US" altLang="zh-CN" sz="1200" b="1" dirty="0"/>
              <a:t>…D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k</a:t>
            </a:r>
            <a:r>
              <a:rPr lang="zh-CN" altLang="en-US" sz="1200" b="1" dirty="0"/>
              <a:t>位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校验码：</a:t>
            </a:r>
            <a:r>
              <a:rPr lang="en-US" altLang="zh-CN" sz="1200" b="1" dirty="0" err="1"/>
              <a:t>P</a:t>
            </a:r>
            <a:r>
              <a:rPr lang="en-US" altLang="zh-CN" sz="1200" b="1" baseline="-25000" dirty="0" err="1"/>
              <a:t>r</a:t>
            </a:r>
            <a:r>
              <a:rPr lang="en-US" altLang="zh-CN" sz="1200" b="1" dirty="0"/>
              <a:t>…P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位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海明码：</a:t>
            </a:r>
            <a:r>
              <a:rPr lang="en-US" altLang="zh-CN" sz="1200" b="1" dirty="0" err="1"/>
              <a:t>H</a:t>
            </a:r>
            <a:r>
              <a:rPr lang="en-US" altLang="zh-CN" sz="1200" b="1" baseline="-25000" dirty="0" err="1"/>
              <a:t>n</a:t>
            </a:r>
            <a:r>
              <a:rPr lang="en-US" altLang="zh-CN" sz="1200" b="1" dirty="0"/>
              <a:t>…H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H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n</a:t>
            </a:r>
            <a:r>
              <a:rPr lang="zh-CN" altLang="en-US" sz="1200" b="1" dirty="0"/>
              <a:t>位（</a:t>
            </a:r>
            <a:r>
              <a:rPr lang="en-US" altLang="zh-CN" sz="1200" b="1" dirty="0"/>
              <a:t>n=</a:t>
            </a:r>
            <a:r>
              <a:rPr lang="en-US" altLang="zh-CN" sz="1200" b="1" dirty="0" err="1"/>
              <a:t>k+r</a:t>
            </a:r>
            <a:r>
              <a:rPr lang="zh-CN" altLang="en-US" sz="1200" b="1" dirty="0"/>
              <a:t>）；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/>
              <a:t>n = </a:t>
            </a:r>
            <a:r>
              <a:rPr lang="en-US" altLang="zh-CN" sz="1200" b="1" dirty="0" err="1"/>
              <a:t>k+r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≤ 2</a:t>
            </a:r>
            <a:r>
              <a:rPr lang="en-US" altLang="zh-CN" sz="1200" b="1" baseline="30000" dirty="0">
                <a:ea typeface="等线" panose="02010600030101010101" pitchFamily="2" charset="-122"/>
              </a:rPr>
              <a:t>r</a:t>
            </a:r>
            <a:r>
              <a:rPr lang="en-US" altLang="zh-CN" sz="1200" b="1" dirty="0">
                <a:ea typeface="等线" panose="02010600030101010101" pitchFamily="2" charset="-122"/>
              </a:rPr>
              <a:t>-1</a:t>
            </a:r>
          </a:p>
          <a:p>
            <a:pPr lvl="1"/>
            <a:r>
              <a:rPr lang="zh-CN" altLang="en-US" sz="1200" b="1" dirty="0"/>
              <a:t>校验码位于海明码的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…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2</a:t>
            </a:r>
            <a:r>
              <a:rPr lang="en-US" altLang="zh-CN" sz="1200" b="1" baseline="30000" dirty="0"/>
              <a:t>r-1</a:t>
            </a:r>
            <a:r>
              <a:rPr lang="zh-CN" altLang="en-US" sz="1200" b="1" dirty="0"/>
              <a:t>位（从右往左数）；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时，海明码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1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200" b="1" dirty="0"/>
              <a:t>校验码的计算（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时）：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1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2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3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100" b="1" baseline="-25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海明码的检错和纠错：海明码能够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检错码的计算（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时）：接收到的海明码为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1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1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2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3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  <a:endParaRPr lang="en-US" altLang="zh-CN" sz="11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如果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=0</a:t>
            </a:r>
            <a:r>
              <a:rPr lang="zh-CN" altLang="en-US" sz="1200" b="1" dirty="0"/>
              <a:t>，表示没有错误；如果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≠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，表示发生错误，根据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的值就可以确定是哪一位错，只需要将错误的位取反，即可以得到正确的数据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扩展的海明码</a:t>
            </a:r>
            <a:r>
              <a:rPr lang="en-US" altLang="zh-CN" sz="1600" b="1" dirty="0">
                <a:solidFill>
                  <a:srgbClr val="FF0000"/>
                </a:solidFill>
              </a:rPr>
              <a:t>SECDED</a:t>
            </a:r>
            <a:r>
              <a:rPr lang="zh-CN" altLang="en-US" sz="1600" b="1" dirty="0"/>
              <a:t>：在普通的海明码基础上增加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位总偶校验码，扩展的海明码可以发现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位错误并纠正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</a:t>
            </a: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45432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/>
              <a:t>循环冗余校验码：</a:t>
            </a:r>
            <a:r>
              <a:rPr lang="en-US" altLang="zh-CN" sz="1600" b="1" dirty="0">
                <a:solidFill>
                  <a:srgbClr val="FF0000"/>
                </a:solidFill>
              </a:rPr>
              <a:t>CRC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/>
              <a:t>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运算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CRC</a:t>
            </a:r>
            <a:r>
              <a:rPr lang="zh-CN" altLang="en-US" sz="1600" b="1" dirty="0"/>
              <a:t>码的编码：</a:t>
            </a:r>
            <a:endParaRPr lang="en-US" altLang="zh-CN" sz="1600" b="1" dirty="0"/>
          </a:p>
          <a:p>
            <a:pPr lvl="1"/>
            <a:r>
              <a:rPr lang="zh-CN" altLang="en-US" sz="1200" b="1" dirty="0"/>
              <a:t>原始数据：</a:t>
            </a:r>
            <a:r>
              <a:rPr lang="en-US" altLang="zh-CN" sz="1200" b="1" dirty="0"/>
              <a:t>k</a:t>
            </a:r>
            <a:r>
              <a:rPr lang="zh-CN" altLang="en-US" sz="1200" b="1" dirty="0"/>
              <a:t>位，例如：原始数据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110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k=3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生成多项式</a:t>
            </a:r>
            <a:r>
              <a:rPr lang="en-US" altLang="zh-CN" sz="1200" b="1" dirty="0"/>
              <a:t>G(x)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位，例如：</a:t>
            </a:r>
            <a:r>
              <a:rPr lang="en-US" altLang="zh-CN" sz="1200" b="1" dirty="0"/>
              <a:t>G(x)=</a:t>
            </a:r>
            <a:r>
              <a:rPr lang="en-US" altLang="zh-CN" sz="1200" b="1" dirty="0">
                <a:solidFill>
                  <a:srgbClr val="FF0000"/>
                </a:solidFill>
              </a:rPr>
              <a:t>11101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r=4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将原始数据左移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位（即原始数据右边添加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个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r=4</a:t>
            </a:r>
            <a:r>
              <a:rPr lang="zh-CN" altLang="en-US" sz="1200" b="1" dirty="0"/>
              <a:t>）：</a:t>
            </a:r>
            <a:r>
              <a:rPr lang="en-US" altLang="zh-CN" sz="1200" b="1" dirty="0">
                <a:solidFill>
                  <a:srgbClr val="FF0000"/>
                </a:solidFill>
              </a:rPr>
              <a:t>110 0000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除以生成多项式（模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运算）：</a:t>
            </a:r>
            <a:r>
              <a:rPr lang="en-US" altLang="zh-CN" sz="1200" b="1" dirty="0"/>
              <a:t>110 0000 / 11101</a:t>
            </a:r>
            <a:r>
              <a:rPr lang="zh-CN" altLang="en-US" sz="1200" b="1" dirty="0"/>
              <a:t>；得到余数为：</a:t>
            </a:r>
            <a:r>
              <a:rPr lang="en-US" altLang="zh-CN" sz="1200" b="1" dirty="0">
                <a:solidFill>
                  <a:srgbClr val="FF0000"/>
                </a:solidFill>
              </a:rPr>
              <a:t>1001</a:t>
            </a:r>
          </a:p>
          <a:p>
            <a:pPr lvl="1"/>
            <a:endParaRPr lang="en-US" altLang="zh-CN" sz="1200" b="1" dirty="0"/>
          </a:p>
          <a:p>
            <a:pPr lvl="1"/>
            <a:r>
              <a:rPr lang="en-US" altLang="zh-CN" sz="1200" b="1" dirty="0"/>
              <a:t>CRC</a:t>
            </a:r>
            <a:r>
              <a:rPr lang="zh-CN" altLang="en-US" sz="1200" b="1" dirty="0"/>
              <a:t>码为原始数据与余数的拼接：</a:t>
            </a:r>
            <a:r>
              <a:rPr lang="en-US" altLang="zh-CN" sz="1200" b="1" dirty="0">
                <a:solidFill>
                  <a:srgbClr val="FF0000"/>
                </a:solidFill>
              </a:rPr>
              <a:t>110 1001</a:t>
            </a:r>
          </a:p>
          <a:p>
            <a:pPr lvl="1"/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600" b="1" dirty="0"/>
              <a:t>CRC</a:t>
            </a:r>
            <a:r>
              <a:rPr lang="zh-CN" altLang="en-US" sz="1600" b="1" dirty="0"/>
              <a:t>码的解码：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CRC</a:t>
            </a:r>
            <a:r>
              <a:rPr lang="zh-CN" altLang="en-US" sz="1200" b="1" dirty="0"/>
              <a:t>码经过传输或存储后，可能会出现错误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将接收到的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码除以生成多项式（模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运算），得到余数，如果余数为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，则没有错误；如果余数不为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，则表示发生错误，根据余数的值可以知道是哪一位发生错误，只需要将该位取反即可得到正确的数据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例如：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码</a:t>
            </a:r>
            <a:r>
              <a:rPr lang="en-US" altLang="zh-CN" sz="1200" b="1" dirty="0"/>
              <a:t>110 1001</a:t>
            </a:r>
            <a:r>
              <a:rPr lang="zh-CN" altLang="en-US" sz="1200" b="1" dirty="0"/>
              <a:t>经过传输或存储后，第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位（最高位）出错，变成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en-US" altLang="zh-CN" sz="1200" b="1" dirty="0"/>
              <a:t>10 1001</a:t>
            </a:r>
          </a:p>
          <a:p>
            <a:pPr lvl="1"/>
            <a:endParaRPr lang="en-US" altLang="zh-CN" sz="1200" b="1" dirty="0"/>
          </a:p>
          <a:p>
            <a:pPr lvl="1"/>
            <a:r>
              <a:rPr lang="en-US" altLang="zh-CN" sz="1200" b="1" dirty="0"/>
              <a:t>010 1001 / 11101</a:t>
            </a:r>
            <a:r>
              <a:rPr lang="zh-CN" altLang="en-US" sz="1200" b="1" dirty="0"/>
              <a:t>，得到余数</a:t>
            </a:r>
            <a:r>
              <a:rPr lang="en-US" altLang="zh-CN" sz="1200" b="1" dirty="0"/>
              <a:t>1110</a:t>
            </a:r>
            <a:r>
              <a:rPr lang="zh-CN" altLang="en-US" sz="1200" b="1" dirty="0"/>
              <a:t>（不为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），表示第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位（最高位）出错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endParaRPr lang="en-US" altLang="zh-CN" sz="1200" b="1" dirty="0">
              <a:solidFill>
                <a:srgbClr val="FF0000"/>
              </a:solidFill>
            </a:endParaRPr>
          </a:p>
          <a:p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375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B1D2DD5F-843A-4E6B-858E-7C35BEAF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习题（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P53-56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ADA7-487E-47EE-B37D-A2AF886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000" b="1" dirty="0"/>
              <a:t>2.2</a:t>
            </a:r>
          </a:p>
          <a:p>
            <a:pPr>
              <a:defRPr/>
            </a:pPr>
            <a:r>
              <a:rPr lang="en-US" altLang="zh-CN" sz="2000" b="1" dirty="0"/>
              <a:t>2.4</a:t>
            </a:r>
          </a:p>
          <a:p>
            <a:pPr>
              <a:defRPr/>
            </a:pPr>
            <a:r>
              <a:rPr lang="en-US" altLang="zh-CN" sz="2000" b="1" dirty="0"/>
              <a:t>2.5</a:t>
            </a:r>
          </a:p>
          <a:p>
            <a:pPr>
              <a:defRPr/>
            </a:pPr>
            <a:r>
              <a:rPr lang="en-US" altLang="zh-CN" sz="2000" b="1" dirty="0"/>
              <a:t>2.6</a:t>
            </a:r>
          </a:p>
          <a:p>
            <a:pPr>
              <a:defRPr/>
            </a:pPr>
            <a:r>
              <a:rPr lang="en-US" altLang="zh-CN" sz="2000" b="1" dirty="0"/>
              <a:t>2.7</a:t>
            </a:r>
          </a:p>
          <a:p>
            <a:pPr>
              <a:defRPr/>
            </a:pPr>
            <a:r>
              <a:rPr lang="en-US" altLang="zh-CN" sz="2000" b="1" dirty="0"/>
              <a:t>2.9</a:t>
            </a:r>
          </a:p>
          <a:p>
            <a:pPr>
              <a:defRPr/>
            </a:pPr>
            <a:r>
              <a:rPr lang="en-US" altLang="zh-CN" sz="2000" b="1" dirty="0"/>
              <a:t>2.10</a:t>
            </a:r>
          </a:p>
          <a:p>
            <a:pPr>
              <a:defRPr/>
            </a:pPr>
            <a:r>
              <a:rPr lang="en-US" altLang="zh-CN" sz="2000" b="1" dirty="0"/>
              <a:t>2.13</a:t>
            </a:r>
          </a:p>
          <a:p>
            <a:pPr>
              <a:defRPr/>
            </a:pPr>
            <a:r>
              <a:rPr lang="en-US" altLang="zh-CN" sz="2000" b="1" dirty="0"/>
              <a:t>2.16</a:t>
            </a:r>
          </a:p>
          <a:p>
            <a:pPr>
              <a:defRPr/>
            </a:pPr>
            <a:r>
              <a:rPr lang="en-US" altLang="zh-CN" sz="2000" b="1" dirty="0"/>
              <a:t>2.17</a:t>
            </a:r>
          </a:p>
          <a:p>
            <a:pPr>
              <a:defRPr/>
            </a:pPr>
            <a:r>
              <a:rPr lang="en-US" altLang="zh-CN" sz="2000" b="1" dirty="0"/>
              <a:t>2.18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54306</TotalTime>
  <Words>18444</Words>
  <Application>Microsoft Office PowerPoint</Application>
  <PresentationFormat>全屏显示(4:3)</PresentationFormat>
  <Paragraphs>2288</Paragraphs>
  <Slides>100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9" baseType="lpstr">
      <vt:lpstr>Avenir</vt:lpstr>
      <vt:lpstr>等线</vt:lpstr>
      <vt:lpstr>黑体</vt:lpstr>
      <vt:lpstr>宋体</vt:lpstr>
      <vt:lpstr>Arial</vt:lpstr>
      <vt:lpstr>Calibri</vt:lpstr>
      <vt:lpstr>Cambria Math</vt:lpstr>
      <vt:lpstr>Times New Roman</vt:lpstr>
      <vt:lpstr>Office 主题</vt:lpstr>
      <vt:lpstr>《计算机组成原理》 （第二讲）</vt:lpstr>
      <vt:lpstr>目录</vt:lpstr>
      <vt:lpstr>第2章    数据信息的表示</vt:lpstr>
      <vt:lpstr>2.1    数据表示的作用</vt:lpstr>
      <vt:lpstr>2.2    数值数据的表示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  非数值数据的表示</vt:lpstr>
      <vt:lpstr>PowerPoint 演示文稿</vt:lpstr>
      <vt:lpstr>PowerPoint 演示文稿</vt:lpstr>
      <vt:lpstr>PowerPoint 演示文稿</vt:lpstr>
      <vt:lpstr>PowerPoint 演示文稿</vt:lpstr>
      <vt:lpstr>2.4    数据信息的校验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理查德·海明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习题（P53-56）</vt:lpstr>
      <vt:lpstr>实践训练（实验1）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《嵌入式系统》 （第一讲）</dc:title>
  <dc:creator>apple</dc:creator>
  <cp:lastModifiedBy>haiying2019</cp:lastModifiedBy>
  <cp:revision>453</cp:revision>
  <dcterms:created xsi:type="dcterms:W3CDTF">2018-06-12T02:23:51Z</dcterms:created>
  <dcterms:modified xsi:type="dcterms:W3CDTF">2023-03-16T01:12:29Z</dcterms:modified>
</cp:coreProperties>
</file>