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676"/>
  </p:normalViewPr>
  <p:slideViewPr>
    <p:cSldViewPr>
      <p:cViewPr varScale="1">
        <p:scale>
          <a:sx n="160" d="100"/>
          <a:sy n="160" d="100"/>
        </p:scale>
        <p:origin x="15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17BB332-7BBB-452F-827C-F731AD674A02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FDB9285-13A1-48EB-A904-5E6402B485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BB010-DA32-454E-B326-8CAA3A7D8E25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1026"/>
          <p:cNvSpPr txBox="1">
            <a:spLocks noChangeArrowheads="1"/>
          </p:cNvSpPr>
          <p:nvPr/>
        </p:nvSpPr>
        <p:spPr bwMode="auto">
          <a:xfrm>
            <a:off x="565150" y="1508125"/>
            <a:ext cx="81216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6000" b="1">
                <a:effectLst>
                  <a:outerShdw blurRad="38100" dist="38100" dir="2700000" algn="tl">
                    <a:srgbClr val="000000"/>
                  </a:outerShdw>
                </a:effectLst>
              </a:rPr>
              <a:t>Web </a:t>
            </a:r>
            <a:r>
              <a:rPr lang="zh-CN" altLang="en-US" sz="6000" b="1">
                <a:effectLst>
                  <a:outerShdw blurRad="38100" dist="38100" dir="2700000" algn="tl">
                    <a:srgbClr val="000000"/>
                  </a:outerShdw>
                </a:effectLst>
              </a:rPr>
              <a:t>服务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0" name="Rectangle 4"/>
          <p:cNvSpPr>
            <a:spLocks noGrp="1" noChangeArrowheads="1"/>
          </p:cNvSpPr>
          <p:nvPr>
            <p:ph idx="1"/>
          </p:nvPr>
        </p:nvSpPr>
        <p:spPr>
          <a:xfrm>
            <a:off x="19050" y="1989138"/>
            <a:ext cx="9145588" cy="3887787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/>
              <a:t>Apache Axis (Apache eXtensible Interaction System)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zh-CN" altLang="en-US" sz="2800"/>
              <a:t>是</a:t>
            </a:r>
            <a:r>
              <a:rPr lang="en-US" altLang="zh-CN" sz="2800"/>
              <a:t>Apache WebService</a:t>
            </a:r>
            <a:r>
              <a:rPr lang="zh-CN" altLang="en-US" sz="2800"/>
              <a:t>项目中的子项目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/>
              <a:t>    最初起源于</a:t>
            </a:r>
            <a:r>
              <a:rPr lang="en-US" altLang="zh-CN" sz="2800"/>
              <a:t>IBM</a:t>
            </a:r>
            <a:r>
              <a:rPr lang="zh-CN" altLang="en-US" sz="2800"/>
              <a:t>的</a:t>
            </a:r>
            <a:r>
              <a:rPr lang="en-US" altLang="zh-CN" sz="2800"/>
              <a:t>"SOAP4J“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/>
              <a:t>    </a:t>
            </a:r>
            <a:r>
              <a:rPr lang="zh-CN" altLang="en-US" sz="2800"/>
              <a:t>最早的一批用于构造基于</a:t>
            </a:r>
            <a:r>
              <a:rPr lang="en-US" altLang="zh-CN" sz="2800"/>
              <a:t>SOAP</a:t>
            </a:r>
            <a:r>
              <a:rPr lang="zh-CN" altLang="en-US" sz="2800"/>
              <a:t>应用的</a:t>
            </a:r>
            <a:r>
              <a:rPr lang="en-US" altLang="zh-CN" sz="2800"/>
              <a:t>Framework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/>
          </a:p>
          <a:p>
            <a:pPr>
              <a:lnSpc>
                <a:spcPct val="80000"/>
              </a:lnSpc>
            </a:pPr>
            <a:r>
              <a:rPr lang="en-US" altLang="zh-CN"/>
              <a:t>JBoss, WAS</a:t>
            </a:r>
            <a:r>
              <a:rPr lang="zh-CN" altLang="en-US"/>
              <a:t>等重要的应用服务器都集成它</a:t>
            </a:r>
          </a:p>
        </p:txBody>
      </p:sp>
      <p:sp>
        <p:nvSpPr>
          <p:cNvPr id="388101" name="Rectangle 5"/>
          <p:cNvSpPr>
            <a:spLocks noChangeArrowheads="1"/>
          </p:cNvSpPr>
          <p:nvPr/>
        </p:nvSpPr>
        <p:spPr bwMode="auto">
          <a:xfrm>
            <a:off x="1690688" y="1052513"/>
            <a:ext cx="56896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zh-CN" altLang="en-US" sz="3600" b="1">
                <a:solidFill>
                  <a:schemeClr val="folHlink"/>
                </a:solidFill>
              </a:rPr>
              <a:t>典型的 </a:t>
            </a:r>
            <a:r>
              <a:rPr lang="en-US" altLang="zh-CN" sz="3600" b="1">
                <a:solidFill>
                  <a:schemeClr val="folHlink"/>
                </a:solidFill>
              </a:rPr>
              <a:t>Web </a:t>
            </a:r>
            <a:r>
              <a:rPr lang="zh-CN" altLang="en-US" sz="3600" b="1">
                <a:solidFill>
                  <a:schemeClr val="folHlink"/>
                </a:solidFill>
              </a:rPr>
              <a:t>服务支持平台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149" name="Picture 5" descr="Axis-ServerMessagePath"/>
          <p:cNvPicPr>
            <a:picLocks noGrp="1" noChangeAspect="1" noChangeArrowheads="1"/>
          </p:cNvPicPr>
          <p:nvPr>
            <p:ph/>
          </p:nvPr>
        </p:nvPicPr>
        <p:blipFill>
          <a:blip r:embed="rId3"/>
          <a:stretch>
            <a:fillRect/>
          </a:stretch>
        </p:blipFill>
        <p:spPr>
          <a:xfrm>
            <a:off x="1704975" y="2009775"/>
            <a:ext cx="5734050" cy="2686050"/>
          </a:xfrm>
          <a:noFill/>
          <a:ln/>
        </p:spPr>
      </p:pic>
      <p:sp>
        <p:nvSpPr>
          <p:cNvPr id="390151" name="Text Box 7"/>
          <p:cNvSpPr txBox="1">
            <a:spLocks noChangeArrowheads="1"/>
          </p:cNvSpPr>
          <p:nvPr/>
        </p:nvSpPr>
        <p:spPr bwMode="auto">
          <a:xfrm>
            <a:off x="2268538" y="692150"/>
            <a:ext cx="5703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folHlink"/>
                </a:solidFill>
              </a:rPr>
              <a:t>服务器端</a:t>
            </a:r>
            <a:r>
              <a:rPr lang="en-US" altLang="zh-CN" sz="3200">
                <a:solidFill>
                  <a:schemeClr val="folHlink"/>
                </a:solidFill>
              </a:rPr>
              <a:t>AXIS </a:t>
            </a:r>
            <a:r>
              <a:rPr lang="zh-CN" altLang="en-US" sz="3200">
                <a:solidFill>
                  <a:schemeClr val="folHlink"/>
                </a:solidFill>
              </a:rPr>
              <a:t>句柄链处理架构</a:t>
            </a:r>
          </a:p>
        </p:txBody>
      </p:sp>
      <p:sp>
        <p:nvSpPr>
          <p:cNvPr id="390153" name="Text Box 9"/>
          <p:cNvSpPr txBox="1">
            <a:spLocks noChangeArrowheads="1"/>
          </p:cNvSpPr>
          <p:nvPr/>
        </p:nvSpPr>
        <p:spPr bwMode="auto">
          <a:xfrm>
            <a:off x="231775" y="5681663"/>
            <a:ext cx="6553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/>
              <a:t>用户配置一系列的 </a:t>
            </a:r>
            <a:r>
              <a:rPr lang="en-US" altLang="zh-CN" b="1" dirty="0"/>
              <a:t>handler</a:t>
            </a:r>
            <a:r>
              <a:rPr lang="zh-CN" altLang="en-US" b="1" dirty="0"/>
              <a:t>，构成 </a:t>
            </a:r>
            <a:r>
              <a:rPr lang="en-US" altLang="zh-CN" b="1" dirty="0"/>
              <a:t>handler chain</a:t>
            </a:r>
          </a:p>
          <a:p>
            <a:r>
              <a:rPr lang="en-US" altLang="zh-CN" b="1" dirty="0"/>
              <a:t>AXIS </a:t>
            </a:r>
            <a:r>
              <a:rPr lang="zh-CN" altLang="en-US" b="1" dirty="0"/>
              <a:t>依次调用 </a:t>
            </a:r>
            <a:r>
              <a:rPr lang="en-US" altLang="zh-CN" b="1" dirty="0"/>
              <a:t>handler </a:t>
            </a:r>
            <a:r>
              <a:rPr lang="zh-CN" altLang="en-US" b="1" dirty="0"/>
              <a:t>处理消息（含 </a:t>
            </a:r>
            <a:r>
              <a:rPr lang="en-US" altLang="zh-CN" b="1" dirty="0"/>
              <a:t>context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类似于 </a:t>
            </a:r>
            <a:r>
              <a:rPr lang="en-US" altLang="zh-CN" b="1" dirty="0"/>
              <a:t>interceptor</a:t>
            </a:r>
            <a:r>
              <a:rPr lang="zh-CN" altLang="en-US" b="1" dirty="0"/>
              <a:t>（截取器）</a:t>
            </a:r>
          </a:p>
        </p:txBody>
      </p:sp>
    </p:spTree>
  </p:cSld>
  <p:clrMapOvr>
    <a:masterClrMapping/>
  </p:clrMapOvr>
  <p:transition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effectLst/>
              </a:rPr>
              <a:t>客户端</a:t>
            </a:r>
            <a:r>
              <a:rPr lang="en-US" altLang="zh-CN" b="0">
                <a:effectLst/>
              </a:rPr>
              <a:t>AXIS </a:t>
            </a:r>
            <a:r>
              <a:rPr lang="zh-CN" altLang="en-US" b="0">
                <a:effectLst/>
              </a:rPr>
              <a:t>句柄链处理架构</a:t>
            </a:r>
          </a:p>
        </p:txBody>
      </p:sp>
      <p:pic>
        <p:nvPicPr>
          <p:cNvPr id="396292" name="Picture 4" descr="Axis-ClientMessagePath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1112" y="2791619"/>
            <a:ext cx="6581775" cy="2676525"/>
          </a:xfrm>
          <a:noFill/>
          <a:ln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AXIS</a:t>
            </a:r>
            <a:r>
              <a:rPr lang="zh-CN" altLang="en-US"/>
              <a:t>的子系统</a:t>
            </a:r>
          </a:p>
        </p:txBody>
      </p:sp>
      <p:pic>
        <p:nvPicPr>
          <p:cNvPr id="398340" name="Picture 4" descr="Axis-subsystems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2349500"/>
            <a:ext cx="9144000" cy="2771775"/>
          </a:xfrm>
          <a:noFill/>
          <a:ln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ChangeArrowheads="1"/>
          </p:cNvSpPr>
          <p:nvPr/>
        </p:nvSpPr>
        <p:spPr bwMode="auto">
          <a:xfrm>
            <a:off x="3048000" y="1196975"/>
            <a:ext cx="232092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600" b="1">
                <a:solidFill>
                  <a:schemeClr val="folHlink"/>
                </a:solidFill>
              </a:rPr>
              <a:t>二、</a:t>
            </a:r>
            <a:r>
              <a:rPr lang="en-US" altLang="zh-CN" sz="3600" b="1">
                <a:solidFill>
                  <a:schemeClr val="folHlink"/>
                </a:solidFill>
              </a:rPr>
              <a:t>SOAP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3108325" y="2709863"/>
            <a:ext cx="2379663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GB" sz="2800" b="1"/>
              <a:t>1、</a:t>
            </a:r>
            <a:r>
              <a:rPr lang="en-GB" altLang="zh-CN" sz="2800" b="1"/>
              <a:t>SOAP</a:t>
            </a:r>
            <a:r>
              <a:rPr lang="zh-CN" altLang="en-GB" sz="2800" b="1"/>
              <a:t>概述</a:t>
            </a:r>
          </a:p>
          <a:p>
            <a:pPr>
              <a:lnSpc>
                <a:spcPct val="140000"/>
              </a:lnSpc>
            </a:pPr>
            <a:r>
              <a:rPr lang="zh-CN" altLang="en-GB" sz="2800" b="1"/>
              <a:t>2、</a:t>
            </a:r>
            <a:r>
              <a:rPr lang="zh-CN" altLang="en-US" sz="2800" b="1">
                <a:latin typeface="宋体" pitchFamily="2" charset="-122"/>
              </a:rPr>
              <a:t>数据表示</a:t>
            </a:r>
            <a:r>
              <a:rPr lang="zh-CN" altLang="en-US" sz="2800" b="1"/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800" b="1"/>
              <a:t>3</a:t>
            </a:r>
            <a:r>
              <a:rPr lang="zh-CN" altLang="en-US" sz="2800" b="1"/>
              <a:t>、</a:t>
            </a:r>
            <a:r>
              <a:rPr lang="zh-CN" altLang="en-US" sz="2800" b="1">
                <a:latin typeface="宋体" pitchFamily="2" charset="-122"/>
              </a:rPr>
              <a:t>消息格式</a:t>
            </a:r>
            <a:r>
              <a:rPr lang="zh-CN" altLang="en-US" sz="2800" b="1"/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800" b="1"/>
              <a:t>4</a:t>
            </a:r>
            <a:r>
              <a:rPr lang="zh-CN" altLang="en-US" sz="2800" b="1"/>
              <a:t>、</a:t>
            </a:r>
            <a:r>
              <a:rPr lang="zh-CN" altLang="en-US" sz="2800" b="1">
                <a:latin typeface="宋体" pitchFamily="2" charset="-122"/>
              </a:rPr>
              <a:t>协议映射</a:t>
            </a:r>
            <a:r>
              <a:rPr lang="zh-CN" altLang="en-US" sz="2800" b="1"/>
              <a:t>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6" name="Rectangle 4"/>
          <p:cNvSpPr>
            <a:spLocks noChangeArrowheads="1"/>
          </p:cNvSpPr>
          <p:nvPr/>
        </p:nvSpPr>
        <p:spPr bwMode="auto">
          <a:xfrm>
            <a:off x="153988" y="833438"/>
            <a:ext cx="26892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GB" sz="3200" b="1">
                <a:solidFill>
                  <a:srgbClr val="FFFF00"/>
                </a:solidFill>
              </a:rPr>
              <a:t>1、</a:t>
            </a:r>
            <a:r>
              <a:rPr lang="en-GB" altLang="zh-CN" sz="3200" b="1">
                <a:solidFill>
                  <a:srgbClr val="FFFF00"/>
                </a:solidFill>
              </a:rPr>
              <a:t>SOAP</a:t>
            </a:r>
            <a:r>
              <a:rPr lang="zh-CN" altLang="en-GB" sz="3200" b="1">
                <a:solidFill>
                  <a:srgbClr val="FFFF00"/>
                </a:solidFill>
              </a:rPr>
              <a:t>概述</a:t>
            </a:r>
            <a:endParaRPr lang="zh-CN" altLang="en-US" sz="3200" b="1">
              <a:solidFill>
                <a:srgbClr val="FFFF00"/>
              </a:solidFill>
            </a:endParaRP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323850" y="1556792"/>
            <a:ext cx="8796338" cy="470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许多程序通过使用远程过程调用（</a:t>
            </a:r>
            <a:r>
              <a:rPr lang="en-US" altLang="zh-CN" sz="2800" b="1" dirty="0"/>
              <a:t>RPC</a:t>
            </a:r>
            <a:r>
              <a:rPr lang="zh-CN" altLang="en-US" sz="2800" b="1" dirty="0"/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/>
              <a:t>      在诸如 </a:t>
            </a:r>
            <a:r>
              <a:rPr lang="en-US" altLang="zh-CN" sz="2800" b="1" dirty="0"/>
              <a:t>DCOM </a:t>
            </a:r>
            <a:r>
              <a:rPr lang="zh-CN" altLang="en-US" sz="2800" b="1" dirty="0"/>
              <a:t>与 </a:t>
            </a:r>
            <a:r>
              <a:rPr lang="en-US" altLang="zh-CN" sz="2800" b="1" dirty="0"/>
              <a:t>CORBA </a:t>
            </a:r>
            <a:r>
              <a:rPr lang="zh-CN" altLang="en-US" sz="2800" b="1" dirty="0"/>
              <a:t>等对象之间进行通信</a:t>
            </a:r>
          </a:p>
          <a:p>
            <a:pPr>
              <a:lnSpc>
                <a:spcPct val="120000"/>
              </a:lnSpc>
            </a:pPr>
            <a:endParaRPr lang="zh-CN" altLang="en-US" sz="2800" b="1" dirty="0"/>
          </a:p>
          <a:p>
            <a:pPr>
              <a:lnSpc>
                <a:spcPct val="120000"/>
              </a:lnSpc>
            </a:pPr>
            <a:r>
              <a:rPr lang="zh-CN" altLang="en-US" sz="2800" b="1" dirty="0"/>
              <a:t>但</a:t>
            </a:r>
            <a:r>
              <a:rPr lang="en-US" altLang="zh-CN" sz="2800" b="1" dirty="0"/>
              <a:t>RPC </a:t>
            </a:r>
            <a:r>
              <a:rPr lang="zh-CN" altLang="en-US" sz="2800" b="1" dirty="0"/>
              <a:t>会产生兼容性以及安全问题；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/>
              <a:t>	防火墙和代理服务器通常会阻止此类流量</a:t>
            </a:r>
          </a:p>
          <a:p>
            <a:pPr>
              <a:lnSpc>
                <a:spcPct val="120000"/>
              </a:lnSpc>
            </a:pPr>
            <a:endParaRPr lang="zh-CN" altLang="en-US" sz="2800" b="1" dirty="0"/>
          </a:p>
          <a:p>
            <a:pPr>
              <a:lnSpc>
                <a:spcPct val="120000"/>
              </a:lnSpc>
            </a:pPr>
            <a:r>
              <a:rPr lang="zh-CN" altLang="en-US" sz="2800" b="1" dirty="0"/>
              <a:t>通过 </a:t>
            </a:r>
            <a:r>
              <a:rPr lang="en-US" altLang="zh-CN" sz="2800" b="1" dirty="0"/>
              <a:t>HTTP </a:t>
            </a:r>
            <a:r>
              <a:rPr lang="zh-CN" altLang="en-US" sz="2800" b="1" dirty="0"/>
              <a:t>在应用程序间通信是更好的方法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/>
              <a:t>因为 </a:t>
            </a:r>
            <a:r>
              <a:rPr lang="en-US" altLang="zh-CN" sz="2800" b="1" dirty="0"/>
              <a:t>HTTP </a:t>
            </a:r>
            <a:r>
              <a:rPr lang="zh-CN" altLang="en-US" sz="2800" b="1" dirty="0"/>
              <a:t>得到了所有的因特网浏览器及服务器的支持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SOAP </a:t>
            </a:r>
            <a:r>
              <a:rPr lang="zh-CN" altLang="en-US" sz="2800" b="1" dirty="0"/>
              <a:t>就是被创造出来完成这个任务的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052513"/>
            <a:ext cx="8639175" cy="49688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zh-CN" sz="2800" b="1"/>
              <a:t>2000</a:t>
            </a:r>
            <a:r>
              <a:rPr lang="zh-CN" altLang="en-US" sz="2800" b="1"/>
              <a:t>年</a:t>
            </a:r>
            <a:r>
              <a:rPr lang="en-US" altLang="zh-CN" sz="2800" b="1"/>
              <a:t>5</a:t>
            </a:r>
            <a:r>
              <a:rPr lang="zh-CN" altLang="en-US" sz="2800" b="1"/>
              <a:t>月，</a:t>
            </a:r>
            <a:r>
              <a:rPr lang="en-US" altLang="zh-CN" sz="2800" b="1"/>
              <a:t>UserLand</a:t>
            </a:r>
            <a:r>
              <a:rPr lang="zh-CN" altLang="en-US" sz="2800" b="1"/>
              <a:t>、</a:t>
            </a:r>
            <a:r>
              <a:rPr lang="en-US" altLang="zh-CN" sz="2800" b="1"/>
              <a:t>Ariba</a:t>
            </a:r>
            <a:r>
              <a:rPr lang="zh-CN" altLang="en-US" sz="2800" b="1"/>
              <a:t>、</a:t>
            </a:r>
            <a:r>
              <a:rPr lang="en-US" altLang="zh-CN" sz="2800" b="1"/>
              <a:t>Commerce One</a:t>
            </a:r>
            <a:r>
              <a:rPr lang="zh-CN" altLang="en-US" sz="2800" b="1"/>
              <a:t>、</a:t>
            </a:r>
            <a:r>
              <a:rPr lang="en-US" altLang="zh-CN" sz="2800" b="1"/>
              <a:t>Compaq</a:t>
            </a:r>
            <a:r>
              <a:rPr lang="zh-CN" altLang="en-US" sz="2800" b="1"/>
              <a:t>、</a:t>
            </a:r>
            <a:r>
              <a:rPr lang="en-US" altLang="zh-CN" sz="2800" b="1"/>
              <a:t>Developmentor</a:t>
            </a:r>
            <a:r>
              <a:rPr lang="zh-CN" altLang="en-US" sz="2800" b="1"/>
              <a:t>、</a:t>
            </a:r>
            <a:r>
              <a:rPr lang="en-US" altLang="zh-CN" sz="2800" b="1"/>
              <a:t>HP</a:t>
            </a:r>
            <a:r>
              <a:rPr lang="zh-CN" altLang="en-US" sz="2800" b="1"/>
              <a:t>、</a:t>
            </a:r>
            <a:r>
              <a:rPr lang="en-US" altLang="zh-CN" sz="2800" b="1"/>
              <a:t>IBM</a:t>
            </a:r>
            <a:r>
              <a:rPr lang="zh-CN" altLang="en-US" sz="2800" b="1"/>
              <a:t>、</a:t>
            </a:r>
            <a:r>
              <a:rPr lang="en-US" altLang="zh-CN" sz="2800" b="1"/>
              <a:t>IONA</a:t>
            </a:r>
            <a:r>
              <a:rPr lang="zh-CN" altLang="en-US" sz="2800" b="1"/>
              <a:t>、</a:t>
            </a:r>
            <a:r>
              <a:rPr lang="en-US" altLang="zh-CN" sz="2800" b="1"/>
              <a:t>Lotus</a:t>
            </a:r>
            <a:r>
              <a:rPr lang="zh-CN" altLang="en-US" sz="2800" b="1"/>
              <a:t>、</a:t>
            </a:r>
            <a:r>
              <a:rPr lang="en-US" altLang="zh-CN" sz="2800" b="1"/>
              <a:t>Microsoft </a:t>
            </a:r>
            <a:r>
              <a:rPr lang="zh-CN" altLang="en-US" sz="2800" b="1"/>
              <a:t>以及 </a:t>
            </a:r>
            <a:r>
              <a:rPr lang="en-US" altLang="zh-CN" sz="2800" b="1"/>
              <a:t>SAP </a:t>
            </a:r>
            <a:r>
              <a:rPr lang="zh-CN" altLang="en-US" sz="2800" b="1"/>
              <a:t>向 </a:t>
            </a:r>
            <a:r>
              <a:rPr lang="en-US" altLang="zh-CN" sz="2800" b="1"/>
              <a:t>W3C </a:t>
            </a:r>
            <a:r>
              <a:rPr lang="zh-CN" altLang="en-US" sz="2800" b="1"/>
              <a:t>提交了 </a:t>
            </a:r>
            <a:r>
              <a:rPr lang="en-US" altLang="zh-CN" sz="2800" b="1"/>
              <a:t>SOAP </a:t>
            </a:r>
            <a:r>
              <a:rPr lang="zh-CN" altLang="en-US" sz="2800" b="1"/>
              <a:t>因特网协议</a:t>
            </a:r>
          </a:p>
          <a:p>
            <a:pPr>
              <a:spcBef>
                <a:spcPct val="30000"/>
              </a:spcBef>
            </a:pPr>
            <a:r>
              <a:rPr lang="zh-CN" altLang="en-US" sz="2800" b="1"/>
              <a:t>期望此协议能够通过使用因特网标准（</a:t>
            </a:r>
            <a:r>
              <a:rPr lang="en-US" altLang="zh-CN" sz="2800" b="1"/>
              <a:t>HTTP </a:t>
            </a:r>
            <a:r>
              <a:rPr lang="zh-CN" altLang="en-US" sz="2800" b="1"/>
              <a:t>以及 </a:t>
            </a:r>
            <a:r>
              <a:rPr lang="en-US" altLang="zh-CN" sz="2800" b="1"/>
              <a:t>XML</a:t>
            </a:r>
            <a:r>
              <a:rPr lang="zh-CN" altLang="en-US" sz="2800" b="1"/>
              <a:t>）把图形用户界面桌面应用程序连接到因特网服务器</a:t>
            </a:r>
          </a:p>
          <a:p>
            <a:pPr>
              <a:spcBef>
                <a:spcPct val="30000"/>
              </a:spcBef>
            </a:pPr>
            <a:r>
              <a:rPr lang="zh-CN" altLang="en-US" sz="2800" b="1"/>
              <a:t>首个关于 </a:t>
            </a:r>
            <a:r>
              <a:rPr lang="en-US" altLang="zh-CN" sz="2800" b="1"/>
              <a:t>SOAP </a:t>
            </a:r>
            <a:r>
              <a:rPr lang="zh-CN" altLang="en-US" sz="2800" b="1"/>
              <a:t>的公共工作草案由 </a:t>
            </a:r>
            <a:r>
              <a:rPr lang="en-US" altLang="zh-CN" sz="2800" b="1"/>
              <a:t>W3C </a:t>
            </a:r>
            <a:r>
              <a:rPr lang="zh-CN" altLang="en-US" sz="2800" b="1"/>
              <a:t>在 </a:t>
            </a:r>
            <a:r>
              <a:rPr lang="en-US" altLang="zh-CN" sz="2800" b="1"/>
              <a:t>2001 </a:t>
            </a:r>
            <a:r>
              <a:rPr lang="zh-CN" altLang="en-US" sz="2800" b="1"/>
              <a:t>年 </a:t>
            </a:r>
            <a:r>
              <a:rPr lang="en-US" altLang="zh-CN" sz="2800" b="1"/>
              <a:t>12 </a:t>
            </a:r>
            <a:r>
              <a:rPr lang="zh-CN" altLang="en-US" sz="2800" b="1"/>
              <a:t>月发布</a:t>
            </a:r>
          </a:p>
          <a:p>
            <a:pPr>
              <a:spcBef>
                <a:spcPct val="30000"/>
              </a:spcBef>
            </a:pPr>
            <a:r>
              <a:rPr lang="en-US" altLang="zh-CN" sz="2800" b="1"/>
              <a:t>SOAP 1.2 </a:t>
            </a:r>
            <a:r>
              <a:rPr lang="zh-CN" altLang="en-US" sz="2800" b="1"/>
              <a:t>于 </a:t>
            </a:r>
            <a:r>
              <a:rPr lang="en-US" altLang="zh-CN" sz="2800" b="1"/>
              <a:t>2003 </a:t>
            </a:r>
            <a:r>
              <a:rPr lang="zh-CN" altLang="en-US" sz="2800" b="1"/>
              <a:t>年 </a:t>
            </a:r>
            <a:r>
              <a:rPr lang="en-US" altLang="zh-CN" sz="2800" b="1"/>
              <a:t>6 </a:t>
            </a:r>
            <a:r>
              <a:rPr lang="zh-CN" altLang="en-US" sz="2800" b="1"/>
              <a:t>月 被发布为 </a:t>
            </a:r>
            <a:r>
              <a:rPr lang="en-US" altLang="zh-CN" sz="2800" b="1"/>
              <a:t>W3C </a:t>
            </a:r>
            <a:r>
              <a:rPr lang="zh-CN" altLang="en-US" sz="2800" b="1"/>
              <a:t>推荐标准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107950" y="692150"/>
            <a:ext cx="8959850" cy="586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简单对象访问协议（</a:t>
            </a:r>
            <a:r>
              <a:rPr lang="en-US" altLang="zh-CN" sz="2800" b="1">
                <a:cs typeface="Times New Roman" pitchFamily="18" charset="0"/>
              </a:rPr>
              <a:t>SOAP</a:t>
            </a:r>
            <a:r>
              <a:rPr lang="zh-CN" altLang="en-US" sz="2800" b="1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800" b="1"/>
              <a:t>		是网络环境中交换信息的简单协议</a:t>
            </a:r>
          </a:p>
          <a:p>
            <a:pPr>
              <a:lnSpc>
                <a:spcPct val="150000"/>
              </a:lnSpc>
            </a:pPr>
            <a:r>
              <a:rPr lang="zh-CN" altLang="en-US" sz="2800" b="1"/>
              <a:t>为网络环境下软件之间结构化、类型化信息</a:t>
            </a:r>
            <a:r>
              <a:rPr lang="zh-CN" altLang="en-GB" sz="2800" b="1"/>
              <a:t>的交换</a:t>
            </a:r>
          </a:p>
          <a:p>
            <a:pPr>
              <a:lnSpc>
                <a:spcPct val="150000"/>
              </a:lnSpc>
            </a:pPr>
            <a:r>
              <a:rPr lang="zh-CN" altLang="en-GB" sz="2800" b="1"/>
              <a:t>				</a:t>
            </a:r>
            <a:r>
              <a:rPr lang="zh-CN" altLang="en-US" sz="2800" b="1"/>
              <a:t>提供了一种基于</a:t>
            </a:r>
            <a:r>
              <a:rPr lang="en-US" altLang="zh-CN" sz="2800" b="1">
                <a:cs typeface="Times New Roman" pitchFamily="18" charset="0"/>
              </a:rPr>
              <a:t>XML</a:t>
            </a:r>
            <a:r>
              <a:rPr lang="zh-CN" altLang="en-US" sz="2800" b="1"/>
              <a:t>的机制</a:t>
            </a:r>
          </a:p>
          <a:p>
            <a:pPr>
              <a:lnSpc>
                <a:spcPct val="150000"/>
              </a:lnSpc>
            </a:pPr>
            <a:endParaRPr lang="zh-CN" altLang="en-US" sz="2800" b="1"/>
          </a:p>
          <a:p>
            <a:pPr>
              <a:lnSpc>
                <a:spcPct val="150000"/>
              </a:lnSpc>
            </a:pPr>
            <a:r>
              <a:rPr lang="zh-CN" altLang="en-US" sz="2800" b="1"/>
              <a:t>它可以广泛地用于基于消息的系统和基于</a:t>
            </a:r>
            <a:r>
              <a:rPr lang="en-US" altLang="zh-CN" sz="2800" b="1">
                <a:cs typeface="Times New Roman" pitchFamily="18" charset="0"/>
              </a:rPr>
              <a:t>RPC</a:t>
            </a:r>
            <a:r>
              <a:rPr lang="zh-CN" altLang="en-US" sz="2800" b="1"/>
              <a:t>的系统</a:t>
            </a:r>
          </a:p>
          <a:p>
            <a:pPr>
              <a:lnSpc>
                <a:spcPct val="150000"/>
              </a:lnSpc>
            </a:pPr>
            <a:endParaRPr lang="zh-CN" altLang="en-US" sz="2800" b="1"/>
          </a:p>
          <a:p>
            <a:pPr>
              <a:lnSpc>
                <a:spcPct val="150000"/>
              </a:lnSpc>
            </a:pPr>
            <a:r>
              <a:rPr lang="en-US" altLang="zh-CN" sz="2800" b="1">
                <a:cs typeface="Times New Roman" pitchFamily="18" charset="0"/>
              </a:rPr>
              <a:t>SOAP</a:t>
            </a:r>
            <a:r>
              <a:rPr lang="zh-CN" altLang="en-US" sz="2800" b="1"/>
              <a:t>被设计为可以与各种其它协议结合使用</a:t>
            </a:r>
          </a:p>
          <a:p>
            <a:pPr>
              <a:lnSpc>
                <a:spcPct val="150000"/>
              </a:lnSpc>
            </a:pPr>
            <a:r>
              <a:rPr lang="zh-CN" altLang="en-US" sz="2800" b="1"/>
              <a:t>	但目前</a:t>
            </a:r>
            <a:r>
              <a:rPr lang="en-US" altLang="zh-CN" sz="2800" b="1">
                <a:cs typeface="Times New Roman" pitchFamily="18" charset="0"/>
              </a:rPr>
              <a:t>SOAP</a:t>
            </a:r>
            <a:r>
              <a:rPr lang="zh-CN" altLang="en-US" sz="2800" b="1"/>
              <a:t>主要和</a:t>
            </a:r>
            <a:r>
              <a:rPr lang="en-US" altLang="zh-CN" sz="2800" b="1">
                <a:cs typeface="Times New Roman" pitchFamily="18" charset="0"/>
              </a:rPr>
              <a:t>HTTP</a:t>
            </a:r>
            <a:r>
              <a:rPr lang="zh-CN" altLang="en-US" sz="2800" b="1"/>
              <a:t>及</a:t>
            </a:r>
            <a:r>
              <a:rPr lang="en-US" altLang="zh-CN" sz="2800" b="1">
                <a:cs typeface="Times New Roman" pitchFamily="18" charset="0"/>
              </a:rPr>
              <a:t>HTTP</a:t>
            </a:r>
            <a:r>
              <a:rPr lang="zh-CN" altLang="en-US" sz="2800" b="1"/>
              <a:t>扩展框架相结合</a:t>
            </a:r>
            <a:endParaRPr lang="zh-CN" altLang="en-US" sz="2800" b="1"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ChangeArrowheads="1"/>
          </p:cNvSpPr>
          <p:nvPr/>
        </p:nvSpPr>
        <p:spPr bwMode="auto">
          <a:xfrm>
            <a:off x="685800" y="1031875"/>
            <a:ext cx="748665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/>
              <a:t>简单地讲，</a:t>
            </a:r>
            <a:r>
              <a:rPr lang="en-US" altLang="zh-CN" sz="2800" b="1">
                <a:cs typeface="Times New Roman" pitchFamily="18" charset="0"/>
              </a:rPr>
              <a:t>SOAP= HTTP+RPC+ XML</a:t>
            </a:r>
            <a:endParaRPr lang="en-US" altLang="zh-CN" sz="2800" b="1"/>
          </a:p>
          <a:p>
            <a:pPr>
              <a:spcBef>
                <a:spcPct val="20000"/>
              </a:spcBef>
            </a:pPr>
            <a:r>
              <a:rPr lang="zh-CN" altLang="en-US" sz="2800" b="1"/>
              <a:t>即</a:t>
            </a:r>
            <a:r>
              <a:rPr lang="en-US" altLang="zh-CN" sz="2800" b="1"/>
              <a:t>:  </a:t>
            </a:r>
            <a:r>
              <a:rPr lang="en-US" altLang="zh-CN" sz="2800" b="1">
                <a:cs typeface="Times New Roman" pitchFamily="18" charset="0"/>
              </a:rPr>
              <a:t>SOAP	</a:t>
            </a:r>
            <a:r>
              <a:rPr lang="zh-CN" altLang="en-US" sz="2800" b="1"/>
              <a:t>以</a:t>
            </a:r>
            <a:r>
              <a:rPr lang="en-US" altLang="zh-CN" sz="2800" b="1">
                <a:cs typeface="Times New Roman" pitchFamily="18" charset="0"/>
              </a:rPr>
              <a:t>HTTP</a:t>
            </a:r>
            <a:r>
              <a:rPr lang="zh-CN" altLang="en-US" sz="2800" b="1"/>
              <a:t>作为底层通讯协议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		以</a:t>
            </a:r>
            <a:r>
              <a:rPr lang="en-US" altLang="zh-CN" sz="2800" b="1">
                <a:cs typeface="Times New Roman" pitchFamily="18" charset="0"/>
              </a:rPr>
              <a:t>RPC</a:t>
            </a:r>
            <a:r>
              <a:rPr lang="zh-CN" altLang="en-US" sz="2800" b="1"/>
              <a:t>作为一致性的调用途径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		以</a:t>
            </a:r>
            <a:r>
              <a:rPr lang="en-US" altLang="zh-CN" sz="2800" b="1">
                <a:cs typeface="Times New Roman" pitchFamily="18" charset="0"/>
              </a:rPr>
              <a:t>XML</a:t>
            </a:r>
            <a:r>
              <a:rPr lang="zh-CN" altLang="en-US" sz="2800" b="1"/>
              <a:t>作为数据传送的格式</a:t>
            </a:r>
            <a:endParaRPr lang="zh-CN" altLang="en-US" sz="2800" b="1"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/>
              <a:t>SOAP</a:t>
            </a:r>
            <a:r>
              <a:rPr lang="zh-CN" altLang="en-US" sz="2800" b="1"/>
              <a:t>的设计原则是</a:t>
            </a:r>
            <a:r>
              <a:rPr lang="en-US" altLang="zh-CN" sz="2800" b="1"/>
              <a:t>: </a:t>
            </a:r>
            <a:r>
              <a:rPr lang="zh-CN" altLang="en-US" sz="2800" b="1"/>
              <a:t>简单、易于扩展</a:t>
            </a:r>
          </a:p>
          <a:p>
            <a:pPr>
              <a:spcBef>
                <a:spcPct val="20000"/>
              </a:spcBef>
            </a:pPr>
            <a:r>
              <a:rPr lang="en-US" altLang="zh-CN" sz="2800" b="1"/>
              <a:t>SOAP</a:t>
            </a:r>
            <a:r>
              <a:rPr lang="zh-CN" altLang="en-US" sz="2800" b="1"/>
              <a:t>的设计忽略了如下几方面的功能：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）分布式垃圾回收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）消息的批处理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）对象引用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4</a:t>
            </a:r>
            <a:r>
              <a:rPr lang="zh-CN" altLang="en-US" sz="2800" b="1"/>
              <a:t>）对象激活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107950" y="1573213"/>
            <a:ext cx="8956675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/>
              <a:t>SOAP</a:t>
            </a:r>
            <a:r>
              <a:rPr lang="zh-CN" altLang="en-US" sz="2800" b="1">
                <a:latin typeface="宋体" pitchFamily="2" charset="-122"/>
              </a:rPr>
              <a:t>的数据表示完全不同于以往互操作协议的表示方法</a:t>
            </a:r>
          </a:p>
          <a:p>
            <a:pPr>
              <a:lnSpc>
                <a:spcPct val="140000"/>
              </a:lnSpc>
            </a:pPr>
            <a:endParaRPr lang="zh-CN" altLang="en-US" sz="2800" b="1">
              <a:latin typeface="宋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宋体" pitchFamily="2" charset="-122"/>
              </a:rPr>
              <a:t>	以往的互操作协议都将调用语句编排为</a:t>
            </a: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宋体" pitchFamily="2" charset="-122"/>
              </a:rPr>
              <a:t>					二进制的字节流的形式</a:t>
            </a:r>
          </a:p>
          <a:p>
            <a:pPr>
              <a:lnSpc>
                <a:spcPct val="140000"/>
              </a:lnSpc>
            </a:pPr>
            <a:r>
              <a:rPr lang="zh-CN" altLang="en-US" sz="2800" b="1"/>
              <a:t>	</a:t>
            </a:r>
            <a:r>
              <a:rPr lang="en-US" altLang="zh-CN" sz="2800" b="1"/>
              <a:t>SOAP</a:t>
            </a:r>
            <a:r>
              <a:rPr lang="zh-CN" altLang="en-US" sz="2800" b="1">
                <a:latin typeface="宋体" pitchFamily="2" charset="-122"/>
              </a:rPr>
              <a:t>采用</a:t>
            </a:r>
            <a:r>
              <a:rPr lang="en-US" altLang="zh-CN" sz="2800" b="1"/>
              <a:t>XML</a:t>
            </a:r>
            <a:r>
              <a:rPr lang="zh-CN" altLang="en-US" sz="2800" b="1">
                <a:latin typeface="宋体" pitchFamily="2" charset="-122"/>
              </a:rPr>
              <a:t>作为自己的数据表示方法</a:t>
            </a:r>
          </a:p>
          <a:p>
            <a:pPr>
              <a:lnSpc>
                <a:spcPct val="140000"/>
              </a:lnSpc>
            </a:pPr>
            <a:r>
              <a:rPr lang="zh-CN" altLang="en-US" sz="2800" b="1"/>
              <a:t>		</a:t>
            </a:r>
            <a:r>
              <a:rPr lang="en-US" altLang="zh-CN" sz="2800" b="1"/>
              <a:t>XML</a:t>
            </a:r>
            <a:r>
              <a:rPr lang="zh-CN" altLang="en-US" sz="2800" b="1">
                <a:latin typeface="宋体" pitchFamily="2" charset="-122"/>
              </a:rPr>
              <a:t>是与</a:t>
            </a:r>
            <a:r>
              <a:rPr lang="en-US" altLang="zh-CN" sz="2800" b="1"/>
              <a:t>HTML</a:t>
            </a:r>
            <a:r>
              <a:rPr lang="zh-CN" altLang="en-US" sz="2800" b="1">
                <a:latin typeface="宋体" pitchFamily="2" charset="-122"/>
              </a:rPr>
              <a:t>类似的基于文本的标记语言</a:t>
            </a:r>
          </a:p>
          <a:p>
            <a:pPr>
              <a:lnSpc>
                <a:spcPct val="140000"/>
              </a:lnSpc>
            </a:pPr>
            <a:endParaRPr lang="zh-CN" altLang="en-US" sz="2800" b="1">
              <a:latin typeface="宋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/>
              <a:t>	</a:t>
            </a:r>
            <a:r>
              <a:rPr lang="en-US" altLang="zh-CN" sz="2800" b="1"/>
              <a:t>SOAP</a:t>
            </a:r>
            <a:r>
              <a:rPr lang="zh-CN" altLang="en-US" sz="2800" b="1">
                <a:latin typeface="宋体" pitchFamily="2" charset="-122"/>
              </a:rPr>
              <a:t>将调用语句编排为文本式的字符流的形式</a:t>
            </a:r>
            <a:r>
              <a:rPr lang="zh-CN" altLang="en-US" sz="2800" b="1"/>
              <a:t> </a:t>
            </a: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76200" y="803275"/>
            <a:ext cx="2419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FF00"/>
                </a:solidFill>
              </a:rPr>
              <a:t>2</a:t>
            </a:r>
            <a:r>
              <a:rPr lang="zh-CN" altLang="en-US" sz="3200" b="1" dirty="0">
                <a:solidFill>
                  <a:srgbClr val="FFFF00"/>
                </a:solidFill>
              </a:rPr>
              <a:t>、</a:t>
            </a:r>
            <a:r>
              <a:rPr lang="zh-CN" altLang="en-US" sz="3200" b="1" dirty="0">
                <a:solidFill>
                  <a:srgbClr val="FFFF00"/>
                </a:solidFill>
                <a:latin typeface="宋体" pitchFamily="2" charset="-122"/>
              </a:rPr>
              <a:t>数据表示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1981200" y="914400"/>
            <a:ext cx="39243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6000" b="1"/>
              <a:t>	</a:t>
            </a:r>
            <a:r>
              <a:rPr lang="zh-CN" altLang="en-US" sz="6000" b="1"/>
              <a:t>内	     容 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2667000" y="2590800"/>
            <a:ext cx="5705475" cy="261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v"/>
            </a:pPr>
            <a:endParaRPr lang="en-US" altLang="zh-CN" sz="1000" b="1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200" b="1"/>
              <a:t>一、</a:t>
            </a:r>
            <a:r>
              <a:rPr lang="en-US" altLang="zh-CN" sz="3200" b="1"/>
              <a:t>Web </a:t>
            </a:r>
            <a:r>
              <a:rPr lang="zh-CN" altLang="en-US" sz="3200" b="1"/>
              <a:t>服务简介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200" b="1"/>
              <a:t>二、</a:t>
            </a:r>
            <a:r>
              <a:rPr lang="en-US" altLang="zh-CN" sz="3200" b="1"/>
              <a:t>SOAP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200" b="1"/>
              <a:t>三、</a:t>
            </a:r>
            <a:r>
              <a:rPr lang="en-US" altLang="zh-CN" sz="3200" b="1"/>
              <a:t>WSDL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200" b="1"/>
              <a:t>四、支持</a:t>
            </a:r>
            <a:r>
              <a:rPr lang="en-US" altLang="zh-CN" sz="3200" b="1"/>
              <a:t>Web </a:t>
            </a:r>
            <a:r>
              <a:rPr lang="zh-CN" altLang="en-US" sz="3200" b="1"/>
              <a:t>服务的</a:t>
            </a:r>
            <a:r>
              <a:rPr lang="en-US" altLang="zh-CN" sz="3200" b="1"/>
              <a:t>J2EE</a:t>
            </a:r>
            <a:r>
              <a:rPr lang="zh-CN" altLang="en-US" sz="3200" b="1"/>
              <a:t>应用</a:t>
            </a:r>
            <a:endParaRPr lang="zh-CN" alt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Text Box 2"/>
          <p:cNvSpPr txBox="1">
            <a:spLocks noChangeArrowheads="1"/>
          </p:cNvSpPr>
          <p:nvPr/>
        </p:nvSpPr>
        <p:spPr bwMode="auto">
          <a:xfrm>
            <a:off x="714375" y="1374775"/>
            <a:ext cx="3857625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SOAP</a:t>
            </a:r>
            <a:r>
              <a:rPr lang="zh-CN" altLang="en-US" b="1">
                <a:latin typeface="宋体" pitchFamily="2" charset="-122"/>
              </a:rPr>
              <a:t>消息是一个</a:t>
            </a:r>
            <a:r>
              <a:rPr lang="en-US" altLang="zh-CN" b="1"/>
              <a:t>XML</a:t>
            </a:r>
            <a:r>
              <a:rPr lang="zh-CN" altLang="en-US" b="1">
                <a:latin typeface="宋体" pitchFamily="2" charset="-122"/>
              </a:rPr>
              <a:t>文档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latin typeface="宋体" pitchFamily="2" charset="-122"/>
              </a:rPr>
              <a:t>包括：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latin typeface="宋体" pitchFamily="2" charset="-122"/>
              </a:rPr>
              <a:t>一个必需的</a:t>
            </a:r>
            <a:r>
              <a:rPr lang="en-US" altLang="zh-CN" b="1"/>
              <a:t>SOAP</a:t>
            </a:r>
            <a:r>
              <a:rPr lang="zh-CN" altLang="en-US" b="1">
                <a:latin typeface="宋体" pitchFamily="2" charset="-122"/>
              </a:rPr>
              <a:t>封装</a:t>
            </a:r>
          </a:p>
          <a:p>
            <a:pPr>
              <a:lnSpc>
                <a:spcPct val="150000"/>
              </a:lnSpc>
            </a:pPr>
            <a:endParaRPr lang="zh-CN" altLang="en-US" b="1"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宋体" pitchFamily="2" charset="-122"/>
              </a:rPr>
              <a:t>一个可选的</a:t>
            </a:r>
            <a:r>
              <a:rPr lang="en-US" altLang="zh-CN" b="1"/>
              <a:t>SOAP</a:t>
            </a:r>
            <a:r>
              <a:rPr lang="zh-CN" altLang="en-US" b="1">
                <a:latin typeface="宋体" pitchFamily="2" charset="-122"/>
              </a:rPr>
              <a:t>头</a:t>
            </a:r>
          </a:p>
          <a:p>
            <a:pPr>
              <a:lnSpc>
                <a:spcPct val="150000"/>
              </a:lnSpc>
            </a:pPr>
            <a:endParaRPr lang="zh-CN" altLang="en-US" b="1"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宋体" pitchFamily="2" charset="-122"/>
              </a:rPr>
              <a:t>一个必需的</a:t>
            </a:r>
            <a:r>
              <a:rPr lang="en-US" altLang="zh-CN" b="1"/>
              <a:t>SOAP</a:t>
            </a:r>
            <a:r>
              <a:rPr lang="zh-CN" altLang="en-US" b="1">
                <a:latin typeface="宋体" pitchFamily="2" charset="-122"/>
              </a:rPr>
              <a:t>体</a:t>
            </a:r>
            <a:endParaRPr lang="zh-CN" altLang="en-US" b="1"/>
          </a:p>
        </p:txBody>
      </p:sp>
      <p:pic>
        <p:nvPicPr>
          <p:cNvPr id="323587" name="Picture 3" descr="SOAP message mod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286000"/>
            <a:ext cx="331628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76200" y="762000"/>
            <a:ext cx="2139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FF00"/>
                </a:solidFill>
                <a:latin typeface="宋体" pitchFamily="2" charset="-122"/>
              </a:rPr>
              <a:t>3</a:t>
            </a:r>
            <a:r>
              <a:rPr lang="zh-CN" altLang="en-US" sz="2800" b="1">
                <a:solidFill>
                  <a:srgbClr val="FFFF00"/>
                </a:solidFill>
                <a:latin typeface="宋体" pitchFamily="2" charset="-122"/>
              </a:rPr>
              <a:t>、消息格式</a:t>
            </a:r>
          </a:p>
        </p:txBody>
      </p:sp>
      <p:sp>
        <p:nvSpPr>
          <p:cNvPr id="323589" name="Line 5"/>
          <p:cNvSpPr>
            <a:spLocks noChangeShapeType="1"/>
          </p:cNvSpPr>
          <p:nvPr/>
        </p:nvSpPr>
        <p:spPr bwMode="auto">
          <a:xfrm>
            <a:off x="3505200" y="3886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23590" name="Line 6"/>
          <p:cNvSpPr>
            <a:spLocks noChangeShapeType="1"/>
          </p:cNvSpPr>
          <p:nvPr/>
        </p:nvSpPr>
        <p:spPr bwMode="auto">
          <a:xfrm>
            <a:off x="3505200" y="5105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23591" name="Line 7"/>
          <p:cNvSpPr>
            <a:spLocks noChangeShapeType="1"/>
          </p:cNvSpPr>
          <p:nvPr/>
        </p:nvSpPr>
        <p:spPr bwMode="auto">
          <a:xfrm>
            <a:off x="38100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/>
          <p:cNvSpPr txBox="1">
            <a:spLocks noChangeArrowheads="1"/>
          </p:cNvSpPr>
          <p:nvPr/>
        </p:nvSpPr>
        <p:spPr bwMode="auto">
          <a:xfrm>
            <a:off x="457200" y="1452563"/>
            <a:ext cx="8131175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SOAP</a:t>
            </a:r>
            <a:r>
              <a:rPr lang="zh-CN" altLang="en-US" b="1">
                <a:latin typeface="宋体" pitchFamily="2" charset="-122"/>
              </a:rPr>
              <a:t>封装定义了描述信息和如何处理信息的框架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latin typeface="宋体" pitchFamily="2" charset="-122"/>
              </a:rPr>
              <a:t>	用于指定用</a:t>
            </a:r>
            <a:r>
              <a:rPr lang="en-US" altLang="zh-CN" b="1"/>
              <a:t>XMLSchema</a:t>
            </a:r>
            <a:r>
              <a:rPr lang="zh-CN" altLang="en-US" b="1">
                <a:latin typeface="宋体" pitchFamily="2" charset="-122"/>
              </a:rPr>
              <a:t>来描述</a:t>
            </a:r>
            <a:r>
              <a:rPr lang="en-US" altLang="zh-CN" b="1"/>
              <a:t>XML</a:t>
            </a:r>
            <a:r>
              <a:rPr lang="zh-CN" altLang="en-US" b="1">
                <a:latin typeface="宋体" pitchFamily="2" charset="-122"/>
              </a:rPr>
              <a:t>数据的编码规则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latin typeface="宋体" pitchFamily="2" charset="-122"/>
              </a:rPr>
              <a:t>封装可以包含名域声明和附加属性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latin typeface="宋体" pitchFamily="2" charset="-122"/>
              </a:rPr>
              <a:t>如果包含附加属性，这些属性必须限定名字域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latin typeface="宋体" pitchFamily="2" charset="-122"/>
              </a:rPr>
              <a:t>类似的，</a:t>
            </a:r>
            <a:r>
              <a:rPr lang="zh-CN" altLang="en-US" b="1"/>
              <a:t>“</a:t>
            </a:r>
            <a:r>
              <a:rPr lang="en-US" altLang="zh-CN" b="1"/>
              <a:t>Envelope”</a:t>
            </a:r>
            <a:r>
              <a:rPr lang="zh-CN" altLang="en-US" b="1">
                <a:latin typeface="宋体" pitchFamily="2" charset="-122"/>
              </a:rPr>
              <a:t>可以包含附加子元素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latin typeface="宋体" pitchFamily="2" charset="-122"/>
              </a:rPr>
              <a:t>这些也必须限定名字域且跟在</a:t>
            </a:r>
            <a:r>
              <a:rPr lang="en-US" altLang="zh-CN" b="1"/>
              <a:t>SOAP</a:t>
            </a:r>
            <a:r>
              <a:rPr lang="zh-CN" altLang="en-US" b="1">
                <a:latin typeface="宋体" pitchFamily="2" charset="-122"/>
              </a:rPr>
              <a:t>体元素之后</a:t>
            </a:r>
            <a:endParaRPr lang="zh-CN" altLang="en-US" b="1"/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-76200" y="711200"/>
            <a:ext cx="2746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</a:t>
            </a:r>
            <a:r>
              <a:rPr lang="en-US" altLang="zh-CN" sz="2800" b="1"/>
              <a:t>SOAP</a:t>
            </a:r>
            <a:r>
              <a:rPr lang="zh-CN" altLang="en-US" sz="2800" b="1">
                <a:latin typeface="宋体" pitchFamily="2" charset="-122"/>
              </a:rPr>
              <a:t>封装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838200" y="1617663"/>
            <a:ext cx="8118475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/>
              <a:t>SOAP</a:t>
            </a:r>
            <a:r>
              <a:rPr lang="zh-CN" altLang="en-US" b="1">
                <a:latin typeface="宋体" pitchFamily="2" charset="-122"/>
              </a:rPr>
              <a:t>消息头是</a:t>
            </a:r>
            <a:r>
              <a:rPr lang="en-US" altLang="zh-CN" b="1"/>
              <a:t>SOAP</a:t>
            </a:r>
            <a:r>
              <a:rPr lang="zh-CN" altLang="en-US" b="1">
                <a:latin typeface="宋体" pitchFamily="2" charset="-122"/>
              </a:rPr>
              <a:t>消息的可选部分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宋体" pitchFamily="2" charset="-122"/>
              </a:rPr>
              <a:t>	用来扩展其它诸如安全、事务等服务的重要机制</a:t>
            </a:r>
          </a:p>
          <a:p>
            <a:pPr>
              <a:lnSpc>
                <a:spcPct val="120000"/>
              </a:lnSpc>
            </a:pPr>
            <a:endParaRPr lang="zh-CN" altLang="en-US" b="1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宋体" pitchFamily="2" charset="-122"/>
              </a:rPr>
              <a:t>如果出现的话，必须是</a:t>
            </a:r>
            <a:r>
              <a:rPr lang="en-US" altLang="zh-CN" b="1"/>
              <a:t>SOAP </a:t>
            </a:r>
            <a:r>
              <a:rPr lang="zh-CN" altLang="en-US" b="1">
                <a:latin typeface="宋体" pitchFamily="2" charset="-122"/>
              </a:rPr>
              <a:t>封装元素的第一个直接子元素</a:t>
            </a:r>
          </a:p>
          <a:p>
            <a:pPr>
              <a:lnSpc>
                <a:spcPct val="120000"/>
              </a:lnSpc>
            </a:pPr>
            <a:r>
              <a:rPr lang="en-US" altLang="zh-CN" b="1"/>
              <a:t>SOAP</a:t>
            </a:r>
            <a:r>
              <a:rPr lang="zh-CN" altLang="en-US" b="1">
                <a:latin typeface="宋体" pitchFamily="2" charset="-122"/>
              </a:rPr>
              <a:t>头可以包含多个</a:t>
            </a:r>
            <a:r>
              <a:rPr lang="en-US" altLang="zh-CN" b="1"/>
              <a:t>SOAP</a:t>
            </a:r>
            <a:r>
              <a:rPr lang="zh-CN" altLang="en-US" b="1">
                <a:latin typeface="宋体" pitchFamily="2" charset="-122"/>
              </a:rPr>
              <a:t>块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宋体" pitchFamily="2" charset="-122"/>
              </a:rPr>
              <a:t>	每个都是</a:t>
            </a:r>
            <a:r>
              <a:rPr lang="en-US" altLang="zh-CN" b="1"/>
              <a:t>SOAP</a:t>
            </a:r>
            <a:r>
              <a:rPr lang="zh-CN" altLang="en-US" b="1">
                <a:latin typeface="宋体" pitchFamily="2" charset="-122"/>
              </a:rPr>
              <a:t>头元素的直接子元素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宋体" pitchFamily="2" charset="-122"/>
              </a:rPr>
              <a:t>所有</a:t>
            </a:r>
            <a:r>
              <a:rPr lang="en-US" altLang="zh-CN" b="1"/>
              <a:t>SOAP</a:t>
            </a:r>
            <a:r>
              <a:rPr lang="zh-CN" altLang="en-US" b="1">
                <a:latin typeface="宋体" pitchFamily="2" charset="-122"/>
              </a:rPr>
              <a:t>头的直接子元素都必须限定名字域</a:t>
            </a:r>
            <a:endParaRPr lang="zh-CN" altLang="en-US" b="1"/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76200" y="762000"/>
            <a:ext cx="3105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</a:t>
            </a:r>
            <a:r>
              <a:rPr lang="en-US" altLang="zh-CN" sz="2800" b="1"/>
              <a:t>SOAP</a:t>
            </a:r>
            <a:r>
              <a:rPr lang="zh-CN" altLang="en-US" sz="2800" b="1">
                <a:latin typeface="宋体" pitchFamily="2" charset="-122"/>
              </a:rPr>
              <a:t>消息头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990600" y="1604963"/>
            <a:ext cx="68199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SOAP</a:t>
            </a:r>
            <a:r>
              <a:rPr lang="zh-CN" altLang="en-US" b="1" dirty="0">
                <a:latin typeface="宋体" pitchFamily="2" charset="-122"/>
              </a:rPr>
              <a:t>体在</a:t>
            </a:r>
            <a:r>
              <a:rPr lang="en-US" altLang="zh-CN" b="1" dirty="0"/>
              <a:t>SOAP</a:t>
            </a:r>
            <a:r>
              <a:rPr lang="zh-CN" altLang="en-US" b="1" dirty="0">
                <a:latin typeface="宋体" pitchFamily="2" charset="-122"/>
              </a:rPr>
              <a:t>消息中必须出现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宋体" pitchFamily="2" charset="-122"/>
              </a:rPr>
              <a:t>	且必须是</a:t>
            </a:r>
            <a:r>
              <a:rPr lang="en-US" altLang="zh-CN" b="1" dirty="0"/>
              <a:t>SOAP</a:t>
            </a:r>
            <a:r>
              <a:rPr lang="zh-CN" altLang="en-US" b="1" dirty="0">
                <a:latin typeface="宋体" pitchFamily="2" charset="-122"/>
              </a:rPr>
              <a:t>封装元素的直接子元素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SOAP</a:t>
            </a:r>
            <a:r>
              <a:rPr lang="zh-CN" altLang="en-US" b="1" dirty="0">
                <a:latin typeface="宋体" pitchFamily="2" charset="-122"/>
              </a:rPr>
              <a:t>体可以包括多个条目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宋体" pitchFamily="2" charset="-122"/>
              </a:rPr>
              <a:t>	每个条目必须是</a:t>
            </a:r>
            <a:r>
              <a:rPr lang="en-US" altLang="zh-CN" b="1" dirty="0"/>
              <a:t>SOAP</a:t>
            </a:r>
            <a:r>
              <a:rPr lang="zh-CN" altLang="en-US" b="1" dirty="0">
                <a:latin typeface="宋体" pitchFamily="2" charset="-122"/>
              </a:rPr>
              <a:t>体元素的直接子元素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SOAP</a:t>
            </a:r>
            <a:r>
              <a:rPr lang="zh-CN" altLang="en-US" b="1" dirty="0">
                <a:latin typeface="宋体" pitchFamily="2" charset="-122"/>
              </a:rPr>
              <a:t>体元素的直接子元素可以限定名字域</a:t>
            </a:r>
          </a:p>
          <a:p>
            <a:pPr>
              <a:lnSpc>
                <a:spcPct val="150000"/>
              </a:lnSpc>
            </a:pPr>
            <a:endParaRPr lang="en-US" altLang="zh-CN" b="1" dirty="0"/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36525" y="7064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76200" y="776288"/>
            <a:ext cx="238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</a:t>
            </a:r>
            <a:r>
              <a:rPr lang="en-US" altLang="zh-CN" sz="2800" b="1"/>
              <a:t>SOAP</a:t>
            </a:r>
            <a:r>
              <a:rPr lang="zh-CN" altLang="en-US" sz="2800" b="1">
                <a:latin typeface="宋体" pitchFamily="2" charset="-122"/>
              </a:rPr>
              <a:t>体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Text Box 2"/>
          <p:cNvSpPr txBox="1">
            <a:spLocks noChangeArrowheads="1"/>
          </p:cNvSpPr>
          <p:nvPr/>
        </p:nvSpPr>
        <p:spPr bwMode="auto">
          <a:xfrm>
            <a:off x="441325" y="820738"/>
            <a:ext cx="83312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/>
              <a:t>SOAP</a:t>
            </a:r>
            <a:r>
              <a:rPr lang="zh-CN" altLang="en-US" b="1">
                <a:latin typeface="宋体" pitchFamily="2" charset="-122"/>
              </a:rPr>
              <a:t>自然地遵循</a:t>
            </a:r>
            <a:r>
              <a:rPr lang="en-US" altLang="zh-CN" b="1"/>
              <a:t>HTTP</a:t>
            </a:r>
            <a:r>
              <a:rPr lang="zh-CN" altLang="en-US" b="1">
                <a:latin typeface="宋体" pitchFamily="2" charset="-122"/>
              </a:rPr>
              <a:t>的请求</a:t>
            </a:r>
            <a:r>
              <a:rPr lang="en-US" altLang="zh-CN" b="1"/>
              <a:t>/</a:t>
            </a:r>
            <a:r>
              <a:rPr lang="zh-CN" altLang="en-US" b="1">
                <a:latin typeface="宋体" pitchFamily="2" charset="-122"/>
              </a:rPr>
              <a:t>应答消息模型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宋体" pitchFamily="2" charset="-122"/>
              </a:rPr>
              <a:t>使得</a:t>
            </a:r>
            <a:r>
              <a:rPr lang="en-US" altLang="zh-CN" b="1"/>
              <a:t>SOAP</a:t>
            </a:r>
            <a:r>
              <a:rPr lang="zh-CN" altLang="en-US" b="1">
                <a:latin typeface="宋体" pitchFamily="2" charset="-122"/>
              </a:rPr>
              <a:t>的请求和应答参数可以包含在</a:t>
            </a:r>
            <a:r>
              <a:rPr lang="en-US" altLang="zh-CN" b="1"/>
              <a:t>HTTP</a:t>
            </a:r>
            <a:r>
              <a:rPr lang="zh-CN" altLang="en-US" b="1">
                <a:latin typeface="宋体" pitchFamily="2" charset="-122"/>
              </a:rPr>
              <a:t>请求和应答中</a:t>
            </a:r>
            <a:r>
              <a:rPr lang="zh-CN" altLang="en-US" b="1"/>
              <a:t> </a:t>
            </a:r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457200" y="2247900"/>
            <a:ext cx="741680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cs typeface="Times New Roman" pitchFamily="18" charset="0"/>
              </a:rPr>
              <a:t>SOAP HTTP</a:t>
            </a:r>
            <a:r>
              <a:rPr lang="zh-CN" altLang="en-US" b="1" dirty="0"/>
              <a:t>遵循</a:t>
            </a:r>
            <a:r>
              <a:rPr lang="en-US" altLang="zh-CN" b="1" dirty="0">
                <a:cs typeface="Times New Roman" pitchFamily="18" charset="0"/>
              </a:rPr>
              <a:t>HTTP </a:t>
            </a:r>
            <a:r>
              <a:rPr lang="zh-CN" altLang="en-US" b="1" dirty="0"/>
              <a:t>中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表示通信状态信息的</a:t>
            </a:r>
            <a:r>
              <a:rPr lang="en-US" altLang="zh-CN" b="1" dirty="0">
                <a:cs typeface="Times New Roman" pitchFamily="18" charset="0"/>
              </a:rPr>
              <a:t>HTTP</a:t>
            </a:r>
            <a:r>
              <a:rPr lang="zh-CN" altLang="en-US" b="1" dirty="0"/>
              <a:t>状态码的语义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例如，</a:t>
            </a:r>
            <a:r>
              <a:rPr lang="en-US" altLang="zh-CN" b="1" dirty="0">
                <a:cs typeface="Times New Roman" pitchFamily="18" charset="0"/>
              </a:rPr>
              <a:t>2xx</a:t>
            </a:r>
            <a:r>
              <a:rPr lang="zh-CN" altLang="en-US" b="1" dirty="0"/>
              <a:t>状态码表示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		这个包含了</a:t>
            </a:r>
            <a:r>
              <a:rPr lang="en-US" altLang="zh-CN" b="1" dirty="0">
                <a:cs typeface="Times New Roman" pitchFamily="18" charset="0"/>
              </a:rPr>
              <a:t>SOAP</a:t>
            </a:r>
            <a:r>
              <a:rPr lang="zh-CN" altLang="en-US" b="1" dirty="0"/>
              <a:t>组件的客户请求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		已经被成功的收到、理解和接受</a:t>
            </a:r>
            <a:endParaRPr lang="zh-CN" altLang="en-US" b="1" dirty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b="1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下页的代码</a:t>
            </a:r>
            <a:r>
              <a:rPr lang="zh-CN" altLang="en-GB" b="1" dirty="0"/>
              <a:t>是一个</a:t>
            </a:r>
            <a:r>
              <a:rPr lang="zh-CN" altLang="en-US" b="1" dirty="0"/>
              <a:t>使用</a:t>
            </a:r>
            <a:r>
              <a:rPr lang="en-US" altLang="zh-CN" b="1" dirty="0"/>
              <a:t>POST</a:t>
            </a:r>
            <a:r>
              <a:rPr lang="zh-CN" altLang="en-US" b="1" dirty="0"/>
              <a:t>的</a:t>
            </a:r>
            <a:r>
              <a:rPr lang="en-US" altLang="zh-CN" b="1" dirty="0"/>
              <a:t>SOAP HTTP</a:t>
            </a:r>
            <a:r>
              <a:rPr lang="zh-CN" altLang="en-US" b="1" dirty="0"/>
              <a:t>例子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该消息通过</a:t>
            </a:r>
            <a:r>
              <a:rPr lang="en-US" altLang="zh-CN" b="1" dirty="0"/>
              <a:t>HTTP</a:t>
            </a:r>
            <a:r>
              <a:rPr lang="zh-CN" altLang="en-US" b="1" dirty="0"/>
              <a:t>发出一条请求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“获取股票代码为</a:t>
            </a:r>
            <a:r>
              <a:rPr lang="en-GB" altLang="zh-CN" b="1" dirty="0"/>
              <a:t>ABC</a:t>
            </a:r>
            <a:r>
              <a:rPr lang="zh-CN" altLang="en-GB" b="1" dirty="0"/>
              <a:t>的最新交易价格”</a:t>
            </a:r>
            <a:r>
              <a:rPr lang="zh-CN" altLang="en-US" b="1" dirty="0"/>
              <a:t> 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304800" y="838200"/>
            <a:ext cx="8534400" cy="579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zh-CN" sz="1800" b="1">
                <a:solidFill>
                  <a:schemeClr val="bg2"/>
                </a:solidFill>
                <a:latin typeface="宋体" pitchFamily="2" charset="-122"/>
                <a:cs typeface="Times New Roman" pitchFamily="18" charset="0"/>
              </a:rPr>
              <a:t>POST /StockQuote HTTP/1.1</a:t>
            </a:r>
            <a:endParaRPr lang="en-US" altLang="zh-CN" sz="1800" b="1">
              <a:solidFill>
                <a:schemeClr val="bg2"/>
              </a:solidFill>
              <a:latin typeface="宋体" pitchFamily="2" charset="-122"/>
              <a:cs typeface="Times New Roman" pitchFamily="18" charset="0"/>
            </a:endParaRPr>
          </a:p>
          <a:p>
            <a:r>
              <a:rPr lang="en-GB" altLang="zh-CN" sz="1800" b="1">
                <a:solidFill>
                  <a:schemeClr val="bg2"/>
                </a:solidFill>
                <a:latin typeface="宋体" pitchFamily="2" charset="-122"/>
                <a:cs typeface="Times New Roman" pitchFamily="18" charset="0"/>
              </a:rPr>
              <a:t>Host: www.stockquoteserver.com</a:t>
            </a:r>
            <a:endParaRPr lang="en-US" altLang="zh-CN" sz="1800" b="1">
              <a:solidFill>
                <a:schemeClr val="bg2"/>
              </a:solidFill>
              <a:latin typeface="宋体" pitchFamily="2" charset="-122"/>
              <a:cs typeface="Times New Roman" pitchFamily="18" charset="0"/>
            </a:endParaRPr>
          </a:p>
          <a:p>
            <a:r>
              <a:rPr lang="en-GB" altLang="zh-CN" sz="1800" b="1">
                <a:solidFill>
                  <a:schemeClr val="bg2"/>
                </a:solidFill>
                <a:latin typeface="宋体" pitchFamily="2" charset="-122"/>
                <a:cs typeface="Times New Roman" pitchFamily="18" charset="0"/>
              </a:rPr>
              <a:t>Content-Type: text/xml; charset="utf-8"</a:t>
            </a:r>
            <a:endParaRPr lang="en-US" altLang="zh-CN" sz="1800" b="1">
              <a:solidFill>
                <a:schemeClr val="bg2"/>
              </a:solidFill>
              <a:latin typeface="宋体" pitchFamily="2" charset="-122"/>
              <a:cs typeface="Times New Roman" pitchFamily="18" charset="0"/>
            </a:endParaRPr>
          </a:p>
          <a:p>
            <a:r>
              <a:rPr lang="en-GB" altLang="zh-CN" sz="1800" b="1">
                <a:solidFill>
                  <a:schemeClr val="bg2"/>
                </a:solidFill>
                <a:latin typeface="宋体" pitchFamily="2" charset="-122"/>
                <a:cs typeface="Times New Roman" pitchFamily="18" charset="0"/>
              </a:rPr>
              <a:t>Content-Length: nnnn</a:t>
            </a:r>
            <a:endParaRPr lang="en-US" altLang="zh-CN" sz="1800" b="1">
              <a:solidFill>
                <a:schemeClr val="bg2"/>
              </a:solidFill>
              <a:latin typeface="宋体" pitchFamily="2" charset="-122"/>
              <a:cs typeface="Times New Roman" pitchFamily="18" charset="0"/>
            </a:endParaRPr>
          </a:p>
          <a:p>
            <a:r>
              <a:rPr lang="en-GB" altLang="zh-CN" sz="1800" b="1">
                <a:solidFill>
                  <a:schemeClr val="bg2"/>
                </a:solidFill>
                <a:latin typeface="宋体" pitchFamily="2" charset="-122"/>
                <a:cs typeface="Times New Roman" pitchFamily="18" charset="0"/>
              </a:rPr>
              <a:t>SOAPAction: "Some-URI"</a:t>
            </a:r>
            <a:endParaRPr lang="en-US" altLang="zh-CN" sz="1800" b="1">
              <a:solidFill>
                <a:schemeClr val="bg2"/>
              </a:solidFill>
              <a:latin typeface="宋体" pitchFamily="2" charset="-122"/>
              <a:cs typeface="Times New Roman" pitchFamily="18" charset="0"/>
            </a:endParaRPr>
          </a:p>
          <a:p>
            <a:r>
              <a:rPr lang="en-GB" altLang="zh-CN" sz="1800" b="1">
                <a:solidFill>
                  <a:schemeClr val="bg2"/>
                </a:solidFill>
                <a:latin typeface="Times New Roman"/>
                <a:cs typeface="Times New Roman" pitchFamily="18" charset="0"/>
              </a:rPr>
              <a:t> </a:t>
            </a:r>
            <a:endParaRPr lang="en-US" altLang="zh-CN" sz="1800" b="1">
              <a:solidFill>
                <a:schemeClr val="bg2"/>
              </a:solidFill>
              <a:latin typeface="宋体" pitchFamily="2" charset="-122"/>
              <a:cs typeface="Times New Roman" pitchFamily="18" charset="0"/>
            </a:endParaRPr>
          </a:p>
          <a:p>
            <a:r>
              <a:rPr lang="en-GB" altLang="zh-CN" sz="1800" b="1">
                <a:solidFill>
                  <a:schemeClr val="bg2"/>
                </a:solidFill>
                <a:latin typeface="宋体" pitchFamily="2" charset="-122"/>
                <a:cs typeface="Times New Roman" pitchFamily="18" charset="0"/>
              </a:rPr>
              <a:t>&lt;SOAP-ENV:Envelope</a:t>
            </a:r>
            <a:endParaRPr lang="en-US" altLang="zh-CN" sz="1800" b="1">
              <a:solidFill>
                <a:schemeClr val="bg2"/>
              </a:solidFill>
              <a:latin typeface="宋体" pitchFamily="2" charset="-122"/>
              <a:cs typeface="Times New Roman" pitchFamily="18" charset="0"/>
            </a:endParaRPr>
          </a:p>
          <a:p>
            <a:r>
              <a:rPr lang="en-GB" altLang="zh-CN" sz="1800" b="1">
                <a:solidFill>
                  <a:schemeClr val="bg2"/>
                </a:solidFill>
                <a:latin typeface="宋体" pitchFamily="2" charset="-122"/>
                <a:cs typeface="Times New Roman" pitchFamily="18" charset="0"/>
              </a:rPr>
              <a:t>  xmlns:SOAP-ENV="http://schemas.xmlsoap.org/soap/envelope/"</a:t>
            </a:r>
            <a:endParaRPr lang="en-US" altLang="zh-CN" sz="1800" b="1">
              <a:solidFill>
                <a:schemeClr val="bg2"/>
              </a:solidFill>
              <a:latin typeface="宋体" pitchFamily="2" charset="-122"/>
              <a:cs typeface="Times New Roman" pitchFamily="18" charset="0"/>
            </a:endParaRPr>
          </a:p>
          <a:p>
            <a:r>
              <a:rPr lang="en-GB" altLang="zh-CN" sz="1800" b="1">
                <a:solidFill>
                  <a:schemeClr val="bg2"/>
                </a:solidFill>
                <a:latin typeface="宋体" pitchFamily="2" charset="-122"/>
                <a:cs typeface="Times New Roman" pitchFamily="18" charset="0"/>
              </a:rPr>
              <a:t>  SOAP-ENV:encodingStyle="http://schemas.xmlsoap.org/soap/encoding/"/&gt;</a:t>
            </a:r>
            <a:endParaRPr lang="en-US" altLang="zh-CN" sz="1800" b="1">
              <a:solidFill>
                <a:schemeClr val="bg2"/>
              </a:solidFill>
              <a:latin typeface="宋体" pitchFamily="2" charset="-122"/>
              <a:cs typeface="Times New Roman" pitchFamily="18" charset="0"/>
            </a:endParaRPr>
          </a:p>
          <a:p>
            <a:r>
              <a:rPr lang="en-GB" altLang="zh-CN" sz="1800" b="1">
                <a:solidFill>
                  <a:schemeClr val="bg2"/>
                </a:solidFill>
                <a:latin typeface="宋体" pitchFamily="2" charset="-122"/>
                <a:cs typeface="Times New Roman" pitchFamily="18" charset="0"/>
              </a:rPr>
              <a:t>   &lt;SOAP-ENV:Header&gt;</a:t>
            </a:r>
            <a:endParaRPr lang="en-US" altLang="zh-CN" sz="1800" b="1">
              <a:solidFill>
                <a:schemeClr val="bg2"/>
              </a:solidFill>
              <a:latin typeface="宋体" pitchFamily="2" charset="-122"/>
              <a:cs typeface="Times New Roman" pitchFamily="18" charset="0"/>
            </a:endParaRPr>
          </a:p>
          <a:p>
            <a:r>
              <a:rPr lang="en-GB" altLang="zh-CN" sz="1800" b="1">
                <a:solidFill>
                  <a:schemeClr val="bg2"/>
                </a:solidFill>
                <a:latin typeface="宋体" pitchFamily="2" charset="-122"/>
                <a:cs typeface="Times New Roman" pitchFamily="18" charset="0"/>
              </a:rPr>
              <a:t>       &lt;t:Transaction xmlns:t="some-URI" SOAP-ENV:mustUnderstand="1"&gt;</a:t>
            </a:r>
            <a:endParaRPr lang="en-US" altLang="zh-CN" sz="1800" b="1">
              <a:solidFill>
                <a:schemeClr val="bg2"/>
              </a:solidFill>
              <a:latin typeface="宋体" pitchFamily="2" charset="-122"/>
              <a:cs typeface="Times New Roman" pitchFamily="18" charset="0"/>
            </a:endParaRPr>
          </a:p>
          <a:p>
            <a:r>
              <a:rPr lang="en-GB" altLang="zh-CN" sz="1800" b="1">
                <a:solidFill>
                  <a:schemeClr val="bg2"/>
                </a:solidFill>
                <a:latin typeface="宋体" pitchFamily="2" charset="-122"/>
                <a:cs typeface="Times New Roman" pitchFamily="18" charset="0"/>
              </a:rPr>
              <a:t>               5</a:t>
            </a:r>
            <a:endParaRPr lang="en-US" altLang="zh-CN" sz="1800" b="1">
              <a:solidFill>
                <a:schemeClr val="bg2"/>
              </a:solidFill>
              <a:latin typeface="宋体" pitchFamily="2" charset="-122"/>
              <a:cs typeface="Times New Roman" pitchFamily="18" charset="0"/>
            </a:endParaRPr>
          </a:p>
          <a:p>
            <a:r>
              <a:rPr lang="en-GB" altLang="zh-CN" sz="1800" b="1">
                <a:solidFill>
                  <a:schemeClr val="bg2"/>
                </a:solidFill>
                <a:latin typeface="宋体" pitchFamily="2" charset="-122"/>
                <a:cs typeface="Times New Roman" pitchFamily="18" charset="0"/>
              </a:rPr>
              <a:t>       &lt;/t:Transaction&gt;</a:t>
            </a:r>
            <a:endParaRPr lang="en-US" altLang="zh-CN" sz="1800" b="1">
              <a:solidFill>
                <a:schemeClr val="bg2"/>
              </a:solidFill>
              <a:latin typeface="宋体" pitchFamily="2" charset="-122"/>
              <a:cs typeface="Times New Roman" pitchFamily="18" charset="0"/>
            </a:endParaRPr>
          </a:p>
          <a:p>
            <a:r>
              <a:rPr lang="en-GB" altLang="zh-CN" sz="1800" b="1">
                <a:solidFill>
                  <a:schemeClr val="bg2"/>
                </a:solidFill>
                <a:latin typeface="宋体" pitchFamily="2" charset="-122"/>
                <a:cs typeface="Times New Roman" pitchFamily="18" charset="0"/>
              </a:rPr>
              <a:t>   &lt;/SOAP-ENV:Header&gt;</a:t>
            </a:r>
            <a:endParaRPr lang="en-US" altLang="zh-CN" sz="1800" b="1">
              <a:solidFill>
                <a:schemeClr val="bg2"/>
              </a:solidFill>
              <a:latin typeface="宋体" pitchFamily="2" charset="-122"/>
              <a:cs typeface="Times New Roman" pitchFamily="18" charset="0"/>
            </a:endParaRPr>
          </a:p>
          <a:p>
            <a:r>
              <a:rPr lang="en-GB" altLang="zh-CN" sz="1800" b="1">
                <a:solidFill>
                  <a:schemeClr val="bg2"/>
                </a:solidFill>
                <a:latin typeface="宋体" pitchFamily="2" charset="-122"/>
                <a:cs typeface="Times New Roman" pitchFamily="18" charset="0"/>
              </a:rPr>
              <a:t>   &lt;SOAP-ENV:Body&gt;</a:t>
            </a:r>
            <a:endParaRPr lang="en-US" altLang="zh-CN" sz="1800" b="1">
              <a:solidFill>
                <a:schemeClr val="bg2"/>
              </a:solidFill>
              <a:latin typeface="宋体" pitchFamily="2" charset="-122"/>
              <a:cs typeface="Times New Roman" pitchFamily="18" charset="0"/>
            </a:endParaRPr>
          </a:p>
          <a:p>
            <a:r>
              <a:rPr lang="en-GB" altLang="zh-CN" sz="1800" b="1">
                <a:solidFill>
                  <a:schemeClr val="bg2"/>
                </a:solidFill>
                <a:latin typeface="宋体" pitchFamily="2" charset="-122"/>
                <a:cs typeface="Times New Roman" pitchFamily="18" charset="0"/>
              </a:rPr>
              <a:t>       &lt;m:GetLastTradePrice xmlns:m="Some-URI"&gt;</a:t>
            </a:r>
            <a:endParaRPr lang="en-US" altLang="zh-CN" sz="1800" b="1">
              <a:solidFill>
                <a:schemeClr val="bg2"/>
              </a:solidFill>
              <a:latin typeface="宋体" pitchFamily="2" charset="-122"/>
              <a:cs typeface="Times New Roman" pitchFamily="18" charset="0"/>
            </a:endParaRPr>
          </a:p>
          <a:p>
            <a:r>
              <a:rPr lang="en-GB" altLang="zh-CN" sz="1800" b="1">
                <a:solidFill>
                  <a:schemeClr val="bg2"/>
                </a:solidFill>
                <a:latin typeface="宋体" pitchFamily="2" charset="-122"/>
                <a:cs typeface="Times New Roman" pitchFamily="18" charset="0"/>
              </a:rPr>
              <a:t>           &lt;symbol&gt;ABC&lt;/symbol&gt;</a:t>
            </a:r>
            <a:endParaRPr lang="en-US" altLang="zh-CN" sz="1800" b="1">
              <a:solidFill>
                <a:schemeClr val="bg2"/>
              </a:solidFill>
              <a:latin typeface="宋体" pitchFamily="2" charset="-122"/>
              <a:cs typeface="Times New Roman" pitchFamily="18" charset="0"/>
            </a:endParaRPr>
          </a:p>
          <a:p>
            <a:r>
              <a:rPr lang="en-GB" altLang="zh-CN" sz="1800" b="1">
                <a:solidFill>
                  <a:schemeClr val="bg2"/>
                </a:solidFill>
                <a:latin typeface="宋体" pitchFamily="2" charset="-122"/>
                <a:cs typeface="Times New Roman" pitchFamily="18" charset="0"/>
              </a:rPr>
              <a:t>       &lt;/m:GetLastTradePrice&gt;</a:t>
            </a:r>
            <a:endParaRPr lang="en-US" altLang="zh-CN" sz="1800" b="1">
              <a:solidFill>
                <a:schemeClr val="bg2"/>
              </a:solidFill>
              <a:latin typeface="宋体" pitchFamily="2" charset="-122"/>
              <a:cs typeface="Times New Roman" pitchFamily="18" charset="0"/>
            </a:endParaRPr>
          </a:p>
          <a:p>
            <a:r>
              <a:rPr lang="en-GB" altLang="zh-CN" sz="1800" b="1">
                <a:solidFill>
                  <a:schemeClr val="bg2"/>
                </a:solidFill>
                <a:latin typeface="宋体" pitchFamily="2" charset="-122"/>
                <a:cs typeface="Times New Roman" pitchFamily="18" charset="0"/>
              </a:rPr>
              <a:t>   &lt;/SOAP-ENV:Body&gt;</a:t>
            </a:r>
            <a:endParaRPr lang="en-US" altLang="zh-CN" sz="1800" b="1">
              <a:solidFill>
                <a:schemeClr val="bg2"/>
              </a:solidFill>
              <a:latin typeface="宋体" pitchFamily="2" charset="-122"/>
              <a:cs typeface="Times New Roman" pitchFamily="18" charset="0"/>
            </a:endParaRPr>
          </a:p>
          <a:p>
            <a:r>
              <a:rPr lang="en-GB" altLang="zh-CN" sz="1800" b="1">
                <a:solidFill>
                  <a:schemeClr val="bg2"/>
                </a:solidFill>
                <a:latin typeface="宋体" pitchFamily="2" charset="-122"/>
                <a:cs typeface="Times New Roman" pitchFamily="18" charset="0"/>
              </a:rPr>
              <a:t>&lt;/SOAP-ENV:Envelope&gt;</a:t>
            </a:r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Text Box 3"/>
          <p:cNvSpPr txBox="1">
            <a:spLocks noChangeArrowheads="1"/>
          </p:cNvSpPr>
          <p:nvPr/>
        </p:nvSpPr>
        <p:spPr bwMode="auto">
          <a:xfrm>
            <a:off x="304800" y="1758950"/>
            <a:ext cx="86518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cs typeface="Times New Roman" pitchFamily="18" charset="0"/>
              </a:rPr>
              <a:t>1</a:t>
            </a:r>
            <a:r>
              <a:rPr lang="zh-CN" altLang="en-US" b="1"/>
              <a:t>、互操作开销不同</a:t>
            </a:r>
          </a:p>
          <a:p>
            <a:r>
              <a:rPr lang="zh-CN" altLang="en-US" b="1"/>
              <a:t>	</a:t>
            </a:r>
            <a:r>
              <a:rPr lang="en-US" altLang="zh-CN" b="1">
                <a:cs typeface="Times New Roman" pitchFamily="18" charset="0"/>
              </a:rPr>
              <a:t>IIOP</a:t>
            </a:r>
            <a:r>
              <a:rPr lang="zh-CN" altLang="en-US" b="1"/>
              <a:t>、</a:t>
            </a:r>
            <a:r>
              <a:rPr lang="en-US" altLang="zh-CN" b="1">
                <a:cs typeface="Times New Roman" pitchFamily="18" charset="0"/>
              </a:rPr>
              <a:t>JRMP</a:t>
            </a:r>
            <a:r>
              <a:rPr lang="zh-CN" altLang="en-US" b="1"/>
              <a:t>使用二进制的字节流形式编排消息</a:t>
            </a:r>
          </a:p>
          <a:p>
            <a:r>
              <a:rPr lang="zh-CN" altLang="en-US" b="1"/>
              <a:t>						 （</a:t>
            </a:r>
            <a:r>
              <a:rPr lang="en-US" altLang="zh-CN" b="1">
                <a:cs typeface="Times New Roman" pitchFamily="18" charset="0"/>
              </a:rPr>
              <a:t>CDR</a:t>
            </a:r>
            <a:r>
              <a:rPr lang="zh-CN" altLang="en-US" b="1"/>
              <a:t>、</a:t>
            </a:r>
            <a:r>
              <a:rPr lang="en-US" altLang="zh-CN" b="1">
                <a:cs typeface="Times New Roman" pitchFamily="18" charset="0"/>
              </a:rPr>
              <a:t>XDR</a:t>
            </a:r>
            <a:r>
              <a:rPr lang="zh-CN" altLang="en-US" b="1"/>
              <a:t>）</a:t>
            </a:r>
          </a:p>
          <a:p>
            <a:r>
              <a:rPr lang="zh-CN" altLang="en-US" b="1">
                <a:cs typeface="Times New Roman" pitchFamily="18" charset="0"/>
              </a:rPr>
              <a:t>	</a:t>
            </a:r>
            <a:r>
              <a:rPr lang="en-US" altLang="zh-CN" b="1">
                <a:cs typeface="Times New Roman" pitchFamily="18" charset="0"/>
              </a:rPr>
              <a:t>SOAP</a:t>
            </a:r>
            <a:r>
              <a:rPr lang="zh-CN" altLang="en-US" b="1"/>
              <a:t>采用字符型的</a:t>
            </a:r>
            <a:r>
              <a:rPr lang="en-US" altLang="zh-CN" b="1">
                <a:cs typeface="Times New Roman" pitchFamily="18" charset="0"/>
              </a:rPr>
              <a:t>XML</a:t>
            </a:r>
            <a:r>
              <a:rPr lang="zh-CN" altLang="en-US" b="1"/>
              <a:t>编排消息</a:t>
            </a:r>
          </a:p>
          <a:p>
            <a:r>
              <a:rPr lang="zh-CN" altLang="en-US" b="1">
                <a:cs typeface="Times New Roman" pitchFamily="18" charset="0"/>
              </a:rPr>
              <a:t>           </a:t>
            </a:r>
            <a:r>
              <a:rPr lang="en-US" altLang="zh-CN" b="1">
                <a:cs typeface="Times New Roman" pitchFamily="18" charset="0"/>
              </a:rPr>
              <a:t>SOAP</a:t>
            </a:r>
            <a:r>
              <a:rPr lang="zh-CN" altLang="en-US" b="1"/>
              <a:t>消息要比</a:t>
            </a:r>
            <a:r>
              <a:rPr lang="en-US" altLang="zh-CN" b="1">
                <a:cs typeface="Times New Roman" pitchFamily="18" charset="0"/>
              </a:rPr>
              <a:t>IIOP</a:t>
            </a:r>
            <a:r>
              <a:rPr lang="zh-CN" altLang="en-US" b="1"/>
              <a:t>、</a:t>
            </a:r>
            <a:r>
              <a:rPr lang="en-US" altLang="zh-CN" b="1">
                <a:cs typeface="Times New Roman" pitchFamily="18" charset="0"/>
              </a:rPr>
              <a:t>JRMP</a:t>
            </a:r>
            <a:r>
              <a:rPr lang="zh-CN" altLang="en-US" b="1"/>
              <a:t>消息长得多</a:t>
            </a:r>
          </a:p>
          <a:p>
            <a:r>
              <a:rPr lang="zh-CN" altLang="en-US" b="1"/>
              <a:t>	</a:t>
            </a:r>
            <a:r>
              <a:rPr lang="en-US" altLang="zh-CN" b="1">
                <a:cs typeface="Times New Roman" pitchFamily="18" charset="0"/>
              </a:rPr>
              <a:t>SOAP</a:t>
            </a:r>
            <a:r>
              <a:rPr lang="zh-CN" altLang="en-US" b="1"/>
              <a:t>的编排开销大、占用内存空间大</a:t>
            </a:r>
          </a:p>
          <a:p>
            <a:endParaRPr lang="zh-CN" altLang="en-US" b="1">
              <a:cs typeface="Times New Roman" pitchFamily="18" charset="0"/>
            </a:endParaRPr>
          </a:p>
          <a:p>
            <a:r>
              <a:rPr lang="en-US" altLang="zh-CN" b="1">
                <a:cs typeface="Times New Roman" pitchFamily="18" charset="0"/>
              </a:rPr>
              <a:t>2</a:t>
            </a:r>
            <a:r>
              <a:rPr lang="zh-CN" altLang="en-US" b="1"/>
              <a:t>、表达能力不同</a:t>
            </a:r>
          </a:p>
          <a:p>
            <a:r>
              <a:rPr lang="zh-CN" altLang="en-US" b="1"/>
              <a:t>	</a:t>
            </a:r>
            <a:r>
              <a:rPr lang="en-US" altLang="zh-CN" b="1">
                <a:cs typeface="Times New Roman" pitchFamily="18" charset="0"/>
              </a:rPr>
              <a:t>SOAP</a:t>
            </a:r>
            <a:r>
              <a:rPr lang="zh-CN" altLang="en-US" b="1"/>
              <a:t>易于学习、易于开发、易于调试</a:t>
            </a:r>
          </a:p>
          <a:p>
            <a:r>
              <a:rPr lang="zh-CN" altLang="en-US" b="1">
                <a:cs typeface="Times New Roman" pitchFamily="18" charset="0"/>
              </a:rPr>
              <a:t>	</a:t>
            </a:r>
            <a:r>
              <a:rPr lang="en-US" altLang="zh-CN" b="1">
                <a:cs typeface="Times New Roman" pitchFamily="18" charset="0"/>
              </a:rPr>
              <a:t>SOAP</a:t>
            </a:r>
            <a:r>
              <a:rPr lang="zh-CN" altLang="en-US" b="1"/>
              <a:t>不支持消息的批处理、对象引用、对象激活等特性</a:t>
            </a:r>
          </a:p>
          <a:p>
            <a:r>
              <a:rPr lang="zh-CN" altLang="en-US" b="1"/>
              <a:t>	降低了</a:t>
            </a:r>
            <a:r>
              <a:rPr lang="en-US" altLang="zh-CN" b="1">
                <a:cs typeface="Times New Roman" pitchFamily="18" charset="0"/>
              </a:rPr>
              <a:t>SOAP</a:t>
            </a:r>
            <a:r>
              <a:rPr lang="zh-CN" altLang="en-US" b="1"/>
              <a:t>的表达能力</a:t>
            </a:r>
          </a:p>
          <a:p>
            <a:r>
              <a:rPr lang="zh-CN" altLang="en-US" b="1"/>
              <a:t>	并使得基于</a:t>
            </a:r>
            <a:r>
              <a:rPr lang="en-US" altLang="zh-CN" b="1">
                <a:cs typeface="Times New Roman" pitchFamily="18" charset="0"/>
              </a:rPr>
              <a:t>SOAP</a:t>
            </a:r>
            <a:r>
              <a:rPr lang="zh-CN" altLang="en-US" b="1"/>
              <a:t>的交互受到限制</a:t>
            </a:r>
          </a:p>
          <a:p>
            <a:r>
              <a:rPr lang="zh-CN" altLang="en-US" b="1"/>
              <a:t>	而</a:t>
            </a:r>
            <a:r>
              <a:rPr lang="en-US" altLang="zh-CN" b="1">
                <a:cs typeface="Times New Roman" pitchFamily="18" charset="0"/>
              </a:rPr>
              <a:t>IIOP</a:t>
            </a:r>
            <a:r>
              <a:rPr lang="zh-CN" altLang="en-US" b="1"/>
              <a:t>、</a:t>
            </a:r>
            <a:r>
              <a:rPr lang="en-US" altLang="zh-CN" b="1">
                <a:cs typeface="Times New Roman" pitchFamily="18" charset="0"/>
              </a:rPr>
              <a:t>JRMP</a:t>
            </a:r>
            <a:r>
              <a:rPr lang="zh-CN" altLang="en-US" b="1"/>
              <a:t>等则不存在这种限制</a:t>
            </a:r>
          </a:p>
        </p:txBody>
      </p:sp>
      <p:sp>
        <p:nvSpPr>
          <p:cNvPr id="329732" name="Text Box 4"/>
          <p:cNvSpPr txBox="1">
            <a:spLocks noChangeArrowheads="1"/>
          </p:cNvSpPr>
          <p:nvPr/>
        </p:nvSpPr>
        <p:spPr bwMode="auto">
          <a:xfrm>
            <a:off x="2916238" y="842963"/>
            <a:ext cx="3448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/>
              <a:t>与其它协议的比较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Text Box 2"/>
          <p:cNvSpPr txBox="1">
            <a:spLocks noChangeArrowheads="1"/>
          </p:cNvSpPr>
          <p:nvPr/>
        </p:nvSpPr>
        <p:spPr bwMode="auto">
          <a:xfrm>
            <a:off x="228600" y="723900"/>
            <a:ext cx="8429625" cy="611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>
                <a:cs typeface="Times New Roman" pitchFamily="18" charset="0"/>
              </a:rPr>
              <a:t>3</a:t>
            </a:r>
            <a:r>
              <a:rPr lang="zh-CN" altLang="en-US" b="1"/>
              <a:t>、适应能力不同</a:t>
            </a:r>
          </a:p>
          <a:p>
            <a:pPr>
              <a:lnSpc>
                <a:spcPct val="110000"/>
              </a:lnSpc>
            </a:pPr>
            <a:r>
              <a:rPr lang="zh-CN" altLang="en-US" b="1"/>
              <a:t>	</a:t>
            </a:r>
            <a:r>
              <a:rPr lang="en-US" altLang="zh-CN" b="1">
                <a:cs typeface="Times New Roman" pitchFamily="18" charset="0"/>
              </a:rPr>
              <a:t>IIOP</a:t>
            </a:r>
            <a:r>
              <a:rPr lang="zh-CN" altLang="en-US" b="1"/>
              <a:t>、</a:t>
            </a:r>
            <a:r>
              <a:rPr lang="en-US" altLang="zh-CN" b="1">
                <a:cs typeface="Times New Roman" pitchFamily="18" charset="0"/>
              </a:rPr>
              <a:t>JRMP</a:t>
            </a:r>
            <a:r>
              <a:rPr lang="zh-CN" altLang="en-US" b="1"/>
              <a:t>严重制约于防火墙</a:t>
            </a:r>
          </a:p>
          <a:p>
            <a:pPr>
              <a:lnSpc>
                <a:spcPct val="110000"/>
              </a:lnSpc>
            </a:pPr>
            <a:r>
              <a:rPr lang="zh-CN" altLang="en-US" b="1"/>
              <a:t>	防火墙一般由两个路由器与一个应用程序网关构成</a:t>
            </a:r>
          </a:p>
          <a:p>
            <a:pPr>
              <a:lnSpc>
                <a:spcPct val="110000"/>
              </a:lnSpc>
            </a:pPr>
            <a:r>
              <a:rPr lang="zh-CN" altLang="en-US" b="1"/>
              <a:t>	  路由器负责</a:t>
            </a:r>
            <a:r>
              <a:rPr lang="en-US" altLang="zh-CN" b="1">
                <a:cs typeface="Times New Roman" pitchFamily="18" charset="0"/>
              </a:rPr>
              <a:t>IP</a:t>
            </a:r>
            <a:r>
              <a:rPr lang="zh-CN" altLang="en-US" b="1"/>
              <a:t>层的分组信息</a:t>
            </a:r>
          </a:p>
          <a:p>
            <a:pPr>
              <a:lnSpc>
                <a:spcPct val="110000"/>
              </a:lnSpc>
            </a:pPr>
            <a:r>
              <a:rPr lang="zh-CN" altLang="en-US" b="1"/>
              <a:t>		列出可接受、禁止的源端和目标端等信息</a:t>
            </a:r>
          </a:p>
          <a:p>
            <a:pPr>
              <a:lnSpc>
                <a:spcPct val="110000"/>
              </a:lnSpc>
            </a:pPr>
            <a:r>
              <a:rPr lang="zh-CN" altLang="en-US" b="1"/>
              <a:t>	  应用程序网关在应用程序级进行控制</a:t>
            </a:r>
          </a:p>
          <a:p>
            <a:pPr>
              <a:lnSpc>
                <a:spcPct val="110000"/>
              </a:lnSpc>
            </a:pPr>
            <a:r>
              <a:rPr lang="zh-CN" altLang="en-US" b="1"/>
              <a:t>	           根据头信息字段、消息长度、消息内容等</a:t>
            </a:r>
          </a:p>
          <a:p>
            <a:pPr>
              <a:lnSpc>
                <a:spcPct val="110000"/>
              </a:lnSpc>
            </a:pPr>
            <a:r>
              <a:rPr lang="zh-CN" altLang="en-US" b="1"/>
              <a:t>					        决定传送还是丢弃消息</a:t>
            </a:r>
          </a:p>
          <a:p>
            <a:pPr>
              <a:lnSpc>
                <a:spcPct val="110000"/>
              </a:lnSpc>
            </a:pPr>
            <a:r>
              <a:rPr lang="zh-CN" altLang="en-US" b="1"/>
              <a:t>	这是</a:t>
            </a:r>
            <a:r>
              <a:rPr lang="en-US" altLang="zh-CN" b="1">
                <a:cs typeface="Times New Roman" pitchFamily="18" charset="0"/>
              </a:rPr>
              <a:t>IIOP</a:t>
            </a:r>
            <a:r>
              <a:rPr lang="zh-CN" altLang="en-US" b="1"/>
              <a:t>、</a:t>
            </a:r>
            <a:r>
              <a:rPr lang="en-US" altLang="zh-CN" b="1">
                <a:cs typeface="Times New Roman" pitchFamily="18" charset="0"/>
              </a:rPr>
              <a:t>JRMP</a:t>
            </a:r>
            <a:r>
              <a:rPr lang="zh-CN" altLang="en-US" b="1"/>
              <a:t>的应用受到限制的核心因素之一</a:t>
            </a:r>
          </a:p>
          <a:p>
            <a:pPr>
              <a:lnSpc>
                <a:spcPct val="110000"/>
              </a:lnSpc>
            </a:pPr>
            <a:r>
              <a:rPr lang="zh-CN" altLang="en-US" b="1"/>
              <a:t>	</a:t>
            </a:r>
            <a:r>
              <a:rPr lang="en-US" altLang="zh-CN" b="1">
                <a:cs typeface="Times New Roman" pitchFamily="18" charset="0"/>
              </a:rPr>
              <a:t>SOAP</a:t>
            </a:r>
            <a:r>
              <a:rPr lang="zh-CN" altLang="en-US" b="1"/>
              <a:t>则基本不受其限制</a:t>
            </a:r>
            <a:endParaRPr lang="zh-CN" altLang="en-US" b="1"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b="1"/>
              <a:t>4</a:t>
            </a:r>
            <a:r>
              <a:rPr lang="zh-CN" altLang="en-US" b="1"/>
              <a:t>、适用环境不同</a:t>
            </a:r>
          </a:p>
          <a:p>
            <a:pPr>
              <a:lnSpc>
                <a:spcPct val="110000"/>
              </a:lnSpc>
            </a:pPr>
            <a:r>
              <a:rPr lang="zh-CN" altLang="en-US" b="1"/>
              <a:t>	</a:t>
            </a:r>
            <a:r>
              <a:rPr lang="en-US" altLang="zh-CN" b="1"/>
              <a:t>JRMP</a:t>
            </a:r>
            <a:r>
              <a:rPr lang="zh-CN" altLang="en-US" b="1"/>
              <a:t>适用于使用</a:t>
            </a:r>
            <a:r>
              <a:rPr lang="en-US" altLang="zh-CN" b="1"/>
              <a:t>JAVA</a:t>
            </a:r>
            <a:r>
              <a:rPr lang="zh-CN" altLang="en-US" b="1"/>
              <a:t>的应用系统</a:t>
            </a:r>
          </a:p>
          <a:p>
            <a:pPr>
              <a:lnSpc>
                <a:spcPct val="110000"/>
              </a:lnSpc>
            </a:pPr>
            <a:r>
              <a:rPr lang="zh-CN" altLang="en-US" b="1"/>
              <a:t>	</a:t>
            </a:r>
            <a:r>
              <a:rPr lang="en-US" altLang="zh-CN" b="1"/>
              <a:t>IIOP</a:t>
            </a:r>
            <a:r>
              <a:rPr lang="zh-CN" altLang="en-US" b="1"/>
              <a:t>、</a:t>
            </a:r>
            <a:r>
              <a:rPr lang="en-US" altLang="zh-CN" b="1"/>
              <a:t>SOAP</a:t>
            </a:r>
            <a:r>
              <a:rPr lang="zh-CN" altLang="en-US" b="1"/>
              <a:t>支持各种语言，因此适用面更广</a:t>
            </a:r>
          </a:p>
          <a:p>
            <a:pPr>
              <a:lnSpc>
                <a:spcPct val="110000"/>
              </a:lnSpc>
            </a:pPr>
            <a:r>
              <a:rPr lang="zh-CN" altLang="en-US" b="1"/>
              <a:t>	</a:t>
            </a:r>
            <a:r>
              <a:rPr lang="en-US" altLang="zh-CN" b="1"/>
              <a:t>IIOP</a:t>
            </a:r>
            <a:r>
              <a:rPr lang="zh-CN" altLang="en-US" b="1"/>
              <a:t>适合于同一个防火墙内部之间的交互</a:t>
            </a:r>
          </a:p>
          <a:p>
            <a:pPr>
              <a:lnSpc>
                <a:spcPct val="110000"/>
              </a:lnSpc>
            </a:pPr>
            <a:r>
              <a:rPr lang="zh-CN" altLang="en-US" b="1"/>
              <a:t>	而</a:t>
            </a:r>
            <a:r>
              <a:rPr lang="en-US" altLang="zh-CN" b="1"/>
              <a:t>SOAP</a:t>
            </a:r>
            <a:r>
              <a:rPr lang="zh-CN" altLang="en-US" b="1"/>
              <a:t>则适合于跨越防火墙的交互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ChangeArrowheads="1"/>
          </p:cNvSpPr>
          <p:nvPr/>
        </p:nvSpPr>
        <p:spPr bwMode="auto">
          <a:xfrm>
            <a:off x="2971800" y="1484313"/>
            <a:ext cx="274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</a:rPr>
              <a:t>三、</a:t>
            </a:r>
            <a:r>
              <a:rPr lang="en-US" altLang="zh-CN" sz="3600" b="1">
                <a:solidFill>
                  <a:schemeClr val="folHlink"/>
                </a:solidFill>
              </a:rPr>
              <a:t>WSDL</a:t>
            </a:r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3032125" y="2894013"/>
            <a:ext cx="30892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/>
              <a:t>1</a:t>
            </a:r>
            <a:r>
              <a:rPr lang="zh-CN" altLang="en-US" sz="2800" b="1"/>
              <a:t>、概述</a:t>
            </a:r>
          </a:p>
          <a:p>
            <a:r>
              <a:rPr lang="en-US" altLang="zh-CN" sz="2800" b="1"/>
              <a:t>2</a:t>
            </a:r>
            <a:r>
              <a:rPr lang="zh-CN" altLang="en-US" sz="2800" b="1"/>
              <a:t>、文档结构</a:t>
            </a:r>
          </a:p>
          <a:p>
            <a:r>
              <a:rPr lang="en-US" altLang="zh-CN" sz="2800" b="1"/>
              <a:t>3</a:t>
            </a:r>
            <a:r>
              <a:rPr lang="zh-CN" altLang="en-US" sz="2800" b="1"/>
              <a:t>、例子</a:t>
            </a:r>
          </a:p>
          <a:p>
            <a:r>
              <a:rPr lang="en-US" altLang="zh-CN" sz="2800" b="1"/>
              <a:t>4</a:t>
            </a:r>
            <a:r>
              <a:rPr lang="zh-CN" altLang="en-US" sz="2800" b="1"/>
              <a:t>、向</a:t>
            </a:r>
            <a:r>
              <a:rPr lang="en-US" altLang="zh-CN" sz="2800" b="1"/>
              <a:t>SOAP</a:t>
            </a:r>
            <a:r>
              <a:rPr lang="zh-CN" altLang="en-US" sz="2800" b="1"/>
              <a:t>的映射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46113"/>
            <a:ext cx="1941513" cy="874712"/>
          </a:xfrm>
        </p:spPr>
        <p:txBody>
          <a:bodyPr/>
          <a:lstStyle/>
          <a:p>
            <a:pPr algn="l"/>
            <a:r>
              <a:rPr lang="en-US" altLang="zh-CN" sz="3200"/>
              <a:t>1</a:t>
            </a:r>
            <a:r>
              <a:rPr lang="zh-CN" altLang="en-US" sz="3200"/>
              <a:t>、概述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5900"/>
            <a:ext cx="8640762" cy="5038725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folHlink"/>
              </a:buClr>
              <a:buSzPct val="70000"/>
            </a:pPr>
            <a:r>
              <a:rPr lang="de-DE" altLang="zh-CN" sz="2600" b="1"/>
              <a:t>WSDL</a:t>
            </a:r>
            <a:r>
              <a:rPr lang="zh-CN" altLang="de-DE" sz="2600" b="1"/>
              <a:t>（</a:t>
            </a:r>
            <a:r>
              <a:rPr lang="de-DE" altLang="zh-CN" sz="2600" b="1"/>
              <a:t>Web Services Description Language</a:t>
            </a:r>
            <a:r>
              <a:rPr lang="zh-CN" altLang="de-DE" sz="2600" b="1"/>
              <a:t>）是一个建议性标准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SzPct val="70000"/>
            </a:pPr>
            <a:r>
              <a:rPr lang="zh-CN" altLang="en-US" sz="2600" b="1"/>
              <a:t>在</a:t>
            </a:r>
            <a:r>
              <a:rPr lang="en-US" altLang="zh-CN" sz="2600" b="1"/>
              <a:t>Microsoft</a:t>
            </a:r>
            <a:r>
              <a:rPr lang="zh-CN" altLang="en-US" sz="2600" b="1"/>
              <a:t>的</a:t>
            </a:r>
            <a:r>
              <a:rPr lang="en-US" altLang="zh-CN" sz="2600" b="1"/>
              <a:t>SDL</a:t>
            </a:r>
            <a:r>
              <a:rPr lang="zh-CN" altLang="en-US" sz="2600" b="1"/>
              <a:t>（</a:t>
            </a:r>
            <a:r>
              <a:rPr lang="en-US" altLang="zh-CN" sz="2600" b="1"/>
              <a:t>Service Description Language</a:t>
            </a:r>
            <a:r>
              <a:rPr lang="zh-CN" altLang="en-US" sz="2600" b="1"/>
              <a:t>和</a:t>
            </a:r>
            <a:r>
              <a:rPr lang="en-US" altLang="zh-CN" sz="2600" b="1"/>
              <a:t>SCL</a:t>
            </a:r>
            <a:r>
              <a:rPr lang="zh-CN" altLang="en-US" sz="2600" b="1"/>
              <a:t>（</a:t>
            </a:r>
            <a:r>
              <a:rPr lang="en-US" altLang="zh-CN" sz="2600" b="1"/>
              <a:t>SOAP Contract Language</a:t>
            </a:r>
            <a:r>
              <a:rPr lang="zh-CN" altLang="en-US" sz="2600" b="1"/>
              <a:t>）和</a:t>
            </a:r>
            <a:r>
              <a:rPr lang="en-US" altLang="zh-CN" sz="2600" b="1"/>
              <a:t>IBM</a:t>
            </a:r>
            <a:r>
              <a:rPr lang="zh-CN" altLang="en-US" sz="2600" b="1"/>
              <a:t>的</a:t>
            </a:r>
            <a:r>
              <a:rPr lang="en-US" altLang="zh-CN" sz="2600" b="1"/>
              <a:t>NASSL</a:t>
            </a:r>
            <a:r>
              <a:rPr lang="zh-CN" altLang="en-US" sz="2600" b="1"/>
              <a:t>（</a:t>
            </a:r>
            <a:r>
              <a:rPr lang="en-US" altLang="zh-CN" sz="2600" b="1"/>
              <a:t>Network Accessible Service Specification Language</a:t>
            </a:r>
            <a:r>
              <a:rPr lang="zh-CN" altLang="en-US" sz="2600" b="1"/>
              <a:t>）这两项技术的结合，形成了</a:t>
            </a:r>
            <a:r>
              <a:rPr lang="en-US" altLang="zh-CN" sz="2600" b="1"/>
              <a:t>WSDL</a:t>
            </a:r>
            <a:r>
              <a:rPr lang="zh-CN" altLang="en-US" sz="2600" b="1"/>
              <a:t>的基础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SzPct val="70000"/>
            </a:pPr>
            <a:r>
              <a:rPr lang="en-US" altLang="zh-CN" sz="2600" b="1"/>
              <a:t>2000</a:t>
            </a:r>
            <a:r>
              <a:rPr lang="zh-CN" altLang="en-US" sz="2600" b="1"/>
              <a:t>年</a:t>
            </a:r>
            <a:r>
              <a:rPr lang="en-US" altLang="zh-CN" sz="2600" b="1"/>
              <a:t>9</a:t>
            </a:r>
            <a:r>
              <a:rPr lang="zh-CN" altLang="en-US" sz="2600" b="1"/>
              <a:t>月</a:t>
            </a:r>
            <a:r>
              <a:rPr lang="en-US" altLang="zh-CN" sz="2600" b="1"/>
              <a:t>25</a:t>
            </a:r>
            <a:r>
              <a:rPr lang="zh-CN" altLang="en-US" sz="2600" b="1"/>
              <a:t>日</a:t>
            </a:r>
            <a:r>
              <a:rPr lang="en-US" altLang="zh-CN" sz="2600" b="1"/>
              <a:t>IBM</a:t>
            </a:r>
            <a:r>
              <a:rPr lang="zh-CN" altLang="en-US" sz="2600" b="1"/>
              <a:t>、</a:t>
            </a:r>
            <a:r>
              <a:rPr lang="en-US" altLang="zh-CN" sz="2600" b="1"/>
              <a:t>Microsoft</a:t>
            </a:r>
            <a:r>
              <a:rPr lang="zh-CN" altLang="en-US" sz="2600" b="1"/>
              <a:t>和</a:t>
            </a:r>
            <a:r>
              <a:rPr lang="en-US" altLang="zh-CN" sz="2600" b="1"/>
              <a:t>Ariba</a:t>
            </a:r>
            <a:r>
              <a:rPr lang="zh-CN" altLang="en-US" sz="2600" b="1"/>
              <a:t>提出</a:t>
            </a:r>
            <a:r>
              <a:rPr lang="en-US" altLang="zh-CN" sz="2600" b="1"/>
              <a:t>WSDL1.0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SzPct val="70000"/>
            </a:pPr>
            <a:r>
              <a:rPr lang="en-US" altLang="zh-CN" sz="2600" b="1"/>
              <a:t>2001</a:t>
            </a:r>
            <a:r>
              <a:rPr lang="zh-CN" altLang="en-US" sz="2600" b="1"/>
              <a:t>年</a:t>
            </a:r>
            <a:r>
              <a:rPr lang="en-US" altLang="zh-CN" sz="2600" b="1"/>
              <a:t>3</a:t>
            </a:r>
            <a:r>
              <a:rPr lang="zh-CN" altLang="en-US" sz="2600" b="1"/>
              <a:t>月</a:t>
            </a:r>
            <a:r>
              <a:rPr lang="en-US" altLang="zh-CN" sz="2600" b="1"/>
              <a:t>15</a:t>
            </a:r>
            <a:r>
              <a:rPr lang="zh-CN" altLang="en-US" sz="2600" b="1"/>
              <a:t>日，他们提交的</a:t>
            </a:r>
            <a:r>
              <a:rPr lang="en-US" altLang="zh-CN" sz="2600" b="1"/>
              <a:t>WSDL1.1</a:t>
            </a:r>
            <a:r>
              <a:rPr lang="zh-CN" altLang="en-US" sz="2600" b="1"/>
              <a:t>成为</a:t>
            </a:r>
            <a:r>
              <a:rPr lang="en-US" altLang="zh-CN" sz="2600" b="1"/>
              <a:t>W3C</a:t>
            </a:r>
            <a:r>
              <a:rPr lang="zh-CN" altLang="en-US" sz="2600" b="1"/>
              <a:t>的</a:t>
            </a:r>
            <a:r>
              <a:rPr lang="en-US" altLang="zh-CN" sz="2600" b="1"/>
              <a:t>Note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SzPct val="70000"/>
            </a:pPr>
            <a:r>
              <a:rPr lang="en-US" altLang="zh-CN" sz="2600" b="1"/>
              <a:t>2002</a:t>
            </a:r>
            <a:r>
              <a:rPr lang="zh-CN" altLang="en-US" sz="2600" b="1"/>
              <a:t>年</a:t>
            </a:r>
            <a:r>
              <a:rPr lang="en-US" altLang="zh-CN" sz="2600" b="1"/>
              <a:t>7</a:t>
            </a:r>
            <a:r>
              <a:rPr lang="zh-CN" altLang="en-US" sz="2600" b="1"/>
              <a:t>月</a:t>
            </a:r>
            <a:r>
              <a:rPr lang="en-US" altLang="zh-CN" sz="2600" b="1"/>
              <a:t>9</a:t>
            </a:r>
            <a:r>
              <a:rPr lang="zh-CN" altLang="en-US" sz="2600" b="1"/>
              <a:t>日提出 </a:t>
            </a:r>
            <a:r>
              <a:rPr lang="en-US" altLang="zh-CN" sz="2600" b="1"/>
              <a:t>WSDL 1.2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SzPct val="70000"/>
            </a:pPr>
            <a:r>
              <a:rPr lang="en-US" altLang="zh-CN" sz="2600" b="1"/>
              <a:t>2003</a:t>
            </a:r>
            <a:r>
              <a:rPr lang="zh-CN" altLang="en-US" sz="2600" b="1"/>
              <a:t>年</a:t>
            </a:r>
            <a:r>
              <a:rPr lang="en-US" altLang="zh-CN" sz="2600" b="1"/>
              <a:t>11</a:t>
            </a:r>
            <a:r>
              <a:rPr lang="zh-CN" altLang="en-US" sz="2600" b="1"/>
              <a:t>月</a:t>
            </a:r>
            <a:r>
              <a:rPr lang="en-US" altLang="zh-CN" sz="2600" b="1"/>
              <a:t>10</a:t>
            </a:r>
            <a:r>
              <a:rPr lang="zh-CN" altLang="en-US" sz="2600" b="1"/>
              <a:t>日提出 </a:t>
            </a:r>
            <a:r>
              <a:rPr lang="en-US" altLang="zh-CN" sz="2600" b="1"/>
              <a:t>WSDL 2.0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52475"/>
            <a:ext cx="7772400" cy="1143000"/>
          </a:xfrm>
        </p:spPr>
        <p:txBody>
          <a:bodyPr/>
          <a:lstStyle/>
          <a:p>
            <a:r>
              <a:rPr lang="zh-CN" altLang="en-US">
                <a:effectLst/>
              </a:rPr>
              <a:t>一、</a:t>
            </a:r>
            <a:r>
              <a:rPr lang="en-US" altLang="zh-CN">
                <a:effectLst/>
              </a:rPr>
              <a:t>Web </a:t>
            </a:r>
            <a:r>
              <a:rPr lang="zh-CN" altLang="en-US">
                <a:effectLst/>
              </a:rPr>
              <a:t>服务简介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409825"/>
            <a:ext cx="820737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100" b="1"/>
              <a:t>2000</a:t>
            </a:r>
            <a:r>
              <a:rPr lang="zh-CN" altLang="en-US" sz="3100" b="1"/>
              <a:t>年 </a:t>
            </a:r>
            <a:r>
              <a:rPr lang="en-US" altLang="zh-CN" sz="3100" b="1"/>
              <a:t>Microsoft </a:t>
            </a:r>
            <a:r>
              <a:rPr lang="zh-CN" altLang="en-US" sz="3100" b="1"/>
              <a:t>等提出“</a:t>
            </a:r>
            <a:r>
              <a:rPr lang="en-US" altLang="zh-CN" sz="3100" b="1"/>
              <a:t>Web Services”</a:t>
            </a:r>
            <a:endParaRPr lang="en-US" altLang="zh-CN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8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/>
              <a:t>Web</a:t>
            </a:r>
            <a:r>
              <a:rPr lang="zh-CN" altLang="en-US" sz="2800" b="1"/>
              <a:t>服务（</a:t>
            </a:r>
            <a:r>
              <a:rPr lang="en-US" altLang="zh-CN" sz="2800" b="1"/>
              <a:t>Web Services</a:t>
            </a:r>
            <a:r>
              <a:rPr lang="zh-CN" altLang="en-US" sz="2800" b="1"/>
              <a:t>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/>
              <a:t>       是基于 </a:t>
            </a:r>
            <a:r>
              <a:rPr lang="en-US" altLang="zh-CN" sz="2800" b="1"/>
              <a:t>XML </a:t>
            </a:r>
            <a:r>
              <a:rPr lang="zh-CN" altLang="en-US" sz="2800" b="1"/>
              <a:t>和 </a:t>
            </a:r>
            <a:r>
              <a:rPr lang="en-US" altLang="zh-CN" sz="2800" b="1"/>
              <a:t>HTTP </a:t>
            </a:r>
            <a:r>
              <a:rPr lang="zh-CN" altLang="en-US" sz="2800" b="1"/>
              <a:t>的一种服务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8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/>
              <a:t>服务访问协议：      </a:t>
            </a:r>
            <a:r>
              <a:rPr lang="en-US" altLang="zh-CN" sz="2800" b="1"/>
              <a:t>SOAP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/>
              <a:t>服务的描述：          </a:t>
            </a:r>
            <a:r>
              <a:rPr lang="en-US" altLang="zh-CN" sz="2800" b="1"/>
              <a:t>WSDL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/>
              <a:t>服务查找与发现：  </a:t>
            </a:r>
            <a:r>
              <a:rPr lang="en-US" altLang="zh-CN" sz="2800" b="1"/>
              <a:t>UDDI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ChangeArrowheads="1"/>
          </p:cNvSpPr>
          <p:nvPr/>
        </p:nvSpPr>
        <p:spPr bwMode="auto">
          <a:xfrm>
            <a:off x="2838450" y="73818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/>
              <a:t> </a:t>
            </a: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3105150" y="903288"/>
            <a:ext cx="4411663" cy="5207000"/>
          </a:xfrm>
          <a:prstGeom prst="rect">
            <a:avLst/>
          </a:prstGeom>
          <a:noFill/>
          <a:ln w="11113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3829" name="Rectangle 5"/>
          <p:cNvSpPr>
            <a:spLocks noChangeArrowheads="1"/>
          </p:cNvSpPr>
          <p:nvPr/>
        </p:nvSpPr>
        <p:spPr bwMode="auto">
          <a:xfrm>
            <a:off x="3906838" y="1479550"/>
            <a:ext cx="1739900" cy="584200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3830" name="Rectangle 6"/>
          <p:cNvSpPr>
            <a:spLocks noChangeArrowheads="1"/>
          </p:cNvSpPr>
          <p:nvPr/>
        </p:nvSpPr>
        <p:spPr bwMode="auto">
          <a:xfrm>
            <a:off x="3906838" y="2405063"/>
            <a:ext cx="1739900" cy="584200"/>
          </a:xfrm>
          <a:prstGeom prst="rect">
            <a:avLst/>
          </a:prstGeom>
          <a:solidFill>
            <a:srgbClr val="F8F8F8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225800" y="1238250"/>
            <a:ext cx="4162425" cy="2797175"/>
            <a:chOff x="2032" y="717"/>
            <a:chExt cx="2622" cy="1762"/>
          </a:xfrm>
        </p:grpSpPr>
        <p:sp>
          <p:nvSpPr>
            <p:cNvPr id="333832" name="Freeform 8"/>
            <p:cNvSpPr>
              <a:spLocks/>
            </p:cNvSpPr>
            <p:nvPr/>
          </p:nvSpPr>
          <p:spPr bwMode="auto">
            <a:xfrm>
              <a:off x="2032" y="717"/>
              <a:ext cx="56" cy="60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7" y="6"/>
                </a:cxn>
                <a:cxn ang="0">
                  <a:pos x="7" y="13"/>
                </a:cxn>
                <a:cxn ang="0">
                  <a:pos x="56" y="13"/>
                </a:cxn>
                <a:cxn ang="0">
                  <a:pos x="56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0"/>
                </a:cxn>
                <a:cxn ang="0">
                  <a:pos x="14" y="60"/>
                </a:cxn>
                <a:cxn ang="0">
                  <a:pos x="14" y="6"/>
                </a:cxn>
              </a:cxnLst>
              <a:rect l="0" t="0" r="r" b="b"/>
              <a:pathLst>
                <a:path w="56" h="60">
                  <a:moveTo>
                    <a:pt x="14" y="6"/>
                  </a:moveTo>
                  <a:lnTo>
                    <a:pt x="7" y="6"/>
                  </a:lnTo>
                  <a:lnTo>
                    <a:pt x="7" y="13"/>
                  </a:lnTo>
                  <a:lnTo>
                    <a:pt x="56" y="13"/>
                  </a:lnTo>
                  <a:lnTo>
                    <a:pt x="56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0"/>
                  </a:lnTo>
                  <a:lnTo>
                    <a:pt x="14" y="60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33" name="Rectangle 9"/>
            <p:cNvSpPr>
              <a:spLocks noChangeArrowheads="1"/>
            </p:cNvSpPr>
            <p:nvPr/>
          </p:nvSpPr>
          <p:spPr bwMode="auto">
            <a:xfrm>
              <a:off x="2032" y="818"/>
              <a:ext cx="14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34" name="Rectangle 10"/>
            <p:cNvSpPr>
              <a:spLocks noChangeArrowheads="1"/>
            </p:cNvSpPr>
            <p:nvPr/>
          </p:nvSpPr>
          <p:spPr bwMode="auto">
            <a:xfrm>
              <a:off x="2032" y="912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35" name="Rectangle 11"/>
            <p:cNvSpPr>
              <a:spLocks noChangeArrowheads="1"/>
            </p:cNvSpPr>
            <p:nvPr/>
          </p:nvSpPr>
          <p:spPr bwMode="auto">
            <a:xfrm>
              <a:off x="2032" y="1006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36" name="Rectangle 12"/>
            <p:cNvSpPr>
              <a:spLocks noChangeArrowheads="1"/>
            </p:cNvSpPr>
            <p:nvPr/>
          </p:nvSpPr>
          <p:spPr bwMode="auto">
            <a:xfrm>
              <a:off x="2032" y="1100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37" name="Rectangle 13"/>
            <p:cNvSpPr>
              <a:spLocks noChangeArrowheads="1"/>
            </p:cNvSpPr>
            <p:nvPr/>
          </p:nvSpPr>
          <p:spPr bwMode="auto">
            <a:xfrm>
              <a:off x="2032" y="1194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38" name="Rectangle 14"/>
            <p:cNvSpPr>
              <a:spLocks noChangeArrowheads="1"/>
            </p:cNvSpPr>
            <p:nvPr/>
          </p:nvSpPr>
          <p:spPr bwMode="auto">
            <a:xfrm>
              <a:off x="2032" y="1288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39" name="Rectangle 15"/>
            <p:cNvSpPr>
              <a:spLocks noChangeArrowheads="1"/>
            </p:cNvSpPr>
            <p:nvPr/>
          </p:nvSpPr>
          <p:spPr bwMode="auto">
            <a:xfrm>
              <a:off x="2032" y="1383"/>
              <a:ext cx="14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40" name="Rectangle 16"/>
            <p:cNvSpPr>
              <a:spLocks noChangeArrowheads="1"/>
            </p:cNvSpPr>
            <p:nvPr/>
          </p:nvSpPr>
          <p:spPr bwMode="auto">
            <a:xfrm>
              <a:off x="2032" y="1477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41" name="Rectangle 17"/>
            <p:cNvSpPr>
              <a:spLocks noChangeArrowheads="1"/>
            </p:cNvSpPr>
            <p:nvPr/>
          </p:nvSpPr>
          <p:spPr bwMode="auto">
            <a:xfrm>
              <a:off x="2032" y="1571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42" name="Rectangle 18"/>
            <p:cNvSpPr>
              <a:spLocks noChangeArrowheads="1"/>
            </p:cNvSpPr>
            <p:nvPr/>
          </p:nvSpPr>
          <p:spPr bwMode="auto">
            <a:xfrm>
              <a:off x="2032" y="1665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43" name="Rectangle 19"/>
            <p:cNvSpPr>
              <a:spLocks noChangeArrowheads="1"/>
            </p:cNvSpPr>
            <p:nvPr/>
          </p:nvSpPr>
          <p:spPr bwMode="auto">
            <a:xfrm>
              <a:off x="2032" y="1759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44" name="Rectangle 20"/>
            <p:cNvSpPr>
              <a:spLocks noChangeArrowheads="1"/>
            </p:cNvSpPr>
            <p:nvPr/>
          </p:nvSpPr>
          <p:spPr bwMode="auto">
            <a:xfrm>
              <a:off x="2032" y="1853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45" name="Rectangle 21"/>
            <p:cNvSpPr>
              <a:spLocks noChangeArrowheads="1"/>
            </p:cNvSpPr>
            <p:nvPr/>
          </p:nvSpPr>
          <p:spPr bwMode="auto">
            <a:xfrm>
              <a:off x="2032" y="1948"/>
              <a:ext cx="14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46" name="Rectangle 22"/>
            <p:cNvSpPr>
              <a:spLocks noChangeArrowheads="1"/>
            </p:cNvSpPr>
            <p:nvPr/>
          </p:nvSpPr>
          <p:spPr bwMode="auto">
            <a:xfrm>
              <a:off x="2032" y="2042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47" name="Rectangle 23"/>
            <p:cNvSpPr>
              <a:spLocks noChangeArrowheads="1"/>
            </p:cNvSpPr>
            <p:nvPr/>
          </p:nvSpPr>
          <p:spPr bwMode="auto">
            <a:xfrm>
              <a:off x="2032" y="2136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48" name="Rectangle 24"/>
            <p:cNvSpPr>
              <a:spLocks noChangeArrowheads="1"/>
            </p:cNvSpPr>
            <p:nvPr/>
          </p:nvSpPr>
          <p:spPr bwMode="auto">
            <a:xfrm>
              <a:off x="2032" y="2230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49" name="Rectangle 25"/>
            <p:cNvSpPr>
              <a:spLocks noChangeArrowheads="1"/>
            </p:cNvSpPr>
            <p:nvPr/>
          </p:nvSpPr>
          <p:spPr bwMode="auto">
            <a:xfrm>
              <a:off x="2032" y="2324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50" name="Rectangle 26"/>
            <p:cNvSpPr>
              <a:spLocks noChangeArrowheads="1"/>
            </p:cNvSpPr>
            <p:nvPr/>
          </p:nvSpPr>
          <p:spPr bwMode="auto">
            <a:xfrm>
              <a:off x="2032" y="2418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51" name="Rectangle 27"/>
            <p:cNvSpPr>
              <a:spLocks noChangeArrowheads="1"/>
            </p:cNvSpPr>
            <p:nvPr/>
          </p:nvSpPr>
          <p:spPr bwMode="auto">
            <a:xfrm>
              <a:off x="2080" y="2465"/>
              <a:ext cx="53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52" name="Rectangle 28"/>
            <p:cNvSpPr>
              <a:spLocks noChangeArrowheads="1"/>
            </p:cNvSpPr>
            <p:nvPr/>
          </p:nvSpPr>
          <p:spPr bwMode="auto">
            <a:xfrm>
              <a:off x="2174" y="2465"/>
              <a:ext cx="54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53" name="Rectangle 29"/>
            <p:cNvSpPr>
              <a:spLocks noChangeArrowheads="1"/>
            </p:cNvSpPr>
            <p:nvPr/>
          </p:nvSpPr>
          <p:spPr bwMode="auto">
            <a:xfrm>
              <a:off x="2268" y="2465"/>
              <a:ext cx="54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54" name="Rectangle 30"/>
            <p:cNvSpPr>
              <a:spLocks noChangeArrowheads="1"/>
            </p:cNvSpPr>
            <p:nvPr/>
          </p:nvSpPr>
          <p:spPr bwMode="auto">
            <a:xfrm>
              <a:off x="2362" y="2465"/>
              <a:ext cx="54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55" name="Rectangle 31"/>
            <p:cNvSpPr>
              <a:spLocks noChangeArrowheads="1"/>
            </p:cNvSpPr>
            <p:nvPr/>
          </p:nvSpPr>
          <p:spPr bwMode="auto">
            <a:xfrm>
              <a:off x="2456" y="2465"/>
              <a:ext cx="54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56" name="Rectangle 32"/>
            <p:cNvSpPr>
              <a:spLocks noChangeArrowheads="1"/>
            </p:cNvSpPr>
            <p:nvPr/>
          </p:nvSpPr>
          <p:spPr bwMode="auto">
            <a:xfrm>
              <a:off x="2550" y="2465"/>
              <a:ext cx="54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57" name="Rectangle 33"/>
            <p:cNvSpPr>
              <a:spLocks noChangeArrowheads="1"/>
            </p:cNvSpPr>
            <p:nvPr/>
          </p:nvSpPr>
          <p:spPr bwMode="auto">
            <a:xfrm>
              <a:off x="2645" y="2465"/>
              <a:ext cx="53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58" name="Rectangle 34"/>
            <p:cNvSpPr>
              <a:spLocks noChangeArrowheads="1"/>
            </p:cNvSpPr>
            <p:nvPr/>
          </p:nvSpPr>
          <p:spPr bwMode="auto">
            <a:xfrm>
              <a:off x="2739" y="2465"/>
              <a:ext cx="54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59" name="Rectangle 35"/>
            <p:cNvSpPr>
              <a:spLocks noChangeArrowheads="1"/>
            </p:cNvSpPr>
            <p:nvPr/>
          </p:nvSpPr>
          <p:spPr bwMode="auto">
            <a:xfrm>
              <a:off x="2833" y="2465"/>
              <a:ext cx="54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60" name="Rectangle 36"/>
            <p:cNvSpPr>
              <a:spLocks noChangeArrowheads="1"/>
            </p:cNvSpPr>
            <p:nvPr/>
          </p:nvSpPr>
          <p:spPr bwMode="auto">
            <a:xfrm>
              <a:off x="2927" y="2465"/>
              <a:ext cx="54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61" name="Rectangle 37"/>
            <p:cNvSpPr>
              <a:spLocks noChangeArrowheads="1"/>
            </p:cNvSpPr>
            <p:nvPr/>
          </p:nvSpPr>
          <p:spPr bwMode="auto">
            <a:xfrm>
              <a:off x="3021" y="2465"/>
              <a:ext cx="54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62" name="Rectangle 38"/>
            <p:cNvSpPr>
              <a:spLocks noChangeArrowheads="1"/>
            </p:cNvSpPr>
            <p:nvPr/>
          </p:nvSpPr>
          <p:spPr bwMode="auto">
            <a:xfrm>
              <a:off x="3116" y="2465"/>
              <a:ext cx="53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63" name="Rectangle 39"/>
            <p:cNvSpPr>
              <a:spLocks noChangeArrowheads="1"/>
            </p:cNvSpPr>
            <p:nvPr/>
          </p:nvSpPr>
          <p:spPr bwMode="auto">
            <a:xfrm>
              <a:off x="3210" y="2465"/>
              <a:ext cx="54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64" name="Rectangle 40"/>
            <p:cNvSpPr>
              <a:spLocks noChangeArrowheads="1"/>
            </p:cNvSpPr>
            <p:nvPr/>
          </p:nvSpPr>
          <p:spPr bwMode="auto">
            <a:xfrm>
              <a:off x="3304" y="2465"/>
              <a:ext cx="54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65" name="Rectangle 41"/>
            <p:cNvSpPr>
              <a:spLocks noChangeArrowheads="1"/>
            </p:cNvSpPr>
            <p:nvPr/>
          </p:nvSpPr>
          <p:spPr bwMode="auto">
            <a:xfrm>
              <a:off x="3398" y="2465"/>
              <a:ext cx="54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66" name="Rectangle 42"/>
            <p:cNvSpPr>
              <a:spLocks noChangeArrowheads="1"/>
            </p:cNvSpPr>
            <p:nvPr/>
          </p:nvSpPr>
          <p:spPr bwMode="auto">
            <a:xfrm>
              <a:off x="3492" y="2465"/>
              <a:ext cx="54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67" name="Rectangle 43"/>
            <p:cNvSpPr>
              <a:spLocks noChangeArrowheads="1"/>
            </p:cNvSpPr>
            <p:nvPr/>
          </p:nvSpPr>
          <p:spPr bwMode="auto">
            <a:xfrm>
              <a:off x="3586" y="2465"/>
              <a:ext cx="54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68" name="Rectangle 44"/>
            <p:cNvSpPr>
              <a:spLocks noChangeArrowheads="1"/>
            </p:cNvSpPr>
            <p:nvPr/>
          </p:nvSpPr>
          <p:spPr bwMode="auto">
            <a:xfrm>
              <a:off x="3681" y="2465"/>
              <a:ext cx="53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69" name="Rectangle 45"/>
            <p:cNvSpPr>
              <a:spLocks noChangeArrowheads="1"/>
            </p:cNvSpPr>
            <p:nvPr/>
          </p:nvSpPr>
          <p:spPr bwMode="auto">
            <a:xfrm>
              <a:off x="3775" y="2465"/>
              <a:ext cx="54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70" name="Rectangle 46"/>
            <p:cNvSpPr>
              <a:spLocks noChangeArrowheads="1"/>
            </p:cNvSpPr>
            <p:nvPr/>
          </p:nvSpPr>
          <p:spPr bwMode="auto">
            <a:xfrm>
              <a:off x="3869" y="2465"/>
              <a:ext cx="54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71" name="Rectangle 47"/>
            <p:cNvSpPr>
              <a:spLocks noChangeArrowheads="1"/>
            </p:cNvSpPr>
            <p:nvPr/>
          </p:nvSpPr>
          <p:spPr bwMode="auto">
            <a:xfrm>
              <a:off x="3963" y="2465"/>
              <a:ext cx="54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72" name="Rectangle 48"/>
            <p:cNvSpPr>
              <a:spLocks noChangeArrowheads="1"/>
            </p:cNvSpPr>
            <p:nvPr/>
          </p:nvSpPr>
          <p:spPr bwMode="auto">
            <a:xfrm>
              <a:off x="4057" y="2465"/>
              <a:ext cx="54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73" name="Rectangle 49"/>
            <p:cNvSpPr>
              <a:spLocks noChangeArrowheads="1"/>
            </p:cNvSpPr>
            <p:nvPr/>
          </p:nvSpPr>
          <p:spPr bwMode="auto">
            <a:xfrm>
              <a:off x="4152" y="2465"/>
              <a:ext cx="53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74" name="Rectangle 50"/>
            <p:cNvSpPr>
              <a:spLocks noChangeArrowheads="1"/>
            </p:cNvSpPr>
            <p:nvPr/>
          </p:nvSpPr>
          <p:spPr bwMode="auto">
            <a:xfrm>
              <a:off x="4246" y="2465"/>
              <a:ext cx="54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75" name="Rectangle 51"/>
            <p:cNvSpPr>
              <a:spLocks noChangeArrowheads="1"/>
            </p:cNvSpPr>
            <p:nvPr/>
          </p:nvSpPr>
          <p:spPr bwMode="auto">
            <a:xfrm>
              <a:off x="4340" y="2465"/>
              <a:ext cx="54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76" name="Rectangle 52"/>
            <p:cNvSpPr>
              <a:spLocks noChangeArrowheads="1"/>
            </p:cNvSpPr>
            <p:nvPr/>
          </p:nvSpPr>
          <p:spPr bwMode="auto">
            <a:xfrm>
              <a:off x="4434" y="2465"/>
              <a:ext cx="54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77" name="Rectangle 53"/>
            <p:cNvSpPr>
              <a:spLocks noChangeArrowheads="1"/>
            </p:cNvSpPr>
            <p:nvPr/>
          </p:nvSpPr>
          <p:spPr bwMode="auto">
            <a:xfrm>
              <a:off x="4528" y="2465"/>
              <a:ext cx="54" cy="1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78" name="Freeform 54"/>
            <p:cNvSpPr>
              <a:spLocks/>
            </p:cNvSpPr>
            <p:nvPr/>
          </p:nvSpPr>
          <p:spPr bwMode="auto">
            <a:xfrm>
              <a:off x="4622" y="2443"/>
              <a:ext cx="32" cy="36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36"/>
                </a:cxn>
                <a:cxn ang="0">
                  <a:pos x="25" y="36"/>
                </a:cxn>
                <a:cxn ang="0">
                  <a:pos x="32" y="36"/>
                </a:cxn>
                <a:cxn ang="0">
                  <a:pos x="32" y="29"/>
                </a:cxn>
                <a:cxn ang="0">
                  <a:pos x="32" y="0"/>
                </a:cxn>
                <a:cxn ang="0">
                  <a:pos x="18" y="0"/>
                </a:cxn>
                <a:cxn ang="0">
                  <a:pos x="18" y="29"/>
                </a:cxn>
                <a:cxn ang="0">
                  <a:pos x="25" y="29"/>
                </a:cxn>
                <a:cxn ang="0">
                  <a:pos x="25" y="22"/>
                </a:cxn>
                <a:cxn ang="0">
                  <a:pos x="0" y="22"/>
                </a:cxn>
              </a:cxnLst>
              <a:rect l="0" t="0" r="r" b="b"/>
              <a:pathLst>
                <a:path w="32" h="36">
                  <a:moveTo>
                    <a:pt x="0" y="22"/>
                  </a:moveTo>
                  <a:lnTo>
                    <a:pt x="0" y="36"/>
                  </a:lnTo>
                  <a:lnTo>
                    <a:pt x="25" y="36"/>
                  </a:lnTo>
                  <a:lnTo>
                    <a:pt x="32" y="36"/>
                  </a:lnTo>
                  <a:lnTo>
                    <a:pt x="32" y="29"/>
                  </a:lnTo>
                  <a:lnTo>
                    <a:pt x="32" y="0"/>
                  </a:lnTo>
                  <a:lnTo>
                    <a:pt x="18" y="0"/>
                  </a:lnTo>
                  <a:lnTo>
                    <a:pt x="18" y="29"/>
                  </a:lnTo>
                  <a:lnTo>
                    <a:pt x="25" y="29"/>
                  </a:lnTo>
                  <a:lnTo>
                    <a:pt x="25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79" name="Rectangle 55"/>
            <p:cNvSpPr>
              <a:spLocks noChangeArrowheads="1"/>
            </p:cNvSpPr>
            <p:nvPr/>
          </p:nvSpPr>
          <p:spPr bwMode="auto">
            <a:xfrm>
              <a:off x="4640" y="2349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80" name="Rectangle 56"/>
            <p:cNvSpPr>
              <a:spLocks noChangeArrowheads="1"/>
            </p:cNvSpPr>
            <p:nvPr/>
          </p:nvSpPr>
          <p:spPr bwMode="auto">
            <a:xfrm>
              <a:off x="4640" y="2255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81" name="Rectangle 57"/>
            <p:cNvSpPr>
              <a:spLocks noChangeArrowheads="1"/>
            </p:cNvSpPr>
            <p:nvPr/>
          </p:nvSpPr>
          <p:spPr bwMode="auto">
            <a:xfrm>
              <a:off x="4640" y="2161"/>
              <a:ext cx="14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82" name="Rectangle 58"/>
            <p:cNvSpPr>
              <a:spLocks noChangeArrowheads="1"/>
            </p:cNvSpPr>
            <p:nvPr/>
          </p:nvSpPr>
          <p:spPr bwMode="auto">
            <a:xfrm>
              <a:off x="4640" y="2066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83" name="Rectangle 59"/>
            <p:cNvSpPr>
              <a:spLocks noChangeArrowheads="1"/>
            </p:cNvSpPr>
            <p:nvPr/>
          </p:nvSpPr>
          <p:spPr bwMode="auto">
            <a:xfrm>
              <a:off x="4640" y="1972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84" name="Rectangle 60"/>
            <p:cNvSpPr>
              <a:spLocks noChangeArrowheads="1"/>
            </p:cNvSpPr>
            <p:nvPr/>
          </p:nvSpPr>
          <p:spPr bwMode="auto">
            <a:xfrm>
              <a:off x="4640" y="1878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85" name="Rectangle 61"/>
            <p:cNvSpPr>
              <a:spLocks noChangeArrowheads="1"/>
            </p:cNvSpPr>
            <p:nvPr/>
          </p:nvSpPr>
          <p:spPr bwMode="auto">
            <a:xfrm>
              <a:off x="4640" y="1784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86" name="Rectangle 62"/>
            <p:cNvSpPr>
              <a:spLocks noChangeArrowheads="1"/>
            </p:cNvSpPr>
            <p:nvPr/>
          </p:nvSpPr>
          <p:spPr bwMode="auto">
            <a:xfrm>
              <a:off x="4640" y="1690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87" name="Rectangle 63"/>
            <p:cNvSpPr>
              <a:spLocks noChangeArrowheads="1"/>
            </p:cNvSpPr>
            <p:nvPr/>
          </p:nvSpPr>
          <p:spPr bwMode="auto">
            <a:xfrm>
              <a:off x="4640" y="1596"/>
              <a:ext cx="14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88" name="Rectangle 64"/>
            <p:cNvSpPr>
              <a:spLocks noChangeArrowheads="1"/>
            </p:cNvSpPr>
            <p:nvPr/>
          </p:nvSpPr>
          <p:spPr bwMode="auto">
            <a:xfrm>
              <a:off x="4640" y="1501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89" name="Rectangle 65"/>
            <p:cNvSpPr>
              <a:spLocks noChangeArrowheads="1"/>
            </p:cNvSpPr>
            <p:nvPr/>
          </p:nvSpPr>
          <p:spPr bwMode="auto">
            <a:xfrm>
              <a:off x="4640" y="1407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90" name="Rectangle 66"/>
            <p:cNvSpPr>
              <a:spLocks noChangeArrowheads="1"/>
            </p:cNvSpPr>
            <p:nvPr/>
          </p:nvSpPr>
          <p:spPr bwMode="auto">
            <a:xfrm>
              <a:off x="4640" y="1313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91" name="Rectangle 67"/>
            <p:cNvSpPr>
              <a:spLocks noChangeArrowheads="1"/>
            </p:cNvSpPr>
            <p:nvPr/>
          </p:nvSpPr>
          <p:spPr bwMode="auto">
            <a:xfrm>
              <a:off x="4640" y="1219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92" name="Rectangle 68"/>
            <p:cNvSpPr>
              <a:spLocks noChangeArrowheads="1"/>
            </p:cNvSpPr>
            <p:nvPr/>
          </p:nvSpPr>
          <p:spPr bwMode="auto">
            <a:xfrm>
              <a:off x="4640" y="1125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93" name="Rectangle 69"/>
            <p:cNvSpPr>
              <a:spLocks noChangeArrowheads="1"/>
            </p:cNvSpPr>
            <p:nvPr/>
          </p:nvSpPr>
          <p:spPr bwMode="auto">
            <a:xfrm>
              <a:off x="4640" y="1031"/>
              <a:ext cx="14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94" name="Rectangle 70"/>
            <p:cNvSpPr>
              <a:spLocks noChangeArrowheads="1"/>
            </p:cNvSpPr>
            <p:nvPr/>
          </p:nvSpPr>
          <p:spPr bwMode="auto">
            <a:xfrm>
              <a:off x="4640" y="936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95" name="Rectangle 71"/>
            <p:cNvSpPr>
              <a:spLocks noChangeArrowheads="1"/>
            </p:cNvSpPr>
            <p:nvPr/>
          </p:nvSpPr>
          <p:spPr bwMode="auto">
            <a:xfrm>
              <a:off x="4640" y="842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96" name="Rectangle 72"/>
            <p:cNvSpPr>
              <a:spLocks noChangeArrowheads="1"/>
            </p:cNvSpPr>
            <p:nvPr/>
          </p:nvSpPr>
          <p:spPr bwMode="auto">
            <a:xfrm>
              <a:off x="4640" y="748"/>
              <a:ext cx="14" cy="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97" name="Rectangle 73"/>
            <p:cNvSpPr>
              <a:spLocks noChangeArrowheads="1"/>
            </p:cNvSpPr>
            <p:nvPr/>
          </p:nvSpPr>
          <p:spPr bwMode="auto">
            <a:xfrm>
              <a:off x="4578" y="717"/>
              <a:ext cx="53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98" name="Rectangle 74"/>
            <p:cNvSpPr>
              <a:spLocks noChangeArrowheads="1"/>
            </p:cNvSpPr>
            <p:nvPr/>
          </p:nvSpPr>
          <p:spPr bwMode="auto">
            <a:xfrm>
              <a:off x="4483" y="717"/>
              <a:ext cx="54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99" name="Rectangle 75"/>
            <p:cNvSpPr>
              <a:spLocks noChangeArrowheads="1"/>
            </p:cNvSpPr>
            <p:nvPr/>
          </p:nvSpPr>
          <p:spPr bwMode="auto">
            <a:xfrm>
              <a:off x="4389" y="717"/>
              <a:ext cx="54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00" name="Rectangle 76"/>
            <p:cNvSpPr>
              <a:spLocks noChangeArrowheads="1"/>
            </p:cNvSpPr>
            <p:nvPr/>
          </p:nvSpPr>
          <p:spPr bwMode="auto">
            <a:xfrm>
              <a:off x="4295" y="717"/>
              <a:ext cx="54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01" name="Rectangle 77"/>
            <p:cNvSpPr>
              <a:spLocks noChangeArrowheads="1"/>
            </p:cNvSpPr>
            <p:nvPr/>
          </p:nvSpPr>
          <p:spPr bwMode="auto">
            <a:xfrm>
              <a:off x="4201" y="717"/>
              <a:ext cx="54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02" name="Rectangle 78"/>
            <p:cNvSpPr>
              <a:spLocks noChangeArrowheads="1"/>
            </p:cNvSpPr>
            <p:nvPr/>
          </p:nvSpPr>
          <p:spPr bwMode="auto">
            <a:xfrm>
              <a:off x="4107" y="717"/>
              <a:ext cx="53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03" name="Rectangle 79"/>
            <p:cNvSpPr>
              <a:spLocks noChangeArrowheads="1"/>
            </p:cNvSpPr>
            <p:nvPr/>
          </p:nvSpPr>
          <p:spPr bwMode="auto">
            <a:xfrm>
              <a:off x="4012" y="717"/>
              <a:ext cx="54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04" name="Rectangle 80"/>
            <p:cNvSpPr>
              <a:spLocks noChangeArrowheads="1"/>
            </p:cNvSpPr>
            <p:nvPr/>
          </p:nvSpPr>
          <p:spPr bwMode="auto">
            <a:xfrm>
              <a:off x="3918" y="717"/>
              <a:ext cx="54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05" name="Rectangle 81"/>
            <p:cNvSpPr>
              <a:spLocks noChangeArrowheads="1"/>
            </p:cNvSpPr>
            <p:nvPr/>
          </p:nvSpPr>
          <p:spPr bwMode="auto">
            <a:xfrm>
              <a:off x="3824" y="717"/>
              <a:ext cx="54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06" name="Rectangle 82"/>
            <p:cNvSpPr>
              <a:spLocks noChangeArrowheads="1"/>
            </p:cNvSpPr>
            <p:nvPr/>
          </p:nvSpPr>
          <p:spPr bwMode="auto">
            <a:xfrm>
              <a:off x="3730" y="717"/>
              <a:ext cx="54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07" name="Rectangle 83"/>
            <p:cNvSpPr>
              <a:spLocks noChangeArrowheads="1"/>
            </p:cNvSpPr>
            <p:nvPr/>
          </p:nvSpPr>
          <p:spPr bwMode="auto">
            <a:xfrm>
              <a:off x="3636" y="717"/>
              <a:ext cx="54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08" name="Rectangle 84"/>
            <p:cNvSpPr>
              <a:spLocks noChangeArrowheads="1"/>
            </p:cNvSpPr>
            <p:nvPr/>
          </p:nvSpPr>
          <p:spPr bwMode="auto">
            <a:xfrm>
              <a:off x="3542" y="717"/>
              <a:ext cx="53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09" name="Rectangle 85"/>
            <p:cNvSpPr>
              <a:spLocks noChangeArrowheads="1"/>
            </p:cNvSpPr>
            <p:nvPr/>
          </p:nvSpPr>
          <p:spPr bwMode="auto">
            <a:xfrm>
              <a:off x="3447" y="717"/>
              <a:ext cx="54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10" name="Rectangle 86"/>
            <p:cNvSpPr>
              <a:spLocks noChangeArrowheads="1"/>
            </p:cNvSpPr>
            <p:nvPr/>
          </p:nvSpPr>
          <p:spPr bwMode="auto">
            <a:xfrm>
              <a:off x="3353" y="717"/>
              <a:ext cx="54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11" name="Rectangle 87"/>
            <p:cNvSpPr>
              <a:spLocks noChangeArrowheads="1"/>
            </p:cNvSpPr>
            <p:nvPr/>
          </p:nvSpPr>
          <p:spPr bwMode="auto">
            <a:xfrm>
              <a:off x="3259" y="717"/>
              <a:ext cx="54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12" name="Rectangle 88"/>
            <p:cNvSpPr>
              <a:spLocks noChangeArrowheads="1"/>
            </p:cNvSpPr>
            <p:nvPr/>
          </p:nvSpPr>
          <p:spPr bwMode="auto">
            <a:xfrm>
              <a:off x="3165" y="717"/>
              <a:ext cx="54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13" name="Rectangle 89"/>
            <p:cNvSpPr>
              <a:spLocks noChangeArrowheads="1"/>
            </p:cNvSpPr>
            <p:nvPr/>
          </p:nvSpPr>
          <p:spPr bwMode="auto">
            <a:xfrm>
              <a:off x="3071" y="717"/>
              <a:ext cx="53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14" name="Rectangle 90"/>
            <p:cNvSpPr>
              <a:spLocks noChangeArrowheads="1"/>
            </p:cNvSpPr>
            <p:nvPr/>
          </p:nvSpPr>
          <p:spPr bwMode="auto">
            <a:xfrm>
              <a:off x="2976" y="717"/>
              <a:ext cx="54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15" name="Rectangle 91"/>
            <p:cNvSpPr>
              <a:spLocks noChangeArrowheads="1"/>
            </p:cNvSpPr>
            <p:nvPr/>
          </p:nvSpPr>
          <p:spPr bwMode="auto">
            <a:xfrm>
              <a:off x="2882" y="717"/>
              <a:ext cx="54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16" name="Rectangle 92"/>
            <p:cNvSpPr>
              <a:spLocks noChangeArrowheads="1"/>
            </p:cNvSpPr>
            <p:nvPr/>
          </p:nvSpPr>
          <p:spPr bwMode="auto">
            <a:xfrm>
              <a:off x="2788" y="717"/>
              <a:ext cx="54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17" name="Rectangle 93"/>
            <p:cNvSpPr>
              <a:spLocks noChangeArrowheads="1"/>
            </p:cNvSpPr>
            <p:nvPr/>
          </p:nvSpPr>
          <p:spPr bwMode="auto">
            <a:xfrm>
              <a:off x="2694" y="717"/>
              <a:ext cx="54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18" name="Rectangle 94"/>
            <p:cNvSpPr>
              <a:spLocks noChangeArrowheads="1"/>
            </p:cNvSpPr>
            <p:nvPr/>
          </p:nvSpPr>
          <p:spPr bwMode="auto">
            <a:xfrm>
              <a:off x="2600" y="717"/>
              <a:ext cx="54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19" name="Rectangle 95"/>
            <p:cNvSpPr>
              <a:spLocks noChangeArrowheads="1"/>
            </p:cNvSpPr>
            <p:nvPr/>
          </p:nvSpPr>
          <p:spPr bwMode="auto">
            <a:xfrm>
              <a:off x="2506" y="717"/>
              <a:ext cx="53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20" name="Rectangle 96"/>
            <p:cNvSpPr>
              <a:spLocks noChangeArrowheads="1"/>
            </p:cNvSpPr>
            <p:nvPr/>
          </p:nvSpPr>
          <p:spPr bwMode="auto">
            <a:xfrm>
              <a:off x="2411" y="717"/>
              <a:ext cx="54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21" name="Rectangle 97"/>
            <p:cNvSpPr>
              <a:spLocks noChangeArrowheads="1"/>
            </p:cNvSpPr>
            <p:nvPr/>
          </p:nvSpPr>
          <p:spPr bwMode="auto">
            <a:xfrm>
              <a:off x="2317" y="717"/>
              <a:ext cx="54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22" name="Rectangle 98"/>
            <p:cNvSpPr>
              <a:spLocks noChangeArrowheads="1"/>
            </p:cNvSpPr>
            <p:nvPr/>
          </p:nvSpPr>
          <p:spPr bwMode="auto">
            <a:xfrm>
              <a:off x="2223" y="717"/>
              <a:ext cx="54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23" name="Rectangle 99"/>
            <p:cNvSpPr>
              <a:spLocks noChangeArrowheads="1"/>
            </p:cNvSpPr>
            <p:nvPr/>
          </p:nvSpPr>
          <p:spPr bwMode="auto">
            <a:xfrm>
              <a:off x="2129" y="717"/>
              <a:ext cx="54" cy="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3233738" y="4135438"/>
            <a:ext cx="4151312" cy="1747837"/>
            <a:chOff x="2037" y="2542"/>
            <a:chExt cx="2615" cy="1101"/>
          </a:xfrm>
        </p:grpSpPr>
        <p:sp>
          <p:nvSpPr>
            <p:cNvPr id="333925" name="Freeform 101"/>
            <p:cNvSpPr>
              <a:spLocks/>
            </p:cNvSpPr>
            <p:nvPr/>
          </p:nvSpPr>
          <p:spPr bwMode="auto">
            <a:xfrm>
              <a:off x="2037" y="2542"/>
              <a:ext cx="13" cy="2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2" y="2"/>
                </a:cxn>
                <a:cxn ang="0">
                  <a:pos x="2" y="6"/>
                </a:cxn>
                <a:cxn ang="0">
                  <a:pos x="13" y="6"/>
                </a:cxn>
                <a:cxn ang="0">
                  <a:pos x="13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9"/>
                </a:cxn>
                <a:cxn ang="0">
                  <a:pos x="7" y="29"/>
                </a:cxn>
                <a:cxn ang="0">
                  <a:pos x="7" y="2"/>
                </a:cxn>
              </a:cxnLst>
              <a:rect l="0" t="0" r="r" b="b"/>
              <a:pathLst>
                <a:path w="13" h="29">
                  <a:moveTo>
                    <a:pt x="7" y="2"/>
                  </a:moveTo>
                  <a:lnTo>
                    <a:pt x="2" y="2"/>
                  </a:lnTo>
                  <a:lnTo>
                    <a:pt x="2" y="6"/>
                  </a:lnTo>
                  <a:lnTo>
                    <a:pt x="13" y="6"/>
                  </a:lnTo>
                  <a:lnTo>
                    <a:pt x="1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9"/>
                  </a:lnTo>
                  <a:lnTo>
                    <a:pt x="7" y="29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26" name="Rectangle 102"/>
            <p:cNvSpPr>
              <a:spLocks noChangeArrowheads="1"/>
            </p:cNvSpPr>
            <p:nvPr/>
          </p:nvSpPr>
          <p:spPr bwMode="auto">
            <a:xfrm>
              <a:off x="2037" y="2591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27" name="Rectangle 103"/>
            <p:cNvSpPr>
              <a:spLocks noChangeArrowheads="1"/>
            </p:cNvSpPr>
            <p:nvPr/>
          </p:nvSpPr>
          <p:spPr bwMode="auto">
            <a:xfrm>
              <a:off x="2037" y="2638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28" name="Rectangle 104"/>
            <p:cNvSpPr>
              <a:spLocks noChangeArrowheads="1"/>
            </p:cNvSpPr>
            <p:nvPr/>
          </p:nvSpPr>
          <p:spPr bwMode="auto">
            <a:xfrm>
              <a:off x="2037" y="2685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29" name="Rectangle 105"/>
            <p:cNvSpPr>
              <a:spLocks noChangeArrowheads="1"/>
            </p:cNvSpPr>
            <p:nvPr/>
          </p:nvSpPr>
          <p:spPr bwMode="auto">
            <a:xfrm>
              <a:off x="2037" y="2732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30" name="Rectangle 106"/>
            <p:cNvSpPr>
              <a:spLocks noChangeArrowheads="1"/>
            </p:cNvSpPr>
            <p:nvPr/>
          </p:nvSpPr>
          <p:spPr bwMode="auto">
            <a:xfrm>
              <a:off x="2037" y="2779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31" name="Rectangle 107"/>
            <p:cNvSpPr>
              <a:spLocks noChangeArrowheads="1"/>
            </p:cNvSpPr>
            <p:nvPr/>
          </p:nvSpPr>
          <p:spPr bwMode="auto">
            <a:xfrm>
              <a:off x="2037" y="2826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32" name="Rectangle 108"/>
            <p:cNvSpPr>
              <a:spLocks noChangeArrowheads="1"/>
            </p:cNvSpPr>
            <p:nvPr/>
          </p:nvSpPr>
          <p:spPr bwMode="auto">
            <a:xfrm>
              <a:off x="2037" y="2874"/>
              <a:ext cx="7" cy="2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33" name="Rectangle 109"/>
            <p:cNvSpPr>
              <a:spLocks noChangeArrowheads="1"/>
            </p:cNvSpPr>
            <p:nvPr/>
          </p:nvSpPr>
          <p:spPr bwMode="auto">
            <a:xfrm>
              <a:off x="2037" y="2921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34" name="Rectangle 110"/>
            <p:cNvSpPr>
              <a:spLocks noChangeArrowheads="1"/>
            </p:cNvSpPr>
            <p:nvPr/>
          </p:nvSpPr>
          <p:spPr bwMode="auto">
            <a:xfrm>
              <a:off x="2037" y="2968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35" name="Rectangle 111"/>
            <p:cNvSpPr>
              <a:spLocks noChangeArrowheads="1"/>
            </p:cNvSpPr>
            <p:nvPr/>
          </p:nvSpPr>
          <p:spPr bwMode="auto">
            <a:xfrm>
              <a:off x="2037" y="3015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36" name="Rectangle 112"/>
            <p:cNvSpPr>
              <a:spLocks noChangeArrowheads="1"/>
            </p:cNvSpPr>
            <p:nvPr/>
          </p:nvSpPr>
          <p:spPr bwMode="auto">
            <a:xfrm>
              <a:off x="2037" y="3062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37" name="Rectangle 113"/>
            <p:cNvSpPr>
              <a:spLocks noChangeArrowheads="1"/>
            </p:cNvSpPr>
            <p:nvPr/>
          </p:nvSpPr>
          <p:spPr bwMode="auto">
            <a:xfrm>
              <a:off x="2037" y="3109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38" name="Rectangle 114"/>
            <p:cNvSpPr>
              <a:spLocks noChangeArrowheads="1"/>
            </p:cNvSpPr>
            <p:nvPr/>
          </p:nvSpPr>
          <p:spPr bwMode="auto">
            <a:xfrm>
              <a:off x="2037" y="3156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39" name="Rectangle 115"/>
            <p:cNvSpPr>
              <a:spLocks noChangeArrowheads="1"/>
            </p:cNvSpPr>
            <p:nvPr/>
          </p:nvSpPr>
          <p:spPr bwMode="auto">
            <a:xfrm>
              <a:off x="2037" y="3203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40" name="Rectangle 116"/>
            <p:cNvSpPr>
              <a:spLocks noChangeArrowheads="1"/>
            </p:cNvSpPr>
            <p:nvPr/>
          </p:nvSpPr>
          <p:spPr bwMode="auto">
            <a:xfrm>
              <a:off x="2037" y="3250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41" name="Rectangle 117"/>
            <p:cNvSpPr>
              <a:spLocks noChangeArrowheads="1"/>
            </p:cNvSpPr>
            <p:nvPr/>
          </p:nvSpPr>
          <p:spPr bwMode="auto">
            <a:xfrm>
              <a:off x="2037" y="3297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42" name="Rectangle 118"/>
            <p:cNvSpPr>
              <a:spLocks noChangeArrowheads="1"/>
            </p:cNvSpPr>
            <p:nvPr/>
          </p:nvSpPr>
          <p:spPr bwMode="auto">
            <a:xfrm>
              <a:off x="2037" y="3344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43" name="Rectangle 119"/>
            <p:cNvSpPr>
              <a:spLocks noChangeArrowheads="1"/>
            </p:cNvSpPr>
            <p:nvPr/>
          </p:nvSpPr>
          <p:spPr bwMode="auto">
            <a:xfrm>
              <a:off x="2037" y="3391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44" name="Rectangle 120"/>
            <p:cNvSpPr>
              <a:spLocks noChangeArrowheads="1"/>
            </p:cNvSpPr>
            <p:nvPr/>
          </p:nvSpPr>
          <p:spPr bwMode="auto">
            <a:xfrm>
              <a:off x="2037" y="3439"/>
              <a:ext cx="7" cy="2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45" name="Rectangle 121"/>
            <p:cNvSpPr>
              <a:spLocks noChangeArrowheads="1"/>
            </p:cNvSpPr>
            <p:nvPr/>
          </p:nvSpPr>
          <p:spPr bwMode="auto">
            <a:xfrm>
              <a:off x="2037" y="3486"/>
              <a:ext cx="7" cy="2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46" name="Rectangle 122"/>
            <p:cNvSpPr>
              <a:spLocks noChangeArrowheads="1"/>
            </p:cNvSpPr>
            <p:nvPr/>
          </p:nvSpPr>
          <p:spPr bwMode="auto">
            <a:xfrm>
              <a:off x="2037" y="3533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47" name="Rectangle 123"/>
            <p:cNvSpPr>
              <a:spLocks noChangeArrowheads="1"/>
            </p:cNvSpPr>
            <p:nvPr/>
          </p:nvSpPr>
          <p:spPr bwMode="auto">
            <a:xfrm>
              <a:off x="2037" y="3580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48" name="Freeform 124"/>
            <p:cNvSpPr>
              <a:spLocks/>
            </p:cNvSpPr>
            <p:nvPr/>
          </p:nvSpPr>
          <p:spPr bwMode="auto">
            <a:xfrm>
              <a:off x="2037" y="3627"/>
              <a:ext cx="18" cy="1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8" y="16"/>
                </a:cxn>
                <a:cxn ang="0">
                  <a:pos x="18" y="9"/>
                </a:cxn>
                <a:cxn ang="0">
                  <a:pos x="2" y="9"/>
                </a:cxn>
                <a:cxn ang="0">
                  <a:pos x="2" y="11"/>
                </a:cxn>
                <a:cxn ang="0">
                  <a:pos x="7" y="11"/>
                </a:cxn>
                <a:cxn ang="0">
                  <a:pos x="7" y="0"/>
                </a:cxn>
              </a:cxnLst>
              <a:rect l="0" t="0" r="r" b="b"/>
              <a:pathLst>
                <a:path w="18" h="16">
                  <a:moveTo>
                    <a:pt x="7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8" y="16"/>
                  </a:lnTo>
                  <a:lnTo>
                    <a:pt x="18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7" y="1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49" name="Rectangle 125"/>
            <p:cNvSpPr>
              <a:spLocks noChangeArrowheads="1"/>
            </p:cNvSpPr>
            <p:nvPr/>
          </p:nvSpPr>
          <p:spPr bwMode="auto">
            <a:xfrm>
              <a:off x="2075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50" name="Rectangle 126"/>
            <p:cNvSpPr>
              <a:spLocks noChangeArrowheads="1"/>
            </p:cNvSpPr>
            <p:nvPr/>
          </p:nvSpPr>
          <p:spPr bwMode="auto">
            <a:xfrm>
              <a:off x="2122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51" name="Rectangle 127"/>
            <p:cNvSpPr>
              <a:spLocks noChangeArrowheads="1"/>
            </p:cNvSpPr>
            <p:nvPr/>
          </p:nvSpPr>
          <p:spPr bwMode="auto">
            <a:xfrm>
              <a:off x="2169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52" name="Rectangle 128"/>
            <p:cNvSpPr>
              <a:spLocks noChangeArrowheads="1"/>
            </p:cNvSpPr>
            <p:nvPr/>
          </p:nvSpPr>
          <p:spPr bwMode="auto">
            <a:xfrm>
              <a:off x="2216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53" name="Rectangle 129"/>
            <p:cNvSpPr>
              <a:spLocks noChangeArrowheads="1"/>
            </p:cNvSpPr>
            <p:nvPr/>
          </p:nvSpPr>
          <p:spPr bwMode="auto">
            <a:xfrm>
              <a:off x="2263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54" name="Rectangle 130"/>
            <p:cNvSpPr>
              <a:spLocks noChangeArrowheads="1"/>
            </p:cNvSpPr>
            <p:nvPr/>
          </p:nvSpPr>
          <p:spPr bwMode="auto">
            <a:xfrm>
              <a:off x="2310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55" name="Rectangle 131"/>
            <p:cNvSpPr>
              <a:spLocks noChangeArrowheads="1"/>
            </p:cNvSpPr>
            <p:nvPr/>
          </p:nvSpPr>
          <p:spPr bwMode="auto">
            <a:xfrm>
              <a:off x="2358" y="3636"/>
              <a:ext cx="26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56" name="Rectangle 132"/>
            <p:cNvSpPr>
              <a:spLocks noChangeArrowheads="1"/>
            </p:cNvSpPr>
            <p:nvPr/>
          </p:nvSpPr>
          <p:spPr bwMode="auto">
            <a:xfrm>
              <a:off x="2405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57" name="Rectangle 133"/>
            <p:cNvSpPr>
              <a:spLocks noChangeArrowheads="1"/>
            </p:cNvSpPr>
            <p:nvPr/>
          </p:nvSpPr>
          <p:spPr bwMode="auto">
            <a:xfrm>
              <a:off x="2452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58" name="Rectangle 134"/>
            <p:cNvSpPr>
              <a:spLocks noChangeArrowheads="1"/>
            </p:cNvSpPr>
            <p:nvPr/>
          </p:nvSpPr>
          <p:spPr bwMode="auto">
            <a:xfrm>
              <a:off x="2499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59" name="Rectangle 135"/>
            <p:cNvSpPr>
              <a:spLocks noChangeArrowheads="1"/>
            </p:cNvSpPr>
            <p:nvPr/>
          </p:nvSpPr>
          <p:spPr bwMode="auto">
            <a:xfrm>
              <a:off x="2546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60" name="Rectangle 136"/>
            <p:cNvSpPr>
              <a:spLocks noChangeArrowheads="1"/>
            </p:cNvSpPr>
            <p:nvPr/>
          </p:nvSpPr>
          <p:spPr bwMode="auto">
            <a:xfrm>
              <a:off x="2593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61" name="Rectangle 137"/>
            <p:cNvSpPr>
              <a:spLocks noChangeArrowheads="1"/>
            </p:cNvSpPr>
            <p:nvPr/>
          </p:nvSpPr>
          <p:spPr bwMode="auto">
            <a:xfrm>
              <a:off x="2640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62" name="Rectangle 138"/>
            <p:cNvSpPr>
              <a:spLocks noChangeArrowheads="1"/>
            </p:cNvSpPr>
            <p:nvPr/>
          </p:nvSpPr>
          <p:spPr bwMode="auto">
            <a:xfrm>
              <a:off x="2687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63" name="Rectangle 139"/>
            <p:cNvSpPr>
              <a:spLocks noChangeArrowheads="1"/>
            </p:cNvSpPr>
            <p:nvPr/>
          </p:nvSpPr>
          <p:spPr bwMode="auto">
            <a:xfrm>
              <a:off x="2734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64" name="Rectangle 140"/>
            <p:cNvSpPr>
              <a:spLocks noChangeArrowheads="1"/>
            </p:cNvSpPr>
            <p:nvPr/>
          </p:nvSpPr>
          <p:spPr bwMode="auto">
            <a:xfrm>
              <a:off x="2781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65" name="Rectangle 141"/>
            <p:cNvSpPr>
              <a:spLocks noChangeArrowheads="1"/>
            </p:cNvSpPr>
            <p:nvPr/>
          </p:nvSpPr>
          <p:spPr bwMode="auto">
            <a:xfrm>
              <a:off x="2828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66" name="Rectangle 142"/>
            <p:cNvSpPr>
              <a:spLocks noChangeArrowheads="1"/>
            </p:cNvSpPr>
            <p:nvPr/>
          </p:nvSpPr>
          <p:spPr bwMode="auto">
            <a:xfrm>
              <a:off x="2876" y="3636"/>
              <a:ext cx="26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67" name="Rectangle 143"/>
            <p:cNvSpPr>
              <a:spLocks noChangeArrowheads="1"/>
            </p:cNvSpPr>
            <p:nvPr/>
          </p:nvSpPr>
          <p:spPr bwMode="auto">
            <a:xfrm>
              <a:off x="2923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68" name="Rectangle 144"/>
            <p:cNvSpPr>
              <a:spLocks noChangeArrowheads="1"/>
            </p:cNvSpPr>
            <p:nvPr/>
          </p:nvSpPr>
          <p:spPr bwMode="auto">
            <a:xfrm>
              <a:off x="2970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69" name="Rectangle 145"/>
            <p:cNvSpPr>
              <a:spLocks noChangeArrowheads="1"/>
            </p:cNvSpPr>
            <p:nvPr/>
          </p:nvSpPr>
          <p:spPr bwMode="auto">
            <a:xfrm>
              <a:off x="3017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70" name="Rectangle 146"/>
            <p:cNvSpPr>
              <a:spLocks noChangeArrowheads="1"/>
            </p:cNvSpPr>
            <p:nvPr/>
          </p:nvSpPr>
          <p:spPr bwMode="auto">
            <a:xfrm>
              <a:off x="3064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71" name="Rectangle 147"/>
            <p:cNvSpPr>
              <a:spLocks noChangeArrowheads="1"/>
            </p:cNvSpPr>
            <p:nvPr/>
          </p:nvSpPr>
          <p:spPr bwMode="auto">
            <a:xfrm>
              <a:off x="3111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72" name="Rectangle 148"/>
            <p:cNvSpPr>
              <a:spLocks noChangeArrowheads="1"/>
            </p:cNvSpPr>
            <p:nvPr/>
          </p:nvSpPr>
          <p:spPr bwMode="auto">
            <a:xfrm>
              <a:off x="3158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73" name="Rectangle 149"/>
            <p:cNvSpPr>
              <a:spLocks noChangeArrowheads="1"/>
            </p:cNvSpPr>
            <p:nvPr/>
          </p:nvSpPr>
          <p:spPr bwMode="auto">
            <a:xfrm>
              <a:off x="3205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74" name="Rectangle 150"/>
            <p:cNvSpPr>
              <a:spLocks noChangeArrowheads="1"/>
            </p:cNvSpPr>
            <p:nvPr/>
          </p:nvSpPr>
          <p:spPr bwMode="auto">
            <a:xfrm>
              <a:off x="3252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75" name="Rectangle 151"/>
            <p:cNvSpPr>
              <a:spLocks noChangeArrowheads="1"/>
            </p:cNvSpPr>
            <p:nvPr/>
          </p:nvSpPr>
          <p:spPr bwMode="auto">
            <a:xfrm>
              <a:off x="3299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76" name="Rectangle 152"/>
            <p:cNvSpPr>
              <a:spLocks noChangeArrowheads="1"/>
            </p:cNvSpPr>
            <p:nvPr/>
          </p:nvSpPr>
          <p:spPr bwMode="auto">
            <a:xfrm>
              <a:off x="3346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77" name="Rectangle 153"/>
            <p:cNvSpPr>
              <a:spLocks noChangeArrowheads="1"/>
            </p:cNvSpPr>
            <p:nvPr/>
          </p:nvSpPr>
          <p:spPr bwMode="auto">
            <a:xfrm>
              <a:off x="3394" y="3636"/>
              <a:ext cx="26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78" name="Rectangle 154"/>
            <p:cNvSpPr>
              <a:spLocks noChangeArrowheads="1"/>
            </p:cNvSpPr>
            <p:nvPr/>
          </p:nvSpPr>
          <p:spPr bwMode="auto">
            <a:xfrm>
              <a:off x="3441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79" name="Rectangle 155"/>
            <p:cNvSpPr>
              <a:spLocks noChangeArrowheads="1"/>
            </p:cNvSpPr>
            <p:nvPr/>
          </p:nvSpPr>
          <p:spPr bwMode="auto">
            <a:xfrm>
              <a:off x="3488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80" name="Rectangle 156"/>
            <p:cNvSpPr>
              <a:spLocks noChangeArrowheads="1"/>
            </p:cNvSpPr>
            <p:nvPr/>
          </p:nvSpPr>
          <p:spPr bwMode="auto">
            <a:xfrm>
              <a:off x="3535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81" name="Rectangle 157"/>
            <p:cNvSpPr>
              <a:spLocks noChangeArrowheads="1"/>
            </p:cNvSpPr>
            <p:nvPr/>
          </p:nvSpPr>
          <p:spPr bwMode="auto">
            <a:xfrm>
              <a:off x="3582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82" name="Rectangle 158"/>
            <p:cNvSpPr>
              <a:spLocks noChangeArrowheads="1"/>
            </p:cNvSpPr>
            <p:nvPr/>
          </p:nvSpPr>
          <p:spPr bwMode="auto">
            <a:xfrm>
              <a:off x="3629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83" name="Rectangle 159"/>
            <p:cNvSpPr>
              <a:spLocks noChangeArrowheads="1"/>
            </p:cNvSpPr>
            <p:nvPr/>
          </p:nvSpPr>
          <p:spPr bwMode="auto">
            <a:xfrm>
              <a:off x="3676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84" name="Rectangle 160"/>
            <p:cNvSpPr>
              <a:spLocks noChangeArrowheads="1"/>
            </p:cNvSpPr>
            <p:nvPr/>
          </p:nvSpPr>
          <p:spPr bwMode="auto">
            <a:xfrm>
              <a:off x="3723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85" name="Rectangle 161"/>
            <p:cNvSpPr>
              <a:spLocks noChangeArrowheads="1"/>
            </p:cNvSpPr>
            <p:nvPr/>
          </p:nvSpPr>
          <p:spPr bwMode="auto">
            <a:xfrm>
              <a:off x="3770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86" name="Rectangle 162"/>
            <p:cNvSpPr>
              <a:spLocks noChangeArrowheads="1"/>
            </p:cNvSpPr>
            <p:nvPr/>
          </p:nvSpPr>
          <p:spPr bwMode="auto">
            <a:xfrm>
              <a:off x="3817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87" name="Rectangle 163"/>
            <p:cNvSpPr>
              <a:spLocks noChangeArrowheads="1"/>
            </p:cNvSpPr>
            <p:nvPr/>
          </p:nvSpPr>
          <p:spPr bwMode="auto">
            <a:xfrm>
              <a:off x="3864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88" name="Rectangle 164"/>
            <p:cNvSpPr>
              <a:spLocks noChangeArrowheads="1"/>
            </p:cNvSpPr>
            <p:nvPr/>
          </p:nvSpPr>
          <p:spPr bwMode="auto">
            <a:xfrm>
              <a:off x="3912" y="3636"/>
              <a:ext cx="26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89" name="Rectangle 165"/>
            <p:cNvSpPr>
              <a:spLocks noChangeArrowheads="1"/>
            </p:cNvSpPr>
            <p:nvPr/>
          </p:nvSpPr>
          <p:spPr bwMode="auto">
            <a:xfrm>
              <a:off x="3959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90" name="Rectangle 166"/>
            <p:cNvSpPr>
              <a:spLocks noChangeArrowheads="1"/>
            </p:cNvSpPr>
            <p:nvPr/>
          </p:nvSpPr>
          <p:spPr bwMode="auto">
            <a:xfrm>
              <a:off x="4006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91" name="Rectangle 167"/>
            <p:cNvSpPr>
              <a:spLocks noChangeArrowheads="1"/>
            </p:cNvSpPr>
            <p:nvPr/>
          </p:nvSpPr>
          <p:spPr bwMode="auto">
            <a:xfrm>
              <a:off x="4053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92" name="Rectangle 168"/>
            <p:cNvSpPr>
              <a:spLocks noChangeArrowheads="1"/>
            </p:cNvSpPr>
            <p:nvPr/>
          </p:nvSpPr>
          <p:spPr bwMode="auto">
            <a:xfrm>
              <a:off x="4100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93" name="Rectangle 169"/>
            <p:cNvSpPr>
              <a:spLocks noChangeArrowheads="1"/>
            </p:cNvSpPr>
            <p:nvPr/>
          </p:nvSpPr>
          <p:spPr bwMode="auto">
            <a:xfrm>
              <a:off x="4147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94" name="Rectangle 170"/>
            <p:cNvSpPr>
              <a:spLocks noChangeArrowheads="1"/>
            </p:cNvSpPr>
            <p:nvPr/>
          </p:nvSpPr>
          <p:spPr bwMode="auto">
            <a:xfrm>
              <a:off x="4194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95" name="Rectangle 171"/>
            <p:cNvSpPr>
              <a:spLocks noChangeArrowheads="1"/>
            </p:cNvSpPr>
            <p:nvPr/>
          </p:nvSpPr>
          <p:spPr bwMode="auto">
            <a:xfrm>
              <a:off x="4241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96" name="Rectangle 172"/>
            <p:cNvSpPr>
              <a:spLocks noChangeArrowheads="1"/>
            </p:cNvSpPr>
            <p:nvPr/>
          </p:nvSpPr>
          <p:spPr bwMode="auto">
            <a:xfrm>
              <a:off x="4288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97" name="Rectangle 173"/>
            <p:cNvSpPr>
              <a:spLocks noChangeArrowheads="1"/>
            </p:cNvSpPr>
            <p:nvPr/>
          </p:nvSpPr>
          <p:spPr bwMode="auto">
            <a:xfrm>
              <a:off x="4335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98" name="Rectangle 174"/>
            <p:cNvSpPr>
              <a:spLocks noChangeArrowheads="1"/>
            </p:cNvSpPr>
            <p:nvPr/>
          </p:nvSpPr>
          <p:spPr bwMode="auto">
            <a:xfrm>
              <a:off x="4382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99" name="Rectangle 175"/>
            <p:cNvSpPr>
              <a:spLocks noChangeArrowheads="1"/>
            </p:cNvSpPr>
            <p:nvPr/>
          </p:nvSpPr>
          <p:spPr bwMode="auto">
            <a:xfrm>
              <a:off x="4430" y="3636"/>
              <a:ext cx="26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00" name="Rectangle 176"/>
            <p:cNvSpPr>
              <a:spLocks noChangeArrowheads="1"/>
            </p:cNvSpPr>
            <p:nvPr/>
          </p:nvSpPr>
          <p:spPr bwMode="auto">
            <a:xfrm>
              <a:off x="4477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01" name="Rectangle 177"/>
            <p:cNvSpPr>
              <a:spLocks noChangeArrowheads="1"/>
            </p:cNvSpPr>
            <p:nvPr/>
          </p:nvSpPr>
          <p:spPr bwMode="auto">
            <a:xfrm>
              <a:off x="4524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02" name="Rectangle 178"/>
            <p:cNvSpPr>
              <a:spLocks noChangeArrowheads="1"/>
            </p:cNvSpPr>
            <p:nvPr/>
          </p:nvSpPr>
          <p:spPr bwMode="auto">
            <a:xfrm>
              <a:off x="4571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03" name="Rectangle 179"/>
            <p:cNvSpPr>
              <a:spLocks noChangeArrowheads="1"/>
            </p:cNvSpPr>
            <p:nvPr/>
          </p:nvSpPr>
          <p:spPr bwMode="auto">
            <a:xfrm>
              <a:off x="4618" y="3636"/>
              <a:ext cx="27" cy="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04" name="Rectangle 180"/>
            <p:cNvSpPr>
              <a:spLocks noChangeArrowheads="1"/>
            </p:cNvSpPr>
            <p:nvPr/>
          </p:nvSpPr>
          <p:spPr bwMode="auto">
            <a:xfrm>
              <a:off x="4645" y="3593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05" name="Rectangle 181"/>
            <p:cNvSpPr>
              <a:spLocks noChangeArrowheads="1"/>
            </p:cNvSpPr>
            <p:nvPr/>
          </p:nvSpPr>
          <p:spPr bwMode="auto">
            <a:xfrm>
              <a:off x="4645" y="3546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06" name="Rectangle 182"/>
            <p:cNvSpPr>
              <a:spLocks noChangeArrowheads="1"/>
            </p:cNvSpPr>
            <p:nvPr/>
          </p:nvSpPr>
          <p:spPr bwMode="auto">
            <a:xfrm>
              <a:off x="4645" y="3499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07" name="Rectangle 183"/>
            <p:cNvSpPr>
              <a:spLocks noChangeArrowheads="1"/>
            </p:cNvSpPr>
            <p:nvPr/>
          </p:nvSpPr>
          <p:spPr bwMode="auto">
            <a:xfrm>
              <a:off x="4645" y="3452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08" name="Rectangle 184"/>
            <p:cNvSpPr>
              <a:spLocks noChangeArrowheads="1"/>
            </p:cNvSpPr>
            <p:nvPr/>
          </p:nvSpPr>
          <p:spPr bwMode="auto">
            <a:xfrm>
              <a:off x="4645" y="3405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09" name="Rectangle 185"/>
            <p:cNvSpPr>
              <a:spLocks noChangeArrowheads="1"/>
            </p:cNvSpPr>
            <p:nvPr/>
          </p:nvSpPr>
          <p:spPr bwMode="auto">
            <a:xfrm>
              <a:off x="4645" y="3358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10" name="Rectangle 186"/>
            <p:cNvSpPr>
              <a:spLocks noChangeArrowheads="1"/>
            </p:cNvSpPr>
            <p:nvPr/>
          </p:nvSpPr>
          <p:spPr bwMode="auto">
            <a:xfrm>
              <a:off x="4645" y="3311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11" name="Rectangle 187"/>
            <p:cNvSpPr>
              <a:spLocks noChangeArrowheads="1"/>
            </p:cNvSpPr>
            <p:nvPr/>
          </p:nvSpPr>
          <p:spPr bwMode="auto">
            <a:xfrm>
              <a:off x="4645" y="3264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12" name="Rectangle 188"/>
            <p:cNvSpPr>
              <a:spLocks noChangeArrowheads="1"/>
            </p:cNvSpPr>
            <p:nvPr/>
          </p:nvSpPr>
          <p:spPr bwMode="auto">
            <a:xfrm>
              <a:off x="4645" y="3217"/>
              <a:ext cx="7" cy="2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13" name="Rectangle 189"/>
            <p:cNvSpPr>
              <a:spLocks noChangeArrowheads="1"/>
            </p:cNvSpPr>
            <p:nvPr/>
          </p:nvSpPr>
          <p:spPr bwMode="auto">
            <a:xfrm>
              <a:off x="4645" y="3169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14" name="Rectangle 190"/>
            <p:cNvSpPr>
              <a:spLocks noChangeArrowheads="1"/>
            </p:cNvSpPr>
            <p:nvPr/>
          </p:nvSpPr>
          <p:spPr bwMode="auto">
            <a:xfrm>
              <a:off x="4645" y="3122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15" name="Rectangle 191"/>
            <p:cNvSpPr>
              <a:spLocks noChangeArrowheads="1"/>
            </p:cNvSpPr>
            <p:nvPr/>
          </p:nvSpPr>
          <p:spPr bwMode="auto">
            <a:xfrm>
              <a:off x="4645" y="3075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16" name="Rectangle 192"/>
            <p:cNvSpPr>
              <a:spLocks noChangeArrowheads="1"/>
            </p:cNvSpPr>
            <p:nvPr/>
          </p:nvSpPr>
          <p:spPr bwMode="auto">
            <a:xfrm>
              <a:off x="4645" y="3028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17" name="Rectangle 193"/>
            <p:cNvSpPr>
              <a:spLocks noChangeArrowheads="1"/>
            </p:cNvSpPr>
            <p:nvPr/>
          </p:nvSpPr>
          <p:spPr bwMode="auto">
            <a:xfrm>
              <a:off x="4645" y="2981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18" name="Rectangle 194"/>
            <p:cNvSpPr>
              <a:spLocks noChangeArrowheads="1"/>
            </p:cNvSpPr>
            <p:nvPr/>
          </p:nvSpPr>
          <p:spPr bwMode="auto">
            <a:xfrm>
              <a:off x="4645" y="2934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19" name="Rectangle 195"/>
            <p:cNvSpPr>
              <a:spLocks noChangeArrowheads="1"/>
            </p:cNvSpPr>
            <p:nvPr/>
          </p:nvSpPr>
          <p:spPr bwMode="auto">
            <a:xfrm>
              <a:off x="4645" y="2887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20" name="Rectangle 196"/>
            <p:cNvSpPr>
              <a:spLocks noChangeArrowheads="1"/>
            </p:cNvSpPr>
            <p:nvPr/>
          </p:nvSpPr>
          <p:spPr bwMode="auto">
            <a:xfrm>
              <a:off x="4645" y="2840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21" name="Rectangle 197"/>
            <p:cNvSpPr>
              <a:spLocks noChangeArrowheads="1"/>
            </p:cNvSpPr>
            <p:nvPr/>
          </p:nvSpPr>
          <p:spPr bwMode="auto">
            <a:xfrm>
              <a:off x="4645" y="2793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22" name="Rectangle 198"/>
            <p:cNvSpPr>
              <a:spLocks noChangeArrowheads="1"/>
            </p:cNvSpPr>
            <p:nvPr/>
          </p:nvSpPr>
          <p:spPr bwMode="auto">
            <a:xfrm>
              <a:off x="4645" y="2746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23" name="Rectangle 199"/>
            <p:cNvSpPr>
              <a:spLocks noChangeArrowheads="1"/>
            </p:cNvSpPr>
            <p:nvPr/>
          </p:nvSpPr>
          <p:spPr bwMode="auto">
            <a:xfrm>
              <a:off x="4645" y="2699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24" name="Rectangle 200"/>
            <p:cNvSpPr>
              <a:spLocks noChangeArrowheads="1"/>
            </p:cNvSpPr>
            <p:nvPr/>
          </p:nvSpPr>
          <p:spPr bwMode="auto">
            <a:xfrm>
              <a:off x="4645" y="2652"/>
              <a:ext cx="7" cy="2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25" name="Rectangle 201"/>
            <p:cNvSpPr>
              <a:spLocks noChangeArrowheads="1"/>
            </p:cNvSpPr>
            <p:nvPr/>
          </p:nvSpPr>
          <p:spPr bwMode="auto">
            <a:xfrm>
              <a:off x="4645" y="2604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26" name="Rectangle 202"/>
            <p:cNvSpPr>
              <a:spLocks noChangeArrowheads="1"/>
            </p:cNvSpPr>
            <p:nvPr/>
          </p:nvSpPr>
          <p:spPr bwMode="auto">
            <a:xfrm>
              <a:off x="4645" y="2557"/>
              <a:ext cx="7" cy="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27" name="Rectangle 203"/>
            <p:cNvSpPr>
              <a:spLocks noChangeArrowheads="1"/>
            </p:cNvSpPr>
            <p:nvPr/>
          </p:nvSpPr>
          <p:spPr bwMode="auto">
            <a:xfrm>
              <a:off x="4613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28" name="Rectangle 204"/>
            <p:cNvSpPr>
              <a:spLocks noChangeArrowheads="1"/>
            </p:cNvSpPr>
            <p:nvPr/>
          </p:nvSpPr>
          <p:spPr bwMode="auto">
            <a:xfrm>
              <a:off x="4566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29" name="Rectangle 205"/>
            <p:cNvSpPr>
              <a:spLocks noChangeArrowheads="1"/>
            </p:cNvSpPr>
            <p:nvPr/>
          </p:nvSpPr>
          <p:spPr bwMode="auto">
            <a:xfrm>
              <a:off x="4519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0" name="Rectangle 206"/>
            <p:cNvSpPr>
              <a:spLocks noChangeArrowheads="1"/>
            </p:cNvSpPr>
            <p:nvPr/>
          </p:nvSpPr>
          <p:spPr bwMode="auto">
            <a:xfrm>
              <a:off x="4472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1" name="Rectangle 207"/>
            <p:cNvSpPr>
              <a:spLocks noChangeArrowheads="1"/>
            </p:cNvSpPr>
            <p:nvPr/>
          </p:nvSpPr>
          <p:spPr bwMode="auto">
            <a:xfrm>
              <a:off x="4425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2" name="Rectangle 208"/>
            <p:cNvSpPr>
              <a:spLocks noChangeArrowheads="1"/>
            </p:cNvSpPr>
            <p:nvPr/>
          </p:nvSpPr>
          <p:spPr bwMode="auto">
            <a:xfrm>
              <a:off x="4378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3" name="Rectangle 209"/>
            <p:cNvSpPr>
              <a:spLocks noChangeArrowheads="1"/>
            </p:cNvSpPr>
            <p:nvPr/>
          </p:nvSpPr>
          <p:spPr bwMode="auto">
            <a:xfrm>
              <a:off x="4331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4" name="Rectangle 210"/>
            <p:cNvSpPr>
              <a:spLocks noChangeArrowheads="1"/>
            </p:cNvSpPr>
            <p:nvPr/>
          </p:nvSpPr>
          <p:spPr bwMode="auto">
            <a:xfrm>
              <a:off x="4284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5" name="Rectangle 211"/>
            <p:cNvSpPr>
              <a:spLocks noChangeArrowheads="1"/>
            </p:cNvSpPr>
            <p:nvPr/>
          </p:nvSpPr>
          <p:spPr bwMode="auto">
            <a:xfrm>
              <a:off x="4237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6" name="Rectangle 212"/>
            <p:cNvSpPr>
              <a:spLocks noChangeArrowheads="1"/>
            </p:cNvSpPr>
            <p:nvPr/>
          </p:nvSpPr>
          <p:spPr bwMode="auto">
            <a:xfrm>
              <a:off x="4190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7" name="Rectangle 213"/>
            <p:cNvSpPr>
              <a:spLocks noChangeArrowheads="1"/>
            </p:cNvSpPr>
            <p:nvPr/>
          </p:nvSpPr>
          <p:spPr bwMode="auto">
            <a:xfrm>
              <a:off x="4143" y="2542"/>
              <a:ext cx="26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8" name="Rectangle 214"/>
            <p:cNvSpPr>
              <a:spLocks noChangeArrowheads="1"/>
            </p:cNvSpPr>
            <p:nvPr/>
          </p:nvSpPr>
          <p:spPr bwMode="auto">
            <a:xfrm>
              <a:off x="4095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9" name="Rectangle 215"/>
            <p:cNvSpPr>
              <a:spLocks noChangeArrowheads="1"/>
            </p:cNvSpPr>
            <p:nvPr/>
          </p:nvSpPr>
          <p:spPr bwMode="auto">
            <a:xfrm>
              <a:off x="4048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40" name="Rectangle 216"/>
            <p:cNvSpPr>
              <a:spLocks noChangeArrowheads="1"/>
            </p:cNvSpPr>
            <p:nvPr/>
          </p:nvSpPr>
          <p:spPr bwMode="auto">
            <a:xfrm>
              <a:off x="4001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41" name="Rectangle 217"/>
            <p:cNvSpPr>
              <a:spLocks noChangeArrowheads="1"/>
            </p:cNvSpPr>
            <p:nvPr/>
          </p:nvSpPr>
          <p:spPr bwMode="auto">
            <a:xfrm>
              <a:off x="3954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42" name="Rectangle 218"/>
            <p:cNvSpPr>
              <a:spLocks noChangeArrowheads="1"/>
            </p:cNvSpPr>
            <p:nvPr/>
          </p:nvSpPr>
          <p:spPr bwMode="auto">
            <a:xfrm>
              <a:off x="3907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43" name="Rectangle 219"/>
            <p:cNvSpPr>
              <a:spLocks noChangeArrowheads="1"/>
            </p:cNvSpPr>
            <p:nvPr/>
          </p:nvSpPr>
          <p:spPr bwMode="auto">
            <a:xfrm>
              <a:off x="3860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44" name="Rectangle 220"/>
            <p:cNvSpPr>
              <a:spLocks noChangeArrowheads="1"/>
            </p:cNvSpPr>
            <p:nvPr/>
          </p:nvSpPr>
          <p:spPr bwMode="auto">
            <a:xfrm>
              <a:off x="3813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45" name="Rectangle 221"/>
            <p:cNvSpPr>
              <a:spLocks noChangeArrowheads="1"/>
            </p:cNvSpPr>
            <p:nvPr/>
          </p:nvSpPr>
          <p:spPr bwMode="auto">
            <a:xfrm>
              <a:off x="3766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46" name="Rectangle 222"/>
            <p:cNvSpPr>
              <a:spLocks noChangeArrowheads="1"/>
            </p:cNvSpPr>
            <p:nvPr/>
          </p:nvSpPr>
          <p:spPr bwMode="auto">
            <a:xfrm>
              <a:off x="3719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47" name="Rectangle 223"/>
            <p:cNvSpPr>
              <a:spLocks noChangeArrowheads="1"/>
            </p:cNvSpPr>
            <p:nvPr/>
          </p:nvSpPr>
          <p:spPr bwMode="auto">
            <a:xfrm>
              <a:off x="3672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48" name="Rectangle 224"/>
            <p:cNvSpPr>
              <a:spLocks noChangeArrowheads="1"/>
            </p:cNvSpPr>
            <p:nvPr/>
          </p:nvSpPr>
          <p:spPr bwMode="auto">
            <a:xfrm>
              <a:off x="3625" y="2542"/>
              <a:ext cx="26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49" name="Rectangle 225"/>
            <p:cNvSpPr>
              <a:spLocks noChangeArrowheads="1"/>
            </p:cNvSpPr>
            <p:nvPr/>
          </p:nvSpPr>
          <p:spPr bwMode="auto">
            <a:xfrm>
              <a:off x="3577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50" name="Rectangle 226"/>
            <p:cNvSpPr>
              <a:spLocks noChangeArrowheads="1"/>
            </p:cNvSpPr>
            <p:nvPr/>
          </p:nvSpPr>
          <p:spPr bwMode="auto">
            <a:xfrm>
              <a:off x="3530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51" name="Rectangle 227"/>
            <p:cNvSpPr>
              <a:spLocks noChangeArrowheads="1"/>
            </p:cNvSpPr>
            <p:nvPr/>
          </p:nvSpPr>
          <p:spPr bwMode="auto">
            <a:xfrm>
              <a:off x="3483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52" name="Rectangle 228"/>
            <p:cNvSpPr>
              <a:spLocks noChangeArrowheads="1"/>
            </p:cNvSpPr>
            <p:nvPr/>
          </p:nvSpPr>
          <p:spPr bwMode="auto">
            <a:xfrm>
              <a:off x="3436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53" name="Rectangle 229"/>
            <p:cNvSpPr>
              <a:spLocks noChangeArrowheads="1"/>
            </p:cNvSpPr>
            <p:nvPr/>
          </p:nvSpPr>
          <p:spPr bwMode="auto">
            <a:xfrm>
              <a:off x="3389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54" name="Rectangle 230"/>
            <p:cNvSpPr>
              <a:spLocks noChangeArrowheads="1"/>
            </p:cNvSpPr>
            <p:nvPr/>
          </p:nvSpPr>
          <p:spPr bwMode="auto">
            <a:xfrm>
              <a:off x="3342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55" name="Rectangle 231"/>
            <p:cNvSpPr>
              <a:spLocks noChangeArrowheads="1"/>
            </p:cNvSpPr>
            <p:nvPr/>
          </p:nvSpPr>
          <p:spPr bwMode="auto">
            <a:xfrm>
              <a:off x="3295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56" name="Rectangle 232"/>
            <p:cNvSpPr>
              <a:spLocks noChangeArrowheads="1"/>
            </p:cNvSpPr>
            <p:nvPr/>
          </p:nvSpPr>
          <p:spPr bwMode="auto">
            <a:xfrm>
              <a:off x="3248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57" name="Rectangle 233"/>
            <p:cNvSpPr>
              <a:spLocks noChangeArrowheads="1"/>
            </p:cNvSpPr>
            <p:nvPr/>
          </p:nvSpPr>
          <p:spPr bwMode="auto">
            <a:xfrm>
              <a:off x="3201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58" name="Rectangle 234"/>
            <p:cNvSpPr>
              <a:spLocks noChangeArrowheads="1"/>
            </p:cNvSpPr>
            <p:nvPr/>
          </p:nvSpPr>
          <p:spPr bwMode="auto">
            <a:xfrm>
              <a:off x="3154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59" name="Rectangle 235"/>
            <p:cNvSpPr>
              <a:spLocks noChangeArrowheads="1"/>
            </p:cNvSpPr>
            <p:nvPr/>
          </p:nvSpPr>
          <p:spPr bwMode="auto">
            <a:xfrm>
              <a:off x="3107" y="2542"/>
              <a:ext cx="26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60" name="Rectangle 236"/>
            <p:cNvSpPr>
              <a:spLocks noChangeArrowheads="1"/>
            </p:cNvSpPr>
            <p:nvPr/>
          </p:nvSpPr>
          <p:spPr bwMode="auto">
            <a:xfrm>
              <a:off x="3059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61" name="Rectangle 237"/>
            <p:cNvSpPr>
              <a:spLocks noChangeArrowheads="1"/>
            </p:cNvSpPr>
            <p:nvPr/>
          </p:nvSpPr>
          <p:spPr bwMode="auto">
            <a:xfrm>
              <a:off x="3012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62" name="Rectangle 238"/>
            <p:cNvSpPr>
              <a:spLocks noChangeArrowheads="1"/>
            </p:cNvSpPr>
            <p:nvPr/>
          </p:nvSpPr>
          <p:spPr bwMode="auto">
            <a:xfrm>
              <a:off x="2965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63" name="Rectangle 239"/>
            <p:cNvSpPr>
              <a:spLocks noChangeArrowheads="1"/>
            </p:cNvSpPr>
            <p:nvPr/>
          </p:nvSpPr>
          <p:spPr bwMode="auto">
            <a:xfrm>
              <a:off x="2918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64" name="Rectangle 240"/>
            <p:cNvSpPr>
              <a:spLocks noChangeArrowheads="1"/>
            </p:cNvSpPr>
            <p:nvPr/>
          </p:nvSpPr>
          <p:spPr bwMode="auto">
            <a:xfrm>
              <a:off x="2871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65" name="Rectangle 241"/>
            <p:cNvSpPr>
              <a:spLocks noChangeArrowheads="1"/>
            </p:cNvSpPr>
            <p:nvPr/>
          </p:nvSpPr>
          <p:spPr bwMode="auto">
            <a:xfrm>
              <a:off x="2824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66" name="Rectangle 242"/>
            <p:cNvSpPr>
              <a:spLocks noChangeArrowheads="1"/>
            </p:cNvSpPr>
            <p:nvPr/>
          </p:nvSpPr>
          <p:spPr bwMode="auto">
            <a:xfrm>
              <a:off x="2777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67" name="Rectangle 243"/>
            <p:cNvSpPr>
              <a:spLocks noChangeArrowheads="1"/>
            </p:cNvSpPr>
            <p:nvPr/>
          </p:nvSpPr>
          <p:spPr bwMode="auto">
            <a:xfrm>
              <a:off x="2730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68" name="Rectangle 244"/>
            <p:cNvSpPr>
              <a:spLocks noChangeArrowheads="1"/>
            </p:cNvSpPr>
            <p:nvPr/>
          </p:nvSpPr>
          <p:spPr bwMode="auto">
            <a:xfrm>
              <a:off x="2683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69" name="Rectangle 245"/>
            <p:cNvSpPr>
              <a:spLocks noChangeArrowheads="1"/>
            </p:cNvSpPr>
            <p:nvPr/>
          </p:nvSpPr>
          <p:spPr bwMode="auto">
            <a:xfrm>
              <a:off x="2636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70" name="Rectangle 246"/>
            <p:cNvSpPr>
              <a:spLocks noChangeArrowheads="1"/>
            </p:cNvSpPr>
            <p:nvPr/>
          </p:nvSpPr>
          <p:spPr bwMode="auto">
            <a:xfrm>
              <a:off x="2589" y="2542"/>
              <a:ext cx="26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71" name="Rectangle 247"/>
            <p:cNvSpPr>
              <a:spLocks noChangeArrowheads="1"/>
            </p:cNvSpPr>
            <p:nvPr/>
          </p:nvSpPr>
          <p:spPr bwMode="auto">
            <a:xfrm>
              <a:off x="2541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72" name="Rectangle 248"/>
            <p:cNvSpPr>
              <a:spLocks noChangeArrowheads="1"/>
            </p:cNvSpPr>
            <p:nvPr/>
          </p:nvSpPr>
          <p:spPr bwMode="auto">
            <a:xfrm>
              <a:off x="2494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73" name="Rectangle 249"/>
            <p:cNvSpPr>
              <a:spLocks noChangeArrowheads="1"/>
            </p:cNvSpPr>
            <p:nvPr/>
          </p:nvSpPr>
          <p:spPr bwMode="auto">
            <a:xfrm>
              <a:off x="2447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74" name="Rectangle 250"/>
            <p:cNvSpPr>
              <a:spLocks noChangeArrowheads="1"/>
            </p:cNvSpPr>
            <p:nvPr/>
          </p:nvSpPr>
          <p:spPr bwMode="auto">
            <a:xfrm>
              <a:off x="2400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75" name="Rectangle 251"/>
            <p:cNvSpPr>
              <a:spLocks noChangeArrowheads="1"/>
            </p:cNvSpPr>
            <p:nvPr/>
          </p:nvSpPr>
          <p:spPr bwMode="auto">
            <a:xfrm>
              <a:off x="2353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76" name="Rectangle 252"/>
            <p:cNvSpPr>
              <a:spLocks noChangeArrowheads="1"/>
            </p:cNvSpPr>
            <p:nvPr/>
          </p:nvSpPr>
          <p:spPr bwMode="auto">
            <a:xfrm>
              <a:off x="2306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77" name="Rectangle 253"/>
            <p:cNvSpPr>
              <a:spLocks noChangeArrowheads="1"/>
            </p:cNvSpPr>
            <p:nvPr/>
          </p:nvSpPr>
          <p:spPr bwMode="auto">
            <a:xfrm>
              <a:off x="2259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78" name="Rectangle 254"/>
            <p:cNvSpPr>
              <a:spLocks noChangeArrowheads="1"/>
            </p:cNvSpPr>
            <p:nvPr/>
          </p:nvSpPr>
          <p:spPr bwMode="auto">
            <a:xfrm>
              <a:off x="2212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79" name="Rectangle 255"/>
            <p:cNvSpPr>
              <a:spLocks noChangeArrowheads="1"/>
            </p:cNvSpPr>
            <p:nvPr/>
          </p:nvSpPr>
          <p:spPr bwMode="auto">
            <a:xfrm>
              <a:off x="2165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80" name="Rectangle 256"/>
            <p:cNvSpPr>
              <a:spLocks noChangeArrowheads="1"/>
            </p:cNvSpPr>
            <p:nvPr/>
          </p:nvSpPr>
          <p:spPr bwMode="auto">
            <a:xfrm>
              <a:off x="2118" y="2542"/>
              <a:ext cx="27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81" name="Rectangle 257"/>
            <p:cNvSpPr>
              <a:spLocks noChangeArrowheads="1"/>
            </p:cNvSpPr>
            <p:nvPr/>
          </p:nvSpPr>
          <p:spPr bwMode="auto">
            <a:xfrm>
              <a:off x="2071" y="2542"/>
              <a:ext cx="26" cy="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4082" name="Rectangle 258"/>
          <p:cNvSpPr>
            <a:spLocks noChangeArrowheads="1"/>
          </p:cNvSpPr>
          <p:nvPr/>
        </p:nvSpPr>
        <p:spPr bwMode="auto">
          <a:xfrm>
            <a:off x="6042025" y="3402013"/>
            <a:ext cx="1206500" cy="466725"/>
          </a:xfrm>
          <a:prstGeom prst="rect">
            <a:avLst/>
          </a:prstGeom>
          <a:solidFill>
            <a:srgbClr val="F8F8F8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083" name="Rectangle 259"/>
          <p:cNvSpPr>
            <a:spLocks noChangeArrowheads="1"/>
          </p:cNvSpPr>
          <p:nvPr/>
        </p:nvSpPr>
        <p:spPr bwMode="auto">
          <a:xfrm>
            <a:off x="6042025" y="4327525"/>
            <a:ext cx="1206500" cy="465138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084" name="Rectangle 260"/>
          <p:cNvSpPr>
            <a:spLocks noChangeArrowheads="1"/>
          </p:cNvSpPr>
          <p:nvPr/>
        </p:nvSpPr>
        <p:spPr bwMode="auto">
          <a:xfrm>
            <a:off x="6042025" y="5213350"/>
            <a:ext cx="1206500" cy="466725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085" name="Rectangle 261"/>
          <p:cNvSpPr>
            <a:spLocks noChangeArrowheads="1"/>
          </p:cNvSpPr>
          <p:nvPr/>
        </p:nvSpPr>
        <p:spPr bwMode="auto">
          <a:xfrm>
            <a:off x="3906838" y="3330575"/>
            <a:ext cx="1739900" cy="584200"/>
          </a:xfrm>
          <a:prstGeom prst="rect">
            <a:avLst/>
          </a:prstGeom>
          <a:solidFill>
            <a:srgbClr val="F8F8F8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086" name="Rectangle 262"/>
          <p:cNvSpPr>
            <a:spLocks noChangeArrowheads="1"/>
          </p:cNvSpPr>
          <p:nvPr/>
        </p:nvSpPr>
        <p:spPr bwMode="auto">
          <a:xfrm>
            <a:off x="3906838" y="4256088"/>
            <a:ext cx="1739900" cy="584200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087" name="Rectangle 263"/>
          <p:cNvSpPr>
            <a:spLocks noChangeArrowheads="1"/>
          </p:cNvSpPr>
          <p:nvPr/>
        </p:nvSpPr>
        <p:spPr bwMode="auto">
          <a:xfrm>
            <a:off x="3906838" y="5181600"/>
            <a:ext cx="1739900" cy="584200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088" name="Rectangle 264"/>
          <p:cNvSpPr>
            <a:spLocks noChangeArrowheads="1"/>
          </p:cNvSpPr>
          <p:nvPr/>
        </p:nvSpPr>
        <p:spPr bwMode="auto">
          <a:xfrm>
            <a:off x="3906838" y="1479550"/>
            <a:ext cx="6731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089" name="Rectangle 265"/>
          <p:cNvSpPr>
            <a:spLocks noChangeArrowheads="1"/>
          </p:cNvSpPr>
          <p:nvPr/>
        </p:nvSpPr>
        <p:spPr bwMode="auto">
          <a:xfrm>
            <a:off x="4013200" y="1568450"/>
            <a:ext cx="4135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600" b="1">
                <a:latin typeface="宋体" pitchFamily="2" charset="-122"/>
              </a:rPr>
              <a:t>类型</a:t>
            </a:r>
            <a:endParaRPr lang="zh-CN" altLang="en-US" sz="1600" b="1"/>
          </a:p>
        </p:txBody>
      </p:sp>
      <p:sp>
        <p:nvSpPr>
          <p:cNvPr id="334090" name="Rectangle 266"/>
          <p:cNvSpPr>
            <a:spLocks noChangeArrowheads="1"/>
          </p:cNvSpPr>
          <p:nvPr/>
        </p:nvSpPr>
        <p:spPr bwMode="auto">
          <a:xfrm>
            <a:off x="4325938" y="1562100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/>
              <a:t> </a:t>
            </a:r>
          </a:p>
        </p:txBody>
      </p:sp>
      <p:sp>
        <p:nvSpPr>
          <p:cNvPr id="334091" name="Rectangle 267"/>
          <p:cNvSpPr>
            <a:spLocks noChangeArrowheads="1"/>
          </p:cNvSpPr>
          <p:nvPr/>
        </p:nvSpPr>
        <p:spPr bwMode="auto">
          <a:xfrm>
            <a:off x="3906838" y="2405063"/>
            <a:ext cx="6731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092" name="Rectangle 268"/>
          <p:cNvSpPr>
            <a:spLocks noChangeArrowheads="1"/>
          </p:cNvSpPr>
          <p:nvPr/>
        </p:nvSpPr>
        <p:spPr bwMode="auto">
          <a:xfrm>
            <a:off x="4013200" y="2493963"/>
            <a:ext cx="4135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600" b="1">
                <a:latin typeface="宋体" pitchFamily="2" charset="-122"/>
              </a:rPr>
              <a:t>消息</a:t>
            </a:r>
            <a:endParaRPr lang="zh-CN" altLang="en-US" sz="1600" b="1"/>
          </a:p>
        </p:txBody>
      </p:sp>
      <p:sp>
        <p:nvSpPr>
          <p:cNvPr id="334093" name="Rectangle 269"/>
          <p:cNvSpPr>
            <a:spLocks noChangeArrowheads="1"/>
          </p:cNvSpPr>
          <p:nvPr/>
        </p:nvSpPr>
        <p:spPr bwMode="auto">
          <a:xfrm>
            <a:off x="4325938" y="248761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/>
              <a:t> </a:t>
            </a:r>
          </a:p>
        </p:txBody>
      </p:sp>
      <p:sp>
        <p:nvSpPr>
          <p:cNvPr id="334094" name="Rectangle 270"/>
          <p:cNvSpPr>
            <a:spLocks noChangeArrowheads="1"/>
          </p:cNvSpPr>
          <p:nvPr/>
        </p:nvSpPr>
        <p:spPr bwMode="auto">
          <a:xfrm>
            <a:off x="3906838" y="3330575"/>
            <a:ext cx="10715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095" name="Rectangle 271"/>
          <p:cNvSpPr>
            <a:spLocks noChangeArrowheads="1"/>
          </p:cNvSpPr>
          <p:nvPr/>
        </p:nvSpPr>
        <p:spPr bwMode="auto">
          <a:xfrm>
            <a:off x="4013200" y="3419475"/>
            <a:ext cx="8271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600" b="1" dirty="0">
                <a:latin typeface="宋体" pitchFamily="2" charset="-122"/>
              </a:rPr>
              <a:t>端口类型</a:t>
            </a:r>
            <a:endParaRPr lang="zh-CN" altLang="en-US" sz="1600" b="1" dirty="0"/>
          </a:p>
        </p:txBody>
      </p:sp>
      <p:sp>
        <p:nvSpPr>
          <p:cNvPr id="334096" name="Rectangle 272"/>
          <p:cNvSpPr>
            <a:spLocks noChangeArrowheads="1"/>
          </p:cNvSpPr>
          <p:nvPr/>
        </p:nvSpPr>
        <p:spPr bwMode="auto">
          <a:xfrm>
            <a:off x="4640263" y="341312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/>
              <a:t> </a:t>
            </a:r>
          </a:p>
        </p:txBody>
      </p:sp>
      <p:sp>
        <p:nvSpPr>
          <p:cNvPr id="334097" name="Rectangle 273"/>
          <p:cNvSpPr>
            <a:spLocks noChangeArrowheads="1"/>
          </p:cNvSpPr>
          <p:nvPr/>
        </p:nvSpPr>
        <p:spPr bwMode="auto">
          <a:xfrm>
            <a:off x="3906838" y="4256088"/>
            <a:ext cx="6731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098" name="Rectangle 274"/>
          <p:cNvSpPr>
            <a:spLocks noChangeArrowheads="1"/>
          </p:cNvSpPr>
          <p:nvPr/>
        </p:nvSpPr>
        <p:spPr bwMode="auto">
          <a:xfrm>
            <a:off x="4013200" y="4344988"/>
            <a:ext cx="4135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600" b="1">
                <a:latin typeface="宋体" pitchFamily="2" charset="-122"/>
              </a:rPr>
              <a:t>绑定</a:t>
            </a:r>
            <a:endParaRPr lang="zh-CN" altLang="en-US" sz="1600" b="1"/>
          </a:p>
        </p:txBody>
      </p:sp>
      <p:sp>
        <p:nvSpPr>
          <p:cNvPr id="334099" name="Rectangle 275"/>
          <p:cNvSpPr>
            <a:spLocks noChangeArrowheads="1"/>
          </p:cNvSpPr>
          <p:nvPr/>
        </p:nvSpPr>
        <p:spPr bwMode="auto">
          <a:xfrm>
            <a:off x="4325938" y="4338638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/>
              <a:t> </a:t>
            </a:r>
          </a:p>
        </p:txBody>
      </p:sp>
      <p:sp>
        <p:nvSpPr>
          <p:cNvPr id="334100" name="Rectangle 276"/>
          <p:cNvSpPr>
            <a:spLocks noChangeArrowheads="1"/>
          </p:cNvSpPr>
          <p:nvPr/>
        </p:nvSpPr>
        <p:spPr bwMode="auto">
          <a:xfrm>
            <a:off x="3906838" y="5181600"/>
            <a:ext cx="6731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101" name="Rectangle 277"/>
          <p:cNvSpPr>
            <a:spLocks noChangeArrowheads="1"/>
          </p:cNvSpPr>
          <p:nvPr/>
        </p:nvSpPr>
        <p:spPr bwMode="auto">
          <a:xfrm>
            <a:off x="4013200" y="5270500"/>
            <a:ext cx="4135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600" b="1">
                <a:latin typeface="宋体" pitchFamily="2" charset="-122"/>
              </a:rPr>
              <a:t>服务</a:t>
            </a:r>
            <a:endParaRPr lang="zh-CN" altLang="en-US" sz="1600" b="1"/>
          </a:p>
        </p:txBody>
      </p:sp>
      <p:sp>
        <p:nvSpPr>
          <p:cNvPr id="334102" name="Rectangle 278"/>
          <p:cNvSpPr>
            <a:spLocks noChangeArrowheads="1"/>
          </p:cNvSpPr>
          <p:nvPr/>
        </p:nvSpPr>
        <p:spPr bwMode="auto">
          <a:xfrm>
            <a:off x="4325938" y="5262563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/>
              <a:t> </a:t>
            </a:r>
          </a:p>
        </p:txBody>
      </p:sp>
      <p:sp>
        <p:nvSpPr>
          <p:cNvPr id="334103" name="Rectangle 279"/>
          <p:cNvSpPr>
            <a:spLocks noChangeArrowheads="1"/>
          </p:cNvSpPr>
          <p:nvPr/>
        </p:nvSpPr>
        <p:spPr bwMode="auto">
          <a:xfrm>
            <a:off x="6042025" y="3402013"/>
            <a:ext cx="6731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104" name="Rectangle 280"/>
          <p:cNvSpPr>
            <a:spLocks noChangeArrowheads="1"/>
          </p:cNvSpPr>
          <p:nvPr/>
        </p:nvSpPr>
        <p:spPr bwMode="auto">
          <a:xfrm>
            <a:off x="6148388" y="3490913"/>
            <a:ext cx="4135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600" b="1">
                <a:latin typeface="宋体" pitchFamily="2" charset="-122"/>
              </a:rPr>
              <a:t>操作</a:t>
            </a:r>
            <a:endParaRPr lang="zh-CN" altLang="en-US" sz="1600" b="1"/>
          </a:p>
        </p:txBody>
      </p:sp>
      <p:sp>
        <p:nvSpPr>
          <p:cNvPr id="334105" name="Rectangle 281"/>
          <p:cNvSpPr>
            <a:spLocks noChangeArrowheads="1"/>
          </p:cNvSpPr>
          <p:nvPr/>
        </p:nvSpPr>
        <p:spPr bwMode="auto">
          <a:xfrm>
            <a:off x="6462713" y="34829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/>
              <a:t> </a:t>
            </a:r>
          </a:p>
        </p:txBody>
      </p:sp>
      <p:sp>
        <p:nvSpPr>
          <p:cNvPr id="334106" name="Rectangle 282"/>
          <p:cNvSpPr>
            <a:spLocks noChangeArrowheads="1"/>
          </p:cNvSpPr>
          <p:nvPr/>
        </p:nvSpPr>
        <p:spPr bwMode="auto">
          <a:xfrm>
            <a:off x="6042025" y="4359275"/>
            <a:ext cx="6731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107" name="Rectangle 283"/>
          <p:cNvSpPr>
            <a:spLocks noChangeArrowheads="1"/>
          </p:cNvSpPr>
          <p:nvPr/>
        </p:nvSpPr>
        <p:spPr bwMode="auto">
          <a:xfrm>
            <a:off x="6148388" y="4448175"/>
            <a:ext cx="4135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600" b="1">
                <a:latin typeface="宋体" pitchFamily="2" charset="-122"/>
              </a:rPr>
              <a:t>操作</a:t>
            </a:r>
            <a:endParaRPr lang="zh-CN" altLang="en-US" sz="1600" b="1"/>
          </a:p>
        </p:txBody>
      </p:sp>
      <p:sp>
        <p:nvSpPr>
          <p:cNvPr id="334108" name="Rectangle 284"/>
          <p:cNvSpPr>
            <a:spLocks noChangeArrowheads="1"/>
          </p:cNvSpPr>
          <p:nvPr/>
        </p:nvSpPr>
        <p:spPr bwMode="auto">
          <a:xfrm>
            <a:off x="6462713" y="444182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/>
              <a:t> </a:t>
            </a:r>
          </a:p>
        </p:txBody>
      </p:sp>
      <p:sp>
        <p:nvSpPr>
          <p:cNvPr id="334109" name="Rectangle 285"/>
          <p:cNvSpPr>
            <a:spLocks noChangeArrowheads="1"/>
          </p:cNvSpPr>
          <p:nvPr/>
        </p:nvSpPr>
        <p:spPr bwMode="auto">
          <a:xfrm>
            <a:off x="6042025" y="5227638"/>
            <a:ext cx="6731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110" name="Rectangle 286"/>
          <p:cNvSpPr>
            <a:spLocks noChangeArrowheads="1"/>
          </p:cNvSpPr>
          <p:nvPr/>
        </p:nvSpPr>
        <p:spPr bwMode="auto">
          <a:xfrm>
            <a:off x="6148388" y="5313363"/>
            <a:ext cx="4135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600" b="1">
                <a:latin typeface="宋体" pitchFamily="2" charset="-122"/>
              </a:rPr>
              <a:t>端口</a:t>
            </a:r>
            <a:endParaRPr lang="zh-CN" altLang="en-US" sz="1600" b="1"/>
          </a:p>
        </p:txBody>
      </p:sp>
      <p:sp>
        <p:nvSpPr>
          <p:cNvPr id="334111" name="Rectangle 287"/>
          <p:cNvSpPr>
            <a:spLocks noChangeArrowheads="1"/>
          </p:cNvSpPr>
          <p:nvPr/>
        </p:nvSpPr>
        <p:spPr bwMode="auto">
          <a:xfrm>
            <a:off x="6462713" y="530542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/>
              <a:t> </a:t>
            </a:r>
          </a:p>
        </p:txBody>
      </p:sp>
      <p:grpSp>
        <p:nvGrpSpPr>
          <p:cNvPr id="4" name="Group 288"/>
          <p:cNvGrpSpPr>
            <a:grpSpLocks/>
          </p:cNvGrpSpPr>
          <p:nvPr/>
        </p:nvGrpSpPr>
        <p:grpSpPr bwMode="auto">
          <a:xfrm>
            <a:off x="4649788" y="2060575"/>
            <a:ext cx="117475" cy="344488"/>
            <a:chOff x="2929" y="1235"/>
            <a:chExt cx="74" cy="217"/>
          </a:xfrm>
        </p:grpSpPr>
        <p:sp>
          <p:nvSpPr>
            <p:cNvPr id="334113" name="Line 289"/>
            <p:cNvSpPr>
              <a:spLocks noChangeShapeType="1"/>
            </p:cNvSpPr>
            <p:nvPr/>
          </p:nvSpPr>
          <p:spPr bwMode="auto">
            <a:xfrm flipV="1">
              <a:off x="2965" y="1300"/>
              <a:ext cx="1" cy="152"/>
            </a:xfrm>
            <a:prstGeom prst="line">
              <a:avLst/>
            </a:prstGeom>
            <a:noFill/>
            <a:ln w="11113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114" name="Freeform 290"/>
            <p:cNvSpPr>
              <a:spLocks/>
            </p:cNvSpPr>
            <p:nvPr/>
          </p:nvSpPr>
          <p:spPr bwMode="auto">
            <a:xfrm>
              <a:off x="2929" y="1235"/>
              <a:ext cx="74" cy="71"/>
            </a:xfrm>
            <a:custGeom>
              <a:avLst/>
              <a:gdLst/>
              <a:ahLst/>
              <a:cxnLst>
                <a:cxn ang="0">
                  <a:pos x="74" y="71"/>
                </a:cxn>
                <a:cxn ang="0">
                  <a:pos x="39" y="0"/>
                </a:cxn>
                <a:cxn ang="0">
                  <a:pos x="0" y="71"/>
                </a:cxn>
                <a:cxn ang="0">
                  <a:pos x="74" y="71"/>
                </a:cxn>
              </a:cxnLst>
              <a:rect l="0" t="0" r="r" b="b"/>
              <a:pathLst>
                <a:path w="74" h="71">
                  <a:moveTo>
                    <a:pt x="74" y="71"/>
                  </a:moveTo>
                  <a:lnTo>
                    <a:pt x="39" y="0"/>
                  </a:lnTo>
                  <a:lnTo>
                    <a:pt x="0" y="71"/>
                  </a:lnTo>
                  <a:lnTo>
                    <a:pt x="74" y="7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91"/>
          <p:cNvGrpSpPr>
            <a:grpSpLocks/>
          </p:cNvGrpSpPr>
          <p:nvPr/>
        </p:nvGrpSpPr>
        <p:grpSpPr bwMode="auto">
          <a:xfrm>
            <a:off x="4649788" y="2986088"/>
            <a:ext cx="117475" cy="344487"/>
            <a:chOff x="2929" y="1818"/>
            <a:chExt cx="74" cy="217"/>
          </a:xfrm>
        </p:grpSpPr>
        <p:sp>
          <p:nvSpPr>
            <p:cNvPr id="334116" name="Line 292"/>
            <p:cNvSpPr>
              <a:spLocks noChangeShapeType="1"/>
            </p:cNvSpPr>
            <p:nvPr/>
          </p:nvSpPr>
          <p:spPr bwMode="auto">
            <a:xfrm flipV="1">
              <a:off x="2965" y="1883"/>
              <a:ext cx="1" cy="152"/>
            </a:xfrm>
            <a:prstGeom prst="line">
              <a:avLst/>
            </a:prstGeom>
            <a:noFill/>
            <a:ln w="11113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117" name="Freeform 293"/>
            <p:cNvSpPr>
              <a:spLocks/>
            </p:cNvSpPr>
            <p:nvPr/>
          </p:nvSpPr>
          <p:spPr bwMode="auto">
            <a:xfrm>
              <a:off x="2929" y="1818"/>
              <a:ext cx="74" cy="71"/>
            </a:xfrm>
            <a:custGeom>
              <a:avLst/>
              <a:gdLst/>
              <a:ahLst/>
              <a:cxnLst>
                <a:cxn ang="0">
                  <a:pos x="74" y="71"/>
                </a:cxn>
                <a:cxn ang="0">
                  <a:pos x="39" y="0"/>
                </a:cxn>
                <a:cxn ang="0">
                  <a:pos x="0" y="71"/>
                </a:cxn>
                <a:cxn ang="0">
                  <a:pos x="74" y="71"/>
                </a:cxn>
              </a:cxnLst>
              <a:rect l="0" t="0" r="r" b="b"/>
              <a:pathLst>
                <a:path w="74" h="71">
                  <a:moveTo>
                    <a:pt x="74" y="71"/>
                  </a:moveTo>
                  <a:lnTo>
                    <a:pt x="39" y="0"/>
                  </a:lnTo>
                  <a:lnTo>
                    <a:pt x="0" y="71"/>
                  </a:lnTo>
                  <a:lnTo>
                    <a:pt x="74" y="7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94"/>
          <p:cNvGrpSpPr>
            <a:grpSpLocks/>
          </p:cNvGrpSpPr>
          <p:nvPr/>
        </p:nvGrpSpPr>
        <p:grpSpPr bwMode="auto">
          <a:xfrm>
            <a:off x="4649788" y="3910013"/>
            <a:ext cx="117475" cy="346075"/>
            <a:chOff x="2929" y="2400"/>
            <a:chExt cx="74" cy="218"/>
          </a:xfrm>
        </p:grpSpPr>
        <p:sp>
          <p:nvSpPr>
            <p:cNvPr id="334119" name="Line 295"/>
            <p:cNvSpPr>
              <a:spLocks noChangeShapeType="1"/>
            </p:cNvSpPr>
            <p:nvPr/>
          </p:nvSpPr>
          <p:spPr bwMode="auto">
            <a:xfrm flipV="1">
              <a:off x="2965" y="2465"/>
              <a:ext cx="1" cy="153"/>
            </a:xfrm>
            <a:prstGeom prst="line">
              <a:avLst/>
            </a:prstGeom>
            <a:noFill/>
            <a:ln w="11113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120" name="Freeform 296"/>
            <p:cNvSpPr>
              <a:spLocks/>
            </p:cNvSpPr>
            <p:nvPr/>
          </p:nvSpPr>
          <p:spPr bwMode="auto">
            <a:xfrm>
              <a:off x="2929" y="2400"/>
              <a:ext cx="74" cy="72"/>
            </a:xfrm>
            <a:custGeom>
              <a:avLst/>
              <a:gdLst/>
              <a:ahLst/>
              <a:cxnLst>
                <a:cxn ang="0">
                  <a:pos x="74" y="72"/>
                </a:cxn>
                <a:cxn ang="0">
                  <a:pos x="39" y="0"/>
                </a:cxn>
                <a:cxn ang="0">
                  <a:pos x="0" y="72"/>
                </a:cxn>
                <a:cxn ang="0">
                  <a:pos x="74" y="72"/>
                </a:cxn>
              </a:cxnLst>
              <a:rect l="0" t="0" r="r" b="b"/>
              <a:pathLst>
                <a:path w="74" h="72">
                  <a:moveTo>
                    <a:pt x="74" y="72"/>
                  </a:moveTo>
                  <a:lnTo>
                    <a:pt x="39" y="0"/>
                  </a:lnTo>
                  <a:lnTo>
                    <a:pt x="0" y="72"/>
                  </a:lnTo>
                  <a:lnTo>
                    <a:pt x="74" y="7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4649788" y="4835525"/>
            <a:ext cx="117475" cy="346075"/>
            <a:chOff x="2929" y="2983"/>
            <a:chExt cx="74" cy="218"/>
          </a:xfrm>
        </p:grpSpPr>
        <p:sp>
          <p:nvSpPr>
            <p:cNvPr id="334122" name="Line 298"/>
            <p:cNvSpPr>
              <a:spLocks noChangeShapeType="1"/>
            </p:cNvSpPr>
            <p:nvPr/>
          </p:nvSpPr>
          <p:spPr bwMode="auto">
            <a:xfrm flipV="1">
              <a:off x="2965" y="3048"/>
              <a:ext cx="1" cy="153"/>
            </a:xfrm>
            <a:prstGeom prst="line">
              <a:avLst/>
            </a:prstGeom>
            <a:noFill/>
            <a:ln w="11113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123" name="Freeform 299"/>
            <p:cNvSpPr>
              <a:spLocks/>
            </p:cNvSpPr>
            <p:nvPr/>
          </p:nvSpPr>
          <p:spPr bwMode="auto">
            <a:xfrm>
              <a:off x="2929" y="2983"/>
              <a:ext cx="74" cy="72"/>
            </a:xfrm>
            <a:custGeom>
              <a:avLst/>
              <a:gdLst/>
              <a:ahLst/>
              <a:cxnLst>
                <a:cxn ang="0">
                  <a:pos x="74" y="72"/>
                </a:cxn>
                <a:cxn ang="0">
                  <a:pos x="39" y="0"/>
                </a:cxn>
                <a:cxn ang="0">
                  <a:pos x="0" y="72"/>
                </a:cxn>
                <a:cxn ang="0">
                  <a:pos x="74" y="72"/>
                </a:cxn>
              </a:cxnLst>
              <a:rect l="0" t="0" r="r" b="b"/>
              <a:pathLst>
                <a:path w="74" h="72">
                  <a:moveTo>
                    <a:pt x="74" y="72"/>
                  </a:moveTo>
                  <a:lnTo>
                    <a:pt x="39" y="0"/>
                  </a:lnTo>
                  <a:lnTo>
                    <a:pt x="0" y="72"/>
                  </a:lnTo>
                  <a:lnTo>
                    <a:pt x="74" y="7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00"/>
          <p:cNvGrpSpPr>
            <a:grpSpLocks/>
          </p:cNvGrpSpPr>
          <p:nvPr/>
        </p:nvGrpSpPr>
        <p:grpSpPr bwMode="auto">
          <a:xfrm>
            <a:off x="5583238" y="3505200"/>
            <a:ext cx="458787" cy="117475"/>
            <a:chOff x="3517" y="2145"/>
            <a:chExt cx="289" cy="74"/>
          </a:xfrm>
        </p:grpSpPr>
        <p:sp>
          <p:nvSpPr>
            <p:cNvPr id="334125" name="Line 301"/>
            <p:cNvSpPr>
              <a:spLocks noChangeShapeType="1"/>
            </p:cNvSpPr>
            <p:nvPr/>
          </p:nvSpPr>
          <p:spPr bwMode="auto">
            <a:xfrm>
              <a:off x="3553" y="2181"/>
              <a:ext cx="186" cy="1"/>
            </a:xfrm>
            <a:prstGeom prst="line">
              <a:avLst/>
            </a:prstGeom>
            <a:noFill/>
            <a:ln w="11113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126" name="Freeform 302"/>
            <p:cNvSpPr>
              <a:spLocks/>
            </p:cNvSpPr>
            <p:nvPr/>
          </p:nvSpPr>
          <p:spPr bwMode="auto">
            <a:xfrm>
              <a:off x="3517" y="2145"/>
              <a:ext cx="74" cy="74"/>
            </a:xfrm>
            <a:custGeom>
              <a:avLst/>
              <a:gdLst/>
              <a:ahLst/>
              <a:cxnLst>
                <a:cxn ang="0">
                  <a:pos x="74" y="36"/>
                </a:cxn>
                <a:cxn ang="0">
                  <a:pos x="38" y="0"/>
                </a:cxn>
                <a:cxn ang="0">
                  <a:pos x="0" y="36"/>
                </a:cxn>
                <a:cxn ang="0">
                  <a:pos x="38" y="74"/>
                </a:cxn>
                <a:cxn ang="0">
                  <a:pos x="74" y="36"/>
                </a:cxn>
              </a:cxnLst>
              <a:rect l="0" t="0" r="r" b="b"/>
              <a:pathLst>
                <a:path w="74" h="74">
                  <a:moveTo>
                    <a:pt x="74" y="36"/>
                  </a:moveTo>
                  <a:lnTo>
                    <a:pt x="38" y="0"/>
                  </a:lnTo>
                  <a:lnTo>
                    <a:pt x="0" y="36"/>
                  </a:lnTo>
                  <a:lnTo>
                    <a:pt x="38" y="74"/>
                  </a:lnTo>
                  <a:lnTo>
                    <a:pt x="74" y="3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127" name="Freeform 303"/>
            <p:cNvSpPr>
              <a:spLocks/>
            </p:cNvSpPr>
            <p:nvPr/>
          </p:nvSpPr>
          <p:spPr bwMode="auto">
            <a:xfrm>
              <a:off x="3734" y="2145"/>
              <a:ext cx="72" cy="74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72" y="36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72" h="74">
                  <a:moveTo>
                    <a:pt x="0" y="74"/>
                  </a:moveTo>
                  <a:lnTo>
                    <a:pt x="72" y="36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304"/>
          <p:cNvGrpSpPr>
            <a:grpSpLocks/>
          </p:cNvGrpSpPr>
          <p:nvPr/>
        </p:nvGrpSpPr>
        <p:grpSpPr bwMode="auto">
          <a:xfrm>
            <a:off x="5583238" y="4430713"/>
            <a:ext cx="458787" cy="117475"/>
            <a:chOff x="3517" y="2728"/>
            <a:chExt cx="289" cy="74"/>
          </a:xfrm>
        </p:grpSpPr>
        <p:sp>
          <p:nvSpPr>
            <p:cNvPr id="334129" name="Line 305"/>
            <p:cNvSpPr>
              <a:spLocks noChangeShapeType="1"/>
            </p:cNvSpPr>
            <p:nvPr/>
          </p:nvSpPr>
          <p:spPr bwMode="auto">
            <a:xfrm>
              <a:off x="3553" y="2764"/>
              <a:ext cx="186" cy="1"/>
            </a:xfrm>
            <a:prstGeom prst="line">
              <a:avLst/>
            </a:prstGeom>
            <a:noFill/>
            <a:ln w="11113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130" name="Freeform 306"/>
            <p:cNvSpPr>
              <a:spLocks/>
            </p:cNvSpPr>
            <p:nvPr/>
          </p:nvSpPr>
          <p:spPr bwMode="auto">
            <a:xfrm>
              <a:off x="3517" y="2728"/>
              <a:ext cx="74" cy="74"/>
            </a:xfrm>
            <a:custGeom>
              <a:avLst/>
              <a:gdLst/>
              <a:ahLst/>
              <a:cxnLst>
                <a:cxn ang="0">
                  <a:pos x="74" y="36"/>
                </a:cxn>
                <a:cxn ang="0">
                  <a:pos x="38" y="0"/>
                </a:cxn>
                <a:cxn ang="0">
                  <a:pos x="0" y="36"/>
                </a:cxn>
                <a:cxn ang="0">
                  <a:pos x="38" y="74"/>
                </a:cxn>
                <a:cxn ang="0">
                  <a:pos x="74" y="36"/>
                </a:cxn>
              </a:cxnLst>
              <a:rect l="0" t="0" r="r" b="b"/>
              <a:pathLst>
                <a:path w="74" h="74">
                  <a:moveTo>
                    <a:pt x="74" y="36"/>
                  </a:moveTo>
                  <a:lnTo>
                    <a:pt x="38" y="0"/>
                  </a:lnTo>
                  <a:lnTo>
                    <a:pt x="0" y="36"/>
                  </a:lnTo>
                  <a:lnTo>
                    <a:pt x="38" y="74"/>
                  </a:lnTo>
                  <a:lnTo>
                    <a:pt x="74" y="3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131" name="Freeform 307"/>
            <p:cNvSpPr>
              <a:spLocks/>
            </p:cNvSpPr>
            <p:nvPr/>
          </p:nvSpPr>
          <p:spPr bwMode="auto">
            <a:xfrm>
              <a:off x="3734" y="2728"/>
              <a:ext cx="72" cy="74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72" y="36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72" h="74">
                  <a:moveTo>
                    <a:pt x="0" y="74"/>
                  </a:moveTo>
                  <a:lnTo>
                    <a:pt x="72" y="36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308"/>
          <p:cNvGrpSpPr>
            <a:grpSpLocks/>
          </p:cNvGrpSpPr>
          <p:nvPr/>
        </p:nvGrpSpPr>
        <p:grpSpPr bwMode="auto">
          <a:xfrm>
            <a:off x="5583238" y="5356225"/>
            <a:ext cx="458787" cy="117475"/>
            <a:chOff x="3517" y="3311"/>
            <a:chExt cx="289" cy="74"/>
          </a:xfrm>
        </p:grpSpPr>
        <p:sp>
          <p:nvSpPr>
            <p:cNvPr id="334133" name="Line 309"/>
            <p:cNvSpPr>
              <a:spLocks noChangeShapeType="1"/>
            </p:cNvSpPr>
            <p:nvPr/>
          </p:nvSpPr>
          <p:spPr bwMode="auto">
            <a:xfrm>
              <a:off x="3553" y="3347"/>
              <a:ext cx="186" cy="1"/>
            </a:xfrm>
            <a:prstGeom prst="line">
              <a:avLst/>
            </a:prstGeom>
            <a:noFill/>
            <a:ln w="11113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134" name="Freeform 310"/>
            <p:cNvSpPr>
              <a:spLocks/>
            </p:cNvSpPr>
            <p:nvPr/>
          </p:nvSpPr>
          <p:spPr bwMode="auto">
            <a:xfrm>
              <a:off x="3517" y="3311"/>
              <a:ext cx="74" cy="74"/>
            </a:xfrm>
            <a:custGeom>
              <a:avLst/>
              <a:gdLst/>
              <a:ahLst/>
              <a:cxnLst>
                <a:cxn ang="0">
                  <a:pos x="74" y="36"/>
                </a:cxn>
                <a:cxn ang="0">
                  <a:pos x="38" y="0"/>
                </a:cxn>
                <a:cxn ang="0">
                  <a:pos x="0" y="36"/>
                </a:cxn>
                <a:cxn ang="0">
                  <a:pos x="38" y="74"/>
                </a:cxn>
                <a:cxn ang="0">
                  <a:pos x="74" y="36"/>
                </a:cxn>
              </a:cxnLst>
              <a:rect l="0" t="0" r="r" b="b"/>
              <a:pathLst>
                <a:path w="74" h="74">
                  <a:moveTo>
                    <a:pt x="74" y="36"/>
                  </a:moveTo>
                  <a:lnTo>
                    <a:pt x="38" y="0"/>
                  </a:lnTo>
                  <a:lnTo>
                    <a:pt x="0" y="36"/>
                  </a:lnTo>
                  <a:lnTo>
                    <a:pt x="38" y="74"/>
                  </a:lnTo>
                  <a:lnTo>
                    <a:pt x="74" y="3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135" name="Freeform 311"/>
            <p:cNvSpPr>
              <a:spLocks/>
            </p:cNvSpPr>
            <p:nvPr/>
          </p:nvSpPr>
          <p:spPr bwMode="auto">
            <a:xfrm>
              <a:off x="3734" y="3311"/>
              <a:ext cx="72" cy="74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72" y="36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72" h="74">
                  <a:moveTo>
                    <a:pt x="0" y="74"/>
                  </a:moveTo>
                  <a:lnTo>
                    <a:pt x="72" y="36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4136" name="Rectangle 312"/>
          <p:cNvSpPr>
            <a:spLocks noChangeArrowheads="1"/>
          </p:cNvSpPr>
          <p:nvPr/>
        </p:nvSpPr>
        <p:spPr bwMode="auto">
          <a:xfrm>
            <a:off x="3305175" y="1319213"/>
            <a:ext cx="404813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137" name="Rectangle 313"/>
          <p:cNvSpPr>
            <a:spLocks noChangeArrowheads="1"/>
          </p:cNvSpPr>
          <p:nvPr/>
        </p:nvSpPr>
        <p:spPr bwMode="auto">
          <a:xfrm>
            <a:off x="3411538" y="1408113"/>
            <a:ext cx="2324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latin typeface="宋体" pitchFamily="2" charset="-122"/>
              </a:rPr>
              <a:t>抽</a:t>
            </a:r>
            <a:endParaRPr lang="zh-CN" altLang="en-US" sz="1800" b="1"/>
          </a:p>
        </p:txBody>
      </p:sp>
      <p:sp>
        <p:nvSpPr>
          <p:cNvPr id="334138" name="Rectangle 314"/>
          <p:cNvSpPr>
            <a:spLocks noChangeArrowheads="1"/>
          </p:cNvSpPr>
          <p:nvPr/>
        </p:nvSpPr>
        <p:spPr bwMode="auto">
          <a:xfrm>
            <a:off x="3568700" y="1401763"/>
            <a:ext cx="545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/>
              <a:t> </a:t>
            </a:r>
          </a:p>
        </p:txBody>
      </p:sp>
      <p:sp>
        <p:nvSpPr>
          <p:cNvPr id="334139" name="Rectangle 315"/>
          <p:cNvSpPr>
            <a:spLocks noChangeArrowheads="1"/>
          </p:cNvSpPr>
          <p:nvPr/>
        </p:nvSpPr>
        <p:spPr bwMode="auto">
          <a:xfrm>
            <a:off x="3411538" y="1639888"/>
            <a:ext cx="2324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latin typeface="宋体" pitchFamily="2" charset="-122"/>
              </a:rPr>
              <a:t>象</a:t>
            </a:r>
            <a:endParaRPr lang="zh-CN" altLang="en-US" sz="1800" b="1"/>
          </a:p>
        </p:txBody>
      </p:sp>
      <p:sp>
        <p:nvSpPr>
          <p:cNvPr id="334140" name="Rectangle 316"/>
          <p:cNvSpPr>
            <a:spLocks noChangeArrowheads="1"/>
          </p:cNvSpPr>
          <p:nvPr/>
        </p:nvSpPr>
        <p:spPr bwMode="auto">
          <a:xfrm>
            <a:off x="3568700" y="1633538"/>
            <a:ext cx="545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/>
              <a:t> </a:t>
            </a:r>
          </a:p>
        </p:txBody>
      </p:sp>
      <p:sp>
        <p:nvSpPr>
          <p:cNvPr id="334141" name="Rectangle 317"/>
          <p:cNvSpPr>
            <a:spLocks noChangeArrowheads="1"/>
          </p:cNvSpPr>
          <p:nvPr/>
        </p:nvSpPr>
        <p:spPr bwMode="auto">
          <a:xfrm>
            <a:off x="3411538" y="1871663"/>
            <a:ext cx="2324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latin typeface="宋体" pitchFamily="2" charset="-122"/>
              </a:rPr>
              <a:t>定</a:t>
            </a:r>
            <a:endParaRPr lang="zh-CN" altLang="en-US" sz="1800" b="1"/>
          </a:p>
        </p:txBody>
      </p:sp>
      <p:sp>
        <p:nvSpPr>
          <p:cNvPr id="334142" name="Rectangle 318"/>
          <p:cNvSpPr>
            <a:spLocks noChangeArrowheads="1"/>
          </p:cNvSpPr>
          <p:nvPr/>
        </p:nvSpPr>
        <p:spPr bwMode="auto">
          <a:xfrm>
            <a:off x="3568700" y="1863725"/>
            <a:ext cx="545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/>
              <a:t> </a:t>
            </a:r>
          </a:p>
        </p:txBody>
      </p:sp>
      <p:sp>
        <p:nvSpPr>
          <p:cNvPr id="334143" name="Rectangle 319"/>
          <p:cNvSpPr>
            <a:spLocks noChangeArrowheads="1"/>
          </p:cNvSpPr>
          <p:nvPr/>
        </p:nvSpPr>
        <p:spPr bwMode="auto">
          <a:xfrm>
            <a:off x="3411538" y="2098675"/>
            <a:ext cx="2324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latin typeface="宋体" pitchFamily="2" charset="-122"/>
              </a:rPr>
              <a:t>义</a:t>
            </a:r>
            <a:endParaRPr lang="zh-CN" altLang="en-US" sz="1800" b="1"/>
          </a:p>
        </p:txBody>
      </p:sp>
      <p:sp>
        <p:nvSpPr>
          <p:cNvPr id="334144" name="Rectangle 320"/>
          <p:cNvSpPr>
            <a:spLocks noChangeArrowheads="1"/>
          </p:cNvSpPr>
          <p:nvPr/>
        </p:nvSpPr>
        <p:spPr bwMode="auto">
          <a:xfrm>
            <a:off x="3568700" y="2092325"/>
            <a:ext cx="545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/>
              <a:t> </a:t>
            </a:r>
          </a:p>
        </p:txBody>
      </p:sp>
      <p:sp>
        <p:nvSpPr>
          <p:cNvPr id="334145" name="Rectangle 321"/>
          <p:cNvSpPr>
            <a:spLocks noChangeArrowheads="1"/>
          </p:cNvSpPr>
          <p:nvPr/>
        </p:nvSpPr>
        <p:spPr bwMode="auto">
          <a:xfrm>
            <a:off x="3240088" y="4141788"/>
            <a:ext cx="403225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146" name="Rectangle 322"/>
          <p:cNvSpPr>
            <a:spLocks noChangeArrowheads="1"/>
          </p:cNvSpPr>
          <p:nvPr/>
        </p:nvSpPr>
        <p:spPr bwMode="auto">
          <a:xfrm>
            <a:off x="3348038" y="4230688"/>
            <a:ext cx="2324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latin typeface="宋体" pitchFamily="2" charset="-122"/>
              </a:rPr>
              <a:t>具</a:t>
            </a:r>
            <a:endParaRPr lang="zh-CN" altLang="en-US" sz="1800" b="1"/>
          </a:p>
        </p:txBody>
      </p:sp>
      <p:sp>
        <p:nvSpPr>
          <p:cNvPr id="334147" name="Rectangle 323"/>
          <p:cNvSpPr>
            <a:spLocks noChangeArrowheads="1"/>
          </p:cNvSpPr>
          <p:nvPr/>
        </p:nvSpPr>
        <p:spPr bwMode="auto">
          <a:xfrm>
            <a:off x="3348038" y="4459288"/>
            <a:ext cx="2324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latin typeface="宋体" pitchFamily="2" charset="-122"/>
              </a:rPr>
              <a:t>体</a:t>
            </a:r>
            <a:endParaRPr lang="zh-CN" altLang="en-US" sz="1800" b="1"/>
          </a:p>
        </p:txBody>
      </p:sp>
      <p:sp>
        <p:nvSpPr>
          <p:cNvPr id="334148" name="Rectangle 324"/>
          <p:cNvSpPr>
            <a:spLocks noChangeArrowheads="1"/>
          </p:cNvSpPr>
          <p:nvPr/>
        </p:nvSpPr>
        <p:spPr bwMode="auto">
          <a:xfrm>
            <a:off x="3348038" y="4689475"/>
            <a:ext cx="2324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latin typeface="宋体" pitchFamily="2" charset="-122"/>
              </a:rPr>
              <a:t>说</a:t>
            </a:r>
            <a:endParaRPr lang="zh-CN" altLang="en-US" sz="1800" b="1"/>
          </a:p>
        </p:txBody>
      </p:sp>
      <p:sp>
        <p:nvSpPr>
          <p:cNvPr id="334149" name="Rectangle 325"/>
          <p:cNvSpPr>
            <a:spLocks noChangeArrowheads="1"/>
          </p:cNvSpPr>
          <p:nvPr/>
        </p:nvSpPr>
        <p:spPr bwMode="auto">
          <a:xfrm>
            <a:off x="3348038" y="4918075"/>
            <a:ext cx="2324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latin typeface="宋体" pitchFamily="2" charset="-122"/>
              </a:rPr>
              <a:t>明</a:t>
            </a:r>
            <a:endParaRPr lang="zh-CN" altLang="en-US" sz="1800" b="1"/>
          </a:p>
        </p:txBody>
      </p:sp>
      <p:sp>
        <p:nvSpPr>
          <p:cNvPr id="334150" name="Rectangle 326"/>
          <p:cNvSpPr>
            <a:spLocks noChangeArrowheads="1"/>
          </p:cNvSpPr>
          <p:nvPr/>
        </p:nvSpPr>
        <p:spPr bwMode="auto">
          <a:xfrm>
            <a:off x="3503613" y="4910138"/>
            <a:ext cx="545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/>
              <a:t> </a:t>
            </a:r>
          </a:p>
        </p:txBody>
      </p:sp>
      <p:sp>
        <p:nvSpPr>
          <p:cNvPr id="334151" name="Rectangle 327"/>
          <p:cNvSpPr>
            <a:spLocks noChangeArrowheads="1"/>
          </p:cNvSpPr>
          <p:nvPr/>
        </p:nvSpPr>
        <p:spPr bwMode="auto">
          <a:xfrm>
            <a:off x="3105150" y="827088"/>
            <a:ext cx="12065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152" name="Rectangle 328"/>
          <p:cNvSpPr>
            <a:spLocks noChangeArrowheads="1"/>
          </p:cNvSpPr>
          <p:nvPr/>
        </p:nvSpPr>
        <p:spPr bwMode="auto">
          <a:xfrm>
            <a:off x="3211513" y="904875"/>
            <a:ext cx="596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/>
              <a:t>WSDL</a:t>
            </a:r>
          </a:p>
        </p:txBody>
      </p:sp>
      <p:sp>
        <p:nvSpPr>
          <p:cNvPr id="334153" name="Rectangle 329"/>
          <p:cNvSpPr>
            <a:spLocks noChangeArrowheads="1"/>
          </p:cNvSpPr>
          <p:nvPr/>
        </p:nvSpPr>
        <p:spPr bwMode="auto">
          <a:xfrm>
            <a:off x="3781425" y="887413"/>
            <a:ext cx="4135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600" b="1">
                <a:latin typeface="宋体" pitchFamily="2" charset="-122"/>
              </a:rPr>
              <a:t>文档</a:t>
            </a:r>
            <a:endParaRPr lang="zh-CN" altLang="en-US" sz="1600" b="1"/>
          </a:p>
        </p:txBody>
      </p:sp>
      <p:sp>
        <p:nvSpPr>
          <p:cNvPr id="334154" name="Rectangle 330"/>
          <p:cNvSpPr>
            <a:spLocks noChangeArrowheads="1"/>
          </p:cNvSpPr>
          <p:nvPr/>
        </p:nvSpPr>
        <p:spPr bwMode="auto">
          <a:xfrm>
            <a:off x="4006850" y="90487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/>
              <a:t> </a:t>
            </a:r>
          </a:p>
        </p:txBody>
      </p:sp>
      <p:grpSp>
        <p:nvGrpSpPr>
          <p:cNvPr id="11" name="Group 331"/>
          <p:cNvGrpSpPr>
            <a:grpSpLocks/>
          </p:cNvGrpSpPr>
          <p:nvPr/>
        </p:nvGrpSpPr>
        <p:grpSpPr bwMode="auto">
          <a:xfrm>
            <a:off x="3314700" y="6224588"/>
            <a:ext cx="117475" cy="344487"/>
            <a:chOff x="2088" y="3858"/>
            <a:chExt cx="74" cy="217"/>
          </a:xfrm>
        </p:grpSpPr>
        <p:sp>
          <p:nvSpPr>
            <p:cNvPr id="334156" name="Line 332"/>
            <p:cNvSpPr>
              <a:spLocks noChangeShapeType="1"/>
            </p:cNvSpPr>
            <p:nvPr/>
          </p:nvSpPr>
          <p:spPr bwMode="auto">
            <a:xfrm flipV="1">
              <a:off x="2124" y="3923"/>
              <a:ext cx="1" cy="152"/>
            </a:xfrm>
            <a:prstGeom prst="line">
              <a:avLst/>
            </a:prstGeom>
            <a:noFill/>
            <a:ln w="11113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157" name="Freeform 333"/>
            <p:cNvSpPr>
              <a:spLocks/>
            </p:cNvSpPr>
            <p:nvPr/>
          </p:nvSpPr>
          <p:spPr bwMode="auto">
            <a:xfrm>
              <a:off x="2088" y="3858"/>
              <a:ext cx="74" cy="72"/>
            </a:xfrm>
            <a:custGeom>
              <a:avLst/>
              <a:gdLst/>
              <a:ahLst/>
              <a:cxnLst>
                <a:cxn ang="0">
                  <a:pos x="74" y="72"/>
                </a:cxn>
                <a:cxn ang="0">
                  <a:pos x="36" y="0"/>
                </a:cxn>
                <a:cxn ang="0">
                  <a:pos x="0" y="72"/>
                </a:cxn>
                <a:cxn ang="0">
                  <a:pos x="74" y="72"/>
                </a:cxn>
              </a:cxnLst>
              <a:rect l="0" t="0" r="r" b="b"/>
              <a:pathLst>
                <a:path w="74" h="72">
                  <a:moveTo>
                    <a:pt x="74" y="72"/>
                  </a:moveTo>
                  <a:lnTo>
                    <a:pt x="36" y="0"/>
                  </a:lnTo>
                  <a:lnTo>
                    <a:pt x="0" y="72"/>
                  </a:lnTo>
                  <a:lnTo>
                    <a:pt x="74" y="7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4158" name="Rectangle 334"/>
          <p:cNvSpPr>
            <a:spLocks noChangeArrowheads="1"/>
          </p:cNvSpPr>
          <p:nvPr/>
        </p:nvSpPr>
        <p:spPr bwMode="auto">
          <a:xfrm>
            <a:off x="3382963" y="6256338"/>
            <a:ext cx="13382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159" name="Rectangle 335"/>
          <p:cNvSpPr>
            <a:spLocks noChangeArrowheads="1"/>
          </p:cNvSpPr>
          <p:nvPr/>
        </p:nvSpPr>
        <p:spPr bwMode="auto">
          <a:xfrm>
            <a:off x="3489325" y="6345238"/>
            <a:ext cx="13946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800" b="1">
                <a:latin typeface="宋体" pitchFamily="2" charset="-122"/>
              </a:rPr>
              <a:t>代表依赖关系</a:t>
            </a:r>
            <a:endParaRPr lang="zh-CN" altLang="en-US" sz="1800" b="1"/>
          </a:p>
        </p:txBody>
      </p:sp>
      <p:sp>
        <p:nvSpPr>
          <p:cNvPr id="334160" name="Rectangle 336"/>
          <p:cNvSpPr>
            <a:spLocks noChangeArrowheads="1"/>
          </p:cNvSpPr>
          <p:nvPr/>
        </p:nvSpPr>
        <p:spPr bwMode="auto">
          <a:xfrm>
            <a:off x="4429125" y="6338888"/>
            <a:ext cx="3687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/>
              <a:t> </a:t>
            </a:r>
            <a:endParaRPr lang="en-US" altLang="zh-CN" b="1"/>
          </a:p>
        </p:txBody>
      </p:sp>
      <p:grpSp>
        <p:nvGrpSpPr>
          <p:cNvPr id="12" name="Group 337"/>
          <p:cNvGrpSpPr>
            <a:grpSpLocks/>
          </p:cNvGrpSpPr>
          <p:nvPr/>
        </p:nvGrpSpPr>
        <p:grpSpPr bwMode="auto">
          <a:xfrm>
            <a:off x="5583238" y="6394450"/>
            <a:ext cx="458787" cy="117475"/>
            <a:chOff x="3517" y="3965"/>
            <a:chExt cx="289" cy="74"/>
          </a:xfrm>
        </p:grpSpPr>
        <p:sp>
          <p:nvSpPr>
            <p:cNvPr id="334162" name="Line 338"/>
            <p:cNvSpPr>
              <a:spLocks noChangeShapeType="1"/>
            </p:cNvSpPr>
            <p:nvPr/>
          </p:nvSpPr>
          <p:spPr bwMode="auto">
            <a:xfrm>
              <a:off x="3553" y="4001"/>
              <a:ext cx="186" cy="1"/>
            </a:xfrm>
            <a:prstGeom prst="line">
              <a:avLst/>
            </a:prstGeom>
            <a:noFill/>
            <a:ln w="11113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163" name="Freeform 339"/>
            <p:cNvSpPr>
              <a:spLocks/>
            </p:cNvSpPr>
            <p:nvPr/>
          </p:nvSpPr>
          <p:spPr bwMode="auto">
            <a:xfrm>
              <a:off x="3517" y="3965"/>
              <a:ext cx="74" cy="74"/>
            </a:xfrm>
            <a:custGeom>
              <a:avLst/>
              <a:gdLst/>
              <a:ahLst/>
              <a:cxnLst>
                <a:cxn ang="0">
                  <a:pos x="74" y="36"/>
                </a:cxn>
                <a:cxn ang="0">
                  <a:pos x="38" y="0"/>
                </a:cxn>
                <a:cxn ang="0">
                  <a:pos x="0" y="36"/>
                </a:cxn>
                <a:cxn ang="0">
                  <a:pos x="38" y="74"/>
                </a:cxn>
                <a:cxn ang="0">
                  <a:pos x="74" y="36"/>
                </a:cxn>
              </a:cxnLst>
              <a:rect l="0" t="0" r="r" b="b"/>
              <a:pathLst>
                <a:path w="74" h="74">
                  <a:moveTo>
                    <a:pt x="74" y="36"/>
                  </a:moveTo>
                  <a:lnTo>
                    <a:pt x="38" y="0"/>
                  </a:lnTo>
                  <a:lnTo>
                    <a:pt x="0" y="36"/>
                  </a:lnTo>
                  <a:lnTo>
                    <a:pt x="38" y="74"/>
                  </a:lnTo>
                  <a:lnTo>
                    <a:pt x="74" y="3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164" name="Freeform 340"/>
            <p:cNvSpPr>
              <a:spLocks/>
            </p:cNvSpPr>
            <p:nvPr/>
          </p:nvSpPr>
          <p:spPr bwMode="auto">
            <a:xfrm>
              <a:off x="3734" y="3965"/>
              <a:ext cx="72" cy="74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72" y="36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72" h="74">
                  <a:moveTo>
                    <a:pt x="0" y="74"/>
                  </a:moveTo>
                  <a:lnTo>
                    <a:pt x="72" y="36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4165" name="Rectangle 341"/>
          <p:cNvSpPr>
            <a:spLocks noChangeArrowheads="1"/>
          </p:cNvSpPr>
          <p:nvPr/>
        </p:nvSpPr>
        <p:spPr bwMode="auto">
          <a:xfrm>
            <a:off x="6042025" y="6276975"/>
            <a:ext cx="1654175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166" name="Rectangle 342"/>
          <p:cNvSpPr>
            <a:spLocks noChangeArrowheads="1"/>
          </p:cNvSpPr>
          <p:nvPr/>
        </p:nvSpPr>
        <p:spPr bwMode="auto">
          <a:xfrm>
            <a:off x="6148388" y="6348413"/>
            <a:ext cx="154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sz="1800" b="1">
                <a:latin typeface="宋体" pitchFamily="2" charset="-122"/>
              </a:rPr>
              <a:t>代表包含关系</a:t>
            </a:r>
            <a:endParaRPr lang="zh-CN" altLang="en-US" sz="1800" b="1"/>
          </a:p>
        </p:txBody>
      </p:sp>
      <p:sp>
        <p:nvSpPr>
          <p:cNvPr id="334167" name="Rectangle 343"/>
          <p:cNvSpPr>
            <a:spLocks noChangeArrowheads="1"/>
          </p:cNvSpPr>
          <p:nvPr/>
        </p:nvSpPr>
        <p:spPr bwMode="auto">
          <a:xfrm>
            <a:off x="7088188" y="6359525"/>
            <a:ext cx="3687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/>
              <a:t> </a:t>
            </a:r>
            <a:endParaRPr lang="en-US" altLang="zh-CN" b="1"/>
          </a:p>
        </p:txBody>
      </p:sp>
      <p:sp>
        <p:nvSpPr>
          <p:cNvPr id="334168" name="Text Box 344"/>
          <p:cNvSpPr txBox="1">
            <a:spLocks noChangeArrowheads="1"/>
          </p:cNvSpPr>
          <p:nvPr/>
        </p:nvSpPr>
        <p:spPr bwMode="auto">
          <a:xfrm>
            <a:off x="111125" y="893763"/>
            <a:ext cx="21627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/>
              <a:t>2</a:t>
            </a:r>
            <a:r>
              <a:rPr lang="zh-CN" altLang="en-US" sz="2800" b="1"/>
              <a:t>、文档结构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ChangeArrowheads="1"/>
          </p:cNvSpPr>
          <p:nvPr/>
        </p:nvSpPr>
        <p:spPr bwMode="auto">
          <a:xfrm>
            <a:off x="304800" y="1590675"/>
            <a:ext cx="87630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 algn="just" eaLnBrk="0" hangingPunct="0"/>
            <a:r>
              <a:rPr lang="zh-CN" altLang="en-US" b="1">
                <a:latin typeface="宋体" pitchFamily="2" charset="-122"/>
              </a:rPr>
              <a:t>类型</a:t>
            </a:r>
            <a:r>
              <a:rPr lang="zh-CN" altLang="en-US">
                <a:latin typeface="宋体" pitchFamily="2" charset="-122"/>
              </a:rPr>
              <a:t>：独立于计算机和语言的类型定义</a:t>
            </a:r>
          </a:p>
          <a:p>
            <a:pPr indent="266700" algn="just" eaLnBrk="0" hangingPunct="0"/>
            <a:r>
              <a:rPr lang="zh-CN" altLang="en-US">
                <a:latin typeface="宋体" pitchFamily="2" charset="-122"/>
              </a:rPr>
              <a:t>	使用某一类型系统（例如</a:t>
            </a:r>
            <a:r>
              <a:rPr lang="en-US" altLang="zh-CN">
                <a:latin typeface="宋体" pitchFamily="2" charset="-122"/>
                <a:cs typeface="Times New Roman" pitchFamily="18" charset="0"/>
              </a:rPr>
              <a:t>XSD</a:t>
            </a:r>
            <a:r>
              <a:rPr lang="zh-CN" altLang="en-US">
                <a:latin typeface="宋体" pitchFamily="2" charset="-122"/>
              </a:rPr>
              <a:t>）进行数据类型定义的容器	用于描述被交换的消息</a:t>
            </a:r>
          </a:p>
          <a:p>
            <a:pPr indent="266700" algn="just" eaLnBrk="0" hangingPunct="0"/>
            <a:endParaRPr lang="zh-CN" altLang="en-US">
              <a:latin typeface="宋体" pitchFamily="2" charset="-122"/>
              <a:cs typeface="Times New Roman" pitchFamily="18" charset="0"/>
            </a:endParaRPr>
          </a:p>
          <a:p>
            <a:pPr indent="266700" algn="just" eaLnBrk="0" hangingPunct="0"/>
            <a:r>
              <a:rPr lang="zh-CN" altLang="en-US" b="1">
                <a:latin typeface="宋体" pitchFamily="2" charset="-122"/>
              </a:rPr>
              <a:t>消息</a:t>
            </a:r>
            <a:r>
              <a:rPr lang="zh-CN" altLang="en-US">
                <a:latin typeface="宋体" pitchFamily="2" charset="-122"/>
              </a:rPr>
              <a:t>：对通信数据的一个抽象、类型化定义</a:t>
            </a:r>
          </a:p>
          <a:p>
            <a:pPr indent="266700" algn="just" eaLnBrk="0" hangingPunct="0"/>
            <a:r>
              <a:rPr lang="zh-CN" altLang="en-US">
                <a:latin typeface="宋体" pitchFamily="2" charset="-122"/>
              </a:rPr>
              <a:t>	一个消息包含多个逻辑部分</a:t>
            </a:r>
          </a:p>
          <a:p>
            <a:pPr indent="266700" algn="just" eaLnBrk="0" hangingPunct="0"/>
            <a:r>
              <a:rPr lang="zh-CN" altLang="en-US">
                <a:latin typeface="宋体" pitchFamily="2" charset="-122"/>
              </a:rPr>
              <a:t>	每一个都与某一个类型系统中的定义相关联</a:t>
            </a:r>
          </a:p>
          <a:p>
            <a:pPr indent="266700" algn="just" eaLnBrk="0" hangingPunct="0"/>
            <a:r>
              <a:rPr lang="zh-CN" altLang="en-US">
                <a:latin typeface="宋体" pitchFamily="2" charset="-122"/>
              </a:rPr>
              <a:t>	包含函数参数（输入与输出分开）或文档说明</a:t>
            </a:r>
          </a:p>
          <a:p>
            <a:pPr indent="266700" algn="just" eaLnBrk="0" hangingPunct="0"/>
            <a:endParaRPr lang="zh-CN" altLang="en-US">
              <a:latin typeface="宋体" pitchFamily="2" charset="-122"/>
              <a:cs typeface="Times New Roman" pitchFamily="18" charset="0"/>
            </a:endParaRPr>
          </a:p>
          <a:p>
            <a:pPr indent="266700" algn="just" eaLnBrk="0" hangingPunct="0"/>
            <a:r>
              <a:rPr lang="zh-CN" altLang="en-US" b="1">
                <a:latin typeface="宋体" pitchFamily="2" charset="-122"/>
              </a:rPr>
              <a:t>端口类型</a:t>
            </a:r>
            <a:r>
              <a:rPr lang="zh-CN" altLang="en-US">
                <a:latin typeface="宋体" pitchFamily="2" charset="-122"/>
              </a:rPr>
              <a:t>：由一个或多个端点支持操作的抽象集合</a:t>
            </a:r>
          </a:p>
          <a:p>
            <a:pPr indent="266700" algn="just" eaLnBrk="0" hangingPunct="0"/>
            <a:r>
              <a:rPr lang="zh-CN" altLang="en-US">
                <a:latin typeface="宋体" pitchFamily="2" charset="-122"/>
              </a:rPr>
              <a:t>	每个操作对应于一个输入消息与一个输出消息</a:t>
            </a:r>
          </a:p>
          <a:p>
            <a:pPr indent="266700" algn="just" eaLnBrk="0" hangingPunct="0"/>
            <a:r>
              <a:rPr lang="zh-CN" altLang="en-US">
                <a:latin typeface="宋体" pitchFamily="2" charset="-122"/>
              </a:rPr>
              <a:t>	它引用消息节中的消息定义来说明函数基调</a:t>
            </a:r>
          </a:p>
          <a:p>
            <a:pPr indent="266700" algn="just" eaLnBrk="0" hangingPunct="0"/>
            <a:r>
              <a:rPr lang="zh-CN" altLang="en-US">
                <a:latin typeface="宋体" pitchFamily="2" charset="-122"/>
              </a:rPr>
              <a:t>			操作名称、输入参数和输出参数 等</a:t>
            </a:r>
            <a:endParaRPr lang="zh-CN" altLang="en-US"/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76200" y="787400"/>
            <a:ext cx="2686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宋体" pitchFamily="2" charset="-122"/>
              </a:rPr>
              <a:t>（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宋体" pitchFamily="2" charset="-122"/>
              </a:rPr>
              <a:t>）抽象定义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ChangeArrowheads="1"/>
          </p:cNvSpPr>
          <p:nvPr/>
        </p:nvSpPr>
        <p:spPr bwMode="auto">
          <a:xfrm>
            <a:off x="609600" y="1655763"/>
            <a:ext cx="76342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绑定</a:t>
            </a:r>
            <a:r>
              <a:rPr lang="zh-CN" altLang="en-US">
                <a:latin typeface="宋体" pitchFamily="2" charset="-122"/>
              </a:rPr>
              <a:t>：为一个由特定端口类型定义的操作与消息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			指定具体的协议及数据格式规范</a:t>
            </a:r>
            <a:endParaRPr lang="zh-CN" altLang="en-US">
              <a:latin typeface="宋体" pitchFamily="2" charset="-122"/>
              <a:cs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服务</a:t>
            </a:r>
            <a:r>
              <a:rPr lang="zh-CN" altLang="en-US">
                <a:latin typeface="宋体" pitchFamily="2" charset="-122"/>
              </a:rPr>
              <a:t>：指定每个绑定的端口地址</a:t>
            </a:r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0" y="765175"/>
            <a:ext cx="2673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（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>
                <a:latin typeface="宋体" pitchFamily="2" charset="-122"/>
              </a:rPr>
              <a:t>）具体说明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2"/>
          <p:cNvSpPr txBox="1">
            <a:spLocks noChangeArrowheads="1"/>
          </p:cNvSpPr>
          <p:nvPr/>
        </p:nvSpPr>
        <p:spPr bwMode="auto">
          <a:xfrm>
            <a:off x="212725" y="938213"/>
            <a:ext cx="8931275" cy="5940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&lt;?xml version="1.0" encoding="UTF-8" ?&gt;</a:t>
            </a:r>
          </a:p>
          <a:p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&lt;definitions name="</a:t>
            </a:r>
            <a:r>
              <a:rPr lang="en-US" altLang="zh-CN" sz="1900" b="1" dirty="0" err="1">
                <a:latin typeface="宋体" pitchFamily="2" charset="-122"/>
                <a:cs typeface="Times New Roman" pitchFamily="18" charset="0"/>
              </a:rPr>
              <a:t>FooSample</a:t>
            </a:r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"</a:t>
            </a:r>
          </a:p>
          <a:p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&lt;types&gt;	&lt;schema </a:t>
            </a:r>
            <a:r>
              <a:rPr lang="en-US" altLang="zh-CN" sz="1900" b="1" dirty="0" err="1">
                <a:latin typeface="宋体" pitchFamily="2" charset="-122"/>
                <a:cs typeface="Times New Roman" pitchFamily="18" charset="0"/>
              </a:rPr>
              <a:t>targetNamespace</a:t>
            </a:r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="http://tempuri.org/</a:t>
            </a:r>
            <a:r>
              <a:rPr lang="en-US" altLang="zh-CN" sz="1900" b="1" dirty="0" err="1">
                <a:latin typeface="宋体" pitchFamily="2" charset="-122"/>
                <a:cs typeface="Times New Roman" pitchFamily="18" charset="0"/>
              </a:rPr>
              <a:t>xsd</a:t>
            </a:r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"   </a:t>
            </a:r>
          </a:p>
          <a:p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	</a:t>
            </a:r>
            <a:r>
              <a:rPr lang="en-US" altLang="zh-CN" sz="1900" b="1" dirty="0" err="1">
                <a:latin typeface="宋体" pitchFamily="2" charset="-122"/>
                <a:cs typeface="Times New Roman" pitchFamily="18" charset="0"/>
              </a:rPr>
              <a:t>xmlns</a:t>
            </a:r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="http://www.w3.org/2001/XMLSchema" </a:t>
            </a:r>
          </a:p>
          <a:p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	</a:t>
            </a:r>
            <a:r>
              <a:rPr lang="en-US" altLang="zh-CN" sz="1900" b="1" dirty="0" err="1">
                <a:latin typeface="宋体" pitchFamily="2" charset="-122"/>
                <a:cs typeface="Times New Roman" pitchFamily="18" charset="0"/>
              </a:rPr>
              <a:t>xmlns:SOAP-ENC</a:t>
            </a:r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="http://schemas.xmlsoap.org/soap/encoding/" </a:t>
            </a:r>
          </a:p>
          <a:p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	</a:t>
            </a:r>
            <a:r>
              <a:rPr lang="en-US" altLang="zh-CN" sz="1900" b="1" dirty="0" err="1">
                <a:latin typeface="宋体" pitchFamily="2" charset="-122"/>
                <a:cs typeface="Times New Roman" pitchFamily="18" charset="0"/>
              </a:rPr>
              <a:t>xmlns:wsdl</a:t>
            </a:r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="http://schemas.xmlsoap.org/</a:t>
            </a:r>
            <a:r>
              <a:rPr lang="en-US" altLang="zh-CN" sz="1900" b="1" dirty="0" err="1">
                <a:latin typeface="宋体" pitchFamily="2" charset="-122"/>
                <a:cs typeface="Times New Roman" pitchFamily="18" charset="0"/>
              </a:rPr>
              <a:t>wsdl</a:t>
            </a:r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/"</a:t>
            </a:r>
          </a:p>
          <a:p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	</a:t>
            </a:r>
            <a:r>
              <a:rPr lang="en-US" altLang="zh-CN" sz="1900" b="1" dirty="0" err="1">
                <a:latin typeface="宋体" pitchFamily="2" charset="-122"/>
                <a:cs typeface="Times New Roman" pitchFamily="18" charset="0"/>
              </a:rPr>
              <a:t>elementFormDefault</a:t>
            </a:r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="qualified" &gt;</a:t>
            </a:r>
          </a:p>
          <a:p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	&lt;/schema&gt;</a:t>
            </a:r>
          </a:p>
          <a:p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&lt;/types&gt;</a:t>
            </a:r>
          </a:p>
          <a:p>
            <a:r>
              <a:rPr lang="en-US" altLang="zh-CN" sz="1900" b="1" dirty="0">
                <a:latin typeface="Times New Roman"/>
                <a:cs typeface="Times New Roman" pitchFamily="18" charset="0"/>
              </a:rPr>
              <a:t> </a:t>
            </a:r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&lt;message name="</a:t>
            </a:r>
            <a:r>
              <a:rPr lang="en-US" altLang="zh-CN" sz="1900" b="1" dirty="0" err="1">
                <a:latin typeface="宋体" pitchFamily="2" charset="-122"/>
                <a:cs typeface="Times New Roman" pitchFamily="18" charset="0"/>
              </a:rPr>
              <a:t>Simple.foo</a:t>
            </a:r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"&gt; &lt;part name="</a:t>
            </a:r>
            <a:r>
              <a:rPr lang="en-US" altLang="zh-CN" sz="1900" b="1" dirty="0" err="1">
                <a:latin typeface="宋体" pitchFamily="2" charset="-122"/>
                <a:cs typeface="Times New Roman" pitchFamily="18" charset="0"/>
              </a:rPr>
              <a:t>arg</a:t>
            </a:r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" type="</a:t>
            </a:r>
            <a:r>
              <a:rPr lang="en-US" altLang="zh-CN" sz="1900" b="1" dirty="0" err="1">
                <a:latin typeface="宋体" pitchFamily="2" charset="-122"/>
                <a:cs typeface="Times New Roman" pitchFamily="18" charset="0"/>
              </a:rPr>
              <a:t>xsd:int</a:t>
            </a:r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"/&gt; </a:t>
            </a:r>
          </a:p>
          <a:p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&lt;/message&gt;</a:t>
            </a:r>
          </a:p>
          <a:p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&lt;message name="</a:t>
            </a:r>
            <a:r>
              <a:rPr lang="en-US" altLang="zh-CN" sz="1900" b="1" dirty="0" err="1">
                <a:latin typeface="宋体" pitchFamily="2" charset="-122"/>
                <a:cs typeface="Times New Roman" pitchFamily="18" charset="0"/>
              </a:rPr>
              <a:t>Simple.fooResponse</a:t>
            </a:r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"&gt; &lt;part name="result" 								type="</a:t>
            </a:r>
            <a:r>
              <a:rPr lang="en-US" altLang="zh-CN" sz="1900" b="1" dirty="0" err="1">
                <a:latin typeface="宋体" pitchFamily="2" charset="-122"/>
                <a:cs typeface="Times New Roman" pitchFamily="18" charset="0"/>
              </a:rPr>
              <a:t>xsd:int</a:t>
            </a:r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"/&gt;</a:t>
            </a:r>
          </a:p>
          <a:p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&lt;/message&gt;</a:t>
            </a:r>
          </a:p>
          <a:p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&lt;</a:t>
            </a:r>
            <a:r>
              <a:rPr lang="en-US" altLang="zh-CN" sz="1900" b="1" dirty="0" err="1">
                <a:latin typeface="宋体" pitchFamily="2" charset="-122"/>
                <a:cs typeface="Times New Roman" pitchFamily="18" charset="0"/>
              </a:rPr>
              <a:t>portType</a:t>
            </a:r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 name="</a:t>
            </a:r>
            <a:r>
              <a:rPr lang="en-US" altLang="zh-CN" sz="1900" b="1" dirty="0" err="1">
                <a:latin typeface="宋体" pitchFamily="2" charset="-122"/>
                <a:cs typeface="Times New Roman" pitchFamily="18" charset="0"/>
              </a:rPr>
              <a:t>SimplePortType</a:t>
            </a:r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"&gt;</a:t>
            </a:r>
          </a:p>
          <a:p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	&lt;operation name="foo" </a:t>
            </a:r>
            <a:r>
              <a:rPr lang="en-US" altLang="zh-CN" sz="1900" b="1" dirty="0" err="1">
                <a:latin typeface="宋体" pitchFamily="2" charset="-122"/>
                <a:cs typeface="Times New Roman" pitchFamily="18" charset="0"/>
              </a:rPr>
              <a:t>parameterOrder</a:t>
            </a:r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="</a:t>
            </a:r>
            <a:r>
              <a:rPr lang="en-US" altLang="zh-CN" sz="1900" b="1" dirty="0" err="1">
                <a:latin typeface="宋体" pitchFamily="2" charset="-122"/>
                <a:cs typeface="Times New Roman" pitchFamily="18" charset="0"/>
              </a:rPr>
              <a:t>arg</a:t>
            </a:r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" &gt;</a:t>
            </a:r>
          </a:p>
          <a:p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		&lt;input message="</a:t>
            </a:r>
            <a:r>
              <a:rPr lang="en-US" altLang="zh-CN" sz="1900" b="1" dirty="0" err="1">
                <a:latin typeface="宋体" pitchFamily="2" charset="-122"/>
                <a:cs typeface="Times New Roman" pitchFamily="18" charset="0"/>
              </a:rPr>
              <a:t>wsdlns:Simple.foo</a:t>
            </a:r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"/&gt;</a:t>
            </a:r>
          </a:p>
          <a:p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		&lt;output message="</a:t>
            </a:r>
            <a:r>
              <a:rPr lang="en-US" altLang="zh-CN" sz="1900" b="1" dirty="0" err="1">
                <a:latin typeface="宋体" pitchFamily="2" charset="-122"/>
                <a:cs typeface="Times New Roman" pitchFamily="18" charset="0"/>
              </a:rPr>
              <a:t>wsdlns:Simple.fooResponse</a:t>
            </a:r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"/&gt;</a:t>
            </a:r>
          </a:p>
          <a:p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	&lt;/operation&gt;</a:t>
            </a:r>
          </a:p>
          <a:p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&lt;/</a:t>
            </a:r>
            <a:r>
              <a:rPr lang="en-US" altLang="zh-CN" sz="1900" b="1" dirty="0" err="1">
                <a:latin typeface="宋体" pitchFamily="2" charset="-122"/>
                <a:cs typeface="Times New Roman" pitchFamily="18" charset="0"/>
              </a:rPr>
              <a:t>portType</a:t>
            </a:r>
            <a:r>
              <a:rPr lang="en-US" altLang="zh-CN" sz="1900" b="1" dirty="0">
                <a:latin typeface="宋体" pitchFamily="2" charset="-122"/>
                <a:cs typeface="Times New Roman" pitchFamily="18" charset="0"/>
              </a:rPr>
              <a:t>&gt;</a:t>
            </a:r>
            <a:r>
              <a:rPr lang="en-US" altLang="zh-CN" sz="1900" b="1" dirty="0">
                <a:latin typeface="Times New Roman"/>
                <a:cs typeface="Times New Roman" pitchFamily="18" charset="0"/>
              </a:rPr>
              <a:t> </a:t>
            </a:r>
            <a:endParaRPr lang="en-US" altLang="zh-CN" sz="1900" b="1" dirty="0"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212725" y="476250"/>
            <a:ext cx="2414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3</a:t>
            </a:r>
            <a:r>
              <a:rPr lang="zh-CN" altLang="en-US" sz="2800" b="1"/>
              <a:t>、例子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ext Box 2"/>
          <p:cNvSpPr txBox="1">
            <a:spLocks noChangeArrowheads="1"/>
          </p:cNvSpPr>
          <p:nvPr/>
        </p:nvSpPr>
        <p:spPr bwMode="auto">
          <a:xfrm>
            <a:off x="-36513" y="685800"/>
            <a:ext cx="9429184" cy="59093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&lt;binding name="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SimpleBinding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" type="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wsdlns:SimplePortType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"&gt;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   &lt;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stk:binding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preferredEncoding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="UTF-8" /&gt;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   &lt;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soap:binding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 style="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rpc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" transport="http://schemas.xmlsoap.org/soap/http"/&gt;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   &lt;operation name="foo"&gt;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       &lt;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soap:operation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  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soapAction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="http://tempuri.org/action/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Simple.foo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"/&gt;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       &lt;input&gt;   &lt;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soap:body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 use="encoded" 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                 namespace="http://tempuri.org/message/" 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                 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encodingStyle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="http://schemas.xmlsoap.org/soap/encoding/" /&gt;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       &lt;/input&gt;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       &lt;output&gt;  &lt;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soap:body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 use="encoded" 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                 namespace="http://tempuri.org/message/" 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                 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encodingStyle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="http://schemas.xmlsoap.org/soap/encoding/" /&gt;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       &lt;/output&gt;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   &lt;/operation&gt;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&lt;/binding&gt;</a:t>
            </a:r>
          </a:p>
          <a:p>
            <a:r>
              <a:rPr lang="en-US" altLang="zh-CN" sz="1800" b="1" dirty="0">
                <a:latin typeface="Times New Roman"/>
                <a:cs typeface="Times New Roman" pitchFamily="18" charset="0"/>
              </a:rPr>
              <a:t> 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&lt;service name="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FOOSAMPLEService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"&gt;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	&lt;port name="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SimplePort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" binding="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wsdlns:SimpleBinding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"&gt;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	&lt;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soap:address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 location="http://carlos:8080/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FooSample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/FooSample.asp"/&gt;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	&lt;/port&gt;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&lt;/service&gt;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&lt;/definitions&gt;</a:t>
            </a:r>
            <a:endParaRPr lang="en-US" altLang="zh-CN" b="1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2"/>
          <p:cNvSpPr txBox="1">
            <a:spLocks noChangeArrowheads="1"/>
          </p:cNvSpPr>
          <p:nvPr/>
        </p:nvSpPr>
        <p:spPr bwMode="auto">
          <a:xfrm>
            <a:off x="898525" y="1800225"/>
            <a:ext cx="39941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宋体" pitchFamily="2" charset="-122"/>
                <a:cs typeface="Times New Roman" pitchFamily="18" charset="0"/>
              </a:rPr>
              <a:t>interface FooSample {</a:t>
            </a:r>
          </a:p>
          <a:p>
            <a:r>
              <a:rPr lang="en-US" altLang="zh-CN">
                <a:latin typeface="宋体" pitchFamily="2" charset="-122"/>
                <a:cs typeface="Times New Roman" pitchFamily="18" charset="0"/>
              </a:rPr>
              <a:t>	long foo(long arg);</a:t>
            </a:r>
          </a:p>
          <a:p>
            <a:r>
              <a:rPr lang="en-US" altLang="zh-CN">
                <a:latin typeface="宋体" pitchFamily="2" charset="-122"/>
                <a:cs typeface="Times New Roman" pitchFamily="18" charset="0"/>
              </a:rPr>
              <a:t>}</a:t>
            </a:r>
          </a:p>
          <a:p>
            <a:endParaRPr lang="en-US" altLang="zh-CN"/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365125" y="981075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/>
              <a:t>用</a:t>
            </a:r>
            <a:r>
              <a:rPr lang="en-US" altLang="zh-CN" sz="2800"/>
              <a:t>OMG-IDL</a:t>
            </a:r>
            <a:r>
              <a:rPr lang="zh-CN" altLang="en-US" sz="2800"/>
              <a:t>表示为：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Text Box 2"/>
          <p:cNvSpPr txBox="1">
            <a:spLocks noChangeArrowheads="1"/>
          </p:cNvSpPr>
          <p:nvPr/>
        </p:nvSpPr>
        <p:spPr bwMode="auto">
          <a:xfrm>
            <a:off x="685800" y="25066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 sz="1800"/>
          </a:p>
        </p:txBody>
      </p:sp>
      <p:sp>
        <p:nvSpPr>
          <p:cNvPr id="339971" name="Text Box 3"/>
          <p:cNvSpPr txBox="1">
            <a:spLocks noChangeArrowheads="1"/>
          </p:cNvSpPr>
          <p:nvPr/>
        </p:nvSpPr>
        <p:spPr bwMode="auto">
          <a:xfrm>
            <a:off x="593725" y="1751013"/>
            <a:ext cx="4348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对应的</a:t>
            </a:r>
            <a:r>
              <a:rPr lang="en-US" altLang="zh-CN" sz="2800" b="1"/>
              <a:t>SOAP</a:t>
            </a:r>
            <a:r>
              <a:rPr lang="zh-CN" altLang="en-US" sz="2800" b="1"/>
              <a:t>请求消息为：</a:t>
            </a: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609600" y="2740025"/>
            <a:ext cx="8077200" cy="3352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&lt;?xml version="1.0" encoding="UTF-8" standalone="no"?&gt;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&lt;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SOAP-ENV:Envelope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 </a:t>
            </a:r>
          </a:p>
          <a:p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SOAP-ENV:encodingStyle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="http://schemas.xmlsoap.org/soap/encoding/" </a:t>
            </a:r>
          </a:p>
          <a:p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xmlns:SOAP-ENV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="http://schemas.xmlsoap.org/soap/envelope/"&gt;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&lt;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SOAP-ENV:Body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	 &lt;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m:foo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xmlns:m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="http://tempuri.org/message/"&gt;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		&lt;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arg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&gt;5131953&lt;/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arg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	 &lt;/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m:foo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&lt;/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SOAP-ENV:Body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&lt;/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SOAP-ENV:Envelope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&gt;</a:t>
            </a:r>
          </a:p>
          <a:p>
            <a:endParaRPr lang="en-US" altLang="zh-CN" b="1" dirty="0"/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152400" y="849313"/>
            <a:ext cx="3097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/>
              <a:t>4</a:t>
            </a:r>
            <a:r>
              <a:rPr lang="zh-CN" altLang="en-US" sz="2800" b="1"/>
              <a:t>、向</a:t>
            </a:r>
            <a:r>
              <a:rPr lang="en-US" altLang="zh-CN" sz="2800" b="1"/>
              <a:t>SOAP</a:t>
            </a:r>
            <a:r>
              <a:rPr lang="zh-CN" altLang="en-US" sz="2800" b="1"/>
              <a:t>的映射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323850" y="908050"/>
            <a:ext cx="8610600" cy="419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&lt;?xml version="1.0" encoding="UTF-8" standalone="no"?&gt;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&lt;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SOAP-ENV:Envelope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 </a:t>
            </a:r>
          </a:p>
          <a:p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SOAP-ENV:encodingStyle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="http://schemas.xmlsoap.org/soap/encoding/" </a:t>
            </a:r>
          </a:p>
          <a:p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xmlns:SOAP-ENV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="http://schemas.xmlsoap.org/soap/envelope/"&gt;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&lt;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SOAP-ENV:Body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	&lt;SOAPSDK1:fooResponse mlns:SOAPSDK1="http://tempuri.org/message/"&gt;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		&lt;result&gt;5131953&lt;/result&gt;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	&lt;/SOAPSDK1:fooResponse&gt;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&lt;/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SOAP-ENV:Body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&gt;</a:t>
            </a:r>
          </a:p>
          <a:p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&lt;/</a:t>
            </a:r>
            <a:r>
              <a:rPr lang="en-US" altLang="zh-CN" sz="1800" b="1" dirty="0" err="1">
                <a:latin typeface="宋体" pitchFamily="2" charset="-122"/>
                <a:cs typeface="Times New Roman" pitchFamily="18" charset="0"/>
              </a:rPr>
              <a:t>SOAP-ENV:Envelope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&gt;</a:t>
            </a:r>
          </a:p>
          <a:p>
            <a:endParaRPr lang="en-US" altLang="zh-CN" sz="1800" b="1" dirty="0"/>
          </a:p>
          <a:p>
            <a:endParaRPr lang="en-US" altLang="zh-CN" b="1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ChangeArrowheads="1"/>
          </p:cNvSpPr>
          <p:nvPr/>
        </p:nvSpPr>
        <p:spPr bwMode="auto">
          <a:xfrm>
            <a:off x="2105025" y="1143000"/>
            <a:ext cx="4772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1"/>
              <a:t>与其它描述方法的比较</a:t>
            </a:r>
          </a:p>
        </p:txBody>
      </p:sp>
      <p:sp>
        <p:nvSpPr>
          <p:cNvPr id="342019" name="Text Box 3"/>
          <p:cNvSpPr txBox="1">
            <a:spLocks noChangeArrowheads="1"/>
          </p:cNvSpPr>
          <p:nvPr/>
        </p:nvSpPr>
        <p:spPr bwMode="auto">
          <a:xfrm>
            <a:off x="762000" y="3371850"/>
            <a:ext cx="4779963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有的以描述结构化程序的功能为主</a:t>
            </a:r>
            <a:endParaRPr lang="zh-CN" altLang="en-GB" b="1">
              <a:latin typeface="宋体" pitchFamily="2" charset="-122"/>
            </a:endParaRPr>
          </a:p>
          <a:p>
            <a:r>
              <a:rPr lang="zh-CN" altLang="en-GB" b="1">
                <a:latin typeface="宋体" pitchFamily="2" charset="-122"/>
              </a:rPr>
              <a:t>	</a:t>
            </a:r>
            <a:r>
              <a:rPr lang="zh-CN" altLang="en-US" b="1">
                <a:latin typeface="宋体" pitchFamily="2" charset="-122"/>
              </a:rPr>
              <a:t>例如	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RPC-IDL</a:t>
            </a:r>
            <a:endParaRPr lang="en-GB" altLang="zh-CN" b="1">
              <a:latin typeface="宋体" pitchFamily="2" charset="-122"/>
            </a:endParaRPr>
          </a:p>
          <a:p>
            <a:r>
              <a:rPr lang="zh-CN" altLang="en-GB" b="1">
                <a:latin typeface="宋体" pitchFamily="2" charset="-122"/>
              </a:rPr>
              <a:t>		</a:t>
            </a:r>
            <a:r>
              <a:rPr lang="zh-CN" altLang="en-US" b="1">
                <a:latin typeface="宋体" pitchFamily="2" charset="-122"/>
              </a:rPr>
              <a:t>微软的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-IDL</a:t>
            </a:r>
            <a:endParaRPr lang="en-GB" altLang="zh-CN" b="1">
              <a:latin typeface="宋体" pitchFamily="2" charset="-122"/>
            </a:endParaRPr>
          </a:p>
          <a:p>
            <a:r>
              <a:rPr lang="zh-CN" altLang="en-US" b="1">
                <a:latin typeface="宋体" pitchFamily="2" charset="-122"/>
              </a:rPr>
              <a:t>有的以描述对象的功能为主</a:t>
            </a:r>
            <a:endParaRPr lang="zh-CN" altLang="en-GB" b="1">
              <a:latin typeface="宋体" pitchFamily="2" charset="-122"/>
            </a:endParaRPr>
          </a:p>
          <a:p>
            <a:r>
              <a:rPr lang="zh-CN" altLang="en-GB" b="1">
                <a:latin typeface="宋体" pitchFamily="2" charset="-122"/>
              </a:rPr>
              <a:t>	</a:t>
            </a:r>
            <a:r>
              <a:rPr lang="zh-CN" altLang="en-US" b="1">
                <a:latin typeface="宋体" pitchFamily="2" charset="-122"/>
              </a:rPr>
              <a:t>例如	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CORBA</a:t>
            </a:r>
            <a:r>
              <a:rPr lang="zh-CN" altLang="en-US" b="1">
                <a:latin typeface="宋体" pitchFamily="2" charset="-122"/>
              </a:rPr>
              <a:t>的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IDL</a:t>
            </a:r>
            <a:endParaRPr lang="en-GB" altLang="zh-CN" b="1">
              <a:latin typeface="宋体" pitchFamily="2" charset="-122"/>
            </a:endParaRPr>
          </a:p>
          <a:p>
            <a:r>
              <a:rPr lang="zh-CN" altLang="en-US" b="1">
                <a:latin typeface="宋体" pitchFamily="2" charset="-122"/>
              </a:rPr>
              <a:t>有的以描述服务为主</a:t>
            </a:r>
            <a:endParaRPr lang="zh-CN" altLang="en-GB" b="1">
              <a:latin typeface="宋体" pitchFamily="2" charset="-122"/>
            </a:endParaRPr>
          </a:p>
          <a:p>
            <a:r>
              <a:rPr lang="zh-CN" altLang="en-GB" b="1">
                <a:latin typeface="宋体" pitchFamily="2" charset="-122"/>
              </a:rPr>
              <a:t>	</a:t>
            </a:r>
            <a:r>
              <a:rPr lang="zh-CN" altLang="en-US" b="1">
                <a:latin typeface="宋体" pitchFamily="2" charset="-122"/>
              </a:rPr>
              <a:t>例如	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web service</a:t>
            </a:r>
            <a:r>
              <a:rPr lang="zh-CN" altLang="en-US" b="1">
                <a:latin typeface="宋体" pitchFamily="2" charset="-122"/>
              </a:rPr>
              <a:t>的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WSDL</a:t>
            </a:r>
          </a:p>
        </p:txBody>
      </p:sp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76200" y="2468563"/>
            <a:ext cx="3244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GB" sz="3200" b="1">
                <a:latin typeface="宋体" pitchFamily="2" charset="-122"/>
                <a:cs typeface="Times New Roman" pitchFamily="18" charset="0"/>
              </a:rPr>
              <a:t>1</a:t>
            </a:r>
            <a:r>
              <a:rPr lang="zh-CN" altLang="en-GB" sz="3200" b="1">
                <a:latin typeface="宋体" pitchFamily="2" charset="-122"/>
              </a:rPr>
              <a:t>、</a:t>
            </a:r>
            <a:r>
              <a:rPr lang="zh-CN" altLang="en-US" sz="3200" b="1">
                <a:latin typeface="宋体" pitchFamily="2" charset="-122"/>
              </a:rPr>
              <a:t>描述对象不同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ChangeArrowheads="1"/>
          </p:cNvSpPr>
          <p:nvPr/>
        </p:nvSpPr>
        <p:spPr bwMode="auto">
          <a:xfrm>
            <a:off x="762000" y="1758950"/>
            <a:ext cx="70104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有的以具体计算机语言的方式表达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	例如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SUN</a:t>
            </a:r>
            <a:r>
              <a:rPr lang="zh-CN" altLang="en-US" b="1">
                <a:latin typeface="宋体" pitchFamily="2" charset="-122"/>
              </a:rPr>
              <a:t>的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Java Interface</a:t>
            </a:r>
            <a:endParaRPr lang="en-US" altLang="zh-CN" b="1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有的以独立于具体的计算机语言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	但十分类似于计算机语言的方式表达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	例如：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RPC-IDL</a:t>
            </a:r>
            <a:endParaRPr lang="en-US" altLang="zh-CN" b="1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宋体" pitchFamily="2" charset="-122"/>
              </a:rPr>
              <a:t>		</a:t>
            </a:r>
            <a:r>
              <a:rPr lang="zh-CN" altLang="en-US" b="1">
                <a:latin typeface="宋体" pitchFamily="2" charset="-122"/>
              </a:rPr>
              <a:t>微软的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-IDL</a:t>
            </a:r>
            <a:endParaRPr lang="en-US" altLang="zh-CN" b="1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宋体" pitchFamily="2" charset="-122"/>
              </a:rPr>
              <a:t>		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CORBA</a:t>
            </a:r>
            <a:r>
              <a:rPr lang="zh-CN" altLang="en-US" b="1">
                <a:latin typeface="宋体" pitchFamily="2" charset="-122"/>
              </a:rPr>
              <a:t>的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IDL</a:t>
            </a:r>
            <a:endParaRPr lang="en-US" altLang="zh-CN" b="1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有的以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XML</a:t>
            </a:r>
            <a:r>
              <a:rPr lang="zh-CN" altLang="en-US" b="1">
                <a:latin typeface="宋体" pitchFamily="2" charset="-122"/>
              </a:rPr>
              <a:t>为方式表达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	例如：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web service</a:t>
            </a:r>
            <a:r>
              <a:rPr lang="zh-CN" altLang="en-US" b="1">
                <a:latin typeface="宋体" pitchFamily="2" charset="-122"/>
              </a:rPr>
              <a:t>的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WSDL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152400" y="874713"/>
            <a:ext cx="3244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sz="3200" b="1">
                <a:latin typeface="宋体" pitchFamily="2" charset="-122"/>
              </a:rPr>
              <a:t>、描述方式不同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5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981075"/>
            <a:ext cx="7924800" cy="5543550"/>
          </a:xfrm>
          <a:noFill/>
          <a:ln/>
        </p:spPr>
        <p:txBody>
          <a:bodyPr/>
          <a:lstStyle/>
          <a:p>
            <a:r>
              <a:rPr lang="en-US" altLang="zh-CN" dirty="0"/>
              <a:t>SOAP (Simple Object Access Protocol)</a:t>
            </a:r>
          </a:p>
          <a:p>
            <a:pPr lvl="1"/>
            <a:r>
              <a:rPr lang="en-US" altLang="zh-CN" dirty="0"/>
              <a:t>XML-based (text) </a:t>
            </a:r>
            <a:r>
              <a:rPr lang="zh-CN" altLang="en-US" dirty="0"/>
              <a:t>协议</a:t>
            </a:r>
          </a:p>
          <a:p>
            <a:pPr lvl="1"/>
            <a:r>
              <a:rPr lang="zh-CN" altLang="en-US" dirty="0"/>
              <a:t>支持远程通信</a:t>
            </a:r>
          </a:p>
          <a:p>
            <a:pPr lvl="1"/>
            <a:r>
              <a:rPr lang="zh-CN" altLang="en-US" dirty="0"/>
              <a:t>平台中立</a:t>
            </a:r>
          </a:p>
          <a:p>
            <a:r>
              <a:rPr lang="en-US" altLang="zh-CN" dirty="0"/>
              <a:t>WSDL (Web Services Definition Language)</a:t>
            </a:r>
          </a:p>
          <a:p>
            <a:pPr lvl="1"/>
            <a:r>
              <a:rPr lang="zh-CN" altLang="en-US" dirty="0"/>
              <a:t>接口描述</a:t>
            </a:r>
          </a:p>
          <a:p>
            <a:r>
              <a:rPr lang="en-US" altLang="zh-CN" dirty="0"/>
              <a:t>UDDI (Universal Description, Discovery, and Integration)</a:t>
            </a:r>
          </a:p>
          <a:p>
            <a:pPr lvl="1"/>
            <a:r>
              <a:rPr lang="zh-CN" altLang="en-US" dirty="0"/>
              <a:t>用于</a:t>
            </a:r>
            <a:r>
              <a:rPr lang="en-US" altLang="zh-CN" dirty="0"/>
              <a:t>Web Services</a:t>
            </a:r>
            <a:r>
              <a:rPr lang="zh-CN" altLang="en-US" dirty="0"/>
              <a:t>注册</a:t>
            </a:r>
          </a:p>
          <a:p>
            <a:pPr lvl="1"/>
            <a:r>
              <a:rPr lang="zh-CN" altLang="en-US" dirty="0"/>
              <a:t>用于发现</a:t>
            </a:r>
            <a:r>
              <a:rPr lang="en-US" altLang="zh-CN" dirty="0"/>
              <a:t>Web Services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ChangeArrowheads="1"/>
          </p:cNvSpPr>
          <p:nvPr/>
        </p:nvSpPr>
        <p:spPr bwMode="auto">
          <a:xfrm>
            <a:off x="914400" y="1951038"/>
            <a:ext cx="6157913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有的仅描述接口的语法信息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	例如：</a:t>
            </a:r>
            <a:r>
              <a:rPr lang="en-US" altLang="zh-CN" b="1"/>
              <a:t>RPC-IDL</a:t>
            </a:r>
            <a:endParaRPr lang="en-US" altLang="zh-CN" b="1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宋体" pitchFamily="2" charset="-122"/>
              </a:rPr>
              <a:t>		</a:t>
            </a:r>
            <a:r>
              <a:rPr lang="zh-CN" altLang="en-US" b="1">
                <a:latin typeface="宋体" pitchFamily="2" charset="-122"/>
              </a:rPr>
              <a:t>微软的</a:t>
            </a:r>
            <a:r>
              <a:rPr lang="en-US" altLang="zh-CN" b="1"/>
              <a:t>-IDL</a:t>
            </a:r>
            <a:endParaRPr lang="en-US" altLang="zh-CN" b="1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宋体" pitchFamily="2" charset="-122"/>
              </a:rPr>
              <a:t>		</a:t>
            </a:r>
            <a:r>
              <a:rPr lang="en-US" altLang="zh-CN" b="1"/>
              <a:t>CORBA</a:t>
            </a:r>
            <a:r>
              <a:rPr lang="zh-CN" altLang="en-US" b="1">
                <a:latin typeface="宋体" pitchFamily="2" charset="-122"/>
              </a:rPr>
              <a:t>的</a:t>
            </a:r>
            <a:r>
              <a:rPr lang="en-US" altLang="zh-CN" b="1"/>
              <a:t>IDL</a:t>
            </a:r>
            <a:endParaRPr lang="en-US" altLang="zh-CN" b="1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有的还包括与底层协议的绑定信息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	例如：</a:t>
            </a:r>
            <a:r>
              <a:rPr lang="en-US" altLang="zh-CN" b="1"/>
              <a:t>WSDL</a:t>
            </a:r>
            <a:r>
              <a:rPr lang="zh-CN" altLang="en-US" b="1">
                <a:latin typeface="宋体" pitchFamily="2" charset="-122"/>
              </a:rPr>
              <a:t>等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	在</a:t>
            </a:r>
            <a:r>
              <a:rPr lang="en-US" altLang="zh-CN" b="1"/>
              <a:t>CORBA</a:t>
            </a:r>
            <a:r>
              <a:rPr lang="zh-CN" altLang="en-US" b="1">
                <a:latin typeface="宋体" pitchFamily="2" charset="-122"/>
              </a:rPr>
              <a:t>中这部分信息包含在</a:t>
            </a:r>
            <a:r>
              <a:rPr lang="en-US" altLang="zh-CN" b="1"/>
              <a:t>IOR</a:t>
            </a:r>
            <a:r>
              <a:rPr lang="zh-CN" altLang="en-US" b="1">
                <a:latin typeface="宋体" pitchFamily="2" charset="-122"/>
              </a:rPr>
              <a:t>中</a:t>
            </a:r>
            <a:endParaRPr lang="zh-CN" altLang="en-US" b="1"/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228600" y="838200"/>
            <a:ext cx="3254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/>
              <a:t>3</a:t>
            </a:r>
            <a:r>
              <a:rPr lang="zh-CN" altLang="en-US" sz="3200" b="1">
                <a:latin typeface="宋体" pitchFamily="2" charset="-122"/>
              </a:rPr>
              <a:t>、描述内容不同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898525"/>
            <a:ext cx="7772400" cy="1082675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>
                <a:effectLst/>
              </a:rPr>
              <a:t>四、支持</a:t>
            </a:r>
            <a:r>
              <a:rPr lang="en-US" altLang="zh-CN">
                <a:effectLst/>
              </a:rPr>
              <a:t>Web </a:t>
            </a:r>
            <a:r>
              <a:rPr lang="zh-CN" altLang="en-US">
                <a:effectLst/>
              </a:rPr>
              <a:t>服务的</a:t>
            </a:r>
            <a:r>
              <a:rPr lang="en-US" altLang="zh-CN">
                <a:effectLst/>
              </a:rPr>
              <a:t>J2EE</a:t>
            </a:r>
            <a:r>
              <a:rPr lang="zh-CN" altLang="en-US">
                <a:effectLst/>
              </a:rPr>
              <a:t>应用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482850"/>
            <a:ext cx="7772400" cy="3106738"/>
          </a:xfrm>
        </p:spPr>
        <p:txBody>
          <a:bodyPr/>
          <a:lstStyle/>
          <a:p>
            <a:r>
              <a:rPr lang="zh-CN" altLang="en-US" dirty="0"/>
              <a:t>如何为 </a:t>
            </a:r>
            <a:r>
              <a:rPr lang="en-US" altLang="zh-CN" dirty="0"/>
              <a:t>web </a:t>
            </a:r>
            <a:r>
              <a:rPr lang="zh-CN" altLang="en-US" dirty="0"/>
              <a:t>系统增加</a:t>
            </a:r>
            <a:r>
              <a:rPr lang="en-US" altLang="zh-CN" dirty="0"/>
              <a:t>web services</a:t>
            </a:r>
            <a:r>
              <a:rPr lang="zh-CN" altLang="en-US" dirty="0"/>
              <a:t>接口</a:t>
            </a:r>
          </a:p>
          <a:p>
            <a:r>
              <a:rPr lang="zh-CN" altLang="en-US" dirty="0"/>
              <a:t>下面模块可以暴露为 </a:t>
            </a:r>
            <a:r>
              <a:rPr lang="en-US" altLang="zh-CN" dirty="0"/>
              <a:t>Web Services:</a:t>
            </a:r>
          </a:p>
          <a:p>
            <a:pPr lvl="1"/>
            <a:r>
              <a:rPr lang="en-US" altLang="zh-CN" dirty="0"/>
              <a:t>EJB</a:t>
            </a:r>
          </a:p>
          <a:p>
            <a:pPr lvl="1"/>
            <a:r>
              <a:rPr lang="en-US" altLang="zh-CN" dirty="0"/>
              <a:t>POJO</a:t>
            </a:r>
          </a:p>
          <a:p>
            <a:r>
              <a:rPr lang="zh-CN" altLang="en-US" dirty="0"/>
              <a:t>后面的例子针对 </a:t>
            </a:r>
            <a:r>
              <a:rPr lang="en-US" altLang="zh-CN" dirty="0"/>
              <a:t>EJB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041400"/>
            <a:ext cx="8748713" cy="44751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000" dirty="0"/>
              <a:t>JAX-RPC: Java API for XML-based RPC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3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000" dirty="0"/>
              <a:t>Java</a:t>
            </a:r>
            <a:r>
              <a:rPr lang="zh-CN" altLang="en-US" sz="3000" dirty="0"/>
              <a:t>世界的 </a:t>
            </a:r>
            <a:r>
              <a:rPr lang="en-US" altLang="zh-CN" sz="3000" dirty="0"/>
              <a:t>web service </a:t>
            </a:r>
            <a:r>
              <a:rPr lang="zh-CN" altLang="en-US" sz="3000" dirty="0"/>
              <a:t>编程模型规范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000" dirty="0"/>
              <a:t>	         如何以类似 </a:t>
            </a:r>
            <a:r>
              <a:rPr lang="en-US" altLang="zh-CN" sz="3000" dirty="0"/>
              <a:t>RPC </a:t>
            </a:r>
            <a:r>
              <a:rPr lang="zh-CN" altLang="en-US" sz="3000" dirty="0"/>
              <a:t>的方式调用  </a:t>
            </a:r>
            <a:r>
              <a:rPr lang="en-US" altLang="zh-CN" sz="3000" dirty="0"/>
              <a:t>web service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3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JAX—RPC</a:t>
            </a:r>
            <a:r>
              <a:rPr lang="zh-CN" altLang="en-US" sz="2800" dirty="0"/>
              <a:t>的客户端编程模式有以下的三种</a:t>
            </a:r>
            <a:r>
              <a:rPr lang="en-US" altLang="zh-CN" sz="2800" dirty="0"/>
              <a:t>: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Static stub(</a:t>
            </a:r>
            <a:r>
              <a:rPr lang="zh-CN" altLang="en-US" sz="2800" dirty="0"/>
              <a:t>静态的客户端存根调用</a:t>
            </a:r>
            <a:r>
              <a:rPr lang="en-US" altLang="zh-CN" sz="28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Dynamic proxy </a:t>
            </a:r>
            <a:r>
              <a:rPr lang="zh-CN" altLang="en-US" sz="2800" dirty="0"/>
              <a:t>（部分动态的代理调用）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Dynamic invocation interface (DII)</a:t>
            </a:r>
            <a:r>
              <a:rPr lang="zh-CN" altLang="en-US" sz="2800" dirty="0"/>
              <a:t>（动态调用接口）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800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412" name="Picture 4" descr="pp"/>
          <p:cNvPicPr>
            <a:picLocks noGrp="1" noChangeAspect="1" noChangeArrowheads="1"/>
          </p:cNvPicPr>
          <p:nvPr>
            <p:ph/>
          </p:nvPr>
        </p:nvPicPr>
        <p:blipFill>
          <a:blip r:embed="rId3"/>
          <a:stretch>
            <a:fillRect/>
          </a:stretch>
        </p:blipFill>
        <p:spPr>
          <a:xfrm>
            <a:off x="2190750" y="2124075"/>
            <a:ext cx="4762500" cy="2457450"/>
          </a:xfrm>
          <a:noFill/>
          <a:ln/>
        </p:spPr>
      </p:pic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1428750" y="1022350"/>
            <a:ext cx="5519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三种</a:t>
            </a:r>
            <a:r>
              <a:rPr lang="en-US" altLang="zh-CN" sz="2800" b="1"/>
              <a:t>JAX—RPC</a:t>
            </a:r>
            <a:r>
              <a:rPr lang="zh-CN" altLang="en-US" sz="2800" b="1"/>
              <a:t>的客户端编程模式</a:t>
            </a:r>
          </a:p>
        </p:txBody>
      </p:sp>
    </p:spTree>
  </p:cSld>
  <p:clrMapOvr>
    <a:masterClrMapping/>
  </p:clrMapOvr>
  <p:transition>
    <p:pull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stub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1) </a:t>
            </a:r>
            <a:r>
              <a:rPr lang="zh-CN" altLang="en-US"/>
              <a:t>首先通过映射转换将服务描述的</a:t>
            </a:r>
            <a:r>
              <a:rPr lang="en-US" altLang="zh-CN"/>
              <a:t>WSDL</a:t>
            </a:r>
            <a:r>
              <a:rPr lang="zh-CN" altLang="en-US"/>
              <a:t>文档生成客户端的</a:t>
            </a:r>
            <a:r>
              <a:rPr lang="en-US" altLang="zh-CN"/>
              <a:t>Java stub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2) </a:t>
            </a:r>
            <a:r>
              <a:rPr lang="zh-CN" altLang="en-US"/>
              <a:t>然后实例化服务的</a:t>
            </a:r>
            <a:r>
              <a:rPr lang="en-US" altLang="zh-CN"/>
              <a:t>locator</a:t>
            </a:r>
            <a:r>
              <a:rPr lang="zh-CN" altLang="en-US"/>
              <a:t>实例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3) </a:t>
            </a:r>
            <a:r>
              <a:rPr lang="zh-CN" altLang="en-US"/>
              <a:t>通过</a:t>
            </a:r>
            <a:r>
              <a:rPr lang="en-US" altLang="zh-CN"/>
              <a:t>loacator</a:t>
            </a:r>
            <a:r>
              <a:rPr lang="zh-CN" altLang="en-US"/>
              <a:t>获得服务在客户端的代理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4) </a:t>
            </a:r>
            <a:r>
              <a:rPr lang="zh-CN" altLang="en-US"/>
              <a:t>用客户端代理 去调用服务</a:t>
            </a:r>
          </a:p>
          <a:p>
            <a:pPr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>
          <a:xfrm>
            <a:off x="0" y="44450"/>
            <a:ext cx="9144000" cy="681355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/>
              <a:t>package itso.test;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/>
              <a:t>import java.io.*;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/>
              <a:t>import java.util.*;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/>
              <a:t>import itso.test.*;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/>
              <a:t>public class WeatherForecastClient 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/>
              <a:t>    public static void main(String [] args) 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/>
              <a:t>        try{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/>
              <a:t>          WeatherForecastServiceLocator wsl = new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/>
              <a:t>                                                                            WeatherForecastServiceLocator();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/>
              <a:t>          WeatherForecastService ws = (WeatherForecastService) wsl.getWeather();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/>
              <a:t>          String temperature = ws.getTemperature();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/>
              <a:t>          System.out.println(temperature);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/>
              <a:t>          System.out.println("WeatherForecastClient completed");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/>
              <a:t>        } catch (Exception e) 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/>
              <a:t>        e.printStackTrace();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/>
              <a:t>        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/>
              <a:t>  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/>
              <a:t>}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Dynamic proxy</a:t>
            </a:r>
            <a:br>
              <a:rPr lang="en-US" altLang="zh-CN" sz="3600"/>
            </a:br>
            <a:r>
              <a:rPr lang="zh-CN" altLang="en-US" sz="2400"/>
              <a:t>与</a:t>
            </a:r>
            <a:r>
              <a:rPr lang="en-US" altLang="zh-CN" sz="2400"/>
              <a:t>Static stub </a:t>
            </a:r>
            <a:r>
              <a:rPr lang="zh-CN" altLang="en-US" sz="2400"/>
              <a:t>不同的是可以指定生成的客户端代理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>
          <a:xfrm>
            <a:off x="34925" y="1722438"/>
            <a:ext cx="9109075" cy="508476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1800" b="1"/>
              <a:t>import javax.xml.namespace.QName;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/>
              <a:t>import java.io.*;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/>
              <a:t>import java.util.*;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/>
              <a:t>public class WeatherForecastDynamicProxyClient {</a:t>
            </a:r>
            <a:br>
              <a:rPr lang="en-US" altLang="zh-CN" sz="1800" b="1"/>
            </a:br>
            <a:r>
              <a:rPr lang="en-US" altLang="zh-CN" sz="1800" b="1"/>
              <a:t>public static void main(String [] args){</a:t>
            </a:r>
            <a:br>
              <a:rPr lang="en-US" altLang="zh-CN" sz="1800" b="1"/>
            </a:br>
            <a:r>
              <a:rPr lang="en-US" altLang="zh-CN" sz="1800" b="1"/>
              <a:t>  try{</a:t>
            </a:r>
            <a:br>
              <a:rPr lang="en-US" altLang="zh-CN" sz="1800" b="1"/>
            </a:br>
            <a:r>
              <a:rPr lang="en-US" altLang="zh-CN" sz="1800" b="1"/>
              <a:t>    WeatherForecastServiceLocator wsl = new WeatherForecastServiceLocator();</a:t>
            </a:r>
            <a:br>
              <a:rPr lang="en-US" altLang="zh-CN" sz="1800" b="1"/>
            </a:br>
            <a:r>
              <a:rPr lang="en-US" altLang="zh-CN" sz="1800" b="1">
                <a:solidFill>
                  <a:schemeClr val="folHlink"/>
                </a:solidFill>
              </a:rPr>
              <a:t>    QName qn = new QName("http://www.somewhere.com", "WeatherForecast");</a:t>
            </a:r>
            <a:br>
              <a:rPr lang="en-US" altLang="zh-CN" sz="1800" b="1">
                <a:solidFill>
                  <a:schemeClr val="folHlink"/>
                </a:solidFill>
              </a:rPr>
            </a:br>
            <a:r>
              <a:rPr lang="en-US" altLang="zh-CN" sz="1800" b="1">
                <a:solidFill>
                  <a:schemeClr val="folHlink"/>
                </a:solidFill>
              </a:rPr>
              <a:t>    WeatherForecast ws = (WeatherForecast)  wsl.getPort(qn,WeatherForecast.class);</a:t>
            </a:r>
            <a:br>
              <a:rPr lang="en-US" altLang="zh-CN" sz="1800" b="1">
                <a:solidFill>
                  <a:schemeClr val="folHlink"/>
                </a:solidFill>
              </a:rPr>
            </a:br>
            <a:r>
              <a:rPr lang="en-US" altLang="zh-CN" sz="1800" b="1"/>
              <a:t>    String temperature = ws.getTemperature();</a:t>
            </a:r>
            <a:br>
              <a:rPr lang="en-US" altLang="zh-CN" sz="1800" b="1"/>
            </a:br>
            <a:r>
              <a:rPr lang="en-US" altLang="zh-CN" sz="1800" b="1"/>
              <a:t>    System.out.println(temperature);</a:t>
            </a:r>
            <a:br>
              <a:rPr lang="en-US" altLang="zh-CN" sz="1800" b="1"/>
            </a:br>
            <a:r>
              <a:rPr lang="en-US" altLang="zh-CN" sz="1800" b="1"/>
              <a:t>    System.out.println("DynamicProxyJavaClient completed");</a:t>
            </a:r>
            <a:br>
              <a:rPr lang="en-US" altLang="zh-CN" sz="1800" b="1"/>
            </a:br>
            <a:r>
              <a:rPr lang="en-US" altLang="zh-CN" sz="1800" b="1"/>
              <a:t>  } catch (Exception e){</a:t>
            </a:r>
            <a:br>
              <a:rPr lang="en-US" altLang="zh-CN" sz="1800" b="1"/>
            </a:br>
            <a:r>
              <a:rPr lang="en-US" altLang="zh-CN" sz="1800" b="1"/>
              <a:t>e.printStackTrace();</a:t>
            </a:r>
            <a:br>
              <a:rPr lang="en-US" altLang="zh-CN" sz="1800" b="1"/>
            </a:br>
            <a:r>
              <a:rPr lang="en-US" altLang="zh-CN" sz="1800" b="1"/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/>
              <a:t>} 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一个汽车网站的例子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例子构成：</a:t>
            </a:r>
          </a:p>
          <a:p>
            <a:pPr lvl="1"/>
            <a:r>
              <a:rPr lang="en-US" altLang="zh-CN" sz="2400"/>
              <a:t>JSPs</a:t>
            </a:r>
          </a:p>
          <a:p>
            <a:pPr lvl="1"/>
            <a:r>
              <a:rPr lang="en-US" altLang="zh-CN" sz="2400"/>
              <a:t>Controller Servlet</a:t>
            </a:r>
          </a:p>
          <a:p>
            <a:pPr lvl="1"/>
            <a:r>
              <a:rPr lang="en-US" altLang="zh-CN" sz="2400"/>
              <a:t>Stateless Session Bean </a:t>
            </a:r>
            <a:r>
              <a:rPr lang="en-US" altLang="zh-CN" sz="2400">
                <a:latin typeface="Arial"/>
              </a:rPr>
              <a:t>–</a:t>
            </a:r>
            <a:r>
              <a:rPr lang="en-US" altLang="zh-CN" sz="2400"/>
              <a:t> InventoryFacadeBean</a:t>
            </a:r>
          </a:p>
          <a:p>
            <a:pPr lvl="1"/>
            <a:r>
              <a:rPr lang="en-US" altLang="zh-CN" sz="2400"/>
              <a:t>Hibernate DAOs</a:t>
            </a:r>
          </a:p>
          <a:p>
            <a:r>
              <a:rPr lang="zh-CN" altLang="en-US" sz="2800"/>
              <a:t>暴露对象： </a:t>
            </a:r>
            <a:r>
              <a:rPr lang="en-US" altLang="zh-CN" sz="2800"/>
              <a:t>InventoryFacadeBean.findAllAvailableCars()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服务端点接口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628775"/>
            <a:ext cx="8208963" cy="1871663"/>
          </a:xfrm>
        </p:spPr>
        <p:txBody>
          <a:bodyPr/>
          <a:lstStyle/>
          <a:p>
            <a:r>
              <a:rPr lang="zh-CN" altLang="en-US" sz="2800"/>
              <a:t>将业务方法暴露为</a:t>
            </a:r>
            <a:r>
              <a:rPr lang="en-US" altLang="zh-CN" sz="2800"/>
              <a:t>Web Services</a:t>
            </a:r>
          </a:p>
          <a:p>
            <a:r>
              <a:rPr lang="zh-CN" altLang="en-US" sz="2800"/>
              <a:t>类似于服务器端的 </a:t>
            </a:r>
            <a:r>
              <a:rPr lang="en-US" altLang="zh-CN" sz="2800"/>
              <a:t>stub</a:t>
            </a:r>
          </a:p>
          <a:p>
            <a:r>
              <a:rPr lang="zh-CN" altLang="en-US" sz="2800"/>
              <a:t>类似于 </a:t>
            </a:r>
            <a:r>
              <a:rPr lang="en-US" altLang="zh-CN" sz="2800"/>
              <a:t>EJB Remote Interface </a:t>
            </a:r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144463" y="3500438"/>
            <a:ext cx="8999537" cy="3024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sz="2000" b="1"/>
              <a:t>package com.jbossatwork.ws;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sz="2000" b="1"/>
              <a:t>/**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sz="2000" b="1"/>
              <a:t> * Service endpoint interface for </a:t>
            </a:r>
            <a:r>
              <a:rPr lang="en-US" altLang="zh-CN" sz="2000" b="1">
                <a:solidFill>
                  <a:schemeClr val="folHlink"/>
                </a:solidFill>
              </a:rPr>
              <a:t>InventoryFacade</a:t>
            </a:r>
            <a:r>
              <a:rPr lang="en-US" altLang="zh-CN" sz="2000" b="1"/>
              <a:t>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sz="2000" b="1"/>
              <a:t>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sz="2000" b="1"/>
              <a:t>public interface </a:t>
            </a:r>
            <a:r>
              <a:rPr lang="en-US" altLang="zh-CN" sz="2000" b="1">
                <a:solidFill>
                  <a:schemeClr val="folHlink"/>
                </a:solidFill>
              </a:rPr>
              <a:t>InventoryEndpoint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sz="2000" b="1"/>
              <a:t>   extends java.rmi.Remote{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sz="2000" b="1"/>
              <a:t>   public com.jbossatwork.ws.CarDTOArray </a:t>
            </a:r>
            <a:r>
              <a:rPr lang="en-US" altLang="zh-CN" sz="2000" b="1">
                <a:solidFill>
                  <a:schemeClr val="folHlink"/>
                </a:solidFill>
              </a:rPr>
              <a:t>findAvailableCars</a:t>
            </a:r>
            <a:r>
              <a:rPr lang="en-US" altLang="zh-CN" sz="2000" b="1"/>
              <a:t>()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sz="2000" b="1"/>
              <a:t>                                                                             throws java.rmi.RemoteException;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sz="2000" b="1"/>
              <a:t>}</a:t>
            </a:r>
            <a:endParaRPr lang="en-US" altLang="zh-CN" sz="2000" b="1" i="1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sz="2000" b="1" i="1"/>
              <a:t>// InventoryEndpoint.java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修改 </a:t>
            </a:r>
            <a:r>
              <a:rPr lang="en-US" altLang="zh-CN"/>
              <a:t>ejb-jar.xml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latin typeface="Courier New" pitchFamily="49" charset="0"/>
              </a:rPr>
              <a:t> &lt;enterprise-beans&gt;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latin typeface="Courier New" pitchFamily="49" charset="0"/>
              </a:rPr>
              <a:t>   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latin typeface="Courier New" pitchFamily="49" charset="0"/>
              </a:rPr>
              <a:t>   &lt;session&gt;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latin typeface="Courier New" pitchFamily="49" charset="0"/>
              </a:rPr>
              <a:t>     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latin typeface="Courier New" pitchFamily="49" charset="0"/>
              </a:rPr>
              <a:t>     &lt;display-name&gt;InventoryFacadeSB&lt;/display-name&gt;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latin typeface="Courier New" pitchFamily="49" charset="0"/>
              </a:rPr>
              <a:t>     &lt;ejb-name&gt;InventoryFacade&lt;/ejb-name&gt;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latin typeface="Courier New" pitchFamily="49" charset="0"/>
              </a:rPr>
              <a:t>     …</a:t>
            </a:r>
            <a:endParaRPr lang="en-US" altLang="zh-CN" sz="18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>
                <a:latin typeface="Courier New" pitchFamily="49" charset="0"/>
              </a:rPr>
              <a:t>     &lt;service-endpoint&gt;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>
                <a:latin typeface="Courier New" pitchFamily="49" charset="0"/>
              </a:rPr>
              <a:t>         com.jbossatwork.ws.InventoryEndpoint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>
                <a:latin typeface="Courier New" pitchFamily="49" charset="0"/>
              </a:rPr>
              <a:t>     &lt;/service-endpoint&gt;</a:t>
            </a:r>
            <a:endParaRPr lang="en-US" altLang="zh-CN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latin typeface="Courier New" pitchFamily="49" charset="0"/>
              </a:rPr>
              <a:t>     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latin typeface="Courier New" pitchFamily="49" charset="0"/>
              </a:rPr>
              <a:t>   &lt;/session&gt;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latin typeface="Courier New" pitchFamily="49" charset="0"/>
              </a:rPr>
              <a:t>   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latin typeface="Courier New" pitchFamily="49" charset="0"/>
              </a:rPr>
              <a:t> &lt;/enterprise-beans&gt;</a:t>
            </a:r>
            <a:endParaRPr lang="en-US" altLang="zh-CN" sz="1800" i="1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20" name="Text Box 4"/>
          <p:cNvSpPr txBox="1">
            <a:spLocks noChangeArrowheads="1"/>
          </p:cNvSpPr>
          <p:nvPr/>
        </p:nvSpPr>
        <p:spPr bwMode="auto">
          <a:xfrm>
            <a:off x="827088" y="5257800"/>
            <a:ext cx="2890535" cy="54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itchFamily="2" charset="-122"/>
              </a:rPr>
              <a:t>客户</a:t>
            </a:r>
            <a:r>
              <a:rPr lang="en-US" altLang="zh-CN" sz="2800" b="1" dirty="0">
                <a:latin typeface="宋体" pitchFamily="2" charset="-122"/>
              </a:rPr>
              <a:t>/</a:t>
            </a:r>
            <a:r>
              <a:rPr lang="zh-CN" altLang="en-US" sz="2800" b="1" dirty="0">
                <a:latin typeface="宋体" pitchFamily="2" charset="-122"/>
              </a:rPr>
              <a:t>服务请求者</a:t>
            </a:r>
          </a:p>
        </p:txBody>
      </p:sp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5508625" y="5275263"/>
            <a:ext cx="2068513" cy="567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itchFamily="2" charset="-122"/>
              </a:rPr>
              <a:t>服务提供者</a:t>
            </a:r>
            <a:r>
              <a:rPr lang="zh-CN" altLang="en-US" sz="2800" b="1" dirty="0"/>
              <a:t> </a:t>
            </a:r>
          </a:p>
        </p:txBody>
      </p:sp>
      <p:cxnSp>
        <p:nvCxnSpPr>
          <p:cNvPr id="316422" name="AutoShape 6"/>
          <p:cNvCxnSpPr>
            <a:cxnSpLocks noChangeShapeType="1"/>
            <a:endCxn id="316420" idx="0"/>
          </p:cNvCxnSpPr>
          <p:nvPr/>
        </p:nvCxnSpPr>
        <p:spPr bwMode="auto">
          <a:xfrm flipH="1">
            <a:off x="2272356" y="2886075"/>
            <a:ext cx="2072633" cy="23717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16423" name="AutoShape 7"/>
          <p:cNvCxnSpPr>
            <a:cxnSpLocks noChangeShapeType="1"/>
            <a:endCxn id="316421" idx="0"/>
          </p:cNvCxnSpPr>
          <p:nvPr/>
        </p:nvCxnSpPr>
        <p:spPr bwMode="auto">
          <a:xfrm>
            <a:off x="4627563" y="2898775"/>
            <a:ext cx="1915319" cy="23764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316424" name="AutoShape 8"/>
          <p:cNvCxnSpPr>
            <a:cxnSpLocks noChangeShapeType="1"/>
            <a:stCxn id="316420" idx="3"/>
            <a:endCxn id="316421" idx="1"/>
          </p:cNvCxnSpPr>
          <p:nvPr/>
        </p:nvCxnSpPr>
        <p:spPr bwMode="auto">
          <a:xfrm>
            <a:off x="3717623" y="5528163"/>
            <a:ext cx="1791002" cy="3105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5297488" y="356711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注册</a:t>
            </a:r>
          </a:p>
        </p:txBody>
      </p:sp>
      <p:sp>
        <p:nvSpPr>
          <p:cNvPr id="316426" name="Text Box 10"/>
          <p:cNvSpPr txBox="1">
            <a:spLocks noChangeArrowheads="1"/>
          </p:cNvSpPr>
          <p:nvPr/>
        </p:nvSpPr>
        <p:spPr bwMode="auto">
          <a:xfrm>
            <a:off x="3714750" y="5029200"/>
            <a:ext cx="1487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请求</a:t>
            </a:r>
            <a:r>
              <a:rPr lang="en-US" altLang="zh-CN"/>
              <a:t>/</a:t>
            </a:r>
            <a:r>
              <a:rPr lang="zh-CN" altLang="en-US"/>
              <a:t>应答</a:t>
            </a:r>
          </a:p>
        </p:txBody>
      </p:sp>
      <p:sp>
        <p:nvSpPr>
          <p:cNvPr id="316427" name="Text Box 11"/>
          <p:cNvSpPr txBox="1">
            <a:spLocks noChangeArrowheads="1"/>
          </p:cNvSpPr>
          <p:nvPr/>
        </p:nvSpPr>
        <p:spPr bwMode="auto">
          <a:xfrm>
            <a:off x="2417763" y="356711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查找</a:t>
            </a:r>
          </a:p>
        </p:txBody>
      </p:sp>
      <p:sp>
        <p:nvSpPr>
          <p:cNvPr id="316428" name="Text Box 12"/>
          <p:cNvSpPr txBox="1">
            <a:spLocks noChangeArrowheads="1"/>
          </p:cNvSpPr>
          <p:nvPr/>
        </p:nvSpPr>
        <p:spPr bwMode="auto">
          <a:xfrm>
            <a:off x="376238" y="1000125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基本结构：</a:t>
            </a:r>
          </a:p>
        </p:txBody>
      </p:sp>
      <p:sp>
        <p:nvSpPr>
          <p:cNvPr id="316429" name="AutoShape 13"/>
          <p:cNvSpPr>
            <a:spLocks noChangeArrowheads="1"/>
          </p:cNvSpPr>
          <p:nvPr/>
        </p:nvSpPr>
        <p:spPr bwMode="auto">
          <a:xfrm>
            <a:off x="3132138" y="1628775"/>
            <a:ext cx="2447925" cy="1223963"/>
          </a:xfrm>
          <a:prstGeom prst="can">
            <a:avLst>
              <a:gd name="adj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folHlink"/>
                </a:solidFill>
              </a:rPr>
              <a:t>服务信息注册库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webservices.xml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73238"/>
            <a:ext cx="8458200" cy="4616450"/>
          </a:xfrm>
        </p:spPr>
        <p:txBody>
          <a:bodyPr/>
          <a:lstStyle/>
          <a:p>
            <a:r>
              <a:rPr lang="zh-CN" altLang="en-US"/>
              <a:t>定义并注册 </a:t>
            </a:r>
            <a:r>
              <a:rPr lang="en-US" altLang="zh-CN"/>
              <a:t>InventoryService Web Service</a:t>
            </a:r>
          </a:p>
          <a:p>
            <a:r>
              <a:rPr lang="zh-CN" altLang="en-US"/>
              <a:t>将</a:t>
            </a:r>
            <a:r>
              <a:rPr lang="en-US" altLang="zh-CN"/>
              <a:t>Service Endpoint Interface class </a:t>
            </a:r>
            <a:r>
              <a:rPr lang="zh-CN" altLang="en-US"/>
              <a:t>绑定到</a:t>
            </a:r>
            <a:r>
              <a:rPr lang="en-US" altLang="zh-CN"/>
              <a:t>InventoryFacadeBean EJB</a:t>
            </a:r>
          </a:p>
          <a:p>
            <a:r>
              <a:rPr lang="zh-CN" altLang="en-US"/>
              <a:t>告诉 </a:t>
            </a:r>
            <a:r>
              <a:rPr lang="en-US" altLang="zh-CN"/>
              <a:t>J2EE app server </a:t>
            </a:r>
            <a:r>
              <a:rPr lang="zh-CN" altLang="en-US"/>
              <a:t>到哪里找</a:t>
            </a:r>
            <a:r>
              <a:rPr lang="en-US" altLang="zh-CN"/>
              <a:t>WSDL </a:t>
            </a:r>
            <a:r>
              <a:rPr lang="zh-CN" altLang="en-US"/>
              <a:t>与</a:t>
            </a:r>
            <a:r>
              <a:rPr lang="en-US" altLang="zh-CN"/>
              <a:t>JAX-RPC </a:t>
            </a:r>
            <a:r>
              <a:rPr lang="zh-CN" altLang="en-US"/>
              <a:t>映射文件（</a:t>
            </a:r>
            <a:r>
              <a:rPr lang="en-US" altLang="zh-CN"/>
              <a:t>Mapping files</a:t>
            </a:r>
            <a:r>
              <a:rPr lang="zh-CN" altLang="en-US"/>
              <a:t>， </a:t>
            </a:r>
            <a:r>
              <a:rPr lang="en-US" altLang="zh-CN"/>
              <a:t>in EJB JAR file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>
          <a:xfrm>
            <a:off x="34925" y="44450"/>
            <a:ext cx="9109075" cy="681355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&lt;?xml version="1.0" encoding="UTF-8"?&gt;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&lt;</a:t>
            </a:r>
            <a:r>
              <a:rPr lang="en-US" altLang="zh-CN" sz="1700" b="1" dirty="0" err="1">
                <a:latin typeface="Courier New" pitchFamily="49" charset="0"/>
              </a:rPr>
              <a:t>webservices</a:t>
            </a:r>
            <a:r>
              <a:rPr lang="en-US" altLang="zh-CN" sz="1700" b="1" dirty="0">
                <a:latin typeface="Courier New" pitchFamily="49" charset="0"/>
              </a:rPr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 </a:t>
            </a:r>
            <a:r>
              <a:rPr lang="en-US" altLang="zh-CN" sz="1700" b="1" dirty="0" err="1">
                <a:latin typeface="Courier New" pitchFamily="49" charset="0"/>
              </a:rPr>
              <a:t>xmlns</a:t>
            </a:r>
            <a:r>
              <a:rPr lang="en-US" altLang="zh-CN" sz="1700" b="1" dirty="0">
                <a:latin typeface="Courier New" pitchFamily="49" charset="0"/>
              </a:rPr>
              <a:t>="http://java.sun.com/xml/ns/j2ee"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 </a:t>
            </a:r>
            <a:r>
              <a:rPr lang="en-US" altLang="zh-CN" sz="1700" b="1" dirty="0" err="1">
                <a:latin typeface="Courier New" pitchFamily="49" charset="0"/>
              </a:rPr>
              <a:t>xmlns:xsi</a:t>
            </a:r>
            <a:r>
              <a:rPr lang="en-US" altLang="zh-CN" sz="1700" b="1" dirty="0">
                <a:latin typeface="Courier New" pitchFamily="49" charset="0"/>
              </a:rPr>
              <a:t>="http://www.w3.org/2001/XMLSchema-instance"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 </a:t>
            </a:r>
            <a:r>
              <a:rPr lang="en-US" altLang="zh-CN" sz="1700" b="1" dirty="0" err="1">
                <a:latin typeface="Courier New" pitchFamily="49" charset="0"/>
              </a:rPr>
              <a:t>xsi:schemaLocation</a:t>
            </a:r>
            <a:r>
              <a:rPr lang="en-US" altLang="zh-CN" sz="1700" b="1" dirty="0">
                <a:latin typeface="Courier New" pitchFamily="49" charset="0"/>
              </a:rPr>
              <a:t>="http://java.sun.com/xml/ns/j2ee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http://www.ibm.com/webservices/xsd/j2ee_web_services_1_1.xsd"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 version="1.1"&gt;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    &lt;</a:t>
            </a:r>
            <a:r>
              <a:rPr lang="en-US" altLang="zh-CN" sz="1700" b="1" dirty="0" err="1">
                <a:latin typeface="Courier New" pitchFamily="49" charset="0"/>
              </a:rPr>
              <a:t>webservice</a:t>
            </a:r>
            <a:r>
              <a:rPr lang="en-US" altLang="zh-CN" sz="1700" b="1" dirty="0">
                <a:latin typeface="Courier New" pitchFamily="49" charset="0"/>
              </a:rPr>
              <a:t>-description&gt;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        &lt;</a:t>
            </a:r>
            <a:r>
              <a:rPr lang="en-US" altLang="zh-CN" sz="1700" b="1" dirty="0" err="1">
                <a:latin typeface="Courier New" pitchFamily="49" charset="0"/>
              </a:rPr>
              <a:t>webservice</a:t>
            </a:r>
            <a:r>
              <a:rPr lang="en-US" altLang="zh-CN" sz="1700" b="1" dirty="0">
                <a:latin typeface="Courier New" pitchFamily="49" charset="0"/>
              </a:rPr>
              <a:t>-description-name&gt;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            </a:t>
            </a:r>
            <a:r>
              <a:rPr lang="en-US" altLang="zh-CN" sz="1700" b="1" dirty="0" err="1">
                <a:latin typeface="Courier New" pitchFamily="49" charset="0"/>
              </a:rPr>
              <a:t>InventoryService</a:t>
            </a:r>
            <a:endParaRPr lang="en-US" altLang="zh-CN" sz="17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        &lt;/</a:t>
            </a:r>
            <a:r>
              <a:rPr lang="en-US" altLang="zh-CN" sz="1700" b="1" dirty="0" err="1">
                <a:latin typeface="Courier New" pitchFamily="49" charset="0"/>
              </a:rPr>
              <a:t>webservice</a:t>
            </a:r>
            <a:r>
              <a:rPr lang="en-US" altLang="zh-CN" sz="1700" b="1" dirty="0">
                <a:latin typeface="Courier New" pitchFamily="49" charset="0"/>
              </a:rPr>
              <a:t>-description-name&gt;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        &lt;</a:t>
            </a:r>
            <a:r>
              <a:rPr lang="en-US" altLang="zh-CN" sz="1700" b="1" dirty="0" err="1">
                <a:latin typeface="Courier New" pitchFamily="49" charset="0"/>
              </a:rPr>
              <a:t>wsdl</a:t>
            </a:r>
            <a:r>
              <a:rPr lang="en-US" altLang="zh-CN" sz="1700" b="1" dirty="0">
                <a:latin typeface="Courier New" pitchFamily="49" charset="0"/>
              </a:rPr>
              <a:t>-file&gt;META-INF/</a:t>
            </a:r>
            <a:r>
              <a:rPr lang="en-US" altLang="zh-CN" sz="1700" b="1" dirty="0" err="1">
                <a:latin typeface="Courier New" pitchFamily="49" charset="0"/>
              </a:rPr>
              <a:t>wsdl</a:t>
            </a:r>
            <a:r>
              <a:rPr lang="en-US" altLang="zh-CN" sz="1700" b="1" dirty="0">
                <a:latin typeface="Courier New" pitchFamily="49" charset="0"/>
              </a:rPr>
              <a:t>/</a:t>
            </a:r>
            <a:r>
              <a:rPr lang="en-US" altLang="zh-CN" sz="1700" b="1" dirty="0" err="1">
                <a:latin typeface="Courier New" pitchFamily="49" charset="0"/>
              </a:rPr>
              <a:t>InventoryService.wsdl</a:t>
            </a:r>
            <a:r>
              <a:rPr lang="en-US" altLang="zh-CN" sz="1700" b="1" dirty="0">
                <a:latin typeface="Courier New" pitchFamily="49" charset="0"/>
              </a:rPr>
              <a:t>&lt;/</a:t>
            </a:r>
            <a:r>
              <a:rPr lang="en-US" altLang="zh-CN" sz="1700" b="1" dirty="0" err="1">
                <a:latin typeface="Courier New" pitchFamily="49" charset="0"/>
              </a:rPr>
              <a:t>wsdl</a:t>
            </a:r>
            <a:r>
              <a:rPr lang="en-US" altLang="zh-CN" sz="1700" b="1" dirty="0">
                <a:latin typeface="Courier New" pitchFamily="49" charset="0"/>
              </a:rPr>
              <a:t>-file&gt;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        &lt;</a:t>
            </a:r>
            <a:r>
              <a:rPr lang="en-US" altLang="zh-CN" sz="1700" b="1" dirty="0" err="1">
                <a:latin typeface="Courier New" pitchFamily="49" charset="0"/>
              </a:rPr>
              <a:t>jaxrpc</a:t>
            </a:r>
            <a:r>
              <a:rPr lang="en-US" altLang="zh-CN" sz="1700" b="1" dirty="0">
                <a:latin typeface="Courier New" pitchFamily="49" charset="0"/>
              </a:rPr>
              <a:t>-mapping-file&gt;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            META-INF/inventory-mapping.xml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        &lt;/</a:t>
            </a:r>
            <a:r>
              <a:rPr lang="en-US" altLang="zh-CN" sz="1700" b="1" dirty="0" err="1">
                <a:latin typeface="Courier New" pitchFamily="49" charset="0"/>
              </a:rPr>
              <a:t>jaxrpc</a:t>
            </a:r>
            <a:r>
              <a:rPr lang="en-US" altLang="zh-CN" sz="1700" b="1" dirty="0">
                <a:latin typeface="Courier New" pitchFamily="49" charset="0"/>
              </a:rPr>
              <a:t>-mapping-file&gt;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        &lt;port-component&gt;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            &lt;port-component-name&gt;Inventory&lt;/port-component-name&gt;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            &lt;</a:t>
            </a:r>
            <a:r>
              <a:rPr lang="en-US" altLang="zh-CN" sz="1700" b="1" dirty="0" err="1">
                <a:latin typeface="Courier New" pitchFamily="49" charset="0"/>
              </a:rPr>
              <a:t>wsdl</a:t>
            </a:r>
            <a:r>
              <a:rPr lang="en-US" altLang="zh-CN" sz="1700" b="1" dirty="0">
                <a:latin typeface="Courier New" pitchFamily="49" charset="0"/>
              </a:rPr>
              <a:t>-port&gt;</a:t>
            </a:r>
            <a:r>
              <a:rPr lang="en-US" altLang="zh-CN" sz="1700" b="1" dirty="0" err="1">
                <a:latin typeface="Courier New" pitchFamily="49" charset="0"/>
              </a:rPr>
              <a:t>InventoryEndpointPort</a:t>
            </a:r>
            <a:r>
              <a:rPr lang="en-US" altLang="zh-CN" sz="1700" b="1" dirty="0">
                <a:latin typeface="Courier New" pitchFamily="49" charset="0"/>
              </a:rPr>
              <a:t>&lt;/</a:t>
            </a:r>
            <a:r>
              <a:rPr lang="en-US" altLang="zh-CN" sz="1700" b="1" dirty="0" err="1">
                <a:latin typeface="Courier New" pitchFamily="49" charset="0"/>
              </a:rPr>
              <a:t>wsdl</a:t>
            </a:r>
            <a:r>
              <a:rPr lang="en-US" altLang="zh-CN" sz="1700" b="1" dirty="0">
                <a:latin typeface="Courier New" pitchFamily="49" charset="0"/>
              </a:rPr>
              <a:t>-port&gt;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            &lt;service-endpoint-interface&gt;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                </a:t>
            </a:r>
            <a:r>
              <a:rPr lang="en-US" altLang="zh-CN" sz="1700" b="1" dirty="0" err="1">
                <a:latin typeface="Courier New" pitchFamily="49" charset="0"/>
              </a:rPr>
              <a:t>com.jbossatwork.ws.InventoryEndpoint</a:t>
            </a:r>
            <a:endParaRPr lang="en-US" altLang="zh-CN" sz="17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            &lt;/service-endpoint-interface&gt;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            &lt;service-</a:t>
            </a:r>
            <a:r>
              <a:rPr lang="en-US" altLang="zh-CN" sz="1700" b="1" dirty="0" err="1">
                <a:latin typeface="Courier New" pitchFamily="49" charset="0"/>
              </a:rPr>
              <a:t>impl</a:t>
            </a:r>
            <a:r>
              <a:rPr lang="en-US" altLang="zh-CN" sz="1700" b="1" dirty="0">
                <a:latin typeface="Courier New" pitchFamily="49" charset="0"/>
              </a:rPr>
              <a:t>-bean&gt;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                   &lt;</a:t>
            </a:r>
            <a:r>
              <a:rPr lang="en-US" altLang="zh-CN" sz="1700" b="1" dirty="0" err="1">
                <a:latin typeface="Courier New" pitchFamily="49" charset="0"/>
              </a:rPr>
              <a:t>ejb</a:t>
            </a:r>
            <a:r>
              <a:rPr lang="en-US" altLang="zh-CN" sz="1700" b="1" dirty="0">
                <a:latin typeface="Courier New" pitchFamily="49" charset="0"/>
              </a:rPr>
              <a:t>-link&gt;</a:t>
            </a:r>
            <a:r>
              <a:rPr lang="en-US" altLang="zh-CN" sz="1700" b="1" dirty="0" err="1">
                <a:latin typeface="Courier New" pitchFamily="49" charset="0"/>
              </a:rPr>
              <a:t>InventoryFacade</a:t>
            </a:r>
            <a:r>
              <a:rPr lang="en-US" altLang="zh-CN" sz="1700" b="1" dirty="0">
                <a:latin typeface="Courier New" pitchFamily="49" charset="0"/>
              </a:rPr>
              <a:t>&lt;/</a:t>
            </a:r>
            <a:r>
              <a:rPr lang="en-US" altLang="zh-CN" sz="1700" b="1" dirty="0" err="1">
                <a:latin typeface="Courier New" pitchFamily="49" charset="0"/>
              </a:rPr>
              <a:t>ejb</a:t>
            </a:r>
            <a:r>
              <a:rPr lang="en-US" altLang="zh-CN" sz="1700" b="1" dirty="0">
                <a:latin typeface="Courier New" pitchFamily="49" charset="0"/>
              </a:rPr>
              <a:t>-link&gt;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            &lt;/service-</a:t>
            </a:r>
            <a:r>
              <a:rPr lang="en-US" altLang="zh-CN" sz="1700" b="1" dirty="0" err="1">
                <a:latin typeface="Courier New" pitchFamily="49" charset="0"/>
              </a:rPr>
              <a:t>impl</a:t>
            </a:r>
            <a:r>
              <a:rPr lang="en-US" altLang="zh-CN" sz="1700" b="1" dirty="0">
                <a:latin typeface="Courier New" pitchFamily="49" charset="0"/>
              </a:rPr>
              <a:t>-bean&gt;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        &lt;/port-component&gt;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    &lt;/</a:t>
            </a:r>
            <a:r>
              <a:rPr lang="en-US" altLang="zh-CN" sz="1700" b="1" dirty="0" err="1">
                <a:latin typeface="Courier New" pitchFamily="49" charset="0"/>
              </a:rPr>
              <a:t>webservice</a:t>
            </a:r>
            <a:r>
              <a:rPr lang="en-US" altLang="zh-CN" sz="1700" b="1" dirty="0">
                <a:latin typeface="Courier New" pitchFamily="49" charset="0"/>
              </a:rPr>
              <a:t>-description&gt;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>
                <a:latin typeface="Courier New" pitchFamily="49" charset="0"/>
              </a:rPr>
              <a:t>&lt;/</a:t>
            </a:r>
            <a:r>
              <a:rPr lang="en-US" altLang="zh-CN" sz="1700" b="1" dirty="0" err="1">
                <a:latin typeface="Courier New" pitchFamily="49" charset="0"/>
              </a:rPr>
              <a:t>webservices</a:t>
            </a:r>
            <a:r>
              <a:rPr lang="en-US" altLang="zh-CN" sz="1700" b="1" dirty="0">
                <a:latin typeface="Courier New" pitchFamily="49" charset="0"/>
              </a:rPr>
              <a:t>&gt;</a:t>
            </a:r>
            <a:endParaRPr lang="en-US" altLang="zh-CN" sz="1700" b="1" i="1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52475"/>
            <a:ext cx="7772400" cy="1143000"/>
          </a:xfrm>
        </p:spPr>
        <p:txBody>
          <a:bodyPr/>
          <a:lstStyle/>
          <a:p>
            <a:r>
              <a:rPr lang="en-US" altLang="zh-CN"/>
              <a:t>JAX-RPC </a:t>
            </a:r>
            <a:r>
              <a:rPr lang="zh-CN" altLang="en-US"/>
              <a:t>映射文件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>
          <a:xfrm>
            <a:off x="687388" y="2193925"/>
            <a:ext cx="7772400" cy="4114800"/>
          </a:xfrm>
        </p:spPr>
        <p:txBody>
          <a:bodyPr/>
          <a:lstStyle/>
          <a:p>
            <a:r>
              <a:rPr lang="zh-CN" altLang="en-US"/>
              <a:t>帮助 </a:t>
            </a:r>
            <a:r>
              <a:rPr lang="en-US" altLang="zh-CN"/>
              <a:t>JAX-RPC </a:t>
            </a:r>
            <a:r>
              <a:rPr lang="zh-CN" altLang="en-US"/>
              <a:t>编译器将</a:t>
            </a:r>
            <a:r>
              <a:rPr lang="en-US" altLang="zh-CN"/>
              <a:t>Java </a:t>
            </a:r>
            <a:r>
              <a:rPr lang="zh-CN" altLang="en-US"/>
              <a:t>对象映射到</a:t>
            </a:r>
            <a:r>
              <a:rPr lang="en-US" altLang="zh-CN"/>
              <a:t>WSDL </a:t>
            </a:r>
            <a:r>
              <a:rPr lang="zh-CN" altLang="en-US"/>
              <a:t>对象</a:t>
            </a:r>
          </a:p>
          <a:p>
            <a:r>
              <a:rPr lang="zh-CN" altLang="en-US"/>
              <a:t>复杂的</a:t>
            </a:r>
            <a:r>
              <a:rPr lang="en-US" altLang="zh-CN"/>
              <a:t>Java </a:t>
            </a:r>
            <a:r>
              <a:rPr lang="zh-CN" altLang="en-US"/>
              <a:t>对象导致复杂的</a:t>
            </a:r>
            <a:r>
              <a:rPr lang="en-US" altLang="zh-CN"/>
              <a:t>JAX-RPC </a:t>
            </a:r>
            <a:r>
              <a:rPr lang="zh-CN" altLang="en-US"/>
              <a:t>与</a:t>
            </a:r>
            <a:r>
              <a:rPr lang="en-US" altLang="zh-CN"/>
              <a:t>WSDL </a:t>
            </a:r>
            <a:r>
              <a:rPr lang="zh-CN" altLang="en-US"/>
              <a:t>文件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22225" y="130175"/>
            <a:ext cx="9121775" cy="66119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&lt;?xml version="1.0" encoding="UTF-8"?&gt;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&lt;java-wsdl-mapping xmlns="http://java.sun.com/xml/ns/j2ee"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xmlns:xsi="http://www.w3.org/2001/XMLSchema-instance"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xsi:schemaLocation="http://java.sun.com/xml/ns/j2ee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http://www.ibm.com/webservices/xsd/j2ee_jaxrpc_mapping_1_1.xsd" version="1.1"&gt;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&lt;package-mapping&gt;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&lt;package-type&gt;com.jbossatwork.ws&lt;/package-type&gt;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</a:t>
            </a:r>
            <a:r>
              <a:rPr lang="en-US" altLang="zh-CN" sz="1500" b="1">
                <a:solidFill>
                  <a:srgbClr val="FFFF00"/>
                </a:solidFill>
                <a:latin typeface="Courier New" pitchFamily="49" charset="0"/>
              </a:rPr>
              <a:t>&lt;namespaceURI&gt;http://localhost:8080/jbossatwork-ws/types&lt;/namespaceURI&gt;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&lt;/package-mapping&gt;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&lt;package-mapping&gt;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&lt;package-type&gt;com.jbossatwork.ws&lt;/package-type&gt;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</a:t>
            </a:r>
            <a:r>
              <a:rPr lang="en-US" altLang="zh-CN" sz="1600" b="1">
                <a:solidFill>
                  <a:srgbClr val="FFFF00"/>
                </a:solidFill>
                <a:latin typeface="Courier New" pitchFamily="49" charset="0"/>
              </a:rPr>
              <a:t>&lt;namespaceURI&gt;http://localhost:8080/jbossatwork-ws&lt;/namespaceURI&gt;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&lt;/package-mapping&gt;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&lt;java-xml-type-mapping&gt;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&lt;java-type&gt;com.jbossatwork.dto.CarDTOArray&lt;/java-type&gt;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</a:t>
            </a:r>
            <a:r>
              <a:rPr lang="en-US" altLang="zh-CN" sz="1400" b="1">
                <a:latin typeface="Courier New" pitchFamily="49" charset="0"/>
              </a:rPr>
              <a:t>&lt;root-type-qname xmlns:typeNS="http://localhost:8080/jbossatwork-ws/types"&gt;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</a:t>
            </a:r>
            <a:r>
              <a:rPr lang="en-US" altLang="zh-CN" sz="1600" b="1">
                <a:solidFill>
                  <a:srgbClr val="FFFF00"/>
                </a:solidFill>
                <a:latin typeface="Courier New" pitchFamily="49" charset="0"/>
              </a:rPr>
              <a:t>typeNS:CarDTOArray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&lt;/root-type-qname&gt;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&lt;qname-scope&gt;complexType&lt;/qname-scope&gt;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&lt;variable-mapping&gt;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&lt;java-variable-name&gt;</a:t>
            </a:r>
            <a:r>
              <a:rPr lang="en-US" altLang="zh-CN" sz="1600" b="1">
                <a:solidFill>
                  <a:srgbClr val="FFFF00"/>
                </a:solidFill>
                <a:latin typeface="Courier New" pitchFamily="49" charset="0"/>
              </a:rPr>
              <a:t>cars</a:t>
            </a:r>
            <a:r>
              <a:rPr lang="en-US" altLang="zh-CN" sz="1600" b="1">
                <a:latin typeface="Courier New" pitchFamily="49" charset="0"/>
              </a:rPr>
              <a:t>&lt;/java-variable-name&gt;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&lt;xml-element-name&gt;cars&lt;/xml-element-name&gt;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&lt;/variable-mapping&gt;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&lt;/java-xml-type-mapping&gt;</a:t>
            </a:r>
            <a:r>
              <a:rPr lang="en-US" altLang="zh-CN" sz="1000" b="1"/>
              <a:t>  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08050"/>
            <a:ext cx="8713787" cy="57610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&lt;java-xml-type-mapping&gt;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&lt;java-type&gt;com.jbossatwork.dto.CarDTO&lt;/java-type&gt;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&lt;root-type-qname xmlns:typeNS="http://localhost:8080/jbossatwork-ws/types"&gt;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typeNS:CarDTO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&lt;/root-type-qname&gt;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&lt;qname-scope&gt;complexType&lt;/qname-scope&gt;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&lt;variable-mapping&gt;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&lt;java-variable-name&gt;id&lt;/java-variable-name&gt;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&lt;xml-element-name&gt;id&lt;/xml-element-name&gt;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&lt;/variable-mapping&gt;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&lt;variable-mapping&gt;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&lt;java-variable-name&gt;make&lt;/java-variable-name&gt;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&lt;xml-element-name&gt;make&lt;/xml-element-name&gt;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&lt;/variable-mapping&gt;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&lt;variable-mapping&gt;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&lt;java-variable-name&gt;model&lt;/java-variable-name&gt;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&lt;xml-element-name&gt;model&lt;/xml-element-name&gt;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&lt;/variable-mapping&gt;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&lt;variable-mapping&gt;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&lt;java-variable-name&gt;modelYear&lt;/java-variable-name&gt;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&lt;xml-element-name&gt;modelYear&lt;/xml-element-name&gt;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&lt;/variable-mapping&gt;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xfrm>
            <a:off x="34925" y="765175"/>
            <a:ext cx="9109075" cy="417671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&lt;variable-mapping&gt;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&lt;java-variable-name&gt;status&lt;/java-variable-name&gt;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&lt;xml-element-name&gt;status&lt;/xml-element-name&gt;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&lt;/variable-mapping&gt;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&lt;/java-xml-type-mapping&gt;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&lt;service-interface-mapping&gt;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&lt;service-interface&gt;com.jbossatwork.ws.InventoryService&lt;/service-interface&gt;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&lt;wsdl-service-name xmlns:serviceNS="http://localhost:8080/jbossatwork-ws"&gt;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serviceNS:InventoryService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&lt;/wsdl-service-name&gt;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&lt;port-mapping&gt;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&lt;port-name&gt;InventoryEndpointPort&lt;/port-name&gt;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&lt;java-port-name&gt;InventoryEndpointPort&lt;/java-port-name&gt;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&lt;/port-mapping&gt;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&lt;/service-interface-mapping&gt;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765175"/>
            <a:ext cx="8999538" cy="504031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&lt;service-endpoint-interface-mapping&gt;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&lt;service-endpoint-interface&gt;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com.jbossatwork.ws.InventoryEndpoint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&lt;/service-endpoint-interface&gt;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&lt;wsdl-port-type xmlns:portTypeNS="http://localhost:8080/jbossatwork-ws"&gt;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portTypeNS:InventoryEndpoint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&lt;/wsdl-port-type&gt;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&lt;wsdl-binding xmlns:bindingNS="http://localhost:8080/jbossatwork-ws"&gt;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bindingNS:InventoryEndpointBinding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&lt;/wsdl-binding&gt;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&lt;service-endpoint-method-mapping&gt;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&lt;java-method-name&gt;findAvailableCars&lt;/java-method-name&gt;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&lt;wsdl-operation&gt;findAvailableCars&lt;/wsdl-operation&gt;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&lt;wsdl-return-value-mapping&gt;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  &lt;method-return-value&gt;com.jbossatwork.dto.CarDTOArray&lt;/method-return-value&gt;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  &lt;wsdl-message xmlns:wsdlMsgNS="http://localhost:8080/jbossatwork-ws"&gt;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    wsdlMsgNS:InventoryEndpoint_findAvailableCarsResponse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  &lt;/wsdl-message&gt;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  &lt;wsdl-message-part-name&gt;result&lt;/wsdl-message-part-name&gt;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&lt;/wsdl-return-value-mapping&gt;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&lt;/service-endpoint-method-mapping&gt;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&lt;/service-endpoint-interface-mapping&gt;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&lt;/java-wsdl-mapping&gt;</a:t>
            </a:r>
            <a:endParaRPr lang="en-US" altLang="zh-CN" sz="900" b="1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9" name="Rectangle 5"/>
          <p:cNvSpPr>
            <a:spLocks noGrp="1" noChangeArrowheads="1"/>
          </p:cNvSpPr>
          <p:nvPr>
            <p:ph type="title"/>
          </p:nvPr>
        </p:nvSpPr>
        <p:spPr>
          <a:xfrm>
            <a:off x="723900" y="485775"/>
            <a:ext cx="7772400" cy="1143000"/>
          </a:xfrm>
          <a:noFill/>
          <a:ln/>
        </p:spPr>
        <p:txBody>
          <a:bodyPr/>
          <a:lstStyle/>
          <a:p>
            <a:r>
              <a:rPr lang="en-US" altLang="zh-CN"/>
              <a:t>WSDL File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>
          <a:xfrm>
            <a:off x="1588" y="1616075"/>
            <a:ext cx="9129712" cy="522922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&lt;?xml version="1.0" encoding="UTF-8"?&gt;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&lt;definitions name="InventoryService"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targetNamespace="http://localhost:8080/jbossatwork-ws"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xmlns:tns="http://localhost:8080/jbossatwork-ws"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xmlns="http://schemas.xmlsoap.org/wsdl/"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xmlns:xsd="http://www.w3.org/2001/XMLSchema"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xmlns:ns2="http://localhost:8080/jbossatwork-ws/types"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xmlns:soap="http://schemas.xmlsoap.org/wsdl/soap/"&gt;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5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&lt;types&gt;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&lt;schema targetNamespace="http://localhost:8080/jbossatwork-ws/types"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        xmlns:tns=http://localhost:8080/jbossatwork-ws/types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        xmlns:soap11-enc="http://schemas.xmlsoap.org/soap/encoding/"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        xmlns:xsi="http://www.w3.org/2001/XMLSchema-instance"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        xmlns:wsdl="http://schemas.xmlsoap.org/wsdl/"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        xmlns="http://www.w3.org/2001/XMLSchema"&gt;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5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  &lt;complexType name="CarDTOArray"&gt;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    &lt;sequence&gt;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      &lt;element name="cars" type="tns:CarDTO" nillable="true" minOccurs="0"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               maxOccurs="unbounded"/&gt;&lt;/sequence&gt;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  &lt;/complexType&gt;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620713"/>
            <a:ext cx="9036050" cy="623728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&lt;complexType name="CarDTO"&gt;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  &lt;sequence&gt;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    &lt;element name="id" type="int"/&gt;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    &lt;element name="make" type="string" nillable="true"/&gt;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    &lt;element name="model" type="string" nillable="true"/&gt;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    &lt;element name="modelYear" type="string" nillable="true"/&gt;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    &lt;element name="status" type="string"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             nillable="true"/&gt;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  &lt;/sequence&gt;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&lt;/complexType&gt;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&lt;/schema&gt;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&lt;/types&gt;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6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&lt;message name="InventoryEndpoint_findAvailableCars"/&gt;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&lt;message name="InventoryEndpoint_findAvailableCarsResponse"&gt;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&lt;part name="result" type="ns2:CarDTOArray"/&gt;&lt;/message&gt;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&lt;portType name="InventoryEndpoint"&gt;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&lt;operation name="findAvailableCars"&gt;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&lt;input message="tns:InventoryEndpoint_findAvailableCars"/&gt;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&lt;output message="tns:InventoryEndpoint_findAvailableCarsResponse"/&gt;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&lt;/operation&gt;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&lt;/portType&gt;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765175"/>
            <a:ext cx="9036050" cy="40338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&lt;binding name="InventoryEndpointBinding" type="tns:InventoryEndpoint"&gt;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&lt;soap:binding transport="http://schemas.xmlsoap.org/soap/http" style="rpc"/&gt;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&lt;operation name="findAvailableCars"&gt;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&lt;soap:operation soapAction=""/&gt;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&lt;input&gt;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  &lt;soap:body use="literal" namespace="http://localhost:8080/jbossatwork-ws"/&gt;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&lt;/input&gt;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&lt;output&gt;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  &lt;soap:body use="literal" namespace="http://localhost:8080/jbossatwork-ws"/&gt;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&lt;/output&gt;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&lt;/operation&gt;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&lt;/binding&gt;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&lt;service name="InventoryService"&gt;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&lt;port name="InventoryEndpointPort" binding="tns:InventoryEndpointBinding"&gt;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&lt;soap:address location="REPLACE_WITH_ACTUAL_URL"/&gt;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&lt;/port&gt;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&lt;/service&gt;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&lt;/definitions&gt;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79488"/>
            <a:ext cx="8281988" cy="5329237"/>
          </a:xfrm>
        </p:spPr>
        <p:txBody>
          <a:bodyPr/>
          <a:lstStyle/>
          <a:p>
            <a:r>
              <a:rPr lang="en-US" altLang="zh-CN" sz="2800" b="1"/>
              <a:t> </a:t>
            </a:r>
            <a:r>
              <a:rPr lang="zh-CN" altLang="en-US" sz="2800" b="1"/>
              <a:t>提供了软件模块之间一种松耦合的交互方式</a:t>
            </a:r>
          </a:p>
          <a:p>
            <a:pPr>
              <a:buFont typeface="Wingdings" pitchFamily="2" charset="2"/>
              <a:buNone/>
            </a:pPr>
            <a:endParaRPr lang="zh-CN" altLang="en-US" sz="2800" b="1"/>
          </a:p>
          <a:p>
            <a:r>
              <a:rPr lang="zh-CN" altLang="en-US" sz="2800" b="1"/>
              <a:t>根据需求通过网络对松散耦合的粗粒度应用组件进行分布式部署、组合和使用</a:t>
            </a:r>
          </a:p>
          <a:p>
            <a:endParaRPr lang="zh-CN" altLang="en-US" sz="2800" b="1"/>
          </a:p>
          <a:p>
            <a:r>
              <a:rPr lang="zh-CN" altLang="en-US" sz="2800" b="1"/>
              <a:t>服务层是</a:t>
            </a:r>
            <a:r>
              <a:rPr lang="en-US" altLang="zh-CN" sz="2800" b="1"/>
              <a:t>SOA</a:t>
            </a:r>
            <a:r>
              <a:rPr lang="zh-CN" altLang="en-US" sz="2800" b="1"/>
              <a:t>的基础，可以直接被应用调用，从而 有效控制系统中与软件代理的人为依赖性</a:t>
            </a:r>
          </a:p>
          <a:p>
            <a:endParaRPr lang="zh-CN" altLang="en-US" sz="2800" b="1"/>
          </a:p>
          <a:p>
            <a:r>
              <a:rPr lang="en-US" altLang="zh-CN" sz="2800" b="1"/>
              <a:t>SOA</a:t>
            </a:r>
            <a:r>
              <a:rPr lang="zh-CN" altLang="en-US" sz="2800" b="1"/>
              <a:t>的几个关键特性：一种粗粒度、松耦合服务架构，服务之间通过简单、精确定义适配器进行通讯，不涉及 底层编程适配器和通讯模型 </a:t>
            </a:r>
          </a:p>
          <a:p>
            <a:pPr>
              <a:buFont typeface="Wingdings" pitchFamily="2" charset="2"/>
              <a:buNone/>
            </a:pPr>
            <a:endParaRPr lang="en-US" altLang="zh-CN" sz="280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409575"/>
            <a:ext cx="7772400" cy="1143000"/>
          </a:xfrm>
          <a:noFill/>
          <a:ln/>
        </p:spPr>
        <p:txBody>
          <a:bodyPr/>
          <a:lstStyle/>
          <a:p>
            <a:r>
              <a:rPr lang="zh-CN" altLang="en-US"/>
              <a:t>修改 </a:t>
            </a:r>
            <a:r>
              <a:rPr lang="en-US" altLang="zh-CN"/>
              <a:t>WSDL URL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274763"/>
            <a:ext cx="8748712" cy="551656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6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&lt;?xml version="1.0" encoding="UTF-8"?&gt;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&lt;!DOCTYPE jboss PUBLIC "-//JBoss//DTD JBOSS 4.0//EN"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                 "http://www.jboss.org/j2ee/dtd/jboss_4_0.dtd"&gt;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&lt;jboss&gt;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&lt;enterprise-beans&gt;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&lt;session&gt;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&lt;ejb-name&gt;InventoryFacade&lt;/ejb-name&gt;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&lt;port-component&gt;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  &lt;port-component-name&gt;Inventory&lt;/port-component-name&gt;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  &lt;port-component-uri&gt;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       jbossatwork-ws/InventoryService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  &lt;/port-component-uri&gt;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&lt;/port-component&gt;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&lt;/session&gt;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&lt;/enterprise-beans&gt;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&lt;/jboss&gt;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600" b="1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143000"/>
          </a:xfrm>
        </p:spPr>
        <p:txBody>
          <a:bodyPr/>
          <a:lstStyle/>
          <a:p>
            <a:r>
              <a:rPr lang="zh-CN" altLang="en-US"/>
              <a:t>修改 </a:t>
            </a:r>
            <a:r>
              <a:rPr lang="en-US" altLang="zh-CN"/>
              <a:t>EJB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>
          <a:xfrm>
            <a:off x="153988" y="1339850"/>
            <a:ext cx="8893175" cy="51133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/**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* @ejb.bean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*  name="InventoryFacade"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*  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*  view-type="all"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* 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*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* @wsee.port-component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*  name="Inventory"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*  wsdl-port="InventoryEndpointPort"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*  service-endpoint-interface="com.jbossatwork.ws.InventoryEndpoint"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*  service-endpoint-bean="com.jbossatwork.ejb.InventoryFacadeBean"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* @ejb.interface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*  service-endpoint-class="com.jbossatwork.ws.InventoryEndpoint"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public class InventoryFacadeBean implements SessionBean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…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34925" y="765175"/>
            <a:ext cx="9109075" cy="590391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5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/**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 * @ejb.interface-method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 *  view-type="all"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 * 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 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public CarDTOArray findAvailableCars() throws EJBException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    CarDTOArray carDTOArray = new CarDTOArray();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    CarDTO[] cars = (CarDTO[]) listAvailableCars().toArray(new CarDTO[0]);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    carDTOArray.setCars(cars);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    return carDTOArray;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/**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 * @ejb.interface-method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 *  view-type="both"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 * 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 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public List listAvailableCars() throws EJBException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    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    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b="1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CN" sz="1500" b="1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0700"/>
            <a:ext cx="7772400" cy="1143000"/>
          </a:xfrm>
        </p:spPr>
        <p:txBody>
          <a:bodyPr/>
          <a:lstStyle/>
          <a:p>
            <a:r>
              <a:rPr lang="en-US" altLang="zh-CN"/>
              <a:t>Web Services </a:t>
            </a:r>
            <a:r>
              <a:rPr lang="zh-CN" altLang="en-US"/>
              <a:t>与 </a:t>
            </a:r>
            <a:r>
              <a:rPr lang="en-US" altLang="zh-CN"/>
              <a:t>Collections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055813"/>
            <a:ext cx="8064500" cy="472598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package com.jbossatwork.dto;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6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import java.io.Serializable;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import com.jbossatwork.dto.CarDTO;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6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public class CarDTOArray implements Serializable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private CarDTO[] cars;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public CarDTOArray() {}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public CarDTO[] getCars()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  return cars;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public void setCars(CarDTO[] cars)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    this.cars = cars;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CN" sz="1800" b="1"/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323850" y="1484313"/>
            <a:ext cx="468788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</a:pPr>
            <a:r>
              <a:rPr lang="en-US" altLang="zh-CN"/>
              <a:t>WSDL/XSD </a:t>
            </a:r>
            <a:r>
              <a:rPr lang="zh-CN" altLang="en-US"/>
              <a:t>不懂 </a:t>
            </a:r>
            <a:r>
              <a:rPr lang="en-US" altLang="zh-CN"/>
              <a:t>Java Collections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EJB JAR </a:t>
            </a:r>
            <a:r>
              <a:rPr lang="zh-CN" altLang="en-US"/>
              <a:t>文件结构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META-INF/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ejb-jar.xml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jboss.xml 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webservices.xml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inventory-mapping.xml (JAX-RPC Mapping File)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wsdl/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InventoryService.wsdl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com/jbossatwork/ws/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InventoryEndpoint.class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640763" cy="1143000"/>
          </a:xfrm>
        </p:spPr>
        <p:txBody>
          <a:bodyPr/>
          <a:lstStyle/>
          <a:p>
            <a:r>
              <a:rPr lang="zh-CN" altLang="en-US" sz="3600"/>
              <a:t>客户端：产生 </a:t>
            </a:r>
            <a:r>
              <a:rPr lang="en-US" altLang="zh-CN" sz="3600"/>
              <a:t>Web Service Proxy </a:t>
            </a:r>
            <a:r>
              <a:rPr lang="zh-CN" altLang="en-US" sz="3600"/>
              <a:t>代码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153988" y="1725613"/>
            <a:ext cx="8893175" cy="496887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&lt;path id="axis.classpath"&gt;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  &lt;fileset dir="${axis.lib.dir}"&gt;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      &lt;include name="**/*.jar"/&gt;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  &lt;/fileset&gt;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&lt;/path&gt;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&lt;target name="run-wsdl2java" description="Generates WS proxy code from WSDL"&gt;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  &lt;path id="wsdl2java.task.classpath"&gt;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      &lt;path refid="axis.classpath"/&gt;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  &lt;/path&gt;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  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  &lt;wsdl2java output="${gen.source.dir}"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             url="InventoryService.wsdl"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             verbose="true"&gt;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      &lt;mapping namespace="http://localhost:8080/jbossatwork-ws"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               package="com.jbossatwork.client"/&gt;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      &lt;mapping namespace="http://localhost:8080/jbossatwork-ws/types"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               package="com.jbossatwork.client"/&gt;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    &lt;/wsdl2java&gt;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 New" pitchFamily="49" charset="0"/>
              </a:rPr>
              <a:t>    &lt;/target&gt;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1" name="Rectangle 3"/>
          <p:cNvSpPr>
            <a:spLocks noGrp="1" noChangeArrowheads="1"/>
          </p:cNvSpPr>
          <p:nvPr>
            <p:ph idx="1"/>
          </p:nvPr>
        </p:nvSpPr>
        <p:spPr>
          <a:xfrm>
            <a:off x="25400" y="0"/>
            <a:ext cx="9074150" cy="682148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1600" b="1" dirty="0">
                <a:latin typeface="Courier New" pitchFamily="49" charset="0"/>
              </a:rPr>
              <a:t>package </a:t>
            </a:r>
            <a:r>
              <a:rPr lang="en-US" altLang="zh-CN" sz="1600" b="1" dirty="0" err="1">
                <a:latin typeface="Courier New" pitchFamily="49" charset="0"/>
              </a:rPr>
              <a:t>com.jbossatwork.client</a:t>
            </a:r>
            <a:r>
              <a:rPr lang="en-US" altLang="zh-CN" sz="1600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1" dirty="0">
                <a:latin typeface="Courier New" pitchFamily="49" charset="0"/>
              </a:rPr>
              <a:t>public class </a:t>
            </a:r>
            <a:r>
              <a:rPr lang="en-US" altLang="zh-CN" sz="1600" b="1" dirty="0" err="1">
                <a:latin typeface="Courier New" pitchFamily="49" charset="0"/>
              </a:rPr>
              <a:t>MyAxisClient</a:t>
            </a:r>
            <a:r>
              <a:rPr lang="en-US" altLang="zh-CN" sz="1600" b="1" dirty="0">
                <a:latin typeface="Courier New" pitchFamily="49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1" dirty="0">
                <a:latin typeface="Courier New" pitchFamily="49" charset="0"/>
              </a:rPr>
              <a:t>    public static void main(String [] </a:t>
            </a:r>
            <a:r>
              <a:rPr lang="en-US" altLang="zh-CN" sz="1600" b="1" dirty="0" err="1">
                <a:latin typeface="Courier New" pitchFamily="49" charset="0"/>
              </a:rPr>
              <a:t>args</a:t>
            </a:r>
            <a:r>
              <a:rPr lang="en-US" altLang="zh-CN" sz="1600" b="1" dirty="0">
                <a:latin typeface="Courier New" pitchFamily="49" charset="0"/>
              </a:rPr>
              <a:t>) {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1" dirty="0">
                <a:latin typeface="Courier New" pitchFamily="49" charset="0"/>
              </a:rPr>
              <a:t>        try {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1" dirty="0">
                <a:latin typeface="Courier New" pitchFamily="49" charset="0"/>
              </a:rPr>
              <a:t>          </a:t>
            </a:r>
            <a:r>
              <a:rPr lang="en-US" altLang="zh-CN" sz="1600" b="1" dirty="0" err="1">
                <a:latin typeface="Courier New" pitchFamily="49" charset="0"/>
              </a:rPr>
              <a:t>System.out.println</a:t>
            </a:r>
            <a:r>
              <a:rPr lang="en-US" altLang="zh-CN" sz="1600" b="1" dirty="0">
                <a:latin typeface="Courier New" pitchFamily="49" charset="0"/>
              </a:rPr>
              <a:t>("Finding </a:t>
            </a:r>
            <a:r>
              <a:rPr lang="en-US" altLang="zh-CN" sz="1600" b="1" dirty="0" err="1">
                <a:latin typeface="Courier New" pitchFamily="49" charset="0"/>
              </a:rPr>
              <a:t>InventoryService</a:t>
            </a:r>
            <a:r>
              <a:rPr lang="en-US" altLang="zh-CN" sz="1600" b="1" dirty="0">
                <a:latin typeface="Courier New" pitchFamily="49" charset="0"/>
              </a:rPr>
              <a:t> ...\n");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1" dirty="0">
                <a:latin typeface="Courier New" pitchFamily="49" charset="0"/>
              </a:rPr>
              <a:t>		  </a:t>
            </a:r>
            <a:r>
              <a:rPr lang="en-US" altLang="zh-CN" sz="1600" b="1" dirty="0" err="1">
                <a:latin typeface="Courier New" pitchFamily="49" charset="0"/>
              </a:rPr>
              <a:t>InventoryService</a:t>
            </a:r>
            <a:r>
              <a:rPr lang="en-US" altLang="zh-CN" sz="1600" b="1" dirty="0">
                <a:latin typeface="Courier New" pitchFamily="49" charset="0"/>
              </a:rPr>
              <a:t> service = new </a:t>
            </a:r>
            <a:r>
              <a:rPr lang="en-US" altLang="zh-CN" sz="1600" b="1" dirty="0" err="1">
                <a:latin typeface="Courier New" pitchFamily="49" charset="0"/>
              </a:rPr>
              <a:t>InventoryServiceLocator</a:t>
            </a:r>
            <a:r>
              <a:rPr lang="en-US" altLang="zh-CN" sz="1600" b="1" dirty="0">
                <a:latin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1" dirty="0">
                <a:latin typeface="Courier New" pitchFamily="49" charset="0"/>
              </a:rPr>
              <a:t>		  </a:t>
            </a:r>
            <a:r>
              <a:rPr lang="en-US" altLang="zh-CN" sz="1600" b="1" dirty="0" err="1">
                <a:latin typeface="Courier New" pitchFamily="49" charset="0"/>
              </a:rPr>
              <a:t>System.out.println</a:t>
            </a:r>
            <a:r>
              <a:rPr lang="en-US" altLang="zh-CN" sz="1600" b="1" dirty="0">
                <a:latin typeface="Courier New" pitchFamily="49" charset="0"/>
              </a:rPr>
              <a:t>("Getting </a:t>
            </a:r>
            <a:r>
              <a:rPr lang="en-US" altLang="zh-CN" sz="1600" b="1" dirty="0" err="1">
                <a:latin typeface="Courier New" pitchFamily="49" charset="0"/>
              </a:rPr>
              <a:t>InventoryEndpoint</a:t>
            </a:r>
            <a:r>
              <a:rPr lang="en-US" altLang="zh-CN" sz="1600" b="1" dirty="0">
                <a:latin typeface="Courier New" pitchFamily="49" charset="0"/>
              </a:rPr>
              <a:t> ...\n");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1" dirty="0">
                <a:latin typeface="Courier New" pitchFamily="49" charset="0"/>
              </a:rPr>
              <a:t>	       </a:t>
            </a:r>
            <a:r>
              <a:rPr lang="en-US" altLang="zh-CN" sz="1600" b="1" dirty="0" err="1">
                <a:latin typeface="Courier New" pitchFamily="49" charset="0"/>
              </a:rPr>
              <a:t>InventoryEndpoint</a:t>
            </a:r>
            <a:r>
              <a:rPr lang="en-US" altLang="zh-CN" sz="1600" b="1" dirty="0">
                <a:latin typeface="Courier New" pitchFamily="49" charset="0"/>
              </a:rPr>
              <a:t> endpoint=</a:t>
            </a:r>
            <a:r>
              <a:rPr lang="en-US" altLang="zh-CN" sz="1600" b="1" dirty="0" err="1">
                <a:latin typeface="Courier New" pitchFamily="49" charset="0"/>
              </a:rPr>
              <a:t>service.getInventoryEndpointPort</a:t>
            </a:r>
            <a:r>
              <a:rPr lang="en-US" altLang="zh-CN" sz="1600" b="1" dirty="0">
                <a:latin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1" dirty="0">
                <a:latin typeface="Courier New" pitchFamily="49" charset="0"/>
              </a:rPr>
              <a:t>		  </a:t>
            </a:r>
            <a:r>
              <a:rPr lang="en-US" altLang="zh-CN" sz="1600" b="1" dirty="0" err="1">
                <a:latin typeface="Courier New" pitchFamily="49" charset="0"/>
              </a:rPr>
              <a:t>System.out.println</a:t>
            </a:r>
            <a:r>
              <a:rPr lang="en-US" altLang="zh-CN" sz="1600" b="1" dirty="0">
                <a:latin typeface="Courier New" pitchFamily="49" charset="0"/>
              </a:rPr>
              <a:t>("Getting Cars ...");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1" dirty="0">
                <a:latin typeface="Courier New" pitchFamily="49" charset="0"/>
              </a:rPr>
              <a:t>		  </a:t>
            </a:r>
            <a:r>
              <a:rPr lang="en-US" altLang="zh-CN" sz="1600" b="1" dirty="0" err="1">
                <a:latin typeface="Courier New" pitchFamily="49" charset="0"/>
              </a:rPr>
              <a:t>CarDTOArray</a:t>
            </a:r>
            <a:r>
              <a:rPr lang="en-US" altLang="zh-CN" sz="1600" b="1" dirty="0">
                <a:latin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</a:rPr>
              <a:t>carDTOArray</a:t>
            </a:r>
            <a:r>
              <a:rPr lang="en-US" altLang="zh-CN" sz="1600" b="1" dirty="0">
                <a:latin typeface="Courier New" pitchFamily="49" charset="0"/>
              </a:rPr>
              <a:t> = </a:t>
            </a:r>
            <a:r>
              <a:rPr lang="en-US" altLang="zh-CN" sz="1600" b="1" dirty="0" err="1">
                <a:latin typeface="Courier New" pitchFamily="49" charset="0"/>
              </a:rPr>
              <a:t>endpoint.findAvailableCars</a:t>
            </a:r>
            <a:r>
              <a:rPr lang="en-US" altLang="zh-CN" sz="1600" b="1" dirty="0">
                <a:latin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1" dirty="0">
                <a:latin typeface="Courier New" pitchFamily="49" charset="0"/>
              </a:rPr>
              <a:t>		  </a:t>
            </a:r>
            <a:r>
              <a:rPr lang="en-US" altLang="zh-CN" sz="1600" b="1" dirty="0" err="1">
                <a:latin typeface="Courier New" pitchFamily="49" charset="0"/>
              </a:rPr>
              <a:t>CarDTO</a:t>
            </a:r>
            <a:r>
              <a:rPr lang="en-US" altLang="zh-CN" sz="1600" b="1" dirty="0">
                <a:latin typeface="Courier New" pitchFamily="49" charset="0"/>
              </a:rPr>
              <a:t>[] cars = </a:t>
            </a:r>
            <a:r>
              <a:rPr lang="en-US" altLang="zh-CN" sz="1600" b="1" dirty="0" err="1">
                <a:latin typeface="Courier New" pitchFamily="49" charset="0"/>
              </a:rPr>
              <a:t>carDTOArray.getCars</a:t>
            </a:r>
            <a:r>
              <a:rPr lang="en-US" altLang="zh-CN" sz="1600" b="1" dirty="0">
                <a:latin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endParaRPr lang="en-US" altLang="zh-CN" sz="1600" b="1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b="1" dirty="0">
                <a:latin typeface="Courier New" pitchFamily="49" charset="0"/>
              </a:rPr>
              <a:t>		  for (</a:t>
            </a:r>
            <a:r>
              <a:rPr lang="en-US" altLang="zh-CN" sz="1600" b="1" dirty="0" err="1">
                <a:latin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</a:rPr>
              <a:t>i</a:t>
            </a:r>
            <a:r>
              <a:rPr lang="en-US" altLang="zh-CN" sz="1600" b="1" dirty="0">
                <a:latin typeface="Courier New" pitchFamily="49" charset="0"/>
              </a:rPr>
              <a:t> = 0; </a:t>
            </a:r>
            <a:r>
              <a:rPr lang="en-US" altLang="zh-CN" sz="1600" b="1" dirty="0" err="1">
                <a:latin typeface="Courier New" pitchFamily="49" charset="0"/>
              </a:rPr>
              <a:t>i</a:t>
            </a:r>
            <a:r>
              <a:rPr lang="en-US" altLang="zh-CN" sz="1600" b="1" dirty="0">
                <a:latin typeface="Courier New" pitchFamily="49" charset="0"/>
              </a:rPr>
              <a:t> &lt; </a:t>
            </a:r>
            <a:r>
              <a:rPr lang="en-US" altLang="zh-CN" sz="1600" b="1" dirty="0" err="1">
                <a:latin typeface="Courier New" pitchFamily="49" charset="0"/>
              </a:rPr>
              <a:t>cars.length</a:t>
            </a:r>
            <a:r>
              <a:rPr lang="en-US" altLang="zh-CN" sz="1600" b="1" dirty="0">
                <a:latin typeface="Courier New" pitchFamily="49" charset="0"/>
              </a:rPr>
              <a:t>; ++</a:t>
            </a:r>
            <a:r>
              <a:rPr lang="en-US" altLang="zh-CN" sz="1600" b="1" dirty="0" err="1">
                <a:latin typeface="Courier New" pitchFamily="49" charset="0"/>
              </a:rPr>
              <a:t>i</a:t>
            </a:r>
            <a:r>
              <a:rPr lang="en-US" altLang="zh-CN" sz="1600" b="1" dirty="0">
                <a:latin typeface="Courier New" pitchFamily="49" charset="0"/>
              </a:rPr>
              <a:t>) {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1" dirty="0">
                <a:latin typeface="Courier New" pitchFamily="49" charset="0"/>
              </a:rPr>
              <a:t>		    </a:t>
            </a:r>
            <a:r>
              <a:rPr lang="en-US" altLang="zh-CN" sz="1600" b="1" dirty="0" err="1">
                <a:latin typeface="Courier New" pitchFamily="49" charset="0"/>
              </a:rPr>
              <a:t>System.out.println</a:t>
            </a:r>
            <a:r>
              <a:rPr lang="en-US" altLang="zh-CN" sz="1600" b="1" dirty="0">
                <a:latin typeface="Courier New" pitchFamily="49" charset="0"/>
              </a:rPr>
              <a:t>(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1" dirty="0">
                <a:latin typeface="Courier New" pitchFamily="49" charset="0"/>
              </a:rPr>
              <a:t>              "Year = [" + cars[</a:t>
            </a:r>
            <a:r>
              <a:rPr lang="en-US" altLang="zh-CN" sz="1600" b="1" dirty="0" err="1">
                <a:latin typeface="Courier New" pitchFamily="49" charset="0"/>
              </a:rPr>
              <a:t>i</a:t>
            </a:r>
            <a:r>
              <a:rPr lang="en-US" altLang="zh-CN" sz="1600" b="1" dirty="0">
                <a:latin typeface="Courier New" pitchFamily="49" charset="0"/>
              </a:rPr>
              <a:t>].</a:t>
            </a:r>
            <a:r>
              <a:rPr lang="en-US" altLang="zh-CN" sz="1600" b="1" dirty="0" err="1">
                <a:latin typeface="Courier New" pitchFamily="49" charset="0"/>
              </a:rPr>
              <a:t>getModelYear</a:t>
            </a:r>
            <a:r>
              <a:rPr lang="en-US" altLang="zh-CN" sz="1600" b="1" dirty="0">
                <a:latin typeface="Courier New" pitchFamily="49" charset="0"/>
              </a:rPr>
              <a:t>() + "], Make = [" +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1" dirty="0">
                <a:latin typeface="Courier New" pitchFamily="49" charset="0"/>
              </a:rPr>
              <a:t>                  cars[</a:t>
            </a:r>
            <a:r>
              <a:rPr lang="en-US" altLang="zh-CN" sz="1600" b="1" dirty="0" err="1">
                <a:latin typeface="Courier New" pitchFamily="49" charset="0"/>
              </a:rPr>
              <a:t>i</a:t>
            </a:r>
            <a:r>
              <a:rPr lang="en-US" altLang="zh-CN" sz="1600" b="1" dirty="0">
                <a:latin typeface="Courier New" pitchFamily="49" charset="0"/>
              </a:rPr>
              <a:t>].</a:t>
            </a:r>
            <a:r>
              <a:rPr lang="en-US" altLang="zh-CN" sz="1600" b="1" dirty="0" err="1">
                <a:latin typeface="Courier New" pitchFamily="49" charset="0"/>
              </a:rPr>
              <a:t>getMake</a:t>
            </a:r>
            <a:r>
              <a:rPr lang="en-US" altLang="zh-CN" sz="1600" b="1" dirty="0">
                <a:latin typeface="Courier New" pitchFamily="49" charset="0"/>
              </a:rPr>
              <a:t>() + "], Model = [" + </a:t>
            </a:r>
            <a:r>
              <a:rPr lang="en-US" altLang="zh-CN" sz="1600" b="1" dirty="0" err="1">
                <a:latin typeface="Courier New" pitchFamily="49" charset="0"/>
              </a:rPr>
              <a:t>ars</a:t>
            </a:r>
            <a:r>
              <a:rPr lang="en-US" altLang="zh-CN" sz="1600" b="1" dirty="0">
                <a:latin typeface="Courier New" pitchFamily="49" charset="0"/>
              </a:rPr>
              <a:t>[</a:t>
            </a:r>
            <a:r>
              <a:rPr lang="en-US" altLang="zh-CN" sz="1600" b="1" dirty="0" err="1">
                <a:latin typeface="Courier New" pitchFamily="49" charset="0"/>
              </a:rPr>
              <a:t>i</a:t>
            </a:r>
            <a:r>
              <a:rPr lang="en-US" altLang="zh-CN" sz="1600" b="1" dirty="0">
                <a:latin typeface="Courier New" pitchFamily="49" charset="0"/>
              </a:rPr>
              <a:t>].</a:t>
            </a:r>
            <a:r>
              <a:rPr lang="en-US" altLang="zh-CN" sz="1600" b="1" dirty="0" err="1">
                <a:latin typeface="Courier New" pitchFamily="49" charset="0"/>
              </a:rPr>
              <a:t>getModel</a:t>
            </a:r>
            <a:r>
              <a:rPr lang="en-US" altLang="zh-CN" sz="1600" b="1" dirty="0">
                <a:latin typeface="Courier New" pitchFamily="49" charset="0"/>
              </a:rPr>
              <a:t>()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1" dirty="0">
                <a:latin typeface="Courier New" pitchFamily="49" charset="0"/>
              </a:rPr>
              <a:t>                  + "], status = [" +  cars[</a:t>
            </a:r>
            <a:r>
              <a:rPr lang="en-US" altLang="zh-CN" sz="1600" b="1" dirty="0" err="1">
                <a:latin typeface="Courier New" pitchFamily="49" charset="0"/>
              </a:rPr>
              <a:t>i</a:t>
            </a:r>
            <a:r>
              <a:rPr lang="en-US" altLang="zh-CN" sz="1600" b="1" dirty="0">
                <a:latin typeface="Courier New" pitchFamily="49" charset="0"/>
              </a:rPr>
              <a:t>].</a:t>
            </a:r>
            <a:r>
              <a:rPr lang="en-US" altLang="zh-CN" sz="1600" b="1" dirty="0" err="1">
                <a:latin typeface="Courier New" pitchFamily="49" charset="0"/>
              </a:rPr>
              <a:t>getStatus</a:t>
            </a:r>
            <a:r>
              <a:rPr lang="en-US" altLang="zh-CN" sz="1600" b="1" dirty="0">
                <a:latin typeface="Courier New" pitchFamily="49" charset="0"/>
              </a:rPr>
              <a:t>() + "]");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1" dirty="0">
                <a:latin typeface="Courier New" pitchFamily="49" charset="0"/>
              </a:rPr>
              <a:t>		  }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1" dirty="0">
                <a:latin typeface="Courier New" pitchFamily="49" charset="0"/>
              </a:rPr>
              <a:t>	    } catch(Exception e) {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1" dirty="0">
                <a:latin typeface="Courier New" pitchFamily="49" charset="0"/>
              </a:rPr>
              <a:t>	        </a:t>
            </a:r>
            <a:r>
              <a:rPr lang="en-US" altLang="zh-CN" sz="1600" b="1" dirty="0" err="1">
                <a:latin typeface="Courier New" pitchFamily="49" charset="0"/>
              </a:rPr>
              <a:t>e.printStackTrace</a:t>
            </a:r>
            <a:r>
              <a:rPr lang="en-US" altLang="zh-CN" sz="1600" b="1" dirty="0">
                <a:latin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1" dirty="0">
                <a:latin typeface="Courier New" pitchFamily="49" charset="0"/>
              </a:rPr>
              <a:t>        }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1" dirty="0">
                <a:latin typeface="Courier New" pitchFamily="49" charset="0"/>
              </a:rPr>
              <a:t>    }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1" dirty="0"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600" b="1" dirty="0">
              <a:latin typeface="Courier New" pitchFamily="49" charset="0"/>
            </a:endParaRPr>
          </a:p>
        </p:txBody>
      </p:sp>
      <p:sp>
        <p:nvSpPr>
          <p:cNvPr id="386053" name="Text Box 5"/>
          <p:cNvSpPr txBox="1">
            <a:spLocks noChangeArrowheads="1"/>
          </p:cNvSpPr>
          <p:nvPr/>
        </p:nvSpPr>
        <p:spPr bwMode="auto">
          <a:xfrm>
            <a:off x="5364163" y="138113"/>
            <a:ext cx="3819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/>
              <a:t>客户代码（ </a:t>
            </a:r>
            <a:r>
              <a:rPr lang="en-US" altLang="zh-CN" sz="2800" b="1" dirty="0"/>
              <a:t>J2SE 1.4 </a:t>
            </a:r>
            <a:r>
              <a:rPr lang="zh-CN" altLang="en-US" sz="2800" b="1" dirty="0"/>
              <a:t>）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95263" y="666750"/>
            <a:ext cx="8015287" cy="914400"/>
          </a:xfrm>
          <a:noFill/>
          <a:ln/>
        </p:spPr>
        <p:txBody>
          <a:bodyPr/>
          <a:lstStyle/>
          <a:p>
            <a:r>
              <a:rPr lang="en-US" altLang="zh-CN" sz="3600"/>
              <a:t>RPC vs. Document</a:t>
            </a:r>
          </a:p>
        </p:txBody>
      </p:sp>
      <p:sp>
        <p:nvSpPr>
          <p:cNvPr id="389125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530350"/>
            <a:ext cx="8283575" cy="4419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b="1"/>
              <a:t>RPC</a:t>
            </a:r>
          </a:p>
          <a:p>
            <a:pPr lvl="1"/>
            <a:r>
              <a:rPr lang="zh-CN" altLang="en-US" b="1"/>
              <a:t>耦合密切些</a:t>
            </a:r>
          </a:p>
          <a:p>
            <a:pPr lvl="2"/>
            <a:r>
              <a:rPr lang="zh-CN" altLang="en-US" b="1"/>
              <a:t>相对脆弱</a:t>
            </a:r>
          </a:p>
          <a:p>
            <a:pPr lvl="1"/>
            <a:r>
              <a:rPr lang="zh-CN" altLang="en-US" b="1"/>
              <a:t>仅仅是调用</a:t>
            </a:r>
          </a:p>
          <a:p>
            <a:r>
              <a:rPr lang="en-US" altLang="zh-CN" b="1"/>
              <a:t>Document</a:t>
            </a:r>
          </a:p>
          <a:p>
            <a:pPr lvl="1"/>
            <a:r>
              <a:rPr lang="zh-CN" altLang="en-US" b="1"/>
              <a:t>耦合松散些</a:t>
            </a:r>
          </a:p>
          <a:p>
            <a:pPr lvl="2"/>
            <a:r>
              <a:rPr lang="zh-CN" altLang="en-US" b="1"/>
              <a:t>对应用修改适应性好</a:t>
            </a:r>
          </a:p>
          <a:p>
            <a:pPr lvl="2"/>
            <a:r>
              <a:rPr lang="zh-CN" altLang="en-US" b="1"/>
              <a:t>没有序列化</a:t>
            </a:r>
            <a:r>
              <a:rPr lang="en-US" altLang="zh-CN" b="1"/>
              <a:t>/</a:t>
            </a:r>
            <a:r>
              <a:rPr lang="zh-CN" altLang="en-US" b="1"/>
              <a:t>反序列化问题</a:t>
            </a:r>
          </a:p>
          <a:p>
            <a:pPr lvl="1"/>
            <a:r>
              <a:rPr lang="zh-CN" altLang="en-US" b="1"/>
              <a:t>需要额外的设计工作</a:t>
            </a:r>
          </a:p>
          <a:p>
            <a:pPr lvl="2"/>
            <a:r>
              <a:rPr lang="zh-CN" altLang="en-US" b="1"/>
              <a:t>需要解释客户消息内容，然后进行相应操作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7" name="Rectangle 5"/>
          <p:cNvSpPr>
            <a:spLocks noGrp="1" noChangeArrowheads="1"/>
          </p:cNvSpPr>
          <p:nvPr>
            <p:ph type="title"/>
          </p:nvPr>
        </p:nvSpPr>
        <p:spPr>
          <a:xfrm>
            <a:off x="195263" y="877888"/>
            <a:ext cx="8015287" cy="91440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/>
              <a:t>考虑 </a:t>
            </a:r>
            <a:r>
              <a:rPr lang="en-US" altLang="zh-CN"/>
              <a:t>Web Services</a:t>
            </a:r>
            <a:r>
              <a:rPr lang="zh-CN" altLang="en-US"/>
              <a:t>的几个理由</a:t>
            </a:r>
          </a:p>
        </p:txBody>
      </p:sp>
      <p:sp>
        <p:nvSpPr>
          <p:cNvPr id="346118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2249488"/>
            <a:ext cx="7924800" cy="4419600"/>
          </a:xfrm>
          <a:noFill/>
          <a:ln/>
        </p:spPr>
        <p:txBody>
          <a:bodyPr/>
          <a:lstStyle/>
          <a:p>
            <a:r>
              <a:rPr lang="zh-CN" altLang="en-US"/>
              <a:t>业务上</a:t>
            </a:r>
          </a:p>
          <a:p>
            <a:pPr lvl="1"/>
            <a:r>
              <a:rPr lang="zh-CN" altLang="en-US"/>
              <a:t>需要与外部客户通信</a:t>
            </a:r>
          </a:p>
          <a:p>
            <a:r>
              <a:rPr lang="zh-CN" altLang="en-US"/>
              <a:t>技术上</a:t>
            </a:r>
          </a:p>
          <a:p>
            <a:pPr lvl="1"/>
            <a:r>
              <a:rPr lang="zh-CN" altLang="en-US"/>
              <a:t>应用需要与 其它语言编写的 客户程序通信</a:t>
            </a:r>
          </a:p>
          <a:p>
            <a:pPr lvl="1"/>
            <a:r>
              <a:rPr lang="zh-CN" altLang="en-US"/>
              <a:t>客户在防火墙之外</a:t>
            </a:r>
          </a:p>
          <a:p>
            <a:r>
              <a:rPr lang="zh-CN" altLang="en-US"/>
              <a:t>管理上</a:t>
            </a:r>
          </a:p>
          <a:p>
            <a:pPr lvl="1"/>
            <a:r>
              <a:rPr lang="zh-CN" altLang="en-US"/>
              <a:t>管理托管 </a:t>
            </a:r>
            <a:r>
              <a:rPr lang="en-US" altLang="zh-CN"/>
              <a:t>web service </a:t>
            </a:r>
            <a:r>
              <a:rPr lang="zh-CN" altLang="en-US"/>
              <a:t>应用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40" name="Rectangle 4"/>
          <p:cNvSpPr>
            <a:spLocks noGrp="1" noChangeArrowheads="1"/>
          </p:cNvSpPr>
          <p:nvPr>
            <p:ph type="title"/>
          </p:nvPr>
        </p:nvSpPr>
        <p:spPr>
          <a:xfrm>
            <a:off x="195263" y="908050"/>
            <a:ext cx="8015287" cy="91440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/>
              <a:t>什么时候不要使用</a:t>
            </a:r>
            <a:r>
              <a:rPr lang="en-US" altLang="zh-CN"/>
              <a:t>Web Services</a:t>
            </a:r>
          </a:p>
        </p:txBody>
      </p:sp>
      <p:sp>
        <p:nvSpPr>
          <p:cNvPr id="347141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889125"/>
            <a:ext cx="8820150" cy="4708525"/>
          </a:xfrm>
          <a:noFill/>
          <a:ln/>
        </p:spPr>
        <p:txBody>
          <a:bodyPr/>
          <a:lstStyle/>
          <a:p>
            <a:r>
              <a:rPr lang="zh-CN" altLang="en-US" b="1"/>
              <a:t>客户程序与应用使用相同语言编写</a:t>
            </a:r>
          </a:p>
          <a:p>
            <a:r>
              <a:rPr lang="zh-CN" altLang="en-US" b="1"/>
              <a:t>通信开销大</a:t>
            </a:r>
          </a:p>
          <a:p>
            <a:pPr lvl="1"/>
            <a:r>
              <a:rPr lang="zh-CN" altLang="en-US" b="1"/>
              <a:t>序列化或者远程访问开销大</a:t>
            </a:r>
          </a:p>
          <a:p>
            <a:pPr lvl="1"/>
            <a:r>
              <a:rPr lang="en-US" altLang="zh-CN" b="1"/>
              <a:t>Web Services/XML </a:t>
            </a:r>
            <a:r>
              <a:rPr lang="zh-CN" altLang="en-US" b="1"/>
              <a:t>处理开销大</a:t>
            </a:r>
          </a:p>
          <a:p>
            <a:pPr lvl="1"/>
            <a:r>
              <a:rPr lang="zh-CN" altLang="en-US" b="1"/>
              <a:t>“</a:t>
            </a:r>
            <a:r>
              <a:rPr lang="en-US" altLang="zh-CN" b="1"/>
              <a:t>Don’t Use XML to Communicate Unless You Really, Really Have To” – Floyd Marinescu, The Middleware Company </a:t>
            </a:r>
          </a:p>
          <a:p>
            <a:r>
              <a:rPr lang="zh-CN" altLang="en-US" b="1"/>
              <a:t>永远记住：</a:t>
            </a:r>
            <a:r>
              <a:rPr lang="en-US" altLang="zh-CN" b="1"/>
              <a:t>Web Services/XML </a:t>
            </a:r>
            <a:r>
              <a:rPr lang="zh-CN" altLang="en-US" b="1"/>
              <a:t>是用于集成的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584</TotalTime>
  <Words>5742</Words>
  <Application>Microsoft Macintosh PowerPoint</Application>
  <PresentationFormat>全屏显示(4:3)</PresentationFormat>
  <Paragraphs>848</Paragraphs>
  <Slides>66</Slides>
  <Notes>66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5" baseType="lpstr">
      <vt:lpstr>宋体</vt:lpstr>
      <vt:lpstr>Arial</vt:lpstr>
      <vt:lpstr>Calibri</vt:lpstr>
      <vt:lpstr>Constantia</vt:lpstr>
      <vt:lpstr>Courier New</vt:lpstr>
      <vt:lpstr>Times New Roman</vt:lpstr>
      <vt:lpstr>Wingdings</vt:lpstr>
      <vt:lpstr>Wingdings 2</vt:lpstr>
      <vt:lpstr>流畅</vt:lpstr>
      <vt:lpstr>PowerPoint 演示文稿</vt:lpstr>
      <vt:lpstr>PowerPoint 演示文稿</vt:lpstr>
      <vt:lpstr>一、Web 服务简介</vt:lpstr>
      <vt:lpstr>PowerPoint 演示文稿</vt:lpstr>
      <vt:lpstr>PowerPoint 演示文稿</vt:lpstr>
      <vt:lpstr>PowerPoint 演示文稿</vt:lpstr>
      <vt:lpstr>RPC vs. Document</vt:lpstr>
      <vt:lpstr>考虑 Web Services的几个理由</vt:lpstr>
      <vt:lpstr>什么时候不要使用Web Services</vt:lpstr>
      <vt:lpstr>PowerPoint 演示文稿</vt:lpstr>
      <vt:lpstr>PowerPoint 演示文稿</vt:lpstr>
      <vt:lpstr>客户端AXIS 句柄链处理架构</vt:lpstr>
      <vt:lpstr>AXIS的子系统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1、概述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四、支持Web 服务的J2EE应用</vt:lpstr>
      <vt:lpstr>PowerPoint 演示文稿</vt:lpstr>
      <vt:lpstr>PowerPoint 演示文稿</vt:lpstr>
      <vt:lpstr>Static stub</vt:lpstr>
      <vt:lpstr>PowerPoint 演示文稿</vt:lpstr>
      <vt:lpstr>Dynamic proxy 与Static stub 不同的是可以指定生成的客户端代理</vt:lpstr>
      <vt:lpstr>一个汽车网站的例子</vt:lpstr>
      <vt:lpstr>服务端点接口</vt:lpstr>
      <vt:lpstr>修改 ejb-jar.xml</vt:lpstr>
      <vt:lpstr>webservices.xml</vt:lpstr>
      <vt:lpstr>PowerPoint 演示文稿</vt:lpstr>
      <vt:lpstr>JAX-RPC 映射文件</vt:lpstr>
      <vt:lpstr>PowerPoint 演示文稿</vt:lpstr>
      <vt:lpstr>PowerPoint 演示文稿</vt:lpstr>
      <vt:lpstr>PowerPoint 演示文稿</vt:lpstr>
      <vt:lpstr>PowerPoint 演示文稿</vt:lpstr>
      <vt:lpstr>WSDL File</vt:lpstr>
      <vt:lpstr>PowerPoint 演示文稿</vt:lpstr>
      <vt:lpstr>PowerPoint 演示文稿</vt:lpstr>
      <vt:lpstr>修改 WSDL URL</vt:lpstr>
      <vt:lpstr>修改 EJB</vt:lpstr>
      <vt:lpstr>PowerPoint 演示文稿</vt:lpstr>
      <vt:lpstr>Web Services 与 Collections</vt:lpstr>
      <vt:lpstr>EJB JAR 文件结构</vt:lpstr>
      <vt:lpstr>客户端：产生 Web Service Proxy 代码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高星</cp:lastModifiedBy>
  <cp:revision>8</cp:revision>
  <dcterms:modified xsi:type="dcterms:W3CDTF">2024-05-13T08:10:39Z</dcterms:modified>
</cp:coreProperties>
</file>