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3"/>
  </p:notesMasterIdLst>
  <p:sldIdLst>
    <p:sldId id="603" r:id="rId2"/>
    <p:sldId id="319" r:id="rId3"/>
    <p:sldId id="582" r:id="rId4"/>
    <p:sldId id="320" r:id="rId5"/>
    <p:sldId id="463" r:id="rId6"/>
    <p:sldId id="583" r:id="rId7"/>
    <p:sldId id="607" r:id="rId8"/>
    <p:sldId id="605" r:id="rId9"/>
    <p:sldId id="606" r:id="rId10"/>
    <p:sldId id="471" r:id="rId11"/>
    <p:sldId id="584" r:id="rId12"/>
    <p:sldId id="498" r:id="rId13"/>
    <p:sldId id="499" r:id="rId14"/>
    <p:sldId id="326" r:id="rId15"/>
    <p:sldId id="328" r:id="rId16"/>
    <p:sldId id="566" r:id="rId17"/>
    <p:sldId id="567" r:id="rId18"/>
    <p:sldId id="568" r:id="rId19"/>
    <p:sldId id="569" r:id="rId20"/>
    <p:sldId id="570" r:id="rId21"/>
    <p:sldId id="571" r:id="rId22"/>
    <p:sldId id="331" r:id="rId23"/>
    <p:sldId id="564" r:id="rId24"/>
    <p:sldId id="332" r:id="rId25"/>
    <p:sldId id="333" r:id="rId26"/>
    <p:sldId id="334" r:id="rId27"/>
    <p:sldId id="473" r:id="rId28"/>
    <p:sldId id="608" r:id="rId29"/>
    <p:sldId id="523" r:id="rId30"/>
    <p:sldId id="524" r:id="rId31"/>
    <p:sldId id="526" r:id="rId32"/>
    <p:sldId id="467" r:id="rId33"/>
    <p:sldId id="474" r:id="rId34"/>
    <p:sldId id="346" r:id="rId35"/>
    <p:sldId id="347" r:id="rId36"/>
    <p:sldId id="348" r:id="rId37"/>
    <p:sldId id="349" r:id="rId38"/>
    <p:sldId id="468" r:id="rId39"/>
    <p:sldId id="503" r:id="rId40"/>
    <p:sldId id="504" r:id="rId41"/>
    <p:sldId id="502" r:id="rId4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3300"/>
    <a:srgbClr val="996633"/>
    <a:srgbClr val="CC9900"/>
    <a:srgbClr val="993300"/>
    <a:srgbClr val="CC6600"/>
    <a:srgbClr val="FF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30" autoAdjust="0"/>
  </p:normalViewPr>
  <p:slideViewPr>
    <p:cSldViewPr>
      <p:cViewPr varScale="1">
        <p:scale>
          <a:sx n="89" d="100"/>
          <a:sy n="89" d="100"/>
        </p:scale>
        <p:origin x="8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19.wmf"/><Relationship Id="rId4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9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2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62D6F9C-E8DC-4C79-9BF7-5284C8D1E6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6C71DB1-991E-4696-ADDB-83B91EA5760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5313ADF-FF1D-44B5-B5A0-DE3E09CE146A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4EAFD7F-4369-4097-85CA-DA7C8DE0F012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B76E27C-6BDF-4CA2-91F4-4B6363E870D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B8DFC45-8ED4-4EBC-A916-443EF89A90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D8FE78-7795-4886-9150-9F168425E34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D8FE78-7795-4886-9150-9F168425E34A}" type="slidenum">
              <a:rPr lang="zh-CN" altLang="zh-CN" smtClean="0"/>
              <a:pPr>
                <a:defRPr/>
              </a:pPr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19882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1200" dirty="0">
                <a:solidFill>
                  <a:srgbClr val="996633"/>
                </a:solidFill>
                <a:latin typeface="宋体" panose="02010600030101010101" pitchFamily="2" charset="-122"/>
              </a:rPr>
              <a:t>图片顺序：</a:t>
            </a:r>
            <a:endParaRPr lang="en-US" altLang="zh-CN" sz="1200" dirty="0">
              <a:solidFill>
                <a:srgbClr val="996633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1200" dirty="0">
                <a:solidFill>
                  <a:srgbClr val="996633"/>
                </a:solidFill>
                <a:latin typeface="宋体" panose="02010600030101010101" pitchFamily="2" charset="-122"/>
              </a:rPr>
              <a:t>ab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solidFill>
                  <a:srgbClr val="996633"/>
                </a:solidFill>
                <a:latin typeface="宋体" panose="02010600030101010101" pitchFamily="2" charset="-122"/>
              </a:rPr>
              <a:t>cd</a:t>
            </a:r>
          </a:p>
          <a:p>
            <a:pPr marL="0" indent="0" eaLnBrk="1" hangingPunct="1">
              <a:buNone/>
            </a:pPr>
            <a:r>
              <a:rPr lang="en-US" altLang="zh-CN" sz="1200" dirty="0" err="1">
                <a:solidFill>
                  <a:srgbClr val="996633"/>
                </a:solidFill>
                <a:latin typeface="宋体" panose="02010600030101010101" pitchFamily="2" charset="-122"/>
              </a:rPr>
              <a:t>ef</a:t>
            </a:r>
            <a:endParaRPr lang="en-US" altLang="zh-CN" sz="1200" dirty="0">
              <a:solidFill>
                <a:srgbClr val="996633"/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D8FE78-7795-4886-9150-9F168425E34A}" type="slidenum">
              <a:rPr lang="zh-CN" altLang="zh-CN" smtClean="0"/>
              <a:pPr>
                <a:defRPr/>
              </a:pPr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3139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滤波后：较小物体与背景混在一起了，较大物体变成“斑点”而易于检测</a:t>
            </a:r>
            <a:endParaRPr lang="en-US" altLang="zh-CN" dirty="0"/>
          </a:p>
          <a:p>
            <a:r>
              <a:rPr lang="zh-CN" altLang="en-US" dirty="0"/>
              <a:t>（图</a:t>
            </a:r>
            <a:r>
              <a:rPr lang="en-US" altLang="zh-CN" dirty="0"/>
              <a:t>c</a:t>
            </a:r>
            <a:r>
              <a:rPr lang="zh-CN" altLang="en-US" dirty="0"/>
              <a:t>的黑色背景应该略白一些）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D8FE78-7795-4886-9150-9F168425E34A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52534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当然还有其他非线性滤波器：比如（离散）高斯函数滤波器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D8FE78-7795-4886-9150-9F168425E34A}" type="slidenum">
              <a:rPr lang="zh-CN" altLang="zh-CN" smtClean="0"/>
              <a:pPr>
                <a:defRPr/>
              </a:pPr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45020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u="none" dirty="0">
                <a:latin typeface="宋体" panose="02010600030101010101" pitchFamily="2" charset="-122"/>
              </a:rPr>
              <a:t>椒盐噪声：</a:t>
            </a:r>
            <a:r>
              <a:rPr lang="zh-CN" altLang="en-US" sz="1200" b="0" dirty="0">
                <a:latin typeface="宋体" panose="02010600030101010101" pitchFamily="2" charset="-122"/>
              </a:rPr>
              <a:t>图像上的黑白点噪声，比如黑白电视机没有节目时的画面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D8FE78-7795-4886-9150-9F168425E34A}" type="slidenum">
              <a:rPr lang="zh-CN" altLang="zh-CN" smtClean="0"/>
              <a:pPr>
                <a:defRPr/>
              </a:pPr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65555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中值滤波去除椒盐噪声的动态过程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D8FE78-7795-4886-9150-9F168425E34A}" type="slidenum">
              <a:rPr lang="zh-CN" altLang="zh-CN" smtClean="0"/>
              <a:pPr>
                <a:defRPr/>
              </a:pPr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235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都是线性算子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D8FE78-7795-4886-9150-9F168425E34A}" type="slidenum">
              <a:rPr lang="zh-CN" altLang="zh-CN" smtClean="0"/>
              <a:pPr>
                <a:defRPr/>
              </a:pPr>
              <a:t>27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64285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蓝色框内：一条扫描线对应的灰度值，以及一阶和二阶微分</a:t>
            </a:r>
            <a:endParaRPr lang="en-US" altLang="zh-CN" dirty="0"/>
          </a:p>
          <a:p>
            <a:r>
              <a:rPr lang="zh-CN" altLang="en-US" dirty="0"/>
              <a:t>红丝圈内：微分曲线的“斜坡”和“台阶”</a:t>
            </a:r>
            <a:endParaRPr lang="en-US" altLang="zh-CN" dirty="0"/>
          </a:p>
          <a:p>
            <a:r>
              <a:rPr lang="zh-CN" altLang="en-US" dirty="0"/>
              <a:t>亮蓝框内：一阶微分产生了较粗的边缘，而二阶微分只产生了两个像素的边缘，因此后者的锐化效果更好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D8FE78-7795-4886-9150-9F168425E34A}" type="slidenum">
              <a:rPr lang="zh-CN" altLang="zh-CN" smtClean="0"/>
              <a:pPr>
                <a:defRPr/>
              </a:pPr>
              <a:t>28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41437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几何意义：在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y</a:t>
            </a:r>
            <a:r>
              <a:rPr lang="zh-CN" altLang="en-US"/>
              <a:t>轴方向上的二阶导数之和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D8FE78-7795-4886-9150-9F168425E34A}" type="slidenum">
              <a:rPr lang="zh-CN" altLang="zh-CN" smtClean="0"/>
              <a:pPr>
                <a:defRPr/>
              </a:pPr>
              <a:t>29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570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  <a:r>
              <a:rPr lang="zh-CN" altLang="en-US" dirty="0"/>
              <a:t>领域的拉普拉斯模板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  <a:r>
              <a:rPr lang="zh-CN" altLang="en-US" dirty="0"/>
              <a:t>领域的拉普拉斯模板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分别是对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取负）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D8FE78-7795-4886-9150-9F168425E34A}" type="slidenum">
              <a:rPr lang="zh-CN" altLang="zh-CN" smtClean="0"/>
              <a:pPr>
                <a:defRPr/>
              </a:pPr>
              <a:t>30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71979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c</a:t>
            </a:r>
            <a:r>
              <a:rPr lang="zh-CN" altLang="en-US" dirty="0"/>
              <a:t>：把</a:t>
            </a:r>
            <a:r>
              <a:rPr lang="en-US" altLang="zh-CN" dirty="0"/>
              <a:t>b</a:t>
            </a:r>
            <a:r>
              <a:rPr lang="zh-CN" altLang="en-US" dirty="0"/>
              <a:t>中的黑色对应的</a:t>
            </a:r>
            <a:r>
              <a:rPr lang="en-US" altLang="zh-CN" dirty="0"/>
              <a:t>0</a:t>
            </a:r>
            <a:r>
              <a:rPr lang="zh-CN" altLang="en-US" dirty="0"/>
              <a:t>灰度值提升为灰色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D8FE78-7795-4886-9150-9F168425E34A}" type="slidenum">
              <a:rPr lang="zh-CN" altLang="zh-CN" smtClean="0"/>
              <a:pPr>
                <a:defRPr/>
              </a:pPr>
              <a:t>32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41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滤波一词来源于频域处理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线性空间滤波一一对应于 频率滤波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而非线性空间滤波则是频率滤波做不到的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D8FE78-7795-4886-9150-9F168425E34A}" type="slidenum">
              <a:rPr lang="zh-CN" altLang="zh-CN" smtClean="0"/>
              <a:pPr>
                <a:defRPr/>
              </a:pPr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58956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隐形眼镜的图像：右图为使用</a:t>
            </a:r>
            <a:r>
              <a:rPr lang="en-US" altLang="zh-CN" dirty="0" err="1"/>
              <a:t>sobel</a:t>
            </a:r>
            <a:r>
              <a:rPr lang="zh-CN" altLang="en-US" dirty="0"/>
              <a:t>模板进行锐化的结果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D8FE78-7795-4886-9150-9F168425E34A}" type="slidenum">
              <a:rPr lang="zh-CN" altLang="zh-CN" smtClean="0"/>
              <a:pPr>
                <a:defRPr/>
              </a:pPr>
              <a:t>38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5203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线性滤波器</a:t>
            </a:r>
            <a:r>
              <a:rPr lang="en-US" altLang="zh-CN" dirty="0"/>
              <a:t>=</a:t>
            </a:r>
            <a:r>
              <a:rPr lang="zh-CN" altLang="en-US" dirty="0"/>
              <a:t>模板</a:t>
            </a:r>
            <a:r>
              <a:rPr lang="en-US" altLang="zh-CN" dirty="0"/>
              <a:t>+</a:t>
            </a:r>
            <a:r>
              <a:rPr lang="zh-CN" altLang="en-US" dirty="0"/>
              <a:t>计算公式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D8FE78-7795-4886-9150-9F168425E34A}" type="slidenum">
              <a:rPr lang="zh-CN" altLang="zh-CN" smtClean="0"/>
              <a:pPr>
                <a:defRPr/>
              </a:pPr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83443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D8FE78-7795-4886-9150-9F168425E34A}" type="slidenum">
              <a:rPr lang="zh-CN" altLang="zh-CN" smtClean="0"/>
              <a:pPr>
                <a:defRPr/>
              </a:pPr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1022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线性变换的定义：</a:t>
            </a:r>
            <a:r>
              <a:rPr lang="en-US" altLang="zh-CN"/>
              <a:t>https://baike.baidu.com/item/%E7%BA%BF%E6%80%A7%E5%8F%98%E6%8D%A2/5904192?fr=aladdin</a:t>
            </a:r>
          </a:p>
          <a:p>
            <a:r>
              <a:rPr lang="zh-CN" altLang="en-US"/>
              <a:t>上述证明的参考：</a:t>
            </a:r>
            <a:r>
              <a:rPr lang="en-US" altLang="zh-CN"/>
              <a:t>https://wenku.baidu.com/view/504ad8b231d4b14e852458fb770bf78a64293a73.html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D8FE78-7795-4886-9150-9F168425E34A}" type="slidenum">
              <a:rPr lang="zh-CN" altLang="zh-CN" smtClean="0"/>
              <a:pPr>
                <a:defRPr/>
              </a:pPr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4320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卷积为什么必须翻转：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在性质上，它有相关运算所没有的性质，比如</a:t>
            </a:r>
            <a:r>
              <a:rPr lang="zh-CN" altLang="en-US" sz="1200" b="0" dirty="0">
                <a:solidFill>
                  <a:srgbClr val="00B050"/>
                </a:solidFill>
              </a:rPr>
              <a:t>交换律、结合律、分配率</a:t>
            </a:r>
            <a:endParaRPr lang="en-US" altLang="zh-CN" b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https://wenku.baidu.com/view/b6207e2efe4ffe4733687e21af45b307e871f92c.html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https://baike.baidu.com/item/%E5%8D%B7%E7%A7%AF/9411006?fr=aladdin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D8FE78-7795-4886-9150-9F168425E34A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81858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卷积为什么必须翻转：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在概念上，卷积来源于“信号处理”，它的提出是为了刻画</a:t>
            </a:r>
            <a:r>
              <a:rPr lang="zh-CN" altLang="en-US" b="1" dirty="0">
                <a:solidFill>
                  <a:srgbClr val="00B050"/>
                </a:solidFill>
                <a:highlight>
                  <a:srgbClr val="FFFF00"/>
                </a:highlight>
              </a:rPr>
              <a:t>线性</a:t>
            </a:r>
            <a:r>
              <a:rPr lang="zh-CN" altLang="en-US" b="1" dirty="0">
                <a:solidFill>
                  <a:srgbClr val="00B050"/>
                </a:solidFill>
              </a:rPr>
              <a:t>时不变系统（即卷积值）</a:t>
            </a:r>
            <a:r>
              <a:rPr lang="zh-CN" altLang="en-US" b="1" dirty="0"/>
              <a:t>与输入信号</a:t>
            </a:r>
            <a:r>
              <a:rPr lang="en-US" altLang="zh-CN" b="1" dirty="0"/>
              <a:t>f(</a:t>
            </a:r>
            <a:r>
              <a:rPr lang="en-US" altLang="zh-CN" b="1" dirty="0" err="1"/>
              <a:t>x,y</a:t>
            </a:r>
            <a:r>
              <a:rPr lang="en-US" altLang="zh-CN" b="1" dirty="0"/>
              <a:t>)</a:t>
            </a:r>
            <a:r>
              <a:rPr lang="zh-CN" altLang="en-US" b="1" dirty="0"/>
              <a:t>和单位冲激响应信号</a:t>
            </a:r>
            <a:r>
              <a:rPr lang="en-US" altLang="zh-CN" b="1" dirty="0"/>
              <a:t>w(</a:t>
            </a:r>
            <a:r>
              <a:rPr lang="en-US" altLang="zh-CN" b="1" dirty="0" err="1"/>
              <a:t>s,t</a:t>
            </a:r>
            <a:r>
              <a:rPr lang="en-US" altLang="zh-CN" b="1" dirty="0"/>
              <a:t>)</a:t>
            </a:r>
            <a:r>
              <a:rPr lang="zh-CN" altLang="en-US" b="1" dirty="0"/>
              <a:t>之间的关系</a:t>
            </a:r>
            <a:r>
              <a:rPr lang="zh-CN" altLang="en-US" sz="1200" b="0" dirty="0">
                <a:solidFill>
                  <a:srgbClr val="00B050"/>
                </a:solidFill>
              </a:rPr>
              <a:t>。</a:t>
            </a:r>
            <a:endParaRPr lang="en-US" altLang="zh-CN" sz="1200" b="0" dirty="0">
              <a:solidFill>
                <a:srgbClr val="00B05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https://zhuanlan.zhihu.com/p/138436641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D8FE78-7795-4886-9150-9F168425E34A}" type="slidenum">
              <a:rPr lang="zh-CN" altLang="zh-CN" smtClean="0"/>
              <a:pPr>
                <a:defRPr/>
              </a:pPr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93439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dirty="0"/>
              <a:t>使用卷积进行滤波的优点：</a:t>
            </a:r>
            <a:r>
              <a:rPr lang="en-US" altLang="zh-CN" sz="1200" b="0" dirty="0"/>
              <a:t>1. </a:t>
            </a:r>
            <a:r>
              <a:rPr lang="zh-CN" altLang="en-US" sz="1200" b="0" dirty="0"/>
              <a:t>直观 </a:t>
            </a:r>
            <a:r>
              <a:rPr lang="en-US" altLang="zh-CN" sz="1200" b="0" dirty="0"/>
              <a:t>2. </a:t>
            </a:r>
            <a:r>
              <a:rPr lang="zh-CN" altLang="en-US" sz="1200" b="0" dirty="0"/>
              <a:t>可以使用卷积的代数性质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D8FE78-7795-4886-9150-9F168425E34A}" type="slidenum">
              <a:rPr lang="zh-CN" altLang="zh-CN" smtClean="0"/>
              <a:pPr>
                <a:defRPr/>
              </a:pPr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81711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加权平均（右侧模板）的几何意义：离中心越远处的像素，意义约小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D8FE78-7795-4886-9150-9F168425E34A}" type="slidenum">
              <a:rPr lang="zh-CN" altLang="zh-CN" smtClean="0"/>
              <a:pPr>
                <a:defRPr/>
              </a:pPr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139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6A3E8B9C-7BA5-47E4-A7B7-DEB0F456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0 w 1000"/>
              <a:gd name="T3" fmla="*/ 0 h 1000"/>
              <a:gd name="T4" fmla="*/ 0 w 1000"/>
              <a:gd name="T5" fmla="*/ 0 h 1000"/>
              <a:gd name="T6" fmla="*/ 0 w 1000"/>
              <a:gd name="T7" fmla="*/ 0 h 1000"/>
              <a:gd name="T8" fmla="*/ 0 w 1000"/>
              <a:gd name="T9" fmla="*/ 0 h 1000"/>
              <a:gd name="T10" fmla="*/ 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1000"/>
              <a:gd name="T19" fmla="*/ 3163 h 1000"/>
              <a:gd name="T20" fmla="*/ 18437 w 1000"/>
              <a:gd name="T21" fmla="*/ 18437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noFill/>
          <a:ln w="34925" cmpd="sng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358C01EA-ED2A-4867-983F-1F3A6DE366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300">
                <a:solidFill>
                  <a:srgbClr val="663300"/>
                </a:solidFill>
              </a:defRPr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1E94C6C-B9F1-4579-B1FB-21624A7168A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BB20F9-AB3C-4519-BAAF-5B5BE34A10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Digital Image 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7AFE07-C165-4F54-AF66-CAF1F9543D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104899-856E-47B5-B204-47F53EA7DD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2E1E0D-83AD-4783-B70C-66D1E846880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0282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E6740-DCF2-48AC-94F5-10E1F047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FFCD28-6225-4D00-905C-4D2226583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3DA4F8B-7048-44D8-99FD-4126C5AB34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Digital Image Processing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0F0C382-3F68-4A7D-A513-E80E971E35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90461C3-2658-42B3-ACD7-8FB0604DE9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4F602-7DCB-49DE-9236-EAE507B9206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905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F6887C-BC7A-4C99-A050-6937C6E52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1B6B73-491B-4C46-AA5C-B8C83059E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80241AB-1FF2-4F29-AF2E-D1A882CCE0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Digital Image Processing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605F830-8F77-429B-AEFA-BA733761C9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79D8770-5430-4726-9A4E-B77B3D5F5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82202-5E8A-4DCC-9DD5-4B6524B456D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67366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B3B85-3F1F-4BBB-8A0A-F5B0ADCD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C96D4-CD45-4D54-936E-5AFEF9041A2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66738" y="1066800"/>
            <a:ext cx="39243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1730C4-0FA8-4CC4-9A1D-D9DC82E8C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066800"/>
            <a:ext cx="39243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F6EEA8-617C-4241-B32A-05E39869A9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Digital Image Processing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FE3BC61-3C33-434C-9F83-B461F2FF6F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E21DE05-C6C6-486C-833F-94FA9DDA0E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1EF6A-D2C3-4007-9EF1-22E87E4C1D3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711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CE254-DDE5-477C-9D01-A8DB5473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2AD3C-39DB-41CF-B70C-D25211A5D95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66738" y="1066800"/>
            <a:ext cx="39243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86B0E9-B21A-450D-8DD5-DC8AD576701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3438" y="1066800"/>
            <a:ext cx="3924300" cy="2400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6935D9-4F32-4E91-98FA-BEF3F578896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3438" y="3619500"/>
            <a:ext cx="3924300" cy="2400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E448F2-8DDC-4816-8F5B-96171E3C6F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Digital Image Processing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10D2BA8-4FC2-41B6-A249-8D963F61D4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17FA87D-783F-432A-BEE8-7DDA25AAB8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5DA6D-154B-4336-AB24-06D9B89B8A5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7777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C9BF1-31B0-42C5-9863-CFE5B100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F3199-C539-405D-9723-8BA35A02B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738" y="1066800"/>
            <a:ext cx="39243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841236-A580-4545-8824-228F63B0520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3438" y="1066800"/>
            <a:ext cx="3924300" cy="2400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DECA16-76A6-4577-9B23-CC12D4BA64F1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3438" y="3619500"/>
            <a:ext cx="3924300" cy="2400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54EFCD-E295-440B-8CDE-451AF3C748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Digital Image Processing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7AA8E05-182E-43EB-97A4-DE8DB4FBDB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64D5674-2BE9-44AB-AB8F-602295C0CC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A744F-0ADE-4C95-B6B4-878EE0D322D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359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819DB-7E6E-403D-B0BE-CA675217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B1060-CC4A-497E-BFCF-869A7F15E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2F8721-5128-4191-83C0-DD1F54AD65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Digital Image Processing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178DCC9-766A-4AEB-9144-E410A4EE4F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4A4A6B6-2F6E-4CB1-A396-C49D86BFA5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0E3F4-340B-4B1C-9ECA-3254157BDD0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871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5900C-E9A6-4ECA-BEE9-007239E0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82FDD8-1E67-451D-AD49-48728D448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680EAF0-3D7A-430B-B5CE-A55E3243CD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Digital Image Processing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E726924-CEC4-472B-AF3C-0E00BBB117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F0B16DF-BA3A-4410-86E2-48C384017A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60DF4-17D0-4635-9A68-807F118BA35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6790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AAE68-C248-4EE5-A432-AF139608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E3A86-0257-42D4-9F3A-327E96D8D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738" y="1066800"/>
            <a:ext cx="39243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171CAB-1B70-45DB-B951-5B4BD3A8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066800"/>
            <a:ext cx="39243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A658113-9922-477A-BEB3-3793951550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Digital Image Processing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8A953B8-93DF-4848-85D0-0CDD51DCEE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6607765-4467-4AAA-B651-0AA7DFF4D9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EAB3A-7DD8-4977-87D2-3A0F85E9C6F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4760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24D34-F4BB-492E-B02B-4F7DE664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8EDC72-BA10-4E82-AE16-7F71D97D7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0F88EB-7E2A-473F-9A13-01F801CDD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67D7FC-4024-4D2A-801D-2E00F603D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5A8C60-C0AB-4220-99C9-44012DFD4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0ED07B-5FAC-49D6-84F5-8C8D6C6361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Digital Image Processing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D969C1-5A94-4743-860F-669A452E62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A63B24-1170-412B-B413-AD59F041E7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2AB85-D83D-4877-8A7C-CDC2AD88EB2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3526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E1D85-FD45-48A5-872E-85B5F983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8E9E2A9-F4ED-4A16-9FAC-4F9E0E5F88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Digital Image Processing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CB48B07-9A00-47A7-8B99-B62CCD9933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E93301D-8D12-4890-95B1-E16DD82383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5F2FF-E834-445D-8457-10AEC2D4A21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2205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702F4D71-62BB-4F67-9CAB-69CC6EA435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Digital Image Processing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7023653-4723-41E4-9021-1A4DDC38D7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13BAED8-D685-41D8-85EB-12D05DAAC0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C6EE-864A-4D79-9ADE-B7FCB08A53A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643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FA3E2-53BC-44F9-9FA5-1A011E46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F42BD1-504C-4743-85BE-EC3BB76CA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3E5E77-BDAE-4D34-8D4C-ECEE75008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D70061-E406-4B67-B581-9E7C301DAA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Digital Image Processing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84DA1BB-A6BB-4E71-A874-4E2C55283D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4672689-BF00-4070-94ED-AA1310BF2D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698BE-1830-41B6-A02C-2E3A9EF36F7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295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303A6-5579-45C3-8755-2F7DB4AB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88EDF7-EE8C-43DE-B7C9-89609C3A6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0E00C7-8281-4026-8260-2C2266706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2C9854-AAEE-4A24-94BB-742CA611B6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Digital Image Processing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087C4D3-B438-44B3-8C78-C3360A6F41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518E069-680A-4CB0-BF7C-CFE11F6F54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091C6-7417-474B-ABAB-B25AC011ECE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417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61AA646-1CD7-4C9A-ACE2-952A0BE2D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71A6340-8001-437C-97BD-8A86D3E36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66800"/>
            <a:ext cx="8001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B8BBF8F1-FDFD-4B3A-95BD-404C85761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144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0 w 1000"/>
              <a:gd name="T3" fmla="*/ 0 h 1000"/>
              <a:gd name="T4" fmla="*/ 0 w 1000"/>
              <a:gd name="T5" fmla="*/ 0 h 1000"/>
              <a:gd name="T6" fmla="*/ 0 w 1000"/>
              <a:gd name="T7" fmla="*/ 0 h 1000"/>
              <a:gd name="T8" fmla="*/ 0 w 1000"/>
              <a:gd name="T9" fmla="*/ 0 h 1000"/>
              <a:gd name="T10" fmla="*/ 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1000"/>
              <a:gd name="T19" fmla="*/ 3163 h 1000"/>
              <a:gd name="T20" fmla="*/ 18437 w 1000"/>
              <a:gd name="T21" fmla="*/ 18437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noFill/>
          <a:ln w="41275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6654BBBD-7218-412B-AB3B-263FFBFFF4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412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F1254F2-9197-450B-A971-D68864C35AC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4600"/>
            <a:ext cx="259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r>
              <a:rPr lang="zh-CN" altLang="zh-CN"/>
              <a:t>Digital Image Processing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92B141A-0B67-4F70-918D-F56D8260E22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DF98559-865E-4FE4-B256-4376A2C2B9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F08084D-6B29-4BF6-A182-C929C5F972A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663300"/>
        </a:buClr>
        <a:buSzPct val="80000"/>
        <a:buFont typeface="Wingdings" panose="05000000000000000000" pitchFamily="2" charset="2"/>
        <a:buChar char="n"/>
        <a:defRPr sz="2000" b="1" kern="1200">
          <a:solidFill>
            <a:srgbClr val="800000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Verdana" panose="020B060403050404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9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58.wmf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6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DCC32102-7BB5-4490-9BDE-7EB6D489789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4099" name="Rectangle 6">
            <a:extLst>
              <a:ext uri="{FF2B5EF4-FFF2-40B4-BE49-F238E27FC236}">
                <a16:creationId xmlns:a16="http://schemas.microsoft.com/office/drawing/2014/main" id="{BB2F103E-725F-410C-9CD8-51C02E12F8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ED23E3E-C5E7-4E7E-8A85-C9F29589E6EC}" type="slidenum">
              <a:rPr lang="zh-CN" altLang="zh-CN"/>
              <a:pPr algn="r"/>
              <a:t>1</a:t>
            </a:fld>
            <a:endParaRPr lang="zh-CN" altLang="zh-CN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CB4C9832-3639-42DE-A13B-320D7FE607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704" y="995396"/>
            <a:ext cx="7924592" cy="1214436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2 </a:t>
            </a:r>
            <a:r>
              <a:rPr lang="zh-CN" altLang="en-US" sz="4000" dirty="0"/>
              <a:t>灰度变换与空间滤波</a:t>
            </a:r>
            <a:br>
              <a:rPr lang="zh-CN" altLang="en-US" sz="4000" dirty="0"/>
            </a:br>
            <a:r>
              <a:rPr lang="en-US" altLang="zh-CN" sz="2400" dirty="0"/>
              <a:t>Intensity </a:t>
            </a:r>
            <a:r>
              <a:rPr lang="en-US" altLang="zh-CN" sz="2400" dirty="0" err="1"/>
              <a:t>Transformationand</a:t>
            </a:r>
            <a:r>
              <a:rPr lang="en-US" altLang="zh-CN" sz="2400" dirty="0"/>
              <a:t> Spatial </a:t>
            </a:r>
            <a:r>
              <a:rPr lang="en-US" altLang="zh-CN" sz="2400" dirty="0" err="1"/>
              <a:t>Fitering</a:t>
            </a:r>
            <a:endParaRPr lang="en-US" altLang="zh-CN" sz="2400" dirty="0"/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18DBDFC8-DB11-45EE-931D-C9A28175030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2743218"/>
            <a:ext cx="6705600" cy="2438356"/>
          </a:xfrm>
        </p:spPr>
        <p:txBody>
          <a:bodyPr/>
          <a:lstStyle/>
          <a:p>
            <a:pPr eaLnBrk="1" hangingPunct="1"/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</a:rPr>
              <a:t>2.1 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</a:rPr>
              <a:t>灰度变换函数</a:t>
            </a:r>
          </a:p>
          <a:p>
            <a:pPr eaLnBrk="1" hangingPunct="1"/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</a:rPr>
              <a:t>2.2 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</a:rPr>
              <a:t>直方图处理</a:t>
            </a:r>
          </a:p>
          <a:p>
            <a:pPr eaLnBrk="1" hangingPunct="1"/>
            <a:r>
              <a:rPr lang="en-US" altLang="zh-CN" sz="2400" b="0" dirty="0">
                <a:solidFill>
                  <a:srgbClr val="3333FF"/>
                </a:solidFill>
                <a:latin typeface="宋体" panose="02010600030101010101" pitchFamily="2" charset="-122"/>
              </a:rPr>
              <a:t>2.3 </a:t>
            </a:r>
            <a:r>
              <a:rPr lang="zh-CN" altLang="en-US" sz="2400" b="0" dirty="0">
                <a:solidFill>
                  <a:srgbClr val="3333FF"/>
                </a:solidFill>
                <a:latin typeface="宋体" panose="02010600030101010101" pitchFamily="2" charset="-122"/>
              </a:rPr>
              <a:t>平滑滤波器</a:t>
            </a:r>
          </a:p>
          <a:p>
            <a:pPr eaLnBrk="1" hangingPunct="1"/>
            <a:r>
              <a:rPr lang="en-US" altLang="zh-CN" sz="2400" b="0" dirty="0">
                <a:solidFill>
                  <a:srgbClr val="3333FF"/>
                </a:solidFill>
                <a:latin typeface="宋体" panose="02010600030101010101" pitchFamily="2" charset="-122"/>
              </a:rPr>
              <a:t>2.4 </a:t>
            </a:r>
            <a:r>
              <a:rPr lang="zh-CN" altLang="en-US" sz="2400" b="0" dirty="0">
                <a:solidFill>
                  <a:srgbClr val="3333FF"/>
                </a:solidFill>
                <a:latin typeface="宋体" panose="02010600030101010101" pitchFamily="2" charset="-122"/>
              </a:rPr>
              <a:t>锐化滤波器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灯片编号占位符 5">
            <a:extLst>
              <a:ext uri="{FF2B5EF4-FFF2-40B4-BE49-F238E27FC236}">
                <a16:creationId xmlns:a16="http://schemas.microsoft.com/office/drawing/2014/main" id="{2172FCD8-6676-4470-AA5B-586DFA2D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C7F2A6F3-6956-4C62-A098-6037255264D6}" type="slidenum">
              <a:rPr lang="zh-CN" altLang="zh-CN"/>
              <a:pPr algn="r"/>
              <a:t>10</a:t>
            </a:fld>
            <a:endParaRPr lang="zh-CN" altLang="zh-CN"/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F76FC4CA-4DB1-49A9-BE47-B994325E5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zh-CN"/>
              <a:t> </a:t>
            </a:r>
          </a:p>
        </p:txBody>
      </p:sp>
      <p:grpSp>
        <p:nvGrpSpPr>
          <p:cNvPr id="69639" name="Group 5">
            <a:extLst>
              <a:ext uri="{FF2B5EF4-FFF2-40B4-BE49-F238E27FC236}">
                <a16:creationId xmlns:a16="http://schemas.microsoft.com/office/drawing/2014/main" id="{04C752C5-AC0A-4EA8-AFD7-EF52B7CFF355}"/>
              </a:ext>
            </a:extLst>
          </p:cNvPr>
          <p:cNvGrpSpPr>
            <a:grpSpLocks/>
          </p:cNvGrpSpPr>
          <p:nvPr/>
        </p:nvGrpSpPr>
        <p:grpSpPr bwMode="auto">
          <a:xfrm>
            <a:off x="1066892" y="2743218"/>
            <a:ext cx="7067550" cy="3209925"/>
            <a:chOff x="0" y="0"/>
            <a:chExt cx="4452" cy="2022"/>
          </a:xfrm>
        </p:grpSpPr>
        <p:pic>
          <p:nvPicPr>
            <p:cNvPr id="69643" name="Picture 6">
              <a:extLst>
                <a:ext uri="{FF2B5EF4-FFF2-40B4-BE49-F238E27FC236}">
                  <a16:creationId xmlns:a16="http://schemas.microsoft.com/office/drawing/2014/main" id="{3E4B5BC6-3D8B-442C-B1BF-395F68B8F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40"/>
              <a:ext cx="3264" cy="1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644" name="Picture 7">
              <a:extLst>
                <a:ext uri="{FF2B5EF4-FFF2-40B4-BE49-F238E27FC236}">
                  <a16:creationId xmlns:a16="http://schemas.microsoft.com/office/drawing/2014/main" id="{FAA716BF-AAEC-4CB0-AD60-6D29E59039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0"/>
              <a:ext cx="996" cy="1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645" name="Rectangle 8">
              <a:extLst>
                <a:ext uri="{FF2B5EF4-FFF2-40B4-BE49-F238E27FC236}">
                  <a16:creationId xmlns:a16="http://schemas.microsoft.com/office/drawing/2014/main" id="{5A9D9E11-36DD-450B-B94F-5116AF65B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28"/>
              <a:ext cx="877" cy="29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>
                  <a:latin typeface="Tahoma" panose="020B0604030504040204" pitchFamily="34" charset="0"/>
                  <a:ea typeface="Arial Unicode MS" pitchFamily="34" charset="-122"/>
                </a:rPr>
                <a:t>Box filter</a:t>
              </a:r>
            </a:p>
          </p:txBody>
        </p:sp>
        <p:sp>
          <p:nvSpPr>
            <p:cNvPr id="69646" name="Rectangle 9">
              <a:extLst>
                <a:ext uri="{FF2B5EF4-FFF2-40B4-BE49-F238E27FC236}">
                  <a16:creationId xmlns:a16="http://schemas.microsoft.com/office/drawing/2014/main" id="{40D1B0D6-D117-4367-882F-14E75668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728"/>
              <a:ext cx="1659" cy="29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dirty="0">
                  <a:latin typeface="Tahoma" panose="020B0604030504040204" pitchFamily="34" charset="0"/>
                  <a:ea typeface="Arial Unicode MS" pitchFamily="34" charset="-122"/>
                </a:rPr>
                <a:t>Weighted average</a:t>
              </a:r>
            </a:p>
          </p:txBody>
        </p:sp>
      </p:grpSp>
      <p:graphicFrame>
        <p:nvGraphicFramePr>
          <p:cNvPr id="69640" name="Object 10">
            <a:extLst>
              <a:ext uri="{FF2B5EF4-FFF2-40B4-BE49-F238E27FC236}">
                <a16:creationId xmlns:a16="http://schemas.microsoft.com/office/drawing/2014/main" id="{DA95B497-EA3C-4386-B3AC-48073D821E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888782"/>
              </p:ext>
            </p:extLst>
          </p:nvPr>
        </p:nvGraphicFramePr>
        <p:xfrm>
          <a:off x="3120311" y="1143060"/>
          <a:ext cx="3967162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公式" r:id="rId6" imgW="2197100" imgH="838200" progId="Equation.3">
                  <p:embed/>
                </p:oleObj>
              </mc:Choice>
              <mc:Fallback>
                <p:oleObj name="公式" r:id="rId6" imgW="2197100" imgH="838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311" y="1143060"/>
                        <a:ext cx="3967162" cy="15049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1" name="Rectangle 11">
            <a:extLst>
              <a:ext uri="{FF2B5EF4-FFF2-40B4-BE49-F238E27FC236}">
                <a16:creationId xmlns:a16="http://schemas.microsoft.com/office/drawing/2014/main" id="{3EBEEBDB-354B-4362-8AF8-23C4CE4F4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5" y="6154176"/>
            <a:ext cx="1412875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2400" dirty="0">
                <a:latin typeface="Tahoma" panose="020B0604030504040204" pitchFamily="34" charset="0"/>
                <a:ea typeface="Arial Unicode MS" pitchFamily="34" charset="-122"/>
              </a:rPr>
              <a:t>像素平均</a:t>
            </a:r>
          </a:p>
        </p:txBody>
      </p:sp>
      <p:sp>
        <p:nvSpPr>
          <p:cNvPr id="69642" name="Rectangle 12">
            <a:extLst>
              <a:ext uri="{FF2B5EF4-FFF2-40B4-BE49-F238E27FC236}">
                <a16:creationId xmlns:a16="http://schemas.microsoft.com/office/drawing/2014/main" id="{76A0D66E-3144-4799-BFDC-9F25C9A40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652" y="6154176"/>
            <a:ext cx="1412875" cy="4651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2400" dirty="0">
                <a:latin typeface="Tahoma" panose="020B0604030504040204" pitchFamily="34" charset="0"/>
                <a:ea typeface="Arial Unicode MS" pitchFamily="34" charset="-122"/>
              </a:rPr>
              <a:t>加权平均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69B73774-647B-4195-94DD-26661C800C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334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线性滤波器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66D4F8-4738-45DD-A7A9-8B226782193A}"/>
              </a:ext>
            </a:extLst>
          </p:cNvPr>
          <p:cNvSpPr txBox="1"/>
          <p:nvPr/>
        </p:nvSpPr>
        <p:spPr>
          <a:xfrm>
            <a:off x="559518" y="1123810"/>
            <a:ext cx="2362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/>
              <a:t>模板归一化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43CB30C-8FF0-4699-90C9-78F0026B4158}"/>
              </a:ext>
            </a:extLst>
          </p:cNvPr>
          <p:cNvCxnSpPr/>
          <p:nvPr/>
        </p:nvCxnSpPr>
        <p:spPr bwMode="auto">
          <a:xfrm>
            <a:off x="4575175" y="2286030"/>
            <a:ext cx="197802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3">
            <a:extLst>
              <a:ext uri="{FF2B5EF4-FFF2-40B4-BE49-F238E27FC236}">
                <a16:creationId xmlns:a16="http://schemas.microsoft.com/office/drawing/2014/main" id="{0ED480FA-622C-408E-A07D-E9C6A63CFF0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70659" name="灯片编号占位符 5">
            <a:extLst>
              <a:ext uri="{FF2B5EF4-FFF2-40B4-BE49-F238E27FC236}">
                <a16:creationId xmlns:a16="http://schemas.microsoft.com/office/drawing/2014/main" id="{FE49006B-60D3-4149-A464-2EF81B9F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95A78512-4D44-4480-B33B-A0B412C72659}" type="slidenum">
              <a:rPr lang="zh-CN" altLang="zh-CN"/>
              <a:pPr algn="r"/>
              <a:t>11</a:t>
            </a:fld>
            <a:endParaRPr lang="zh-CN" altLang="zh-CN"/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23071B7D-7436-4542-BD53-D250547A9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371524"/>
            <a:ext cx="8001000" cy="4953000"/>
          </a:xfrm>
        </p:spPr>
        <p:txBody>
          <a:bodyPr/>
          <a:lstStyle/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模板不同，中心点或邻域的重要程度也不相同。</a:t>
            </a:r>
          </a:p>
          <a:p>
            <a:pPr eaLnBrk="1" hangingPunct="1"/>
            <a:r>
              <a:rPr lang="zh-CN" altLang="en-US" dirty="0"/>
              <a:t>模板必须保证全部权系数之和为单位值，以保证输出图像灰度值在许可范围内，不会产生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溢出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现象。 </a:t>
            </a:r>
          </a:p>
        </p:txBody>
      </p:sp>
      <p:graphicFrame>
        <p:nvGraphicFramePr>
          <p:cNvPr id="70662" name="Object 4">
            <a:extLst>
              <a:ext uri="{FF2B5EF4-FFF2-40B4-BE49-F238E27FC236}">
                <a16:creationId xmlns:a16="http://schemas.microsoft.com/office/drawing/2014/main" id="{F5BB1962-A8D1-45F3-9BBD-687A4802E9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49690"/>
              </p:ext>
            </p:extLst>
          </p:nvPr>
        </p:nvGraphicFramePr>
        <p:xfrm>
          <a:off x="858838" y="1752644"/>
          <a:ext cx="2189162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r:id="rId3" imgW="1067263" imgH="711509" progId="Equation.3">
                  <p:embed/>
                </p:oleObj>
              </mc:Choice>
              <mc:Fallback>
                <p:oleObj r:id="rId3" imgW="1067263" imgH="71150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752644"/>
                        <a:ext cx="2189162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5">
            <a:extLst>
              <a:ext uri="{FF2B5EF4-FFF2-40B4-BE49-F238E27FC236}">
                <a16:creationId xmlns:a16="http://schemas.microsoft.com/office/drawing/2014/main" id="{FA5A8257-DA0A-4CC4-B06E-7C9FE552E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99235"/>
              </p:ext>
            </p:extLst>
          </p:nvPr>
        </p:nvGraphicFramePr>
        <p:xfrm>
          <a:off x="3525838" y="1752644"/>
          <a:ext cx="2530475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r:id="rId5" imgW="1181100" imgH="711200" progId="Equation.3">
                  <p:embed/>
                </p:oleObj>
              </mc:Choice>
              <mc:Fallback>
                <p:oleObj r:id="rId5" imgW="11811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838" y="1752644"/>
                        <a:ext cx="2530475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6">
            <a:extLst>
              <a:ext uri="{FF2B5EF4-FFF2-40B4-BE49-F238E27FC236}">
                <a16:creationId xmlns:a16="http://schemas.microsoft.com/office/drawing/2014/main" id="{0CEB36EC-1DF6-4C92-A7EE-7A4011FCFB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706672"/>
              </p:ext>
            </p:extLst>
          </p:nvPr>
        </p:nvGraphicFramePr>
        <p:xfrm>
          <a:off x="6497638" y="1752644"/>
          <a:ext cx="2189162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r:id="rId7" imgW="1231900" imgH="711200" progId="Equation.3">
                  <p:embed/>
                </p:oleObj>
              </mc:Choice>
              <mc:Fallback>
                <p:oleObj r:id="rId7" imgW="12319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638" y="1752644"/>
                        <a:ext cx="2189162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7">
            <a:extLst>
              <a:ext uri="{FF2B5EF4-FFF2-40B4-BE49-F238E27FC236}">
                <a16:creationId xmlns:a16="http://schemas.microsoft.com/office/drawing/2014/main" id="{46A10C92-17FA-43AE-91D2-B14B603CD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233112"/>
              </p:ext>
            </p:extLst>
          </p:nvPr>
        </p:nvGraphicFramePr>
        <p:xfrm>
          <a:off x="706438" y="3276604"/>
          <a:ext cx="2462212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r:id="rId9" imgW="1105380" imgH="711509" progId="Equation.3">
                  <p:embed/>
                </p:oleObj>
              </mc:Choice>
              <mc:Fallback>
                <p:oleObj r:id="rId9" imgW="1105380" imgH="71150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3276604"/>
                        <a:ext cx="2462212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6" name="Object 8">
            <a:extLst>
              <a:ext uri="{FF2B5EF4-FFF2-40B4-BE49-F238E27FC236}">
                <a16:creationId xmlns:a16="http://schemas.microsoft.com/office/drawing/2014/main" id="{4609A088-C183-4FA1-BC9B-FB63B3536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435216"/>
              </p:ext>
            </p:extLst>
          </p:nvPr>
        </p:nvGraphicFramePr>
        <p:xfrm>
          <a:off x="3602038" y="3276604"/>
          <a:ext cx="2743200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r:id="rId11" imgW="1143000" imgH="711200" progId="Equation.3">
                  <p:embed/>
                </p:oleObj>
              </mc:Choice>
              <mc:Fallback>
                <p:oleObj r:id="rId11" imgW="1143000" imgH="71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038" y="3276604"/>
                        <a:ext cx="2743200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DAB8CD17-08AE-47E0-AD98-764FD6C51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304800"/>
            <a:ext cx="800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线性滤波器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61C542-97F2-4CC1-A2F2-D542942AAE57}"/>
              </a:ext>
            </a:extLst>
          </p:cNvPr>
          <p:cNvSpPr txBox="1"/>
          <p:nvPr/>
        </p:nvSpPr>
        <p:spPr>
          <a:xfrm>
            <a:off x="552756" y="112381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/>
              <a:t>常用模板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占位符 3">
            <a:extLst>
              <a:ext uri="{FF2B5EF4-FFF2-40B4-BE49-F238E27FC236}">
                <a16:creationId xmlns:a16="http://schemas.microsoft.com/office/drawing/2014/main" id="{B19977A8-99EE-474A-8294-A8D0779F60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71683" name="灯片编号占位符 5">
            <a:extLst>
              <a:ext uri="{FF2B5EF4-FFF2-40B4-BE49-F238E27FC236}">
                <a16:creationId xmlns:a16="http://schemas.microsoft.com/office/drawing/2014/main" id="{CC361963-00E0-4F61-B280-EEE1AB5E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7268DDC4-3131-46B3-97B6-9CE8C09F32A2}" type="slidenum">
              <a:rPr lang="zh-CN" altLang="zh-CN"/>
              <a:pPr algn="r"/>
              <a:t>12</a:t>
            </a:fld>
            <a:endParaRPr lang="zh-CN" altLang="zh-CN"/>
          </a:p>
        </p:txBody>
      </p:sp>
      <p:pic>
        <p:nvPicPr>
          <p:cNvPr id="71684" name="Picture 2">
            <a:extLst>
              <a:ext uri="{FF2B5EF4-FFF2-40B4-BE49-F238E27FC236}">
                <a16:creationId xmlns:a16="http://schemas.microsoft.com/office/drawing/2014/main" id="{E853ED77-43EC-4696-8D2E-0A7C9C1E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76200"/>
            <a:ext cx="4497388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686" name="Rectangle 4">
            <a:extLst>
              <a:ext uri="{FF2B5EF4-FFF2-40B4-BE49-F238E27FC236}">
                <a16:creationId xmlns:a16="http://schemas.microsoft.com/office/drawing/2014/main" id="{7118C5E8-3C4F-4E39-B4E7-A487CA068E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704" y="1066862"/>
            <a:ext cx="8001000" cy="4953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dirty="0"/>
              <a:t>例</a:t>
            </a:r>
            <a:r>
              <a:rPr lang="en-US" altLang="zh-CN" sz="2800" dirty="0"/>
              <a:t>1</a:t>
            </a:r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AutoNum type="alphaLcPeriod"/>
            </a:pPr>
            <a:r>
              <a:rPr lang="zh-CN" altLang="en-US" sz="2400" dirty="0">
                <a:solidFill>
                  <a:srgbClr val="996633"/>
                </a:solidFill>
                <a:latin typeface="宋体" panose="02010600030101010101" pitchFamily="2" charset="-122"/>
              </a:rPr>
              <a:t>原始图像</a:t>
            </a:r>
          </a:p>
          <a:p>
            <a:pPr eaLnBrk="1" hangingPunct="1">
              <a:buFont typeface="Wingdings" panose="05000000000000000000" pitchFamily="2" charset="2"/>
              <a:buAutoNum type="alphaLcPeriod"/>
            </a:pPr>
            <a:r>
              <a:rPr lang="en-US" altLang="zh-CN" sz="2400" dirty="0">
                <a:solidFill>
                  <a:srgbClr val="996633"/>
                </a:solidFill>
                <a:latin typeface="宋体" panose="02010600030101010101" pitchFamily="2" charset="-122"/>
              </a:rPr>
              <a:t>3×3</a:t>
            </a:r>
          </a:p>
          <a:p>
            <a:pPr eaLnBrk="1" hangingPunct="1">
              <a:buFont typeface="Wingdings" panose="05000000000000000000" pitchFamily="2" charset="2"/>
              <a:buAutoNum type="alphaLcPeriod"/>
            </a:pPr>
            <a:r>
              <a:rPr lang="en-US" altLang="zh-CN" sz="2400" dirty="0">
                <a:solidFill>
                  <a:srgbClr val="996633"/>
                </a:solidFill>
                <a:latin typeface="宋体" panose="02010600030101010101" pitchFamily="2" charset="-122"/>
              </a:rPr>
              <a:t>5×5</a:t>
            </a:r>
          </a:p>
          <a:p>
            <a:pPr eaLnBrk="1" hangingPunct="1">
              <a:buFont typeface="Wingdings" panose="05000000000000000000" pitchFamily="2" charset="2"/>
              <a:buAutoNum type="alphaLcPeriod"/>
            </a:pPr>
            <a:r>
              <a:rPr lang="en-US" altLang="zh-CN" sz="2400" dirty="0">
                <a:solidFill>
                  <a:srgbClr val="996633"/>
                </a:solidFill>
                <a:latin typeface="宋体" panose="02010600030101010101" pitchFamily="2" charset="-122"/>
              </a:rPr>
              <a:t>9×9</a:t>
            </a:r>
          </a:p>
          <a:p>
            <a:pPr eaLnBrk="1" hangingPunct="1">
              <a:buFont typeface="Wingdings" panose="05000000000000000000" pitchFamily="2" charset="2"/>
              <a:buAutoNum type="alphaLcPeriod"/>
            </a:pPr>
            <a:r>
              <a:rPr lang="en-US" altLang="zh-CN" sz="2400" dirty="0">
                <a:solidFill>
                  <a:srgbClr val="996633"/>
                </a:solidFill>
                <a:latin typeface="宋体" panose="02010600030101010101" pitchFamily="2" charset="-122"/>
              </a:rPr>
              <a:t>15×15</a:t>
            </a:r>
          </a:p>
          <a:p>
            <a:pPr eaLnBrk="1" hangingPunct="1">
              <a:buFont typeface="Wingdings" panose="05000000000000000000" pitchFamily="2" charset="2"/>
              <a:buAutoNum type="alphaLcPeriod"/>
            </a:pPr>
            <a:r>
              <a:rPr lang="en-US" altLang="zh-CN" sz="2400" dirty="0">
                <a:solidFill>
                  <a:srgbClr val="996633"/>
                </a:solidFill>
                <a:latin typeface="宋体" panose="02010600030101010101" pitchFamily="2" charset="-122"/>
              </a:rPr>
              <a:t>35×35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ECD243F-969C-4977-BD9D-73BE38CD9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304800"/>
            <a:ext cx="800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线性滤波器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3" name="Rectangle 7">
            <a:extLst>
              <a:ext uri="{FF2B5EF4-FFF2-40B4-BE49-F238E27FC236}">
                <a16:creationId xmlns:a16="http://schemas.microsoft.com/office/drawing/2014/main" id="{341D68DA-0D38-48C0-81E5-5BAE7C216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：提取感兴趣物体而模糊图像 </a:t>
            </a:r>
          </a:p>
        </p:txBody>
      </p:sp>
      <p:sp>
        <p:nvSpPr>
          <p:cNvPr id="72706" name="日期占位符 3">
            <a:extLst>
              <a:ext uri="{FF2B5EF4-FFF2-40B4-BE49-F238E27FC236}">
                <a16:creationId xmlns:a16="http://schemas.microsoft.com/office/drawing/2014/main" id="{7F4D388C-A8A6-4521-AA2C-76107365EC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72707" name="灯片编号占位符 5">
            <a:extLst>
              <a:ext uri="{FF2B5EF4-FFF2-40B4-BE49-F238E27FC236}">
                <a16:creationId xmlns:a16="http://schemas.microsoft.com/office/drawing/2014/main" id="{0B25CD8C-5D60-475B-93DB-3CD6AA5B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C696BE47-9021-4BD5-98C8-36CA46A63AC4}" type="slidenum">
              <a:rPr lang="zh-CN" altLang="zh-CN"/>
              <a:pPr algn="r"/>
              <a:t>13</a:t>
            </a:fld>
            <a:endParaRPr lang="zh-CN" altLang="zh-CN"/>
          </a:p>
        </p:txBody>
      </p:sp>
      <p:pic>
        <p:nvPicPr>
          <p:cNvPr id="72708" name="Picture 2">
            <a:extLst>
              <a:ext uri="{FF2B5EF4-FFF2-40B4-BE49-F238E27FC236}">
                <a16:creationId xmlns:a16="http://schemas.microsoft.com/office/drawing/2014/main" id="{46F718BC-F1EB-47D5-AA0B-424F8E0D4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79563"/>
            <a:ext cx="9067800" cy="428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709" name="Rectangle 3">
            <a:extLst>
              <a:ext uri="{FF2B5EF4-FFF2-40B4-BE49-F238E27FC236}">
                <a16:creationId xmlns:a16="http://schemas.microsoft.com/office/drawing/2014/main" id="{5B5B8794-BDD1-4FF4-B493-58579E04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75" y="4876800"/>
            <a:ext cx="2003425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>
                <a:latin typeface="Tahoma" panose="020B0604030504040204" pitchFamily="34" charset="0"/>
                <a:ea typeface="Arial Unicode MS" pitchFamily="34" charset="-122"/>
              </a:rPr>
              <a:t>Averaging</a:t>
            </a:r>
            <a:r>
              <a:rPr lang="zh-CN" altLang="zh-CN">
                <a:latin typeface="Tahoma" panose="020B0604030504040204" pitchFamily="34" charset="0"/>
                <a:ea typeface="Arial Unicode MS" pitchFamily="34" charset="-122"/>
              </a:rPr>
              <a:t> 15</a:t>
            </a:r>
            <a:r>
              <a:rPr lang="en-US" altLang="zh-CN"/>
              <a:t>×</a:t>
            </a:r>
            <a:r>
              <a:rPr lang="zh-CN" altLang="zh-CN">
                <a:latin typeface="Tahoma" panose="020B0604030504040204" pitchFamily="34" charset="0"/>
                <a:ea typeface="Arial Unicode MS" pitchFamily="34" charset="-122"/>
              </a:rPr>
              <a:t>15</a:t>
            </a:r>
            <a:endParaRPr lang="en-US" altLang="zh-CN">
              <a:latin typeface="Tahoma" panose="020B0604030504040204" pitchFamily="34" charset="0"/>
              <a:ea typeface="Arial Unicode MS" pitchFamily="34" charset="-122"/>
            </a:endParaRPr>
          </a:p>
        </p:txBody>
      </p:sp>
      <p:sp>
        <p:nvSpPr>
          <p:cNvPr id="72710" name="Rectangle 4">
            <a:extLst>
              <a:ext uri="{FF2B5EF4-FFF2-40B4-BE49-F238E27FC236}">
                <a16:creationId xmlns:a16="http://schemas.microsoft.com/office/drawing/2014/main" id="{A6DEE54D-B7AA-4AB2-BF3B-6C7A2F017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4876800"/>
            <a:ext cx="2670175" cy="6508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 err="1">
                <a:latin typeface="Tahoma" panose="020B0604030504040204" pitchFamily="34" charset="0"/>
                <a:ea typeface="Arial Unicode MS" pitchFamily="34" charset="-122"/>
              </a:rPr>
              <a:t>Averaging+Thresholding</a:t>
            </a:r>
            <a:endParaRPr lang="zh-CN" altLang="zh-CN" dirty="0">
              <a:latin typeface="Tahoma" panose="020B0604030504040204" pitchFamily="34" charset="0"/>
              <a:ea typeface="Arial Unicode MS" pitchFamily="34" charset="-122"/>
            </a:endParaRPr>
          </a:p>
          <a:p>
            <a:pPr algn="l" eaLnBrk="1" hangingPunct="1"/>
            <a:r>
              <a:rPr lang="zh-CN" altLang="zh-CN" dirty="0">
                <a:latin typeface="Tahoma" panose="020B0604030504040204" pitchFamily="34" charset="0"/>
                <a:ea typeface="Arial Unicode MS" pitchFamily="34" charset="-122"/>
              </a:rPr>
              <a:t>T</a:t>
            </a:r>
            <a:r>
              <a:rPr lang="en-US" altLang="zh-CN" dirty="0">
                <a:latin typeface="Tahoma" panose="020B0604030504040204" pitchFamily="34" charset="0"/>
                <a:ea typeface="Arial Unicode MS" pitchFamily="34" charset="-122"/>
              </a:rPr>
              <a:t> </a:t>
            </a:r>
            <a:r>
              <a:rPr lang="zh-CN" altLang="zh-CN" dirty="0">
                <a:latin typeface="Tahoma" panose="020B0604030504040204" pitchFamily="34" charset="0"/>
                <a:ea typeface="Arial Unicode MS" pitchFamily="34" charset="-122"/>
              </a:rPr>
              <a:t>=</a:t>
            </a:r>
            <a:r>
              <a:rPr lang="en-US" altLang="zh-CN" dirty="0">
                <a:latin typeface="Tahoma" panose="020B0604030504040204" pitchFamily="34" charset="0"/>
                <a:ea typeface="Arial Unicode MS" pitchFamily="34" charset="-122"/>
              </a:rPr>
              <a:t> </a:t>
            </a:r>
            <a:r>
              <a:rPr lang="zh-CN" altLang="zh-CN" dirty="0">
                <a:latin typeface="Tahoma" panose="020B0604030504040204" pitchFamily="34" charset="0"/>
                <a:ea typeface="Arial Unicode MS" pitchFamily="34" charset="-122"/>
              </a:rPr>
              <a:t>1/4</a:t>
            </a:r>
            <a:r>
              <a:rPr lang="en-US" altLang="zh-CN" dirty="0">
                <a:latin typeface="Tahoma" panose="020B0604030504040204" pitchFamily="34" charset="0"/>
                <a:ea typeface="Arial Unicode MS" pitchFamily="34" charset="-122"/>
              </a:rPr>
              <a:t> </a:t>
            </a:r>
            <a:r>
              <a:rPr lang="zh-CN" altLang="zh-CN" dirty="0">
                <a:latin typeface="Tahoma" panose="020B0604030504040204" pitchFamily="34" charset="0"/>
                <a:ea typeface="Arial Unicode MS" pitchFamily="34" charset="-122"/>
              </a:rPr>
              <a:t>*</a:t>
            </a:r>
            <a:r>
              <a:rPr lang="en-US" altLang="zh-CN" dirty="0">
                <a:latin typeface="Tahoma" panose="020B0604030504040204" pitchFamily="34" charset="0"/>
                <a:ea typeface="Arial Unicode MS" pitchFamily="34" charset="-122"/>
              </a:rPr>
              <a:t> </a:t>
            </a:r>
            <a:r>
              <a:rPr lang="zh-CN" altLang="zh-CN" dirty="0">
                <a:latin typeface="Tahoma" panose="020B0604030504040204" pitchFamily="34" charset="0"/>
                <a:ea typeface="Arial Unicode MS" pitchFamily="34" charset="-122"/>
              </a:rPr>
              <a:t>max</a:t>
            </a:r>
            <a:r>
              <a:rPr lang="en-US" altLang="zh-CN" dirty="0">
                <a:latin typeface="Tahoma" panose="020B0604030504040204" pitchFamily="34" charset="0"/>
                <a:ea typeface="Arial Unicode MS" pitchFamily="34" charset="-122"/>
              </a:rPr>
              <a:t> </a:t>
            </a:r>
            <a:r>
              <a:rPr lang="zh-CN" altLang="zh-CN" i="1" dirty="0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f</a:t>
            </a:r>
            <a:r>
              <a:rPr lang="zh-CN" altLang="zh-CN" dirty="0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(</a:t>
            </a:r>
            <a:r>
              <a:rPr lang="zh-CN" altLang="zh-CN" i="1" dirty="0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x,y</a:t>
            </a:r>
            <a:r>
              <a:rPr lang="zh-CN" altLang="zh-CN" dirty="0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)</a:t>
            </a:r>
            <a:endParaRPr lang="en-US" altLang="zh-CN" dirty="0">
              <a:latin typeface="Arial" panose="020B0604020202020204" pitchFamily="34" charset="0"/>
              <a:ea typeface="Arial Unicode MS" pitchFamily="34" charset="-122"/>
              <a:cs typeface="Arial" panose="020B0604020202020204" pitchFamily="34" charset="0"/>
            </a:endParaRPr>
          </a:p>
        </p:txBody>
      </p:sp>
      <p:sp>
        <p:nvSpPr>
          <p:cNvPr id="72711" name="Rectangle 5">
            <a:extLst>
              <a:ext uri="{FF2B5EF4-FFF2-40B4-BE49-F238E27FC236}">
                <a16:creationId xmlns:a16="http://schemas.microsoft.com/office/drawing/2014/main" id="{56855D66-A335-46B8-902E-3950EB000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4876800"/>
            <a:ext cx="969963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>
                <a:latin typeface="Tahoma" panose="020B0604030504040204" pitchFamily="34" charset="0"/>
                <a:ea typeface="Arial Unicode MS" pitchFamily="34" charset="-122"/>
              </a:rPr>
              <a:t>Original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A1BB8E6-2F20-4EB0-B8E2-CBA32231A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304800"/>
            <a:ext cx="800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线性滤波器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日期占位符 3">
            <a:extLst>
              <a:ext uri="{FF2B5EF4-FFF2-40B4-BE49-F238E27FC236}">
                <a16:creationId xmlns:a16="http://schemas.microsoft.com/office/drawing/2014/main" id="{C0A91063-C7B6-45D0-9530-01120AF3F0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73731" name="灯片编号占位符 5">
            <a:extLst>
              <a:ext uri="{FF2B5EF4-FFF2-40B4-BE49-F238E27FC236}">
                <a16:creationId xmlns:a16="http://schemas.microsoft.com/office/drawing/2014/main" id="{BBCB7A78-FCB9-4D54-A5E4-6EB2E4A4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7572EAA3-3E76-4FBB-BDFF-A52A54F87F32}" type="slidenum">
              <a:rPr lang="zh-CN" altLang="zh-CN"/>
              <a:pPr algn="r"/>
              <a:t>14</a:t>
            </a:fld>
            <a:endParaRPr lang="zh-CN" altLang="zh-CN"/>
          </a:p>
        </p:txBody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ED093E34-4B19-4BED-9D6D-A0F6BE403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800" dirty="0"/>
              <a:t>统计排序滤波器</a:t>
            </a:r>
            <a:endParaRPr lang="zh-CN" altLang="zh-CN" dirty="0">
              <a:cs typeface="Arial" panose="020B0604020202020204" pitchFamily="34" charset="0"/>
            </a:endParaRPr>
          </a:p>
        </p:txBody>
      </p:sp>
      <p:sp>
        <p:nvSpPr>
          <p:cNvPr id="73733" name="Rectangle 3">
            <a:extLst>
              <a:ext uri="{FF2B5EF4-FFF2-40B4-BE49-F238E27FC236}">
                <a16:creationId xmlns:a16="http://schemas.microsoft.com/office/drawing/2014/main" id="{ED19602D-3C9A-4ACB-97B5-E1263BD08C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798" y="1371654"/>
            <a:ext cx="7619904" cy="3028988"/>
          </a:xfrm>
        </p:spPr>
        <p:txBody>
          <a:bodyPr/>
          <a:lstStyle/>
          <a:p>
            <a:pPr eaLnBrk="1" hangingPunct="1"/>
            <a:r>
              <a:rPr lang="zh-CN" altLang="en-US" sz="2800" b="0" dirty="0">
                <a:solidFill>
                  <a:srgbClr val="3333FF"/>
                </a:solidFill>
                <a:latin typeface="宋体" panose="02010600030101010101" pitchFamily="2" charset="-122"/>
              </a:rPr>
              <a:t>统计排序滤波器</a:t>
            </a:r>
            <a:r>
              <a:rPr lang="zh-CN" alt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是一种非线性空间滤波器，它基于滤波器所在的图像区域按灰度值大小排序，由排序结果的值代替中心像素的值。</a:t>
            </a:r>
            <a:endParaRPr lang="en-US" altLang="zh-CN" sz="2800" b="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1000" b="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400" b="1" dirty="0">
                <a:solidFill>
                  <a:srgbClr val="993300"/>
                </a:solidFill>
                <a:latin typeface="宋体" panose="02010600030101010101" pitchFamily="2" charset="-122"/>
              </a:rPr>
              <a:t>中值滤波器</a:t>
            </a:r>
          </a:p>
          <a:p>
            <a:pPr lvl="1" eaLnBrk="1" hangingPunct="1"/>
            <a:r>
              <a:rPr lang="zh-CN" altLang="en-US" sz="2400" b="1" dirty="0">
                <a:solidFill>
                  <a:srgbClr val="993300"/>
                </a:solidFill>
                <a:latin typeface="宋体" panose="02010600030101010101" pitchFamily="2" charset="-122"/>
              </a:rPr>
              <a:t>最大值滤波器</a:t>
            </a:r>
          </a:p>
          <a:p>
            <a:pPr lvl="1" eaLnBrk="1" hangingPunct="1"/>
            <a:r>
              <a:rPr lang="zh-CN" altLang="en-US" sz="2400" b="1" dirty="0">
                <a:solidFill>
                  <a:srgbClr val="993300"/>
                </a:solidFill>
                <a:latin typeface="宋体" panose="02010600030101010101" pitchFamily="2" charset="-122"/>
              </a:rPr>
              <a:t>最小值滤波器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占位符 3">
            <a:extLst>
              <a:ext uri="{FF2B5EF4-FFF2-40B4-BE49-F238E27FC236}">
                <a16:creationId xmlns:a16="http://schemas.microsoft.com/office/drawing/2014/main" id="{0F59DDAC-AAB0-4F77-9B54-363BB294C0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74755" name="灯片编号占位符 5">
            <a:extLst>
              <a:ext uri="{FF2B5EF4-FFF2-40B4-BE49-F238E27FC236}">
                <a16:creationId xmlns:a16="http://schemas.microsoft.com/office/drawing/2014/main" id="{1EA8E011-8DE5-4520-A00E-75CFC404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572809C0-588C-415D-9ACB-D6EA84EC5881}" type="slidenum">
              <a:rPr lang="zh-CN" altLang="zh-CN"/>
              <a:pPr algn="r"/>
              <a:t>15</a:t>
            </a:fld>
            <a:endParaRPr lang="zh-CN" altLang="zh-CN"/>
          </a:p>
        </p:txBody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B6A61C08-B05D-4DD8-82F7-BF4D5DE2D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6" y="1219258"/>
            <a:ext cx="7662766" cy="3886228"/>
          </a:xfrm>
        </p:spPr>
        <p:txBody>
          <a:bodyPr/>
          <a:lstStyle/>
          <a:p>
            <a:pPr eaLnBrk="1" hangingPunct="1"/>
            <a:r>
              <a:rPr lang="zh-CN" altLang="en-US" sz="2800" b="0" dirty="0">
                <a:solidFill>
                  <a:srgbClr val="3333FF"/>
                </a:solidFill>
                <a:latin typeface="宋体" panose="02010600030101010101" pitchFamily="2" charset="-122"/>
              </a:rPr>
              <a:t>中值滤波器</a:t>
            </a:r>
            <a:r>
              <a:rPr lang="zh-CN" altLang="en-US" sz="2400" dirty="0">
                <a:solidFill>
                  <a:srgbClr val="993300"/>
                </a:solidFill>
                <a:latin typeface="宋体" panose="02010600030101010101" pitchFamily="2" charset="-122"/>
              </a:rPr>
              <a:t>：用邻域内像素的中间值作为结果值</a:t>
            </a:r>
          </a:p>
          <a:p>
            <a:pPr lvl="1" eaLnBrk="1" hangingPunct="1"/>
            <a:r>
              <a:rPr lang="zh-CN" altLang="en-US" sz="2400" b="1" dirty="0">
                <a:latin typeface="宋体" panose="02010600030101010101" pitchFamily="2" charset="-122"/>
              </a:rPr>
              <a:t>几何意义：强迫突出的亮点（暗点）变成它周围的值，以消除孤立的亮点（暗点）</a:t>
            </a:r>
          </a:p>
          <a:p>
            <a:pPr lvl="1" eaLnBrk="1" hangingPunct="1"/>
            <a:r>
              <a:rPr lang="zh-CN" altLang="en-US" sz="2400" b="1" dirty="0">
                <a:latin typeface="宋体" panose="02010600030101010101" pitchFamily="2" charset="-122"/>
              </a:rPr>
              <a:t>主要用途：去除</a:t>
            </a:r>
            <a:r>
              <a:rPr lang="zh-CN" altLang="en-US" sz="2400" b="1" u="sng" dirty="0">
                <a:latin typeface="宋体" panose="02010600030101010101" pitchFamily="2" charset="-122"/>
              </a:rPr>
              <a:t>椒盐噪声</a:t>
            </a:r>
            <a:r>
              <a:rPr lang="zh-CN" altLang="en-US" sz="2400" b="1" dirty="0">
                <a:latin typeface="宋体" panose="02010600030101010101" pitchFamily="2" charset="-122"/>
              </a:rPr>
              <a:t>（见后页例子）</a:t>
            </a:r>
          </a:p>
          <a:p>
            <a:pPr lvl="1" eaLnBrk="1" hangingPunct="1"/>
            <a:endParaRPr lang="zh-CN" altLang="en-US" sz="2000" b="1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993300"/>
                </a:solidFill>
                <a:latin typeface="宋体" panose="02010600030101010101" pitchFamily="2" charset="-122"/>
              </a:rPr>
              <a:t>计算公式：</a:t>
            </a:r>
            <a:r>
              <a:rPr lang="en-US" altLang="zh-CN" sz="2800" dirty="0">
                <a:solidFill>
                  <a:srgbClr val="993300"/>
                </a:solidFill>
                <a:latin typeface="宋体" panose="02010600030101010101" pitchFamily="2" charset="-122"/>
              </a:rPr>
              <a:t>R = mid {</a:t>
            </a:r>
            <a:r>
              <a:rPr lang="en-US" altLang="zh-CN" sz="2800" dirty="0" err="1">
                <a:solidFill>
                  <a:srgbClr val="993300"/>
                </a:solidFill>
                <a:latin typeface="宋体" panose="02010600030101010101" pitchFamily="2" charset="-122"/>
              </a:rPr>
              <a:t>z</a:t>
            </a:r>
            <a:r>
              <a:rPr lang="en-US" altLang="zh-CN" sz="2800" baseline="-25000" dirty="0" err="1">
                <a:solidFill>
                  <a:srgbClr val="993300"/>
                </a:solidFill>
                <a:latin typeface="宋体" panose="02010600030101010101" pitchFamily="2" charset="-122"/>
              </a:rPr>
              <a:t>k</a:t>
            </a:r>
            <a:r>
              <a:rPr lang="en-US" altLang="zh-CN" sz="2800" dirty="0">
                <a:solidFill>
                  <a:srgbClr val="993300"/>
                </a:solidFill>
                <a:latin typeface="宋体" panose="02010600030101010101" pitchFamily="2" charset="-122"/>
              </a:rPr>
              <a:t> | k = 1,2,…,n}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9813151-D6F2-408B-B167-FD15A20CA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33400"/>
          </a:xfrm>
        </p:spPr>
        <p:txBody>
          <a:bodyPr/>
          <a:lstStyle/>
          <a:p>
            <a:pPr eaLnBrk="1" hangingPunct="1"/>
            <a:r>
              <a:rPr lang="zh-CN" altLang="zh-CN" sz="2800" dirty="0"/>
              <a:t>统计排序滤波器</a:t>
            </a:r>
            <a:endParaRPr lang="zh-CN" altLang="zh-CN" dirty="0">
              <a:cs typeface="Arial" panose="020B0604020202020204" pitchFamily="34" charset="0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3725AAE3-AEB4-4DBC-859A-211E529182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260850"/>
          <a:ext cx="1397000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r:id="rId4" imgW="558800" imgH="673100" progId="Equation.3">
                  <p:embed/>
                </p:oleObj>
              </mc:Choice>
              <mc:Fallback>
                <p:oleObj r:id="rId4" imgW="558800" imgH="673100" progId="Equation.3">
                  <p:embed/>
                  <p:pic>
                    <p:nvPicPr>
                      <p:cNvPr id="74756" name="Object 4">
                        <a:extLst>
                          <a:ext uri="{FF2B5EF4-FFF2-40B4-BE49-F238E27FC236}">
                            <a16:creationId xmlns:a16="http://schemas.microsoft.com/office/drawing/2014/main" id="{C0E83E27-419F-4CDE-A86B-C5607FD9AA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60850"/>
                        <a:ext cx="1397000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id="{45C1EAB1-2D4A-4AB3-9371-F40115E79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70450"/>
            <a:ext cx="29718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Arial" panose="020B0604020202020204" pitchFamily="34" charset="0"/>
                <a:ea typeface="PMingLiU" panose="02020500000000000000" pitchFamily="18" charset="-120"/>
              </a:rPr>
              <a:t>(3,3,4,4,</a:t>
            </a:r>
            <a:r>
              <a:rPr lang="en-US" altLang="zh-CN" sz="2400" b="1" i="1" dirty="0">
                <a:latin typeface="Arial" panose="020B0604020202020204" pitchFamily="34" charset="0"/>
                <a:ea typeface="PMingLiU" panose="02020500000000000000" pitchFamily="18" charset="-120"/>
              </a:rPr>
              <a:t>5</a:t>
            </a:r>
            <a:r>
              <a:rPr lang="en-US" altLang="zh-CN" sz="2400" dirty="0">
                <a:latin typeface="Arial" panose="020B0604020202020204" pitchFamily="34" charset="0"/>
                <a:ea typeface="PMingLiU" panose="02020500000000000000" pitchFamily="18" charset="-120"/>
              </a:rPr>
              <a:t>,5,5,6,7) </a:t>
            </a:r>
            <a:r>
              <a:rPr lang="en-US" altLang="zh-CN" sz="2400" dirty="0">
                <a:latin typeface="Arial" panose="020B0604020202020204" pitchFamily="34" charset="0"/>
                <a:ea typeface="PMingLiU" panose="02020500000000000000" pitchFamily="18" charset="-120"/>
                <a:sym typeface="Wingdings" panose="05000000000000000000" pitchFamily="2" charset="2"/>
              </a:rPr>
              <a:t></a:t>
            </a:r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9F999815-FCEB-4C58-957C-9133B17935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4550" y="4159250"/>
          <a:ext cx="1460500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r:id="rId6" imgW="584200" imgH="673100" progId="Equation.3">
                  <p:embed/>
                </p:oleObj>
              </mc:Choice>
              <mc:Fallback>
                <p:oleObj r:id="rId6" imgW="584200" imgH="673100" progId="Equation.3">
                  <p:embed/>
                  <p:pic>
                    <p:nvPicPr>
                      <p:cNvPr id="74758" name="Object 6">
                        <a:extLst>
                          <a:ext uri="{FF2B5EF4-FFF2-40B4-BE49-F238E27FC236}">
                            <a16:creationId xmlns:a16="http://schemas.microsoft.com/office/drawing/2014/main" id="{017A23D5-B170-46AC-A441-E80E3F28DD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4159250"/>
                        <a:ext cx="1460500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7">
            <a:extLst>
              <a:ext uri="{FF2B5EF4-FFF2-40B4-BE49-F238E27FC236}">
                <a16:creationId xmlns:a16="http://schemas.microsoft.com/office/drawing/2014/main" id="{72147D20-FBA0-43E5-8696-6E4FF9501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648200"/>
            <a:ext cx="3048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日期占位符 3">
            <a:extLst>
              <a:ext uri="{FF2B5EF4-FFF2-40B4-BE49-F238E27FC236}">
                <a16:creationId xmlns:a16="http://schemas.microsoft.com/office/drawing/2014/main" id="{0B19686E-4B86-45AB-9CB6-BFF2844950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76803" name="灯片编号占位符 5">
            <a:extLst>
              <a:ext uri="{FF2B5EF4-FFF2-40B4-BE49-F238E27FC236}">
                <a16:creationId xmlns:a16="http://schemas.microsoft.com/office/drawing/2014/main" id="{BAEA03B8-DED1-4F7E-B82D-9515545E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DB3C7B43-4053-40D5-9CFE-BB89718ADED2}" type="slidenum">
              <a:rPr lang="zh-CN" altLang="zh-CN"/>
              <a:pPr algn="r"/>
              <a:t>16</a:t>
            </a:fld>
            <a:endParaRPr lang="zh-CN" altLang="zh-CN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C06CA0CC-E0D1-496B-A9AB-8BBC379C4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775" y="1250950"/>
            <a:ext cx="7362825" cy="825500"/>
          </a:xfrm>
          <a:noFill/>
        </p:spPr>
        <p:txBody>
          <a:bodyPr lIns="92075" tIns="46038" rIns="92075" bIns="46038"/>
          <a:lstStyle/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取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N=3</a:t>
            </a:r>
          </a:p>
        </p:txBody>
      </p:sp>
      <p:graphicFrame>
        <p:nvGraphicFramePr>
          <p:cNvPr id="75779" name="Object 3">
            <a:extLst>
              <a:ext uri="{FF2B5EF4-FFF2-40B4-BE49-F238E27FC236}">
                <a16:creationId xmlns:a16="http://schemas.microsoft.com/office/drawing/2014/main" id="{0886885D-F1DE-4E63-ABA8-1B78CAC9D2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971800"/>
          <a:ext cx="44973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4" imgW="2106372" imgH="215713" progId="Equation.3">
                  <p:embed/>
                </p:oleObj>
              </mc:Choice>
              <mc:Fallback>
                <p:oleObj r:id="rId4" imgW="2106372" imgH="21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71800"/>
                        <a:ext cx="449738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Line 4">
            <a:extLst>
              <a:ext uri="{FF2B5EF4-FFF2-40B4-BE49-F238E27FC236}">
                <a16:creationId xmlns:a16="http://schemas.microsoft.com/office/drawing/2014/main" id="{35CA74C2-523B-4EA9-BFFD-4F60743BBB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4290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E3437F70-C9BE-4B8D-9D5F-5A0B67A76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81400"/>
            <a:ext cx="7016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 b="1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lang="zh-CN" altLang="zh-CN" sz="36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200显然是个噪声。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build="p" autoUpdateAnimBg="0" advAuto="0"/>
      <p:bldP spid="75781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日期占位符 3">
            <a:extLst>
              <a:ext uri="{FF2B5EF4-FFF2-40B4-BE49-F238E27FC236}">
                <a16:creationId xmlns:a16="http://schemas.microsoft.com/office/drawing/2014/main" id="{74E25CBC-BACC-40EC-9559-825021AD8D5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77827" name="灯片编号占位符 5">
            <a:extLst>
              <a:ext uri="{FF2B5EF4-FFF2-40B4-BE49-F238E27FC236}">
                <a16:creationId xmlns:a16="http://schemas.microsoft.com/office/drawing/2014/main" id="{8EB563AF-A178-470D-80A2-7FCDA6FD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67C53F74-7798-42E0-B8C6-3026292AD8BA}" type="slidenum">
              <a:rPr lang="zh-CN" altLang="zh-CN"/>
              <a:pPr algn="r"/>
              <a:t>17</a:t>
            </a:fld>
            <a:endParaRPr lang="zh-CN" altLang="zh-CN"/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C628DDF0-5B4F-4F30-9BEB-159F05BE5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775" y="1250950"/>
            <a:ext cx="7362825" cy="825500"/>
          </a:xfrm>
          <a:noFill/>
        </p:spPr>
        <p:txBody>
          <a:bodyPr lIns="92075" tIns="46038" rIns="92075" bIns="46038"/>
          <a:lstStyle/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取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N=3</a:t>
            </a:r>
          </a:p>
        </p:txBody>
      </p:sp>
      <p:graphicFrame>
        <p:nvGraphicFramePr>
          <p:cNvPr id="77829" name="Object 3">
            <a:extLst>
              <a:ext uri="{FF2B5EF4-FFF2-40B4-BE49-F238E27FC236}">
                <a16:creationId xmlns:a16="http://schemas.microsoft.com/office/drawing/2014/main" id="{CCAF7752-BB32-4B97-80F0-C49F00802F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971800"/>
          <a:ext cx="44973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r:id="rId3" imgW="2106372" imgH="215713" progId="Equation.3">
                  <p:embed/>
                </p:oleObj>
              </mc:Choice>
              <mc:Fallback>
                <p:oleObj r:id="rId3" imgW="2106372" imgH="21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71800"/>
                        <a:ext cx="449738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0" name="Line 4">
            <a:extLst>
              <a:ext uri="{FF2B5EF4-FFF2-40B4-BE49-F238E27FC236}">
                <a16:creationId xmlns:a16="http://schemas.microsoft.com/office/drawing/2014/main" id="{8AA4E32F-A4A2-4DEC-9D6B-BD9FA035B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4290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831" name="Rectangle 5">
            <a:extLst>
              <a:ext uri="{FF2B5EF4-FFF2-40B4-BE49-F238E27FC236}">
                <a16:creationId xmlns:a16="http://schemas.microsoft.com/office/drawing/2014/main" id="{A61D2DB5-FCA7-4620-A797-CA9734DC4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81400"/>
            <a:ext cx="7016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 b="1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lang="zh-CN" altLang="zh-CN" sz="36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200显然是个噪声。</a:t>
            </a:r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39304979-48A0-4ED5-8FB6-762913D8A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95600"/>
            <a:ext cx="1903413" cy="6080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6807" name="Object 7">
            <a:extLst>
              <a:ext uri="{FF2B5EF4-FFF2-40B4-BE49-F238E27FC236}">
                <a16:creationId xmlns:a16="http://schemas.microsoft.com/office/drawing/2014/main" id="{BFF92B25-9E2B-46E9-8098-8F1C168EF2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341813"/>
          <a:ext cx="32512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r:id="rId5" imgW="1522678" imgH="215713" progId="Equation.3">
                  <p:embed/>
                </p:oleObj>
              </mc:Choice>
              <mc:Fallback>
                <p:oleObj r:id="rId5" imgW="1522678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341813"/>
                        <a:ext cx="32512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日期占位符 3">
            <a:extLst>
              <a:ext uri="{FF2B5EF4-FFF2-40B4-BE49-F238E27FC236}">
                <a16:creationId xmlns:a16="http://schemas.microsoft.com/office/drawing/2014/main" id="{A6152E69-683D-4481-96F5-27559AFEF4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78851" name="灯片编号占位符 5">
            <a:extLst>
              <a:ext uri="{FF2B5EF4-FFF2-40B4-BE49-F238E27FC236}">
                <a16:creationId xmlns:a16="http://schemas.microsoft.com/office/drawing/2014/main" id="{9B565B27-7E83-4D08-9196-A6D0A7E9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61349EA-57D4-494A-BFF8-931CC8E7BFC2}" type="slidenum">
              <a:rPr lang="zh-CN" altLang="zh-CN"/>
              <a:pPr algn="r"/>
              <a:t>18</a:t>
            </a:fld>
            <a:endParaRPr lang="zh-CN" altLang="zh-CN"/>
          </a:p>
        </p:txBody>
      </p:sp>
      <p:graphicFrame>
        <p:nvGraphicFramePr>
          <p:cNvPr id="78852" name="Object 2">
            <a:extLst>
              <a:ext uri="{FF2B5EF4-FFF2-40B4-BE49-F238E27FC236}">
                <a16:creationId xmlns:a16="http://schemas.microsoft.com/office/drawing/2014/main" id="{01945646-55D1-490B-A590-451AADDA1E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341813"/>
          <a:ext cx="32512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r:id="rId3" imgW="1522678" imgH="215713" progId="Equation.3">
                  <p:embed/>
                </p:oleObj>
              </mc:Choice>
              <mc:Fallback>
                <p:oleObj r:id="rId3" imgW="1522678" imgH="2157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341813"/>
                        <a:ext cx="32512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3" name="Rectangle 3">
            <a:extLst>
              <a:ext uri="{FF2B5EF4-FFF2-40B4-BE49-F238E27FC236}">
                <a16:creationId xmlns:a16="http://schemas.microsoft.com/office/drawing/2014/main" id="{6DA8846E-9395-4166-8EA1-DC85CA810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775" y="1250950"/>
            <a:ext cx="7362825" cy="825500"/>
          </a:xfrm>
          <a:noFill/>
        </p:spPr>
        <p:txBody>
          <a:bodyPr lIns="92075" tIns="46038" rIns="92075" bIns="46038"/>
          <a:lstStyle/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取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N=3</a:t>
            </a:r>
          </a:p>
        </p:txBody>
      </p:sp>
      <p:graphicFrame>
        <p:nvGraphicFramePr>
          <p:cNvPr id="78854" name="Object 4">
            <a:extLst>
              <a:ext uri="{FF2B5EF4-FFF2-40B4-BE49-F238E27FC236}">
                <a16:creationId xmlns:a16="http://schemas.microsoft.com/office/drawing/2014/main" id="{1C9E2BAC-B725-4189-AAF8-29A00A88D1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971800"/>
          <a:ext cx="44973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r:id="rId5" imgW="2106372" imgH="215713" progId="Equation.3">
                  <p:embed/>
                </p:oleObj>
              </mc:Choice>
              <mc:Fallback>
                <p:oleObj r:id="rId5" imgW="2106372" imgH="2157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71800"/>
                        <a:ext cx="449738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Line 5">
            <a:extLst>
              <a:ext uri="{FF2B5EF4-FFF2-40B4-BE49-F238E27FC236}">
                <a16:creationId xmlns:a16="http://schemas.microsoft.com/office/drawing/2014/main" id="{23865704-AE3E-4546-9232-DAD7AEB4A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4290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6" name="Rectangle 6">
            <a:extLst>
              <a:ext uri="{FF2B5EF4-FFF2-40B4-BE49-F238E27FC236}">
                <a16:creationId xmlns:a16="http://schemas.microsoft.com/office/drawing/2014/main" id="{D7F80A40-866D-4EC0-B0D8-A90B67446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81400"/>
            <a:ext cx="7016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 b="1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lang="zh-CN" altLang="zh-CN" sz="36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200显然是个噪声。</a:t>
            </a:r>
          </a:p>
        </p:txBody>
      </p:sp>
      <p:sp>
        <p:nvSpPr>
          <p:cNvPr id="77831" name="Rectangle 7">
            <a:extLst>
              <a:ext uri="{FF2B5EF4-FFF2-40B4-BE49-F238E27FC236}">
                <a16:creationId xmlns:a16="http://schemas.microsoft.com/office/drawing/2014/main" id="{C869387C-CD03-4FBE-8486-0472E4C25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88" y="2895600"/>
            <a:ext cx="1903412" cy="6080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7832" name="Object 8">
            <a:extLst>
              <a:ext uri="{FF2B5EF4-FFF2-40B4-BE49-F238E27FC236}">
                <a16:creationId xmlns:a16="http://schemas.microsoft.com/office/drawing/2014/main" id="{04C31947-FF2B-419E-9158-304E5957DD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341813"/>
          <a:ext cx="34131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r:id="rId7" imgW="1598812" imgH="215713" progId="Equation.3">
                  <p:embed/>
                </p:oleObj>
              </mc:Choice>
              <mc:Fallback>
                <p:oleObj r:id="rId7" imgW="1598812" imgH="2157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341813"/>
                        <a:ext cx="341312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日期占位符 3">
            <a:extLst>
              <a:ext uri="{FF2B5EF4-FFF2-40B4-BE49-F238E27FC236}">
                <a16:creationId xmlns:a16="http://schemas.microsoft.com/office/drawing/2014/main" id="{5C5937C0-DB9A-46FC-8DA2-0727541A274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79875" name="灯片编号占位符 5">
            <a:extLst>
              <a:ext uri="{FF2B5EF4-FFF2-40B4-BE49-F238E27FC236}">
                <a16:creationId xmlns:a16="http://schemas.microsoft.com/office/drawing/2014/main" id="{DF34707C-E598-4F53-A788-A917BAE2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5CA70BE4-C5FB-409C-A868-6E1A8BB2B327}" type="slidenum">
              <a:rPr lang="zh-CN" altLang="zh-CN"/>
              <a:pPr algn="r"/>
              <a:t>19</a:t>
            </a:fld>
            <a:endParaRPr lang="zh-CN" altLang="zh-CN"/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046C442C-6E44-4D62-B698-C50898FF9A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775" y="1250950"/>
            <a:ext cx="7362825" cy="825500"/>
          </a:xfrm>
          <a:noFill/>
        </p:spPr>
        <p:txBody>
          <a:bodyPr lIns="92075" tIns="46038" rIns="92075" bIns="46038"/>
          <a:lstStyle/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取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N=3</a:t>
            </a:r>
          </a:p>
        </p:txBody>
      </p:sp>
      <p:graphicFrame>
        <p:nvGraphicFramePr>
          <p:cNvPr id="79877" name="Object 3">
            <a:extLst>
              <a:ext uri="{FF2B5EF4-FFF2-40B4-BE49-F238E27FC236}">
                <a16:creationId xmlns:a16="http://schemas.microsoft.com/office/drawing/2014/main" id="{2ACFCA0C-3164-4732-AFF8-D7685C0213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971800"/>
          <a:ext cx="44973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r:id="rId3" imgW="2106372" imgH="215713" progId="Equation.3">
                  <p:embed/>
                </p:oleObj>
              </mc:Choice>
              <mc:Fallback>
                <p:oleObj r:id="rId3" imgW="2106372" imgH="21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71800"/>
                        <a:ext cx="449738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Line 4">
            <a:extLst>
              <a:ext uri="{FF2B5EF4-FFF2-40B4-BE49-F238E27FC236}">
                <a16:creationId xmlns:a16="http://schemas.microsoft.com/office/drawing/2014/main" id="{6C43087C-3907-4AE7-B7A4-13DBC01F6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4290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79" name="Rectangle 5">
            <a:extLst>
              <a:ext uri="{FF2B5EF4-FFF2-40B4-BE49-F238E27FC236}">
                <a16:creationId xmlns:a16="http://schemas.microsoft.com/office/drawing/2014/main" id="{CBA2BFEA-E508-4831-8834-725014A6E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81400"/>
            <a:ext cx="7016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 b="1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lang="zh-CN" altLang="zh-CN" sz="36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200显然是个噪声。</a:t>
            </a:r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A8570091-AD1B-4688-BAC3-2944C3848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895600"/>
            <a:ext cx="2057400" cy="6080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8855" name="Object 7">
            <a:extLst>
              <a:ext uri="{FF2B5EF4-FFF2-40B4-BE49-F238E27FC236}">
                <a16:creationId xmlns:a16="http://schemas.microsoft.com/office/drawing/2014/main" id="{9FC55DAF-FE36-4CA8-A71D-C7117E8113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0813" y="4341813"/>
          <a:ext cx="370998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r:id="rId5" imgW="1738391" imgH="215713" progId="Equation.3">
                  <p:embed/>
                </p:oleObj>
              </mc:Choice>
              <mc:Fallback>
                <p:oleObj r:id="rId5" imgW="1738391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4341813"/>
                        <a:ext cx="370998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2" name="Object 8">
            <a:extLst>
              <a:ext uri="{FF2B5EF4-FFF2-40B4-BE49-F238E27FC236}">
                <a16:creationId xmlns:a16="http://schemas.microsoft.com/office/drawing/2014/main" id="{BFE50A31-8D0F-4C1D-9C19-2196C1C5FD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2875" y="4341813"/>
          <a:ext cx="34131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r:id="rId7" imgW="1598812" imgH="215713" progId="Equation.3">
                  <p:embed/>
                </p:oleObj>
              </mc:Choice>
              <mc:Fallback>
                <p:oleObj r:id="rId7" imgW="1598812" imgH="2157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4341813"/>
                        <a:ext cx="341312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3">
            <a:extLst>
              <a:ext uri="{FF2B5EF4-FFF2-40B4-BE49-F238E27FC236}">
                <a16:creationId xmlns:a16="http://schemas.microsoft.com/office/drawing/2014/main" id="{238C3230-FE6C-4EBA-9DE2-CDA9266BF5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64515" name="灯片编号占位符 5">
            <a:extLst>
              <a:ext uri="{FF2B5EF4-FFF2-40B4-BE49-F238E27FC236}">
                <a16:creationId xmlns:a16="http://schemas.microsoft.com/office/drawing/2014/main" id="{75A0F578-0F55-43E6-8EC5-95D3F080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685BFA5-47D7-4A54-81BA-EAD46A852019}" type="slidenum">
              <a:rPr lang="zh-CN" altLang="zh-CN"/>
              <a:pPr algn="r"/>
              <a:t>2</a:t>
            </a:fld>
            <a:endParaRPr lang="zh-CN" altLang="zh-CN"/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93D756AA-5162-4D5C-90B4-4C5BD3D03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902" y="1112837"/>
            <a:ext cx="8001000" cy="4953000"/>
          </a:xfrm>
        </p:spPr>
        <p:txBody>
          <a:bodyPr/>
          <a:lstStyle/>
          <a:p>
            <a:pPr eaLnBrk="1" hangingPunct="1"/>
            <a:r>
              <a:rPr lang="zh-CN" altLang="zh-CN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滤波</a:t>
            </a:r>
            <a:r>
              <a:rPr lang="zh-CN" altLang="zh-CN" sz="2800" b="0" dirty="0">
                <a:latin typeface="宋体" panose="02010600030101010101" pitchFamily="2" charset="-122"/>
              </a:rPr>
              <a:t>：</a:t>
            </a:r>
            <a:r>
              <a:rPr lang="zh-CN" altLang="en-US" sz="2800" b="0" dirty="0">
                <a:latin typeface="宋体" panose="02010600030101010101" pitchFamily="2" charset="-122"/>
              </a:rPr>
              <a:t>是指接受或拒绝某些频率的分量</a:t>
            </a:r>
            <a:endParaRPr lang="en-US" altLang="zh-CN" sz="2800" b="0" dirty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000" b="0" dirty="0">
                <a:latin typeface="宋体" panose="02010600030101010101" pitchFamily="2" charset="-122"/>
              </a:rPr>
              <a:t>接受低（高）频的滤波器称为低（高）通滤波器</a:t>
            </a:r>
            <a:endParaRPr lang="en-US" altLang="zh-CN" sz="2000" b="0" dirty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000" b="0" dirty="0">
                <a:latin typeface="宋体" panose="02010600030101010101" pitchFamily="2" charset="-122"/>
              </a:rPr>
              <a:t>在频域上进行滤波的称为频域滤波器</a:t>
            </a:r>
            <a:endParaRPr lang="en-US" altLang="zh-CN" sz="2000" b="0" dirty="0">
              <a:latin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zh-CN" altLang="zh-CN" b="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zh-CN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空间滤波：使用空间模板进行图像处理</a:t>
            </a:r>
            <a:endParaRPr lang="en-US" altLang="zh-CN" sz="2800" b="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en-US" altLang="zh-CN" sz="2800" b="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0" dirty="0">
                <a:solidFill>
                  <a:srgbClr val="3333FF"/>
                </a:solidFill>
                <a:latin typeface="宋体" panose="02010600030101010101" pitchFamily="2" charset="-122"/>
              </a:rPr>
              <a:t>空间</a:t>
            </a:r>
            <a:r>
              <a:rPr lang="zh-CN" altLang="zh-CN" sz="2800" b="0" dirty="0">
                <a:solidFill>
                  <a:srgbClr val="3333FF"/>
                </a:solidFill>
                <a:latin typeface="宋体" panose="02010600030101010101" pitchFamily="2" charset="-122"/>
              </a:rPr>
              <a:t>滤波器</a:t>
            </a:r>
            <a:r>
              <a:rPr lang="zh-CN" altLang="zh-CN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也称为</a:t>
            </a:r>
            <a:endParaRPr lang="zh-CN" altLang="zh-CN" sz="2800" b="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zh-CN" sz="2000" dirty="0">
                <a:latin typeface="宋体" panose="02010600030101010101" pitchFamily="2" charset="-122"/>
                <a:cs typeface="Arial" panose="020B0604020202020204" pitchFamily="34" charset="0"/>
              </a:rPr>
              <a:t>模板(</a:t>
            </a:r>
            <a:r>
              <a:rPr lang="en-US" altLang="zh-CN" sz="2000" dirty="0">
                <a:latin typeface="宋体" panose="02010600030101010101" pitchFamily="2" charset="-122"/>
                <a:cs typeface="Arial" panose="020B0604020202020204" pitchFamily="34" charset="0"/>
              </a:rPr>
              <a:t>template)</a:t>
            </a:r>
            <a:endParaRPr lang="zh-CN" altLang="zh-CN" sz="2000" dirty="0">
              <a:latin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zh-CN" sz="2000" dirty="0">
                <a:latin typeface="宋体" panose="02010600030101010101" pitchFamily="2" charset="-122"/>
                <a:cs typeface="Arial" panose="020B0604020202020204" pitchFamily="34" charset="0"/>
              </a:rPr>
              <a:t>核(</a:t>
            </a:r>
            <a:r>
              <a:rPr lang="en-US" altLang="zh-CN" sz="2000" dirty="0">
                <a:latin typeface="宋体" panose="02010600030101010101" pitchFamily="2" charset="-122"/>
                <a:cs typeface="Arial" panose="020B0604020202020204" pitchFamily="34" charset="0"/>
              </a:rPr>
              <a:t>kernel)</a:t>
            </a:r>
            <a:endParaRPr lang="zh-CN" altLang="zh-CN" sz="2000" dirty="0">
              <a:latin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zh-CN" sz="2000" dirty="0">
                <a:latin typeface="宋体" panose="02010600030101010101" pitchFamily="2" charset="-122"/>
                <a:cs typeface="Arial" panose="020B0604020202020204" pitchFamily="34" charset="0"/>
              </a:rPr>
              <a:t>掩膜(</a:t>
            </a:r>
            <a:r>
              <a:rPr lang="en-US" altLang="zh-CN" sz="2000" dirty="0">
                <a:latin typeface="宋体" panose="02010600030101010101" pitchFamily="2" charset="-122"/>
                <a:cs typeface="Arial" panose="020B0604020202020204" pitchFamily="34" charset="0"/>
              </a:rPr>
              <a:t>mask)</a:t>
            </a:r>
            <a:endParaRPr lang="zh-CN" altLang="zh-CN" sz="2000" dirty="0">
              <a:latin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zh-CN" sz="2000" dirty="0">
                <a:latin typeface="宋体" panose="02010600030101010101" pitchFamily="2" charset="-122"/>
                <a:cs typeface="Arial" panose="020B0604020202020204" pitchFamily="34" charset="0"/>
              </a:rPr>
              <a:t>窗口(</a:t>
            </a:r>
            <a:r>
              <a:rPr lang="en-US" altLang="zh-CN" sz="2000" dirty="0">
                <a:latin typeface="宋体" panose="02010600030101010101" pitchFamily="2" charset="-122"/>
                <a:cs typeface="Arial" panose="020B0604020202020204" pitchFamily="34" charset="0"/>
              </a:rPr>
              <a:t>window)</a:t>
            </a:r>
          </a:p>
          <a:p>
            <a:pPr lvl="1" eaLnBrk="1" hangingPunct="1"/>
            <a:endParaRPr lang="en-US" altLang="zh-CN" sz="2000" dirty="0">
              <a:latin typeface="宋体" panose="02010600030101010101" pitchFamily="2" charset="-122"/>
              <a:cs typeface="Arial" panose="020B0604020202020204" pitchFamily="34" charset="0"/>
            </a:endParaRPr>
          </a:p>
          <a:p>
            <a:pPr marL="33337" indent="0" eaLnBrk="1" hangingPunct="1">
              <a:buNone/>
            </a:pPr>
            <a:endParaRPr lang="zh-CN" altLang="zh-CN" sz="2200" dirty="0">
              <a:latin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/>
            <a:endParaRPr lang="zh-CN" altLang="zh-CN" sz="2500" dirty="0"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41ABFE8-4BD3-4AA6-9823-3A3DDDA32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304800"/>
            <a:ext cx="800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/>
              <a:t>滤波的概念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日期占位符 3">
            <a:extLst>
              <a:ext uri="{FF2B5EF4-FFF2-40B4-BE49-F238E27FC236}">
                <a16:creationId xmlns:a16="http://schemas.microsoft.com/office/drawing/2014/main" id="{C8C57C93-F625-40ED-8E78-568E47A34AD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80899" name="灯片编号占位符 5">
            <a:extLst>
              <a:ext uri="{FF2B5EF4-FFF2-40B4-BE49-F238E27FC236}">
                <a16:creationId xmlns:a16="http://schemas.microsoft.com/office/drawing/2014/main" id="{BC332703-C125-4436-AE70-627AB127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6FF66BFB-E120-415E-8B91-D060217292FD}" type="slidenum">
              <a:rPr lang="zh-CN" altLang="zh-CN"/>
              <a:pPr algn="r"/>
              <a:t>20</a:t>
            </a:fld>
            <a:endParaRPr lang="zh-CN" altLang="zh-CN"/>
          </a:p>
        </p:txBody>
      </p:sp>
      <p:graphicFrame>
        <p:nvGraphicFramePr>
          <p:cNvPr id="80900" name="Object 2">
            <a:extLst>
              <a:ext uri="{FF2B5EF4-FFF2-40B4-BE49-F238E27FC236}">
                <a16:creationId xmlns:a16="http://schemas.microsoft.com/office/drawing/2014/main" id="{BE7B381D-69CA-4C60-A4CE-DC2FBE364E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5575" y="4343400"/>
          <a:ext cx="40068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r:id="rId3" imgW="1877970" imgH="215713" progId="Equation.3">
                  <p:embed/>
                </p:oleObj>
              </mc:Choice>
              <mc:Fallback>
                <p:oleObj r:id="rId3" imgW="1877970" imgH="2157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4343400"/>
                        <a:ext cx="40068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1" name="Rectangle 3">
            <a:extLst>
              <a:ext uri="{FF2B5EF4-FFF2-40B4-BE49-F238E27FC236}">
                <a16:creationId xmlns:a16="http://schemas.microsoft.com/office/drawing/2014/main" id="{6938BF7C-9C2F-46EE-BD45-F042DB00F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775" y="1250950"/>
            <a:ext cx="7362825" cy="825500"/>
          </a:xfrm>
          <a:noFill/>
        </p:spPr>
        <p:txBody>
          <a:bodyPr lIns="92075" tIns="46038" rIns="92075" bIns="46038"/>
          <a:lstStyle/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取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N=3</a:t>
            </a:r>
          </a:p>
        </p:txBody>
      </p:sp>
      <p:graphicFrame>
        <p:nvGraphicFramePr>
          <p:cNvPr id="80902" name="Object 4">
            <a:extLst>
              <a:ext uri="{FF2B5EF4-FFF2-40B4-BE49-F238E27FC236}">
                <a16:creationId xmlns:a16="http://schemas.microsoft.com/office/drawing/2014/main" id="{E212D30F-6857-42D0-B031-342270BEC7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971800"/>
          <a:ext cx="44973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r:id="rId5" imgW="2106372" imgH="215713" progId="Equation.3">
                  <p:embed/>
                </p:oleObj>
              </mc:Choice>
              <mc:Fallback>
                <p:oleObj r:id="rId5" imgW="2106372" imgH="2157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71800"/>
                        <a:ext cx="449738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3" name="Line 5">
            <a:extLst>
              <a:ext uri="{FF2B5EF4-FFF2-40B4-BE49-F238E27FC236}">
                <a16:creationId xmlns:a16="http://schemas.microsoft.com/office/drawing/2014/main" id="{DF8835E3-E114-414D-B584-DFE8D09A6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4290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04" name="Rectangle 6">
            <a:extLst>
              <a:ext uri="{FF2B5EF4-FFF2-40B4-BE49-F238E27FC236}">
                <a16:creationId xmlns:a16="http://schemas.microsoft.com/office/drawing/2014/main" id="{ABFBC874-4F24-4112-8DE7-F40184256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81400"/>
            <a:ext cx="7016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 b="1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lang="zh-CN" altLang="zh-CN" sz="36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200显然是个噪声。</a:t>
            </a:r>
          </a:p>
        </p:txBody>
      </p:sp>
      <p:sp>
        <p:nvSpPr>
          <p:cNvPr id="79879" name="Rectangle 7">
            <a:extLst>
              <a:ext uri="{FF2B5EF4-FFF2-40B4-BE49-F238E27FC236}">
                <a16:creationId xmlns:a16="http://schemas.microsoft.com/office/drawing/2014/main" id="{E0304F80-23F7-4369-ACF4-63A628D54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95600"/>
            <a:ext cx="2057400" cy="6080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9880" name="Object 8">
            <a:extLst>
              <a:ext uri="{FF2B5EF4-FFF2-40B4-BE49-F238E27FC236}">
                <a16:creationId xmlns:a16="http://schemas.microsoft.com/office/drawing/2014/main" id="{24462A95-B5A6-4DA0-829B-739A45A3CF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6950" y="4343400"/>
          <a:ext cx="2428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r:id="rId7" imgW="114300" imgH="215900" progId="Equation.3">
                  <p:embed/>
                </p:oleObj>
              </mc:Choice>
              <mc:Fallback>
                <p:oleObj r:id="rId7" imgW="1143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0" y="4343400"/>
                        <a:ext cx="24288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日期占位符 3">
            <a:extLst>
              <a:ext uri="{FF2B5EF4-FFF2-40B4-BE49-F238E27FC236}">
                <a16:creationId xmlns:a16="http://schemas.microsoft.com/office/drawing/2014/main" id="{70A0B386-E5C9-41B5-B5DE-D6D867C5AE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81923" name="灯片编号占位符 5">
            <a:extLst>
              <a:ext uri="{FF2B5EF4-FFF2-40B4-BE49-F238E27FC236}">
                <a16:creationId xmlns:a16="http://schemas.microsoft.com/office/drawing/2014/main" id="{F4FCC7FF-5902-4CB5-8026-EA093FF7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E951D163-80A8-4045-83B3-B00CF4E6EFB4}" type="slidenum">
              <a:rPr lang="zh-CN" altLang="zh-CN"/>
              <a:pPr algn="r"/>
              <a:t>21</a:t>
            </a:fld>
            <a:endParaRPr lang="zh-CN" altLang="zh-CN"/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C7EC2591-9FA0-4838-BD53-2BC721EC8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775" y="1250950"/>
            <a:ext cx="7362825" cy="825500"/>
          </a:xfrm>
          <a:noFill/>
        </p:spPr>
        <p:txBody>
          <a:bodyPr lIns="92075" tIns="46038" rIns="92075" bIns="46038"/>
          <a:lstStyle/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取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N=3</a:t>
            </a:r>
          </a:p>
        </p:txBody>
      </p:sp>
      <p:graphicFrame>
        <p:nvGraphicFramePr>
          <p:cNvPr id="81925" name="Object 3">
            <a:extLst>
              <a:ext uri="{FF2B5EF4-FFF2-40B4-BE49-F238E27FC236}">
                <a16:creationId xmlns:a16="http://schemas.microsoft.com/office/drawing/2014/main" id="{02BF61DD-F233-4496-809B-6166A2ADD5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971800"/>
          <a:ext cx="44973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r:id="rId3" imgW="2106372" imgH="215713" progId="Equation.3">
                  <p:embed/>
                </p:oleObj>
              </mc:Choice>
              <mc:Fallback>
                <p:oleObj r:id="rId3" imgW="2106372" imgH="21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71800"/>
                        <a:ext cx="449738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6" name="Line 4">
            <a:extLst>
              <a:ext uri="{FF2B5EF4-FFF2-40B4-BE49-F238E27FC236}">
                <a16:creationId xmlns:a16="http://schemas.microsoft.com/office/drawing/2014/main" id="{0F5BC157-FEB2-4BDA-8664-0AA515DD9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4290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27" name="Rectangle 5">
            <a:extLst>
              <a:ext uri="{FF2B5EF4-FFF2-40B4-BE49-F238E27FC236}">
                <a16:creationId xmlns:a16="http://schemas.microsoft.com/office/drawing/2014/main" id="{1F8810A7-2424-4914-9FCE-9C09C92DC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81400"/>
            <a:ext cx="7016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 b="1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lang="zh-CN" altLang="zh-CN" sz="36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200显然是个噪声。</a:t>
            </a:r>
          </a:p>
        </p:txBody>
      </p:sp>
      <p:sp>
        <p:nvSpPr>
          <p:cNvPr id="80902" name="Rectangle 6">
            <a:extLst>
              <a:ext uri="{FF2B5EF4-FFF2-40B4-BE49-F238E27FC236}">
                <a16:creationId xmlns:a16="http://schemas.microsoft.com/office/drawing/2014/main" id="{98009C43-A8EA-4A07-89D6-032C8D9F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895600"/>
            <a:ext cx="2057400" cy="6080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29" name="Object 7">
            <a:extLst>
              <a:ext uri="{FF2B5EF4-FFF2-40B4-BE49-F238E27FC236}">
                <a16:creationId xmlns:a16="http://schemas.microsoft.com/office/drawing/2014/main" id="{2274FF61-2EBD-4AAE-90BC-7215B6B8D6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0813" y="4341813"/>
          <a:ext cx="370998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r:id="rId5" imgW="1738391" imgH="215713" progId="Equation.3">
                  <p:embed/>
                </p:oleObj>
              </mc:Choice>
              <mc:Fallback>
                <p:oleObj r:id="rId5" imgW="1738391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4341813"/>
                        <a:ext cx="370998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Object 8">
            <a:extLst>
              <a:ext uri="{FF2B5EF4-FFF2-40B4-BE49-F238E27FC236}">
                <a16:creationId xmlns:a16="http://schemas.microsoft.com/office/drawing/2014/main" id="{B3ED0238-2D98-481B-AF91-AA8E169122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5575" y="4343400"/>
          <a:ext cx="40068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r:id="rId7" imgW="1877970" imgH="215713" progId="Equation.3">
                  <p:embed/>
                </p:oleObj>
              </mc:Choice>
              <mc:Fallback>
                <p:oleObj r:id="rId7" imgW="1877970" imgH="2157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4343400"/>
                        <a:ext cx="40068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5" name="Object 9">
            <a:extLst>
              <a:ext uri="{FF2B5EF4-FFF2-40B4-BE49-F238E27FC236}">
                <a16:creationId xmlns:a16="http://schemas.microsoft.com/office/drawing/2014/main" id="{684AE9BA-5B41-424F-A107-237F5BAA65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5575" y="4343400"/>
          <a:ext cx="44672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r:id="rId9" imgW="2093683" imgH="215713" progId="Equation.3">
                  <p:embed/>
                </p:oleObj>
              </mc:Choice>
              <mc:Fallback>
                <p:oleObj r:id="rId9" imgW="2093683" imgH="21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4343400"/>
                        <a:ext cx="446722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6" name="Rectangle 10">
            <a:extLst>
              <a:ext uri="{FF2B5EF4-FFF2-40B4-BE49-F238E27FC236}">
                <a16:creationId xmlns:a16="http://schemas.microsoft.com/office/drawing/2014/main" id="{FBD4686A-68A4-4451-BB33-E9354E266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953000"/>
            <a:ext cx="7016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 b="1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lang="zh-CN" altLang="zh-CN" sz="36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滤波后，200被去除。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6" grpId="0" build="p" autoUpdateAnimBg="0" advAuto="100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日期占位符 3">
            <a:extLst>
              <a:ext uri="{FF2B5EF4-FFF2-40B4-BE49-F238E27FC236}">
                <a16:creationId xmlns:a16="http://schemas.microsoft.com/office/drawing/2014/main" id="{238D4D96-E7B6-47B9-A065-FDF6B454DB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82947" name="灯片编号占位符 5">
            <a:extLst>
              <a:ext uri="{FF2B5EF4-FFF2-40B4-BE49-F238E27FC236}">
                <a16:creationId xmlns:a16="http://schemas.microsoft.com/office/drawing/2014/main" id="{379E187E-97CC-4FEB-B7EE-4604DC5F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F9B10CC8-8993-42E3-8FE8-D75CA27428EE}" type="slidenum">
              <a:rPr lang="zh-CN" altLang="zh-CN"/>
              <a:pPr algn="r"/>
              <a:t>22</a:t>
            </a:fld>
            <a:endParaRPr lang="zh-CN" altLang="zh-CN"/>
          </a:p>
        </p:txBody>
      </p:sp>
      <p:pic>
        <p:nvPicPr>
          <p:cNvPr id="82949" name="Picture 3">
            <a:extLst>
              <a:ext uri="{FF2B5EF4-FFF2-40B4-BE49-F238E27FC236}">
                <a16:creationId xmlns:a16="http://schemas.microsoft.com/office/drawing/2014/main" id="{FA77CC6C-5EF9-4147-8430-209A5DA5FF7B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492" y="955675"/>
            <a:ext cx="9067800" cy="3997325"/>
          </a:xfrm>
          <a:noFill/>
        </p:spPr>
      </p:pic>
      <p:sp>
        <p:nvSpPr>
          <p:cNvPr id="82950" name="Rectangle 4">
            <a:extLst>
              <a:ext uri="{FF2B5EF4-FFF2-40B4-BE49-F238E27FC236}">
                <a16:creationId xmlns:a16="http://schemas.microsoft.com/office/drawing/2014/main" id="{5EBF9A61-4C59-4F10-A322-7F54AFFFF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886200"/>
            <a:ext cx="80645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zh-CN">
                <a:latin typeface="Tahoma" panose="020B0604030504040204" pitchFamily="34" charset="0"/>
                <a:ea typeface="Arial Unicode MS" pitchFamily="34" charset="-122"/>
              </a:rPr>
              <a:t>原图</a:t>
            </a:r>
          </a:p>
        </p:txBody>
      </p:sp>
      <p:sp>
        <p:nvSpPr>
          <p:cNvPr id="82951" name="Rectangle 5">
            <a:extLst>
              <a:ext uri="{FF2B5EF4-FFF2-40B4-BE49-F238E27FC236}">
                <a16:creationId xmlns:a16="http://schemas.microsoft.com/office/drawing/2014/main" id="{C8717726-93CE-4065-BA39-8FB4CF348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886200"/>
            <a:ext cx="15875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zh-CN">
                <a:latin typeface="Tahoma" panose="020B0604030504040204" pitchFamily="34" charset="0"/>
                <a:ea typeface="Arial Unicode MS" pitchFamily="34" charset="-122"/>
              </a:rPr>
              <a:t>3×3均值滤波</a:t>
            </a:r>
          </a:p>
        </p:txBody>
      </p:sp>
      <p:sp>
        <p:nvSpPr>
          <p:cNvPr id="82952" name="Rectangle 6">
            <a:extLst>
              <a:ext uri="{FF2B5EF4-FFF2-40B4-BE49-F238E27FC236}">
                <a16:creationId xmlns:a16="http://schemas.microsoft.com/office/drawing/2014/main" id="{C5B5738D-7AF5-493D-9660-45AF6D82C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810000"/>
            <a:ext cx="1109663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zh-CN">
                <a:latin typeface="Tahoma" panose="020B0604030504040204" pitchFamily="34" charset="0"/>
                <a:ea typeface="Arial Unicode MS" pitchFamily="34" charset="-122"/>
              </a:rPr>
              <a:t>中值滤波</a:t>
            </a:r>
          </a:p>
        </p:txBody>
      </p:sp>
      <p:sp>
        <p:nvSpPr>
          <p:cNvPr id="81927" name="Text Box 7">
            <a:extLst>
              <a:ext uri="{FF2B5EF4-FFF2-40B4-BE49-F238E27FC236}">
                <a16:creationId xmlns:a16="http://schemas.microsoft.com/office/drawing/2014/main" id="{5E51F6D0-3536-471B-9164-81AC8DF3E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20" y="4879112"/>
            <a:ext cx="8915400" cy="13636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lang="zh-CN" altLang="zh-CN" sz="2400" b="1" dirty="0">
                <a:solidFill>
                  <a:srgbClr val="800000"/>
                </a:solidFill>
              </a:rPr>
              <a:t>中值滤波的特点：</a:t>
            </a:r>
          </a:p>
          <a:p>
            <a:pPr algn="l" eaLnBrk="1" hangingPunct="1">
              <a:lnSpc>
                <a:spcPct val="115000"/>
              </a:lnSpc>
              <a:buFontTx/>
              <a:buChar char="•"/>
            </a:pPr>
            <a:r>
              <a:rPr lang="zh-CN" altLang="zh-CN" sz="2400" b="1" dirty="0"/>
              <a:t>去除脉冲噪声(椒盐噪声 </a:t>
            </a:r>
            <a:r>
              <a:rPr lang="zh-CN" altLang="zh-CN" sz="2000" dirty="0"/>
              <a:t>salt &amp; pepper noise</a:t>
            </a:r>
            <a:r>
              <a:rPr lang="zh-CN" altLang="zh-CN" sz="2400" b="1" dirty="0"/>
              <a:t>)</a:t>
            </a:r>
          </a:p>
          <a:p>
            <a:pPr algn="l" eaLnBrk="1" hangingPunct="1">
              <a:lnSpc>
                <a:spcPct val="115000"/>
              </a:lnSpc>
              <a:buFontTx/>
              <a:buChar char="•"/>
            </a:pPr>
            <a:r>
              <a:rPr lang="zh-CN" altLang="zh-CN" sz="2400" b="1" dirty="0"/>
              <a:t>去除噪声的同时，可以较好地保留边缘的锐度和图像的细节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" grpId="0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日期占位符 3">
            <a:extLst>
              <a:ext uri="{FF2B5EF4-FFF2-40B4-BE49-F238E27FC236}">
                <a16:creationId xmlns:a16="http://schemas.microsoft.com/office/drawing/2014/main" id="{B4D08741-587D-4235-ACDF-747F313196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83971" name="灯片编号占位符 5">
            <a:extLst>
              <a:ext uri="{FF2B5EF4-FFF2-40B4-BE49-F238E27FC236}">
                <a16:creationId xmlns:a16="http://schemas.microsoft.com/office/drawing/2014/main" id="{193A149C-6551-401B-8427-AF0E1621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F698942B-A3C4-4571-BBC9-4EFE4E916ED7}" type="slidenum">
              <a:rPr lang="zh-CN" altLang="zh-CN"/>
              <a:pPr algn="r"/>
              <a:t>23</a:t>
            </a:fld>
            <a:endParaRPr lang="zh-CN" altLang="zh-CN"/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5C5A6BE4-F143-4369-B6F4-2E93D9C3CE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统计排序滤波器</a:t>
            </a:r>
          </a:p>
        </p:txBody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72558EB0-F36A-4B89-9026-C12A60CD7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0" dirty="0">
                <a:solidFill>
                  <a:srgbClr val="993300"/>
                </a:solidFill>
                <a:latin typeface="宋体" panose="02010600030101010101" pitchFamily="2" charset="-122"/>
              </a:rPr>
              <a:t>中值滤波器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用像素邻域内的中间值代替该像素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主要用途：去除椒盐噪声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计算公式：</a:t>
            </a:r>
            <a:r>
              <a:rPr lang="en-US" altLang="zh-CN" sz="2000" dirty="0">
                <a:latin typeface="宋体" panose="02010600030101010101" pitchFamily="2" charset="-122"/>
              </a:rPr>
              <a:t>R = mid {</a:t>
            </a:r>
            <a:r>
              <a:rPr lang="en-US" altLang="zh-CN" sz="2000" dirty="0" err="1">
                <a:latin typeface="宋体" panose="02010600030101010101" pitchFamily="2" charset="-122"/>
              </a:rPr>
              <a:t>z</a:t>
            </a:r>
            <a:r>
              <a:rPr lang="en-US" altLang="zh-CN" sz="2000" baseline="-25000" dirty="0" err="1">
                <a:latin typeface="宋体" panose="02010600030101010101" pitchFamily="2" charset="-122"/>
              </a:rPr>
              <a:t>k</a:t>
            </a:r>
            <a:r>
              <a:rPr lang="en-US" altLang="zh-CN" sz="2000" dirty="0">
                <a:latin typeface="宋体" panose="02010600030101010101" pitchFamily="2" charset="-122"/>
              </a:rPr>
              <a:t> | k = 1,2,…,n}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0" dirty="0">
                <a:solidFill>
                  <a:srgbClr val="993300"/>
                </a:solidFill>
                <a:latin typeface="宋体" panose="02010600030101010101" pitchFamily="2" charset="-122"/>
              </a:rPr>
              <a:t>最大值滤波器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用像素邻域内的最大值代替该像素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主要用途：寻找最亮点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计算公式：</a:t>
            </a:r>
            <a:r>
              <a:rPr lang="en-US" altLang="zh-CN" sz="2000" dirty="0">
                <a:latin typeface="宋体" panose="02010600030101010101" pitchFamily="2" charset="-122"/>
              </a:rPr>
              <a:t>R = max {</a:t>
            </a:r>
            <a:r>
              <a:rPr lang="en-US" altLang="zh-CN" sz="2000" dirty="0" err="1">
                <a:latin typeface="宋体" panose="02010600030101010101" pitchFamily="2" charset="-122"/>
              </a:rPr>
              <a:t>z</a:t>
            </a:r>
            <a:r>
              <a:rPr lang="en-US" altLang="zh-CN" sz="2000" baseline="-25000" dirty="0" err="1">
                <a:latin typeface="宋体" panose="02010600030101010101" pitchFamily="2" charset="-122"/>
              </a:rPr>
              <a:t>k</a:t>
            </a:r>
            <a:r>
              <a:rPr lang="en-US" altLang="zh-CN" sz="2000" dirty="0">
                <a:latin typeface="宋体" panose="02010600030101010101" pitchFamily="2" charset="-122"/>
              </a:rPr>
              <a:t> | k = 1,2,…,n}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0" dirty="0">
                <a:solidFill>
                  <a:srgbClr val="993300"/>
                </a:solidFill>
                <a:latin typeface="宋体" panose="02010600030101010101" pitchFamily="2" charset="-122"/>
              </a:rPr>
              <a:t>最小值滤波器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用像素邻域内的最小值代替该像素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主要用途：寻找最暗点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计算公式：</a:t>
            </a:r>
            <a:r>
              <a:rPr lang="en-US" altLang="zh-CN" sz="2000" dirty="0">
                <a:latin typeface="宋体" panose="02010600030101010101" pitchFamily="2" charset="-122"/>
              </a:rPr>
              <a:t>R = min {</a:t>
            </a:r>
            <a:r>
              <a:rPr lang="en-US" altLang="zh-CN" sz="2000" dirty="0" err="1">
                <a:latin typeface="宋体" panose="02010600030101010101" pitchFamily="2" charset="-122"/>
              </a:rPr>
              <a:t>z</a:t>
            </a:r>
            <a:r>
              <a:rPr lang="en-US" altLang="zh-CN" sz="2000" baseline="-25000" dirty="0" err="1">
                <a:latin typeface="宋体" panose="02010600030101010101" pitchFamily="2" charset="-122"/>
              </a:rPr>
              <a:t>k</a:t>
            </a:r>
            <a:r>
              <a:rPr lang="en-US" altLang="zh-CN" sz="2000" dirty="0">
                <a:latin typeface="宋体" panose="02010600030101010101" pitchFamily="2" charset="-122"/>
              </a:rPr>
              <a:t> | k = 1,2,…,n}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日期占位符 3">
            <a:extLst>
              <a:ext uri="{FF2B5EF4-FFF2-40B4-BE49-F238E27FC236}">
                <a16:creationId xmlns:a16="http://schemas.microsoft.com/office/drawing/2014/main" id="{FB9E20DF-E61D-4D07-8EB4-23F1ABE260F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84995" name="灯片编号占位符 5">
            <a:extLst>
              <a:ext uri="{FF2B5EF4-FFF2-40B4-BE49-F238E27FC236}">
                <a16:creationId xmlns:a16="http://schemas.microsoft.com/office/drawing/2014/main" id="{3F1D2B2D-356E-4E40-8AF9-F93B2E1E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34F7D39-C3FA-4B26-B412-3101D65DA13F}" type="slidenum">
              <a:rPr lang="zh-CN" altLang="zh-CN"/>
              <a:pPr algn="r"/>
              <a:t>24</a:t>
            </a:fld>
            <a:endParaRPr lang="zh-CN" altLang="zh-CN"/>
          </a:p>
        </p:txBody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51F5420C-91C6-40E8-997F-40E48335F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最大值滤波器</a:t>
            </a:r>
          </a:p>
        </p:txBody>
      </p:sp>
      <p:pic>
        <p:nvPicPr>
          <p:cNvPr id="84997" name="Picture 3">
            <a:extLst>
              <a:ext uri="{FF2B5EF4-FFF2-40B4-BE49-F238E27FC236}">
                <a16:creationId xmlns:a16="http://schemas.microsoft.com/office/drawing/2014/main" id="{314C9250-D93E-47C1-8BE4-EF06A2D8E5E9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4838" y="1066800"/>
            <a:ext cx="5981700" cy="4887913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日期占位符 3">
            <a:extLst>
              <a:ext uri="{FF2B5EF4-FFF2-40B4-BE49-F238E27FC236}">
                <a16:creationId xmlns:a16="http://schemas.microsoft.com/office/drawing/2014/main" id="{894B8259-3FA1-44E5-93C9-1B56E385ED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86019" name="灯片编号占位符 5">
            <a:extLst>
              <a:ext uri="{FF2B5EF4-FFF2-40B4-BE49-F238E27FC236}">
                <a16:creationId xmlns:a16="http://schemas.microsoft.com/office/drawing/2014/main" id="{73B155AF-57FC-403F-8F44-7FFC14EA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F11770F0-52FA-4F59-B124-FF1B932C3C13}" type="slidenum">
              <a:rPr lang="zh-CN" altLang="zh-CN"/>
              <a:pPr algn="r"/>
              <a:t>25</a:t>
            </a:fld>
            <a:endParaRPr lang="zh-CN" altLang="zh-CN"/>
          </a:p>
        </p:txBody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2DCBD7D1-5E8E-4E99-A990-7F4E9D1DF9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最小值滤波器</a:t>
            </a:r>
          </a:p>
        </p:txBody>
      </p:sp>
      <p:pic>
        <p:nvPicPr>
          <p:cNvPr id="86021" name="Picture 3">
            <a:extLst>
              <a:ext uri="{FF2B5EF4-FFF2-40B4-BE49-F238E27FC236}">
                <a16:creationId xmlns:a16="http://schemas.microsoft.com/office/drawing/2014/main" id="{C4892641-C8DC-4FC5-A6E8-CE9A24799487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6575" y="990600"/>
            <a:ext cx="6042025" cy="4953000"/>
          </a:xfr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占位符 3">
            <a:extLst>
              <a:ext uri="{FF2B5EF4-FFF2-40B4-BE49-F238E27FC236}">
                <a16:creationId xmlns:a16="http://schemas.microsoft.com/office/drawing/2014/main" id="{4B27F4B0-2783-407C-AF15-C6D13234E9F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87043" name="灯片编号占位符 5">
            <a:extLst>
              <a:ext uri="{FF2B5EF4-FFF2-40B4-BE49-F238E27FC236}">
                <a16:creationId xmlns:a16="http://schemas.microsoft.com/office/drawing/2014/main" id="{1B010203-3D93-4B0C-8860-0E8E2340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C3610C17-1B19-4738-A025-791689252F0D}" type="slidenum">
              <a:rPr lang="zh-CN" altLang="zh-CN"/>
              <a:pPr algn="r"/>
              <a:t>26</a:t>
            </a:fld>
            <a:endParaRPr lang="zh-CN" altLang="zh-CN"/>
          </a:p>
        </p:txBody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EFB88F68-FD32-479C-BA49-EC2FE94E5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506" y="1142998"/>
            <a:ext cx="8153186" cy="4876734"/>
          </a:xfrm>
        </p:spPr>
        <p:txBody>
          <a:bodyPr/>
          <a:lstStyle/>
          <a:p>
            <a:pPr eaLnBrk="1" hangingPunct="1"/>
            <a:r>
              <a:rPr lang="zh-CN" alt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锐化</a:t>
            </a:r>
            <a:r>
              <a:rPr lang="en-US" altLang="zh-CN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rgbClr val="3333FF"/>
                </a:solidFill>
                <a:latin typeface="宋体" panose="02010600030101010101" pitchFamily="2" charset="-122"/>
              </a:rPr>
              <a:t>sharpening)</a:t>
            </a:r>
            <a:r>
              <a:rPr lang="zh-CN" altLang="zh-CN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目的：加强图像轮廓，使图像看起来比较清晰。</a:t>
            </a:r>
            <a:endParaRPr lang="zh-CN" altLang="zh-CN" sz="1800" b="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zh-CN" sz="2400" b="0" dirty="0">
                <a:solidFill>
                  <a:schemeClr val="tx1"/>
                </a:solidFill>
                <a:latin typeface="宋体" panose="02010600030101010101" pitchFamily="2" charset="-122"/>
              </a:rPr>
              <a:t>主要用途:</a:t>
            </a:r>
          </a:p>
          <a:p>
            <a:pPr lvl="2" eaLnBrk="1" hangingPunct="1"/>
            <a:r>
              <a:rPr lang="zh-CN" altLang="zh-CN" sz="2000" dirty="0">
                <a:latin typeface="宋体" panose="02010600030101010101" pitchFamily="2" charset="-122"/>
              </a:rPr>
              <a:t>印刷中的细微层次强调</a:t>
            </a:r>
          </a:p>
          <a:p>
            <a:pPr lvl="2" eaLnBrk="1" hangingPunct="1"/>
            <a:r>
              <a:rPr lang="zh-CN" altLang="zh-CN" sz="2000" dirty="0">
                <a:latin typeface="宋体" panose="02010600030101010101" pitchFamily="2" charset="-122"/>
              </a:rPr>
              <a:t>图像分割前的边缘提取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lvl="2" eaLnBrk="1" hangingPunct="1"/>
            <a:r>
              <a:rPr lang="en-US" altLang="zh-CN" sz="2000" dirty="0">
                <a:latin typeface="宋体" panose="02010600030101010101" pitchFamily="2" charset="-122"/>
              </a:rPr>
              <a:t>……</a:t>
            </a:r>
          </a:p>
          <a:p>
            <a:pPr lvl="1" eaLnBrk="1" hangingPunct="1"/>
            <a:r>
              <a:rPr lang="zh-CN" altLang="en-US" sz="2400" b="0" dirty="0">
                <a:latin typeface="宋体" panose="02010600030101010101" pitchFamily="2" charset="-122"/>
              </a:rPr>
              <a:t>使用的数学工具：</a:t>
            </a:r>
            <a:endParaRPr lang="en-US" altLang="zh-CN" sz="2400" b="0" dirty="0">
              <a:latin typeface="宋体" panose="02010600030101010101" pitchFamily="2" charset="-122"/>
            </a:endParaRPr>
          </a:p>
          <a:p>
            <a:pPr lvl="2" eaLnBrk="1" hangingPunct="1"/>
            <a:r>
              <a:rPr lang="zh-CN" altLang="zh-CN" sz="2100" b="0" dirty="0">
                <a:latin typeface="宋体" panose="02010600030101010101" pitchFamily="2" charset="-122"/>
              </a:rPr>
              <a:t>图像平滑相当于积分过程，使图像变得模糊</a:t>
            </a:r>
          </a:p>
          <a:p>
            <a:pPr lvl="3" eaLnBrk="1" hangingPunct="1"/>
            <a:r>
              <a:rPr lang="en-US" altLang="zh-CN" sz="1600" dirty="0">
                <a:solidFill>
                  <a:srgbClr val="FF0000"/>
                </a:solidFill>
              </a:rPr>
              <a:t>Blurring</a:t>
            </a:r>
            <a:r>
              <a:rPr lang="en-US" altLang="zh-CN" sz="1600" dirty="0"/>
              <a:t> could be accomplished by averaging (</a:t>
            </a:r>
            <a:r>
              <a:rPr lang="en-US" altLang="zh-CN" sz="1600" dirty="0">
                <a:solidFill>
                  <a:srgbClr val="FF0000"/>
                </a:solidFill>
              </a:rPr>
              <a:t>integration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 lvl="2" eaLnBrk="1" hangingPunct="1"/>
            <a:r>
              <a:rPr lang="zh-CN" altLang="zh-CN" sz="2100" b="0" dirty="0">
                <a:latin typeface="宋体" panose="02010600030101010101" pitchFamily="2" charset="-122"/>
              </a:rPr>
              <a:t>微分能产生相反的效果，使图像边缘突出清晰。</a:t>
            </a:r>
            <a:endParaRPr lang="zh-CN" altLang="zh-CN" sz="1500" b="0" dirty="0">
              <a:latin typeface="宋体" panose="02010600030101010101" pitchFamily="2" charset="-122"/>
            </a:endParaRPr>
          </a:p>
          <a:p>
            <a:pPr lvl="3" eaLnBrk="1" hangingPunct="1"/>
            <a:r>
              <a:rPr lang="en-US" altLang="zh-CN" sz="1600" dirty="0">
                <a:solidFill>
                  <a:srgbClr val="FF0000"/>
                </a:solidFill>
              </a:rPr>
              <a:t>Sharpening</a:t>
            </a:r>
            <a:r>
              <a:rPr lang="en-US" altLang="zh-CN" sz="1600" dirty="0"/>
              <a:t> could be accomplished by difference (</a:t>
            </a:r>
            <a:r>
              <a:rPr lang="en-US" altLang="zh-CN" sz="1600" dirty="0">
                <a:solidFill>
                  <a:srgbClr val="FF0000"/>
                </a:solidFill>
              </a:rPr>
              <a:t>differentiation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 eaLnBrk="1" hangingPunct="1"/>
            <a:endParaRPr lang="zh-CN" altLang="zh-CN" sz="2300" dirty="0">
              <a:latin typeface="宋体" panose="02010600030101010101" pitchFamily="2" charset="-122"/>
            </a:endParaRP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BEB21CFF-10CE-413E-9442-31AEC8A35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2.4 </a:t>
            </a:r>
            <a:r>
              <a:rPr lang="zh-CN" altLang="en-US" sz="2800" dirty="0"/>
              <a:t>锐化滤波器</a:t>
            </a:r>
            <a:endParaRPr lang="en-US" altLang="zh-CN" sz="2800" b="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日期占位符 3">
            <a:extLst>
              <a:ext uri="{FF2B5EF4-FFF2-40B4-BE49-F238E27FC236}">
                <a16:creationId xmlns:a16="http://schemas.microsoft.com/office/drawing/2014/main" id="{EA6EB516-813E-4219-A4CF-C9040C21E48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89091" name="灯片编号占位符 5">
            <a:extLst>
              <a:ext uri="{FF2B5EF4-FFF2-40B4-BE49-F238E27FC236}">
                <a16:creationId xmlns:a16="http://schemas.microsoft.com/office/drawing/2014/main" id="{6DF0D27A-5F7B-4443-ACE4-573769EC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23C37DD3-2F22-4F6B-9CB3-407BA03A9D15}" type="slidenum">
              <a:rPr lang="zh-CN" altLang="zh-CN"/>
              <a:pPr algn="r"/>
              <a:t>27</a:t>
            </a:fld>
            <a:endParaRPr lang="zh-CN" altLang="zh-CN"/>
          </a:p>
        </p:txBody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11982564-DC64-420D-B001-3543C630C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800" dirty="0">
                <a:cs typeface="Arial" panose="020B0604020202020204" pitchFamily="34" charset="0"/>
              </a:rPr>
              <a:t>微分</a:t>
            </a:r>
            <a:r>
              <a:rPr lang="zh-CN" altLang="en-US" sz="2800" dirty="0">
                <a:cs typeface="Arial" panose="020B0604020202020204" pitchFamily="34" charset="0"/>
              </a:rPr>
              <a:t>的离散形式</a:t>
            </a:r>
            <a:endParaRPr lang="en-US" altLang="zh-CN" sz="2800" dirty="0">
              <a:cs typeface="Arial" panose="020B0604020202020204" pitchFamily="34" charset="0"/>
            </a:endParaRPr>
          </a:p>
        </p:txBody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74ABE603-3B33-42F7-85A3-B2D75E5F2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The derivatives of a digital function are defined in terms of differences.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3333FF"/>
                </a:solidFill>
              </a:rPr>
              <a:t>First-order derivative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en-US" altLang="zh-CN" sz="2400" dirty="0"/>
              <a:t>  </a:t>
            </a:r>
          </a:p>
          <a:p>
            <a:pPr lvl="1" eaLnBrk="1" hangingPunct="1">
              <a:lnSpc>
                <a:spcPct val="90000"/>
              </a:lnSpc>
            </a:pPr>
            <a:endParaRPr lang="zh-CN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3333FF"/>
                </a:solidFill>
              </a:rPr>
              <a:t>Second-order derivative</a:t>
            </a:r>
            <a:r>
              <a:rPr lang="en-US" altLang="zh-CN" sz="2400" dirty="0"/>
              <a:t>	</a:t>
            </a:r>
          </a:p>
        </p:txBody>
      </p:sp>
      <p:graphicFrame>
        <p:nvGraphicFramePr>
          <p:cNvPr id="89094" name="Object 4">
            <a:extLst>
              <a:ext uri="{FF2B5EF4-FFF2-40B4-BE49-F238E27FC236}">
                <a16:creationId xmlns:a16="http://schemas.microsoft.com/office/drawing/2014/main" id="{46C26671-3B83-4F87-93E8-DFA101D6AE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286000"/>
          <a:ext cx="29718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r:id="rId4" imgW="1244600" imgH="393700" progId="Equation.3">
                  <p:embed/>
                </p:oleObj>
              </mc:Choice>
              <mc:Fallback>
                <p:oleObj r:id="rId4" imgW="12446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86000"/>
                        <a:ext cx="2971800" cy="9334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99336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5">
            <a:extLst>
              <a:ext uri="{FF2B5EF4-FFF2-40B4-BE49-F238E27FC236}">
                <a16:creationId xmlns:a16="http://schemas.microsoft.com/office/drawing/2014/main" id="{A44C8659-1753-4555-8ADD-C05FC3DDE2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014913"/>
          <a:ext cx="44958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r:id="rId6" imgW="2020177" imgH="419282" progId="Equation.3">
                  <p:embed/>
                </p:oleObj>
              </mc:Choice>
              <mc:Fallback>
                <p:oleObj r:id="rId6" imgW="2020177" imgH="41928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014913"/>
                        <a:ext cx="4495800" cy="92868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99336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Object 6">
            <a:extLst>
              <a:ext uri="{FF2B5EF4-FFF2-40B4-BE49-F238E27FC236}">
                <a16:creationId xmlns:a16="http://schemas.microsoft.com/office/drawing/2014/main" id="{15E67A7E-14AE-4FD5-AA80-1AA1D96A80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894138"/>
          <a:ext cx="54292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r:id="rId8" imgW="2439459" imgH="419282" progId="Equation.3">
                  <p:embed/>
                </p:oleObj>
              </mc:Choice>
              <mc:Fallback>
                <p:oleObj r:id="rId8" imgW="2439459" imgH="41928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94138"/>
                        <a:ext cx="5429250" cy="92868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99336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未命名">
            <a:extLst>
              <a:ext uri="{FF2B5EF4-FFF2-40B4-BE49-F238E27FC236}">
                <a16:creationId xmlns:a16="http://schemas.microsoft.com/office/drawing/2014/main" id="{2224297D-FE2F-4FAD-90B2-C4FBD0193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" y="5054514"/>
            <a:ext cx="91440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8" name="日期占位符 1">
            <a:extLst>
              <a:ext uri="{FF2B5EF4-FFF2-40B4-BE49-F238E27FC236}">
                <a16:creationId xmlns:a16="http://schemas.microsoft.com/office/drawing/2014/main" id="{9A55FAB1-DD22-4CE1-B3F9-DD9CB5D470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91139" name="灯片编号占位符 3">
            <a:extLst>
              <a:ext uri="{FF2B5EF4-FFF2-40B4-BE49-F238E27FC236}">
                <a16:creationId xmlns:a16="http://schemas.microsoft.com/office/drawing/2014/main" id="{A2BA060F-F177-4ED2-B390-4AB81503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06C9BA25-2DF3-4435-94E8-807365E40968}" type="slidenum">
              <a:rPr lang="zh-CN" altLang="zh-CN"/>
              <a:pPr algn="r"/>
              <a:t>28</a:t>
            </a:fld>
            <a:endParaRPr lang="zh-CN" altLang="zh-CN"/>
          </a:p>
        </p:txBody>
      </p:sp>
      <p:pic>
        <p:nvPicPr>
          <p:cNvPr id="91140" name="Picture 2" descr="未命名">
            <a:extLst>
              <a:ext uri="{FF2B5EF4-FFF2-40B4-BE49-F238E27FC236}">
                <a16:creationId xmlns:a16="http://schemas.microsoft.com/office/drawing/2014/main" id="{E69B8CBB-6E43-4B65-BA3A-1BDC8DF72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7084"/>
            <a:ext cx="91440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26F215C-281F-4D4B-A642-8FF6FB892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" y="30581"/>
            <a:ext cx="7122033" cy="6794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>
            <a:extLst>
              <a:ext uri="{FF2B5EF4-FFF2-40B4-BE49-F238E27FC236}">
                <a16:creationId xmlns:a16="http://schemas.microsoft.com/office/drawing/2014/main" id="{C5D56126-A532-47E8-A589-89BCF081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800" y="10444"/>
            <a:ext cx="1932123" cy="4859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50CF199-EA2A-4306-8EFB-D5BC4AC7E320}"/>
              </a:ext>
            </a:extLst>
          </p:cNvPr>
          <p:cNvSpPr/>
          <p:nvPr/>
        </p:nvSpPr>
        <p:spPr bwMode="auto">
          <a:xfrm>
            <a:off x="43267" y="2590823"/>
            <a:ext cx="7122033" cy="990574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2CA1637-F164-4D59-BD3B-9AF6CD194BC7}"/>
              </a:ext>
            </a:extLst>
          </p:cNvPr>
          <p:cNvSpPr/>
          <p:nvPr/>
        </p:nvSpPr>
        <p:spPr bwMode="auto">
          <a:xfrm>
            <a:off x="2982859" y="915316"/>
            <a:ext cx="696883" cy="3801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8A22EBD-CD28-456E-88FE-D94242DD8ADE}"/>
              </a:ext>
            </a:extLst>
          </p:cNvPr>
          <p:cNvSpPr/>
          <p:nvPr/>
        </p:nvSpPr>
        <p:spPr bwMode="auto">
          <a:xfrm>
            <a:off x="4256149" y="990664"/>
            <a:ext cx="620643" cy="3801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4B5CD3-9383-429E-B5C4-5D58B5F95AF5}"/>
              </a:ext>
            </a:extLst>
          </p:cNvPr>
          <p:cNvSpPr/>
          <p:nvPr/>
        </p:nvSpPr>
        <p:spPr bwMode="auto">
          <a:xfrm>
            <a:off x="1905070" y="5333950"/>
            <a:ext cx="1774672" cy="304792"/>
          </a:xfrm>
          <a:prstGeom prst="rect">
            <a:avLst/>
          </a:prstGeom>
          <a:noFill/>
          <a:ln w="254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2DF2333-545E-4D41-BEB7-4B60AC13F34B}"/>
              </a:ext>
            </a:extLst>
          </p:cNvPr>
          <p:cNvSpPr/>
          <p:nvPr/>
        </p:nvSpPr>
        <p:spPr bwMode="auto">
          <a:xfrm>
            <a:off x="1905070" y="5333949"/>
            <a:ext cx="364405" cy="317703"/>
          </a:xfrm>
          <a:prstGeom prst="rect">
            <a:avLst/>
          </a:prstGeom>
          <a:noFill/>
          <a:ln w="254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E943CBB-7F49-4D3C-AB0C-A45551046490}"/>
              </a:ext>
            </a:extLst>
          </p:cNvPr>
          <p:cNvSpPr/>
          <p:nvPr/>
        </p:nvSpPr>
        <p:spPr bwMode="auto">
          <a:xfrm>
            <a:off x="3358400" y="4746400"/>
            <a:ext cx="364405" cy="317703"/>
          </a:xfrm>
          <a:prstGeom prst="rect">
            <a:avLst/>
          </a:prstGeom>
          <a:noFill/>
          <a:ln w="254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10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0" grpId="0" animBg="1"/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日期占位符 4">
            <a:extLst>
              <a:ext uri="{FF2B5EF4-FFF2-40B4-BE49-F238E27FC236}">
                <a16:creationId xmlns:a16="http://schemas.microsoft.com/office/drawing/2014/main" id="{B85FC3CA-B406-4075-804F-D1C303F9E7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92163" name="灯片编号占位符 6">
            <a:extLst>
              <a:ext uri="{FF2B5EF4-FFF2-40B4-BE49-F238E27FC236}">
                <a16:creationId xmlns:a16="http://schemas.microsoft.com/office/drawing/2014/main" id="{7001C0A5-0229-4331-BD3F-98C6BA68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EE7252D6-6F9A-4CDD-A60C-780B75AC6C1D}" type="slidenum">
              <a:rPr lang="zh-CN" altLang="zh-CN"/>
              <a:pPr algn="r"/>
              <a:t>29</a:t>
            </a:fld>
            <a:endParaRPr lang="zh-CN" altLang="zh-CN"/>
          </a:p>
        </p:txBody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4049BB63-E993-4AA9-8799-C9580F0C40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800" dirty="0"/>
              <a:t>二阶微分滤波器－</a:t>
            </a:r>
            <a:r>
              <a:rPr lang="en-US" altLang="zh-CN" dirty="0"/>
              <a:t>Laplacian</a:t>
            </a:r>
          </a:p>
        </p:txBody>
      </p:sp>
      <p:sp>
        <p:nvSpPr>
          <p:cNvPr id="92165" name="Rectangle 3">
            <a:extLst>
              <a:ext uri="{FF2B5EF4-FFF2-40B4-BE49-F238E27FC236}">
                <a16:creationId xmlns:a16="http://schemas.microsoft.com/office/drawing/2014/main" id="{B55D46A1-0D62-4130-8477-1509F27249D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01934" y="1066800"/>
            <a:ext cx="5376862" cy="495300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The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3333FF"/>
                </a:solidFill>
                <a:cs typeface="Times New Roman" panose="02020603050405020304" pitchFamily="18" charset="0"/>
              </a:rPr>
              <a:t>Laplacian</a:t>
            </a:r>
            <a:r>
              <a:rPr lang="en-US" altLang="zh-CN" sz="2400" dirty="0">
                <a:cs typeface="Times New Roman" panose="02020603050405020304" pitchFamily="18" charset="0"/>
              </a:rPr>
              <a:t> is defined as</a:t>
            </a:r>
            <a:br>
              <a:rPr lang="en-US" altLang="zh-CN" sz="2400" dirty="0">
                <a:cs typeface="Times New Roman" panose="02020603050405020304" pitchFamily="18" charset="0"/>
              </a:rPr>
            </a:br>
            <a:endParaRPr lang="en-US" altLang="zh-CN" sz="2400" dirty="0"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600" dirty="0"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1600" dirty="0">
              <a:cs typeface="Times New Roman" panose="02020603050405020304" pitchFamily="18" charset="0"/>
            </a:endParaRPr>
          </a:p>
        </p:txBody>
      </p:sp>
      <p:graphicFrame>
        <p:nvGraphicFramePr>
          <p:cNvPr id="92166" name="Object 4">
            <a:extLst>
              <a:ext uri="{FF2B5EF4-FFF2-40B4-BE49-F238E27FC236}">
                <a16:creationId xmlns:a16="http://schemas.microsoft.com/office/drawing/2014/main" id="{47CFEC04-0DD2-4A35-ADB7-E3BD96C687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228321"/>
              </p:ext>
            </p:extLst>
          </p:nvPr>
        </p:nvGraphicFramePr>
        <p:xfrm>
          <a:off x="1066892" y="1447800"/>
          <a:ext cx="4868863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r:id="rId4" imgW="2133600" imgH="444500" progId="Equation.3">
                  <p:embed/>
                </p:oleObj>
              </mc:Choice>
              <mc:Fallback>
                <p:oleObj r:id="rId4" imgW="21336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92" y="1447800"/>
                        <a:ext cx="4868863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5">
            <a:extLst>
              <a:ext uri="{FF2B5EF4-FFF2-40B4-BE49-F238E27FC236}">
                <a16:creationId xmlns:a16="http://schemas.microsoft.com/office/drawing/2014/main" id="{205190A6-915C-44E2-A480-CFDC146855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456708"/>
              </p:ext>
            </p:extLst>
          </p:nvPr>
        </p:nvGraphicFramePr>
        <p:xfrm>
          <a:off x="1177380" y="2514600"/>
          <a:ext cx="4682488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r:id="rId6" imgW="2489200" imgH="889000" progId="Equation.3">
                  <p:embed/>
                </p:oleObj>
              </mc:Choice>
              <mc:Fallback>
                <p:oleObj r:id="rId6" imgW="2489200" imgH="889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380" y="2514600"/>
                        <a:ext cx="4682488" cy="16335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>
            <a:extLst>
              <a:ext uri="{FF2B5EF4-FFF2-40B4-BE49-F238E27FC236}">
                <a16:creationId xmlns:a16="http://schemas.microsoft.com/office/drawing/2014/main" id="{B12B639D-889B-44DC-B297-1FF21D1BF2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556199"/>
              </p:ext>
            </p:extLst>
          </p:nvPr>
        </p:nvGraphicFramePr>
        <p:xfrm>
          <a:off x="380890" y="4381765"/>
          <a:ext cx="83820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r:id="rId8" imgW="4113015" imgH="482391" progId="Equation.3">
                  <p:embed/>
                </p:oleObj>
              </mc:Choice>
              <mc:Fallback>
                <p:oleObj r:id="rId8" imgW="4113015" imgH="48239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90" y="4381765"/>
                        <a:ext cx="8382000" cy="9826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>
            <a:extLst>
              <a:ext uri="{FF2B5EF4-FFF2-40B4-BE49-F238E27FC236}">
                <a16:creationId xmlns:a16="http://schemas.microsoft.com/office/drawing/2014/main" id="{57D038E4-8187-4818-B64C-C1E546E9235B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83280075"/>
              </p:ext>
            </p:extLst>
          </p:nvPr>
        </p:nvGraphicFramePr>
        <p:xfrm>
          <a:off x="380890" y="5375858"/>
          <a:ext cx="83820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r:id="rId10" imgW="3744875" imgH="393529" progId="Equation.3">
                  <p:embed/>
                </p:oleObj>
              </mc:Choice>
              <mc:Fallback>
                <p:oleObj r:id="rId10" imgW="3744875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90" y="5375858"/>
                        <a:ext cx="8382000" cy="8112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70" name="Group 8">
            <a:extLst>
              <a:ext uri="{FF2B5EF4-FFF2-40B4-BE49-F238E27FC236}">
                <a16:creationId xmlns:a16="http://schemas.microsoft.com/office/drawing/2014/main" id="{F0B3E7C9-04AC-4FF7-8F8D-072CB3878481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76200"/>
            <a:ext cx="3124200" cy="1524000"/>
            <a:chOff x="0" y="0"/>
            <a:chExt cx="1776" cy="864"/>
          </a:xfrm>
        </p:grpSpPr>
        <p:sp>
          <p:nvSpPr>
            <p:cNvPr id="92171" name="Rectangle 9">
              <a:extLst>
                <a:ext uri="{FF2B5EF4-FFF2-40B4-BE49-F238E27FC236}">
                  <a16:creationId xmlns:a16="http://schemas.microsoft.com/office/drawing/2014/main" id="{1DFC0689-23CA-48E3-9AC6-377F25DEE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"/>
              <a:ext cx="592" cy="28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PMingLiU" panose="02020500000000000000" pitchFamily="18" charset="-120"/>
                </a:rPr>
                <a:t>(x,y-1)</a:t>
              </a:r>
            </a:p>
          </p:txBody>
        </p:sp>
        <p:sp>
          <p:nvSpPr>
            <p:cNvPr id="92172" name="Rectangle 10">
              <a:extLst>
                <a:ext uri="{FF2B5EF4-FFF2-40B4-BE49-F238E27FC236}">
                  <a16:creationId xmlns:a16="http://schemas.microsoft.com/office/drawing/2014/main" id="{440E1F75-2FF0-41D0-ADDE-73B20141E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288"/>
              <a:ext cx="593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PMingLiU" panose="02020500000000000000" pitchFamily="18" charset="-120"/>
                </a:rPr>
                <a:t>(x,y)</a:t>
              </a:r>
            </a:p>
          </p:txBody>
        </p:sp>
        <p:sp>
          <p:nvSpPr>
            <p:cNvPr id="92173" name="Rectangle 11">
              <a:extLst>
                <a:ext uri="{FF2B5EF4-FFF2-40B4-BE49-F238E27FC236}">
                  <a16:creationId xmlns:a16="http://schemas.microsoft.com/office/drawing/2014/main" id="{86A5D64F-BBAC-4EDF-B0B9-6BF2B2FF1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288"/>
              <a:ext cx="591" cy="28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PMingLiU" panose="02020500000000000000" pitchFamily="18" charset="-120"/>
                </a:rPr>
                <a:t>(x,y+1)</a:t>
              </a:r>
            </a:p>
          </p:txBody>
        </p:sp>
        <p:sp>
          <p:nvSpPr>
            <p:cNvPr id="92174" name="Rectangle 12">
              <a:extLst>
                <a:ext uri="{FF2B5EF4-FFF2-40B4-BE49-F238E27FC236}">
                  <a16:creationId xmlns:a16="http://schemas.microsoft.com/office/drawing/2014/main" id="{AA910106-910F-4A3F-9392-8422B6DEC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92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PMingLiU" panose="02020500000000000000" pitchFamily="18" charset="-120"/>
                </a:rPr>
                <a:t>(x-1,y-1)</a:t>
              </a:r>
            </a:p>
          </p:txBody>
        </p:sp>
        <p:sp>
          <p:nvSpPr>
            <p:cNvPr id="92175" name="Rectangle 13">
              <a:extLst>
                <a:ext uri="{FF2B5EF4-FFF2-40B4-BE49-F238E27FC236}">
                  <a16:creationId xmlns:a16="http://schemas.microsoft.com/office/drawing/2014/main" id="{E727B09B-26F6-42F8-AE04-64CA416EC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0"/>
              <a:ext cx="593" cy="28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PMingLiU" panose="02020500000000000000" pitchFamily="18" charset="-120"/>
                </a:rPr>
                <a:t>(x-1,y)</a:t>
              </a:r>
            </a:p>
          </p:txBody>
        </p:sp>
        <p:sp>
          <p:nvSpPr>
            <p:cNvPr id="92176" name="Rectangle 14">
              <a:extLst>
                <a:ext uri="{FF2B5EF4-FFF2-40B4-BE49-F238E27FC236}">
                  <a16:creationId xmlns:a16="http://schemas.microsoft.com/office/drawing/2014/main" id="{52FCD077-630F-4C52-BAF2-98510E892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0"/>
              <a:ext cx="591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Tahoma" panose="020B0604030504040204" pitchFamily="34" charset="0"/>
                  <a:ea typeface="PMingLiU" panose="02020500000000000000" pitchFamily="18" charset="-120"/>
                </a:rPr>
                <a:t>(x-1,y+1)</a:t>
              </a:r>
            </a:p>
          </p:txBody>
        </p:sp>
        <p:sp>
          <p:nvSpPr>
            <p:cNvPr id="92177" name="Rectangle 15">
              <a:extLst>
                <a:ext uri="{FF2B5EF4-FFF2-40B4-BE49-F238E27FC236}">
                  <a16:creationId xmlns:a16="http://schemas.microsoft.com/office/drawing/2014/main" id="{ED702CFD-A040-4BD6-AD34-B637F13E7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592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PMingLiU" panose="02020500000000000000" pitchFamily="18" charset="-120"/>
                </a:rPr>
                <a:t>(x+1,y-1)</a:t>
              </a:r>
            </a:p>
          </p:txBody>
        </p:sp>
        <p:sp>
          <p:nvSpPr>
            <p:cNvPr id="92178" name="Rectangle 16">
              <a:extLst>
                <a:ext uri="{FF2B5EF4-FFF2-40B4-BE49-F238E27FC236}">
                  <a16:creationId xmlns:a16="http://schemas.microsoft.com/office/drawing/2014/main" id="{441F6469-1E28-454F-835F-C38D71C65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576"/>
              <a:ext cx="593" cy="28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PMingLiU" panose="02020500000000000000" pitchFamily="18" charset="-120"/>
                </a:rPr>
                <a:t>(x+1,y)</a:t>
              </a:r>
            </a:p>
          </p:txBody>
        </p:sp>
        <p:sp>
          <p:nvSpPr>
            <p:cNvPr id="92179" name="Rectangle 17">
              <a:extLst>
                <a:ext uri="{FF2B5EF4-FFF2-40B4-BE49-F238E27FC236}">
                  <a16:creationId xmlns:a16="http://schemas.microsoft.com/office/drawing/2014/main" id="{503286D4-4B7A-4AB6-97E0-AF63A7E8C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576"/>
              <a:ext cx="591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PMingLiU" panose="02020500000000000000" pitchFamily="18" charset="-120"/>
                </a:rPr>
                <a:t>(x+1,y+1)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日期占位符 3">
            <a:extLst>
              <a:ext uri="{FF2B5EF4-FFF2-40B4-BE49-F238E27FC236}">
                <a16:creationId xmlns:a16="http://schemas.microsoft.com/office/drawing/2014/main" id="{C7F0FBEC-663A-4D75-A8EA-C5C8FB015CB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67587" name="灯片编号占位符 5">
            <a:extLst>
              <a:ext uri="{FF2B5EF4-FFF2-40B4-BE49-F238E27FC236}">
                <a16:creationId xmlns:a16="http://schemas.microsoft.com/office/drawing/2014/main" id="{C0B1A7AB-86D7-46FC-809D-FE1C0C6C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6346B60B-BC7D-434F-99EE-C568B93F0A4B}" type="slidenum">
              <a:rPr lang="zh-CN" altLang="zh-CN"/>
              <a:pPr algn="r"/>
              <a:t>3</a:t>
            </a:fld>
            <a:endParaRPr lang="zh-CN" altLang="zh-CN"/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1AD34204-BBF2-4E2A-AFC1-6E9E8E180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902" y="1219258"/>
            <a:ext cx="7772196" cy="3962358"/>
          </a:xfrm>
        </p:spPr>
        <p:txBody>
          <a:bodyPr/>
          <a:lstStyle/>
          <a:p>
            <a:pPr eaLnBrk="1" hangingPunct="1"/>
            <a:r>
              <a:rPr lang="zh-CN" altLang="en-US" sz="2800" b="0" dirty="0">
                <a:solidFill>
                  <a:srgbClr val="3333FF"/>
                </a:solidFill>
              </a:rPr>
              <a:t>平滑空间滤波器</a:t>
            </a:r>
            <a:r>
              <a:rPr lang="zh-CN" altLang="en-US" sz="2800" b="0" dirty="0"/>
              <a:t>：用于模糊处理和减小噪声</a:t>
            </a:r>
            <a:endParaRPr lang="en-US" altLang="zh-CN" sz="2800" b="0" dirty="0"/>
          </a:p>
          <a:p>
            <a:pPr eaLnBrk="1" hangingPunct="1"/>
            <a:endParaRPr lang="zh-CN" altLang="en-US" sz="1000" dirty="0">
              <a:solidFill>
                <a:srgbClr val="800000"/>
              </a:solidFill>
            </a:endParaRPr>
          </a:p>
          <a:p>
            <a:pPr lvl="1" eaLnBrk="1" hangingPunct="1"/>
            <a:r>
              <a:rPr lang="zh-CN" altLang="en-US" sz="2400" dirty="0"/>
              <a:t>线性滤波器</a:t>
            </a:r>
            <a:endParaRPr lang="en-US" altLang="zh-CN" sz="2400" dirty="0"/>
          </a:p>
          <a:p>
            <a:pPr lvl="1" eaLnBrk="1" hangingPunct="1"/>
            <a:endParaRPr lang="zh-CN" altLang="en-US" sz="800" dirty="0"/>
          </a:p>
          <a:p>
            <a:pPr lvl="1" eaLnBrk="1" hangingPunct="1"/>
            <a:r>
              <a:rPr lang="zh-CN" altLang="en-US" sz="2400" dirty="0"/>
              <a:t>（非线性）统计排序滤波器</a:t>
            </a:r>
          </a:p>
          <a:p>
            <a:pPr lvl="2" eaLnBrk="1" hangingPunct="1"/>
            <a:r>
              <a:rPr lang="zh-CN" altLang="en-US" sz="2000" dirty="0"/>
              <a:t>中值滤波器</a:t>
            </a:r>
          </a:p>
          <a:p>
            <a:pPr lvl="2" eaLnBrk="1" hangingPunct="1"/>
            <a:r>
              <a:rPr lang="zh-CN" altLang="en-US" sz="2000" dirty="0"/>
              <a:t>最大值滤波器</a:t>
            </a:r>
          </a:p>
          <a:p>
            <a:pPr lvl="2" eaLnBrk="1" hangingPunct="1"/>
            <a:r>
              <a:rPr lang="zh-CN" altLang="en-US" sz="2000" dirty="0"/>
              <a:t>最小值滤波器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E4C6288-EDA7-4514-9FA8-62B0720E7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304800"/>
            <a:ext cx="800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/>
              <a:t>2.3 </a:t>
            </a:r>
            <a:r>
              <a:rPr lang="zh-CN" altLang="en-US" sz="3200" dirty="0"/>
              <a:t>平滑空间滤波器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日期占位符 4">
            <a:extLst>
              <a:ext uri="{FF2B5EF4-FFF2-40B4-BE49-F238E27FC236}">
                <a16:creationId xmlns:a16="http://schemas.microsoft.com/office/drawing/2014/main" id="{9814B8A6-9FCF-40A2-8EB7-BB378CFBDF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93187" name="灯片编号占位符 6">
            <a:extLst>
              <a:ext uri="{FF2B5EF4-FFF2-40B4-BE49-F238E27FC236}">
                <a16:creationId xmlns:a16="http://schemas.microsoft.com/office/drawing/2014/main" id="{1FB02F30-84D2-4F3F-A033-47C321E2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0B4D93B8-B3F6-4AE8-884E-E8E4DA221A0D}" type="slidenum">
              <a:rPr lang="zh-CN" altLang="zh-CN"/>
              <a:pPr algn="r"/>
              <a:t>30</a:t>
            </a:fld>
            <a:endParaRPr lang="zh-CN" altLang="zh-CN"/>
          </a:p>
        </p:txBody>
      </p:sp>
      <p:sp>
        <p:nvSpPr>
          <p:cNvPr id="93189" name="Rectangle 3">
            <a:extLst>
              <a:ext uri="{FF2B5EF4-FFF2-40B4-BE49-F238E27FC236}">
                <a16:creationId xmlns:a16="http://schemas.microsoft.com/office/drawing/2014/main" id="{D0D8AC9E-98B2-438D-A4D1-239FB37F22D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zh-CN" sz="1800"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3190" name="Picture 4">
            <a:extLst>
              <a:ext uri="{FF2B5EF4-FFF2-40B4-BE49-F238E27FC236}">
                <a16:creationId xmlns:a16="http://schemas.microsoft.com/office/drawing/2014/main" id="{65FD22B7-1031-43CD-B885-CFDA032BE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08" y="1025525"/>
            <a:ext cx="7467600" cy="450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91" name="Rectangle 5">
            <a:extLst>
              <a:ext uri="{FF2B5EF4-FFF2-40B4-BE49-F238E27FC236}">
                <a16:creationId xmlns:a16="http://schemas.microsoft.com/office/drawing/2014/main" id="{28CE6C4C-2696-4C0C-8ED8-98F9407E0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080" y="5553007"/>
            <a:ext cx="236218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ahoma" panose="020B0604030504040204" pitchFamily="34" charset="0"/>
                <a:ea typeface="PMingLiU" panose="02020500000000000000" pitchFamily="18" charset="-120"/>
              </a:rPr>
              <a:t>8-neighborhood</a:t>
            </a:r>
          </a:p>
        </p:txBody>
      </p:sp>
      <p:sp>
        <p:nvSpPr>
          <p:cNvPr id="93192" name="Rectangle 6">
            <a:extLst>
              <a:ext uri="{FF2B5EF4-FFF2-40B4-BE49-F238E27FC236}">
                <a16:creationId xmlns:a16="http://schemas.microsoft.com/office/drawing/2014/main" id="{81F57808-E7FD-4E1C-BC46-3AA279C2C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12" y="5553007"/>
            <a:ext cx="2514534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ahoma" panose="020B0604030504040204" pitchFamily="34" charset="0"/>
                <a:ea typeface="PMingLiU" panose="02020500000000000000" pitchFamily="18" charset="-120"/>
              </a:rPr>
              <a:t>4-neighborhood</a:t>
            </a:r>
          </a:p>
        </p:txBody>
      </p:sp>
      <p:graphicFrame>
        <p:nvGraphicFramePr>
          <p:cNvPr id="93193" name="Object 7">
            <a:extLst>
              <a:ext uri="{FF2B5EF4-FFF2-40B4-BE49-F238E27FC236}">
                <a16:creationId xmlns:a16="http://schemas.microsoft.com/office/drawing/2014/main" id="{77A6A62E-990A-4EC5-974D-5D4EF1854BAA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5776342"/>
              </p:ext>
            </p:extLst>
          </p:nvPr>
        </p:nvGraphicFramePr>
        <p:xfrm>
          <a:off x="304686" y="6085523"/>
          <a:ext cx="86106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r:id="rId5" imgW="4013200" imgH="228600" progId="Equation.3">
                  <p:embed/>
                </p:oleObj>
              </mc:Choice>
              <mc:Fallback>
                <p:oleObj r:id="rId5" imgW="40132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86" y="6085523"/>
                        <a:ext cx="8610600" cy="49053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C7229A6B-A98A-4104-BB7C-0D8BA5D55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33400"/>
          </a:xfrm>
        </p:spPr>
        <p:txBody>
          <a:bodyPr/>
          <a:lstStyle/>
          <a:p>
            <a:pPr eaLnBrk="1" hangingPunct="1"/>
            <a:r>
              <a:rPr lang="zh-CN" altLang="zh-CN" sz="2800" dirty="0"/>
              <a:t>二阶微分滤波器－</a:t>
            </a:r>
            <a:r>
              <a:rPr lang="en-US" altLang="zh-CN" dirty="0"/>
              <a:t>Laplacian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59B326F-FE58-4E26-BBE6-E95214E9A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0769" y="5257752"/>
            <a:ext cx="2764517" cy="602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 b="1" kern="1200">
                <a:solidFill>
                  <a:srgbClr val="800000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3333FF"/>
                </a:solidFill>
              </a:rPr>
              <a:t>拉普拉斯模板</a:t>
            </a:r>
            <a:br>
              <a:rPr lang="en-US" altLang="zh-CN" sz="2400" dirty="0">
                <a:cs typeface="Times New Roman" panose="02020603050405020304" pitchFamily="18" charset="0"/>
              </a:rPr>
            </a:br>
            <a:endParaRPr lang="en-US" altLang="zh-CN" sz="2400" dirty="0"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600" dirty="0"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16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日期占位符 3">
            <a:extLst>
              <a:ext uri="{FF2B5EF4-FFF2-40B4-BE49-F238E27FC236}">
                <a16:creationId xmlns:a16="http://schemas.microsoft.com/office/drawing/2014/main" id="{CF5AD20D-C704-43FE-9E81-1ADA0E053C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94211" name="灯片编号占位符 5">
            <a:extLst>
              <a:ext uri="{FF2B5EF4-FFF2-40B4-BE49-F238E27FC236}">
                <a16:creationId xmlns:a16="http://schemas.microsoft.com/office/drawing/2014/main" id="{65B7C33B-E5C7-4105-A539-06649A8F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53B3259-00BD-4A97-9F26-8888F683507A}" type="slidenum">
              <a:rPr lang="zh-CN" altLang="zh-CN"/>
              <a:pPr algn="r"/>
              <a:t>31</a:t>
            </a:fld>
            <a:endParaRPr lang="zh-CN" altLang="zh-CN"/>
          </a:p>
        </p:txBody>
      </p:sp>
      <p:sp>
        <p:nvSpPr>
          <p:cNvPr id="94213" name="Rectangle 3">
            <a:extLst>
              <a:ext uri="{FF2B5EF4-FFF2-40B4-BE49-F238E27FC236}">
                <a16:creationId xmlns:a16="http://schemas.microsoft.com/office/drawing/2014/main" id="{F8225825-E090-45FF-951C-A2D5360FC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142930"/>
            <a:ext cx="8001000" cy="4953000"/>
          </a:xfrm>
        </p:spPr>
        <p:txBody>
          <a:bodyPr/>
          <a:lstStyle/>
          <a:p>
            <a:pPr eaLnBrk="1" hangingPunct="1"/>
            <a:r>
              <a:rPr lang="en-US" altLang="zh-CN" sz="2400" b="0" dirty="0">
                <a:solidFill>
                  <a:srgbClr val="3333FF"/>
                </a:solidFill>
              </a:rPr>
              <a:t>Enhancement Using Laplacian</a:t>
            </a:r>
            <a:endParaRPr lang="zh-TW" altLang="zh-CN" sz="2400" b="0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94214" name="Object 4">
            <a:extLst>
              <a:ext uri="{FF2B5EF4-FFF2-40B4-BE49-F238E27FC236}">
                <a16:creationId xmlns:a16="http://schemas.microsoft.com/office/drawing/2014/main" id="{E95D1803-A6C0-49D2-AA14-1E1C88E271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130866"/>
              </p:ext>
            </p:extLst>
          </p:nvPr>
        </p:nvGraphicFramePr>
        <p:xfrm>
          <a:off x="909734" y="1828842"/>
          <a:ext cx="7315008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公式" r:id="rId3" imgW="4444920" imgH="1091880" progId="Equation.3">
                  <p:embed/>
                </p:oleObj>
              </mc:Choice>
              <mc:Fallback>
                <p:oleObj name="公式" r:id="rId3" imgW="4444920" imgH="1091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734" y="1828842"/>
                        <a:ext cx="7315008" cy="176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217" name="Group 7">
            <a:extLst>
              <a:ext uri="{FF2B5EF4-FFF2-40B4-BE49-F238E27FC236}">
                <a16:creationId xmlns:a16="http://schemas.microsoft.com/office/drawing/2014/main" id="{A6325250-EE50-4B2E-9147-E03B92F2C439}"/>
              </a:ext>
            </a:extLst>
          </p:cNvPr>
          <p:cNvGrpSpPr>
            <a:grpSpLocks/>
          </p:cNvGrpSpPr>
          <p:nvPr/>
        </p:nvGrpSpPr>
        <p:grpSpPr bwMode="auto">
          <a:xfrm>
            <a:off x="4917989" y="4249083"/>
            <a:ext cx="2930525" cy="1500187"/>
            <a:chOff x="0" y="0"/>
            <a:chExt cx="1776" cy="864"/>
          </a:xfrm>
        </p:grpSpPr>
        <p:sp>
          <p:nvSpPr>
            <p:cNvPr id="94228" name="Rectangle 8">
              <a:extLst>
                <a:ext uri="{FF2B5EF4-FFF2-40B4-BE49-F238E27FC236}">
                  <a16:creationId xmlns:a16="http://schemas.microsoft.com/office/drawing/2014/main" id="{7919F40B-2A2B-4D02-9D9F-E721206FB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"/>
              <a:ext cx="592" cy="28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4229" name="Rectangle 9">
              <a:extLst>
                <a:ext uri="{FF2B5EF4-FFF2-40B4-BE49-F238E27FC236}">
                  <a16:creationId xmlns:a16="http://schemas.microsoft.com/office/drawing/2014/main" id="{A08021F8-EC28-4C0D-B44E-9E3E400F3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288"/>
              <a:ext cx="593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PMingLiU" panose="02020500000000000000" pitchFamily="18" charset="-120"/>
                </a:rPr>
                <a:t>-4</a:t>
              </a:r>
            </a:p>
          </p:txBody>
        </p:sp>
        <p:sp>
          <p:nvSpPr>
            <p:cNvPr id="94230" name="Rectangle 10">
              <a:extLst>
                <a:ext uri="{FF2B5EF4-FFF2-40B4-BE49-F238E27FC236}">
                  <a16:creationId xmlns:a16="http://schemas.microsoft.com/office/drawing/2014/main" id="{4A997309-B9AC-4E82-A0F0-97D4D12F8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288"/>
              <a:ext cx="591" cy="28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4231" name="Rectangle 11">
              <a:extLst>
                <a:ext uri="{FF2B5EF4-FFF2-40B4-BE49-F238E27FC236}">
                  <a16:creationId xmlns:a16="http://schemas.microsoft.com/office/drawing/2014/main" id="{39E97EB3-F35E-4654-9735-CCB47C13F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92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94232" name="Rectangle 12">
              <a:extLst>
                <a:ext uri="{FF2B5EF4-FFF2-40B4-BE49-F238E27FC236}">
                  <a16:creationId xmlns:a16="http://schemas.microsoft.com/office/drawing/2014/main" id="{D4F880A1-5141-4E75-B080-82DA2FC99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0"/>
              <a:ext cx="593" cy="28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4233" name="Rectangle 13">
              <a:extLst>
                <a:ext uri="{FF2B5EF4-FFF2-40B4-BE49-F238E27FC236}">
                  <a16:creationId xmlns:a16="http://schemas.microsoft.com/office/drawing/2014/main" id="{FE73F165-CE52-46EA-A29D-62B5EC0DF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0"/>
              <a:ext cx="591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94234" name="Rectangle 14">
              <a:extLst>
                <a:ext uri="{FF2B5EF4-FFF2-40B4-BE49-F238E27FC236}">
                  <a16:creationId xmlns:a16="http://schemas.microsoft.com/office/drawing/2014/main" id="{4DDAD5D0-13AB-487F-9F54-AA09B9528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592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94235" name="Rectangle 15">
              <a:extLst>
                <a:ext uri="{FF2B5EF4-FFF2-40B4-BE49-F238E27FC236}">
                  <a16:creationId xmlns:a16="http://schemas.microsoft.com/office/drawing/2014/main" id="{1A2F8F58-7289-4FF7-8235-8665B0078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576"/>
              <a:ext cx="593" cy="28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4236" name="Rectangle 16">
              <a:extLst>
                <a:ext uri="{FF2B5EF4-FFF2-40B4-BE49-F238E27FC236}">
                  <a16:creationId xmlns:a16="http://schemas.microsoft.com/office/drawing/2014/main" id="{FB6D966B-5C4F-488B-AA15-B4DA114FE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576"/>
              <a:ext cx="591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PMingLiU" panose="02020500000000000000" pitchFamily="18" charset="-120"/>
                </a:rPr>
                <a:t>0</a:t>
              </a:r>
            </a:p>
          </p:txBody>
        </p:sp>
      </p:grpSp>
      <p:grpSp>
        <p:nvGrpSpPr>
          <p:cNvPr id="94218" name="Group 17">
            <a:extLst>
              <a:ext uri="{FF2B5EF4-FFF2-40B4-BE49-F238E27FC236}">
                <a16:creationId xmlns:a16="http://schemas.microsoft.com/office/drawing/2014/main" id="{4FD22738-3032-47F2-B30D-488966F1B064}"/>
              </a:ext>
            </a:extLst>
          </p:cNvPr>
          <p:cNvGrpSpPr>
            <a:grpSpLocks/>
          </p:cNvGrpSpPr>
          <p:nvPr/>
        </p:nvGrpSpPr>
        <p:grpSpPr bwMode="auto">
          <a:xfrm>
            <a:off x="1214526" y="4225270"/>
            <a:ext cx="3551063" cy="1524000"/>
            <a:chOff x="0" y="0"/>
            <a:chExt cx="1776" cy="864"/>
          </a:xfrm>
        </p:grpSpPr>
        <p:sp>
          <p:nvSpPr>
            <p:cNvPr id="94219" name="Rectangle 18">
              <a:extLst>
                <a:ext uri="{FF2B5EF4-FFF2-40B4-BE49-F238E27FC236}">
                  <a16:creationId xmlns:a16="http://schemas.microsoft.com/office/drawing/2014/main" id="{8454243E-8D5D-471F-AF39-2B9CA2A66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"/>
              <a:ext cx="592" cy="28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PMingLiU" panose="02020500000000000000" pitchFamily="18" charset="-120"/>
                </a:rPr>
                <a:t>(x,y-1)</a:t>
              </a:r>
            </a:p>
          </p:txBody>
        </p:sp>
        <p:sp>
          <p:nvSpPr>
            <p:cNvPr id="94220" name="Rectangle 19">
              <a:extLst>
                <a:ext uri="{FF2B5EF4-FFF2-40B4-BE49-F238E27FC236}">
                  <a16:creationId xmlns:a16="http://schemas.microsoft.com/office/drawing/2014/main" id="{EFA91E77-FCB7-4964-AF1F-020040086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288"/>
              <a:ext cx="593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PMingLiU" panose="02020500000000000000" pitchFamily="18" charset="-120"/>
                </a:rPr>
                <a:t>(x,y)</a:t>
              </a:r>
            </a:p>
          </p:txBody>
        </p:sp>
        <p:sp>
          <p:nvSpPr>
            <p:cNvPr id="94221" name="Rectangle 20">
              <a:extLst>
                <a:ext uri="{FF2B5EF4-FFF2-40B4-BE49-F238E27FC236}">
                  <a16:creationId xmlns:a16="http://schemas.microsoft.com/office/drawing/2014/main" id="{5B6BCEC0-E8E2-486A-BBB1-AB4B6824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288"/>
              <a:ext cx="591" cy="28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PMingLiU" panose="02020500000000000000" pitchFamily="18" charset="-120"/>
                </a:rPr>
                <a:t>(x,y+1)</a:t>
              </a:r>
            </a:p>
          </p:txBody>
        </p:sp>
        <p:sp>
          <p:nvSpPr>
            <p:cNvPr id="94222" name="Rectangle 21">
              <a:extLst>
                <a:ext uri="{FF2B5EF4-FFF2-40B4-BE49-F238E27FC236}">
                  <a16:creationId xmlns:a16="http://schemas.microsoft.com/office/drawing/2014/main" id="{AE212626-DEC8-494F-8552-BB2B5B750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92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PMingLiU" panose="02020500000000000000" pitchFamily="18" charset="-120"/>
                </a:rPr>
                <a:t>(x-1,y-1)</a:t>
              </a:r>
            </a:p>
          </p:txBody>
        </p:sp>
        <p:sp>
          <p:nvSpPr>
            <p:cNvPr id="94223" name="Rectangle 22">
              <a:extLst>
                <a:ext uri="{FF2B5EF4-FFF2-40B4-BE49-F238E27FC236}">
                  <a16:creationId xmlns:a16="http://schemas.microsoft.com/office/drawing/2014/main" id="{1A3B9657-ADF2-40CF-B304-E4BCD4A56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0"/>
              <a:ext cx="593" cy="28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PMingLiU" panose="02020500000000000000" pitchFamily="18" charset="-120"/>
                </a:rPr>
                <a:t>(x-1,y)</a:t>
              </a:r>
            </a:p>
          </p:txBody>
        </p:sp>
        <p:sp>
          <p:nvSpPr>
            <p:cNvPr id="94224" name="Rectangle 23">
              <a:extLst>
                <a:ext uri="{FF2B5EF4-FFF2-40B4-BE49-F238E27FC236}">
                  <a16:creationId xmlns:a16="http://schemas.microsoft.com/office/drawing/2014/main" id="{E44AD8B0-35B2-4BB8-8FC0-E7F5947CD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0"/>
              <a:ext cx="591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PMingLiU" panose="02020500000000000000" pitchFamily="18" charset="-120"/>
                </a:rPr>
                <a:t>(x-1,y+1)</a:t>
              </a:r>
            </a:p>
          </p:txBody>
        </p:sp>
        <p:sp>
          <p:nvSpPr>
            <p:cNvPr id="94225" name="Rectangle 24">
              <a:extLst>
                <a:ext uri="{FF2B5EF4-FFF2-40B4-BE49-F238E27FC236}">
                  <a16:creationId xmlns:a16="http://schemas.microsoft.com/office/drawing/2014/main" id="{D0A58DB8-797C-4C98-9F3E-1D39434A6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592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PMingLiU" panose="02020500000000000000" pitchFamily="18" charset="-120"/>
                </a:rPr>
                <a:t>(x+1,y-1)</a:t>
              </a:r>
            </a:p>
          </p:txBody>
        </p:sp>
        <p:sp>
          <p:nvSpPr>
            <p:cNvPr id="94226" name="Rectangle 25">
              <a:extLst>
                <a:ext uri="{FF2B5EF4-FFF2-40B4-BE49-F238E27FC236}">
                  <a16:creationId xmlns:a16="http://schemas.microsoft.com/office/drawing/2014/main" id="{FF69239E-DC41-4AE0-B956-99D1A050C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576"/>
              <a:ext cx="593" cy="28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PMingLiU" panose="02020500000000000000" pitchFamily="18" charset="-120"/>
                </a:rPr>
                <a:t>(x+1,y)</a:t>
              </a:r>
            </a:p>
          </p:txBody>
        </p:sp>
        <p:sp>
          <p:nvSpPr>
            <p:cNvPr id="94227" name="Rectangle 26">
              <a:extLst>
                <a:ext uri="{FF2B5EF4-FFF2-40B4-BE49-F238E27FC236}">
                  <a16:creationId xmlns:a16="http://schemas.microsoft.com/office/drawing/2014/main" id="{E6D43760-F0EE-441B-87C9-05C0B497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576"/>
              <a:ext cx="591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PMingLiU" panose="02020500000000000000" pitchFamily="18" charset="-120"/>
                </a:rPr>
                <a:t>(x+1,y+1)</a:t>
              </a:r>
            </a:p>
          </p:txBody>
        </p:sp>
      </p:grpSp>
      <p:sp>
        <p:nvSpPr>
          <p:cNvPr id="29" name="Rectangle 2">
            <a:extLst>
              <a:ext uri="{FF2B5EF4-FFF2-40B4-BE49-F238E27FC236}">
                <a16:creationId xmlns:a16="http://schemas.microsoft.com/office/drawing/2014/main" id="{E7C79D52-B689-4F83-93DC-E269245F5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304800"/>
            <a:ext cx="800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/>
              <a:t>二阶微分滤波器－</a:t>
            </a:r>
            <a:r>
              <a:rPr lang="en-US" altLang="zh-CN"/>
              <a:t>Laplacian</a:t>
            </a: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日期占位符 1">
            <a:extLst>
              <a:ext uri="{FF2B5EF4-FFF2-40B4-BE49-F238E27FC236}">
                <a16:creationId xmlns:a16="http://schemas.microsoft.com/office/drawing/2014/main" id="{316688FD-E892-4FBA-BE24-4922BA8AC1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95235" name="灯片编号占位符 3">
            <a:extLst>
              <a:ext uri="{FF2B5EF4-FFF2-40B4-BE49-F238E27FC236}">
                <a16:creationId xmlns:a16="http://schemas.microsoft.com/office/drawing/2014/main" id="{0201DF46-560E-41EC-87A0-5ED7CD95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486BAF54-9399-45ED-ABEB-65E422BC1274}" type="slidenum">
              <a:rPr lang="zh-CN" altLang="zh-CN"/>
              <a:pPr algn="r"/>
              <a:t>32</a:t>
            </a:fld>
            <a:endParaRPr lang="zh-CN" altLang="zh-CN"/>
          </a:p>
        </p:txBody>
      </p:sp>
      <p:pic>
        <p:nvPicPr>
          <p:cNvPr id="95236" name="Picture 2" descr="未命名">
            <a:extLst>
              <a:ext uri="{FF2B5EF4-FFF2-40B4-BE49-F238E27FC236}">
                <a16:creationId xmlns:a16="http://schemas.microsoft.com/office/drawing/2014/main" id="{5C283C50-83A6-428C-B279-BFD35B0C5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8F6A9E5-9891-49B1-802D-3E0B4550F224}"/>
              </a:ext>
            </a:extLst>
          </p:cNvPr>
          <p:cNvSpPr/>
          <p:nvPr/>
        </p:nvSpPr>
        <p:spPr bwMode="auto">
          <a:xfrm>
            <a:off x="152516" y="5867336"/>
            <a:ext cx="8610484" cy="9335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95237" name="Picture 3">
            <a:extLst>
              <a:ext uri="{FF2B5EF4-FFF2-40B4-BE49-F238E27FC236}">
                <a16:creationId xmlns:a16="http://schemas.microsoft.com/office/drawing/2014/main" id="{C39FBB04-D1BA-4390-B949-C49775A5C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0"/>
            <a:ext cx="7391400" cy="686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238" name="Rectangle 4">
            <a:extLst>
              <a:ext uri="{FF2B5EF4-FFF2-40B4-BE49-F238E27FC236}">
                <a16:creationId xmlns:a16="http://schemas.microsoft.com/office/drawing/2014/main" id="{FB00AC17-642D-451D-B2E4-D5F9DF1A2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3252"/>
            <a:ext cx="969963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dirty="0">
                <a:latin typeface="Tahoma" panose="020B0604030504040204" pitchFamily="34" charset="0"/>
                <a:ea typeface="Arial Unicode MS" pitchFamily="34" charset="-122"/>
              </a:rPr>
              <a:t>Original</a:t>
            </a:r>
          </a:p>
        </p:txBody>
      </p:sp>
      <p:sp>
        <p:nvSpPr>
          <p:cNvPr id="95239" name="Rectangle 5">
            <a:extLst>
              <a:ext uri="{FF2B5EF4-FFF2-40B4-BE49-F238E27FC236}">
                <a16:creationId xmlns:a16="http://schemas.microsoft.com/office/drawing/2014/main" id="{C2199D57-1472-4041-B7DB-5EB5A0906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488" y="6405475"/>
            <a:ext cx="1825625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dirty="0" err="1">
                <a:latin typeface="Tahoma" panose="020B0604030504040204" pitchFamily="34" charset="0"/>
                <a:ea typeface="Arial Unicode MS" pitchFamily="34" charset="-122"/>
              </a:rPr>
              <a:t>Laplacian+Scale</a:t>
            </a:r>
            <a:endParaRPr lang="en-US" altLang="zh-CN" dirty="0">
              <a:latin typeface="Tahoma" panose="020B0604030504040204" pitchFamily="34" charset="0"/>
              <a:ea typeface="Arial Unicode MS" pitchFamily="34" charset="-122"/>
            </a:endParaRPr>
          </a:p>
        </p:txBody>
      </p:sp>
      <p:sp>
        <p:nvSpPr>
          <p:cNvPr id="95240" name="Rectangle 6">
            <a:extLst>
              <a:ext uri="{FF2B5EF4-FFF2-40B4-BE49-F238E27FC236}">
                <a16:creationId xmlns:a16="http://schemas.microsoft.com/office/drawing/2014/main" id="{A3398734-C8C2-463B-925F-4BCA3667B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5" y="53252"/>
            <a:ext cx="1133475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>
                <a:latin typeface="Tahoma" panose="020B0604030504040204" pitchFamily="34" charset="0"/>
                <a:ea typeface="Arial Unicode MS" pitchFamily="34" charset="-122"/>
              </a:rPr>
              <a:t>Laplacian</a:t>
            </a:r>
          </a:p>
        </p:txBody>
      </p:sp>
      <p:graphicFrame>
        <p:nvGraphicFramePr>
          <p:cNvPr id="95241" name="Object 7">
            <a:extLst>
              <a:ext uri="{FF2B5EF4-FFF2-40B4-BE49-F238E27FC236}">
                <a16:creationId xmlns:a16="http://schemas.microsoft.com/office/drawing/2014/main" id="{A30A5C16-3B6F-4638-9398-D96447730F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17754"/>
              </p:ext>
            </p:extLst>
          </p:nvPr>
        </p:nvGraphicFramePr>
        <p:xfrm>
          <a:off x="5373688" y="6438812"/>
          <a:ext cx="133191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r:id="rId6" imgW="889386" imgH="228699" progId="Equation.3">
                  <p:embed/>
                </p:oleObj>
              </mc:Choice>
              <mc:Fallback>
                <p:oleObj r:id="rId6" imgW="889386" imgH="22869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8" y="6438812"/>
                        <a:ext cx="1331912" cy="3429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日期占位符 3">
            <a:extLst>
              <a:ext uri="{FF2B5EF4-FFF2-40B4-BE49-F238E27FC236}">
                <a16:creationId xmlns:a16="http://schemas.microsoft.com/office/drawing/2014/main" id="{B94FC5EB-9FCD-4ADA-9BE6-7C650C412C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98307" name="灯片编号占位符 5">
            <a:extLst>
              <a:ext uri="{FF2B5EF4-FFF2-40B4-BE49-F238E27FC236}">
                <a16:creationId xmlns:a16="http://schemas.microsoft.com/office/drawing/2014/main" id="{98EF7AC3-1C89-48D9-9820-8050E54E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F89ED3B9-C72C-4E90-B08F-9BA4791FBD5D}" type="slidenum">
              <a:rPr lang="zh-CN" altLang="zh-CN"/>
              <a:pPr algn="r"/>
              <a:t>33</a:t>
            </a:fld>
            <a:endParaRPr lang="zh-CN" altLang="zh-CN"/>
          </a:p>
        </p:txBody>
      </p:sp>
      <p:sp>
        <p:nvSpPr>
          <p:cNvPr id="98308" name="Rectangle 2">
            <a:extLst>
              <a:ext uri="{FF2B5EF4-FFF2-40B4-BE49-F238E27FC236}">
                <a16:creationId xmlns:a16="http://schemas.microsoft.com/office/drawing/2014/main" id="{3E42E732-9ED1-436D-9213-AF8EBF2C7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533400"/>
          </a:xfrm>
        </p:spPr>
        <p:txBody>
          <a:bodyPr/>
          <a:lstStyle/>
          <a:p>
            <a:pPr eaLnBrk="1" hangingPunct="1"/>
            <a:r>
              <a:rPr lang="zh-CN" altLang="zh-CN" sz="2800" dirty="0"/>
              <a:t>一阶微分滤波器－</a:t>
            </a:r>
            <a:r>
              <a:rPr lang="en-US" altLang="zh-CN" dirty="0"/>
              <a:t>Gradient</a:t>
            </a:r>
          </a:p>
        </p:txBody>
      </p:sp>
      <p:sp>
        <p:nvSpPr>
          <p:cNvPr id="98309" name="Rectangle 3">
            <a:extLst>
              <a:ext uri="{FF2B5EF4-FFF2-40B4-BE49-F238E27FC236}">
                <a16:creationId xmlns:a16="http://schemas.microsoft.com/office/drawing/2014/main" id="{6DC49226-DB0D-47ED-9A1E-C57ABEDDE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066862"/>
            <a:ext cx="8153400" cy="41148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3333FF"/>
                </a:solidFill>
              </a:rPr>
              <a:t>梯度</a:t>
            </a:r>
            <a:endParaRPr lang="en-US" altLang="zh-CN" sz="2800" dirty="0">
              <a:solidFill>
                <a:srgbClr val="3333FF"/>
              </a:solidFill>
            </a:endParaRPr>
          </a:p>
          <a:p>
            <a:pPr marL="0" indent="0" eaLnBrk="1" hangingPunct="1">
              <a:buNone/>
            </a:pPr>
            <a:endParaRPr lang="en-US" altLang="zh-CN" sz="2800" b="0" dirty="0">
              <a:solidFill>
                <a:srgbClr val="3333FF"/>
              </a:solidFill>
            </a:endParaRPr>
          </a:p>
          <a:p>
            <a:pPr marL="0" indent="0" eaLnBrk="1" hangingPunct="1">
              <a:buNone/>
            </a:pPr>
            <a:endParaRPr lang="en-US" altLang="zh-CN" sz="2800" b="0" dirty="0">
              <a:solidFill>
                <a:srgbClr val="3333FF"/>
              </a:solidFill>
            </a:endParaRPr>
          </a:p>
          <a:p>
            <a:pPr marL="0" indent="0" eaLnBrk="1" hangingPunct="1">
              <a:buNone/>
            </a:pPr>
            <a:endParaRPr lang="en-US" altLang="zh-CN" sz="2400" b="0" dirty="0">
              <a:solidFill>
                <a:srgbClr val="3333FF"/>
              </a:solidFill>
            </a:endParaRP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幅度</a:t>
            </a:r>
            <a:r>
              <a:rPr lang="zh-CN" altLang="en-US" sz="2800" b="0" dirty="0">
                <a:latin typeface="宋体" panose="02010600030101010101" pitchFamily="2" charset="-122"/>
              </a:rPr>
              <a:t>：</a:t>
            </a:r>
            <a:r>
              <a:rPr lang="en-US" altLang="zh-CN" sz="2800" b="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800" b="0" i="1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2800" b="0" dirty="0">
                <a:latin typeface="宋体" panose="02010600030101010101" pitchFamily="2" charset="-122"/>
              </a:rPr>
              <a:t>等于</a:t>
            </a:r>
            <a:r>
              <a:rPr lang="en-US" altLang="zh-CN" sz="2800" b="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800" b="0" i="1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2800" b="0" dirty="0">
                <a:latin typeface="宋体" panose="02010600030101010101" pitchFamily="2" charset="-122"/>
              </a:rPr>
              <a:t>的最大变化率</a:t>
            </a:r>
          </a:p>
          <a:p>
            <a:pPr eaLnBrk="1" hangingPunct="1"/>
            <a:endParaRPr lang="en-US" altLang="zh-CN" sz="2800" b="0" dirty="0">
              <a:latin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en-US" altLang="zh-CN" sz="2800" b="0" dirty="0">
              <a:latin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en-US" altLang="zh-CN" sz="2400" b="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0" dirty="0">
                <a:latin typeface="宋体" panose="02010600030101010101" pitchFamily="2" charset="-122"/>
              </a:rPr>
              <a:t>方向：是</a:t>
            </a:r>
            <a:r>
              <a:rPr lang="en-US" altLang="zh-CN" sz="2800" b="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800" b="0" i="1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2800" b="0" dirty="0">
                <a:latin typeface="宋体" panose="02010600030101010101" pitchFamily="2" charset="-122"/>
              </a:rPr>
              <a:t>在这点变化率最大的方向</a:t>
            </a:r>
            <a:endParaRPr lang="en-US" altLang="zh-CN" sz="2800" b="0" dirty="0">
              <a:latin typeface="宋体" panose="02010600030101010101" pitchFamily="2" charset="-122"/>
            </a:endParaRPr>
          </a:p>
          <a:p>
            <a:pPr eaLnBrk="1" hangingPunct="1"/>
            <a:endParaRPr lang="en-US" altLang="zh-CN" sz="2800" b="0" dirty="0">
              <a:latin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en-US" altLang="zh-CN" sz="2800" b="0" dirty="0">
              <a:latin typeface="宋体" panose="02010600030101010101" pitchFamily="2" charset="-122"/>
            </a:endParaRPr>
          </a:p>
          <a:p>
            <a:pPr eaLnBrk="1" hangingPunct="1"/>
            <a:endParaRPr lang="zh-CN" altLang="en-US" sz="2800" b="0" dirty="0">
              <a:latin typeface="宋体" panose="02010600030101010101" pitchFamily="2" charset="-122"/>
            </a:endParaRPr>
          </a:p>
          <a:p>
            <a:pPr eaLnBrk="1" hangingPunct="1"/>
            <a:endParaRPr lang="en-US" altLang="zh-CN" sz="2800" b="0" dirty="0">
              <a:solidFill>
                <a:srgbClr val="3333FF"/>
              </a:solidFill>
            </a:endParaRPr>
          </a:p>
        </p:txBody>
      </p:sp>
      <p:graphicFrame>
        <p:nvGraphicFramePr>
          <p:cNvPr id="98310" name="Object 4">
            <a:extLst>
              <a:ext uri="{FF2B5EF4-FFF2-40B4-BE49-F238E27FC236}">
                <a16:creationId xmlns:a16="http://schemas.microsoft.com/office/drawing/2014/main" id="{73A2D89E-E49A-4C5B-BD1A-EDF14565F6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721510"/>
              </p:ext>
            </p:extLst>
          </p:nvPr>
        </p:nvGraphicFramePr>
        <p:xfrm>
          <a:off x="2187002" y="1173345"/>
          <a:ext cx="5486256" cy="166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公式" r:id="rId3" imgW="2463480" imgH="838080" progId="Equation.3">
                  <p:embed/>
                </p:oleObj>
              </mc:Choice>
              <mc:Fallback>
                <p:oleObj name="公式" r:id="rId3" imgW="2463480" imgH="838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002" y="1173345"/>
                        <a:ext cx="5486256" cy="166860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DB98C22C-5C65-4E02-AFE7-03B5F67373F7}"/>
              </a:ext>
            </a:extLst>
          </p:cNvPr>
          <p:cNvSpPr/>
          <p:nvPr/>
        </p:nvSpPr>
        <p:spPr bwMode="auto">
          <a:xfrm>
            <a:off x="152516" y="5867336"/>
            <a:ext cx="8610484" cy="37788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7289" name="Object 9">
            <a:extLst>
              <a:ext uri="{FF2B5EF4-FFF2-40B4-BE49-F238E27FC236}">
                <a16:creationId xmlns:a16="http://schemas.microsoft.com/office/drawing/2014/main" id="{7AE0C42B-D9F0-4272-9FA9-4F161D069A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58485"/>
              </p:ext>
            </p:extLst>
          </p:nvPr>
        </p:nvGraphicFramePr>
        <p:xfrm>
          <a:off x="5756593" y="3761079"/>
          <a:ext cx="30480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r:id="rId5" imgW="1270000" imgH="279400" progId="Equation.3">
                  <p:embed/>
                </p:oleObj>
              </mc:Choice>
              <mc:Fallback>
                <p:oleObj r:id="rId5" imgW="1270000" imgH="279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593" y="3761079"/>
                        <a:ext cx="3048000" cy="6699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5">
            <a:extLst>
              <a:ext uri="{FF2B5EF4-FFF2-40B4-BE49-F238E27FC236}">
                <a16:creationId xmlns:a16="http://schemas.microsoft.com/office/drawing/2014/main" id="{6DEBE4BF-15DD-47C9-AA82-6F66C05A50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417153"/>
              </p:ext>
            </p:extLst>
          </p:nvPr>
        </p:nvGraphicFramePr>
        <p:xfrm>
          <a:off x="659419" y="3746781"/>
          <a:ext cx="500221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r:id="rId7" imgW="2500815" imgH="533169" progId="Equation.3">
                  <p:embed/>
                </p:oleObj>
              </mc:Choice>
              <mc:Fallback>
                <p:oleObj r:id="rId7" imgW="2500815" imgH="5331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419" y="3746781"/>
                        <a:ext cx="5002213" cy="10652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2072C00A-1519-4B5F-AB06-7D42A0592D49}"/>
              </a:ext>
            </a:extLst>
          </p:cNvPr>
          <p:cNvSpPr/>
          <p:nvPr/>
        </p:nvSpPr>
        <p:spPr bwMode="auto">
          <a:xfrm>
            <a:off x="335398" y="6238797"/>
            <a:ext cx="6553024" cy="5492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8316" name="Object 10">
            <a:extLst>
              <a:ext uri="{FF2B5EF4-FFF2-40B4-BE49-F238E27FC236}">
                <a16:creationId xmlns:a16="http://schemas.microsoft.com/office/drawing/2014/main" id="{25E7CF32-87E3-4608-820D-976532B002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503314"/>
              </p:ext>
            </p:extLst>
          </p:nvPr>
        </p:nvGraphicFramePr>
        <p:xfrm>
          <a:off x="657347" y="5638742"/>
          <a:ext cx="2554519" cy="951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r:id="rId9" imgW="1295400" imgH="482600" progId="Equation.3">
                  <p:embed/>
                </p:oleObj>
              </mc:Choice>
              <mc:Fallback>
                <p:oleObj r:id="rId9" imgW="12954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47" y="5638742"/>
                        <a:ext cx="2554519" cy="95168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日期占位符 3">
            <a:extLst>
              <a:ext uri="{FF2B5EF4-FFF2-40B4-BE49-F238E27FC236}">
                <a16:creationId xmlns:a16="http://schemas.microsoft.com/office/drawing/2014/main" id="{352D5CAE-671A-40C8-AE2B-725D925C6D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99331" name="灯片编号占位符 5">
            <a:extLst>
              <a:ext uri="{FF2B5EF4-FFF2-40B4-BE49-F238E27FC236}">
                <a16:creationId xmlns:a16="http://schemas.microsoft.com/office/drawing/2014/main" id="{DAE8A177-5720-44CE-8772-4D7B7B43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5502EA1-DCAD-4658-97F5-EA9604EA705B}" type="slidenum">
              <a:rPr lang="zh-CN" altLang="zh-CN"/>
              <a:pPr algn="r"/>
              <a:t>34</a:t>
            </a:fld>
            <a:endParaRPr lang="zh-CN" altLang="zh-CN"/>
          </a:p>
        </p:txBody>
      </p:sp>
      <p:sp>
        <p:nvSpPr>
          <p:cNvPr id="99332" name="Rectangle 2">
            <a:extLst>
              <a:ext uri="{FF2B5EF4-FFF2-40B4-BE49-F238E27FC236}">
                <a16:creationId xmlns:a16="http://schemas.microsoft.com/office/drawing/2014/main" id="{865D59C8-26B1-4813-8C47-FA5DED18C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800" dirty="0"/>
              <a:t>一阶微分滤波器－</a:t>
            </a:r>
            <a:r>
              <a:rPr lang="en-US" altLang="zh-CN" dirty="0"/>
              <a:t>Gradient</a:t>
            </a:r>
            <a:endParaRPr lang="zh-CN" altLang="zh-CN" dirty="0"/>
          </a:p>
        </p:txBody>
      </p:sp>
      <p:sp>
        <p:nvSpPr>
          <p:cNvPr id="99333" name="Rectangle 3">
            <a:extLst>
              <a:ext uri="{FF2B5EF4-FFF2-40B4-BE49-F238E27FC236}">
                <a16:creationId xmlns:a16="http://schemas.microsoft.com/office/drawing/2014/main" id="{ADB6DA0F-3A71-40A4-9A08-CD8F629A3E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506" y="1371592"/>
            <a:ext cx="7815162" cy="3657566"/>
          </a:xfrm>
        </p:spPr>
        <p:txBody>
          <a:bodyPr/>
          <a:lstStyle/>
          <a:p>
            <a:pPr eaLnBrk="1" hangingPunct="1"/>
            <a:r>
              <a:rPr lang="en-US" altLang="zh-CN" sz="2800" b="0" i="1" dirty="0"/>
              <a:t>G</a:t>
            </a:r>
            <a:r>
              <a:rPr lang="en-US" altLang="zh-CN" sz="2800" b="0" i="1" baseline="-25000" dirty="0"/>
              <a:t>x</a:t>
            </a:r>
            <a:r>
              <a:rPr lang="zh-CN" altLang="en-US" sz="2800" b="0" dirty="0"/>
              <a:t>和</a:t>
            </a:r>
            <a:r>
              <a:rPr lang="en-US" altLang="zh-CN" sz="2800" b="0" i="1" dirty="0" err="1"/>
              <a:t>G</a:t>
            </a:r>
            <a:r>
              <a:rPr lang="en-US" altLang="zh-CN" sz="2800" b="0" i="1" baseline="-25000" dirty="0" err="1"/>
              <a:t>y</a:t>
            </a:r>
            <a:r>
              <a:rPr lang="zh-CN" altLang="en-US" sz="2800" b="0" dirty="0"/>
              <a:t>的</a:t>
            </a:r>
            <a:r>
              <a:rPr lang="zh-CN" altLang="en-US" sz="2800" dirty="0">
                <a:solidFill>
                  <a:srgbClr val="3333FF"/>
                </a:solidFill>
              </a:rPr>
              <a:t>不同计算方式</a:t>
            </a:r>
            <a:r>
              <a:rPr lang="zh-CN" altLang="en-US" sz="2800" b="0" dirty="0"/>
              <a:t>，产生了以下不同的一阶微分滤波器模板：</a:t>
            </a:r>
            <a:endParaRPr lang="en-US" altLang="zh-CN" sz="2800" b="0" dirty="0"/>
          </a:p>
          <a:p>
            <a:pPr eaLnBrk="1" hangingPunct="1"/>
            <a:endParaRPr lang="zh-CN" altLang="en-US" sz="1000" b="0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latin typeface="宋体" panose="02010600030101010101" pitchFamily="2" charset="-122"/>
              </a:rPr>
              <a:t>Roberts</a:t>
            </a:r>
            <a:r>
              <a:rPr lang="zh-CN" altLang="en-US" sz="2400" dirty="0">
                <a:latin typeface="宋体" panose="02010600030101010101" pitchFamily="2" charset="-122"/>
              </a:rPr>
              <a:t>交叉梯度算子</a:t>
            </a:r>
          </a:p>
          <a:p>
            <a:pPr lvl="1" eaLnBrk="1" hangingPunct="1"/>
            <a:r>
              <a:rPr lang="en-US" altLang="zh-CN" sz="2400" dirty="0">
                <a:latin typeface="宋体" panose="02010600030101010101" pitchFamily="2" charset="-122"/>
              </a:rPr>
              <a:t>Prewitt</a:t>
            </a:r>
            <a:r>
              <a:rPr lang="zh-CN" altLang="en-US" sz="2400" dirty="0">
                <a:latin typeface="宋体" panose="02010600030101010101" pitchFamily="2" charset="-122"/>
              </a:rPr>
              <a:t>梯度算子</a:t>
            </a:r>
          </a:p>
          <a:p>
            <a:pPr lvl="1" eaLnBrk="1" hangingPunct="1"/>
            <a:r>
              <a:rPr lang="en-US" altLang="zh-CN" sz="2400" dirty="0">
                <a:latin typeface="宋体" panose="02010600030101010101" pitchFamily="2" charset="-122"/>
              </a:rPr>
              <a:t>Sobel</a:t>
            </a:r>
            <a:r>
              <a:rPr lang="zh-CN" altLang="en-US" sz="2400" dirty="0">
                <a:latin typeface="宋体" panose="02010600030101010101" pitchFamily="2" charset="-122"/>
              </a:rPr>
              <a:t>梯度算子</a:t>
            </a:r>
          </a:p>
          <a:p>
            <a:pPr eaLnBrk="1" hangingPunct="1"/>
            <a:endParaRPr lang="zh-CN" altLang="en-US" sz="2800" b="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日期占位符 4">
            <a:extLst>
              <a:ext uri="{FF2B5EF4-FFF2-40B4-BE49-F238E27FC236}">
                <a16:creationId xmlns:a16="http://schemas.microsoft.com/office/drawing/2014/main" id="{F89649F6-3603-4E19-BCF6-D95CA9D98F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100355" name="灯片编号占位符 6">
            <a:extLst>
              <a:ext uri="{FF2B5EF4-FFF2-40B4-BE49-F238E27FC236}">
                <a16:creationId xmlns:a16="http://schemas.microsoft.com/office/drawing/2014/main" id="{EC2C79BD-A803-48CB-8472-F37D4C36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F5839CB1-0003-4EED-A2AF-055C79B6CCEB}" type="slidenum">
              <a:rPr lang="zh-CN" altLang="zh-CN"/>
              <a:pPr algn="r"/>
              <a:t>35</a:t>
            </a:fld>
            <a:endParaRPr lang="zh-CN" altLang="zh-CN"/>
          </a:p>
        </p:txBody>
      </p:sp>
      <p:sp>
        <p:nvSpPr>
          <p:cNvPr id="100356" name="Rectangle 2">
            <a:extLst>
              <a:ext uri="{FF2B5EF4-FFF2-40B4-BE49-F238E27FC236}">
                <a16:creationId xmlns:a16="http://schemas.microsoft.com/office/drawing/2014/main" id="{0DE2ABBE-4415-44EB-B480-0AC401A2EF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0">
                <a:solidFill>
                  <a:schemeClr val="tx1"/>
                </a:solidFill>
                <a:latin typeface="宋体" panose="02010600030101010101" pitchFamily="2" charset="-122"/>
              </a:rPr>
              <a:t>Roberts</a:t>
            </a:r>
            <a:r>
              <a:rPr lang="zh-CN" altLang="en-US" sz="2800" b="0">
                <a:solidFill>
                  <a:schemeClr val="tx1"/>
                </a:solidFill>
                <a:latin typeface="宋体" panose="02010600030101010101" pitchFamily="2" charset="-122"/>
              </a:rPr>
              <a:t>交叉梯度算子</a:t>
            </a:r>
          </a:p>
        </p:txBody>
      </p:sp>
      <p:sp>
        <p:nvSpPr>
          <p:cNvPr id="100357" name="Rectangle 3">
            <a:extLst>
              <a:ext uri="{FF2B5EF4-FFF2-40B4-BE49-F238E27FC236}">
                <a16:creationId xmlns:a16="http://schemas.microsoft.com/office/drawing/2014/main" id="{8C1E21D0-8D35-4958-9DFE-59116BDB81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7967662" cy="4953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</a:rPr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b="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2400" b="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</a:rPr>
              <a:t>梯度计算由两个模板组成，第一个求得梯度的第一项，第二个求得梯度的第二项，然后求和得到梯度。</a:t>
            </a:r>
          </a:p>
          <a:p>
            <a:pPr eaLnBrk="1" hangingPunct="1"/>
            <a:endParaRPr lang="zh-CN" altLang="en-US" sz="2400" b="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</a:rPr>
              <a:t>Roberts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</a:rPr>
              <a:t>交叉梯度算子的</a:t>
            </a:r>
            <a:r>
              <a:rPr lang="zh-CN" altLang="en-US" sz="2400" dirty="0">
                <a:solidFill>
                  <a:srgbClr val="3333FF"/>
                </a:solidFill>
                <a:latin typeface="宋体" panose="02010600030101010101" pitchFamily="2" charset="-122"/>
              </a:rPr>
              <a:t>两个模板</a:t>
            </a:r>
          </a:p>
          <a:p>
            <a:pPr eaLnBrk="1" hangingPunct="1"/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pic>
        <p:nvPicPr>
          <p:cNvPr id="100358" name="Picture 4">
            <a:extLst>
              <a:ext uri="{FF2B5EF4-FFF2-40B4-BE49-F238E27FC236}">
                <a16:creationId xmlns:a16="http://schemas.microsoft.com/office/drawing/2014/main" id="{2EA95451-55C4-4D0A-9E7B-6A9EE2DF5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296" y="3733792"/>
            <a:ext cx="1905000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359" name="Picture 5">
            <a:extLst>
              <a:ext uri="{FF2B5EF4-FFF2-40B4-BE49-F238E27FC236}">
                <a16:creationId xmlns:a16="http://schemas.microsoft.com/office/drawing/2014/main" id="{3ACF75F8-F93D-49CD-9193-0D85F7AB9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343400"/>
            <a:ext cx="14763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360" name="Picture 6">
            <a:extLst>
              <a:ext uri="{FF2B5EF4-FFF2-40B4-BE49-F238E27FC236}">
                <a16:creationId xmlns:a16="http://schemas.microsoft.com/office/drawing/2014/main" id="{69FAB462-9CF2-4952-8B31-6664226F8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4343400"/>
            <a:ext cx="14192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0361" name="Object 7">
            <a:extLst>
              <a:ext uri="{FF2B5EF4-FFF2-40B4-BE49-F238E27FC236}">
                <a16:creationId xmlns:a16="http://schemas.microsoft.com/office/drawing/2014/main" id="{842A5670-55FC-4868-ACFE-E4E81CE3B454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6054410"/>
              </p:ext>
            </p:extLst>
          </p:nvPr>
        </p:nvGraphicFramePr>
        <p:xfrm>
          <a:off x="2530130" y="1466846"/>
          <a:ext cx="404087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公式" r:id="rId6" imgW="2006280" imgH="279360" progId="Equation.3">
                  <p:embed/>
                </p:oleObj>
              </mc:Choice>
              <mc:Fallback>
                <p:oleObj name="公式" r:id="rId6" imgW="2006280" imgH="279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130" y="1466846"/>
                        <a:ext cx="4040878" cy="546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日期占位符 4">
            <a:extLst>
              <a:ext uri="{FF2B5EF4-FFF2-40B4-BE49-F238E27FC236}">
                <a16:creationId xmlns:a16="http://schemas.microsoft.com/office/drawing/2014/main" id="{3E4E885F-38C1-41C0-8B33-F493062DC4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101379" name="灯片编号占位符 6">
            <a:extLst>
              <a:ext uri="{FF2B5EF4-FFF2-40B4-BE49-F238E27FC236}">
                <a16:creationId xmlns:a16="http://schemas.microsoft.com/office/drawing/2014/main" id="{3F5E079A-DF97-4D10-A204-FA2962ED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9AE3691-92EA-4A2B-96B9-70F825176220}" type="slidenum">
              <a:rPr lang="zh-CN" altLang="zh-CN"/>
              <a:pPr algn="r"/>
              <a:t>36</a:t>
            </a:fld>
            <a:endParaRPr lang="zh-CN" altLang="zh-CN"/>
          </a:p>
        </p:txBody>
      </p:sp>
      <p:sp>
        <p:nvSpPr>
          <p:cNvPr id="101380" name="Rectangle 2">
            <a:extLst>
              <a:ext uri="{FF2B5EF4-FFF2-40B4-BE49-F238E27FC236}">
                <a16:creationId xmlns:a16="http://schemas.microsoft.com/office/drawing/2014/main" id="{FFC092B4-4F95-442A-800D-1539ECF53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0">
                <a:solidFill>
                  <a:schemeClr val="tx1"/>
                </a:solidFill>
                <a:latin typeface="宋体" panose="02010600030101010101" pitchFamily="2" charset="-122"/>
              </a:rPr>
              <a:t>Prewitt</a:t>
            </a:r>
            <a:r>
              <a:rPr lang="zh-CN" altLang="en-US" sz="2800" b="0">
                <a:solidFill>
                  <a:schemeClr val="tx1"/>
                </a:solidFill>
                <a:latin typeface="宋体" panose="02010600030101010101" pitchFamily="2" charset="-122"/>
              </a:rPr>
              <a:t>梯度算子</a:t>
            </a:r>
            <a:r>
              <a:rPr lang="en-US" altLang="zh-CN" sz="2800" b="0">
                <a:solidFill>
                  <a:schemeClr val="tx1"/>
                </a:solidFill>
                <a:latin typeface="宋体" panose="02010600030101010101" pitchFamily="2" charset="-122"/>
              </a:rPr>
              <a:t>——3x3</a:t>
            </a:r>
            <a:r>
              <a:rPr lang="zh-CN" altLang="en-US" sz="2800" b="0">
                <a:solidFill>
                  <a:schemeClr val="tx1"/>
                </a:solidFill>
                <a:latin typeface="宋体" panose="02010600030101010101" pitchFamily="2" charset="-122"/>
              </a:rPr>
              <a:t>的梯度模板</a:t>
            </a:r>
            <a:endParaRPr lang="zh-CN" altLang="en-US">
              <a:latin typeface="宋体" panose="02010600030101010101" pitchFamily="2" charset="-122"/>
            </a:endParaRPr>
          </a:p>
        </p:txBody>
      </p:sp>
      <p:pic>
        <p:nvPicPr>
          <p:cNvPr id="101381" name="Picture 3">
            <a:extLst>
              <a:ext uri="{FF2B5EF4-FFF2-40B4-BE49-F238E27FC236}">
                <a16:creationId xmlns:a16="http://schemas.microsoft.com/office/drawing/2014/main" id="{90C0503D-0151-48F1-988C-8124D05C4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45" y="3635371"/>
            <a:ext cx="2098675" cy="20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382" name="Picture 4">
            <a:extLst>
              <a:ext uri="{FF2B5EF4-FFF2-40B4-BE49-F238E27FC236}">
                <a16:creationId xmlns:a16="http://schemas.microsoft.com/office/drawing/2014/main" id="{66B2B369-D3D4-43A9-B10C-AA87994CD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545" y="3581396"/>
            <a:ext cx="2155825" cy="209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383" name="Picture 5">
            <a:extLst>
              <a:ext uri="{FF2B5EF4-FFF2-40B4-BE49-F238E27FC236}">
                <a16:creationId xmlns:a16="http://schemas.microsoft.com/office/drawing/2014/main" id="{2DBDBC99-AFC5-422F-9DFA-CE3E6F51C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520" y="3733796"/>
            <a:ext cx="1906588" cy="194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1384" name="Object 6">
            <a:extLst>
              <a:ext uri="{FF2B5EF4-FFF2-40B4-BE49-F238E27FC236}">
                <a16:creationId xmlns:a16="http://schemas.microsoft.com/office/drawing/2014/main" id="{9EF5622D-C62C-4EA5-9E17-F8A0968D4A6B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96252733"/>
              </p:ext>
            </p:extLst>
          </p:nvPr>
        </p:nvGraphicFramePr>
        <p:xfrm>
          <a:off x="1866934" y="1753597"/>
          <a:ext cx="5410132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公式" r:id="rId6" imgW="2819160" imgH="558720" progId="Equation.3">
                  <p:embed/>
                </p:oleObj>
              </mc:Choice>
              <mc:Fallback>
                <p:oleObj name="公式" r:id="rId6" imgW="2819160" imgH="558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34" y="1753597"/>
                        <a:ext cx="5410132" cy="11017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5" name="Rectangle 7">
            <a:extLst>
              <a:ext uri="{FF2B5EF4-FFF2-40B4-BE49-F238E27FC236}">
                <a16:creationId xmlns:a16="http://schemas.microsoft.com/office/drawing/2014/main" id="{7BDB4EE7-5FB8-4CFB-8E55-E34017302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6800"/>
            <a:ext cx="8001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 b="1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 b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日期占位符 4">
            <a:extLst>
              <a:ext uri="{FF2B5EF4-FFF2-40B4-BE49-F238E27FC236}">
                <a16:creationId xmlns:a16="http://schemas.microsoft.com/office/drawing/2014/main" id="{B31565CE-87D0-4257-BA3B-3577157CDE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102403" name="灯片编号占位符 6">
            <a:extLst>
              <a:ext uri="{FF2B5EF4-FFF2-40B4-BE49-F238E27FC236}">
                <a16:creationId xmlns:a16="http://schemas.microsoft.com/office/drawing/2014/main" id="{217B6905-EBC8-41DE-B84C-E76C5819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E77D7D3A-D660-4CF6-BEE6-EEEED041C62A}" type="slidenum">
              <a:rPr lang="zh-CN" altLang="zh-CN"/>
              <a:pPr algn="r"/>
              <a:t>37</a:t>
            </a:fld>
            <a:endParaRPr lang="zh-CN" altLang="zh-CN"/>
          </a:p>
        </p:txBody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id="{823B47AF-B10B-4AA3-A8E2-6CE990BD8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0">
                <a:solidFill>
                  <a:schemeClr val="tx1"/>
                </a:solidFill>
                <a:latin typeface="宋体" panose="02010600030101010101" pitchFamily="2" charset="-122"/>
              </a:rPr>
              <a:t>Sobel</a:t>
            </a:r>
            <a:r>
              <a:rPr lang="zh-CN" altLang="en-US" sz="2800" b="0">
                <a:solidFill>
                  <a:schemeClr val="tx1"/>
                </a:solidFill>
                <a:latin typeface="宋体" panose="02010600030101010101" pitchFamily="2" charset="-122"/>
              </a:rPr>
              <a:t>梯度算子</a:t>
            </a:r>
            <a:r>
              <a:rPr lang="en-US" altLang="zh-CN" sz="2800" b="0">
                <a:solidFill>
                  <a:schemeClr val="tx1"/>
                </a:solidFill>
                <a:latin typeface="宋体" panose="02010600030101010101" pitchFamily="2" charset="-122"/>
              </a:rPr>
              <a:t>——3x3</a:t>
            </a:r>
            <a:r>
              <a:rPr lang="zh-CN" altLang="en-US" sz="2800" b="0">
                <a:solidFill>
                  <a:schemeClr val="tx1"/>
                </a:solidFill>
                <a:latin typeface="宋体" panose="02010600030101010101" pitchFamily="2" charset="-122"/>
              </a:rPr>
              <a:t>的梯度模板</a:t>
            </a:r>
          </a:p>
        </p:txBody>
      </p:sp>
      <p:pic>
        <p:nvPicPr>
          <p:cNvPr id="102406" name="Picture 4">
            <a:extLst>
              <a:ext uri="{FF2B5EF4-FFF2-40B4-BE49-F238E27FC236}">
                <a16:creationId xmlns:a16="http://schemas.microsoft.com/office/drawing/2014/main" id="{5E9C7A33-BB88-49FE-890F-A5C239229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" y="3606742"/>
            <a:ext cx="2090738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07" name="Picture 5">
            <a:extLst>
              <a:ext uri="{FF2B5EF4-FFF2-40B4-BE49-F238E27FC236}">
                <a16:creationId xmlns:a16="http://schemas.microsoft.com/office/drawing/2014/main" id="{3EC57CA1-DBB5-470B-8907-D34B5C212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2" y="3597217"/>
            <a:ext cx="2035175" cy="203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08" name="Picture 6">
            <a:extLst>
              <a:ext uri="{FF2B5EF4-FFF2-40B4-BE49-F238E27FC236}">
                <a16:creationId xmlns:a16="http://schemas.microsoft.com/office/drawing/2014/main" id="{07B0E03B-3403-4C80-BC09-999E6708F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7" y="3641667"/>
            <a:ext cx="1882775" cy="187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2409" name="Object 7">
            <a:extLst>
              <a:ext uri="{FF2B5EF4-FFF2-40B4-BE49-F238E27FC236}">
                <a16:creationId xmlns:a16="http://schemas.microsoft.com/office/drawing/2014/main" id="{E3BCFB87-669B-4C8A-A6FA-B84AFE108977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9702734"/>
              </p:ext>
            </p:extLst>
          </p:nvPr>
        </p:nvGraphicFramePr>
        <p:xfrm>
          <a:off x="1714533" y="1720866"/>
          <a:ext cx="5714934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公式" r:id="rId6" imgW="2971800" imgH="558720" progId="Equation.3">
                  <p:embed/>
                </p:oleObj>
              </mc:Choice>
              <mc:Fallback>
                <p:oleObj name="公式" r:id="rId6" imgW="2971800" imgH="558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33" y="1720866"/>
                        <a:ext cx="5714934" cy="10985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日期占位符 3">
            <a:extLst>
              <a:ext uri="{FF2B5EF4-FFF2-40B4-BE49-F238E27FC236}">
                <a16:creationId xmlns:a16="http://schemas.microsoft.com/office/drawing/2014/main" id="{E96089C4-89CB-4640-89DA-A717E931A57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104451" name="灯片编号占位符 5">
            <a:extLst>
              <a:ext uri="{FF2B5EF4-FFF2-40B4-BE49-F238E27FC236}">
                <a16:creationId xmlns:a16="http://schemas.microsoft.com/office/drawing/2014/main" id="{DE3D6911-81F6-4921-8651-6F0CBD1B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0B504B27-1B94-45D3-9E5A-2D2FFEBE25E7}" type="slidenum">
              <a:rPr lang="zh-CN" altLang="zh-CN"/>
              <a:pPr algn="r"/>
              <a:t>38</a:t>
            </a:fld>
            <a:endParaRPr lang="zh-CN" altLang="zh-CN"/>
          </a:p>
        </p:txBody>
      </p:sp>
      <p:sp>
        <p:nvSpPr>
          <p:cNvPr id="104453" name="Rectangle 3">
            <a:extLst>
              <a:ext uri="{FF2B5EF4-FFF2-40B4-BE49-F238E27FC236}">
                <a16:creationId xmlns:a16="http://schemas.microsoft.com/office/drawing/2014/main" id="{AABEC239-99B6-46DC-B0CE-637B1B4BE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zh-CN"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104454" name="Picture 4">
            <a:extLst>
              <a:ext uri="{FF2B5EF4-FFF2-40B4-BE49-F238E27FC236}">
                <a16:creationId xmlns:a16="http://schemas.microsoft.com/office/drawing/2014/main" id="{654F1BAD-3C24-4199-B839-C76ADB96A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625"/>
            <a:ext cx="9144000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455" name="Rectangle 5">
            <a:extLst>
              <a:ext uri="{FF2B5EF4-FFF2-40B4-BE49-F238E27FC236}">
                <a16:creationId xmlns:a16="http://schemas.microsoft.com/office/drawing/2014/main" id="{9AA47A14-B9A5-4602-B397-715CF7BEE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953000"/>
            <a:ext cx="969963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>
                <a:latin typeface="Tahoma" panose="020B0604030504040204" pitchFamily="34" charset="0"/>
                <a:ea typeface="Arial Unicode MS" pitchFamily="34" charset="-122"/>
              </a:rPr>
              <a:t>Original</a:t>
            </a:r>
          </a:p>
        </p:txBody>
      </p:sp>
      <p:sp>
        <p:nvSpPr>
          <p:cNvPr id="104456" name="Rectangle 6">
            <a:extLst>
              <a:ext uri="{FF2B5EF4-FFF2-40B4-BE49-F238E27FC236}">
                <a16:creationId xmlns:a16="http://schemas.microsoft.com/office/drawing/2014/main" id="{03BCF0D0-C94C-4EE4-A4D4-69E7C5D09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425" y="4876800"/>
            <a:ext cx="744538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>
                <a:latin typeface="Tahoma" panose="020B0604030504040204" pitchFamily="34" charset="0"/>
                <a:ea typeface="Arial Unicode MS" pitchFamily="34" charset="-122"/>
              </a:rPr>
              <a:t>Sobel</a:t>
            </a:r>
          </a:p>
        </p:txBody>
      </p:sp>
      <p:sp>
        <p:nvSpPr>
          <p:cNvPr id="104457" name="AutoShape 7">
            <a:extLst>
              <a:ext uri="{FF2B5EF4-FFF2-40B4-BE49-F238E27FC236}">
                <a16:creationId xmlns:a16="http://schemas.microsoft.com/office/drawing/2014/main" id="{EBC5DA1A-B2B8-4F65-ACFD-4A864980C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76800"/>
            <a:ext cx="1066800" cy="381000"/>
          </a:xfrm>
          <a:prstGeom prst="wedgeRectCallout">
            <a:avLst>
              <a:gd name="adj1" fmla="val -52681"/>
              <a:gd name="adj2" fmla="val -26375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000"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104458" name="Rectangle 8">
            <a:extLst>
              <a:ext uri="{FF2B5EF4-FFF2-40B4-BE49-F238E27FC236}">
                <a16:creationId xmlns:a16="http://schemas.microsoft.com/office/drawing/2014/main" id="{061F45B9-ECFC-4445-B3E5-C34EB6EC0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876800"/>
            <a:ext cx="90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>
                <a:latin typeface="Tahoma" panose="020B0604030504040204" pitchFamily="34" charset="0"/>
                <a:ea typeface="PMingLiU" panose="02020500000000000000" pitchFamily="18" charset="-120"/>
              </a:rPr>
              <a:t>Defect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9406949-914A-4A14-BA65-D1BA0C27A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33400"/>
          </a:xfrm>
        </p:spPr>
        <p:txBody>
          <a:bodyPr/>
          <a:lstStyle/>
          <a:p>
            <a:pPr eaLnBrk="1" hangingPunct="1"/>
            <a:r>
              <a:rPr lang="zh-CN" altLang="zh-CN" sz="2800" dirty="0"/>
              <a:t>一阶微分滤波器－</a:t>
            </a:r>
            <a:r>
              <a:rPr lang="en-US" altLang="zh-CN" dirty="0"/>
              <a:t>Gradient</a:t>
            </a:r>
            <a:endParaRPr lang="zh-CN" altLang="zh-CN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033FF84D-5FE6-472A-B2C0-15696DD58125}"/>
              </a:ext>
            </a:extLst>
          </p:cNvPr>
          <p:cNvSpPr/>
          <p:nvPr/>
        </p:nvSpPr>
        <p:spPr bwMode="auto">
          <a:xfrm>
            <a:off x="6400752" y="3657594"/>
            <a:ext cx="609584" cy="609584"/>
          </a:xfrm>
          <a:prstGeom prst="ellipse">
            <a:avLst/>
          </a:prstGeom>
          <a:noFill/>
          <a:ln w="254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日期占位符 4">
            <a:extLst>
              <a:ext uri="{FF2B5EF4-FFF2-40B4-BE49-F238E27FC236}">
                <a16:creationId xmlns:a16="http://schemas.microsoft.com/office/drawing/2014/main" id="{4EF05B0B-DD40-4043-AEAE-34D1EBF76B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107523" name="灯片编号占位符 6">
            <a:extLst>
              <a:ext uri="{FF2B5EF4-FFF2-40B4-BE49-F238E27FC236}">
                <a16:creationId xmlns:a16="http://schemas.microsoft.com/office/drawing/2014/main" id="{4EB21131-CBB1-4F38-81EC-7DF5A88F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CD2ABD4-3547-48F6-BB2A-B4CBED032127}" type="slidenum">
              <a:rPr lang="zh-CN" altLang="zh-CN"/>
              <a:pPr algn="r"/>
              <a:t>39</a:t>
            </a:fld>
            <a:endParaRPr lang="zh-CN" altLang="zh-CN"/>
          </a:p>
        </p:txBody>
      </p:sp>
      <p:sp>
        <p:nvSpPr>
          <p:cNvPr id="107524" name="Rectangle 2">
            <a:extLst>
              <a:ext uri="{FF2B5EF4-FFF2-40B4-BE49-F238E27FC236}">
                <a16:creationId xmlns:a16="http://schemas.microsoft.com/office/drawing/2014/main" id="{087874F7-A6F4-4259-BB5F-3AB7FBF2D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/>
              <a:t>2 </a:t>
            </a:r>
            <a:r>
              <a:rPr lang="zh-CN" altLang="en-US" sz="3200" dirty="0"/>
              <a:t>灰度变换与空间滤波</a:t>
            </a:r>
            <a:r>
              <a:rPr lang="en-US" altLang="zh-CN" sz="3200" dirty="0"/>
              <a:t>-</a:t>
            </a:r>
            <a:r>
              <a:rPr lang="zh-CN" altLang="en-US" sz="3200" dirty="0"/>
              <a:t>小结</a:t>
            </a:r>
          </a:p>
        </p:txBody>
      </p:sp>
      <p:sp>
        <p:nvSpPr>
          <p:cNvPr id="107525" name="Rectangle 3">
            <a:extLst>
              <a:ext uri="{FF2B5EF4-FFF2-40B4-BE49-F238E27FC236}">
                <a16:creationId xmlns:a16="http://schemas.microsoft.com/office/drawing/2014/main" id="{69FB0104-99F1-43A5-80FB-92C8387493D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143060"/>
            <a:ext cx="7967662" cy="49530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宋体" panose="02010600030101010101" pitchFamily="2" charset="-122"/>
              </a:rPr>
              <a:t>点处理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835025" lvl="2" indent="0" eaLnBrk="1" hangingPunct="1">
              <a:buClr>
                <a:srgbClr val="663300"/>
              </a:buClr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2.1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灰度变换函数</a:t>
            </a:r>
          </a:p>
          <a:p>
            <a:pPr marL="835025" lvl="2" indent="0" eaLnBrk="1" hangingPunct="1">
              <a:buClr>
                <a:srgbClr val="663300"/>
              </a:buClr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2.2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直方图处理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800000"/>
                </a:solidFill>
                <a:latin typeface="宋体" panose="02010600030101010101" pitchFamily="2" charset="-122"/>
              </a:rPr>
              <a:t>滤波处理</a:t>
            </a:r>
            <a:endParaRPr lang="en-US" altLang="zh-CN" sz="3200" b="1" dirty="0">
              <a:solidFill>
                <a:srgbClr val="800000"/>
              </a:solidFill>
              <a:latin typeface="宋体" panose="02010600030101010101" pitchFamily="2" charset="-122"/>
            </a:endParaRPr>
          </a:p>
          <a:p>
            <a:pPr marL="835025" lvl="2" indent="0" eaLnBrk="1" hangingPunct="1">
              <a:buNone/>
            </a:pPr>
            <a:r>
              <a:rPr lang="en-US" altLang="zh-CN" sz="2800" b="0" dirty="0">
                <a:latin typeface="宋体" panose="02010600030101010101" pitchFamily="2" charset="-122"/>
              </a:rPr>
              <a:t>2.3 </a:t>
            </a:r>
            <a:r>
              <a:rPr lang="zh-CN" altLang="en-US" sz="2800" b="0" dirty="0">
                <a:latin typeface="宋体" panose="02010600030101010101" pitchFamily="2" charset="-122"/>
              </a:rPr>
              <a:t>平滑滤波器</a:t>
            </a:r>
          </a:p>
          <a:p>
            <a:pPr marL="835025" lvl="2" indent="0" eaLnBrk="1" hangingPunct="1">
              <a:buNone/>
            </a:pPr>
            <a:r>
              <a:rPr lang="en-US" altLang="zh-CN" sz="2800" b="0" dirty="0">
                <a:latin typeface="宋体" panose="02010600030101010101" pitchFamily="2" charset="-122"/>
              </a:rPr>
              <a:t>2.4 </a:t>
            </a:r>
            <a:r>
              <a:rPr lang="zh-CN" altLang="en-US" sz="2800" b="0" dirty="0">
                <a:latin typeface="宋体" panose="02010600030101010101" pitchFamily="2" charset="-122"/>
              </a:rPr>
              <a:t>锐化滤波器</a:t>
            </a:r>
          </a:p>
        </p:txBody>
      </p:sp>
      <p:graphicFrame>
        <p:nvGraphicFramePr>
          <p:cNvPr id="107526" name="Object 4">
            <a:extLst>
              <a:ext uri="{FF2B5EF4-FFF2-40B4-BE49-F238E27FC236}">
                <a16:creationId xmlns:a16="http://schemas.microsoft.com/office/drawing/2014/main" id="{775E9172-EFD0-4E46-B008-C1AAC8BF61FF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68181279"/>
              </p:ext>
            </p:extLst>
          </p:nvPr>
        </p:nvGraphicFramePr>
        <p:xfrm>
          <a:off x="2438456" y="5105356"/>
          <a:ext cx="37925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r:id="rId3" imgW="1256210" imgH="215713" progId="Equation.3">
                  <p:embed/>
                </p:oleObj>
              </mc:Choice>
              <mc:Fallback>
                <p:oleObj r:id="rId3" imgW="1256210" imgH="2157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56" y="5105356"/>
                        <a:ext cx="3792538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占位符 5">
            <a:extLst>
              <a:ext uri="{FF2B5EF4-FFF2-40B4-BE49-F238E27FC236}">
                <a16:creationId xmlns:a16="http://schemas.microsoft.com/office/drawing/2014/main" id="{7563FDC6-5773-452C-967B-3167C0A953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65539" name="灯片编号占位符 7">
            <a:extLst>
              <a:ext uri="{FF2B5EF4-FFF2-40B4-BE49-F238E27FC236}">
                <a16:creationId xmlns:a16="http://schemas.microsoft.com/office/drawing/2014/main" id="{4DAC12E1-B85E-4107-9037-DD108FF9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0A8B71F0-A724-482C-8BB6-B2B37A3C76C0}" type="slidenum">
              <a:rPr lang="zh-CN" altLang="zh-CN"/>
              <a:pPr algn="r"/>
              <a:t>4</a:t>
            </a:fld>
            <a:endParaRPr lang="zh-CN" altLang="zh-CN"/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BCCB3BB8-CF27-42CE-AFB8-15AE2F44F3F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95456"/>
            <a:ext cx="8008937" cy="4191020"/>
          </a:xfrm>
        </p:spPr>
        <p:txBody>
          <a:bodyPr/>
          <a:lstStyle/>
          <a:p>
            <a:pPr eaLnBrk="1" hangingPunct="1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若滤波器对像素执行的是线性变换，则称其为</a:t>
            </a:r>
            <a:r>
              <a:rPr lang="zh-CN" altLang="en-US" sz="2400" b="0" dirty="0">
                <a:solidFill>
                  <a:srgbClr val="3333FF"/>
                </a:solidFill>
                <a:latin typeface="Times New Roman" panose="02020603050405020304" pitchFamily="18" charset="0"/>
              </a:rPr>
              <a:t>线性空间滤波器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。在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M×N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的图像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上，使用的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m×n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滤波器公式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</a:p>
          <a:p>
            <a:pPr eaLnBrk="1" hangingPunct="1"/>
            <a:endParaRPr lang="zh-CN" altLang="en-US" sz="2800" b="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zh-CN" altLang="en-US" sz="2800" b="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 eaLnBrk="1" hangingPunct="1"/>
            <a:endParaRPr lang="en-US" altLang="zh-CN" sz="2000" dirty="0">
              <a:latin typeface="宋体" panose="02010600030101010101" pitchFamily="2" charset="-122"/>
            </a:endParaRPr>
          </a:p>
          <a:p>
            <a:pPr lvl="1" eaLnBrk="1" hangingPunct="1"/>
            <a:endParaRPr lang="en-US" altLang="zh-CN" sz="2000" dirty="0">
              <a:latin typeface="宋体" panose="02010600030101010101" pitchFamily="2" charset="-122"/>
            </a:endParaRPr>
          </a:p>
          <a:p>
            <a:pPr lvl="1" eaLnBrk="1" hangingPunct="1"/>
            <a:endParaRPr lang="en-US" altLang="zh-CN" sz="2000" dirty="0">
              <a:latin typeface="宋体" panose="02010600030101010101" pitchFamily="2" charset="-122"/>
            </a:endParaRPr>
          </a:p>
          <a:p>
            <a:pPr lvl="1" eaLnBrk="1" hangingPunct="1"/>
            <a:endParaRPr lang="en-US" altLang="zh-CN" sz="2000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en-US" altLang="zh-CN" sz="2000" dirty="0">
                <a:latin typeface="宋体" panose="02010600030101010101" pitchFamily="2" charset="-122"/>
              </a:rPr>
              <a:t>m=2a+1,n=2b+1, </a:t>
            </a:r>
            <a:r>
              <a:rPr lang="en-US" altLang="zh-CN" sz="2000" dirty="0" err="1">
                <a:latin typeface="宋体" panose="02010600030101010101" pitchFamily="2" charset="-122"/>
              </a:rPr>
              <a:t>m</a:t>
            </a:r>
            <a:r>
              <a:rPr lang="en-US" altLang="zh-CN" sz="2000" b="1" dirty="0" err="1">
                <a:latin typeface="宋体" panose="02010600030101010101" pitchFamily="2" charset="-122"/>
              </a:rPr>
              <a:t>×</a:t>
            </a:r>
            <a:r>
              <a:rPr lang="en-US" altLang="zh-CN" sz="2000" dirty="0" err="1">
                <a:latin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</a:rPr>
              <a:t>为滤波器中包含的像素点总数</a:t>
            </a:r>
          </a:p>
          <a:p>
            <a:pPr lvl="1" eaLnBrk="1" hangingPunct="1"/>
            <a:r>
              <a:rPr lang="en-US" altLang="zh-CN" sz="2000" dirty="0">
                <a:latin typeface="宋体" panose="02010600030101010101" pitchFamily="2" charset="-122"/>
              </a:rPr>
              <a:t>w(</a:t>
            </a:r>
            <a:r>
              <a:rPr lang="en-US" altLang="zh-CN" sz="2000" dirty="0" err="1">
                <a:latin typeface="宋体" panose="02010600030101010101" pitchFamily="2" charset="-122"/>
              </a:rPr>
              <a:t>s,t</a:t>
            </a:r>
            <a:r>
              <a:rPr lang="en-US" altLang="zh-CN" sz="2000" dirty="0">
                <a:latin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</a:rPr>
              <a:t>是滤波器系数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lvl="1" eaLnBrk="1" hangingPunct="1"/>
            <a:endParaRPr lang="zh-CN" altLang="en-US" sz="2000" b="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542" name="Object 4">
                <a:extLst>
                  <a:ext uri="{FF2B5EF4-FFF2-40B4-BE49-F238E27FC236}">
                    <a16:creationId xmlns:a16="http://schemas.microsoft.com/office/drawing/2014/main" id="{BD631202-7496-4994-9405-9751C16859BD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2132806" y="2819416"/>
                <a:ext cx="4876800" cy="969962"/>
              </a:xfrm>
              <a:prstGeom prst="rect">
                <a:avLst/>
              </a:prstGeom>
              <a:solidFill>
                <a:srgbClr val="FFCC99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542" name="Object 4">
                <a:extLst>
                  <a:ext uri="{FF2B5EF4-FFF2-40B4-BE49-F238E27FC236}">
                    <a16:creationId xmlns:a16="http://schemas.microsoft.com/office/drawing/2014/main" id="{BD631202-7496-4994-9405-9751C16859B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2132806" y="2819416"/>
                <a:ext cx="4876800" cy="969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E8DE3F00-2C43-4C79-8F75-0ECB130AD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304800"/>
            <a:ext cx="800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/>
              <a:t>线性滤波器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日期占位符 3">
            <a:extLst>
              <a:ext uri="{FF2B5EF4-FFF2-40B4-BE49-F238E27FC236}">
                <a16:creationId xmlns:a16="http://schemas.microsoft.com/office/drawing/2014/main" id="{42249C37-AA5F-40F6-9827-574B2B2471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108547" name="灯片编号占位符 5">
            <a:extLst>
              <a:ext uri="{FF2B5EF4-FFF2-40B4-BE49-F238E27FC236}">
                <a16:creationId xmlns:a16="http://schemas.microsoft.com/office/drawing/2014/main" id="{324F23E2-2C64-48A1-9927-CD5F1C19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6BCBA879-4DFD-4E48-BA93-A9A16F69CD28}" type="slidenum">
              <a:rPr lang="zh-CN" altLang="zh-CN"/>
              <a:pPr algn="r"/>
              <a:t>40</a:t>
            </a:fld>
            <a:endParaRPr lang="zh-CN" altLang="zh-CN"/>
          </a:p>
        </p:txBody>
      </p:sp>
      <p:sp>
        <p:nvSpPr>
          <p:cNvPr id="108548" name="Rectangle 2">
            <a:extLst>
              <a:ext uri="{FF2B5EF4-FFF2-40B4-BE49-F238E27FC236}">
                <a16:creationId xmlns:a16="http://schemas.microsoft.com/office/drawing/2014/main" id="{B8329A72-8FDA-4E2F-846B-9CD550945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zh-CN" altLang="en-US" sz="3600" b="0" dirty="0">
                <a:solidFill>
                  <a:srgbClr val="993300"/>
                </a:solidFill>
                <a:latin typeface="宋体" panose="02010600030101010101" pitchFamily="2" charset="-122"/>
              </a:rPr>
              <a:t>点处理</a:t>
            </a:r>
          </a:p>
        </p:txBody>
      </p:sp>
      <p:sp>
        <p:nvSpPr>
          <p:cNvPr id="108549" name="Rectangle 3">
            <a:extLst>
              <a:ext uri="{FF2B5EF4-FFF2-40B4-BE49-F238E27FC236}">
                <a16:creationId xmlns:a16="http://schemas.microsoft.com/office/drawing/2014/main" id="{96F05CC7-BBED-4E27-A89B-A8CD2CC8F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142930"/>
            <a:ext cx="8001000" cy="4953000"/>
          </a:xfrm>
        </p:spPr>
        <p:txBody>
          <a:bodyPr/>
          <a:lstStyle/>
          <a:p>
            <a:pPr eaLnBrk="1" hangingPunct="1"/>
            <a:r>
              <a:rPr lang="zh-CN" altLang="en-US" sz="2800" b="0" dirty="0">
                <a:latin typeface="宋体" panose="02010600030101010101" pitchFamily="2" charset="-122"/>
              </a:rPr>
              <a:t>基本灰度变换</a:t>
            </a:r>
          </a:p>
          <a:p>
            <a:pPr lvl="1" eaLnBrk="1" hangingPunct="1"/>
            <a:r>
              <a:rPr lang="zh-CN" altLang="en-US" sz="2500" dirty="0">
                <a:latin typeface="宋体" panose="02010600030101010101" pitchFamily="2" charset="-122"/>
                <a:cs typeface="Arial" panose="020B0604020202020204" pitchFamily="34" charset="0"/>
              </a:rPr>
              <a:t>线性变换</a:t>
            </a:r>
            <a:r>
              <a:rPr lang="en-US" altLang="zh-CN" sz="2500" dirty="0">
                <a:latin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2500" dirty="0">
                <a:latin typeface="宋体" panose="02010600030101010101" pitchFamily="2" charset="-122"/>
                <a:cs typeface="Arial" panose="020B0604020202020204" pitchFamily="34" charset="0"/>
              </a:rPr>
              <a:t>对数变换</a:t>
            </a:r>
            <a:r>
              <a:rPr lang="en-US" altLang="zh-CN" sz="2500" dirty="0">
                <a:latin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2500" dirty="0">
                <a:latin typeface="宋体" panose="02010600030101010101" pitchFamily="2" charset="-122"/>
                <a:cs typeface="Arial" panose="020B0604020202020204" pitchFamily="34" charset="0"/>
              </a:rPr>
              <a:t>幂次变换</a:t>
            </a:r>
            <a:r>
              <a:rPr lang="en-US" altLang="zh-CN" sz="2500" dirty="0">
                <a:latin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2500" dirty="0">
                <a:latin typeface="宋体" panose="02010600030101010101" pitchFamily="2" charset="-122"/>
                <a:cs typeface="Arial" panose="020B0604020202020204" pitchFamily="34" charset="0"/>
              </a:rPr>
              <a:t>分段线性变换</a:t>
            </a:r>
          </a:p>
          <a:p>
            <a:pPr lvl="1" eaLnBrk="1" hangingPunct="1"/>
            <a:endParaRPr lang="zh-CN" altLang="en-US" sz="1000" dirty="0">
              <a:latin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800" b="0" dirty="0">
                <a:latin typeface="宋体" panose="02010600030101010101" pitchFamily="2" charset="-122"/>
              </a:rPr>
              <a:t>直方图运算</a:t>
            </a:r>
          </a:p>
          <a:p>
            <a:pPr lvl="1" eaLnBrk="1" hangingPunct="1"/>
            <a:r>
              <a:rPr lang="zh-CN" altLang="en-US" sz="2500" dirty="0">
                <a:latin typeface="宋体" panose="02010600030101010101" pitchFamily="2" charset="-122"/>
              </a:rPr>
              <a:t>直方图均衡</a:t>
            </a:r>
            <a:endParaRPr lang="en-US" altLang="zh-CN" sz="2500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</a:rPr>
              <a:t>直方图匹配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</a:rPr>
              <a:t>直方图局部处理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</a:rPr>
              <a:t>直方图统计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471487" lvl="1" indent="0" eaLnBrk="1" hangingPunct="1">
              <a:buNone/>
            </a:pPr>
            <a:endParaRPr lang="zh-CN" altLang="en-US" sz="10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0" dirty="0">
                <a:latin typeface="宋体" panose="02010600030101010101" pitchFamily="2" charset="-122"/>
              </a:rPr>
              <a:t>代数运算</a:t>
            </a:r>
          </a:p>
          <a:p>
            <a:pPr lvl="1" eaLnBrk="1" hangingPunct="1"/>
            <a:r>
              <a:rPr lang="zh-CN" altLang="en-US" sz="2600" dirty="0">
                <a:latin typeface="宋体" panose="02010600030101010101" pitchFamily="2" charset="-122"/>
              </a:rPr>
              <a:t>加减乘除，与或非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日期占位符 3">
            <a:extLst>
              <a:ext uri="{FF2B5EF4-FFF2-40B4-BE49-F238E27FC236}">
                <a16:creationId xmlns:a16="http://schemas.microsoft.com/office/drawing/2014/main" id="{6EC4943D-C436-48C0-8F4F-259F65C8540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109571" name="灯片编号占位符 5">
            <a:extLst>
              <a:ext uri="{FF2B5EF4-FFF2-40B4-BE49-F238E27FC236}">
                <a16:creationId xmlns:a16="http://schemas.microsoft.com/office/drawing/2014/main" id="{DACCE85E-2449-4B62-9FD9-56E40BA7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2FA2C709-AC47-4101-9964-D730188F0CD4}" type="slidenum">
              <a:rPr lang="zh-CN" altLang="zh-CN"/>
              <a:pPr algn="r"/>
              <a:t>41</a:t>
            </a:fld>
            <a:endParaRPr lang="zh-CN" altLang="zh-CN"/>
          </a:p>
        </p:txBody>
      </p:sp>
      <p:sp>
        <p:nvSpPr>
          <p:cNvPr id="109572" name="Rectangle 2">
            <a:extLst>
              <a:ext uri="{FF2B5EF4-FFF2-40B4-BE49-F238E27FC236}">
                <a16:creationId xmlns:a16="http://schemas.microsoft.com/office/drawing/2014/main" id="{E7D095CE-B253-4612-A7C0-3E71FC458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3200" b="0" dirty="0">
                <a:solidFill>
                  <a:srgbClr val="993300"/>
                </a:solidFill>
                <a:latin typeface="宋体" panose="02010600030101010101" pitchFamily="2" charset="-122"/>
              </a:rPr>
              <a:t>空间滤波</a:t>
            </a:r>
          </a:p>
        </p:txBody>
      </p:sp>
      <p:sp>
        <p:nvSpPr>
          <p:cNvPr id="109573" name="Rectangle 3">
            <a:extLst>
              <a:ext uri="{FF2B5EF4-FFF2-40B4-BE49-F238E27FC236}">
                <a16:creationId xmlns:a16="http://schemas.microsoft.com/office/drawing/2014/main" id="{ADD33B8E-E18A-4C6D-90D5-8D502FE40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628" y="1219128"/>
            <a:ext cx="8196262" cy="4038624"/>
          </a:xfrm>
        </p:spPr>
        <p:txBody>
          <a:bodyPr/>
          <a:lstStyle/>
          <a:p>
            <a:pPr eaLnBrk="1" hangingPunct="1"/>
            <a:r>
              <a:rPr lang="zh-CN" altLang="en-US" sz="2800" b="0" dirty="0">
                <a:latin typeface="宋体" panose="02010600030101010101" pitchFamily="2" charset="-122"/>
              </a:rPr>
              <a:t>平滑空间滤波器（</a:t>
            </a:r>
            <a:r>
              <a:rPr lang="zh-CN" altLang="en-US" sz="2900" b="0" dirty="0">
                <a:latin typeface="宋体" panose="02010600030101010101" pitchFamily="2" charset="-122"/>
              </a:rPr>
              <a:t>去噪，模糊图像）</a:t>
            </a:r>
          </a:p>
          <a:p>
            <a:pPr lvl="1" eaLnBrk="1" hangingPunct="1"/>
            <a:r>
              <a:rPr lang="zh-CN" altLang="en-US" sz="2600" dirty="0">
                <a:latin typeface="宋体" panose="02010600030101010101" pitchFamily="2" charset="-122"/>
              </a:rPr>
              <a:t>线性滤波器</a:t>
            </a:r>
          </a:p>
          <a:p>
            <a:pPr lvl="1" eaLnBrk="1" hangingPunct="1"/>
            <a:r>
              <a:rPr lang="zh-CN" altLang="en-US" sz="2600" dirty="0">
                <a:latin typeface="宋体" panose="02010600030101010101" pitchFamily="2" charset="-122"/>
              </a:rPr>
              <a:t>统计排序滤波器：中值，最大，最小滤波器</a:t>
            </a:r>
          </a:p>
          <a:p>
            <a:pPr lvl="1" eaLnBrk="1" hangingPunct="1"/>
            <a:endParaRPr lang="en-US" altLang="zh-CN" sz="25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0" dirty="0">
                <a:latin typeface="宋体" panose="02010600030101010101" pitchFamily="2" charset="-122"/>
              </a:rPr>
              <a:t>锐化空间滤波器（</a:t>
            </a:r>
            <a:r>
              <a:rPr lang="zh-CN" altLang="en-US" sz="2900" b="0" dirty="0">
                <a:latin typeface="宋体" panose="02010600030101010101" pitchFamily="2" charset="-122"/>
              </a:rPr>
              <a:t>突出细节）</a:t>
            </a:r>
          </a:p>
          <a:p>
            <a:pPr lvl="1" eaLnBrk="1" hangingPunct="1"/>
            <a:r>
              <a:rPr lang="zh-CN" altLang="en-US" sz="2500" dirty="0">
                <a:latin typeface="宋体" panose="02010600030101010101" pitchFamily="2" charset="-122"/>
              </a:rPr>
              <a:t>拉普拉斯算子</a:t>
            </a:r>
          </a:p>
          <a:p>
            <a:pPr lvl="1" eaLnBrk="1" hangingPunct="1"/>
            <a:r>
              <a:rPr lang="zh-CN" altLang="en-US" sz="2500" dirty="0">
                <a:latin typeface="宋体" panose="02010600030101010101" pitchFamily="2" charset="-122"/>
              </a:rPr>
              <a:t>梯度算子：</a:t>
            </a:r>
            <a:r>
              <a:rPr lang="en-US" altLang="zh-CN" sz="2500" dirty="0">
                <a:latin typeface="宋体" panose="02010600030101010101" pitchFamily="2" charset="-122"/>
              </a:rPr>
              <a:t>Roberts</a:t>
            </a:r>
            <a:r>
              <a:rPr lang="zh-CN" altLang="en-US" sz="2500" dirty="0">
                <a:latin typeface="宋体" panose="02010600030101010101" pitchFamily="2" charset="-122"/>
              </a:rPr>
              <a:t>，</a:t>
            </a:r>
            <a:r>
              <a:rPr lang="en-US" altLang="zh-CN" sz="2500" dirty="0">
                <a:latin typeface="宋体" panose="02010600030101010101" pitchFamily="2" charset="-122"/>
              </a:rPr>
              <a:t>Prewitt</a:t>
            </a:r>
            <a:r>
              <a:rPr lang="zh-CN" altLang="en-US" sz="2500" dirty="0">
                <a:latin typeface="宋体" panose="02010600030101010101" pitchFamily="2" charset="-122"/>
              </a:rPr>
              <a:t>，</a:t>
            </a:r>
            <a:r>
              <a:rPr lang="en-US" altLang="zh-CN" sz="2500" dirty="0">
                <a:latin typeface="宋体" panose="02010600030101010101" pitchFamily="2" charset="-122"/>
              </a:rPr>
              <a:t>Sobel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占位符 1">
            <a:extLst>
              <a:ext uri="{FF2B5EF4-FFF2-40B4-BE49-F238E27FC236}">
                <a16:creationId xmlns:a16="http://schemas.microsoft.com/office/drawing/2014/main" id="{78979411-E775-4F20-A00B-E4C8AF391E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66563" name="灯片编号占位符 3">
            <a:extLst>
              <a:ext uri="{FF2B5EF4-FFF2-40B4-BE49-F238E27FC236}">
                <a16:creationId xmlns:a16="http://schemas.microsoft.com/office/drawing/2014/main" id="{F622A89F-49D9-4861-9D20-AC37DC3E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E73F24B0-228B-4F8E-815A-D4820B096E10}" type="slidenum">
              <a:rPr lang="zh-CN" altLang="zh-CN"/>
              <a:pPr algn="r"/>
              <a:t>5</a:t>
            </a:fld>
            <a:endParaRPr lang="zh-CN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7005E9-1F77-4828-A4E8-B3E8AA32C97E}"/>
              </a:ext>
            </a:extLst>
          </p:cNvPr>
          <p:cNvSpPr/>
          <p:nvPr/>
        </p:nvSpPr>
        <p:spPr bwMode="auto">
          <a:xfrm>
            <a:off x="152516" y="5657850"/>
            <a:ext cx="8838968" cy="1143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66564" name="Picture 2" descr="未命名">
            <a:extLst>
              <a:ext uri="{FF2B5EF4-FFF2-40B4-BE49-F238E27FC236}">
                <a16:creationId xmlns:a16="http://schemas.microsoft.com/office/drawing/2014/main" id="{F358FA12-3A0C-4DA5-B4C9-D1AE71227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Rectangle 3">
            <a:extLst>
              <a:ext uri="{FF2B5EF4-FFF2-40B4-BE49-F238E27FC236}">
                <a16:creationId xmlns:a16="http://schemas.microsoft.com/office/drawing/2014/main" id="{3AC0B105-3CB9-42C8-A6F4-977AD4706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81600"/>
            <a:ext cx="1306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>
                <a:latin typeface="Tahoma" panose="020B0604030504040204" pitchFamily="34" charset="0"/>
                <a:ea typeface="PMingLiU" panose="02020500000000000000" pitchFamily="18" charset="-120"/>
              </a:rPr>
              <a:t>Reference</a:t>
            </a:r>
          </a:p>
        </p:txBody>
      </p:sp>
      <p:pic>
        <p:nvPicPr>
          <p:cNvPr id="66566" name="Picture 4">
            <a:extLst>
              <a:ext uri="{FF2B5EF4-FFF2-40B4-BE49-F238E27FC236}">
                <a16:creationId xmlns:a16="http://schemas.microsoft.com/office/drawing/2014/main" id="{54593DB9-34C7-4769-839B-ED983039D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"/>
            <a:ext cx="6629400" cy="654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7" name="Rectangle 5">
            <a:extLst>
              <a:ext uri="{FF2B5EF4-FFF2-40B4-BE49-F238E27FC236}">
                <a16:creationId xmlns:a16="http://schemas.microsoft.com/office/drawing/2014/main" id="{F4F80694-2F33-4805-8611-7126D872A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562600"/>
            <a:ext cx="4008438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400">
                <a:latin typeface="Tahoma" panose="020B0604030504040204" pitchFamily="34" charset="0"/>
                <a:ea typeface="Arial Unicode MS" pitchFamily="34" charset="-122"/>
              </a:rPr>
              <a:t>Mechanics of spatial filtering</a:t>
            </a:r>
          </a:p>
        </p:txBody>
      </p:sp>
      <p:sp>
        <p:nvSpPr>
          <p:cNvPr id="65545" name="AutoShape 9">
            <a:extLst>
              <a:ext uri="{FF2B5EF4-FFF2-40B4-BE49-F238E27FC236}">
                <a16:creationId xmlns:a16="http://schemas.microsoft.com/office/drawing/2014/main" id="{1A3DE258-031C-447B-A4B1-604B7A850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200400"/>
            <a:ext cx="1276350" cy="1600200"/>
          </a:xfrm>
          <a:prstGeom prst="wedgeRectCallout">
            <a:avLst>
              <a:gd name="adj1" fmla="val -102486"/>
              <a:gd name="adj2" fmla="val -94542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000"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grpSp>
        <p:nvGrpSpPr>
          <p:cNvPr id="65546" name="Group 10">
            <a:extLst>
              <a:ext uri="{FF2B5EF4-FFF2-40B4-BE49-F238E27FC236}">
                <a16:creationId xmlns:a16="http://schemas.microsoft.com/office/drawing/2014/main" id="{7402BDBE-859D-452E-B298-718C8C3BB8FA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962400"/>
            <a:ext cx="1981200" cy="1828800"/>
            <a:chOff x="0" y="0"/>
            <a:chExt cx="1248" cy="1152"/>
          </a:xfrm>
        </p:grpSpPr>
        <p:sp>
          <p:nvSpPr>
            <p:cNvPr id="66594" name="Rectangle 11">
              <a:extLst>
                <a:ext uri="{FF2B5EF4-FFF2-40B4-BE49-F238E27FC236}">
                  <a16:creationId xmlns:a16="http://schemas.microsoft.com/office/drawing/2014/main" id="{9A19C1AF-57DF-4C22-9F03-6EA241114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16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latin typeface="Tahoma" panose="020B0604030504040204" pitchFamily="34" charset="0"/>
                  <a:ea typeface="PMingLiU" panose="02020500000000000000" pitchFamily="18" charset="-120"/>
                </a:rPr>
                <a:t>f(x-1,y-1)</a:t>
              </a:r>
            </a:p>
          </p:txBody>
        </p:sp>
        <p:sp>
          <p:nvSpPr>
            <p:cNvPr id="66595" name="Rectangle 12">
              <a:extLst>
                <a:ext uri="{FF2B5EF4-FFF2-40B4-BE49-F238E27FC236}">
                  <a16:creationId xmlns:a16="http://schemas.microsoft.com/office/drawing/2014/main" id="{8F13CFFE-385E-45E4-8844-3FA31D1D2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0"/>
              <a:ext cx="416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latin typeface="Tahoma" panose="020B0604030504040204" pitchFamily="34" charset="0"/>
                  <a:ea typeface="PMingLiU" panose="02020500000000000000" pitchFamily="18" charset="-120"/>
                </a:rPr>
                <a:t>f(x-1,y)</a:t>
              </a:r>
            </a:p>
          </p:txBody>
        </p:sp>
        <p:sp>
          <p:nvSpPr>
            <p:cNvPr id="66596" name="Rectangle 13">
              <a:extLst>
                <a:ext uri="{FF2B5EF4-FFF2-40B4-BE49-F238E27FC236}">
                  <a16:creationId xmlns:a16="http://schemas.microsoft.com/office/drawing/2014/main" id="{3F5738CC-E04D-4FC1-AAB7-078585805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0"/>
              <a:ext cx="416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latin typeface="Tahoma" panose="020B0604030504040204" pitchFamily="34" charset="0"/>
                  <a:ea typeface="PMingLiU" panose="02020500000000000000" pitchFamily="18" charset="-120"/>
                </a:rPr>
                <a:t>f(x-1,x+1)</a:t>
              </a:r>
            </a:p>
          </p:txBody>
        </p:sp>
        <p:sp>
          <p:nvSpPr>
            <p:cNvPr id="66597" name="Rectangle 14">
              <a:extLst>
                <a:ext uri="{FF2B5EF4-FFF2-40B4-BE49-F238E27FC236}">
                  <a16:creationId xmlns:a16="http://schemas.microsoft.com/office/drawing/2014/main" id="{9E015F89-5A91-4F9B-A4DA-EB4D77064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84"/>
              <a:ext cx="416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latin typeface="Tahoma" panose="020B0604030504040204" pitchFamily="34" charset="0"/>
                  <a:ea typeface="PMingLiU" panose="02020500000000000000" pitchFamily="18" charset="-120"/>
                </a:rPr>
                <a:t>f(x,y-1)</a:t>
              </a:r>
            </a:p>
          </p:txBody>
        </p:sp>
        <p:sp>
          <p:nvSpPr>
            <p:cNvPr id="66598" name="Rectangle 15">
              <a:extLst>
                <a:ext uri="{FF2B5EF4-FFF2-40B4-BE49-F238E27FC236}">
                  <a16:creationId xmlns:a16="http://schemas.microsoft.com/office/drawing/2014/main" id="{E0BA88DE-6283-47BF-B956-8A701F016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384"/>
              <a:ext cx="416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latin typeface="Tahoma" panose="020B0604030504040204" pitchFamily="34" charset="0"/>
                  <a:ea typeface="PMingLiU" panose="02020500000000000000" pitchFamily="18" charset="-120"/>
                </a:rPr>
                <a:t>f(x,y)</a:t>
              </a:r>
            </a:p>
          </p:txBody>
        </p:sp>
        <p:sp>
          <p:nvSpPr>
            <p:cNvPr id="66599" name="Rectangle 16">
              <a:extLst>
                <a:ext uri="{FF2B5EF4-FFF2-40B4-BE49-F238E27FC236}">
                  <a16:creationId xmlns:a16="http://schemas.microsoft.com/office/drawing/2014/main" id="{E00E74B5-8F4E-48F4-91F4-8BA2B50DA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384"/>
              <a:ext cx="416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latin typeface="Tahoma" panose="020B0604030504040204" pitchFamily="34" charset="0"/>
                  <a:ea typeface="PMingLiU" panose="02020500000000000000" pitchFamily="18" charset="-120"/>
                </a:rPr>
                <a:t>f(x,y+1)</a:t>
              </a:r>
            </a:p>
          </p:txBody>
        </p:sp>
        <p:sp>
          <p:nvSpPr>
            <p:cNvPr id="66600" name="Rectangle 17">
              <a:extLst>
                <a:ext uri="{FF2B5EF4-FFF2-40B4-BE49-F238E27FC236}">
                  <a16:creationId xmlns:a16="http://schemas.microsoft.com/office/drawing/2014/main" id="{EA899CBC-1B27-4550-A44F-C5B33FD61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68"/>
              <a:ext cx="416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latin typeface="Tahoma" panose="020B0604030504040204" pitchFamily="34" charset="0"/>
                  <a:ea typeface="PMingLiU" panose="02020500000000000000" pitchFamily="18" charset="-120"/>
                </a:rPr>
                <a:t>f(x+1,y-1)</a:t>
              </a:r>
            </a:p>
          </p:txBody>
        </p:sp>
        <p:sp>
          <p:nvSpPr>
            <p:cNvPr id="66601" name="Rectangle 18">
              <a:extLst>
                <a:ext uri="{FF2B5EF4-FFF2-40B4-BE49-F238E27FC236}">
                  <a16:creationId xmlns:a16="http://schemas.microsoft.com/office/drawing/2014/main" id="{8C3F35F9-864D-430F-9F00-3FDFD06B3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768"/>
              <a:ext cx="416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latin typeface="Tahoma" panose="020B0604030504040204" pitchFamily="34" charset="0"/>
                  <a:ea typeface="PMingLiU" panose="02020500000000000000" pitchFamily="18" charset="-120"/>
                </a:rPr>
                <a:t>f(x+1,y)</a:t>
              </a:r>
            </a:p>
          </p:txBody>
        </p:sp>
        <p:sp>
          <p:nvSpPr>
            <p:cNvPr id="66602" name="Rectangle 19">
              <a:extLst>
                <a:ext uri="{FF2B5EF4-FFF2-40B4-BE49-F238E27FC236}">
                  <a16:creationId xmlns:a16="http://schemas.microsoft.com/office/drawing/2014/main" id="{5B738119-3E9A-4F30-8AE5-BDC93EAD2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768"/>
              <a:ext cx="416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TW" altLang="zh-CN" sz="1200">
                  <a:latin typeface="Tahoma" panose="020B0604030504040204" pitchFamily="34" charset="0"/>
                  <a:ea typeface="PMingLiU" panose="02020500000000000000" pitchFamily="18" charset="-120"/>
                </a:rPr>
                <a:t>  </a:t>
              </a:r>
              <a:r>
                <a:rPr lang="en-US" altLang="zh-CN" sz="1200">
                  <a:latin typeface="Tahoma" panose="020B0604030504040204" pitchFamily="34" charset="0"/>
                  <a:ea typeface="PMingLiU" panose="02020500000000000000" pitchFamily="18" charset="-120"/>
                </a:rPr>
                <a:t>f(x+1,y+1)</a:t>
              </a:r>
            </a:p>
          </p:txBody>
        </p:sp>
      </p:grpSp>
      <p:sp>
        <p:nvSpPr>
          <p:cNvPr id="65556" name="Rectangle 20">
            <a:extLst>
              <a:ext uri="{FF2B5EF4-FFF2-40B4-BE49-F238E27FC236}">
                <a16:creationId xmlns:a16="http://schemas.microsoft.com/office/drawing/2014/main" id="{68AEF7CC-7E1F-48BB-8051-4B6F3E63F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200400"/>
            <a:ext cx="13049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Tahoma" panose="020B0604030504040204" pitchFamily="34" charset="0"/>
                <a:ea typeface="PMingLiU" panose="02020500000000000000" pitchFamily="18" charset="-120"/>
              </a:rPr>
              <a:t>Mask,</a:t>
            </a:r>
          </a:p>
          <a:p>
            <a:pPr algn="l" eaLnBrk="1" hangingPunct="1"/>
            <a:r>
              <a:rPr lang="en-US" altLang="zh-CN" sz="2000">
                <a:latin typeface="Tahoma" panose="020B0604030504040204" pitchFamily="34" charset="0"/>
                <a:ea typeface="PMingLiU" panose="02020500000000000000" pitchFamily="18" charset="-120"/>
              </a:rPr>
              <a:t>Filter, </a:t>
            </a:r>
          </a:p>
          <a:p>
            <a:pPr algn="l" eaLnBrk="1" hangingPunct="1"/>
            <a:r>
              <a:rPr lang="en-US" altLang="zh-CN" sz="2000">
                <a:latin typeface="Tahoma" panose="020B0604030504040204" pitchFamily="34" charset="0"/>
                <a:ea typeface="PMingLiU" panose="02020500000000000000" pitchFamily="18" charset="-120"/>
              </a:rPr>
              <a:t>Kernel,</a:t>
            </a:r>
          </a:p>
          <a:p>
            <a:pPr algn="l" eaLnBrk="1" hangingPunct="1"/>
            <a:r>
              <a:rPr lang="en-US" altLang="zh-CN" sz="2000">
                <a:latin typeface="Tahoma" panose="020B0604030504040204" pitchFamily="34" charset="0"/>
                <a:ea typeface="PMingLiU" panose="02020500000000000000" pitchFamily="18" charset="-120"/>
              </a:rPr>
              <a:t>Template,</a:t>
            </a:r>
          </a:p>
          <a:p>
            <a:pPr algn="l" eaLnBrk="1" hangingPunct="1"/>
            <a:r>
              <a:rPr lang="en-US" altLang="zh-CN" sz="2000">
                <a:latin typeface="Tahoma" panose="020B0604030504040204" pitchFamily="34" charset="0"/>
                <a:ea typeface="PMingLiU" panose="02020500000000000000" pitchFamily="18" charset="-120"/>
              </a:rPr>
              <a:t>Window</a:t>
            </a:r>
          </a:p>
        </p:txBody>
      </p:sp>
      <p:sp>
        <p:nvSpPr>
          <p:cNvPr id="65557" name="AutoShape 21">
            <a:extLst>
              <a:ext uri="{FF2B5EF4-FFF2-40B4-BE49-F238E27FC236}">
                <a16:creationId xmlns:a16="http://schemas.microsoft.com/office/drawing/2014/main" id="{0F5CD63F-6C36-4630-B28E-C7E5BD9E4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019800"/>
            <a:ext cx="1143000" cy="381000"/>
          </a:xfrm>
          <a:prstGeom prst="wedgeRectCallout">
            <a:avLst>
              <a:gd name="adj1" fmla="val 97500"/>
              <a:gd name="adj2" fmla="val -30708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000"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5558" name="Rectangle 22">
            <a:extLst>
              <a:ext uri="{FF2B5EF4-FFF2-40B4-BE49-F238E27FC236}">
                <a16:creationId xmlns:a16="http://schemas.microsoft.com/office/drawing/2014/main" id="{DB1F5C95-079E-4E3F-9663-7696E6829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019800"/>
            <a:ext cx="8128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>
                <a:latin typeface="Tahoma" panose="020B0604030504040204" pitchFamily="34" charset="0"/>
                <a:ea typeface="PMingLiU" panose="02020500000000000000" pitchFamily="18" charset="-120"/>
              </a:rPr>
              <a:t>Pixels</a:t>
            </a:r>
          </a:p>
        </p:txBody>
      </p:sp>
      <p:sp>
        <p:nvSpPr>
          <p:cNvPr id="65559" name="Rectangle 23">
            <a:extLst>
              <a:ext uri="{FF2B5EF4-FFF2-40B4-BE49-F238E27FC236}">
                <a16:creationId xmlns:a16="http://schemas.microsoft.com/office/drawing/2014/main" id="{301E8587-9737-44D2-8A19-D249326C6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842000"/>
            <a:ext cx="2133600" cy="5270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>
                <a:latin typeface="Tahoma" panose="020B0604030504040204" pitchFamily="34" charset="0"/>
                <a:ea typeface="Arial Unicode MS" pitchFamily="34" charset="-122"/>
              </a:rPr>
              <a:t>Pixels of image section</a:t>
            </a:r>
          </a:p>
          <a:p>
            <a:pPr algn="l" eaLnBrk="1" hangingPunct="1"/>
            <a:r>
              <a:rPr lang="en-US" altLang="zh-CN" sz="1400">
                <a:latin typeface="Tahoma" panose="020B0604030504040204" pitchFamily="34" charset="0"/>
                <a:ea typeface="Arial Unicode MS" pitchFamily="34" charset="-122"/>
              </a:rPr>
              <a:t>under mask</a:t>
            </a:r>
          </a:p>
        </p:txBody>
      </p:sp>
      <p:sp>
        <p:nvSpPr>
          <p:cNvPr id="65560" name="Rectangle 24">
            <a:extLst>
              <a:ext uri="{FF2B5EF4-FFF2-40B4-BE49-F238E27FC236}">
                <a16:creationId xmlns:a16="http://schemas.microsoft.com/office/drawing/2014/main" id="{5BB46A74-DC56-4A4B-8ADB-686FDBAE6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362200"/>
            <a:ext cx="3005138" cy="6508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latin typeface="Tahoma" panose="020B0604030504040204" pitchFamily="34" charset="0"/>
                <a:ea typeface="Arial Unicode MS" pitchFamily="34" charset="-122"/>
              </a:rPr>
              <a:t>Mask of coefficients,</a:t>
            </a:r>
          </a:p>
          <a:p>
            <a:pPr algn="l" eaLnBrk="1" hangingPunct="1"/>
            <a:r>
              <a:rPr lang="en-US" altLang="zh-CN">
                <a:latin typeface="Tahoma" panose="020B0604030504040204" pitchFamily="34" charset="0"/>
                <a:ea typeface="Arial Unicode MS" pitchFamily="34" charset="-122"/>
              </a:rPr>
              <a:t>showing coordinate arrange</a:t>
            </a:r>
          </a:p>
        </p:txBody>
      </p:sp>
      <p:sp>
        <p:nvSpPr>
          <p:cNvPr id="66578" name="Rectangle 25">
            <a:extLst>
              <a:ext uri="{FF2B5EF4-FFF2-40B4-BE49-F238E27FC236}">
                <a16:creationId xmlns:a16="http://schemas.microsoft.com/office/drawing/2014/main" id="{50204618-575B-4FEA-8B27-56733203B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267178"/>
            <a:ext cx="1219200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TW" altLang="zh-CN" sz="1200">
                <a:latin typeface="Tahoma" panose="020B0604030504040204" pitchFamily="34" charset="0"/>
                <a:ea typeface="Arial Unicode MS" pitchFamily="34" charset="-122"/>
              </a:rPr>
              <a:t>                    </a:t>
            </a:r>
          </a:p>
        </p:txBody>
      </p:sp>
      <p:grpSp>
        <p:nvGrpSpPr>
          <p:cNvPr id="65562" name="Group 26">
            <a:extLst>
              <a:ext uri="{FF2B5EF4-FFF2-40B4-BE49-F238E27FC236}">
                <a16:creationId xmlns:a16="http://schemas.microsoft.com/office/drawing/2014/main" id="{31E4984D-B436-40AB-BE9E-2F2852F3561C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362200"/>
            <a:ext cx="1981200" cy="1828800"/>
            <a:chOff x="0" y="0"/>
            <a:chExt cx="1872" cy="864"/>
          </a:xfrm>
        </p:grpSpPr>
        <p:sp>
          <p:nvSpPr>
            <p:cNvPr id="66585" name="Rectangle 27">
              <a:extLst>
                <a:ext uri="{FF2B5EF4-FFF2-40B4-BE49-F238E27FC236}">
                  <a16:creationId xmlns:a16="http://schemas.microsoft.com/office/drawing/2014/main" id="{76624CB8-328B-465D-98CB-BDDBA42F7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24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latin typeface="Tahoma" panose="020B0604030504040204" pitchFamily="34" charset="0"/>
                  <a:ea typeface="PMingLiU" panose="02020500000000000000" pitchFamily="18" charset="-120"/>
                </a:rPr>
                <a:t>w(-1,-1)</a:t>
              </a:r>
            </a:p>
          </p:txBody>
        </p:sp>
        <p:sp>
          <p:nvSpPr>
            <p:cNvPr id="66586" name="Rectangle 28">
              <a:extLst>
                <a:ext uri="{FF2B5EF4-FFF2-40B4-BE49-F238E27FC236}">
                  <a16:creationId xmlns:a16="http://schemas.microsoft.com/office/drawing/2014/main" id="{75100B5F-0979-4AE0-8996-3833E2259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0"/>
              <a:ext cx="624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latin typeface="Tahoma" panose="020B0604030504040204" pitchFamily="34" charset="0"/>
                  <a:ea typeface="PMingLiU" panose="02020500000000000000" pitchFamily="18" charset="-120"/>
                </a:rPr>
                <a:t>w(-1,0)</a:t>
              </a:r>
            </a:p>
          </p:txBody>
        </p:sp>
        <p:sp>
          <p:nvSpPr>
            <p:cNvPr id="66587" name="Rectangle 29">
              <a:extLst>
                <a:ext uri="{FF2B5EF4-FFF2-40B4-BE49-F238E27FC236}">
                  <a16:creationId xmlns:a16="http://schemas.microsoft.com/office/drawing/2014/main" id="{E87730F0-AB1D-4884-ACD2-B4F2B91E6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0"/>
              <a:ext cx="624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latin typeface="Tahoma" panose="020B0604030504040204" pitchFamily="34" charset="0"/>
                  <a:ea typeface="PMingLiU" panose="02020500000000000000" pitchFamily="18" charset="-120"/>
                </a:rPr>
                <a:t>w(-1,1)</a:t>
              </a:r>
            </a:p>
          </p:txBody>
        </p:sp>
        <p:sp>
          <p:nvSpPr>
            <p:cNvPr id="66588" name="Rectangle 30">
              <a:extLst>
                <a:ext uri="{FF2B5EF4-FFF2-40B4-BE49-F238E27FC236}">
                  <a16:creationId xmlns:a16="http://schemas.microsoft.com/office/drawing/2014/main" id="{65CE59A6-076F-405F-97B6-D182654C9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"/>
              <a:ext cx="624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latin typeface="Tahoma" panose="020B0604030504040204" pitchFamily="34" charset="0"/>
                  <a:ea typeface="PMingLiU" panose="02020500000000000000" pitchFamily="18" charset="-120"/>
                </a:rPr>
                <a:t>w(0,-1)</a:t>
              </a:r>
            </a:p>
          </p:txBody>
        </p:sp>
        <p:sp>
          <p:nvSpPr>
            <p:cNvPr id="66589" name="Rectangle 31">
              <a:extLst>
                <a:ext uri="{FF2B5EF4-FFF2-40B4-BE49-F238E27FC236}">
                  <a16:creationId xmlns:a16="http://schemas.microsoft.com/office/drawing/2014/main" id="{8EE632BA-6B44-464E-B8D8-AF8AD7D28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88"/>
              <a:ext cx="624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latin typeface="Tahoma" panose="020B0604030504040204" pitchFamily="34" charset="0"/>
                  <a:ea typeface="PMingLiU" panose="02020500000000000000" pitchFamily="18" charset="-120"/>
                </a:rPr>
                <a:t>w(0,0)</a:t>
              </a:r>
            </a:p>
          </p:txBody>
        </p:sp>
        <p:sp>
          <p:nvSpPr>
            <p:cNvPr id="66590" name="Rectangle 32">
              <a:extLst>
                <a:ext uri="{FF2B5EF4-FFF2-40B4-BE49-F238E27FC236}">
                  <a16:creationId xmlns:a16="http://schemas.microsoft.com/office/drawing/2014/main" id="{7C793E3B-B3E7-45CC-B4BA-64A819C51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88"/>
              <a:ext cx="624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latin typeface="Tahoma" panose="020B0604030504040204" pitchFamily="34" charset="0"/>
                  <a:ea typeface="PMingLiU" panose="02020500000000000000" pitchFamily="18" charset="-120"/>
                </a:rPr>
                <a:t>w(0,1)</a:t>
              </a:r>
            </a:p>
          </p:txBody>
        </p:sp>
        <p:sp>
          <p:nvSpPr>
            <p:cNvPr id="66591" name="Rectangle 33">
              <a:extLst>
                <a:ext uri="{FF2B5EF4-FFF2-40B4-BE49-F238E27FC236}">
                  <a16:creationId xmlns:a16="http://schemas.microsoft.com/office/drawing/2014/main" id="{606662D5-9015-4AAF-896B-4649015B5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624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latin typeface="Tahoma" panose="020B0604030504040204" pitchFamily="34" charset="0"/>
                  <a:ea typeface="PMingLiU" panose="02020500000000000000" pitchFamily="18" charset="-120"/>
                </a:rPr>
                <a:t>w(1,-1)</a:t>
              </a:r>
            </a:p>
          </p:txBody>
        </p:sp>
        <p:sp>
          <p:nvSpPr>
            <p:cNvPr id="66592" name="Rectangle 34">
              <a:extLst>
                <a:ext uri="{FF2B5EF4-FFF2-40B4-BE49-F238E27FC236}">
                  <a16:creationId xmlns:a16="http://schemas.microsoft.com/office/drawing/2014/main" id="{B9DACCDA-A493-4141-BB3B-655C46B64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576"/>
              <a:ext cx="624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latin typeface="Tahoma" panose="020B0604030504040204" pitchFamily="34" charset="0"/>
                  <a:ea typeface="PMingLiU" panose="02020500000000000000" pitchFamily="18" charset="-120"/>
                </a:rPr>
                <a:t>w(1,0)</a:t>
              </a:r>
            </a:p>
          </p:txBody>
        </p:sp>
        <p:sp>
          <p:nvSpPr>
            <p:cNvPr id="66593" name="Rectangle 35">
              <a:extLst>
                <a:ext uri="{FF2B5EF4-FFF2-40B4-BE49-F238E27FC236}">
                  <a16:creationId xmlns:a16="http://schemas.microsoft.com/office/drawing/2014/main" id="{265FEE17-AFE7-4DDE-A13B-FB400A056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576"/>
              <a:ext cx="624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latin typeface="Tahoma" panose="020B0604030504040204" pitchFamily="34" charset="0"/>
                  <a:ea typeface="PMingLiU" panose="02020500000000000000" pitchFamily="18" charset="-120"/>
                </a:rPr>
                <a:t>w(1,1)</a:t>
              </a:r>
            </a:p>
          </p:txBody>
        </p:sp>
      </p:grpSp>
      <p:sp>
        <p:nvSpPr>
          <p:cNvPr id="65572" name="AutoShape 36">
            <a:extLst>
              <a:ext uri="{FF2B5EF4-FFF2-40B4-BE49-F238E27FC236}">
                <a16:creationId xmlns:a16="http://schemas.microsoft.com/office/drawing/2014/main" id="{CB5D52FC-B463-4AA4-B866-1BEC9BFEE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05400"/>
            <a:ext cx="1447800" cy="381000"/>
          </a:xfrm>
          <a:prstGeom prst="wedgeRectCallout">
            <a:avLst>
              <a:gd name="adj1" fmla="val -41449"/>
              <a:gd name="adj2" fmla="val -33375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000"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5573" name="Rectangle 37">
            <a:extLst>
              <a:ext uri="{FF2B5EF4-FFF2-40B4-BE49-F238E27FC236}">
                <a16:creationId xmlns:a16="http://schemas.microsoft.com/office/drawing/2014/main" id="{53EC5F06-5806-40C6-825C-1EE6C302D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05400"/>
            <a:ext cx="1477963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>
                <a:latin typeface="Tahoma" panose="020B0604030504040204" pitchFamily="34" charset="0"/>
                <a:ea typeface="PMingLiU" panose="02020500000000000000" pitchFamily="18" charset="-120"/>
              </a:rPr>
              <a:t>Coefficients</a:t>
            </a:r>
          </a:p>
        </p:txBody>
      </p:sp>
      <p:sp>
        <p:nvSpPr>
          <p:cNvPr id="65574" name="Rectangle 38">
            <a:extLst>
              <a:ext uri="{FF2B5EF4-FFF2-40B4-BE49-F238E27FC236}">
                <a16:creationId xmlns:a16="http://schemas.microsoft.com/office/drawing/2014/main" id="{0F4E73CC-23A5-4276-BB4B-3853B944D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19600"/>
            <a:ext cx="1411288" cy="9255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latin typeface="Tahoma" panose="020B0604030504040204" pitchFamily="34" charset="0"/>
                <a:ea typeface="Arial Unicode MS" pitchFamily="34" charset="-122"/>
              </a:rPr>
              <a:t>Convolving</a:t>
            </a:r>
          </a:p>
          <a:p>
            <a:pPr algn="l" eaLnBrk="1" hangingPunct="1"/>
            <a:r>
              <a:rPr lang="en-US" altLang="zh-CN">
                <a:latin typeface="Tahoma" panose="020B0604030504040204" pitchFamily="34" charset="0"/>
                <a:ea typeface="Arial Unicode MS" pitchFamily="34" charset="-122"/>
              </a:rPr>
              <a:t>a mask with</a:t>
            </a:r>
          </a:p>
          <a:p>
            <a:pPr algn="l" eaLnBrk="1" hangingPunct="1"/>
            <a:r>
              <a:rPr lang="en-US" altLang="zh-CN">
                <a:latin typeface="Tahoma" panose="020B0604030504040204" pitchFamily="34" charset="0"/>
                <a:ea typeface="Arial Unicode MS" pitchFamily="34" charset="-122"/>
              </a:rPr>
              <a:t>an image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A498A14-5AD2-4D70-918F-D30EF4EAE86A}"/>
              </a:ext>
            </a:extLst>
          </p:cNvPr>
          <p:cNvSpPr/>
          <p:nvPr/>
        </p:nvSpPr>
        <p:spPr bwMode="auto">
          <a:xfrm>
            <a:off x="1362874" y="3324229"/>
            <a:ext cx="457190" cy="457190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5575" name="AutoShape 39">
            <a:extLst>
              <a:ext uri="{FF2B5EF4-FFF2-40B4-BE49-F238E27FC236}">
                <a16:creationId xmlns:a16="http://schemas.microsoft.com/office/drawing/2014/main" id="{CAA6EBD0-F03C-43F9-AAC3-2DE0085D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019800"/>
            <a:ext cx="1143000" cy="381000"/>
          </a:xfrm>
          <a:prstGeom prst="wedgeRectCallout">
            <a:avLst>
              <a:gd name="adj1" fmla="val 97500"/>
              <a:gd name="adj2" fmla="val -30708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000"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5576" name="Rectangle 40">
            <a:extLst>
              <a:ext uri="{FF2B5EF4-FFF2-40B4-BE49-F238E27FC236}">
                <a16:creationId xmlns:a16="http://schemas.microsoft.com/office/drawing/2014/main" id="{B7DAA19E-C297-4A34-AAAD-76BB259AD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019800"/>
            <a:ext cx="8128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>
                <a:latin typeface="Tahoma" panose="020B0604030504040204" pitchFamily="34" charset="0"/>
                <a:ea typeface="PMingLiU" panose="02020500000000000000" pitchFamily="18" charset="-120"/>
              </a:rPr>
              <a:t>Pixels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31FF74D-1881-40F5-82CA-F9E948816774}"/>
              </a:ext>
            </a:extLst>
          </p:cNvPr>
          <p:cNvSpPr/>
          <p:nvPr/>
        </p:nvSpPr>
        <p:spPr bwMode="auto">
          <a:xfrm>
            <a:off x="4438650" y="266787"/>
            <a:ext cx="457190" cy="457190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5542" name="AutoShape 6">
            <a:extLst>
              <a:ext uri="{FF2B5EF4-FFF2-40B4-BE49-F238E27FC236}">
                <a16:creationId xmlns:a16="http://schemas.microsoft.com/office/drawing/2014/main" id="{CB670C30-263E-46A6-906E-C02CBCA96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81200"/>
            <a:ext cx="2362200" cy="1752600"/>
          </a:xfrm>
          <a:prstGeom prst="wedgeRectCallout">
            <a:avLst>
              <a:gd name="adj1" fmla="val 88574"/>
              <a:gd name="adj2" fmla="val -10371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000"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65543" name="Object 7">
            <a:extLst>
              <a:ext uri="{FF2B5EF4-FFF2-40B4-BE49-F238E27FC236}">
                <a16:creationId xmlns:a16="http://schemas.microsoft.com/office/drawing/2014/main" id="{358805E4-B764-4D46-A8F8-DFDB3907E6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133600"/>
          <a:ext cx="2420938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6" imgW="1639011" imgH="889386" progId="Equation.3">
                  <p:embed/>
                </p:oleObj>
              </mc:Choice>
              <mc:Fallback>
                <p:oleObj r:id="rId6" imgW="1639011" imgH="88938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133600"/>
                        <a:ext cx="2420938" cy="1333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4" name="Rectangle 8">
            <a:extLst>
              <a:ext uri="{FF2B5EF4-FFF2-40B4-BE49-F238E27FC236}">
                <a16:creationId xmlns:a16="http://schemas.microsoft.com/office/drawing/2014/main" id="{5FF59218-5D82-4482-A6B9-E02C0C386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733800"/>
            <a:ext cx="1533525" cy="6508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latin typeface="Tahoma" panose="020B0604030504040204" pitchFamily="34" charset="0"/>
                <a:ea typeface="Arial Unicode MS" pitchFamily="34" charset="-122"/>
              </a:rPr>
              <a:t>Linear spatial</a:t>
            </a:r>
          </a:p>
          <a:p>
            <a:pPr algn="l" eaLnBrk="1" hangingPunct="1"/>
            <a:r>
              <a:rPr lang="en-US" altLang="zh-CN">
                <a:latin typeface="Tahoma" panose="020B0604030504040204" pitchFamily="34" charset="0"/>
                <a:ea typeface="Arial Unicode MS" pitchFamily="34" charset="-122"/>
              </a:rPr>
              <a:t>filtering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5" grpId="0" animBg="1" autoUpdateAnimBg="0"/>
      <p:bldP spid="65556" grpId="0" autoUpdateAnimBg="0"/>
      <p:bldP spid="65557" grpId="0" animBg="1" autoUpdateAnimBg="0"/>
      <p:bldP spid="65558" grpId="0" animBg="1" autoUpdateAnimBg="0"/>
      <p:bldP spid="65559" grpId="0" animBg="1" autoUpdateAnimBg="0"/>
      <p:bldP spid="65560" grpId="0" animBg="1" autoUpdateAnimBg="0"/>
      <p:bldP spid="65572" grpId="0" animBg="1" autoUpdateAnimBg="0"/>
      <p:bldP spid="65573" grpId="0" animBg="1" autoUpdateAnimBg="0"/>
      <p:bldP spid="65574" grpId="0" animBg="1" autoUpdateAnimBg="0"/>
      <p:bldP spid="65575" grpId="0" animBg="1" autoUpdateAnimBg="0"/>
      <p:bldP spid="65576" grpId="0" animBg="1" autoUpdateAnimBg="0"/>
      <p:bldP spid="65542" grpId="0" animBg="1" autoUpdateAnimBg="0"/>
      <p:bldP spid="6554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3">
            <a:extLst>
              <a:ext uri="{FF2B5EF4-FFF2-40B4-BE49-F238E27FC236}">
                <a16:creationId xmlns:a16="http://schemas.microsoft.com/office/drawing/2014/main" id="{06C969E5-4754-4FEE-A61C-134A9772A3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68611" name="灯片编号占位符 5">
            <a:extLst>
              <a:ext uri="{FF2B5EF4-FFF2-40B4-BE49-F238E27FC236}">
                <a16:creationId xmlns:a16="http://schemas.microsoft.com/office/drawing/2014/main" id="{64744A76-ABE1-4148-A8C8-DD81BC5B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454B8903-1E93-4A1F-AE53-2487D7357D94}" type="slidenum">
              <a:rPr lang="zh-CN" altLang="zh-CN"/>
              <a:pPr algn="r"/>
              <a:t>6</a:t>
            </a:fld>
            <a:endParaRPr lang="zh-CN" altLang="zh-CN"/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8C53AB3C-E52F-41E8-96C3-112C5C853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线性滤波器</a:t>
            </a:r>
            <a:endParaRPr lang="en-US" altLang="zh-CN" dirty="0"/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A6C7E4CC-6975-47E1-9C34-66AB848A5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990664"/>
            <a:ext cx="8001000" cy="4953000"/>
          </a:xfrm>
        </p:spPr>
        <p:txBody>
          <a:bodyPr/>
          <a:lstStyle/>
          <a:p>
            <a:pPr eaLnBrk="1" hangingPunct="1"/>
            <a:r>
              <a:rPr lang="zh-CN" altLang="en-US" sz="2400" b="0" dirty="0"/>
              <a:t>证明：线性空间滤波器是线性变换</a:t>
            </a:r>
            <a:endParaRPr lang="en-US" altLang="zh-CN" sz="2400" b="0" dirty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400" b="0" dirty="0"/>
              <a:t>proof</a:t>
            </a:r>
          </a:p>
          <a:p>
            <a:pPr marL="438150" lvl="1" indent="0" eaLnBrk="1" hangingPunct="1">
              <a:buNone/>
            </a:pPr>
            <a:r>
              <a:rPr lang="zh-CN" altLang="en-US" sz="2000" b="0" dirty="0"/>
              <a:t>考虑任意的两幅图像</a:t>
            </a:r>
            <a:r>
              <a:rPr lang="en-US" altLang="zh-CN" sz="2000" b="0" dirty="0"/>
              <a:t>f</a:t>
            </a:r>
            <a:r>
              <a:rPr lang="en-US" altLang="zh-CN" sz="2000" b="0" baseline="-25000" dirty="0"/>
              <a:t>1</a:t>
            </a:r>
            <a:r>
              <a:rPr lang="en-US" altLang="zh-CN" sz="2000" b="0" dirty="0"/>
              <a:t>(</a:t>
            </a:r>
            <a:r>
              <a:rPr lang="en-US" altLang="zh-CN" sz="2000" b="0" dirty="0" err="1"/>
              <a:t>x,y</a:t>
            </a:r>
            <a:r>
              <a:rPr lang="en-US" altLang="zh-CN" sz="2000" b="0" dirty="0"/>
              <a:t>)</a:t>
            </a:r>
            <a:r>
              <a:rPr lang="zh-CN" altLang="en-US" sz="2000" b="0" dirty="0"/>
              <a:t>和</a:t>
            </a:r>
            <a:r>
              <a:rPr lang="en-US" altLang="zh-CN" sz="2000" b="0" dirty="0"/>
              <a:t>f</a:t>
            </a:r>
            <a:r>
              <a:rPr lang="en-US" altLang="zh-CN" sz="2000" b="0" baseline="-25000" dirty="0"/>
              <a:t>2</a:t>
            </a:r>
            <a:r>
              <a:rPr lang="en-US" altLang="zh-CN" sz="2000" b="0" dirty="0"/>
              <a:t>(</a:t>
            </a:r>
            <a:r>
              <a:rPr lang="en-US" altLang="zh-CN" sz="2000" b="0" dirty="0" err="1"/>
              <a:t>x,y</a:t>
            </a:r>
            <a:r>
              <a:rPr lang="en-US" altLang="zh-CN" sz="2000" b="0" dirty="0"/>
              <a:t>)</a:t>
            </a:r>
            <a:r>
              <a:rPr lang="zh-CN" altLang="en-US" sz="2000" b="0" dirty="0"/>
              <a:t>，以及常数</a:t>
            </a:r>
            <a:r>
              <a:rPr lang="en-US" altLang="zh-CN" sz="2000" b="0" dirty="0"/>
              <a:t>u</a:t>
            </a:r>
            <a:r>
              <a:rPr lang="zh-CN" altLang="en-US" sz="2000" b="0" dirty="0"/>
              <a:t>和</a:t>
            </a:r>
            <a:r>
              <a:rPr lang="en-US" altLang="zh-CN" sz="2000" b="0" dirty="0"/>
              <a:t>v</a:t>
            </a:r>
            <a:r>
              <a:rPr lang="zh-CN" altLang="en-US" sz="2000" b="0" dirty="0"/>
              <a:t>。</a:t>
            </a:r>
            <a:endParaRPr lang="en-US" altLang="zh-CN" sz="2000" b="0" dirty="0"/>
          </a:p>
          <a:p>
            <a:pPr marL="438150" lvl="1" indent="0" eaLnBrk="1" hangingPunct="1">
              <a:buNone/>
            </a:pPr>
            <a:r>
              <a:rPr lang="zh-CN" altLang="en-US" sz="2000" b="0" dirty="0"/>
              <a:t>首先，</a:t>
            </a:r>
            <a:r>
              <a:rPr lang="en-US" altLang="zh-CN" sz="2000" b="0" dirty="0"/>
              <a:t>g</a:t>
            </a:r>
            <a:r>
              <a:rPr lang="zh-CN" altLang="en-US" sz="2000" b="0" dirty="0"/>
              <a:t>是</a:t>
            </a:r>
            <a:r>
              <a:rPr lang="en-US" altLang="zh-CN" sz="2000" b="0" dirty="0"/>
              <a:t>f</a:t>
            </a:r>
            <a:r>
              <a:rPr lang="zh-CN" altLang="en-US" sz="2000" b="0" dirty="0"/>
              <a:t>的函数，即</a:t>
            </a:r>
            <a:endParaRPr lang="en-US" altLang="zh-CN" sz="2000" b="0" dirty="0"/>
          </a:p>
          <a:p>
            <a:pPr marL="438150" lvl="1" indent="0" eaLnBrk="1" hangingPunct="1">
              <a:buNone/>
            </a:pPr>
            <a:endParaRPr lang="en-US" altLang="zh-CN" sz="2000" dirty="0"/>
          </a:p>
          <a:p>
            <a:pPr marL="438150" lvl="1" indent="0" eaLnBrk="1" hangingPunct="1">
              <a:buNone/>
            </a:pPr>
            <a:endParaRPr lang="en-US" altLang="zh-CN" sz="2000" b="0" dirty="0"/>
          </a:p>
          <a:p>
            <a:pPr marL="438150" lvl="1" indent="0" eaLnBrk="1" hangingPunct="1">
              <a:buNone/>
            </a:pPr>
            <a:endParaRPr lang="en-US" altLang="zh-CN" sz="2000" dirty="0"/>
          </a:p>
          <a:p>
            <a:pPr marL="438150" lvl="1" indent="0" eaLnBrk="1" hangingPunct="1">
              <a:buNone/>
            </a:pPr>
            <a:r>
              <a:rPr lang="zh-CN" altLang="en-US" sz="2000" b="0" dirty="0"/>
              <a:t>那么，自然地</a:t>
            </a:r>
            <a:endParaRPr lang="en-US" altLang="zh-CN" sz="2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400ADADE-2BFC-4E8C-8A45-ED01346407E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24782" y="2667020"/>
                <a:ext cx="6114148" cy="971489"/>
              </a:xfrm>
              <a:prstGeom prst="rect">
                <a:avLst/>
              </a:prstGeom>
              <a:solidFill>
                <a:srgbClr val="FFCC99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 fontScale="92500"/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 b="1" kern="1200">
                    <a:solidFill>
                      <a:srgbClr val="800000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200"/>
              </a:p>
              <a:p>
                <a:pPr>
                  <a:buNone/>
                </a:pPr>
                <a:endParaRPr lang="en-US" altLang="zh-CN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400ADADE-2BFC-4E8C-8A45-ED0134640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4782" y="2667020"/>
                <a:ext cx="6114148" cy="971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4238931D-6E9D-471D-93F4-7309B8241CC6}"/>
              </a:ext>
            </a:extLst>
          </p:cNvPr>
          <p:cNvSpPr/>
          <p:nvPr/>
        </p:nvSpPr>
        <p:spPr bwMode="auto">
          <a:xfrm>
            <a:off x="152516" y="5657850"/>
            <a:ext cx="8838968" cy="1143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5D63D912-82A3-4368-A25A-1B07431DF30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20476" y="4114782"/>
                <a:ext cx="7232849" cy="2539954"/>
              </a:xfrm>
              <a:prstGeom prst="rect">
                <a:avLst/>
              </a:prstGeom>
              <a:solidFill>
                <a:srgbClr val="FFCC99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 b="1" kern="1200">
                    <a:solidFill>
                      <a:srgbClr val="800000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baseline="-25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altLang="zh-CN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baseline="-25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zh-CN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baseline="-25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altLang="zh-CN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CN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baseline="-25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zh-CN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CN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/>
              </a:p>
              <a:p>
                <a:pPr>
                  <a:buNone/>
                </a:pPr>
                <a:endParaRPr lang="en-US" altLang="zh-CN"/>
              </a:p>
            </p:txBody>
          </p:sp>
        </mc:Choice>
        <mc:Fallback xmlns="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5D63D912-82A3-4368-A25A-1B07431DF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476" y="4114782"/>
                <a:ext cx="7232849" cy="2539954"/>
              </a:xfrm>
              <a:prstGeom prst="rect">
                <a:avLst/>
              </a:prstGeom>
              <a:blipFill>
                <a:blip r:embed="rId4"/>
                <a:stretch>
                  <a:fillRect b="-239"/>
                </a:stretch>
              </a:blip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占位符 5">
            <a:extLst>
              <a:ext uri="{FF2B5EF4-FFF2-40B4-BE49-F238E27FC236}">
                <a16:creationId xmlns:a16="http://schemas.microsoft.com/office/drawing/2014/main" id="{7563FDC6-5773-452C-967B-3167C0A953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65539" name="灯片编号占位符 7">
            <a:extLst>
              <a:ext uri="{FF2B5EF4-FFF2-40B4-BE49-F238E27FC236}">
                <a16:creationId xmlns:a16="http://schemas.microsoft.com/office/drawing/2014/main" id="{4DAC12E1-B85E-4107-9037-DD108FF9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0A8B71F0-A724-482C-8BB6-B2B37A3C76C0}" type="slidenum">
              <a:rPr lang="zh-CN" altLang="zh-CN"/>
              <a:pPr algn="r"/>
              <a:t>7</a:t>
            </a:fld>
            <a:endParaRPr lang="zh-CN" altLang="zh-CN"/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BCCB3BB8-CF27-42CE-AFB8-15AE2F44F3F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1557" y="1219128"/>
            <a:ext cx="8161333" cy="4724406"/>
          </a:xfrm>
        </p:spPr>
        <p:txBody>
          <a:bodyPr/>
          <a:lstStyle/>
          <a:p>
            <a:pPr eaLnBrk="1" hangingPunct="1"/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M×N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的图像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上，线性空间滤波器的</a:t>
            </a:r>
            <a:r>
              <a:rPr lang="zh-CN" altLang="en-US" sz="2800" b="0" dirty="0">
                <a:solidFill>
                  <a:srgbClr val="3333FF"/>
                </a:solidFill>
              </a:rPr>
              <a:t>（离散）卷积形式如下</a:t>
            </a:r>
            <a:r>
              <a:rPr lang="en-US" altLang="zh-CN" sz="2800" b="0" dirty="0">
                <a:solidFill>
                  <a:srgbClr val="3333FF"/>
                </a:solidFill>
              </a:rPr>
              <a:t>:</a:t>
            </a:r>
          </a:p>
          <a:p>
            <a:pPr eaLnBrk="1" hangingPunct="1"/>
            <a:endParaRPr lang="zh-CN" altLang="en-US" b="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zh-CN" altLang="en-US" b="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 eaLnBrk="1" hangingPunct="1"/>
            <a:endParaRPr lang="en-US" altLang="zh-CN" sz="2000" dirty="0">
              <a:latin typeface="宋体" panose="02010600030101010101" pitchFamily="2" charset="-122"/>
            </a:endParaRPr>
          </a:p>
          <a:p>
            <a:pPr marL="471487" lvl="1" indent="0" eaLnBrk="1" hangingPunct="1"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  <a:p>
            <a:pPr marL="471487" lvl="1" indent="0" eaLnBrk="1" hangingPunct="1"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  <a:p>
            <a:pPr marL="471487" lvl="1" indent="0" eaLnBrk="1" hangingPunct="1"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en-US" altLang="zh-CN" sz="2000" dirty="0">
                <a:latin typeface="宋体" panose="02010600030101010101" pitchFamily="2" charset="-122"/>
              </a:rPr>
              <a:t>m=2a+1,n=2b+1, </a:t>
            </a:r>
            <a:r>
              <a:rPr lang="en-US" altLang="zh-CN" sz="2000" dirty="0" err="1">
                <a:latin typeface="宋体" panose="02010600030101010101" pitchFamily="2" charset="-122"/>
              </a:rPr>
              <a:t>m</a:t>
            </a:r>
            <a:r>
              <a:rPr lang="en-US" altLang="zh-CN" sz="2000" b="1" dirty="0" err="1">
                <a:latin typeface="宋体" panose="02010600030101010101" pitchFamily="2" charset="-122"/>
              </a:rPr>
              <a:t>×</a:t>
            </a:r>
            <a:r>
              <a:rPr lang="en-US" altLang="zh-CN" sz="2000" dirty="0" err="1">
                <a:latin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</a:rPr>
              <a:t>为滤波器中包含的像素点总数</a:t>
            </a:r>
          </a:p>
          <a:p>
            <a:pPr lvl="1" eaLnBrk="1" hangingPunct="1"/>
            <a:r>
              <a:rPr lang="en-US" altLang="zh-CN" sz="2000" dirty="0">
                <a:latin typeface="宋体" panose="02010600030101010101" pitchFamily="2" charset="-122"/>
              </a:rPr>
              <a:t>w(</a:t>
            </a:r>
            <a:r>
              <a:rPr lang="en-US" altLang="zh-CN" sz="2000" dirty="0" err="1">
                <a:latin typeface="宋体" panose="02010600030101010101" pitchFamily="2" charset="-122"/>
              </a:rPr>
              <a:t>s,t</a:t>
            </a:r>
            <a:r>
              <a:rPr lang="en-US" altLang="zh-CN" sz="2000" dirty="0">
                <a:latin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</a:rPr>
              <a:t>是滤波器系数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000" dirty="0"/>
              <a:t>卷积运算满足一些代数性质：比如</a:t>
            </a:r>
            <a:r>
              <a:rPr lang="zh-CN" altLang="en-US" sz="2000" b="1" dirty="0">
                <a:solidFill>
                  <a:srgbClr val="00B050"/>
                </a:solidFill>
              </a:rPr>
              <a:t>交换律、结合律、分配率</a:t>
            </a:r>
            <a:endParaRPr lang="en-US" altLang="zh-CN" sz="2000" b="1" dirty="0">
              <a:solidFill>
                <a:srgbClr val="00B050"/>
              </a:solidFill>
              <a:latin typeface="宋体" panose="02010600030101010101" pitchFamily="2" charset="-122"/>
            </a:endParaRPr>
          </a:p>
          <a:p>
            <a:pPr lvl="1" eaLnBrk="1" hangingPunct="1"/>
            <a:endParaRPr lang="zh-CN" altLang="en-US" sz="2000" b="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542" name="Object 4">
                <a:extLst>
                  <a:ext uri="{FF2B5EF4-FFF2-40B4-BE49-F238E27FC236}">
                    <a16:creationId xmlns:a16="http://schemas.microsoft.com/office/drawing/2014/main" id="{BD631202-7496-4994-9405-9751C16859BD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1409782" y="2667020"/>
                <a:ext cx="6324435" cy="969962"/>
              </a:xfrm>
              <a:prstGeom prst="rect">
                <a:avLst/>
              </a:prstGeom>
              <a:solidFill>
                <a:srgbClr val="FFCC99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m:t>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5542" name="Object 4">
                <a:extLst>
                  <a:ext uri="{FF2B5EF4-FFF2-40B4-BE49-F238E27FC236}">
                    <a16:creationId xmlns:a16="http://schemas.microsoft.com/office/drawing/2014/main" id="{BD631202-7496-4994-9405-9751C16859B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1409782" y="2667020"/>
                <a:ext cx="6324435" cy="969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E8DE3F00-2C43-4C79-8F75-0ECB130AD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304800"/>
            <a:ext cx="800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6633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/>
              <a:t>线性滤波器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23021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3">
            <a:extLst>
              <a:ext uri="{FF2B5EF4-FFF2-40B4-BE49-F238E27FC236}">
                <a16:creationId xmlns:a16="http://schemas.microsoft.com/office/drawing/2014/main" id="{06C969E5-4754-4FEE-A61C-134A9772A3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68611" name="灯片编号占位符 5">
            <a:extLst>
              <a:ext uri="{FF2B5EF4-FFF2-40B4-BE49-F238E27FC236}">
                <a16:creationId xmlns:a16="http://schemas.microsoft.com/office/drawing/2014/main" id="{64744A76-ABE1-4148-A8C8-DD81BC5B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454B8903-1E93-4A1F-AE53-2487D7357D94}" type="slidenum">
              <a:rPr lang="zh-CN" altLang="zh-CN"/>
              <a:pPr algn="r"/>
              <a:t>8</a:t>
            </a:fld>
            <a:endParaRPr lang="zh-CN" altLang="zh-CN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A2047DA-6BE3-4209-ADB5-EA195FA89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4" y="0"/>
            <a:ext cx="6379845" cy="6808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B89349DD-F7B3-4A94-9AFC-560F33B0C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752" y="2063794"/>
            <a:ext cx="1779648" cy="272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14020CC-6C81-48EF-9EB9-D1BF41BC57F7}"/>
              </a:ext>
            </a:extLst>
          </p:cNvPr>
          <p:cNvSpPr/>
          <p:nvPr/>
        </p:nvSpPr>
        <p:spPr bwMode="auto">
          <a:xfrm>
            <a:off x="115634" y="-51394"/>
            <a:ext cx="6371664" cy="228594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75D9C6-278D-41DD-B34A-62CAE77B4DEB}"/>
              </a:ext>
            </a:extLst>
          </p:cNvPr>
          <p:cNvSpPr/>
          <p:nvPr/>
        </p:nvSpPr>
        <p:spPr bwMode="auto">
          <a:xfrm>
            <a:off x="2564081" y="403834"/>
            <a:ext cx="1575433" cy="143135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153CC7-8EC4-436C-8EF5-A518413874A8}"/>
              </a:ext>
            </a:extLst>
          </p:cNvPr>
          <p:cNvSpPr/>
          <p:nvPr/>
        </p:nvSpPr>
        <p:spPr bwMode="auto">
          <a:xfrm>
            <a:off x="1587578" y="1428266"/>
            <a:ext cx="670529" cy="60377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F192C2-B8C9-44CA-AAC5-BC5730EDA017}"/>
              </a:ext>
            </a:extLst>
          </p:cNvPr>
          <p:cNvSpPr/>
          <p:nvPr/>
        </p:nvSpPr>
        <p:spPr bwMode="auto">
          <a:xfrm>
            <a:off x="266052" y="1015047"/>
            <a:ext cx="1072360" cy="102333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035EEEF-C9F6-4666-AD6A-5F66A2B02EA7}"/>
              </a:ext>
            </a:extLst>
          </p:cNvPr>
          <p:cNvCxnSpPr/>
          <p:nvPr/>
        </p:nvCxnSpPr>
        <p:spPr bwMode="auto">
          <a:xfrm>
            <a:off x="2199702" y="3368042"/>
            <a:ext cx="19304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CCB772E-2303-47DC-B22E-C7E9D3752659}"/>
              </a:ext>
            </a:extLst>
          </p:cNvPr>
          <p:cNvCxnSpPr/>
          <p:nvPr/>
        </p:nvCxnSpPr>
        <p:spPr bwMode="auto">
          <a:xfrm>
            <a:off x="4297688" y="3368040"/>
            <a:ext cx="19304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88076BD-D433-4E68-91EA-D9CCD330E8B9}"/>
              </a:ext>
            </a:extLst>
          </p:cNvPr>
          <p:cNvCxnSpPr/>
          <p:nvPr/>
        </p:nvCxnSpPr>
        <p:spPr bwMode="auto">
          <a:xfrm>
            <a:off x="2194607" y="5684460"/>
            <a:ext cx="19304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4F076A8-6F75-424D-A93C-04014D1C5635}"/>
              </a:ext>
            </a:extLst>
          </p:cNvPr>
          <p:cNvCxnSpPr/>
          <p:nvPr/>
        </p:nvCxnSpPr>
        <p:spPr bwMode="auto">
          <a:xfrm>
            <a:off x="4297673" y="5684458"/>
            <a:ext cx="19304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3610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L 0.27761 -0.05949 " pathEditMode="relative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232 L 0.10712 -0.14953 " pathEditMode="relative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2.5E-6 0.3296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32986 L 2.5E-6 0.6631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3">
            <a:extLst>
              <a:ext uri="{FF2B5EF4-FFF2-40B4-BE49-F238E27FC236}">
                <a16:creationId xmlns:a16="http://schemas.microsoft.com/office/drawing/2014/main" id="{06C969E5-4754-4FEE-A61C-134A9772A3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/>
              <a:t>Digital Image Processing</a:t>
            </a:r>
          </a:p>
        </p:txBody>
      </p:sp>
      <p:sp>
        <p:nvSpPr>
          <p:cNvPr id="68611" name="灯片编号占位符 5">
            <a:extLst>
              <a:ext uri="{FF2B5EF4-FFF2-40B4-BE49-F238E27FC236}">
                <a16:creationId xmlns:a16="http://schemas.microsoft.com/office/drawing/2014/main" id="{64744A76-ABE1-4148-A8C8-DD81BC5B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454B8903-1E93-4A1F-AE53-2487D7357D94}" type="slidenum">
              <a:rPr lang="zh-CN" altLang="zh-CN"/>
              <a:pPr algn="r"/>
              <a:t>9</a:t>
            </a:fld>
            <a:endParaRPr lang="zh-CN" altLang="zh-CN"/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8C53AB3C-E52F-41E8-96C3-112C5C853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线性滤波器</a:t>
            </a:r>
            <a:endParaRPr lang="en-US" altLang="zh-CN" dirty="0"/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A6C7E4CC-6975-47E1-9C34-66AB848A5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0" dirty="0"/>
              <a:t>使用卷积进行滤波的</a:t>
            </a:r>
            <a:r>
              <a:rPr lang="zh-CN" altLang="en-US" sz="2400" b="0" dirty="0">
                <a:solidFill>
                  <a:srgbClr val="3333FF"/>
                </a:solidFill>
              </a:rPr>
              <a:t>步骤</a:t>
            </a:r>
            <a:r>
              <a:rPr lang="zh-CN" altLang="en-US" sz="2400" b="0" dirty="0"/>
              <a:t>：</a:t>
            </a:r>
            <a:endParaRPr lang="en-US" altLang="zh-CN" sz="2400" b="0" dirty="0"/>
          </a:p>
          <a:p>
            <a:pPr lvl="1" eaLnBrk="1" hangingPunct="1">
              <a:buFont typeface="+mj-lt"/>
              <a:buAutoNum type="arabicPeriod"/>
            </a:pPr>
            <a:r>
              <a:rPr lang="zh-CN" altLang="en-US" sz="2000" b="0" dirty="0"/>
              <a:t>构造线性空间滤波器</a:t>
            </a:r>
            <a:endParaRPr lang="en-US" altLang="zh-CN" sz="2000" b="0" dirty="0"/>
          </a:p>
          <a:p>
            <a:pPr lvl="1" eaLnBrk="1" hangingPunct="1">
              <a:buFont typeface="+mj-lt"/>
              <a:buAutoNum type="arabicPeriod"/>
            </a:pPr>
            <a:r>
              <a:rPr lang="zh-CN" altLang="en-US" sz="2000" b="0" dirty="0"/>
              <a:t>将</a:t>
            </a:r>
            <a:r>
              <a:rPr lang="en-US" altLang="zh-CN" sz="2000" b="0" dirty="0"/>
              <a:t>w(</a:t>
            </a:r>
            <a:r>
              <a:rPr lang="en-US" altLang="zh-CN" sz="2000" b="0" dirty="0" err="1"/>
              <a:t>s,t</a:t>
            </a:r>
            <a:r>
              <a:rPr lang="en-US" altLang="zh-CN" sz="2000" b="0" dirty="0"/>
              <a:t>)</a:t>
            </a:r>
            <a:r>
              <a:rPr lang="zh-CN" altLang="en-US" sz="2000" b="0" dirty="0"/>
              <a:t>旋转</a:t>
            </a:r>
            <a:r>
              <a:rPr lang="en-US" altLang="zh-CN" sz="2000" b="0" dirty="0"/>
              <a:t>180</a:t>
            </a:r>
            <a:r>
              <a:rPr lang="zh-CN" altLang="en-US" sz="2000" b="0" dirty="0"/>
              <a:t>度</a:t>
            </a:r>
            <a:endParaRPr lang="en-US" altLang="zh-CN" sz="2000" b="0" dirty="0"/>
          </a:p>
          <a:p>
            <a:pPr lvl="1" eaLnBrk="1" hangingPunct="1">
              <a:buFont typeface="+mj-lt"/>
              <a:buAutoNum type="arabicPeriod"/>
            </a:pPr>
            <a:r>
              <a:rPr lang="zh-CN" altLang="en-US" sz="2000" b="0" dirty="0"/>
              <a:t>应用卷积公式</a:t>
            </a:r>
            <a:endParaRPr lang="en-US" altLang="zh-CN" sz="2000" b="0" dirty="0"/>
          </a:p>
          <a:p>
            <a:pPr marL="0" indent="0" eaLnBrk="1" hangingPunct="1">
              <a:buNone/>
            </a:pPr>
            <a:endParaRPr lang="en-US" altLang="zh-CN" b="0" dirty="0"/>
          </a:p>
          <a:p>
            <a:pPr eaLnBrk="1" hangingPunct="1"/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</a:rPr>
              <a:t>线性空间滤波器的简化形式：</a:t>
            </a:r>
          </a:p>
          <a:p>
            <a:pPr lvl="1" eaLnBrk="1" hangingPunct="1">
              <a:buClr>
                <a:srgbClr val="000000"/>
              </a:buClr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w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是滤波器系数，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z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是图像灰度值</a:t>
            </a:r>
          </a:p>
          <a:p>
            <a:pPr eaLnBrk="1" hangingPunct="1"/>
            <a:endParaRPr lang="en-US" altLang="zh-CN" b="0" dirty="0"/>
          </a:p>
          <a:p>
            <a:pPr marL="0" indent="0" eaLnBrk="1" hangingPunct="1">
              <a:buNone/>
            </a:pPr>
            <a:endParaRPr lang="en-US" altLang="zh-CN" b="0" dirty="0"/>
          </a:p>
          <a:p>
            <a:pPr eaLnBrk="1" hangingPunct="1"/>
            <a:endParaRPr lang="en-US" altLang="zh-CN" b="0" dirty="0"/>
          </a:p>
          <a:p>
            <a:pPr eaLnBrk="1" hangingPunct="1"/>
            <a:endParaRPr lang="en-US" altLang="zh-CN" b="0" dirty="0"/>
          </a:p>
          <a:p>
            <a:pPr eaLnBrk="1" hangingPunct="1"/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</a:rPr>
              <a:t>线性空间滤波器的</a:t>
            </a:r>
            <a:r>
              <a:rPr lang="zh-CN" altLang="en-US" sz="2400" b="0" dirty="0">
                <a:solidFill>
                  <a:srgbClr val="3333FF"/>
                </a:solidFill>
              </a:rPr>
              <a:t>几何意义</a:t>
            </a:r>
            <a:r>
              <a:rPr lang="zh-CN" altLang="en-US" sz="2400" b="0" dirty="0"/>
              <a:t>：包含在模板邻域内像素的加权平均值，也称为均值滤波器。</a:t>
            </a:r>
          </a:p>
          <a:p>
            <a:pPr eaLnBrk="1" hangingPunct="1"/>
            <a:endParaRPr lang="en-US" altLang="zh-CN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0BA901C6-9727-4688-AB11-3E38BB1893B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098675" y="3962386"/>
                <a:ext cx="4953000" cy="915987"/>
              </a:xfrm>
              <a:prstGeom prst="rect">
                <a:avLst/>
              </a:prstGeom>
              <a:solidFill>
                <a:srgbClr val="FFCC99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 fontScale="92500"/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 b="1" kern="1200">
                    <a:solidFill>
                      <a:srgbClr val="800000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0BA901C6-9727-4688-AB11-3E38BB189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8675" y="3962386"/>
                <a:ext cx="4953000" cy="9159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483000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Curtain Call</Template>
  <TotalTime>3275</TotalTime>
  <Pages>0</Pages>
  <Words>2105</Words>
  <Characters>0</Characters>
  <Application>Microsoft Office PowerPoint</Application>
  <DocSecurity>0</DocSecurity>
  <PresentationFormat>全屏显示(4:3)</PresentationFormat>
  <Lines>0</Lines>
  <Paragraphs>453</Paragraphs>
  <Slides>41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Arial Unicode MS</vt:lpstr>
      <vt:lpstr>PMingLiU</vt:lpstr>
      <vt:lpstr>华文新魏</vt:lpstr>
      <vt:lpstr>楷体_GB2312</vt:lpstr>
      <vt:lpstr>宋体</vt:lpstr>
      <vt:lpstr>Arial</vt:lpstr>
      <vt:lpstr>Cambria Math</vt:lpstr>
      <vt:lpstr>Tahoma</vt:lpstr>
      <vt:lpstr>Times New Roman</vt:lpstr>
      <vt:lpstr>Verdana</vt:lpstr>
      <vt:lpstr>Wingdings</vt:lpstr>
      <vt:lpstr>Profile</vt:lpstr>
      <vt:lpstr>Equation.3</vt:lpstr>
      <vt:lpstr>公式</vt:lpstr>
      <vt:lpstr>2 灰度变换与空间滤波 Intensity Transformationand Spatial Fitering</vt:lpstr>
      <vt:lpstr>PowerPoint 演示文稿</vt:lpstr>
      <vt:lpstr>PowerPoint 演示文稿</vt:lpstr>
      <vt:lpstr>PowerPoint 演示文稿</vt:lpstr>
      <vt:lpstr>PowerPoint 演示文稿</vt:lpstr>
      <vt:lpstr>线性滤波器</vt:lpstr>
      <vt:lpstr>PowerPoint 演示文稿</vt:lpstr>
      <vt:lpstr>PowerPoint 演示文稿</vt:lpstr>
      <vt:lpstr>线性滤波器</vt:lpstr>
      <vt:lpstr>线性滤波器</vt:lpstr>
      <vt:lpstr>PowerPoint 演示文稿</vt:lpstr>
      <vt:lpstr>PowerPoint 演示文稿</vt:lpstr>
      <vt:lpstr>PowerPoint 演示文稿</vt:lpstr>
      <vt:lpstr>统计排序滤波器</vt:lpstr>
      <vt:lpstr>统计排序滤波器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统计排序滤波器</vt:lpstr>
      <vt:lpstr>最大值滤波器</vt:lpstr>
      <vt:lpstr>最小值滤波器</vt:lpstr>
      <vt:lpstr>2.4 锐化滤波器</vt:lpstr>
      <vt:lpstr>微分的离散形式</vt:lpstr>
      <vt:lpstr>PowerPoint 演示文稿</vt:lpstr>
      <vt:lpstr>二阶微分滤波器－Laplacian</vt:lpstr>
      <vt:lpstr>二阶微分滤波器－Laplacian</vt:lpstr>
      <vt:lpstr>PowerPoint 演示文稿</vt:lpstr>
      <vt:lpstr>PowerPoint 演示文稿</vt:lpstr>
      <vt:lpstr>一阶微分滤波器－Gradient</vt:lpstr>
      <vt:lpstr>一阶微分滤波器－Gradient</vt:lpstr>
      <vt:lpstr>Roberts交叉梯度算子</vt:lpstr>
      <vt:lpstr>Prewitt梯度算子——3x3的梯度模板</vt:lpstr>
      <vt:lpstr>Sobel梯度算子——3x3的梯度模板</vt:lpstr>
      <vt:lpstr>一阶微分滤波器－Gradient</vt:lpstr>
      <vt:lpstr>2 灰度变换与空间滤波-小结</vt:lpstr>
      <vt:lpstr>点处理</vt:lpstr>
      <vt:lpstr>空间滤波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ad</cp:lastModifiedBy>
  <cp:revision>1730</cp:revision>
  <cp:lastPrinted>1601-01-01T00:00:00Z</cp:lastPrinted>
  <dcterms:created xsi:type="dcterms:W3CDTF">1601-01-01T00:00:00Z</dcterms:created>
  <dcterms:modified xsi:type="dcterms:W3CDTF">2022-10-26T13:38:38Z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2052-6.4.0.1930</vt:lpwstr>
  </property>
</Properties>
</file>