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257" r:id="rId2"/>
    <p:sldId id="665" r:id="rId3"/>
    <p:sldId id="329" r:id="rId4"/>
    <p:sldId id="723" r:id="rId5"/>
    <p:sldId id="724" r:id="rId6"/>
    <p:sldId id="728" r:id="rId7"/>
    <p:sldId id="726" r:id="rId8"/>
    <p:sldId id="325" r:id="rId9"/>
    <p:sldId id="729" r:id="rId10"/>
    <p:sldId id="730" r:id="rId11"/>
    <p:sldId id="635" r:id="rId12"/>
    <p:sldId id="741" r:id="rId13"/>
    <p:sldId id="737" r:id="rId14"/>
    <p:sldId id="734" r:id="rId15"/>
    <p:sldId id="735" r:id="rId16"/>
    <p:sldId id="731" r:id="rId17"/>
    <p:sldId id="736" r:id="rId18"/>
    <p:sldId id="739" r:id="rId19"/>
    <p:sldId id="743" r:id="rId20"/>
    <p:sldId id="738" r:id="rId21"/>
    <p:sldId id="744" r:id="rId22"/>
    <p:sldId id="732" r:id="rId23"/>
    <p:sldId id="636" r:id="rId24"/>
    <p:sldId id="639" r:id="rId25"/>
    <p:sldId id="746" r:id="rId26"/>
    <p:sldId id="745" r:id="rId27"/>
    <p:sldId id="747" r:id="rId28"/>
    <p:sldId id="742" r:id="rId29"/>
    <p:sldId id="407" r:id="rId30"/>
    <p:sldId id="643" r:id="rId31"/>
    <p:sldId id="722" r:id="rId32"/>
    <p:sldId id="710" r:id="rId33"/>
    <p:sldId id="711" r:id="rId34"/>
    <p:sldId id="719" r:id="rId35"/>
    <p:sldId id="649" r:id="rId36"/>
    <p:sldId id="712" r:id="rId37"/>
    <p:sldId id="650" r:id="rId38"/>
    <p:sldId id="651" r:id="rId39"/>
    <p:sldId id="510" r:id="rId40"/>
    <p:sldId id="654" r:id="rId41"/>
    <p:sldId id="646" r:id="rId42"/>
    <p:sldId id="671" r:id="rId43"/>
    <p:sldId id="655" r:id="rId44"/>
    <p:sldId id="657" r:id="rId45"/>
    <p:sldId id="658" r:id="rId46"/>
    <p:sldId id="64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996633"/>
    <a:srgbClr val="CC9900"/>
    <a:srgbClr val="993300"/>
    <a:srgbClr val="CC66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3605" autoAdjust="0"/>
  </p:normalViewPr>
  <p:slideViewPr>
    <p:cSldViewPr>
      <p:cViewPr varScale="1">
        <p:scale>
          <a:sx n="102" d="100"/>
          <a:sy n="102" d="100"/>
        </p:scale>
        <p:origin x="14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2488"/>
    </p:cViewPr>
  </p:sorterViewPr>
  <p:notesViewPr>
    <p:cSldViewPr>
      <p:cViewPr varScale="1">
        <p:scale>
          <a:sx n="42" d="100"/>
          <a:sy n="42" d="100"/>
        </p:scale>
        <p:origin x="-155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06EE1BA-A6E9-46DC-8B66-490AC1EF4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8EE5570-74E7-4AFC-805B-791C42E02B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54DF2418-BE1F-4989-A510-0F4829E0F7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434AC00C-87CC-45C4-80A6-34D7421CF0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6B9386E9-423A-4A28-A979-8E48A1D901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5D2C55DA-9BB4-4C0D-B3DA-A4C18F314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AB021DB-CB0B-4083-98DD-DB7874399A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数学的棱镜</a:t>
            </a: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/>
              <a:t>棱镜：把白光散射为不同频率的可见光</a:t>
            </a:r>
            <a:endParaRPr lang="en-US" altLang="zh-C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/>
              <a:t>傅里叶变换：把图像分解为不同频率的波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从一维傅里叶变换直接推广至二维</a:t>
            </a:r>
            <a:r>
              <a:rPr lang="zh-CN" altLang="en-US"/>
              <a:t>即可：</a:t>
            </a:r>
            <a:r>
              <a:rPr lang="en-US" altLang="zh-CN"/>
              <a:t>f(x,y)</a:t>
            </a:r>
            <a:r>
              <a:rPr lang="zh-CN" altLang="en-US"/>
              <a:t>中自变量改为</a:t>
            </a:r>
            <a:r>
              <a:rPr lang="en-US" altLang="zh-CN"/>
              <a:t>xy</a:t>
            </a:r>
            <a:r>
              <a:rPr lang="zh-CN" altLang="en-US"/>
              <a:t>是为了直观的表达图像坐标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21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64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前面已经讲了</a:t>
                </a:r>
                <a:r>
                  <a:rPr lang="zh-CN" altLang="en-US" b="0" u="none" dirty="0"/>
                  <a:t>连续傅里叶变换</a:t>
                </a:r>
                <a14:m>
                  <m:oMath xmlns:m="http://schemas.openxmlformats.org/officeDocument/2006/math">
                    <m:r>
                      <a:rPr lang="en-US" altLang="zh-CN" sz="1200" b="1" i="1" u="sng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2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sz="12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u="none" dirty="0"/>
                  <a:t>的推导</a:t>
                </a:r>
                <a:r>
                  <a:rPr lang="zh-CN" altLang="en-US" dirty="0"/>
                  <a:t>，已经够麻烦的了</a:t>
                </a: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现在讲：</a:t>
                </a:r>
                <a:r>
                  <a:rPr lang="zh-CN" altLang="en-US" u="sng" dirty="0"/>
                  <a:t>离散傅里叶变换的</a:t>
                </a:r>
                <a:r>
                  <a:rPr lang="zh-CN" altLang="en-US" dirty="0"/>
                  <a:t>推导，</a:t>
                </a: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那么问题来了，直接把</a:t>
                </a:r>
                <a:r>
                  <a:rPr lang="zh-CN" altLang="en-US" u="none" dirty="0"/>
                  <a:t>连续傅里叶变换</a:t>
                </a:r>
                <a:r>
                  <a:rPr lang="zh-CN" altLang="en-US" b="1" u="sng" dirty="0"/>
                  <a:t>离散掉</a:t>
                </a:r>
                <a:r>
                  <a:rPr lang="zh-CN" altLang="en-US" u="none" dirty="0"/>
                  <a:t>不就行了吗？即，把连续变量都变成离散的刻度值。答案是：不行的。</a:t>
                </a:r>
                <a:endParaRPr lang="en-US" altLang="zh-CN" u="none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u="none" dirty="0"/>
                  <a:t>因为：我们手头只有图像的离散函数</a:t>
                </a:r>
                <a:r>
                  <a:rPr lang="en-US" altLang="zh-CN" u="none" dirty="0"/>
                  <a:t>f</a:t>
                </a:r>
                <a:r>
                  <a:rPr lang="zh-CN" altLang="en-US" u="none" dirty="0"/>
                  <a:t>‘</a:t>
                </a:r>
                <a:r>
                  <a:rPr lang="en-US" altLang="zh-CN" u="none" dirty="0"/>
                  <a:t>(t)</a:t>
                </a:r>
                <a:r>
                  <a:rPr lang="zh-CN" altLang="en-US" u="none" dirty="0"/>
                  <a:t>，因为我们输入的是数字图像，它与连续图像</a:t>
                </a:r>
                <a:r>
                  <a:rPr lang="en-US" altLang="zh-CN" u="none" dirty="0"/>
                  <a:t>f(t)</a:t>
                </a:r>
                <a:r>
                  <a:rPr lang="zh-CN" altLang="en-US" u="none" dirty="0"/>
                  <a:t>之间是有误差的，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u="none" dirty="0"/>
                  <a:t>               </a:t>
                </a:r>
                <a:r>
                  <a:rPr lang="zh-CN" altLang="en-US" u="none" dirty="0"/>
                  <a:t>而计算</a:t>
                </a:r>
                <a:r>
                  <a:rPr lang="zh-CN" altLang="en-US" b="0" u="none" dirty="0"/>
                  <a:t>𝑭</a:t>
                </a:r>
                <a:r>
                  <a:rPr lang="en-US" altLang="zh-CN" b="0" u="none" dirty="0"/>
                  <a:t>(</a:t>
                </a:r>
                <a:r>
                  <a:rPr lang="zh-CN" altLang="en-US" b="0" u="none" dirty="0"/>
                  <a:t>𝝁</a:t>
                </a:r>
                <a:r>
                  <a:rPr lang="en-US" altLang="zh-CN" b="0" u="none" dirty="0"/>
                  <a:t>)</a:t>
                </a:r>
                <a:r>
                  <a:rPr lang="zh-CN" altLang="en-US" u="none" dirty="0"/>
                  <a:t>是在无穷区间</a:t>
                </a:r>
                <a:r>
                  <a:rPr lang="en-US" altLang="zh-CN" u="none" dirty="0"/>
                  <a:t>(-</a:t>
                </a:r>
                <a14:m>
                  <m:oMath xmlns:m="http://schemas.openxmlformats.org/officeDocument/2006/math">
                    <m:r>
                      <a:rPr lang="zh-CN" altLang="en-US" sz="120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u="none" dirty="0"/>
                  <a:t>,+</a:t>
                </a:r>
                <a14:m>
                  <m:oMath xmlns:m="http://schemas.openxmlformats.org/officeDocument/2006/math">
                    <m:r>
                      <a:rPr lang="zh-CN" altLang="en-US" sz="120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1" u="non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u="none" dirty="0"/>
                  <a:t>上进行积分的，因此误差将累积到不可接受，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u="none" dirty="0"/>
                  <a:t>                </a:t>
                </a:r>
                <a:r>
                  <a:rPr lang="zh-CN" altLang="en-US" u="none" dirty="0"/>
                  <a:t>综上，我们必须寻找一种准确的算法才行，这就有了</a:t>
                </a:r>
                <a:r>
                  <a:rPr lang="zh-CN" altLang="en-US" b="1" u="sng" dirty="0"/>
                  <a:t>离散傅里叶变换的推导</a:t>
                </a:r>
                <a:r>
                  <a:rPr lang="zh-CN" altLang="en-US" b="0" u="none" dirty="0"/>
                  <a:t>。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与空域上直接处理图像不同，频域滤波需要先把图像转换到频率空间，因此需要保证变换及其反变换是无损的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前面已经讲了</a:t>
                </a:r>
                <a:r>
                  <a:rPr lang="zh-CN" altLang="en-US" b="0" u="none" dirty="0"/>
                  <a:t>连续傅里叶变换</a:t>
                </a:r>
                <a:r>
                  <a:rPr lang="en-US" altLang="zh-CN" sz="1200" b="1" i="0" u="sng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𝑭</a:t>
                </a:r>
                <a:r>
                  <a:rPr lang="en-US" altLang="zh-CN" sz="1200" b="1" i="0" u="sng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l-GR" altLang="zh-CN" sz="1200" b="1" i="0" u="sng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𝝁</a:t>
                </a:r>
                <a:r>
                  <a:rPr lang="en-US" altLang="zh-CN" sz="1200" b="1" i="0" u="sng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b="0" u="none" dirty="0"/>
                  <a:t>的推导</a:t>
                </a:r>
                <a:r>
                  <a:rPr lang="zh-CN" altLang="en-US" dirty="0"/>
                  <a:t>，已经够麻烦的了</a:t>
                </a: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现在讲：</a:t>
                </a:r>
                <a:r>
                  <a:rPr lang="zh-CN" altLang="en-US" u="sng" dirty="0"/>
                  <a:t>离散傅里叶变换的</a:t>
                </a:r>
                <a:r>
                  <a:rPr lang="zh-CN" altLang="en-US" dirty="0"/>
                  <a:t>推导，</a:t>
                </a: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那么问题来了，直接把</a:t>
                </a:r>
                <a:r>
                  <a:rPr lang="zh-CN" altLang="en-US" u="none" dirty="0"/>
                  <a:t>连续傅里叶变换</a:t>
                </a:r>
                <a:r>
                  <a:rPr lang="zh-CN" altLang="en-US" b="1" u="sng" dirty="0"/>
                  <a:t>离散掉</a:t>
                </a:r>
                <a:r>
                  <a:rPr lang="zh-CN" altLang="en-US" u="none" dirty="0"/>
                  <a:t>不就行了吗？即，把连续变量都变成离散的刻度值。答案是：不行的。</a:t>
                </a:r>
                <a:endParaRPr lang="en-US" altLang="zh-CN" u="none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u="none" dirty="0"/>
                  <a:t>因为：我们手头只有图像的离散函数</a:t>
                </a:r>
                <a:r>
                  <a:rPr lang="en-US" altLang="zh-CN" u="none" dirty="0"/>
                  <a:t>f</a:t>
                </a:r>
                <a:r>
                  <a:rPr lang="zh-CN" altLang="en-US" u="none" dirty="0"/>
                  <a:t>‘</a:t>
                </a:r>
                <a:r>
                  <a:rPr lang="en-US" altLang="zh-CN" u="none" dirty="0"/>
                  <a:t>(t)</a:t>
                </a:r>
                <a:r>
                  <a:rPr lang="zh-CN" altLang="en-US" u="none" dirty="0"/>
                  <a:t>，因为我们输入的是数字图像，它与连续图像</a:t>
                </a:r>
                <a:r>
                  <a:rPr lang="en-US" altLang="zh-CN" u="none" dirty="0"/>
                  <a:t>f(t)</a:t>
                </a:r>
                <a:r>
                  <a:rPr lang="zh-CN" altLang="en-US" u="none" dirty="0"/>
                  <a:t>之间是有误差的，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u="none" dirty="0"/>
                  <a:t>               </a:t>
                </a:r>
                <a:r>
                  <a:rPr lang="zh-CN" altLang="en-US" u="none" dirty="0"/>
                  <a:t>而计算</a:t>
                </a:r>
                <a:r>
                  <a:rPr lang="zh-CN" altLang="en-US" b="0" u="none" dirty="0"/>
                  <a:t>𝑭</a:t>
                </a:r>
                <a:r>
                  <a:rPr lang="en-US" altLang="zh-CN" b="0" u="none" dirty="0"/>
                  <a:t>(</a:t>
                </a:r>
                <a:r>
                  <a:rPr lang="zh-CN" altLang="en-US" b="0" u="none" dirty="0"/>
                  <a:t>𝝁</a:t>
                </a:r>
                <a:r>
                  <a:rPr lang="en-US" altLang="zh-CN" b="0" u="none" dirty="0"/>
                  <a:t>)</a:t>
                </a:r>
                <a:r>
                  <a:rPr lang="zh-CN" altLang="en-US" u="none" dirty="0"/>
                  <a:t>是在无穷区间</a:t>
                </a:r>
                <a:r>
                  <a:rPr lang="en-US" altLang="zh-CN" u="none" dirty="0"/>
                  <a:t>(-</a:t>
                </a:r>
                <a:r>
                  <a:rPr lang="zh-CN" altLang="en-US" sz="1200" i="0" u="none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∞</a:t>
                </a:r>
                <a:r>
                  <a:rPr lang="en-US" altLang="zh-CN" u="none" dirty="0"/>
                  <a:t>,+</a:t>
                </a:r>
                <a:r>
                  <a:rPr lang="zh-CN" altLang="en-US" sz="1200" i="0" u="none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∞</a:t>
                </a:r>
                <a:r>
                  <a:rPr lang="en-US" altLang="zh-CN" sz="1200" b="0" i="0" u="none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u="none" dirty="0"/>
                  <a:t>上进行积分的，因此误差将累积到不可接受，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u="none" dirty="0"/>
                  <a:t>                </a:t>
                </a:r>
                <a:r>
                  <a:rPr lang="zh-CN" altLang="en-US" u="none" dirty="0"/>
                  <a:t>综上，我们必须寻找一种准确的算法才行，这就有了</a:t>
                </a:r>
                <a:r>
                  <a:rPr lang="zh-CN" altLang="en-US" b="1" u="sng" dirty="0"/>
                  <a:t>离散傅里叶变换的推导</a:t>
                </a:r>
                <a:r>
                  <a:rPr lang="zh-CN" altLang="en-US" b="0" u="none" dirty="0"/>
                  <a:t>。</a:t>
                </a:r>
                <a:endParaRPr lang="en-US" altLang="zh-CN" u="none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与空域上直接处理图像不同，频域滤波需要先把图像转换到频率空间，因此需要保证变换及其反变换是无损的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1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★☆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01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（★☆分别表示卷积和相关）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3200" dirty="0"/>
                  <a:t>证明：</a:t>
                </a:r>
                <a:endParaRPr lang="en-US" altLang="zh-CN" sz="3200" dirty="0"/>
              </a:p>
              <a:p>
                <a:r>
                  <a:rPr lang="zh-CN" altLang="en-US" sz="3200" dirty="0"/>
                  <a:t>第一步：直接代入</a:t>
                </a:r>
                <a:endParaRPr lang="en-US" altLang="zh-CN" sz="3200" dirty="0"/>
              </a:p>
              <a:p>
                <a:r>
                  <a:rPr lang="zh-CN" altLang="en-US" sz="1000" dirty="0"/>
                  <a:t>第二步：二重积分化为二次积分</a:t>
                </a:r>
                <a:endParaRPr lang="en-US" altLang="zh-CN" sz="10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dirty="0"/>
                  <a:t>第三步：即</a:t>
                </a:r>
                <a:r>
                  <a:rPr lang="en-US" altLang="zh-CN" sz="1000" dirty="0"/>
                  <a:t>——</a:t>
                </a:r>
                <a:r>
                  <a:rPr lang="zh-CN" altLang="en-US" sz="1000" dirty="0"/>
                  <a:t>连续傅里叶变换的平移性易证</a:t>
                </a:r>
                <a:r>
                  <a:rPr lang="en-US" altLang="zh-CN" sz="1000" dirty="0"/>
                  <a:t>——</a:t>
                </a:r>
                <a:r>
                  <a:rPr lang="zh-CN" altLang="en-US" sz="1000" dirty="0"/>
                  <a:t>证明简单，直接用福利变换的定义即可，其中的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altLang="zh-CN" sz="1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𝜇𝜏</m:t>
                        </m:r>
                      </m:sup>
                    </m:sSup>
                  </m:oMath>
                </a14:m>
                <a:r>
                  <a:rPr lang="zh-CN" altLang="en-US" sz="1000" dirty="0"/>
                  <a:t>相对于 </a:t>
                </a:r>
                <a:r>
                  <a:rPr lang="en-US" altLang="zh-CN" sz="1000" i="1" dirty="0"/>
                  <a:t>t </a:t>
                </a:r>
                <a:r>
                  <a:rPr lang="zh-CN" altLang="en-US" sz="1000" dirty="0"/>
                  <a:t>来说是常数。</a:t>
                </a:r>
                <a:endParaRPr lang="en-US" altLang="zh-CN" sz="10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（★☆分别表示卷积和相关）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3200" dirty="0"/>
                  <a:t>证明：</a:t>
                </a:r>
                <a:endParaRPr lang="en-US" altLang="zh-CN" sz="3200" dirty="0"/>
              </a:p>
              <a:p>
                <a:r>
                  <a:rPr lang="zh-CN" altLang="en-US" sz="3200" dirty="0"/>
                  <a:t>第一步：直接代入</a:t>
                </a:r>
                <a:endParaRPr lang="en-US" altLang="zh-CN" sz="3200" dirty="0"/>
              </a:p>
              <a:p>
                <a:r>
                  <a:rPr lang="zh-CN" altLang="en-US" sz="1000" dirty="0"/>
                  <a:t>第二步：二重积分化为二次积分</a:t>
                </a:r>
                <a:endParaRPr lang="en-US" altLang="zh-CN" sz="10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000" dirty="0"/>
                  <a:t>第三步：即</a:t>
                </a:r>
                <a:r>
                  <a:rPr lang="en-US" altLang="zh-CN" sz="1000" dirty="0"/>
                  <a:t>——</a:t>
                </a:r>
                <a:r>
                  <a:rPr lang="zh-CN" altLang="en-US" sz="1000" dirty="0"/>
                  <a:t>连续傅里叶变换的平移性易证</a:t>
                </a:r>
                <a:r>
                  <a:rPr lang="en-US" altLang="zh-CN" sz="1000" dirty="0"/>
                  <a:t>——</a:t>
                </a:r>
                <a:r>
                  <a:rPr lang="zh-CN" altLang="en-US" sz="1000" dirty="0"/>
                  <a:t>证明简单，直接用福利变换的定义即可，其中的</a:t>
                </a:r>
                <a:r>
                  <a:rPr lang="zh-CN" altLang="en-US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e^𝑗</a:t>
                </a:r>
                <a:r>
                  <a:rPr lang="en-US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l-GR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𝜇𝜏</a:t>
                </a:r>
                <a:r>
                  <a:rPr lang="zh-CN" altLang="en-US" sz="1000" dirty="0"/>
                  <a:t>相对于 </a:t>
                </a:r>
                <a:r>
                  <a:rPr lang="en-US" altLang="zh-CN" sz="1000" i="1" dirty="0"/>
                  <a:t>t </a:t>
                </a:r>
                <a:r>
                  <a:rPr lang="zh-CN" altLang="en-US" sz="1000" dirty="0"/>
                  <a:t>来说是常数。</a:t>
                </a:r>
                <a:endParaRPr lang="en-US" altLang="zh-CN" sz="10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537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采样函数</a:t>
            </a:r>
            <a:r>
              <a:rPr lang="zh-CN" altLang="en-US"/>
              <a:t>的图示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也称为脉冲函数，冲激函数（课本中的翻译）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526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最后一个等号的证明如下：令：</a:t>
                </a:r>
                <a:r>
                  <a:rPr lang="en-US" altLang="zh-CN" dirty="0"/>
                  <a:t>f(t)=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1200" i="1" dirty="0" smtClean="0"/>
                      <m:t>δ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1200" i="1" dirty="0" smtClean="0"/>
                      <m:t>δ</m:t>
                    </m:r>
                    <m:r>
                      <m:rPr>
                        <m:nor/>
                      </m:rPr>
                      <a:rPr lang="en-US" altLang="zh-CN" sz="1200" dirty="0" smtClean="0"/>
                      <m:t>(</m:t>
                    </m:r>
                    <m:r>
                      <m:rPr>
                        <m:nor/>
                      </m:rPr>
                      <a:rPr lang="en-US" altLang="zh-CN" sz="1200" b="0" i="1" dirty="0" smtClean="0"/>
                      <m:t>x</m:t>
                    </m:r>
                    <m:r>
                      <m:rPr>
                        <m:nor/>
                      </m:rPr>
                      <a:rPr lang="en-US" altLang="zh-CN" sz="1200" b="0" dirty="0" smtClean="0"/>
                      <m:t>)</m:t>
                    </m:r>
                  </m:oMath>
                </a14:m>
                <a:r>
                  <a:rPr lang="zh-CN" altLang="en-US" dirty="0"/>
                  <a:t>的定义可知：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altLang="zh-CN" sz="1200" i="1" dirty="0" smtClean="0"/>
                          <m:t>δ</m:t>
                        </m:r>
                        <m:d>
                          <m:d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l-GR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US" altLang="zh-CN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zh-CN" alt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1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l-GR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傅里叶</m:t>
                    </m:r>
                  </m:oMath>
                </a14:m>
                <a:r>
                  <a:rPr lang="zh-CN" altLang="en-US" dirty="0"/>
                  <a:t>正反变换的定义可知：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的傅里叶变换为</a:t>
                </a:r>
                <a:r>
                  <a:rPr lang="en-US" altLang="zh-CN" dirty="0"/>
                  <a:t>f(t)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20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200" dirty="0">
                            <a:latin typeface="Cambria Math" panose="02040503050406030204" pitchFamily="18" charset="0"/>
                          </a:rPr>
                          <m:t>j</m:t>
                        </m:r>
                        <m:f>
                          <m:fPr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altLang="zh-CN" sz="1200" i="1" dirty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nor/>
                      </m:rPr>
                      <a:rPr lang="el-GR" altLang="zh-CN" sz="1200" i="1" dirty="0" smtClean="0"/>
                      <m:t>δ</m:t>
                    </m:r>
                    <m:r>
                      <m:rPr>
                        <m:nor/>
                      </m:rPr>
                      <a:rPr lang="en-US" altLang="zh-CN" sz="1200" dirty="0" smtClean="0"/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zh-CN" sz="1200" dirty="0"/>
                      <m:t>−</m:t>
                    </m:r>
                    <m:f>
                      <m:f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最后一个等号的证明：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由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的的定义可知：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的傅里叶变换为</a:t>
                </a:r>
                <a:r>
                  <a:rPr lang="en-US" altLang="zh-CN" dirty="0"/>
                  <a:t>f(-t)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由</a:t>
                </a:r>
                <a:r>
                  <a:rPr lang="el-GR" altLang="zh-CN" sz="1200" i="0" dirty="0">
                    <a:latin typeface="Cambria Math" panose="02040503050406030204" pitchFamily="18" charset="0"/>
                  </a:rPr>
                  <a:t>"δ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x)</a:t>
                </a:r>
                <a:r>
                  <a:rPr lang="zh-CN" altLang="en-US" sz="1200" b="0" i="0" dirty="0"/>
                  <a:t>"</a:t>
                </a:r>
                <a:r>
                  <a:rPr lang="zh-CN" altLang="en-US" dirty="0"/>
                  <a:t>的定义可知：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∫130_(−∞)^∞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▒</a:t>
                </a:r>
                <a:r>
                  <a:rPr lang="el-GR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</a:t>
                </a:r>
                <a:r>
                  <a:rPr lang="el-GR" altLang="zh-CN" sz="1200" i="0" dirty="0"/>
                  <a:t>δ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" (𝑡−𝑡</a:t>
                </a:r>
                <a:r>
                  <a:rPr lang="en-US" altLang="zh-CN" sz="1200" b="0" i="0" baseline="-25000">
                    <a:latin typeface="Cambria Math" panose="02040503050406030204" pitchFamily="18" charset="0"/>
                  </a:rPr>
                  <a:t>0</a:t>
                </a:r>
                <a:r>
                  <a:rPr lang="el-GR" altLang="zh-CN" sz="1200" b="0" i="0" baseline="-250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zh-CN" altLang="en-US" sz="1200" b="0" i="0" baseline="-250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e^(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𝑡)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𝑑𝑡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=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e^(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𝑡</a:t>
                </a:r>
                <a:r>
                  <a:rPr lang="en-US" altLang="zh-CN" sz="1200" b="0" i="0" baseline="-250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1200" b="0" i="0" baseline="-2500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因此，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e^(j 2</a:t>
                </a:r>
                <a:r>
                  <a:rPr lang="el-GR" altLang="zh-CN" sz="1200" i="0" dirty="0">
                    <a:latin typeface="Cambria Math" panose="02040503050406030204" pitchFamily="18" charset="0"/>
                  </a:rPr>
                  <a:t>π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𝑛/Δ𝑇 𝑡)</a:t>
                </a:r>
                <a:r>
                  <a:rPr lang="zh-CN" altLang="en-US" dirty="0"/>
                  <a:t>的傅里叶变换为</a:t>
                </a:r>
                <a:r>
                  <a:rPr lang="el-GR" altLang="zh-CN" sz="1200" i="0" dirty="0">
                    <a:latin typeface="Cambria Math" panose="02040503050406030204" pitchFamily="18" charset="0"/>
                  </a:rPr>
                  <a:t>"δ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 𝜇</a:t>
                </a:r>
                <a:r>
                  <a:rPr lang="en-US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−"  𝑛/Δ𝑇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) 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300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可见，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是由无限多个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）组成的、周期为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 dirty="0"/>
                  <a:t>的序列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因此，如果我们能从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中提取出来一个完整的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），那么就可以用</a:t>
                </a:r>
                <a:r>
                  <a:rPr lang="en-US" altLang="zh-CN" dirty="0"/>
                  <a:t>IFT</a:t>
                </a:r>
                <a:r>
                  <a:rPr lang="zh-CN" altLang="en-US" dirty="0"/>
                  <a:t>恢复出来</a:t>
                </a:r>
                <a:r>
                  <a:rPr lang="en-US" altLang="zh-CN" dirty="0"/>
                  <a:t>f(t)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那么，采样定理的意义就是：采样频率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 dirty="0"/>
                  <a:t>（或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的周期）必须大于</a:t>
                </a:r>
                <a:r>
                  <a:rPr lang="en-US" altLang="zh-CN" dirty="0"/>
                  <a:t>2umax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注：为什么这么麻烦，非要从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）恢复出来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）呢？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答：因为这样我们可以对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）进行</a:t>
                </a:r>
                <a:r>
                  <a:rPr lang="en-US" altLang="zh-CN" dirty="0"/>
                  <a:t>IDFT</a:t>
                </a:r>
                <a:r>
                  <a:rPr lang="zh-CN" altLang="en-US" dirty="0"/>
                  <a:t>得到原始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，即无损变换。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而如果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对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进行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"IDFT</a:t>
                </a:r>
                <a:r>
                  <a:rPr lang="zh-CN" altLang="en-US" i="0" dirty="0"/>
                  <a:t>"</a:t>
                </a:r>
                <a:r>
                  <a:rPr lang="zh-CN" altLang="en-US" dirty="0"/>
                  <a:t>，则只能得到近似的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，即有损变换。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加上：</a:t>
                </a:r>
                <a:r>
                  <a:rPr lang="zh-CN" altLang="en-US"/>
                  <a:t>转换为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05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为什么一定要能够</a:t>
                </a:r>
                <a:r>
                  <a:rPr lang="zh-CN" altLang="en-US" sz="1200" dirty="0"/>
                  <a:t>恢复原始图像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呢？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因为：即使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中的最高频率，也不一定会被过滤掉，比如某些高通滤波器就是这个目的，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因此，一定要保证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中的每个频率都能被无损的恢复出来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从卷积定理到本页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，即“香农采样定理“的证明。其中的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倍最高频率也称为“奈奎斯特频率“。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dirty="0"/>
                  <a:t>参考：</a:t>
                </a:r>
                <a:r>
                  <a:rPr lang="en-US" altLang="zh-CN" dirty="0"/>
                  <a:t>https://zhuanlan.zhihu.com/p/437364577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简介：香农，信号处理领域，其贡献的地位类似于图灵之于计算机科学，具体理论包：采样定理，信息熵的定义，香农三大定理。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dirty="0"/>
                  <a:t>参考：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https://blog.csdn.net/u010893529/article/details/132446368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https://blog.csdn.net/qq_43134477/article/details/123913358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https://zhuanlan.zhihu.com/p/299431571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可见，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是由无限多个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）组成的、周期为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 dirty="0"/>
                  <a:t>的序列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因此，如果我们能从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中提取出来一个完整的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），那么就可以用</a:t>
                </a:r>
                <a:r>
                  <a:rPr lang="en-US" altLang="zh-CN" dirty="0"/>
                  <a:t>IFT</a:t>
                </a:r>
                <a:r>
                  <a:rPr lang="zh-CN" altLang="en-US" dirty="0"/>
                  <a:t>恢复出来</a:t>
                </a:r>
                <a:r>
                  <a:rPr lang="en-US" altLang="zh-CN" dirty="0"/>
                  <a:t>f(t)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那么，采样定理的意义就是：采样频率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 dirty="0"/>
                  <a:t>（或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的周期）必须大于</a:t>
                </a:r>
                <a:r>
                  <a:rPr lang="en-US" altLang="zh-CN" dirty="0"/>
                  <a:t>2umax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注：为什么这么麻烦，非要从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）恢复出来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）呢？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答：因为这样我们可以对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）进行</a:t>
                </a:r>
                <a:r>
                  <a:rPr lang="en-US" altLang="zh-CN" dirty="0"/>
                  <a:t>IDFT</a:t>
                </a:r>
                <a:r>
                  <a:rPr lang="zh-CN" altLang="en-US" dirty="0"/>
                  <a:t>得到原始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，即无损变换。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而如果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对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进行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"IDFT</a:t>
                </a:r>
                <a:r>
                  <a:rPr lang="zh-CN" altLang="en-US" i="0" dirty="0"/>
                  <a:t>"</a:t>
                </a:r>
                <a:r>
                  <a:rPr lang="zh-CN" altLang="en-US" dirty="0"/>
                  <a:t>，则只能得到近似的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，即有损变换。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加上：</a:t>
                </a:r>
                <a:r>
                  <a:rPr lang="zh-CN" altLang="en-US"/>
                  <a:t>转换为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/>
              <a:t>采样定理的证明，在空域中理解其几何意义：</a:t>
            </a:r>
            <a:endParaRPr lang="en-US" altLang="zh-CN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当采样频率等于</a:t>
            </a:r>
            <a:r>
              <a:rPr lang="en-US" altLang="zh-CN" dirty="0"/>
              <a:t>2</a:t>
            </a:r>
            <a:r>
              <a:rPr lang="el-GR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200" baseline="-25000" dirty="0"/>
              <a:t>max</a:t>
            </a:r>
            <a:r>
              <a:rPr lang="zh-CN" altLang="en-US" dirty="0"/>
              <a:t>时，即在空域中最高频部分的一个周期内采样两次，因此波峰和波谷都可采样到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2. </a:t>
            </a:r>
            <a:r>
              <a:rPr lang="zh-CN" altLang="en-US" dirty="0"/>
              <a:t>最高频部分（因此其他频率自然也可以）保留了下来，因此原图像可以被恢复出来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l-GR" altLang="zh-CN" dirty="0"/>
              <a:t>μ</a:t>
            </a:r>
            <a:r>
              <a:rPr lang="zh-CN" altLang="en-US" dirty="0"/>
              <a:t>读作</a:t>
            </a:r>
            <a:r>
              <a:rPr lang="en-US" altLang="zh-CN" dirty="0" err="1"/>
              <a:t>miu</a:t>
            </a:r>
            <a:r>
              <a:rPr lang="zh-CN" altLang="en-US" dirty="0"/>
              <a:t>，</a:t>
            </a:r>
            <a:r>
              <a:rPr lang="el-GR" altLang="zh-CN" dirty="0"/>
              <a:t>ν</a:t>
            </a:r>
            <a:r>
              <a:rPr lang="zh-CN" altLang="en-US" dirty="0"/>
              <a:t>读作</a:t>
            </a:r>
            <a:r>
              <a:rPr lang="en-US" altLang="zh-CN" dirty="0" err="1"/>
              <a:t>niu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60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傅里叶级数的示例：分解为不同频率的波以后，可以针对各个频率来调节（比如噪声一般为低频部分）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878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/>
                  <a:t>本图，即采样定理的几何意义：</a:t>
                </a:r>
                <a:endParaRPr lang="en-US" altLang="zh-CN" dirty="0"/>
              </a:p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altLang="zh-CN" dirty="0"/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AutoNum type="arabicPeriod"/>
                  <a:tabLst/>
                  <a:defRPr/>
                </a:pPr>
                <a:r>
                  <a:rPr lang="zh-CN" altLang="en-US" dirty="0"/>
                  <a:t>首先要注意：图</a:t>
                </a:r>
                <a:r>
                  <a:rPr lang="en-US" altLang="zh-CN" dirty="0"/>
                  <a:t>(a)</a:t>
                </a:r>
                <a:r>
                  <a:rPr lang="zh-CN" altLang="en-US" dirty="0"/>
                  <a:t>即空阈函数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的“完整”傅里叶变换，即正负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两侧的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值都是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了。因为：</a:t>
                </a:r>
                <a:endParaRPr lang="en-US" altLang="zh-CN" dirty="0"/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）任一函数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的最高频率总是一个“有限”的确定值，即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/>
                  <a:t>所以大于该频率值是的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函数值必为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）对于离散函数：由于空间分辨率是离散的，因此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是一个</a:t>
                </a:r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的数。</a:t>
                </a:r>
                <a:endParaRPr lang="en-US" altLang="zh-CN" dirty="0"/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）对于连续函数：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推广到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的图像见前几页</a:t>
                </a:r>
                <a:r>
                  <a:rPr lang="en-US" altLang="zh-CN" dirty="0"/>
                  <a:t>ppt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Figure 4.5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(a)</a:t>
                </a:r>
                <a:r>
                  <a:rPr lang="zh-CN" altLang="en-US" baseline="0" dirty="0"/>
                  <a:t>。</a:t>
                </a:r>
                <a:endParaRPr lang="en-US" altLang="zh-CN" baseline="0" dirty="0"/>
              </a:p>
              <a:p>
                <a:pPr marL="457200" marR="0" lvl="1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由于数字图像，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的最高频（比如椒盐噪声的频率）必然是有限值，因此总有最高频率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存在。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因此，采样频率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/>
                  <a:t>（也是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的周期）在大于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时，可以保证从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中提取出来一个完整的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，进而恢复出来</a:t>
                </a:r>
                <a:r>
                  <a:rPr lang="en-US" altLang="zh-CN" dirty="0"/>
                  <a:t>f(t)</a:t>
                </a:r>
                <a:r>
                  <a:rPr lang="zh-CN" altLang="en-US" dirty="0"/>
                  <a:t> 。如上图</a:t>
                </a:r>
                <a:r>
                  <a:rPr lang="en-US" altLang="zh-CN" dirty="0"/>
                  <a:t>(b)</a:t>
                </a:r>
                <a:r>
                  <a:rPr lang="zh-CN" altLang="en-US" dirty="0"/>
                  <a:t>所示。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当采样频率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dirty="0"/>
                  <a:t>&lt;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 dirty="0"/>
                  <a:t>时，则不行，如上图</a:t>
                </a:r>
                <a:r>
                  <a:rPr lang="en-US" altLang="zh-CN" dirty="0"/>
                  <a:t>(c)</a:t>
                </a:r>
                <a:r>
                  <a:rPr lang="zh-CN" altLang="en-US" dirty="0"/>
                  <a:t>所示。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/>
                  <a:t>采样定理的证明，可以从上图看出：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1. </a:t>
                </a:r>
                <a:r>
                  <a:rPr lang="zh-CN" altLang="en-US"/>
                  <a:t>由于图像</a:t>
                </a:r>
                <a:r>
                  <a:rPr lang="en-US" altLang="zh-CN"/>
                  <a:t>f(t)</a:t>
                </a:r>
                <a:r>
                  <a:rPr lang="zh-CN" altLang="en-US"/>
                  <a:t>的最高频（比如椒盐噪声的频率）必然是有限值，因此总有最高频率</a:t>
                </a:r>
                <a:r>
                  <a:rPr lang="el-GR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/>
                  <a:t>存在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2. </a:t>
                </a:r>
                <a:r>
                  <a:rPr lang="zh-CN" altLang="en-US"/>
                  <a:t>再由</a:t>
                </a:r>
                <a:r>
                  <a:rPr lang="en-US" altLang="zh-CN"/>
                  <a:t>F(u)</a:t>
                </a:r>
                <a:r>
                  <a:rPr lang="zh-CN" altLang="en-US"/>
                  <a:t>的定义可知，</a:t>
                </a:r>
                <a:r>
                  <a:rPr lang="en-US" altLang="zh-CN"/>
                  <a:t>-</a:t>
                </a:r>
                <a:r>
                  <a:rPr lang="el-GR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/>
                  <a:t>也存在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3. </a:t>
                </a:r>
                <a:r>
                  <a:rPr lang="zh-CN" altLang="en-US"/>
                  <a:t>因此，采样频率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/>
                  <a:t>（也是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/>
                  <a:t>的周期）在大于</a:t>
                </a:r>
                <a:r>
                  <a:rPr lang="en-US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zh-CN" altLang="en-US"/>
                  <a:t>时，可以保证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zh-CN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030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有了前面采样定理的完整推导，现在终于可以给出</a:t>
                </a:r>
                <a:r>
                  <a:rPr lang="zh-CN" altLang="en-US" b="1" dirty="0"/>
                  <a:t>离散</a:t>
                </a:r>
                <a:r>
                  <a:rPr lang="zh-CN" altLang="en-US" sz="1200" b="1" dirty="0"/>
                  <a:t>傅里叶变换的公式</a:t>
                </a:r>
                <a:r>
                  <a:rPr lang="zh-CN" altLang="en-US" sz="1200" dirty="0"/>
                  <a:t>了，注解如下：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这里的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1200" dirty="0"/>
                  <a:t>表达式是</a:t>
                </a:r>
                <a:r>
                  <a:rPr lang="zh-CN" altLang="en-US" sz="1200" b="1" u="sng" dirty="0"/>
                  <a:t>用于提取</a:t>
                </a:r>
                <a14:m>
                  <m:oMath xmlns:m="http://schemas.openxmlformats.org/officeDocument/2006/math">
                    <m:r>
                      <a:rPr lang="en-US" altLang="zh-CN" sz="12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200" b="1" i="1" u="sng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1200" b="1" i="1" u="sng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而前面的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1200" dirty="0"/>
                  <a:t>表达式只能用于分析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/>
                  <a:t>的叠加</a:t>
                </a:r>
                <a:endParaRPr lang="en-US" altLang="zh-CN" sz="12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采样频率</a:t>
                </a:r>
                <a:r>
                  <a:rPr lang="el-GR" altLang="zh-CN" sz="1200" dirty="0"/>
                  <a:t>1/Δ</a:t>
                </a:r>
                <a:r>
                  <a:rPr lang="en-US" altLang="zh-CN" sz="1200" dirty="0"/>
                  <a:t>T&gt;2u</a:t>
                </a:r>
                <a:r>
                  <a:rPr lang="en-US" altLang="zh-CN" sz="1200" baseline="-25000" dirty="0"/>
                  <a:t>max</a:t>
                </a:r>
                <a:r>
                  <a:rPr lang="zh-CN" altLang="en-US" sz="1200" dirty="0"/>
                  <a:t>确定了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1200" dirty="0"/>
                  <a:t>的周期</a:t>
                </a:r>
                <a:r>
                  <a:rPr lang="el-GR" altLang="zh-CN" sz="1200" dirty="0"/>
                  <a:t>1/Δ</a:t>
                </a:r>
                <a:r>
                  <a:rPr lang="en-US" altLang="zh-CN" sz="1200" dirty="0"/>
                  <a:t>T</a:t>
                </a:r>
                <a:r>
                  <a:rPr lang="zh-CN" altLang="en-US" sz="1200" dirty="0"/>
                  <a:t>，</a:t>
                </a:r>
                <a:endParaRPr lang="en-US" altLang="zh-CN" sz="12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    </a:t>
                </a:r>
                <a:r>
                  <a:rPr lang="zh-CN" altLang="en-US" dirty="0"/>
                  <a:t>而这里的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，是周期</a:t>
                </a:r>
                <a:r>
                  <a:rPr lang="el-GR" altLang="zh-CN" sz="1200" dirty="0"/>
                  <a:t>1/Δ</a:t>
                </a:r>
                <a:r>
                  <a:rPr lang="en-US" altLang="zh-CN" sz="1200" dirty="0"/>
                  <a:t>T</a:t>
                </a:r>
                <a:r>
                  <a:rPr lang="zh-CN" altLang="en-US" sz="1200" dirty="0"/>
                  <a:t>内的值，与采样频率无关。</a:t>
                </a:r>
                <a:endParaRPr lang="en-US" altLang="zh-CN" sz="12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/>
                  <a:t>    </a:t>
                </a:r>
                <a:r>
                  <a:rPr lang="zh-CN" altLang="en-US" sz="1200" dirty="0"/>
                  <a:t>提问：这里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= 0, 1, … ,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-1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是离散的取值，那么不也是引入误差了吗？</a:t>
                </a:r>
                <a:endParaRPr lang="en-US" altLang="zh-CN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答：这个误差是无法避免的，因为</a:t>
                </a:r>
                <a:r>
                  <a:rPr lang="zh-CN" altLang="en-US" sz="1200" b="1" u="sng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连续到离散这一步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总会有误差的，我们推导的</a:t>
                </a:r>
                <a:r>
                  <a:rPr lang="zh-CN" altLang="en-US" b="1" dirty="0"/>
                  <a:t>离散</a:t>
                </a:r>
                <a:r>
                  <a:rPr lang="zh-CN" altLang="en-US" sz="1200" b="1" dirty="0"/>
                  <a:t>傅里叶变换公式保证的是</a:t>
                </a:r>
                <a:r>
                  <a:rPr lang="zh-CN" altLang="en-US" sz="1200" b="1" u="sng" dirty="0"/>
                  <a:t>前一步</a:t>
                </a:r>
                <a:r>
                  <a:rPr lang="zh-CN" altLang="en-US" b="1" u="sng" dirty="0"/>
                  <a:t>𝑭</a:t>
                </a:r>
                <a:r>
                  <a:rPr lang="en-US" altLang="zh-CN" b="1" u="sng" dirty="0"/>
                  <a:t>(</a:t>
                </a:r>
                <a:r>
                  <a:rPr lang="zh-CN" altLang="en-US" b="1" u="sng" dirty="0"/>
                  <a:t>𝝁</a:t>
                </a:r>
                <a:r>
                  <a:rPr lang="en-US" altLang="zh-CN" b="1" u="sng" dirty="0"/>
                  <a:t>)</a:t>
                </a:r>
                <a:r>
                  <a:rPr lang="zh-CN" altLang="en-US" b="1" u="sng" dirty="0"/>
                  <a:t>的提取没有误差</a:t>
                </a:r>
                <a:r>
                  <a:rPr lang="zh-CN" altLang="en-US" b="0" u="none" dirty="0"/>
                  <a:t>，这就足够了。</a:t>
                </a:r>
                <a:endParaRPr lang="en-US" altLang="zh-CN" sz="1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1. </a:t>
                </a:r>
                <a:r>
                  <a:rPr lang="zh-CN" altLang="en-US"/>
                  <a:t>这里的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zh-CN" altLang="en-US" sz="1200"/>
                  <a:t>表达式可用于计算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zh-CN" altLang="en-US"/>
                  <a:t>，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    </a:t>
                </a:r>
                <a:r>
                  <a:rPr lang="zh-CN" altLang="en-US"/>
                  <a:t>而前面的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zh-CN" altLang="en-US" sz="1200"/>
                  <a:t>表达式只能用于分析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1200" dirty="0"/>
                  <a:t>是</a:t>
                </a:r>
                <a:r>
                  <a:rPr lang="en-US" altLang="zh-CN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1200" dirty="0"/>
                  <a:t>的叠加</a:t>
                </a:r>
                <a:endParaRPr lang="en-US" altLang="zh-CN" sz="1200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2. </a:t>
                </a:r>
                <a:r>
                  <a:rPr lang="zh-CN" altLang="en-US"/>
                  <a:t>采样频率</a:t>
                </a:r>
                <a:r>
                  <a:rPr lang="el-GR" altLang="zh-CN" sz="1200" dirty="0"/>
                  <a:t>1/Δ</a:t>
                </a:r>
                <a:r>
                  <a:rPr lang="en-US" altLang="zh-CN" sz="1200" dirty="0"/>
                  <a:t>T&gt;2u</a:t>
                </a:r>
                <a:r>
                  <a:rPr lang="en-US" altLang="zh-CN" sz="1200" baseline="-25000" dirty="0"/>
                  <a:t>max</a:t>
                </a:r>
                <a:r>
                  <a:rPr lang="zh-CN" altLang="en-US" sz="1200" dirty="0"/>
                  <a:t>确定了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𝜇)</a:t>
                </a:r>
                <a:r>
                  <a:rPr lang="zh-CN" altLang="en-US" sz="1200" dirty="0"/>
                  <a:t>的周期</a:t>
                </a:r>
                <a:r>
                  <a:rPr lang="el-GR" altLang="zh-CN" sz="1200" dirty="0"/>
                  <a:t>1/</a:t>
                </a:r>
                <a:r>
                  <a:rPr lang="el-GR" altLang="zh-CN" sz="1200"/>
                  <a:t>Δ</a:t>
                </a:r>
                <a:r>
                  <a:rPr lang="en-US" altLang="zh-CN" sz="1200"/>
                  <a:t>T</a:t>
                </a:r>
                <a:r>
                  <a:rPr lang="zh-CN" altLang="en-US" sz="1200"/>
                  <a:t>，</a:t>
                </a: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/>
                  <a:t>    </a:t>
                </a:r>
                <a:r>
                  <a:rPr lang="zh-CN" altLang="en-US"/>
                  <a:t>而</a:t>
                </a:r>
                <a:r>
                  <a:rPr lang="zh-CN" altLang="en-US" dirty="0"/>
                  <a:t>这里的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，是周期</a:t>
                </a:r>
                <a:r>
                  <a:rPr lang="el-GR" altLang="zh-CN" sz="1200" dirty="0"/>
                  <a:t>1/Δ</a:t>
                </a:r>
                <a:r>
                  <a:rPr lang="en-US" altLang="zh-CN" sz="1200" dirty="0"/>
                  <a:t>T</a:t>
                </a:r>
                <a:r>
                  <a:rPr lang="zh-CN" altLang="en-US" sz="1200" dirty="0"/>
                  <a:t>内的值，与</a:t>
                </a:r>
                <a:r>
                  <a:rPr lang="zh-CN" altLang="en-US" sz="1200"/>
                  <a:t>采样频率无关</a:t>
                </a: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3. </a:t>
                </a:r>
                <a:r>
                  <a:rPr lang="zh-CN" altLang="en-US"/>
                  <a:t>因为：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/>
                  <a:t>本身也可看作</a:t>
                </a:r>
                <a:r>
                  <a:rPr lang="en-US" altLang="zh-CN"/>
                  <a:t>f(t)</a:t>
                </a:r>
                <a:r>
                  <a:rPr lang="zh-CN" altLang="en-US"/>
                  <a:t>的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"DFT</a:t>
                </a:r>
                <a:r>
                  <a:rPr lang="zh-CN" altLang="en-US" i="0" dirty="0"/>
                  <a:t>"</a:t>
                </a:r>
                <a:r>
                  <a:rPr lang="zh-CN" altLang="en-US"/>
                  <a:t>，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即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∑_(𝑛=−</a:t>
                </a:r>
                <a:r>
                  <a:rPr lang="en-US" altLang="zh-CN" sz="1200" i="0" baseline="0" dirty="0">
                    <a:latin typeface="Cambria Math" panose="02040503050406030204" pitchFamily="18" charset="0"/>
                  </a:rPr>
                  <a:t>𝑛max)^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𝑛max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▒</a:t>
                </a:r>
                <a:r>
                  <a:rPr lang="zh-CN" altLang="en-US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𝑓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"(</a:t>
                </a:r>
                <a:r>
                  <a:rPr lang="en-US" altLang="zh-CN" sz="1200" i="0" dirty="0"/>
                  <a:t>n</a:t>
                </a:r>
                <a:r>
                  <a:rPr lang="el-GR" altLang="zh-CN" sz="1200" i="0" dirty="0"/>
                  <a:t>Δ</a:t>
                </a:r>
                <a:r>
                  <a:rPr lang="en-US" altLang="zh-CN" sz="1200" i="0" dirty="0"/>
                  <a:t>T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)"  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e〗^(−𝑗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𝑛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/>
                  <a:t>, </a:t>
                </a:r>
                <a:r>
                  <a:rPr lang="zh-CN" altLang="en-US"/>
                  <a:t>其中</a:t>
                </a:r>
                <a:r>
                  <a:rPr lang="en-US" altLang="zh-CN" i="1"/>
                  <a:t>n</a:t>
                </a:r>
                <a:r>
                  <a:rPr lang="en-US" altLang="zh-CN"/>
                  <a:t>max</a:t>
                </a:r>
                <a:r>
                  <a:rPr lang="zh-CN" altLang="en-US"/>
                  <a:t>是图像的分辨率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    所以：只要满足采样定理，也可以对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 ̃(</a:t>
                </a:r>
                <a:r>
                  <a:rPr lang="el-GR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𝜇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/>
                  <a:t>进行</a:t>
                </a:r>
                <a:r>
                  <a:rPr lang="en-US" altLang="zh-CN"/>
                  <a:t>IDFT</a:t>
                </a:r>
                <a:r>
                  <a:rPr lang="zh-CN" altLang="en-US"/>
                  <a:t>得到</a:t>
                </a:r>
                <a:r>
                  <a:rPr lang="en-US" altLang="zh-CN"/>
                  <a:t>f(t)</a:t>
                </a:r>
                <a:r>
                  <a:rPr lang="zh-CN" altLang="en-US"/>
                  <a:t>，只不过</a:t>
                </a:r>
                <a:r>
                  <a:rPr lang="en-US" altLang="zh-CN" sz="1200" b="0" i="0" dirty="0">
                    <a:latin typeface="Cambria Math" panose="02040503050406030204" pitchFamily="18" charset="0"/>
                  </a:rPr>
                  <a:t>2𝑛max</a:t>
                </a:r>
                <a:r>
                  <a:rPr lang="zh-CN" altLang="en-US"/>
                  <a:t>比</a:t>
                </a:r>
                <a:r>
                  <a:rPr lang="en-US" altLang="zh-CN" i="0"/>
                  <a:t>M</a:t>
                </a:r>
                <a:r>
                  <a:rPr lang="zh-CN" altLang="en-US"/>
                  <a:t>的计算量要大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37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/>
              <a:t>傅里叶反变换的推导：</a:t>
            </a:r>
            <a:r>
              <a:rPr lang="en-US" altLang="zh-CN"/>
              <a:t>f(x)</a:t>
            </a:r>
            <a:r>
              <a:rPr lang="zh-CN" altLang="en-US"/>
              <a:t>带入</a:t>
            </a:r>
            <a:r>
              <a:rPr lang="en-US" altLang="zh-CN"/>
              <a:t>F(u)</a:t>
            </a:r>
            <a:r>
              <a:rPr lang="zh-CN" altLang="en-US"/>
              <a:t>可得等号成立，</a:t>
            </a:r>
            <a:r>
              <a:rPr lang="en-US" altLang="zh-CN"/>
              <a:t>F(u)</a:t>
            </a:r>
            <a:r>
              <a:rPr lang="zh-CN" altLang="en-US"/>
              <a:t>带入</a:t>
            </a:r>
            <a:r>
              <a:rPr lang="en-US" altLang="zh-CN"/>
              <a:t>f(x)</a:t>
            </a:r>
            <a:r>
              <a:rPr lang="zh-CN" altLang="en-US"/>
              <a:t>亦然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916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是频率变量，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是图像的空间变量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054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当复原图像时，我们需要提取</a:t>
            </a:r>
            <a:r>
              <a:rPr lang="en-US" altLang="zh-CN" dirty="0"/>
              <a:t>F(u)</a:t>
            </a:r>
            <a:r>
              <a:rPr lang="zh-CN" altLang="en-US" dirty="0"/>
              <a:t>，因此</a:t>
            </a:r>
            <a:r>
              <a:rPr lang="en-US" altLang="zh-CN" dirty="0"/>
              <a:t>H(u)</a:t>
            </a:r>
            <a:r>
              <a:rPr lang="zh-CN" altLang="en-US" dirty="0"/>
              <a:t>为方波即可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（当改变</a:t>
            </a:r>
            <a:r>
              <a:rPr lang="en-US" altLang="zh-CN" dirty="0"/>
              <a:t>H(u)</a:t>
            </a:r>
            <a:r>
              <a:rPr lang="zh-CN" altLang="en-US" dirty="0"/>
              <a:t>的选取时，则对应第</a:t>
            </a:r>
            <a:r>
              <a:rPr lang="en-US" altLang="zh-CN" dirty="0"/>
              <a:t>3-2</a:t>
            </a:r>
            <a:r>
              <a:rPr lang="zh-CN" altLang="en-US" dirty="0"/>
              <a:t>章的各种频率滤波器）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/>
              <a:t>注：课本中对</a:t>
            </a:r>
            <a:r>
              <a:rPr lang="en-US" altLang="zh-CN" dirty="0"/>
              <a:t>H(u)</a:t>
            </a:r>
            <a:r>
              <a:rPr lang="zh-CN" altLang="en-US" dirty="0"/>
              <a:t>的使用非常混乱，有三种意义：方波函数、正弦幅值衰减函数、滤波函数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7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练习的参考：课本</a:t>
            </a:r>
            <a:r>
              <a:rPr lang="en-US" altLang="zh-CN"/>
              <a:t>P129 </a:t>
            </a:r>
            <a:r>
              <a:rPr lang="zh-CN" altLang="en-US"/>
              <a:t>例</a:t>
            </a:r>
            <a:r>
              <a:rPr lang="en-US" altLang="zh-CN"/>
              <a:t>4.1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03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左图：傅里叶变换后：方波函数</a:t>
            </a:r>
            <a:r>
              <a:rPr lang="en-US" altLang="zh-CN"/>
              <a:t>H(u)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中图：傅里叶变换前：</a:t>
            </a:r>
            <a:r>
              <a:rPr lang="en-US" altLang="zh-CN"/>
              <a:t>sinc</a:t>
            </a:r>
            <a:r>
              <a:rPr lang="zh-CN" altLang="en-US"/>
              <a:t>函数</a:t>
            </a:r>
            <a:r>
              <a:rPr lang="en-US" altLang="zh-CN"/>
              <a:t>h(t)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右图：</a:t>
            </a:r>
            <a:r>
              <a:rPr lang="en-US" altLang="zh-CN"/>
              <a:t>h(t)</a:t>
            </a:r>
            <a:r>
              <a:rPr lang="zh-CN" altLang="en-US"/>
              <a:t>取绝对值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770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753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插入：卷积公式、及其傅里叶变换、卷积定理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3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离散傅里叶变换的平移性</a:t>
                </a:r>
                <a:r>
                  <a:rPr lang="en-US" altLang="zh-CN"/>
                  <a:t>——</a:t>
                </a:r>
                <a:r>
                  <a:rPr lang="zh-CN" altLang="en-US"/>
                  <a:t>证明：对于上面的（</a:t>
                </a:r>
                <a:r>
                  <a:rPr lang="en-US" altLang="zh-CN"/>
                  <a:t>1</a:t>
                </a:r>
                <a:r>
                  <a:rPr lang="zh-CN" altLang="en-US"/>
                  <a:t>），直接使用离散傅里叶变换公式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zh-CN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𝑢𝑥</m:t>
                                        </m:r>
                                      </m:num>
                                      <m:den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  <m:r>
                                      <a:rPr lang="zh-CN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num>
                                      <m:den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                                                       对于上面的（</a:t>
                </a:r>
                <a:r>
                  <a:rPr lang="en-US" altLang="zh-CN"/>
                  <a:t>2</a:t>
                </a:r>
                <a:r>
                  <a:rPr lang="zh-CN" altLang="en-US"/>
                  <a:t>），直接使用离散傅里叶反变换公式：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zh-CN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zh-CN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𝑢𝑥</m:t>
                                        </m:r>
                                      </m:num>
                                      <m:den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den>
                                    </m:f>
                                    <m:r>
                                      <a:rPr lang="zh-CN" altLang="en-US" sz="1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𝑣𝑦</m:t>
                                        </m:r>
                                      </m:num>
                                      <m:den>
                                        <m:r>
                                          <a:rPr lang="zh-CN" altLang="en-US" sz="1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连续傅里叶变换的平移性</a:t>
                </a:r>
                <a:r>
                  <a:rPr lang="en-US" altLang="zh-CN"/>
                  <a:t>——</a:t>
                </a:r>
                <a:r>
                  <a:rPr lang="zh-CN" altLang="en-US"/>
                  <a:t>证明：参考 </a:t>
                </a:r>
                <a:r>
                  <a:rPr lang="en-US" altLang="zh-CN"/>
                  <a:t>https://zhuanlan.zhihu.com/p/339281545?ivk_sa=1024320u</a:t>
                </a:r>
                <a:endParaRPr lang="zh-CN" altLang="en-US" sz="120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离散傅里叶变换的平移性</a:t>
                </a:r>
                <a:r>
                  <a:rPr lang="en-US" altLang="zh-CN"/>
                  <a:t>——</a:t>
                </a:r>
                <a:r>
                  <a:rPr lang="zh-CN" altLang="en-US"/>
                  <a:t>证明：对于上面的（</a:t>
                </a:r>
                <a:r>
                  <a:rPr lang="en-US" altLang="zh-CN"/>
                  <a:t>1</a:t>
                </a:r>
                <a:r>
                  <a:rPr lang="zh-CN" altLang="en-US"/>
                  <a:t>），直接使用离散傅里叶变换公式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𝐹(𝑢,𝑣)=∑_(𝑥=0)^(𝑀−1)▒∑_(𝑦=0)^(𝑁−1)▒〖𝑓(𝑥,𝑦)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𝑒^(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𝑗2𝜋(𝑢𝑥/𝑀+𝑣𝑦/𝑁) 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〗</a:t>
                </a: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                                                       对于上面的（</a:t>
                </a:r>
                <a:r>
                  <a:rPr lang="en-US" altLang="zh-CN"/>
                  <a:t>2</a:t>
                </a:r>
                <a:r>
                  <a:rPr lang="zh-CN" altLang="en-US"/>
                  <a:t>），直接使用离散傅里叶反变换公式：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𝑓(𝑥,𝑦)=1/𝑀𝑁 ∑_(𝑢=0)^(𝑀−1)▒∑_(𝑣=0)^(𝑁−1)▒〖𝐹(𝑢,𝑣)</a:t>
                </a:r>
                <a:r>
                  <a:rPr lang="en-US" altLang="zh-CN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𝑒^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𝑗2𝜋(𝑢𝑥/𝑀+𝑣𝑦/𝑁)  〗</a:t>
                </a: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/>
                  <a:t>连续傅里叶变换的平移性</a:t>
                </a:r>
                <a:r>
                  <a:rPr lang="en-US" altLang="zh-CN"/>
                  <a:t>——</a:t>
                </a:r>
                <a:r>
                  <a:rPr lang="zh-CN" altLang="en-US"/>
                  <a:t>证明：参考 </a:t>
                </a:r>
                <a:r>
                  <a:rPr lang="en-US" altLang="zh-CN"/>
                  <a:t>https://zhuanlan.zhihu.com/p/339281545?ivk_sa=1024320u</a:t>
                </a:r>
                <a:endParaRPr lang="zh-CN" altLang="en-US" sz="120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81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傅里叶级数：任何周期函数，都可以表示为不同频率的正余弦函数之和（可见，该公式是离散的）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傅里叶变换：任何非周期函数，都可以表示为不同频率的正余弦函数的积分（可见，该公式是连续的）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3099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上面证明中的第二个等号，使用欧拉公式即得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113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相位</a:t>
            </a:r>
            <a:r>
              <a:rPr lang="en-US" altLang="zh-CN"/>
              <a:t>(phase)</a:t>
            </a:r>
            <a:r>
              <a:rPr lang="zh-CN" altLang="en-US"/>
              <a:t>是对于一个波，特定的时刻在它循环中的位置，比如</a:t>
            </a:r>
            <a:r>
              <a:rPr lang="en-US" altLang="zh-CN"/>
              <a:t>sin x</a:t>
            </a:r>
            <a:r>
              <a:rPr lang="zh-CN" altLang="en-US"/>
              <a:t>中的</a:t>
            </a:r>
            <a:r>
              <a:rPr lang="en-US" altLang="zh-CN"/>
              <a:t>x</a:t>
            </a:r>
            <a:r>
              <a:rPr lang="zh-CN" altLang="en-US"/>
              <a:t>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8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证明：把</a:t>
            </a:r>
            <a:r>
              <a:rPr lang="en-US" altLang="zh-CN"/>
              <a:t>x,y</a:t>
            </a:r>
            <a:r>
              <a:rPr lang="zh-CN" altLang="en-US"/>
              <a:t>替换为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theta</a:t>
            </a:r>
            <a:r>
              <a:rPr lang="zh-CN" altLang="en-US"/>
              <a:t>，直接推导即可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59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altLang="zh-CN"/>
                  <a:t>DFT</a:t>
                </a:r>
                <a:r>
                  <a:rPr lang="zh-CN" altLang="en-US"/>
                  <a:t>的周期性无需证明，因为假定原图像是周期的，即</a:t>
                </a:r>
                <a:r>
                  <a:rPr lang="en-US" altLang="zh-CN"/>
                  <a:t>f(x,y)</a:t>
                </a:r>
                <a:r>
                  <a:rPr lang="zh-CN" altLang="en-US"/>
                  <a:t>在分辨率之外重复出现，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      </a:t>
                </a:r>
                <a:r>
                  <a:rPr lang="zh-CN" altLang="en-US"/>
                  <a:t>那么，</a:t>
                </a:r>
                <a:r>
                  <a:rPr lang="en-US" altLang="zh-CN"/>
                  <a:t>F(u,v)</a:t>
                </a:r>
                <a:r>
                  <a:rPr lang="zh-CN" altLang="en-US"/>
                  <a:t>显然也是周期的。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      </a:t>
                </a:r>
                <a:r>
                  <a:rPr lang="zh-CN" altLang="en-US"/>
                  <a:t>这里</a:t>
                </a:r>
                <a:r>
                  <a:rPr lang="en-US" altLang="zh-CN"/>
                  <a:t>M</a:t>
                </a:r>
                <a:r>
                  <a:rPr lang="zh-CN" altLang="en-US"/>
                  <a:t>，</a:t>
                </a:r>
                <a:r>
                  <a:rPr lang="en-US" altLang="zh-CN"/>
                  <a:t>N</a:t>
                </a:r>
                <a:r>
                  <a:rPr lang="zh-CN" altLang="en-US"/>
                  <a:t>分别是频域中横、纵向的周期。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2. </a:t>
                </a:r>
                <a:r>
                  <a:rPr lang="zh-CN" altLang="en-US"/>
                  <a:t>离散傅里叶变换一定具有周期特性，因为离散傅里叶变换的频率取值在</a:t>
                </a:r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/>
                  <a:t>区间内，有限频率导致必然具有周期性；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    连续傅里叶变换频率取值为无穷大，所以连续傅里叶变换一般不具有周期性。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3. </a:t>
                </a:r>
                <a:r>
                  <a:rPr lang="zh-CN" altLang="en-US"/>
                  <a:t>参考：</a:t>
                </a:r>
                <a:r>
                  <a:rPr lang="en-US" altLang="zh-CN"/>
                  <a:t>https://www.cnblogs.com/wujing-hubei/p/5682766.html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altLang="zh-CN"/>
                  <a:t>DFT</a:t>
                </a:r>
                <a:r>
                  <a:rPr lang="zh-CN" altLang="en-US"/>
                  <a:t>的周期性无需证明，因为假定原图像是周期的，即</a:t>
                </a:r>
                <a:r>
                  <a:rPr lang="en-US" altLang="zh-CN"/>
                  <a:t>f(x,y)</a:t>
                </a:r>
                <a:r>
                  <a:rPr lang="zh-CN" altLang="en-US"/>
                  <a:t>在分辨率之外重复出现，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      </a:t>
                </a:r>
                <a:r>
                  <a:rPr lang="zh-CN" altLang="en-US"/>
                  <a:t>那么，</a:t>
                </a:r>
                <a:r>
                  <a:rPr lang="en-US" altLang="zh-CN"/>
                  <a:t>F(u,v)</a:t>
                </a:r>
                <a:r>
                  <a:rPr lang="zh-CN" altLang="en-US"/>
                  <a:t>显然也是周期的。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      </a:t>
                </a:r>
                <a:r>
                  <a:rPr lang="zh-CN" altLang="en-US"/>
                  <a:t>这里</a:t>
                </a:r>
                <a:r>
                  <a:rPr lang="en-US" altLang="zh-CN"/>
                  <a:t>M</a:t>
                </a:r>
                <a:r>
                  <a:rPr lang="zh-CN" altLang="en-US"/>
                  <a:t>，</a:t>
                </a:r>
                <a:r>
                  <a:rPr lang="en-US" altLang="zh-CN"/>
                  <a:t>N</a:t>
                </a:r>
                <a:r>
                  <a:rPr lang="zh-CN" altLang="en-US"/>
                  <a:t>分别是频域中横、纵向的周期。</a:t>
                </a:r>
                <a:endParaRPr lang="en-US" altLang="zh-CN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/>
                  <a:t>2. </a:t>
                </a:r>
                <a:r>
                  <a:rPr lang="zh-CN" altLang="en-US"/>
                  <a:t>离散傅里叶变换一定具有周期特性，因为离散傅里叶变换的频率取值在</a:t>
                </a:r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</a:t>
                </a:r>
                <a:r>
                  <a:rPr lang="el-GR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𝛥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en-US" altLang="zh-CN" sz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/>
                  <a:t>区间内，有限频率导致必然具有周期性；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    连续傅里叶变换频率取值为无穷大，所以连续傅里叶变换一般不具有周期性。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3. </a:t>
                </a:r>
                <a:r>
                  <a:rPr lang="zh-CN" altLang="en-US"/>
                  <a:t>参考：</a:t>
                </a:r>
                <a:r>
                  <a:rPr lang="en-US" altLang="zh-CN"/>
                  <a:t>https://www.cnblogs.com/wujing-hubei/p/5682766.html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20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由傅里叶变换的定义，易证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789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561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回顾：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*</a:t>
            </a:r>
            <a:r>
              <a:rPr lang="zh-CN" altLang="en-US"/>
              <a:t>表示卷积</a:t>
            </a:r>
            <a:endParaRPr lang="en-US" altLang="zh-CN" b="1"/>
          </a:p>
          <a:p>
            <a:r>
              <a:rPr lang="en-US" altLang="zh-CN"/>
              <a:t>o</a:t>
            </a:r>
            <a:r>
              <a:rPr lang="zh-CN" altLang="en-US"/>
              <a:t>表示</a:t>
            </a:r>
            <a:r>
              <a:rPr lang="en-US" altLang="zh-CN"/>
              <a:t>”</a:t>
            </a:r>
            <a:r>
              <a:rPr lang="zh-CN" altLang="en-US"/>
              <a:t>对应位置的像素值</a:t>
            </a:r>
            <a:r>
              <a:rPr lang="en-US" altLang="zh-CN"/>
              <a:t>f(x,y)</a:t>
            </a:r>
            <a:r>
              <a:rPr lang="zh-CN" altLang="en-US"/>
              <a:t>和权值</a:t>
            </a:r>
            <a:r>
              <a:rPr lang="en-US" altLang="zh-CN"/>
              <a:t>h(x,y)”</a:t>
            </a:r>
            <a:r>
              <a:rPr lang="zh-CN" altLang="en-US"/>
              <a:t>直接加权平均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99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22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以上内容皆来自于同济</a:t>
            </a:r>
            <a:r>
              <a:rPr lang="zh-CN" altLang="en-US" sz="4000" dirty="0"/>
              <a:t>版</a:t>
            </a:r>
            <a:r>
              <a:rPr lang="en-US" altLang="zh-CN" sz="4000" dirty="0"/>
              <a:t>《</a:t>
            </a:r>
            <a:r>
              <a:rPr lang="zh-CN" altLang="en-US" sz="4000" dirty="0"/>
              <a:t>高等数学</a:t>
            </a:r>
            <a:r>
              <a:rPr lang="en-US" altLang="zh-CN" sz="4000" dirty="0"/>
              <a:t>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欧拉公式的变换形式：把</a:t>
            </a:r>
            <a:r>
              <a:rPr lang="en-US" altLang="zh-CN" dirty="0"/>
              <a:t>j</a:t>
            </a:r>
            <a:r>
              <a:rPr lang="zh-CN" altLang="en-US" dirty="0"/>
              <a:t>取符，然后与原式相加减，即得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/>
              <a:t>sin</a:t>
            </a:r>
            <a:r>
              <a:rPr lang="zh-CN" altLang="en-US" dirty="0"/>
              <a:t>的形式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欧拉公式的证明（很简单，只需将等号两边泰勒展开即可，不讲了）：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https://blog.csdn.net/gschen_cn/article/details/105445827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欧拉公式的推导（注：推导和证明是两回事）：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https://zhuanlan.zhihu.com/p</a:t>
            </a:r>
            <a:r>
              <a:rPr lang="en-US" altLang="zh-CN"/>
              <a:t>/48392958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28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以上内容皆来自于同济版</a:t>
            </a:r>
            <a:r>
              <a:rPr lang="en-US" altLang="zh-CN" dirty="0"/>
              <a:t>《</a:t>
            </a:r>
            <a:r>
              <a:rPr lang="zh-CN" altLang="en-US" dirty="0"/>
              <a:t>高等数学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其中，系数</a:t>
            </a:r>
            <a:r>
              <a:rPr lang="en-US" altLang="zh-CN" dirty="0"/>
              <a:t>an</a:t>
            </a:r>
            <a:r>
              <a:rPr lang="zh-CN" altLang="en-US" dirty="0"/>
              <a:t>和</a:t>
            </a:r>
            <a:r>
              <a:rPr lang="en-US" altLang="zh-CN" dirty="0"/>
              <a:t>bn</a:t>
            </a:r>
            <a:r>
              <a:rPr lang="zh-CN" altLang="en-US" dirty="0"/>
              <a:t>的推导使用了“三角函数系的正交性”，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f(x)</a:t>
            </a:r>
            <a:r>
              <a:rPr lang="zh-CN" altLang="en-US" dirty="0"/>
              <a:t>可以展开为傅里叶级数的狄利克雷条件就不复习了，而且该条件也只是充分条件。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（傅里叶级数的系数推导的参考：</a:t>
            </a:r>
            <a:r>
              <a:rPr lang="en-US" altLang="zh-CN" dirty="0"/>
              <a:t>https://zhuanlan.zhihu.com/p/41455378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879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以上内容皆来自于同济版</a:t>
            </a:r>
            <a:r>
              <a:rPr lang="en-US" altLang="zh-CN" dirty="0"/>
              <a:t>《</a:t>
            </a:r>
            <a:r>
              <a:rPr lang="zh-CN" altLang="en-US" dirty="0"/>
              <a:t>高等数学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在傅里叶级数的展开式中，代入欧拉公式的变换形式（即把</a:t>
            </a:r>
            <a:r>
              <a:rPr lang="en-US" altLang="zh-CN" dirty="0"/>
              <a:t>cos</a:t>
            </a:r>
            <a:r>
              <a:rPr lang="zh-CN" altLang="en-US" dirty="0"/>
              <a:t>和</a:t>
            </a:r>
            <a:r>
              <a:rPr lang="en-US" altLang="zh-CN" dirty="0" err="1"/>
              <a:t>j.sin</a:t>
            </a:r>
            <a:r>
              <a:rPr lang="zh-CN" altLang="en-US" dirty="0"/>
              <a:t>替换为</a:t>
            </a:r>
            <a:r>
              <a:rPr lang="en-US" altLang="zh-CN" dirty="0" err="1"/>
              <a:t>ej</a:t>
            </a:r>
            <a:r>
              <a:rPr lang="zh-CN" altLang="en-US" dirty="0"/>
              <a:t>），即得其复数形式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534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通过后页的分析可知：则蓝框中的</a:t>
            </a:r>
            <a:r>
              <a:rPr lang="en-US" altLang="zh-CN" dirty="0"/>
              <a:t>F(u)</a:t>
            </a:r>
            <a:r>
              <a:rPr lang="zh-CN" altLang="en-US" dirty="0"/>
              <a:t>即为傅里叶变换（红框中为反变换）</a:t>
            </a:r>
            <a:endParaRPr lang="en-US" altLang="zh-CN" dirty="0"/>
          </a:p>
          <a:p>
            <a:r>
              <a:rPr lang="zh-CN" altLang="en-US" dirty="0"/>
              <a:t>几何意义：把</a:t>
            </a:r>
            <a:r>
              <a:rPr lang="en-US" altLang="zh-CN" dirty="0" err="1"/>
              <a:t>xy</a:t>
            </a:r>
            <a:r>
              <a:rPr lang="zh-CN" altLang="en-US" dirty="0"/>
              <a:t>替换</a:t>
            </a:r>
            <a:r>
              <a:rPr lang="en-US" altLang="zh-CN" dirty="0"/>
              <a:t>t</a:t>
            </a:r>
            <a:r>
              <a:rPr lang="zh-CN" altLang="en-US" dirty="0"/>
              <a:t>，则</a:t>
            </a:r>
            <a:r>
              <a:rPr lang="en-US" altLang="zh-CN" dirty="0"/>
              <a:t>F(u)</a:t>
            </a:r>
            <a:r>
              <a:rPr lang="zh-CN" altLang="en-US" dirty="0"/>
              <a:t>的值就是原始图像中每个频率的幅值</a:t>
            </a:r>
            <a:endParaRPr lang="en-US" altLang="zh-CN" dirty="0"/>
          </a:p>
          <a:p>
            <a:r>
              <a:rPr lang="zh-CN" altLang="en-US" dirty="0"/>
              <a:t>（因此称其为从空域变换到频率，且后续可以针对每个频率的幅值进行单独调整）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2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（傅里叶级数只适用于周期函数）对于非周期函数（可以看做</a:t>
                </a:r>
                <a:r>
                  <a:rPr lang="en-US" altLang="zh-CN" dirty="0"/>
                  <a:t>T-&gt;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）则需要推广为傅里叶变换（思想：由求和到积分）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参考：</a:t>
                </a:r>
                <a:r>
                  <a:rPr lang="en-US" altLang="zh-CN" dirty="0"/>
                  <a:t>https://blog.csdn.net/wd18508423052/article/details/100940771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傅里叶变换</a:t>
                </a:r>
                <a:r>
                  <a:rPr lang="en-US" altLang="zh-CN" dirty="0"/>
                  <a:t>F(u)</a:t>
                </a:r>
                <a:r>
                  <a:rPr lang="zh-CN" altLang="en-US" dirty="0"/>
                  <a:t>可看作：傅里叶级数中的系数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无穷大版本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（傅里叶级数只适用于周期函数）对于非周期函数（可以看做</a:t>
                </a:r>
                <a:r>
                  <a:rPr lang="en-US" altLang="zh-CN" dirty="0"/>
                  <a:t>T-&gt;</a:t>
                </a:r>
                <a:r>
                  <a:rPr lang="zh-CN" altLang="en-US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∞</a:t>
                </a:r>
                <a:r>
                  <a:rPr lang="zh-CN" altLang="en-US" dirty="0"/>
                  <a:t>）则需要推广为傅里叶变换（思想：由求和到积分）</a:t>
                </a:r>
                <a:endParaRPr lang="en-US" altLang="zh-C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参考：</a:t>
                </a:r>
                <a:r>
                  <a:rPr lang="en-US" altLang="zh-CN" dirty="0"/>
                  <a:t>https://blog.csdn.net/wd18508423052/article/details/100940771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傅里叶变换</a:t>
                </a:r>
                <a:r>
                  <a:rPr lang="en-US" altLang="zh-CN" dirty="0"/>
                  <a:t>F(u)</a:t>
                </a:r>
                <a:r>
                  <a:rPr lang="zh-CN" altLang="en-US" dirty="0"/>
                  <a:t>可看作：傅里叶级数中的系数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无穷大版本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74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56D17725-FF55-434B-BAFE-BB14403D87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300">
                <a:solidFill>
                  <a:srgbClr val="66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CD28083-5639-413C-8305-83FD64C0AC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859FE012-39DD-4C74-B6C2-EB889F8361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DF6A3867-423F-4268-A6CB-DD7FD9B6DF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5350" name="Rectangle 6">
            <a:extLst>
              <a:ext uri="{FF2B5EF4-FFF2-40B4-BE49-F238E27FC236}">
                <a16:creationId xmlns:a16="http://schemas.microsoft.com/office/drawing/2014/main" id="{8AC140BF-7A97-4350-A3C6-AC2AF5C5E8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DE8A84-B18F-4625-8BFA-AB1B4F25EE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5351" name="AutoShape 7">
            <a:extLst>
              <a:ext uri="{FF2B5EF4-FFF2-40B4-BE49-F238E27FC236}">
                <a16:creationId xmlns:a16="http://schemas.microsoft.com/office/drawing/2014/main" id="{DA6E910C-C2CD-4828-831E-E72D90FF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349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BDFD8-A94C-4B99-860E-3496D4DD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4E44E-21BB-42D0-8184-45D82F5F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01B41-47D9-41CD-9CCE-867D018D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A771E-EAB1-41EA-A45C-0250C83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3C4B6-5B7D-4FC6-BC88-2494D50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20AE6-2D39-4E2A-AC26-468260E6A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8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F3B9B-CC71-4680-97EA-C0677085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92581-3BB4-4017-863D-519B27D6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C698-434D-4545-BBAF-60345E55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78F7A-8A3B-4645-8217-117C0AB6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D76BE-C7DC-4C91-ADDC-BAD64C3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E3458-882C-4BB4-A73E-4666AB43D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9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B9E4-68C2-44EC-9AC9-3D05E782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39752-2B3B-4A96-86B1-74B1466200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9D935-E8AE-4200-ADEE-FB9634C8F29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44317EA-2ED6-45ED-B14A-7E679F4FB31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8D66FDF-EB89-4687-8901-B4ECCD7E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B09ACA5-8CA6-403E-A7EE-9C20FBE6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7A32A0B-F981-471B-9463-6E77A0C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2E6513A0-B799-495F-98BC-98E08E452A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40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9B06-EF6D-4D50-8E3E-5E0A52F0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4015F-BB15-49AC-B76D-57B2A43683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25B9C-1C82-4678-814E-21D6462E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EB7D6-CB05-4B17-B04C-E41FD6E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B9EC0-B6BD-4BD8-A666-84368133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89F3F-F345-4118-BB92-F009B26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5322CB70-19A3-4066-8372-0CEC15EC3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94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4466A-8BE3-4CB5-8C39-FCE61CD1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93CB-7E64-444B-B4DC-078614F0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C2258-804C-4662-8055-C2F57478CB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A3899F-8508-4C4D-9F35-1D41CCB468B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31FE768-C44F-4A6B-AA51-0ED2922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D4AA627-044A-428F-9084-DC2D0C7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24E3BF6-281B-4CA0-8DFA-610AC63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FF7E900A-0A0B-420F-A97D-416A76894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2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6A95-0809-4669-94B8-44DFA57B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AFEEA-45BC-4719-BC50-6D46ED4F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41F32-75FB-4BC8-9406-F3A17FE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6F065-0F74-4CA5-A6E8-7EC9199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8B536-6540-4516-98DD-631A741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C86C0-D7EC-4593-ADEA-F5B17AFCD6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1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9339-D511-47AF-8C47-4AE879C8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7D6CA-CCDF-4F29-8E75-5298FCC1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E61D-396B-422E-BF92-E892CFEA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B4BB4-2062-49BA-AF19-0F4C150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AD34D-D500-4F37-81E2-E9FF82CB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86FEF-0FFE-4A08-B3CE-9B3A13942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2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0584-9FDA-4443-96CC-22AC2004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AC8A-1B35-4CFC-A144-CE2D163A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47E06-500F-4AAE-8131-21D02A34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73860-456D-4570-9B12-F6D8FE0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AF5E-5604-45E6-B7E6-E85AAB0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119A7-C728-43CA-B0B8-C0D596C4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F28E-7AE7-4345-8833-77844BA92B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9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9766-C2B5-42BE-98F8-71987A50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ACEB9-D060-4B05-83D8-2CCF3BFE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690EB-51D7-45DD-9719-8AA85E46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01395-FB50-41C6-8D8A-320E7A2A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14733-9285-43A9-AD6C-9F9A6361D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C948C-FDE7-4DD4-AA60-C58BDF9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117B3-DFAE-4B8F-B519-94C3947D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00F983-C1D8-4CD3-8D15-6D918F3B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F4C03-C3ED-4C53-B22D-91FF8EB209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23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DD89-7F3A-4799-8802-B29FA89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815C0-43EF-4236-BA49-A0E5D4E6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473AA-CFE3-434F-ACEE-CF969021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6ECD8-EFC6-43B4-BCF5-535A7314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1B9A9-C387-4807-9C83-405245E22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4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0B996-A349-48AD-B2F7-FA571B4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68E48-14F9-4165-A91B-7D8B8CC5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ED57B-6B8D-4FE4-B1A7-1F8E82B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7704D-A934-4DC8-AE0E-B7A69CF4F0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D64A-0C4E-41C2-B514-4FA8D115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876B1-8124-4517-BBF0-37456E3A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CCE2D-D3BB-42A1-AEA6-65CA51BE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D4BC-087D-42FC-855B-A996420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CCB5C-64CD-43F8-B4D0-2EF7C69E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A09EC-9450-4F3D-985B-5DF169C3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68868-DA93-436A-8D4B-AB3E0069F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1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C6FD-16CF-43A0-9A5A-BB0B52FF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637D3-62D5-4FE6-B1AF-277DF61C0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AF3AA-F95D-487D-A2DF-4C2E9B36C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4B227-8953-43E1-AF61-E4749E0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1212B-E2F8-46EB-A698-A1D644B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BEDA4-91DB-4BDC-833E-514D47F4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165B-CBE5-4914-9DCF-5BD76016E6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8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914F28E-545E-4138-8EE8-3193DEE47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32D4FA4-08F4-41B8-9C75-2FE4CEE2C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668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F8382365-A8EC-4714-9E8F-A07F2E7B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412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325" name="Line 5">
            <a:extLst>
              <a:ext uri="{FF2B5EF4-FFF2-40B4-BE49-F238E27FC236}">
                <a16:creationId xmlns:a16="http://schemas.microsoft.com/office/drawing/2014/main" id="{1E1652BC-7334-4C09-A0A6-1D157F8B1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34D961DC-16B9-4E5F-A97E-FA30EE4235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926688FB-45BD-4584-BD17-7B4209DC25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3C02A3E3-D36C-44AA-9813-80A09B987E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20E369-F4AB-4AEA-A085-F69CE88F92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663300"/>
        </a:buClr>
        <a:buSzPct val="80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100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42A1D89-657B-4A7B-AA56-E3F3D45B4C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6B46C67-EFCD-4E63-A9FF-46866999736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836370DB-8D06-4CA6-8102-16E63CD418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/>
              <a:t>3 </a:t>
            </a:r>
            <a:r>
              <a:rPr lang="zh-CN" altLang="en-US" sz="3200"/>
              <a:t>频率域的图像增强</a:t>
            </a:r>
            <a:br>
              <a:rPr lang="zh-CN" altLang="en-US" sz="2900"/>
            </a:br>
            <a:r>
              <a:rPr lang="en-US" altLang="zh-TW" sz="2500"/>
              <a:t>Image Enhancement in the Frequency Domain</a:t>
            </a:r>
            <a:r>
              <a:rPr lang="en-US" altLang="zh-TW" sz="2900"/>
              <a:t> </a:t>
            </a:r>
            <a:endParaRPr lang="zh-TW" altLang="en-US" sz="2900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8B6C959-A4A8-4F66-A391-53EA7C2284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2971800"/>
            <a:ext cx="7086600" cy="240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3.1 </a:t>
            </a:r>
            <a:r>
              <a:rPr lang="zh-CN" altLang="en-US" sz="2800">
                <a:solidFill>
                  <a:srgbClr val="0000FF"/>
                </a:solidFill>
              </a:rPr>
              <a:t>傅里叶变换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10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595" name="Rectangle 3">
                <a:extLst>
                  <a:ext uri="{FF2B5EF4-FFF2-40B4-BE49-F238E27FC236}">
                    <a16:creationId xmlns:a16="http://schemas.microsoft.com/office/drawing/2014/main" id="{CFC93D02-1A4E-4FA1-B34C-5AA13842693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6738" y="1066800"/>
                <a:ext cx="8196262" cy="49530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推广：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→</a:t>
                </a:r>
                <a:r>
                  <a:rPr lang="en-US" altLang="zh-CN" sz="2400" dirty="0"/>
                  <a:t>∞</a:t>
                </a:r>
                <a:r>
                  <a:rPr lang="zh-CN" altLang="en-US" sz="2400" dirty="0"/>
                  <a:t>，基频率</a:t>
                </a:r>
                <a:r>
                  <a:rPr lang="el-GR" altLang="zh-CN" sz="2400" i="1" dirty="0"/>
                  <a:t>ω</a:t>
                </a:r>
                <a:r>
                  <a:rPr lang="en-US" altLang="zh-CN" sz="2400" dirty="0"/>
                  <a:t>=1/T</a:t>
                </a:r>
                <a:r>
                  <a:rPr lang="zh-CN" altLang="en-US" sz="2400" dirty="0"/>
                  <a:t> →</a:t>
                </a:r>
                <a:r>
                  <a:rPr lang="en-US" altLang="zh-CN" sz="2400" dirty="0"/>
                  <a:t>0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变量：</a:t>
                </a:r>
                <a:r>
                  <a:rPr lang="el-GR" altLang="zh-CN" sz="2400" i="1" dirty="0"/>
                  <a:t>μ</a:t>
                </a:r>
                <a:r>
                  <a:rPr lang="en-US" altLang="zh-CN" sz="2400" dirty="0"/>
                  <a:t>= </a:t>
                </a:r>
                <a:r>
                  <a:rPr lang="en-US" altLang="zh-CN" sz="2400" i="1" dirty="0"/>
                  <a:t>n</a:t>
                </a:r>
                <a:r>
                  <a:rPr lang="el-GR" altLang="zh-CN" sz="2400" i="1" dirty="0"/>
                  <a:t>ω</a:t>
                </a:r>
                <a:r>
                  <a:rPr lang="en-US" altLang="zh-CN" sz="2400" i="1" dirty="0"/>
                  <a:t>, n=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0,±1,±2, 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；</a:t>
                </a:r>
                <a:r>
                  <a:rPr lang="el-GR" altLang="zh-CN" sz="2400" dirty="0"/>
                  <a:t>Δ</a:t>
                </a:r>
                <a:r>
                  <a:rPr lang="el-GR" altLang="zh-CN" sz="2400" i="1" dirty="0"/>
                  <a:t>μ</a:t>
                </a:r>
                <a:r>
                  <a:rPr lang="en-US" altLang="zh-CN" sz="2400" dirty="0"/>
                  <a:t>=(n+1)</a:t>
                </a:r>
                <a:r>
                  <a:rPr lang="el-GR" altLang="zh-CN" sz="2400" dirty="0">
                    <a:effectLst/>
                  </a:rPr>
                  <a:t>ω</a:t>
                </a:r>
                <a:r>
                  <a:rPr lang="en-US" altLang="zh-CN" sz="2400" dirty="0"/>
                  <a:t>-n</a:t>
                </a:r>
                <a:r>
                  <a:rPr lang="el-GR" altLang="zh-CN" sz="2400" dirty="0">
                    <a:effectLst/>
                  </a:rPr>
                  <a:t>ω</a:t>
                </a:r>
                <a:r>
                  <a:rPr lang="en-US" altLang="zh-CN" sz="2400" dirty="0"/>
                  <a:t>=</a:t>
                </a:r>
                <a:r>
                  <a:rPr lang="el-GR" altLang="zh-CN" sz="2400" dirty="0">
                    <a:effectLst/>
                  </a:rPr>
                  <a:t>ω</a:t>
                </a:r>
                <a:endParaRPr lang="en-US" altLang="zh-CN" sz="24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66595" name="Rectangle 3">
                <a:extLst>
                  <a:ext uri="{FF2B5EF4-FFF2-40B4-BE49-F238E27FC236}">
                    <a16:creationId xmlns:a16="http://schemas.microsoft.com/office/drawing/2014/main" id="{CFC93D02-1A4E-4FA1-B34C-5AA138426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738" y="1066800"/>
                <a:ext cx="8196262" cy="4953000"/>
              </a:xfrm>
              <a:blipFill>
                <a:blip r:embed="rId3"/>
                <a:stretch>
                  <a:fillRect l="-595" t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/>
              <p:nvPr/>
            </p:nvSpPr>
            <p:spPr bwMode="auto">
              <a:xfrm>
                <a:off x="1143000" y="2133600"/>
                <a:ext cx="6858000" cy="37369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     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𝛥𝜇</m:t>
                        </m:r>
                        <m:r>
                          <a:rPr lang="zh-CN" altLang="en-US" sz="24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nary>
                          <m:nary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𝛥𝜇</m:t>
                        </m:r>
                        <m:r>
                          <a:rPr lang="zh-CN" altLang="en-US" sz="24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{[</m:t>
                        </m:r>
                        <m:nary>
                          <m:nary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nary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r>
                  <a:rPr lang="zh-CN" altLang="en-US" sz="2400" dirty="0"/>
                  <a:t>      </a:t>
                </a:r>
                <a:r>
                  <a:rPr lang="en-US" altLang="zh-CN" sz="2400" dirty="0"/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133600"/>
                <a:ext cx="6858000" cy="3736973"/>
              </a:xfrm>
              <a:prstGeom prst="rect">
                <a:avLst/>
              </a:prstGeom>
              <a:blipFill>
                <a:blip r:embed="rId4"/>
                <a:stretch>
                  <a:fillRect r="-532" b="-19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BFDA975-B619-4E5A-BEDA-D9FFA2B83EAE}"/>
              </a:ext>
            </a:extLst>
          </p:cNvPr>
          <p:cNvSpPr/>
          <p:nvPr/>
        </p:nvSpPr>
        <p:spPr>
          <a:xfrm>
            <a:off x="2667000" y="4800600"/>
            <a:ext cx="2667000" cy="533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AD5600-2FB1-4BEE-94FE-D24437DB04BF}"/>
              </a:ext>
            </a:extLst>
          </p:cNvPr>
          <p:cNvSpPr/>
          <p:nvPr/>
        </p:nvSpPr>
        <p:spPr>
          <a:xfrm>
            <a:off x="2036618" y="5373687"/>
            <a:ext cx="2590800" cy="496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0FECCA6-CB23-4D2D-847F-7FD28EC5D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Verdana"/>
                <a:ea typeface="宋体"/>
                <a:cs typeface="+mj-cs"/>
              </a:rPr>
              <a:t>傅里叶变换的推导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453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818E17-849B-446D-A019-722CAFA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9C816C-D36F-437D-9B32-45CD113D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1493-C401-4186-B732-27A40AC8AEF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2A64A310-6F32-4241-9768-3190CC195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二维傅里叶变换对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F8EA95D5-A076-42E7-B376-600BD9ACF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67662" cy="4953000"/>
          </a:xfrm>
        </p:spPr>
        <p:txBody>
          <a:bodyPr/>
          <a:lstStyle/>
          <a:p>
            <a:r>
              <a:rPr lang="zh-CN" altLang="en-US" sz="2800" dirty="0"/>
              <a:t>二维连续函数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  <a:r>
              <a:rPr lang="zh-CN" altLang="en-US" sz="2800" dirty="0"/>
              <a:t>的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800" dirty="0"/>
              <a:t>给定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),</a:t>
            </a:r>
            <a:r>
              <a:rPr lang="zh-CN" altLang="en-US" sz="2800" dirty="0"/>
              <a:t>通过</a:t>
            </a:r>
            <a:r>
              <a:rPr lang="en-US" altLang="zh-CN" sz="2800" dirty="0"/>
              <a:t>Fourier</a:t>
            </a:r>
            <a:r>
              <a:rPr lang="zh-CN" altLang="en-US" sz="2800" dirty="0"/>
              <a:t>反变换可以得到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x,y</a:t>
            </a:r>
            <a:r>
              <a:rPr lang="en-US" altLang="zh-CN" sz="2800" dirty="0"/>
              <a:t>)</a:t>
            </a:r>
          </a:p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332" name="Object 4">
                <a:extLst>
                  <a:ext uri="{FF2B5EF4-FFF2-40B4-BE49-F238E27FC236}">
                    <a16:creationId xmlns:a16="http://schemas.microsoft.com/office/drawing/2014/main" id="{52361B04-1B2A-47CA-9A38-B59956E23A16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600200" y="2022938"/>
                <a:ext cx="6154738" cy="88423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𝑣𝑦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9332" name="Object 4">
                <a:extLst>
                  <a:ext uri="{FF2B5EF4-FFF2-40B4-BE49-F238E27FC236}">
                    <a16:creationId xmlns:a16="http://schemas.microsoft.com/office/drawing/2014/main" id="{52361B04-1B2A-47CA-9A38-B59956E23A1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600200" y="2022938"/>
                <a:ext cx="6154738" cy="884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9334" name="Object 6">
                <a:extLst>
                  <a:ext uri="{FF2B5EF4-FFF2-40B4-BE49-F238E27FC236}">
                    <a16:creationId xmlns:a16="http://schemas.microsoft.com/office/drawing/2014/main" id="{F206CF54-9759-4720-B1AF-BBF85D0D2487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592263" y="4343400"/>
                <a:ext cx="6162675" cy="906463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𝑣𝑦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9334" name="Object 6">
                <a:extLst>
                  <a:ext uri="{FF2B5EF4-FFF2-40B4-BE49-F238E27FC236}">
                    <a16:creationId xmlns:a16="http://schemas.microsoft.com/office/drawing/2014/main" id="{F206CF54-9759-4720-B1AF-BBF85D0D248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592263" y="4343400"/>
                <a:ext cx="6162675" cy="906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3.1 </a:t>
            </a:r>
            <a:r>
              <a:rPr lang="zh-CN" altLang="en-US" sz="2800" dirty="0"/>
              <a:t>傅里叶变换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0422"/>
            <a:ext cx="8001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3.1.1 </a:t>
            </a:r>
            <a:r>
              <a:rPr lang="zh-CN" altLang="en-US" sz="2800" dirty="0"/>
              <a:t>连续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变换及其反变换</a:t>
            </a:r>
          </a:p>
          <a:p>
            <a:pPr lvl="1"/>
            <a:r>
              <a:rPr lang="zh-CN" altLang="en-US" sz="2000" dirty="0"/>
              <a:t>一维连续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en-US" altLang="zh-CN" sz="20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3.1.2 </a:t>
            </a:r>
            <a:r>
              <a:rPr lang="zh-CN" altLang="en-US" sz="2800" dirty="0">
                <a:solidFill>
                  <a:srgbClr val="0000FF"/>
                </a:solidFill>
              </a:rPr>
              <a:t>离散</a:t>
            </a:r>
            <a:r>
              <a:rPr lang="en-US" altLang="zh-CN" sz="2800" dirty="0">
                <a:solidFill>
                  <a:srgbClr val="0000FF"/>
                </a:solidFill>
              </a:rPr>
              <a:t>Fourier</a:t>
            </a:r>
            <a:r>
              <a:rPr lang="zh-CN" altLang="en-US" sz="2800" dirty="0">
                <a:solidFill>
                  <a:srgbClr val="0000FF"/>
                </a:solidFill>
              </a:rPr>
              <a:t>变换及其反变换</a:t>
            </a:r>
            <a:endParaRPr lang="zh-CN" altLang="en-US" sz="22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一维离散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zh-CN" altLang="en-US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3.1.3 </a:t>
            </a:r>
            <a:r>
              <a:rPr lang="zh-CN" altLang="en-US" sz="2800" dirty="0"/>
              <a:t>二维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变换的性质</a:t>
            </a:r>
            <a:endParaRPr lang="en-US" altLang="zh-CN" sz="2800" dirty="0"/>
          </a:p>
          <a:p>
            <a:pPr lvl="1"/>
            <a:r>
              <a:rPr lang="zh-CN" altLang="en-US" sz="2000" dirty="0"/>
              <a:t>平移和旋转、周期性、共轭对称性</a:t>
            </a:r>
            <a:endParaRPr lang="en-US" altLang="zh-CN" sz="2000" dirty="0"/>
          </a:p>
          <a:p>
            <a:pPr lvl="1"/>
            <a:r>
              <a:rPr lang="zh-CN" altLang="en-US" sz="2000" dirty="0"/>
              <a:t>平均值、可分性</a:t>
            </a:r>
          </a:p>
          <a:p>
            <a:pPr lvl="1"/>
            <a:r>
              <a:rPr lang="zh-CN" altLang="en-US" sz="2000" dirty="0"/>
              <a:t>卷积定理、相关定理、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56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8405082-9A9C-457D-A7B7-12837F6DC4FE}"/>
              </a:ext>
            </a:extLst>
          </p:cNvPr>
          <p:cNvSpPr/>
          <p:nvPr/>
        </p:nvSpPr>
        <p:spPr>
          <a:xfrm>
            <a:off x="3124200" y="3429000"/>
            <a:ext cx="2743200" cy="2644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为保证无损复原：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ctr"/>
            <a:endParaRPr lang="en-US" altLang="zh-CN" sz="2800" dirty="0">
              <a:solidFill>
                <a:srgbClr val="0000FF"/>
              </a:solidFill>
            </a:endParaRPr>
          </a:p>
          <a:p>
            <a:pPr algn="ctr"/>
            <a:endParaRPr lang="en-US" altLang="zh-CN" sz="2800" dirty="0">
              <a:solidFill>
                <a:srgbClr val="0000FF"/>
              </a:solidFill>
            </a:endParaRPr>
          </a:p>
          <a:p>
            <a:pPr algn="ctr"/>
            <a:endParaRPr lang="en-US" altLang="zh-CN" sz="2800" dirty="0">
              <a:solidFill>
                <a:srgbClr val="0000FF"/>
              </a:solidFill>
            </a:endParaRPr>
          </a:p>
          <a:p>
            <a:pPr algn="ctr"/>
            <a:endParaRPr lang="en-US" altLang="zh-CN" sz="2800" dirty="0">
              <a:solidFill>
                <a:srgbClr val="0000FF"/>
              </a:solidFill>
            </a:endParaRPr>
          </a:p>
          <a:p>
            <a:pPr algn="ctr"/>
            <a:endParaRPr lang="en-US" altLang="zh-CN" sz="2800" dirty="0"/>
          </a:p>
        </p:txBody>
      </p:sp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离散傅里叶变换对的推导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597222-35A8-4F83-89D7-0D006C6CD8AC}"/>
              </a:ext>
            </a:extLst>
          </p:cNvPr>
          <p:cNvSpPr/>
          <p:nvPr/>
        </p:nvSpPr>
        <p:spPr>
          <a:xfrm>
            <a:off x="3352800" y="3962400"/>
            <a:ext cx="2286000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采样定理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76CDB9-F095-4538-ADA0-AE287358F648}"/>
              </a:ext>
            </a:extLst>
          </p:cNvPr>
          <p:cNvSpPr/>
          <p:nvPr/>
        </p:nvSpPr>
        <p:spPr>
          <a:xfrm>
            <a:off x="2362200" y="2438400"/>
            <a:ext cx="4267199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一维离散傅里叶变换公式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23176F-E587-41F3-8D94-FA50B8044664}"/>
              </a:ext>
            </a:extLst>
          </p:cNvPr>
          <p:cNvSpPr/>
          <p:nvPr/>
        </p:nvSpPr>
        <p:spPr>
          <a:xfrm>
            <a:off x="3352800" y="5486400"/>
            <a:ext cx="2286000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卷积定理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BAC6D1-CFC6-4077-B564-484D66F955D4}"/>
              </a:ext>
            </a:extLst>
          </p:cNvPr>
          <p:cNvSpPr/>
          <p:nvPr/>
        </p:nvSpPr>
        <p:spPr>
          <a:xfrm>
            <a:off x="3352800" y="4724400"/>
            <a:ext cx="2286000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/>
              <a:t>采样函数</a:t>
            </a:r>
            <a:endParaRPr lang="en-US" altLang="zh-CN" sz="2800" dirty="0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FA85E8B1-D883-4912-BE54-E741E7B505A2}"/>
              </a:ext>
            </a:extLst>
          </p:cNvPr>
          <p:cNvSpPr/>
          <p:nvPr/>
        </p:nvSpPr>
        <p:spPr>
          <a:xfrm>
            <a:off x="4378947" y="2971800"/>
            <a:ext cx="233704" cy="4572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4E4CA9-5F00-466A-B70F-4C9C427689AC}"/>
              </a:ext>
            </a:extLst>
          </p:cNvPr>
          <p:cNvSpPr/>
          <p:nvPr/>
        </p:nvSpPr>
        <p:spPr>
          <a:xfrm>
            <a:off x="2971800" y="1231596"/>
            <a:ext cx="3048000" cy="749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复原图像</a:t>
            </a:r>
            <a:endParaRPr lang="en-US" altLang="zh-CN" sz="2800" dirty="0"/>
          </a:p>
          <a:p>
            <a:pPr algn="ctr"/>
            <a:r>
              <a:rPr lang="zh-CN" altLang="en-US" sz="2000" dirty="0"/>
              <a:t>（以及：对应的空域变换）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A4985D0-E58D-493A-A3FC-11CE1B4BC0AB}"/>
              </a:ext>
            </a:extLst>
          </p:cNvPr>
          <p:cNvCxnSpPr>
            <a:cxnSpLocks/>
          </p:cNvCxnSpPr>
          <p:nvPr/>
        </p:nvCxnSpPr>
        <p:spPr>
          <a:xfrm flipV="1">
            <a:off x="4495800" y="5257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6E9C85-8FB3-4B6D-953C-1D908B24A90A}"/>
              </a:ext>
            </a:extLst>
          </p:cNvPr>
          <p:cNvCxnSpPr>
            <a:cxnSpLocks/>
          </p:cNvCxnSpPr>
          <p:nvPr/>
        </p:nvCxnSpPr>
        <p:spPr>
          <a:xfrm flipV="1">
            <a:off x="4498428" y="4495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上 20">
            <a:extLst>
              <a:ext uri="{FF2B5EF4-FFF2-40B4-BE49-F238E27FC236}">
                <a16:creationId xmlns:a16="http://schemas.microsoft.com/office/drawing/2014/main" id="{7CC8AAC9-12EA-4911-90CA-9FE0FD7C25D0}"/>
              </a:ext>
            </a:extLst>
          </p:cNvPr>
          <p:cNvSpPr/>
          <p:nvPr/>
        </p:nvSpPr>
        <p:spPr>
          <a:xfrm>
            <a:off x="4399272" y="1981200"/>
            <a:ext cx="193053" cy="4572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9E99B13D-15FF-4127-85D7-6D16072FB5E2}"/>
              </a:ext>
            </a:extLst>
          </p:cNvPr>
          <p:cNvSpPr/>
          <p:nvPr/>
        </p:nvSpPr>
        <p:spPr>
          <a:xfrm>
            <a:off x="7122148" y="4910136"/>
            <a:ext cx="233704" cy="45720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47E2B02-5B1B-4278-B227-AD7DA4FCBB43}"/>
              </a:ext>
            </a:extLst>
          </p:cNvPr>
          <p:cNvCxnSpPr>
            <a:cxnSpLocks/>
          </p:cNvCxnSpPr>
          <p:nvPr/>
        </p:nvCxnSpPr>
        <p:spPr>
          <a:xfrm flipV="1">
            <a:off x="7467600" y="4927598"/>
            <a:ext cx="0" cy="4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1B7E00E4-62F1-4B80-BF2A-EEFF3B2342CF}"/>
              </a:ext>
            </a:extLst>
          </p:cNvPr>
          <p:cNvSpPr/>
          <p:nvPr/>
        </p:nvSpPr>
        <p:spPr>
          <a:xfrm>
            <a:off x="6634161" y="3619500"/>
            <a:ext cx="2209799" cy="9906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表示推导关系</a:t>
            </a:r>
          </a:p>
        </p:txBody>
      </p:sp>
    </p:spTree>
    <p:extLst>
      <p:ext uri="{BB962C8B-B14F-4D97-AF65-F5344CB8AC3E}">
        <p14:creationId xmlns:p14="http://schemas.microsoft.com/office/powerpoint/2010/main" val="109755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818E17-849B-446D-A019-722CAFA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9C816C-D36F-437D-9B32-45CD113D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1493-C401-4186-B732-27A40AC8AEF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2A64A310-6F32-4241-9768-3190CC195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卷积定理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F8EA95D5-A076-42E7-B376-600BD9ACF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67662" cy="4953000"/>
          </a:xfrm>
        </p:spPr>
        <p:txBody>
          <a:bodyPr/>
          <a:lstStyle/>
          <a:p>
            <a:r>
              <a:rPr lang="zh-CN" altLang="en-US" sz="2800"/>
              <a:t>卷积变到</a:t>
            </a:r>
            <a:r>
              <a:rPr lang="zh-CN" altLang="en-US" sz="2800" dirty="0"/>
              <a:t>频域：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800"/>
              <a:t>乘积变到频域：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332" name="Object 4">
                <a:extLst>
                  <a:ext uri="{FF2B5EF4-FFF2-40B4-BE49-F238E27FC236}">
                    <a16:creationId xmlns:a16="http://schemas.microsoft.com/office/drawing/2014/main" id="{52361B04-1B2A-47CA-9A38-B59956E23A16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305692" y="2053431"/>
                <a:ext cx="4267200" cy="65563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l-GR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39332" name="Object 4">
                <a:extLst>
                  <a:ext uri="{FF2B5EF4-FFF2-40B4-BE49-F238E27FC236}">
                    <a16:creationId xmlns:a16="http://schemas.microsoft.com/office/drawing/2014/main" id="{52361B04-1B2A-47CA-9A38-B59956E23A1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305692" y="2053431"/>
                <a:ext cx="4267200" cy="655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5F6789A-DD4E-439A-AA13-FB4EA6D521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362200" y="4419600"/>
                <a:ext cx="4267200" cy="65563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 ⇔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l-GR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5F6789A-DD4E-439A-AA13-FB4EA6D5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419600"/>
                <a:ext cx="4267200" cy="655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3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818E17-849B-446D-A019-722CAFA6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9C816C-D36F-437D-9B32-45CD113D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1493-C401-4186-B732-27A40AC8AEF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2A64A310-6F32-4241-9768-3190CC195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卷积定理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F8EA95D5-A076-42E7-B376-600BD9ACF3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0250" y="1143000"/>
            <a:ext cx="7967662" cy="4953000"/>
          </a:xfrm>
        </p:spPr>
        <p:txBody>
          <a:bodyPr/>
          <a:lstStyle/>
          <a:p>
            <a:r>
              <a:rPr lang="zh-CN" altLang="en-US" sz="2800" dirty="0"/>
              <a:t>证明：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需要性质：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5F6789A-DD4E-439A-AA13-FB4EA6D521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33600" y="914400"/>
                <a:ext cx="4572000" cy="838201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5F6789A-DD4E-439A-AA13-FB4EA6D5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914400"/>
                <a:ext cx="4572000" cy="838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68854EA7-430D-4067-945F-4C2930CD50ED}"/>
                  </a:ext>
                </a:extLst>
              </p:cNvPr>
              <p:cNvSpPr txBox="1"/>
              <p:nvPr/>
            </p:nvSpPr>
            <p:spPr bwMode="auto">
              <a:xfrm>
                <a:off x="1587707" y="1981200"/>
                <a:ext cx="6946693" cy="269947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latin typeface="Arial" panose="020B0604020202020204" pitchFamily="34" charset="0"/>
                        </a:rPr>
                        <m:t>★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/>
                  <a:t>                  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𝜇𝜏</m:t>
                            </m:r>
                          </m:sup>
                        </m:sSup>
                      </m:e>
                    </m:nary>
                    <m:r>
                      <a:rPr lang="en-US" altLang="zh-CN" sz="24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𝜇𝜏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68854EA7-430D-4067-945F-4C2930CD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707" y="1981200"/>
                <a:ext cx="6946693" cy="2699473"/>
              </a:xfrm>
              <a:prstGeom prst="rect">
                <a:avLst/>
              </a:prstGeom>
              <a:blipFill>
                <a:blip r:embed="rId4"/>
                <a:stretch>
                  <a:fillRect b="-359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7BF2450A-2ED8-486E-BC66-7AA27D3DD3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67000" y="4855029"/>
                <a:ext cx="5410200" cy="1284514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𝜇𝜏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7BF2450A-2ED8-486E-BC66-7AA27D3DD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855029"/>
                <a:ext cx="5410200" cy="1284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6D6563DD-A8CD-42CF-9D44-A7E2F37E62BE}"/>
              </a:ext>
            </a:extLst>
          </p:cNvPr>
          <p:cNvSpPr/>
          <p:nvPr/>
        </p:nvSpPr>
        <p:spPr>
          <a:xfrm>
            <a:off x="5105400" y="3322899"/>
            <a:ext cx="1676400" cy="457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5E3AAE-5DFE-4563-9134-E751A83A43AF}"/>
              </a:ext>
            </a:extLst>
          </p:cNvPr>
          <p:cNvSpPr/>
          <p:nvPr/>
        </p:nvSpPr>
        <p:spPr>
          <a:xfrm>
            <a:off x="2667000" y="4855028"/>
            <a:ext cx="5410200" cy="1284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采样函数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8F24F0-25D3-4ED6-9E47-FBCECCA4E2C1}"/>
              </a:ext>
            </a:extLst>
          </p:cNvPr>
          <p:cNvSpPr/>
          <p:nvPr/>
        </p:nvSpPr>
        <p:spPr>
          <a:xfrm>
            <a:off x="149225" y="5031953"/>
            <a:ext cx="8880475" cy="174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01708A1-178F-46D3-A7D0-23A48D2A6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34" y="1021499"/>
            <a:ext cx="4371975" cy="568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66ECB5F3-F1DA-41B1-A604-7B3BD396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10" y="1038623"/>
            <a:ext cx="1514475" cy="48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06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0E4E965-FBC6-422D-AFDA-121723D8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 sz="2800"/>
              <a:t>采样函数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16DA68-3C37-46F0-BEAD-7471D642C383}"/>
              </a:ext>
            </a:extLst>
          </p:cNvPr>
          <p:cNvSpPr/>
          <p:nvPr/>
        </p:nvSpPr>
        <p:spPr>
          <a:xfrm>
            <a:off x="149225" y="5031953"/>
            <a:ext cx="8880475" cy="174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066800"/>
                <a:ext cx="7967662" cy="3965153"/>
              </a:xfrm>
            </p:spPr>
            <p:txBody>
              <a:bodyPr/>
              <a:lstStyle/>
              <a:p>
                <a:pPr marL="376237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/>
                      <m:t>s</m:t>
                    </m:r>
                    <m:r>
                      <m:rPr>
                        <m:nor/>
                      </m:rPr>
                      <a:rPr lang="el-GR" altLang="zh-CN" sz="2400" i="1" baseline="-25000" dirty="0" smtClean="0"/>
                      <m:t>Δ</m:t>
                    </m:r>
                    <m:r>
                      <m:rPr>
                        <m:nor/>
                      </m:rPr>
                      <a:rPr lang="en-US" altLang="zh-CN" sz="2400" i="1" baseline="-25000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周期为</a:t>
                </a:r>
                <a:r>
                  <a:rPr lang="el-GR" altLang="zh-CN" sz="2400" dirty="0">
                    <a:solidFill>
                      <a:srgbClr val="0000FF"/>
                    </a:solidFill>
                  </a:rPr>
                  <a:t>Δ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T</a:t>
                </a:r>
                <a:r>
                  <a:rPr lang="zh-CN" altLang="en-US" sz="2400" dirty="0"/>
                  <a:t>的采样函数：</a:t>
                </a:r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76237" indent="-342900"/>
                <a:r>
                  <a:rPr lang="zh-CN" altLang="en-US" sz="2400" dirty="0"/>
                  <a:t>因此，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/>
                      <m:t>s</m:t>
                    </m:r>
                    <m:r>
                      <m:rPr>
                        <m:nor/>
                      </m:rPr>
                      <a:rPr lang="el-GR" altLang="zh-CN" sz="2400" i="1" baseline="-25000" dirty="0" smtClean="0"/>
                      <m:t>Δ</m:t>
                    </m:r>
                    <m:r>
                      <m:rPr>
                        <m:nor/>
                      </m:rPr>
                      <a:rPr lang="en-US" altLang="zh-CN" sz="2400" i="1" baseline="-25000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</m:oMath>
                </a14:m>
                <a:r>
                  <a:rPr lang="zh-CN" altLang="en-US" sz="2400" dirty="0"/>
                  <a:t>可以展开为傅里叶级数：</a:t>
                </a:r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3337" indent="0">
                  <a:buNone/>
                </a:pPr>
                <a:r>
                  <a:rPr lang="en-US" altLang="zh-CN" sz="2400" dirty="0"/>
                  <a:t>    </a:t>
                </a:r>
              </a:p>
              <a:p>
                <a:pPr marL="376237" indent="-342900"/>
                <a:r>
                  <a:rPr lang="zh-CN" altLang="en-US" sz="2400" dirty="0"/>
                  <a:t>进而，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 smtClean="0"/>
                      <m:t>s</m:t>
                    </m:r>
                    <m:r>
                      <m:rPr>
                        <m:nor/>
                      </m:rPr>
                      <a:rPr lang="el-GR" altLang="zh-CN" sz="2400" i="1" baseline="-25000" dirty="0" smtClean="0"/>
                      <m:t>Δ</m:t>
                    </m:r>
                    <m:r>
                      <m:rPr>
                        <m:nor/>
                      </m:rPr>
                      <a:rPr lang="en-US" altLang="zh-CN" sz="2400" i="1" baseline="-25000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(</m:t>
                    </m:r>
                    <m:r>
                      <m:rPr>
                        <m:nor/>
                      </m:rPr>
                      <a:rPr lang="en-US" altLang="zh-CN" sz="2400" i="1" dirty="0" smtClean="0"/>
                      <m:t>t</m:t>
                    </m:r>
                    <m:r>
                      <m:rPr>
                        <m:nor/>
                      </m:rPr>
                      <a:rPr lang="en-US" altLang="zh-CN" sz="2400" dirty="0" smtClean="0"/>
                      <m:t>)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傅里叶变换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altLang="zh-CN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为：</a:t>
                </a: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066800"/>
                <a:ext cx="7967662" cy="3965153"/>
              </a:xfrm>
              <a:blipFill>
                <a:blip r:embed="rId3"/>
                <a:stretch>
                  <a:fillRect l="-230" t="-1692" b="-3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3D7D3DAE-907C-4538-BA03-3E16A76E51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8516" y="3435119"/>
                <a:ext cx="8586968" cy="970344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33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s</m:t>
                      </m:r>
                      <m:r>
                        <m:rPr>
                          <m:nor/>
                        </m:rPr>
                        <a:rPr lang="el-GR" altLang="zh-CN" i="1" baseline="-25000" dirty="0" smtClean="0"/>
                        <m:t>Δ</m:t>
                      </m:r>
                      <m:r>
                        <m:rPr>
                          <m:nor/>
                        </m:rPr>
                        <a:rPr lang="en-US" altLang="zh-CN" i="1" baseline="-25000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dirty="0" smtClean="0"/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baseline="-2500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CN" b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zh-CN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l-GR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3D7D3DAE-907C-4538-BA03-3E16A76E5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516" y="3435119"/>
                <a:ext cx="8586968" cy="970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B407FAFD-A1A5-4E34-AF39-0B2825A846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200" y="5098365"/>
                <a:ext cx="8991600" cy="978481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337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i="1" dirty="0"/>
                            <m:t>s</m:t>
                          </m:r>
                          <m:r>
                            <m:rPr>
                              <m:nor/>
                            </m:rPr>
                            <a:rPr lang="el-GR" altLang="zh-CN" i="1" baseline="-25000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i="1" baseline="-25000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f>
                                    <m:f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 dirty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i="1" dirty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zh-CN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a:rPr lang="el-GR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" name="Object 4">
                <a:extLst>
                  <a:ext uri="{FF2B5EF4-FFF2-40B4-BE49-F238E27FC236}">
                    <a16:creationId xmlns:a16="http://schemas.microsoft.com/office/drawing/2014/main" id="{B407FAFD-A1A5-4E34-AF39-0B2825A84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098365"/>
                <a:ext cx="8991600" cy="9784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1A9EE20-A26B-480D-835D-5F86F76E05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72419" y="1690306"/>
                <a:ext cx="5945981" cy="906844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3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s</m:t>
                      </m:r>
                      <m:r>
                        <m:rPr>
                          <m:nor/>
                        </m:rPr>
                        <a:rPr lang="el-GR" altLang="zh-CN" i="1" baseline="-25000" dirty="0" smtClean="0"/>
                        <m:t>Δ</m:t>
                      </m:r>
                      <m:r>
                        <m:rPr>
                          <m:nor/>
                        </m:rPr>
                        <a:rPr lang="en-US" altLang="zh-CN" i="1" baseline="-25000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i="1" dirty="0" smtClean="0"/>
                        <m:t>t</m:t>
                      </m:r>
                      <m:r>
                        <m:rPr>
                          <m:nor/>
                        </m:rPr>
                        <a:rPr lang="en-US" altLang="zh-CN" dirty="0" smtClean="0"/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altLang="zh-CN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n</m:t>
                          </m:r>
                          <m:r>
                            <m:rPr>
                              <m:nor/>
                            </m:rPr>
                            <a:rPr lang="el-GR" altLang="zh-CN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m:rPr>
                          <m:nor/>
                        </m:rPr>
                        <a:rPr lang="el-GR" altLang="zh-CN" i="1" dirty="0"/>
                        <m:t>δ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b="0" i="1" dirty="0" smtClean="0"/>
                        <m:t>x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dirty="0" smtClean="0"/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0" i="0" dirty="0" smtClean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,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1A9EE20-A26B-480D-835D-5F86F76E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2419" y="1690306"/>
                <a:ext cx="5945981" cy="906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F32D428-1678-4AB6-9E99-F07E6326AB97}"/>
              </a:ext>
            </a:extLst>
          </p:cNvPr>
          <p:cNvSpPr/>
          <p:nvPr/>
        </p:nvSpPr>
        <p:spPr>
          <a:xfrm>
            <a:off x="6334122" y="5106620"/>
            <a:ext cx="2324100" cy="971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066800"/>
                <a:ext cx="7967662" cy="4953000"/>
              </a:xfrm>
            </p:spPr>
            <p:txBody>
              <a:bodyPr/>
              <a:lstStyle/>
              <a:p>
                <a:pPr marL="376237" indent="-342900"/>
                <a:r>
                  <a:rPr lang="zh-CN" altLang="en-US" sz="2400" dirty="0"/>
                  <a:t>（空域上）采样后的函数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33337" indent="0">
                  <a:buNone/>
                </a:pPr>
                <a:r>
                  <a:rPr lang="en-US" altLang="zh-CN" sz="2400" dirty="0"/>
                  <a:t>    </a:t>
                </a:r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76237" indent="-342900"/>
                <a:r>
                  <a:rPr lang="en-US" altLang="zh-CN" sz="2400" dirty="0">
                    <a:solidFill>
                      <a:srgbClr val="836967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的傅里叶变换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76237" indent="-342900"/>
                <a:endParaRPr lang="en-US" altLang="zh-CN" dirty="0"/>
              </a:p>
            </p:txBody>
          </p:sp>
        </mc:Choice>
        <mc:Fallback xmlns="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066800"/>
                <a:ext cx="7967662" cy="4953000"/>
              </a:xfrm>
              <a:blipFill>
                <a:blip r:embed="rId3"/>
                <a:stretch>
                  <a:fillRect l="-230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1A9EE20-A26B-480D-835D-5F86F76E05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65684" y="1613642"/>
                <a:ext cx="5660231" cy="1134039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33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i="1" dirty="0"/>
                        <m:t>s</m:t>
                      </m:r>
                      <m:r>
                        <m:rPr>
                          <m:nor/>
                        </m:rPr>
                        <a:rPr lang="el-GR" altLang="zh-CN" sz="2400" i="1" baseline="-25000" dirty="0"/>
                        <m:t>Δ</m:t>
                      </m:r>
                      <m:r>
                        <m:rPr>
                          <m:nor/>
                        </m:rPr>
                        <a:rPr lang="en-US" altLang="zh-CN" sz="2400" i="1" baseline="-25000" dirty="0"/>
                        <m:t>T</m:t>
                      </m:r>
                      <m:r>
                        <m:rPr>
                          <m:nor/>
                        </m:rPr>
                        <a:rPr lang="en-US" altLang="zh-CN" sz="2400" dirty="0"/>
                        <m:t>(</m:t>
                      </m:r>
                      <m:r>
                        <m:rPr>
                          <m:nor/>
                        </m:rPr>
                        <a:rPr lang="en-US" altLang="zh-CN" sz="2400" i="1" dirty="0"/>
                        <m:t>t</m:t>
                      </m:r>
                      <m:r>
                        <m:rPr>
                          <m:nor/>
                        </m:rPr>
                        <a:rPr lang="en-US" altLang="zh-CN" sz="2400" dirty="0"/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n</m:t>
                          </m:r>
                          <m:r>
                            <m:rPr>
                              <m:nor/>
                            </m:rPr>
                            <a:rPr lang="el-GR" altLang="zh-CN" sz="2400" i="1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41A9EE20-A26B-480D-835D-5F86F76E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684" y="1613642"/>
                <a:ext cx="5660231" cy="1134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00E4E965-FBC6-422D-AFDA-121723D8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 sz="2800"/>
              <a:t>采样函数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AA345F-21FC-40AA-92EF-75158C06C349}"/>
              </a:ext>
            </a:extLst>
          </p:cNvPr>
          <p:cNvSpPr/>
          <p:nvPr/>
        </p:nvSpPr>
        <p:spPr>
          <a:xfrm>
            <a:off x="110331" y="5029200"/>
            <a:ext cx="8880475" cy="174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CFD8CA68-24FC-4B66-B1A9-7E2890F3B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19200" y="3429000"/>
                <a:ext cx="6553200" cy="304800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i="1" dirty="0"/>
                            <m:t>s</m:t>
                          </m:r>
                          <m:r>
                            <m:rPr>
                              <m:nor/>
                            </m:rPr>
                            <a:rPr lang="el-GR" altLang="zh-CN" sz="2400" i="1" baseline="-25000" dirty="0"/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sz="2400" i="1" baseline="-25000" dirty="0"/>
                            <m:t>T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𝑆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l-GR" altLang="zh-CN" sz="2400" i="1" dirty="0"/>
                              <m:t>δ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l-GR" altLang="zh-CN" sz="2400" i="1" dirty="0"/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400" dirty="0"/>
                              <m:t>(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CFD8CA68-24FC-4B66-B1A9-7E2890F3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429000"/>
                <a:ext cx="6553200" cy="304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F455EE3-EF10-456A-A0DE-F39DA5749DA7}"/>
              </a:ext>
            </a:extLst>
          </p:cNvPr>
          <p:cNvSpPr/>
          <p:nvPr/>
        </p:nvSpPr>
        <p:spPr>
          <a:xfrm>
            <a:off x="2265362" y="5812553"/>
            <a:ext cx="2763838" cy="664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52D162-30EE-401E-8F3A-E311667EBF45}"/>
              </a:ext>
            </a:extLst>
          </p:cNvPr>
          <p:cNvSpPr/>
          <p:nvPr/>
        </p:nvSpPr>
        <p:spPr>
          <a:xfrm>
            <a:off x="3514726" y="4572000"/>
            <a:ext cx="3243259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2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CFF069D-9794-481A-BEFA-31A7C2758792}"/>
              </a:ext>
            </a:extLst>
          </p:cNvPr>
          <p:cNvSpPr/>
          <p:nvPr/>
        </p:nvSpPr>
        <p:spPr>
          <a:xfrm>
            <a:off x="4429126" y="4267200"/>
            <a:ext cx="1295400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7" y="1371600"/>
                <a:ext cx="8008938" cy="4038600"/>
              </a:xfrm>
              <a:solidFill>
                <a:schemeClr val="bg1">
                  <a:alpha val="0"/>
                </a:schemeClr>
              </a:solidFill>
            </p:spPr>
            <p:txBody>
              <a:bodyPr/>
              <a:lstStyle/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lvl="0">
                  <a:spcBef>
                    <a:spcPct val="30000"/>
                  </a:spcBef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是由无限多个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组成的、周期为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sz="2400" dirty="0"/>
                  <a:t>的序列</a:t>
                </a:r>
                <a:endParaRPr lang="en-US" altLang="zh-CN" sz="2400" dirty="0"/>
              </a:p>
              <a:p>
                <a:pPr>
                  <a:spcBef>
                    <a:spcPct val="30000"/>
                  </a:spcBef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400" dirty="0"/>
                  <a:t>因此，只要我们能从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中，提取出来一个完整的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，就可以用傅里叶反变换，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无损恢复</a:t>
                </a:r>
                <a:r>
                  <a:rPr lang="zh-CN" altLang="en-US" sz="2400" dirty="0"/>
                  <a:t>原始图像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>
                  <a:spcBef>
                    <a:spcPct val="30000"/>
                  </a:spcBef>
                  <a:buClrTx/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400" dirty="0"/>
                  <a:t>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中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提取一个完整的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前提条件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是什么呢？</a:t>
                </a:r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  <a:p>
                <a:pPr marL="376237" indent="-342900"/>
                <a:endParaRPr lang="en-US" altLang="zh-CN" dirty="0"/>
              </a:p>
            </p:txBody>
          </p:sp>
        </mc:Choice>
        <mc:Fallback xmlns="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7" y="1371600"/>
                <a:ext cx="8008938" cy="4038600"/>
              </a:xfrm>
              <a:blipFill>
                <a:blip r:embed="rId3"/>
                <a:stretch>
                  <a:fillRect l="-1065" r="-4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0E4E965-FBC6-422D-AFDA-121723D8A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 sz="2800" dirty="0"/>
              <a:t>采样定理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CFD8CA68-24FC-4B66-B1A9-7E2890F3B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607469" y="1532961"/>
                <a:ext cx="3886200" cy="1134039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m:rPr>
                              <m:nor/>
                            </m:rPr>
                            <a:rPr lang="en-US" altLang="zh-CN" sz="2400" dirty="0"/>
                            <m:t>(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CFD8CA68-24FC-4B66-B1A9-7E2890F3B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469" y="1532961"/>
                <a:ext cx="3886200" cy="11340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38E95-97FB-49A7-BDD6-C58B8746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8B97B-1FAC-47B1-AD22-8FECE410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B180-50A7-461E-A2BA-D83B07D516B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937468DD-1DCE-4978-85A0-9C0D106BB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3886200"/>
          </a:xfrm>
        </p:spPr>
        <p:txBody>
          <a:bodyPr/>
          <a:lstStyle/>
          <a:p>
            <a:r>
              <a:rPr lang="zh-CN" altLang="en-US" sz="2600"/>
              <a:t>利用频率成分和图像外表之间的对应关系。</a:t>
            </a:r>
          </a:p>
          <a:p>
            <a:pPr lvl="1"/>
            <a:r>
              <a:rPr lang="zh-CN" altLang="en-US" sz="2100"/>
              <a:t>一些在空间域表述困难的增强任务，在频率域中变得普通</a:t>
            </a:r>
          </a:p>
          <a:p>
            <a:pPr marL="471487" lvl="1" indent="0">
              <a:buNone/>
            </a:pPr>
            <a:endParaRPr lang="zh-CN" altLang="en-US" sz="1100"/>
          </a:p>
          <a:p>
            <a:r>
              <a:rPr lang="zh-CN" altLang="en-US" sz="2600"/>
              <a:t>可以在频率域指定滤波器，做反变换，作为空间域滤波器的指导</a:t>
            </a:r>
          </a:p>
          <a:p>
            <a:pPr lvl="1"/>
            <a:r>
              <a:rPr lang="zh-CN" altLang="en-US" sz="2100"/>
              <a:t>通过频率域试验选择了空间滤波，通常实施都在空域进行</a:t>
            </a:r>
            <a:endParaRPr lang="en-US" altLang="zh-CN" sz="2100"/>
          </a:p>
          <a:p>
            <a:endParaRPr lang="en-US" altLang="zh-CN" sz="1200"/>
          </a:p>
          <a:p>
            <a:r>
              <a:rPr lang="zh-CN" altLang="en-US" sz="2600"/>
              <a:t>滤波在频率域更为直观</a:t>
            </a:r>
          </a:p>
          <a:p>
            <a:pPr lvl="1"/>
            <a:r>
              <a:rPr lang="zh-CN" altLang="en-US" sz="2100"/>
              <a:t>数学的棱镜</a:t>
            </a:r>
          </a:p>
          <a:p>
            <a:pPr marL="0" indent="0">
              <a:buNone/>
            </a:pPr>
            <a:endParaRPr lang="zh-CN" altLang="en-US" sz="2200"/>
          </a:p>
          <a:p>
            <a:endParaRPr lang="en-US" altLang="zh-CN" sz="240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B255F5A-D6A4-41F3-B2D8-45695E1D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为什么要在频率域研究图像增强？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90538" y="1219200"/>
                <a:ext cx="8120062" cy="3505200"/>
              </a:xfrm>
            </p:spPr>
            <p:txBody>
              <a:bodyPr/>
              <a:lstStyle/>
              <a:p>
                <a:pPr marL="376237" indent="-342900"/>
                <a:r>
                  <a:rPr lang="zh-CN" altLang="en-US" sz="2800" dirty="0">
                    <a:solidFill>
                      <a:srgbClr val="0000FF"/>
                    </a:solidFill>
                  </a:rPr>
                  <a:t>采样定理</a:t>
                </a:r>
                <a:r>
                  <a:rPr lang="zh-CN" altLang="en-US" sz="2800" dirty="0"/>
                  <a:t>：</a:t>
                </a:r>
                <a:r>
                  <a:rPr lang="zh-CN" altLang="en-US" sz="2400" dirty="0"/>
                  <a:t>当采样函数的频率</a:t>
                </a:r>
                <a:r>
                  <a:rPr lang="en-US" altLang="zh-CN" sz="2400" dirty="0"/>
                  <a:t>1/</a:t>
                </a:r>
                <a:r>
                  <a:rPr lang="el-GR" altLang="zh-CN" sz="2400" dirty="0"/>
                  <a:t>Δ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，大于原始图像的最高频率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sz="2400" baseline="-25000" dirty="0"/>
                  <a:t>max</a:t>
                </a:r>
                <a:r>
                  <a:rPr lang="zh-CN" altLang="en-US" sz="2400" dirty="0"/>
                  <a:t>的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倍时，即可从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中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提取出完整的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，进而无损恢复出原始图像。</a:t>
                </a:r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76237" indent="-342900"/>
                <a:endParaRPr lang="en-US" altLang="zh-CN" sz="2400" dirty="0"/>
              </a:p>
              <a:p>
                <a:pPr marL="33337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90538" y="1219200"/>
                <a:ext cx="8120062" cy="3505200"/>
              </a:xfrm>
              <a:blipFill>
                <a:blip r:embed="rId4"/>
                <a:stretch>
                  <a:fillRect l="-450" t="-1739" r="-4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1380" name="Object 4">
            <a:extLst>
              <a:ext uri="{FF2B5EF4-FFF2-40B4-BE49-F238E27FC236}">
                <a16:creationId xmlns:a16="http://schemas.microsoft.com/office/drawing/2014/main" id="{ECEB36C7-7E72-473E-8DE0-2904A878359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07659660"/>
              </p:ext>
            </p:extLst>
          </p:nvPr>
        </p:nvGraphicFramePr>
        <p:xfrm>
          <a:off x="2209800" y="3224213"/>
          <a:ext cx="1765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12520" imgH="406080" progId="Equation.3">
                  <p:embed/>
                </p:oleObj>
              </mc:Choice>
              <mc:Fallback>
                <p:oleObj name="公式" r:id="rId5" imgW="812520" imgH="406080" progId="Equation.3">
                  <p:embed/>
                  <p:pic>
                    <p:nvPicPr>
                      <p:cNvPr id="741380" name="Object 4">
                        <a:extLst>
                          <a:ext uri="{FF2B5EF4-FFF2-40B4-BE49-F238E27FC236}">
                            <a16:creationId xmlns:a16="http://schemas.microsoft.com/office/drawing/2014/main" id="{ECEB36C7-7E72-473E-8DE0-2904A8783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24213"/>
                        <a:ext cx="1765300" cy="882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2628E9F2-A0F0-4749-B209-02DE98602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20104"/>
              </p:ext>
            </p:extLst>
          </p:nvPr>
        </p:nvGraphicFramePr>
        <p:xfrm>
          <a:off x="4885293" y="3224809"/>
          <a:ext cx="17383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99920" imgH="406080" progId="Equation.3">
                  <p:embed/>
                </p:oleObj>
              </mc:Choice>
              <mc:Fallback>
                <p:oleObj name="公式" r:id="rId7" imgW="799920" imgH="406080" progId="Equation.3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2628E9F2-A0F0-4749-B209-02DE98602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293" y="3224809"/>
                        <a:ext cx="1738313" cy="882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E52EE7D-1CFE-41E3-9A6F-363424804235}"/>
              </a:ext>
            </a:extLst>
          </p:cNvPr>
          <p:cNvSpPr txBox="1"/>
          <p:nvPr/>
        </p:nvSpPr>
        <p:spPr>
          <a:xfrm>
            <a:off x="6553200" y="37454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（二维条件）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85A7D05-97C4-477A-A096-5AF46F7BA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 sz="2800"/>
              <a:t>采样定理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920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采样定理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8F24F0-25D3-4ED6-9E47-FBCECCA4E2C1}"/>
              </a:ext>
            </a:extLst>
          </p:cNvPr>
          <p:cNvSpPr/>
          <p:nvPr/>
        </p:nvSpPr>
        <p:spPr>
          <a:xfrm>
            <a:off x="149225" y="5031953"/>
            <a:ext cx="8880475" cy="174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1DA56D-8813-4E5E-AD6B-64A1C277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5454"/>
            <a:ext cx="5477828" cy="565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73F5A5B-9396-4C10-B496-53738E63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14" y="1065454"/>
            <a:ext cx="1485900" cy="406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6F5E497-A6FF-4A29-B0E3-5046BCCCFC2B}"/>
              </a:ext>
            </a:extLst>
          </p:cNvPr>
          <p:cNvSpPr txBox="1"/>
          <p:nvPr/>
        </p:nvSpPr>
        <p:spPr>
          <a:xfrm>
            <a:off x="2640490" y="118723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baseline="-25000"/>
              <a:t>max</a:t>
            </a:r>
            <a:endParaRPr lang="zh-CN" altLang="en-US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204825-897F-4AAC-B038-3583C6FE2482}"/>
              </a:ext>
            </a:extLst>
          </p:cNvPr>
          <p:cNvSpPr txBox="1"/>
          <p:nvPr/>
        </p:nvSpPr>
        <p:spPr>
          <a:xfrm>
            <a:off x="3577114" y="118723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000" baseline="-25000"/>
              <a:t>max</a:t>
            </a:r>
            <a:endParaRPr lang="zh-CN" altLang="en-US" sz="200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2273D34-72E4-4A59-88EF-16D8E2C94FEB}"/>
              </a:ext>
            </a:extLst>
          </p:cNvPr>
          <p:cNvCxnSpPr/>
          <p:nvPr/>
        </p:nvCxnSpPr>
        <p:spPr>
          <a:xfrm>
            <a:off x="3035300" y="16383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94562C-C6F2-46D4-998F-3C88BEE9505B}"/>
              </a:ext>
            </a:extLst>
          </p:cNvPr>
          <p:cNvCxnSpPr/>
          <p:nvPr/>
        </p:nvCxnSpPr>
        <p:spPr>
          <a:xfrm>
            <a:off x="3810000" y="16383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话气泡: 矩形 4">
                <a:extLst>
                  <a:ext uri="{FF2B5EF4-FFF2-40B4-BE49-F238E27FC236}">
                    <a16:creationId xmlns:a16="http://schemas.microsoft.com/office/drawing/2014/main" id="{C3FE1EFA-BB3B-455C-A7BC-91C48B8674AE}"/>
                  </a:ext>
                </a:extLst>
              </p:cNvPr>
              <p:cNvSpPr/>
              <p:nvPr/>
            </p:nvSpPr>
            <p:spPr>
              <a:xfrm>
                <a:off x="149225" y="2286000"/>
                <a:ext cx="1807685" cy="608224"/>
              </a:xfrm>
              <a:prstGeom prst="wedgeRectCallout">
                <a:avLst>
                  <a:gd name="adj1" fmla="val 118835"/>
                  <a:gd name="adj2" fmla="val 48349"/>
                </a:avLst>
              </a:prstGeom>
              <a:solidFill>
                <a:schemeClr val="bg1"/>
              </a:solidFill>
              <a:ln w="38100"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l-GR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zh-CN" altLang="en-US" baseline="-250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对话气泡: 矩形 4">
                <a:extLst>
                  <a:ext uri="{FF2B5EF4-FFF2-40B4-BE49-F238E27FC236}">
                    <a16:creationId xmlns:a16="http://schemas.microsoft.com/office/drawing/2014/main" id="{C3FE1EFA-BB3B-455C-A7BC-91C48B867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2286000"/>
                <a:ext cx="1807685" cy="608224"/>
              </a:xfrm>
              <a:prstGeom prst="wedgeRectCallout">
                <a:avLst>
                  <a:gd name="adj1" fmla="val 118835"/>
                  <a:gd name="adj2" fmla="val 48349"/>
                </a:avLst>
              </a:prstGeom>
              <a:blipFill>
                <a:blip r:embed="rId5"/>
                <a:stretch>
                  <a:fillRect/>
                </a:stretch>
              </a:blipFill>
              <a:ln w="38100" cap="rnd"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860A02-EB5C-46E3-A90C-163BF6411A34}"/>
              </a:ext>
            </a:extLst>
          </p:cNvPr>
          <p:cNvCxnSpPr>
            <a:cxnSpLocks/>
          </p:cNvCxnSpPr>
          <p:nvPr/>
        </p:nvCxnSpPr>
        <p:spPr>
          <a:xfrm>
            <a:off x="2962275" y="2754101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ECF070-E173-410A-A66F-C4A5ED927AA9}"/>
              </a:ext>
            </a:extLst>
          </p:cNvPr>
          <p:cNvCxnSpPr>
            <a:cxnSpLocks/>
          </p:cNvCxnSpPr>
          <p:nvPr/>
        </p:nvCxnSpPr>
        <p:spPr>
          <a:xfrm>
            <a:off x="3867150" y="2754101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对话气泡: 矩形 20">
                <a:extLst>
                  <a:ext uri="{FF2B5EF4-FFF2-40B4-BE49-F238E27FC236}">
                    <a16:creationId xmlns:a16="http://schemas.microsoft.com/office/drawing/2014/main" id="{D7F81B7F-1504-4D6B-AB98-6418F1B70AC9}"/>
                  </a:ext>
                </a:extLst>
              </p:cNvPr>
              <p:cNvSpPr/>
              <p:nvPr/>
            </p:nvSpPr>
            <p:spPr>
              <a:xfrm>
                <a:off x="168275" y="3811376"/>
                <a:ext cx="1807685" cy="608224"/>
              </a:xfrm>
              <a:prstGeom prst="wedgeRectCallout">
                <a:avLst>
                  <a:gd name="adj1" fmla="val 120943"/>
                  <a:gd name="adj2" fmla="val 37387"/>
                </a:avLst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i="1" baseline="-250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zh-CN" altLang="en-US" baseline="-250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对话气泡: 矩形 20">
                <a:extLst>
                  <a:ext uri="{FF2B5EF4-FFF2-40B4-BE49-F238E27FC236}">
                    <a16:creationId xmlns:a16="http://schemas.microsoft.com/office/drawing/2014/main" id="{D7F81B7F-1504-4D6B-AB98-6418F1B70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5" y="3811376"/>
                <a:ext cx="1807685" cy="608224"/>
              </a:xfrm>
              <a:prstGeom prst="wedgeRectCallout">
                <a:avLst>
                  <a:gd name="adj1" fmla="val 120943"/>
                  <a:gd name="adj2" fmla="val 37387"/>
                </a:avLst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29F630-4798-4883-A7B5-C6D2F016AF91}"/>
              </a:ext>
            </a:extLst>
          </p:cNvPr>
          <p:cNvCxnSpPr>
            <a:cxnSpLocks/>
          </p:cNvCxnSpPr>
          <p:nvPr/>
        </p:nvCxnSpPr>
        <p:spPr>
          <a:xfrm>
            <a:off x="3048000" y="4170151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0EE4B4-1675-4A8D-A79F-157FEB3821A1}"/>
              </a:ext>
            </a:extLst>
          </p:cNvPr>
          <p:cNvCxnSpPr>
            <a:cxnSpLocks/>
          </p:cNvCxnSpPr>
          <p:nvPr/>
        </p:nvCxnSpPr>
        <p:spPr>
          <a:xfrm>
            <a:off x="3795712" y="4177295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对话气泡: 矩形 26">
                <a:extLst>
                  <a:ext uri="{FF2B5EF4-FFF2-40B4-BE49-F238E27FC236}">
                    <a16:creationId xmlns:a16="http://schemas.microsoft.com/office/drawing/2014/main" id="{CDC3447A-BDE3-4C79-B238-76B2CF5E44C3}"/>
                  </a:ext>
                </a:extLst>
              </p:cNvPr>
              <p:cNvSpPr/>
              <p:nvPr/>
            </p:nvSpPr>
            <p:spPr>
              <a:xfrm>
                <a:off x="152400" y="5276056"/>
                <a:ext cx="1807685" cy="608224"/>
              </a:xfrm>
              <a:prstGeom prst="wedgeRectCallout">
                <a:avLst>
                  <a:gd name="adj1" fmla="val 123577"/>
                  <a:gd name="adj2" fmla="val 26425"/>
                </a:avLst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l-GR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US" altLang="zh-CN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l-GR" altLang="zh-CN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altLang="zh-CN" b="1" i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endParaRPr lang="zh-CN" altLang="en-US" b="1" baseline="-25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对话气泡: 矩形 26">
                <a:extLst>
                  <a:ext uri="{FF2B5EF4-FFF2-40B4-BE49-F238E27FC236}">
                    <a16:creationId xmlns:a16="http://schemas.microsoft.com/office/drawing/2014/main" id="{CDC3447A-BDE3-4C79-B238-76B2CF5E4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276056"/>
                <a:ext cx="1807685" cy="608224"/>
              </a:xfrm>
              <a:prstGeom prst="wedgeRectCallout">
                <a:avLst>
                  <a:gd name="adj1" fmla="val 123577"/>
                  <a:gd name="adj2" fmla="val 26425"/>
                </a:avLst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1BF707-8BEF-45A1-9A59-D17E0BF551AC}"/>
              </a:ext>
            </a:extLst>
          </p:cNvPr>
          <p:cNvCxnSpPr>
            <a:cxnSpLocks/>
          </p:cNvCxnSpPr>
          <p:nvPr/>
        </p:nvCxnSpPr>
        <p:spPr>
          <a:xfrm>
            <a:off x="3152775" y="5614670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AA8CD44-84FA-4B29-B17A-1E150BB7A89C}"/>
              </a:ext>
            </a:extLst>
          </p:cNvPr>
          <p:cNvCxnSpPr>
            <a:cxnSpLocks/>
          </p:cNvCxnSpPr>
          <p:nvPr/>
        </p:nvCxnSpPr>
        <p:spPr>
          <a:xfrm>
            <a:off x="3714750" y="5617951"/>
            <a:ext cx="0" cy="75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DCC002-440A-43A7-A863-9C4EF051528B}"/>
              </a:ext>
            </a:extLst>
          </p:cNvPr>
          <p:cNvSpPr/>
          <p:nvPr/>
        </p:nvSpPr>
        <p:spPr>
          <a:xfrm>
            <a:off x="3035300" y="1005143"/>
            <a:ext cx="778830" cy="291638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4ACB6E1-D429-47B3-9A5F-A54033875148}"/>
              </a:ext>
            </a:extLst>
          </p:cNvPr>
          <p:cNvSpPr/>
          <p:nvPr/>
        </p:nvSpPr>
        <p:spPr>
          <a:xfrm>
            <a:off x="5005385" y="3867148"/>
            <a:ext cx="1228726" cy="381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一维离散傅里叶变换及反变换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066800"/>
                <a:ext cx="7815262" cy="5486400"/>
              </a:xfrm>
            </p:spPr>
            <p:txBody>
              <a:bodyPr/>
              <a:lstStyle/>
              <a:p>
                <a:r>
                  <a:rPr lang="zh-CN" altLang="en-US" sz="2400" dirty="0"/>
                  <a:t>导出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</a:rPr>
                  <a:t>的表达式</a:t>
                </a:r>
                <a:r>
                  <a:rPr lang="zh-CN" altLang="en-US" sz="2400" dirty="0"/>
                  <a:t>如下：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dirty="0"/>
                  <a:t>为了得出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l-GR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，需要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在一个周期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[0,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dirty="0"/>
                  <a:t>内的样本，令</a:t>
                </a:r>
                <a:r>
                  <a:rPr lang="el-GR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μ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𝛥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= 0, 1, … 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-1, </a:t>
                </a:r>
                <a:r>
                  <a:rPr lang="zh-CN" altLang="en-US" sz="2400" dirty="0"/>
                  <a:t>带入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zh-CN" altLang="en-US" sz="2400" dirty="0"/>
                  <a:t>后得到：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41379" name="Rectangle 3">
                <a:extLst>
                  <a:ext uri="{FF2B5EF4-FFF2-40B4-BE49-F238E27FC236}">
                    <a16:creationId xmlns:a16="http://schemas.microsoft.com/office/drawing/2014/main" id="{D64730D5-FFE2-42B9-9296-FD01D4B31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066800"/>
                <a:ext cx="7815262" cy="5486400"/>
              </a:xfrm>
              <a:blipFill>
                <a:blip r:embed="rId3"/>
                <a:stretch>
                  <a:fillRect l="-624" t="-1111" r="-5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929251D4-0F7C-4B0C-852A-24D3B3DE3744}"/>
                  </a:ext>
                </a:extLst>
              </p:cNvPr>
              <p:cNvSpPr txBox="1"/>
              <p:nvPr/>
            </p:nvSpPr>
            <p:spPr bwMode="auto">
              <a:xfrm>
                <a:off x="1388267" y="1708786"/>
                <a:ext cx="6172199" cy="187563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sz="2000" i="1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l-GR" altLang="zh-CN" sz="2000" i="1" baseline="-25000" dirty="0"/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i="1" baseline="-25000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i="1" dirty="0"/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0" i="0" dirty="0" smtClean="0"/>
                                <m:t>]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r>
                  <a:rPr lang="en-US" altLang="zh-CN" sz="200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l-GR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l-GR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00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20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l-GR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00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l-GR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l-GR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929251D4-0F7C-4B0C-852A-24D3B3DE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267" y="1708786"/>
                <a:ext cx="6172199" cy="1875631"/>
              </a:xfrm>
              <a:prstGeom prst="rect">
                <a:avLst/>
              </a:prstGeom>
              <a:blipFill>
                <a:blip r:embed="rId4"/>
                <a:stretch>
                  <a:fillRect b="-383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4939604-2690-410E-8CCD-3A9DF2706988}"/>
              </a:ext>
            </a:extLst>
          </p:cNvPr>
          <p:cNvSpPr/>
          <p:nvPr/>
        </p:nvSpPr>
        <p:spPr>
          <a:xfrm>
            <a:off x="149225" y="5791200"/>
            <a:ext cx="8880475" cy="98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0C7702BF-130D-4127-97D2-9F02E9618796}"/>
                  </a:ext>
                </a:extLst>
              </p:cNvPr>
              <p:cNvSpPr txBox="1"/>
              <p:nvPr/>
            </p:nvSpPr>
            <p:spPr bwMode="auto">
              <a:xfrm>
                <a:off x="942328" y="5143659"/>
                <a:ext cx="7259344" cy="1138158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l-GR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0,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 … 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nor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0C7702BF-130D-4127-97D2-9F02E9618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328" y="5143659"/>
                <a:ext cx="7259344" cy="1138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3DE1668-3F16-4E6F-B2CE-65B84EABEB19}"/>
              </a:ext>
            </a:extLst>
          </p:cNvPr>
          <p:cNvSpPr/>
          <p:nvPr/>
        </p:nvSpPr>
        <p:spPr>
          <a:xfrm>
            <a:off x="2265362" y="3184104"/>
            <a:ext cx="2840038" cy="400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一维离散傅里叶变换及反变换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D64730D5-FFE2-42B9-9296-FD01D4B319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19200"/>
            <a:ext cx="7967662" cy="4953000"/>
          </a:xfrm>
        </p:spPr>
        <p:txBody>
          <a:bodyPr/>
          <a:lstStyle/>
          <a:p>
            <a:r>
              <a:rPr lang="zh-CN" altLang="en-US" sz="2400"/>
              <a:t>单变量函数</a:t>
            </a:r>
            <a:r>
              <a:rPr lang="en-US" altLang="zh-CN" sz="2400" dirty="0"/>
              <a:t>f(x)(x=0,1,2,..,M-1</a:t>
            </a:r>
            <a:r>
              <a:rPr lang="en-US" altLang="zh-CN" sz="2400"/>
              <a:t>)</a:t>
            </a:r>
            <a:r>
              <a:rPr lang="zh-CN" altLang="en-US" sz="2400"/>
              <a:t>的</a:t>
            </a:r>
            <a:r>
              <a:rPr lang="zh-CN" altLang="en-US" sz="2400" b="1">
                <a:solidFill>
                  <a:srgbClr val="0000FF"/>
                </a:solidFill>
              </a:rPr>
              <a:t>离散傅里叶变换</a:t>
            </a:r>
            <a:r>
              <a:rPr lang="en-US" altLang="zh-CN" sz="2400" dirty="0"/>
              <a:t>(</a:t>
            </a:r>
            <a:r>
              <a:rPr lang="en-US" altLang="zh-CN" sz="2400"/>
              <a:t>DFT)</a:t>
            </a:r>
            <a:r>
              <a:rPr lang="zh-CN" altLang="en-US" sz="2400"/>
              <a:t> ：</a:t>
            </a:r>
            <a:endParaRPr lang="en-US" altLang="zh-CN" sz="2400" dirty="0"/>
          </a:p>
          <a:p>
            <a:pPr marL="471487" lvl="1" indent="0">
              <a:buNone/>
            </a:pPr>
            <a:endParaRPr lang="zh-CN" altLang="en-US" sz="2400" dirty="0"/>
          </a:p>
          <a:p>
            <a:pPr lvl="1"/>
            <a:r>
              <a:rPr lang="en-US" altLang="zh-CN" sz="2000" dirty="0"/>
              <a:t>u=0,1,2,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,M-1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给定</a:t>
            </a:r>
            <a:r>
              <a:rPr lang="en-US" altLang="zh-CN" sz="2400" dirty="0"/>
              <a:t>F(</a:t>
            </a:r>
            <a:r>
              <a:rPr lang="en-US" altLang="zh-CN" sz="2400"/>
              <a:t>u)</a:t>
            </a:r>
            <a:r>
              <a:rPr lang="zh-CN" altLang="en-US" sz="2400"/>
              <a:t>，通过</a:t>
            </a:r>
            <a:r>
              <a:rPr lang="zh-CN" altLang="en-US" sz="2400" b="1" dirty="0">
                <a:solidFill>
                  <a:srgbClr val="0000FF"/>
                </a:solidFill>
              </a:rPr>
              <a:t>傅里叶</a:t>
            </a:r>
            <a:r>
              <a:rPr lang="zh-CN" altLang="en-US" sz="2400" b="1">
                <a:solidFill>
                  <a:srgbClr val="0000FF"/>
                </a:solidFill>
              </a:rPr>
              <a:t>反变换</a:t>
            </a:r>
            <a:r>
              <a:rPr lang="en-US" altLang="zh-CN" sz="2400"/>
              <a:t>(IDFT)</a:t>
            </a:r>
            <a:r>
              <a:rPr lang="zh-CN" altLang="en-US" sz="2400"/>
              <a:t>可得</a:t>
            </a:r>
            <a:r>
              <a:rPr lang="en-US" altLang="zh-CN" sz="2400"/>
              <a:t>f</a:t>
            </a:r>
            <a:r>
              <a:rPr lang="en-US" altLang="zh-CN" sz="2400" dirty="0"/>
              <a:t>(</a:t>
            </a:r>
            <a:r>
              <a:rPr lang="en-US" altLang="zh-CN" sz="2400"/>
              <a:t>x)</a:t>
            </a:r>
            <a:r>
              <a:rPr lang="zh-CN" altLang="en-US" sz="2400"/>
              <a:t>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000" dirty="0"/>
              <a:t>x=0,1,2,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,M-1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80" name="Object 4">
                <a:extLst>
                  <a:ext uri="{FF2B5EF4-FFF2-40B4-BE49-F238E27FC236}">
                    <a16:creationId xmlns:a16="http://schemas.microsoft.com/office/drawing/2014/main" id="{ECEB36C7-7E72-473E-8DE0-2904A8783594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146710" y="2012022"/>
                <a:ext cx="4006690" cy="1188378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41380" name="Object 4">
                <a:extLst>
                  <a:ext uri="{FF2B5EF4-FFF2-40B4-BE49-F238E27FC236}">
                    <a16:creationId xmlns:a16="http://schemas.microsoft.com/office/drawing/2014/main" id="{ECEB36C7-7E72-473E-8DE0-2904A878359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146710" y="2012022"/>
                <a:ext cx="4006690" cy="1188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384" name="Object 8">
                <a:extLst>
                  <a:ext uri="{FF2B5EF4-FFF2-40B4-BE49-F238E27FC236}">
                    <a16:creationId xmlns:a16="http://schemas.microsoft.com/office/drawing/2014/main" id="{9296FC7F-C3B6-408D-811F-AC4D33EE36CE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146710" y="4323422"/>
                <a:ext cx="4006690" cy="1188378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41384" name="Object 8">
                <a:extLst>
                  <a:ext uri="{FF2B5EF4-FFF2-40B4-BE49-F238E27FC236}">
                    <a16:creationId xmlns:a16="http://schemas.microsoft.com/office/drawing/2014/main" id="{9296FC7F-C3B6-408D-811F-AC4D33EE36C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146710" y="4323422"/>
                <a:ext cx="4006690" cy="1188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C27C2B7-6F36-41F3-96EB-4F3FD57D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AC151D5-E5C3-440D-AA00-5C1DFA04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5DC49-0F49-4478-B0CD-35FA7AD9020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7609D8AC-294B-4B07-A1BA-C784B96FA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二维离散傅里叶变换对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E7CE5CD1-D770-4E60-9CC6-5FA118AB1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8001000" cy="4953001"/>
          </a:xfrm>
        </p:spPr>
        <p:txBody>
          <a:bodyPr/>
          <a:lstStyle/>
          <a:p>
            <a:r>
              <a:rPr lang="zh-CN" altLang="en-US" sz="2400"/>
              <a:t>尺寸为</a:t>
            </a:r>
            <a:r>
              <a:rPr lang="en-US" altLang="zh-CN" sz="2400"/>
              <a:t>M×N</a:t>
            </a:r>
            <a:r>
              <a:rPr lang="zh-CN" altLang="en-US" sz="2400"/>
              <a:t>的图像函数</a:t>
            </a:r>
            <a:r>
              <a:rPr lang="en-US" altLang="zh-CN" sz="2400"/>
              <a:t>f(x,y)</a:t>
            </a:r>
            <a:r>
              <a:rPr lang="zh-CN" altLang="en-US" sz="2400"/>
              <a:t>的</a:t>
            </a:r>
            <a:r>
              <a:rPr lang="en-US" altLang="zh-CN" sz="2400"/>
              <a:t>DFT</a:t>
            </a:r>
            <a:r>
              <a:rPr lang="zh-CN" altLang="en-US" sz="2400"/>
              <a:t>为</a:t>
            </a:r>
          </a:p>
          <a:p>
            <a:endParaRPr lang="zh-CN" altLang="en-US" sz="240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471487" lvl="1" indent="0">
              <a:buNone/>
            </a:pPr>
            <a:endParaRPr lang="zh-CN" altLang="en-US" sz="2000"/>
          </a:p>
          <a:p>
            <a:pPr lvl="1"/>
            <a:r>
              <a:rPr lang="en-US" altLang="zh-CN" sz="2000"/>
              <a:t>u=0,1,2,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,M-1</a:t>
            </a:r>
            <a:r>
              <a:rPr lang="zh-CN" altLang="en-US" sz="2000"/>
              <a:t>； </a:t>
            </a:r>
            <a:r>
              <a:rPr lang="en-US" altLang="zh-CN" sz="2000"/>
              <a:t>v=0,1,2,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,N-1</a:t>
            </a:r>
          </a:p>
          <a:p>
            <a:pPr lvl="1"/>
            <a:endParaRPr lang="en-US" altLang="zh-CN" sz="1000"/>
          </a:p>
          <a:p>
            <a:r>
              <a:rPr lang="zh-CN" altLang="en-US" sz="2400"/>
              <a:t>给出</a:t>
            </a:r>
            <a:r>
              <a:rPr lang="en-US" altLang="zh-CN" sz="2400"/>
              <a:t>F(u,v),</a:t>
            </a:r>
            <a:r>
              <a:rPr lang="zh-CN" altLang="en-US" sz="2400"/>
              <a:t>可通过</a:t>
            </a:r>
            <a:r>
              <a:rPr lang="en-US" altLang="zh-CN" sz="2400"/>
              <a:t>IDFT</a:t>
            </a:r>
            <a:r>
              <a:rPr lang="zh-CN" altLang="en-US" sz="2400"/>
              <a:t>得到</a:t>
            </a:r>
            <a:r>
              <a:rPr lang="en-US" altLang="zh-CN" sz="2400"/>
              <a:t>f(x,y),</a:t>
            </a:r>
          </a:p>
          <a:p>
            <a:endParaRPr lang="en-US" altLang="zh-CN" sz="1800"/>
          </a:p>
          <a:p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lvl="1"/>
            <a:r>
              <a:rPr lang="en-US" altLang="zh-CN" sz="2000"/>
              <a:t>x=0,1,2,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,M-1</a:t>
            </a:r>
            <a:r>
              <a:rPr lang="zh-CN" altLang="en-US" sz="2000"/>
              <a:t>；</a:t>
            </a:r>
            <a:r>
              <a:rPr lang="en-US" altLang="zh-CN" sz="2000"/>
              <a:t>y=0,1,2,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4" name="Object 4">
                <a:extLst>
                  <a:ext uri="{FF2B5EF4-FFF2-40B4-BE49-F238E27FC236}">
                    <a16:creationId xmlns:a16="http://schemas.microsoft.com/office/drawing/2014/main" id="{BA1076C5-B67A-4284-8207-B53A8BDCCFAD}"/>
                  </a:ext>
                </a:extLst>
              </p:cNvPr>
              <p:cNvSpPr txBox="1"/>
              <p:nvPr/>
            </p:nvSpPr>
            <p:spPr bwMode="auto">
              <a:xfrm>
                <a:off x="1544241" y="4419600"/>
                <a:ext cx="6071393" cy="1206500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𝑣𝑦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47524" name="Object 4">
                <a:extLst>
                  <a:ext uri="{FF2B5EF4-FFF2-40B4-BE49-F238E27FC236}">
                    <a16:creationId xmlns:a16="http://schemas.microsoft.com/office/drawing/2014/main" id="{BA1076C5-B67A-4284-8207-B53A8BDC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4241" y="4419600"/>
                <a:ext cx="6071393" cy="1206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25" name="Object 5">
                <a:extLst>
                  <a:ext uri="{FF2B5EF4-FFF2-40B4-BE49-F238E27FC236}">
                    <a16:creationId xmlns:a16="http://schemas.microsoft.com/office/drawing/2014/main" id="{FADAA882-3AE3-428C-A69C-D0A2B0D2938E}"/>
                  </a:ext>
                </a:extLst>
              </p:cNvPr>
              <p:cNvSpPr txBox="1"/>
              <p:nvPr/>
            </p:nvSpPr>
            <p:spPr bwMode="auto">
              <a:xfrm>
                <a:off x="1556941" y="1752600"/>
                <a:ext cx="6071393" cy="1206500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𝑣𝑦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47525" name="Object 5">
                <a:extLst>
                  <a:ext uri="{FF2B5EF4-FFF2-40B4-BE49-F238E27FC236}">
                    <a16:creationId xmlns:a16="http://schemas.microsoft.com/office/drawing/2014/main" id="{FADAA882-3AE3-428C-A69C-D0A2B0D29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6941" y="1752600"/>
                <a:ext cx="6071393" cy="120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复原图像</a:t>
            </a:r>
            <a:endParaRPr lang="zh-CN" altLang="en-US" sz="28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49F35119-DDC2-416F-91D6-90096689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4" y="1055866"/>
            <a:ext cx="1485900" cy="229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6F6E982-AF64-4608-BA83-32FFA823FDCF}"/>
              </a:ext>
            </a:extLst>
          </p:cNvPr>
          <p:cNvSpPr/>
          <p:nvPr/>
        </p:nvSpPr>
        <p:spPr>
          <a:xfrm>
            <a:off x="149225" y="5031953"/>
            <a:ext cx="8880475" cy="1740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DAC338B-85F1-457B-A722-DB4C252A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48401"/>
            <a:ext cx="6776024" cy="588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BE164A9-487A-4FF5-8E20-604247EC64AF}"/>
              </a:ext>
            </a:extLst>
          </p:cNvPr>
          <p:cNvSpPr/>
          <p:nvPr/>
        </p:nvSpPr>
        <p:spPr>
          <a:xfrm>
            <a:off x="2667000" y="5031952"/>
            <a:ext cx="2133600" cy="37687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复原图像</a:t>
            </a:r>
            <a:endParaRPr lang="zh-CN" altLang="en-US" sz="2800" dirty="0"/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D64730D5-FFE2-42B9-9296-FD01D4B319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143000"/>
            <a:ext cx="8120062" cy="3505200"/>
          </a:xfrm>
        </p:spPr>
        <p:txBody>
          <a:bodyPr/>
          <a:lstStyle/>
          <a:p>
            <a:pPr marL="376237" indent="-342900"/>
            <a:r>
              <a:rPr lang="zh-CN" altLang="en-US" sz="2800">
                <a:solidFill>
                  <a:srgbClr val="0000FF"/>
                </a:solidFill>
              </a:rPr>
              <a:t>把图像复原转换到空域处理</a:t>
            </a:r>
            <a:endParaRPr lang="en-US" altLang="zh-CN" sz="2400"/>
          </a:p>
          <a:p>
            <a:pPr marL="376237" indent="-342900"/>
            <a:endParaRPr lang="en-US" altLang="zh-CN" sz="2400"/>
          </a:p>
          <a:p>
            <a:pPr marL="376237" indent="-342900"/>
            <a:endParaRPr lang="en-US" altLang="zh-CN" sz="2400"/>
          </a:p>
          <a:p>
            <a:pPr marL="376237" indent="-342900"/>
            <a:endParaRPr lang="en-US" altLang="zh-CN" sz="2400"/>
          </a:p>
          <a:p>
            <a:pPr marL="376237" indent="-342900"/>
            <a:endParaRPr lang="en-US" altLang="zh-CN" sz="2400"/>
          </a:p>
          <a:p>
            <a:pPr marL="33337" indent="0">
              <a:buNone/>
            </a:pPr>
            <a:endParaRPr lang="en-US" altLang="zh-C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B4ED12C-7B17-4EFB-B90E-7C4722928A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20412" y="1830333"/>
                <a:ext cx="5703176" cy="312266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b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zh-CN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m:t>★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i="1" dirty="0"/>
                      <m:t>s</m:t>
                    </m:r>
                    <m:r>
                      <m:rPr>
                        <m:nor/>
                      </m:rPr>
                      <a:rPr lang="el-GR" altLang="zh-CN" i="1" baseline="-25000" dirty="0"/>
                      <m:t>Δ</m:t>
                    </m:r>
                    <m:r>
                      <m:rPr>
                        <m:nor/>
                      </m:rPr>
                      <a:rPr lang="en-US" altLang="zh-CN" i="1" baseline="-25000" dirty="0"/>
                      <m:t>T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m:rPr>
                        <m:nor/>
                      </m:rPr>
                      <a:rPr lang="en-US" altLang="zh-CN" i="1" dirty="0"/>
                      <m:t>t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i="0" dirty="0" smtClean="0"/>
                      <m:t>]</m:t>
                    </m:r>
                  </m:oMath>
                </a14:m>
                <a:endParaRPr lang="en-US" altLang="zh-CN" b="0" i="0" dirty="0"/>
              </a:p>
              <a:p>
                <a:pPr>
                  <a:buNone/>
                </a:pPr>
                <a:r>
                  <a:rPr lang="en-US" altLang="zh-CN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zh-CN" alt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m:t>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 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l-GR" altLang="zh-CN" i="1" dirty="0"/>
                          <m:t>δ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n</m:t>
                        </m:r>
                        <m:r>
                          <m:rPr>
                            <m:nor/>
                          </m:rPr>
                          <a:rPr lang="el-GR" altLang="zh-CN" i="1" dirty="0"/>
                          <m:t>Δ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>
                  <a:solidFill>
                    <a:srgbClr val="000000"/>
                  </a:solidFill>
                </a:endParaRPr>
              </a:p>
              <a:p>
                <a:pPr>
                  <a:buNone/>
                </a:pPr>
                <a:r>
                  <a:rPr lang="en-US" altLang="zh-CN" b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=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m:t>★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l-GR" altLang="zh-CN" i="1" dirty="0"/>
                          <m:t>δ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n</m:t>
                        </m:r>
                        <m:r>
                          <m:rPr>
                            <m:nor/>
                          </m:rPr>
                          <a:rPr lang="el-GR" altLang="zh-CN" i="1" dirty="0"/>
                          <m:t>Δ</m:t>
                        </m:r>
                        <m:r>
                          <m:rPr>
                            <m:nor/>
                          </m:rPr>
                          <a:rPr lang="en-US" altLang="zh-CN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]</m:t>
                        </m:r>
                      </m:e>
                    </m:nary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l-GR" altLang="zh-CN" i="1" dirty="0"/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l-GR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d</a:t>
                </a:r>
                <a:r>
                  <a:rPr lang="el-GR" altLang="zh-CN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τ</a:t>
                </a:r>
                <a:endParaRPr lang="en-US" altLang="zh-CN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=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l-GR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l-GR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nary>
                  </m:oMath>
                </a14:m>
                <a:endParaRPr lang="en-US" altLang="zh-CN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sinc[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l-GR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4B4ED12C-7B17-4EFB-B90E-7C4722928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412" y="1830333"/>
                <a:ext cx="5703176" cy="3122667"/>
              </a:xfrm>
              <a:prstGeom prst="rect">
                <a:avLst/>
              </a:prstGeom>
              <a:blipFill>
                <a:blip r:embed="rId3"/>
                <a:stretch>
                  <a:fillRect l="-320" b="-252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65F2AC1-48D9-4F68-A7B3-FD0470DD40D5}"/>
                  </a:ext>
                </a:extLst>
              </p:cNvPr>
              <p:cNvSpPr/>
              <p:nvPr/>
            </p:nvSpPr>
            <p:spPr>
              <a:xfrm>
                <a:off x="3581400" y="5400674"/>
                <a:ext cx="4876800" cy="476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r>
                  <a:rPr lang="zh-CN" altLang="en-US">
                    <a:solidFill>
                      <a:schemeClr val="tx2"/>
                    </a:solidFill>
                  </a:rPr>
                  <a:t>练习：证明最后一步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altLang="zh-CN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>
                    <a:solidFill>
                      <a:schemeClr val="tx2"/>
                    </a:solidFill>
                  </a:rPr>
                  <a:t>=</a:t>
                </a:r>
                <a:r>
                  <a:rPr lang="en-US" altLang="zh-CN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sinc[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l-G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l-G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l-G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el-G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l-GR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]</a:t>
                </a:r>
                <a:endParaRPr lang="zh-CN" alt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65F2AC1-48D9-4F68-A7B3-FD0470DD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00674"/>
                <a:ext cx="4876800" cy="476250"/>
              </a:xfrm>
              <a:prstGeom prst="rect">
                <a:avLst/>
              </a:prstGeom>
              <a:blipFill>
                <a:blip r:embed="rId4"/>
                <a:stretch>
                  <a:fillRect l="-125" r="-125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3043B03-D528-4FD1-A6D1-5306F85621CC}"/>
              </a:ext>
            </a:extLst>
          </p:cNvPr>
          <p:cNvSpPr/>
          <p:nvPr/>
        </p:nvSpPr>
        <p:spPr>
          <a:xfrm>
            <a:off x="4038600" y="1925201"/>
            <a:ext cx="3384988" cy="510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5E51B1-11DD-4F54-BA86-D499A209F8B9}"/>
              </a:ext>
            </a:extLst>
          </p:cNvPr>
          <p:cNvSpPr/>
          <p:nvPr/>
        </p:nvSpPr>
        <p:spPr>
          <a:xfrm>
            <a:off x="2286000" y="4332890"/>
            <a:ext cx="3276600" cy="510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B64938F4-ADA5-4F82-8086-B6183484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4F192092-A8AB-4BE3-A2EC-922E68B2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8F9-A12A-44C9-9912-621FB59DE69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D5068816-F1A8-40AE-8718-2D4204CA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复原图像</a:t>
            </a:r>
            <a:endParaRPr lang="zh-CN" altLang="en-US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AB4D449-E1B5-4924-9EF0-46DF81AA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36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704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3.1 </a:t>
            </a:r>
            <a:r>
              <a:rPr lang="zh-CN" altLang="en-US" sz="2800" dirty="0"/>
              <a:t>傅里叶变换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0422"/>
            <a:ext cx="8001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3.1.1 </a:t>
            </a:r>
            <a:r>
              <a:rPr lang="zh-CN" altLang="en-US" sz="2800" dirty="0"/>
              <a:t>连续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变换及其反变换</a:t>
            </a:r>
          </a:p>
          <a:p>
            <a:pPr lvl="1"/>
            <a:r>
              <a:rPr lang="zh-CN" altLang="en-US" sz="2000" dirty="0"/>
              <a:t>一维连续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en-US" altLang="zh-CN" sz="20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3.1.2 </a:t>
            </a:r>
            <a:r>
              <a:rPr lang="zh-CN" altLang="en-US" sz="2800" dirty="0">
                <a:solidFill>
                  <a:schemeClr val="tx1"/>
                </a:solidFill>
              </a:rPr>
              <a:t>离散</a:t>
            </a:r>
            <a:r>
              <a:rPr lang="en-US" altLang="zh-CN" sz="2800" dirty="0">
                <a:solidFill>
                  <a:schemeClr val="tx1"/>
                </a:solidFill>
              </a:rPr>
              <a:t>Fourier</a:t>
            </a:r>
            <a:r>
              <a:rPr lang="zh-CN" altLang="en-US" sz="2800" dirty="0">
                <a:solidFill>
                  <a:schemeClr val="tx1"/>
                </a:solidFill>
              </a:rPr>
              <a:t>变换及其反变换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/>
              <a:t>一维离散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zh-CN" altLang="en-US" sz="2400" dirty="0"/>
          </a:p>
          <a:p>
            <a:endParaRPr lang="zh-CN" altLang="en-US" dirty="0"/>
          </a:p>
          <a:p>
            <a:pPr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3.1.3 </a:t>
            </a:r>
            <a:r>
              <a:rPr lang="zh-CN" altLang="en-US" sz="2800" dirty="0">
                <a:solidFill>
                  <a:srgbClr val="0000FF"/>
                </a:solidFill>
              </a:rPr>
              <a:t>二维</a:t>
            </a:r>
            <a:r>
              <a:rPr lang="en-US" altLang="zh-CN" sz="2800" dirty="0">
                <a:solidFill>
                  <a:srgbClr val="0000FF"/>
                </a:solidFill>
              </a:rPr>
              <a:t>Fourier</a:t>
            </a:r>
            <a:r>
              <a:rPr lang="zh-CN" altLang="en-US" sz="2800" dirty="0">
                <a:solidFill>
                  <a:srgbClr val="0000FF"/>
                </a:solidFill>
              </a:rPr>
              <a:t>变换的性质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平移和旋转、周期性、共轭对称性</a:t>
            </a:r>
            <a:endParaRPr lang="en-US" altLang="zh-CN" sz="2000" dirty="0"/>
          </a:p>
          <a:p>
            <a:pPr lvl="1"/>
            <a:r>
              <a:rPr lang="zh-CN" altLang="en-US" sz="2000" dirty="0"/>
              <a:t>平均值、可分性</a:t>
            </a:r>
          </a:p>
          <a:p>
            <a:pPr lvl="1"/>
            <a:r>
              <a:rPr lang="zh-CN" altLang="en-US" sz="2000" dirty="0"/>
              <a:t>卷积定理、相关定理、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0214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E3495-B296-4574-BEC7-5B8BFF06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F3D8D-F78D-43C2-8DFA-C28D65BD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D0E2-2EC8-4996-90D9-EAB59887EA6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493A1558-C5D9-4FDD-84F0-A10ACCF83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03325"/>
            <a:ext cx="8001000" cy="4651375"/>
          </a:xfrm>
        </p:spPr>
        <p:txBody>
          <a:bodyPr/>
          <a:lstStyle/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1. </a:t>
            </a:r>
            <a:r>
              <a:rPr lang="zh-CN" altLang="en-US" sz="2800">
                <a:solidFill>
                  <a:srgbClr val="993300"/>
                </a:solidFill>
              </a:rPr>
              <a:t>平移性质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2. </a:t>
            </a:r>
            <a:r>
              <a:rPr lang="zh-CN" altLang="en-US" sz="2800">
                <a:solidFill>
                  <a:srgbClr val="993300"/>
                </a:solidFill>
              </a:rPr>
              <a:t>旋转性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3. </a:t>
            </a:r>
            <a:r>
              <a:rPr lang="zh-CN" altLang="en-US" sz="2800">
                <a:solidFill>
                  <a:srgbClr val="993300"/>
                </a:solidFill>
              </a:rPr>
              <a:t>周期性</a:t>
            </a:r>
            <a:endParaRPr lang="en-US" altLang="zh-CN" sz="2800">
              <a:solidFill>
                <a:srgbClr val="993300"/>
              </a:solidFill>
            </a:endParaRP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4. </a:t>
            </a:r>
            <a:r>
              <a:rPr lang="zh-CN" altLang="en-US" sz="2800">
                <a:solidFill>
                  <a:srgbClr val="993300"/>
                </a:solidFill>
              </a:rPr>
              <a:t>对称性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5. </a:t>
            </a:r>
            <a:r>
              <a:rPr lang="zh-CN" altLang="en-US" sz="2800">
                <a:solidFill>
                  <a:srgbClr val="993300"/>
                </a:solidFill>
              </a:rPr>
              <a:t>平均值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6. </a:t>
            </a:r>
            <a:r>
              <a:rPr lang="zh-CN" altLang="en-US" sz="2800">
                <a:solidFill>
                  <a:srgbClr val="993300"/>
                </a:solidFill>
              </a:rPr>
              <a:t>可分性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7. </a:t>
            </a:r>
            <a:r>
              <a:rPr lang="zh-CN" altLang="en-US" sz="2800">
                <a:solidFill>
                  <a:srgbClr val="993300"/>
                </a:solidFill>
              </a:rPr>
              <a:t>卷积定理</a:t>
            </a:r>
            <a:endParaRPr lang="en-US" altLang="zh-CN" sz="2800">
              <a:solidFill>
                <a:srgbClr val="993300"/>
              </a:solidFill>
            </a:endParaRP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8. </a:t>
            </a:r>
            <a:r>
              <a:rPr lang="zh-CN" altLang="en-US" sz="2800">
                <a:solidFill>
                  <a:srgbClr val="993300"/>
                </a:solidFill>
              </a:rPr>
              <a:t>相关定理</a:t>
            </a:r>
          </a:p>
          <a:p>
            <a:pPr>
              <a:buNone/>
            </a:pPr>
            <a:r>
              <a:rPr lang="en-US" altLang="zh-CN" sz="2800">
                <a:solidFill>
                  <a:srgbClr val="993300"/>
                </a:solidFill>
              </a:rPr>
              <a:t>9. </a:t>
            </a:r>
            <a:r>
              <a:rPr lang="zh-CN" altLang="en-US" sz="2800">
                <a:solidFill>
                  <a:srgbClr val="993300"/>
                </a:solidFill>
              </a:rPr>
              <a:t>其他性质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529313-553D-4980-9213-7EB4B6E9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二维离散</a:t>
            </a:r>
            <a:r>
              <a:rPr lang="en-US" altLang="zh-CN"/>
              <a:t>Fourier</a:t>
            </a:r>
            <a:r>
              <a:rPr lang="zh-CN" altLang="en-US"/>
              <a:t>变换的若干重要性质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1">
            <a:extLst>
              <a:ext uri="{FF2B5EF4-FFF2-40B4-BE49-F238E27FC236}">
                <a16:creationId xmlns:a16="http://schemas.microsoft.com/office/drawing/2014/main" id="{295AAC10-9F52-4892-9A0F-99EF72D1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71183A3A-8196-4EFD-A335-45A5A5D0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A90-5BA3-4FC6-B36F-4659AB21B2D4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370690" name="Picture 2" descr="未命名">
            <a:extLst>
              <a:ext uri="{FF2B5EF4-FFF2-40B4-BE49-F238E27FC236}">
                <a16:creationId xmlns:a16="http://schemas.microsoft.com/office/drawing/2014/main" id="{5E9A2049-1E1F-4108-9E76-46E3A17C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1" name="Picture 3">
            <a:extLst>
              <a:ext uri="{FF2B5EF4-FFF2-40B4-BE49-F238E27FC236}">
                <a16:creationId xmlns:a16="http://schemas.microsoft.com/office/drawing/2014/main" id="{8DD69D93-DC8A-4A9B-B49A-AD22705E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84188"/>
            <a:ext cx="5187950" cy="591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692" name="AutoShape 4">
            <a:extLst>
              <a:ext uri="{FF2B5EF4-FFF2-40B4-BE49-F238E27FC236}">
                <a16:creationId xmlns:a16="http://schemas.microsoft.com/office/drawing/2014/main" id="{8AC1CC91-8FDA-4E5B-9596-9725AC9E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1143000" cy="685800"/>
          </a:xfrm>
          <a:prstGeom prst="wedgeRectCallout">
            <a:avLst>
              <a:gd name="adj1" fmla="val -138472"/>
              <a:gd name="adj2" fmla="val 7037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70693" name="Text Box 5">
            <a:extLst>
              <a:ext uri="{FF2B5EF4-FFF2-40B4-BE49-F238E27FC236}">
                <a16:creationId xmlns:a16="http://schemas.microsoft.com/office/drawing/2014/main" id="{6AC6963C-C395-4410-B451-AA96A3AB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1219200" cy="6413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Periodic function</a:t>
            </a:r>
            <a:endParaRPr kumimoji="1" lang="en-US" altLang="zh-TW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70694" name="AutoShape 6">
            <a:extLst>
              <a:ext uri="{FF2B5EF4-FFF2-40B4-BE49-F238E27FC236}">
                <a16:creationId xmlns:a16="http://schemas.microsoft.com/office/drawing/2014/main" id="{378F5043-0E8F-4148-AB58-9E78A82D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914400"/>
            <a:ext cx="914400" cy="914400"/>
          </a:xfrm>
          <a:prstGeom prst="wedgeRectCallout">
            <a:avLst>
              <a:gd name="adj1" fmla="val -160593"/>
              <a:gd name="adj2" fmla="val 402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70695" name="Text Box 7">
            <a:extLst>
              <a:ext uri="{FF2B5EF4-FFF2-40B4-BE49-F238E27FC236}">
                <a16:creationId xmlns:a16="http://schemas.microsoft.com/office/drawing/2014/main" id="{1EFAE0E3-FCE3-4F6D-892D-D31C1C24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914400"/>
            <a:ext cx="121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Sines and/or cosines</a:t>
            </a:r>
            <a:endParaRPr kumimoji="1" lang="en-US" altLang="zh-TW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70696" name="Line 8">
            <a:extLst>
              <a:ext uri="{FF2B5EF4-FFF2-40B4-BE49-F238E27FC236}">
                <a16:creationId xmlns:a16="http://schemas.microsoft.com/office/drawing/2014/main" id="{CCF737D3-D24E-4E6E-82DC-5C3A84747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810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697" name="Line 9">
            <a:extLst>
              <a:ext uri="{FF2B5EF4-FFF2-40B4-BE49-F238E27FC236}">
                <a16:creationId xmlns:a16="http://schemas.microsoft.com/office/drawing/2014/main" id="{1C2CCBC0-7146-46D3-84C2-9842371A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1981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0698" name="Object 10">
            <a:extLst>
              <a:ext uri="{FF2B5EF4-FFF2-40B4-BE49-F238E27FC236}">
                <a16:creationId xmlns:a16="http://schemas.microsoft.com/office/drawing/2014/main" id="{2A8A6442-EA12-4B0A-BAD6-B6EE4AF24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657600"/>
          <a:ext cx="2016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201613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9" name="Object 11">
            <a:extLst>
              <a:ext uri="{FF2B5EF4-FFF2-40B4-BE49-F238E27FC236}">
                <a16:creationId xmlns:a16="http://schemas.microsoft.com/office/drawing/2014/main" id="{429A5F23-AB2B-4E2A-A4EE-505457040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1625600"/>
          <a:ext cx="5445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20" imgH="203040" progId="Equation.3">
                  <p:embed/>
                </p:oleObj>
              </mc:Choice>
              <mc:Fallback>
                <p:oleObj name="Equation" r:id="rId7" imgW="342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625600"/>
                        <a:ext cx="5445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00" name="Line 12">
            <a:extLst>
              <a:ext uri="{FF2B5EF4-FFF2-40B4-BE49-F238E27FC236}">
                <a16:creationId xmlns:a16="http://schemas.microsoft.com/office/drawing/2014/main" id="{1640A560-F8AE-4EB2-9F00-46196E63C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86000"/>
            <a:ext cx="0" cy="1524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1" name="Line 13">
            <a:extLst>
              <a:ext uri="{FF2B5EF4-FFF2-40B4-BE49-F238E27FC236}">
                <a16:creationId xmlns:a16="http://schemas.microsoft.com/office/drawing/2014/main" id="{D6E7E762-86AE-4464-97D0-59C4E2542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200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2" name="Line 14">
            <a:extLst>
              <a:ext uri="{FF2B5EF4-FFF2-40B4-BE49-F238E27FC236}">
                <a16:creationId xmlns:a16="http://schemas.microsoft.com/office/drawing/2014/main" id="{1916184D-2334-4AE1-9770-38422C3B0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0480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Line 15">
            <a:extLst>
              <a:ext uri="{FF2B5EF4-FFF2-40B4-BE49-F238E27FC236}">
                <a16:creationId xmlns:a16="http://schemas.microsoft.com/office/drawing/2014/main" id="{A9BC2861-ADF2-4621-AE35-984C3F8497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4290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4" name="Text Box 16">
            <a:extLst>
              <a:ext uri="{FF2B5EF4-FFF2-40B4-BE49-F238E27FC236}">
                <a16:creationId xmlns:a16="http://schemas.microsoft.com/office/drawing/2014/main" id="{7FE33195-59D1-4A4D-B4D9-7C4E91446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828800" cy="711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TW" altLang="en-US" sz="2000">
                <a:latin typeface="Tahoma" panose="020B0604030504040204" pitchFamily="34" charset="0"/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Frequency</a:t>
            </a:r>
            <a:b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</a:br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   increase </a:t>
            </a:r>
          </a:p>
        </p:txBody>
      </p:sp>
      <p:sp>
        <p:nvSpPr>
          <p:cNvPr id="370705" name="Rectangle 17">
            <a:extLst>
              <a:ext uri="{FF2B5EF4-FFF2-40B4-BE49-F238E27FC236}">
                <a16:creationId xmlns:a16="http://schemas.microsoft.com/office/drawing/2014/main" id="{C1E7137B-4D6A-42DC-9EB0-21D4B50A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56288"/>
            <a:ext cx="8305800" cy="92551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80000"/>
            </a:pPr>
            <a:r>
              <a:rPr lang="en-US" altLang="zh-TW"/>
              <a:t>Any function that periodically repeats can be expressed </a:t>
            </a:r>
            <a:r>
              <a:rPr lang="en-US" altLang="zh-TW" b="1">
                <a:solidFill>
                  <a:srgbClr val="FF0000"/>
                </a:solidFill>
              </a:rPr>
              <a:t>as the sum of sines and/or cosines</a:t>
            </a:r>
            <a:r>
              <a:rPr lang="en-US" altLang="zh-TW"/>
              <a:t> of different frequencies, each multiplied by a different coefficient.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21EA365-7DA9-4EA3-BFFB-ECA5ADB4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6FB97E8-E35C-4C3E-9F3D-64FC7447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2638E-D777-4206-8CBC-C7EF8D6C670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E7A037AD-AA4D-44DA-85DB-EA52B562F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傅里叶变换对的平移性质</a:t>
            </a:r>
          </a:p>
        </p:txBody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D3A408B1-A064-4C80-B481-47B17A659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函数和其</a:t>
            </a:r>
            <a:r>
              <a:rPr lang="en-US" altLang="zh-CN"/>
              <a:t>Fourier</a:t>
            </a:r>
            <a:r>
              <a:rPr lang="zh-CN" altLang="en-US"/>
              <a:t>变换的对应性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(2)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公式（</a:t>
            </a:r>
            <a:r>
              <a:rPr lang="en-US" altLang="zh-CN"/>
              <a:t>1</a:t>
            </a:r>
            <a:r>
              <a:rPr lang="zh-CN" altLang="en-US"/>
              <a:t>）：将</a:t>
            </a:r>
            <a:r>
              <a:rPr lang="en-US" altLang="zh-CN"/>
              <a:t>f(x,y)</a:t>
            </a:r>
            <a:r>
              <a:rPr lang="zh-CN" altLang="en-US"/>
              <a:t>与一个指数项相乘就</a:t>
            </a:r>
            <a:r>
              <a:rPr lang="zh-CN" altLang="en-US" b="1">
                <a:solidFill>
                  <a:srgbClr val="0000FF"/>
                </a:solidFill>
              </a:rPr>
              <a:t>相当于</a:t>
            </a:r>
            <a:r>
              <a:rPr lang="zh-CN" altLang="en-US"/>
              <a:t>把其变换后的频域中心移动到新的位置</a:t>
            </a:r>
          </a:p>
          <a:p>
            <a:pPr lvl="1"/>
            <a:r>
              <a:rPr lang="zh-CN" altLang="en-US"/>
              <a:t>公式（</a:t>
            </a:r>
            <a:r>
              <a:rPr lang="en-US" altLang="zh-CN"/>
              <a:t>2</a:t>
            </a:r>
            <a:r>
              <a:rPr lang="zh-CN" altLang="en-US"/>
              <a:t>）：将</a:t>
            </a:r>
            <a:r>
              <a:rPr lang="en-US" altLang="zh-CN"/>
              <a:t>F(u,v)</a:t>
            </a:r>
            <a:r>
              <a:rPr lang="zh-CN" altLang="en-US"/>
              <a:t>与一个指数项相乘就</a:t>
            </a:r>
            <a:r>
              <a:rPr lang="zh-CN" altLang="en-US" b="1">
                <a:solidFill>
                  <a:srgbClr val="0000FF"/>
                </a:solidFill>
              </a:rPr>
              <a:t>相当于</a:t>
            </a:r>
            <a:r>
              <a:rPr lang="zh-CN" altLang="en-US"/>
              <a:t>把空域中心移动到新的位置</a:t>
            </a:r>
          </a:p>
          <a:p>
            <a:pPr lvl="1"/>
            <a:r>
              <a:rPr lang="zh-CN" altLang="en-US"/>
              <a:t>公式（</a:t>
            </a:r>
            <a:r>
              <a:rPr lang="en-US" altLang="zh-CN"/>
              <a:t>2</a:t>
            </a:r>
            <a:r>
              <a:rPr lang="zh-CN" altLang="en-US"/>
              <a:t>）：对</a:t>
            </a:r>
            <a:r>
              <a:rPr lang="en-US" altLang="zh-CN"/>
              <a:t>f(x,y)</a:t>
            </a:r>
            <a:r>
              <a:rPr lang="zh-CN" altLang="en-US"/>
              <a:t>的平移不影响其</a:t>
            </a:r>
            <a:r>
              <a:rPr lang="en-US" altLang="zh-CN"/>
              <a:t>Fourier</a:t>
            </a:r>
            <a:r>
              <a:rPr lang="zh-CN" altLang="en-US"/>
              <a:t>变换的幅值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788" name="Object 4">
                <a:extLst>
                  <a:ext uri="{FF2B5EF4-FFF2-40B4-BE49-F238E27FC236}">
                    <a16:creationId xmlns:a16="http://schemas.microsoft.com/office/drawing/2014/main" id="{5EEB7244-A289-4CBA-BCC3-E9C68B727C43}"/>
                  </a:ext>
                </a:extLst>
              </p:cNvPr>
              <p:cNvSpPr txBox="1"/>
              <p:nvPr/>
            </p:nvSpPr>
            <p:spPr bwMode="auto">
              <a:xfrm>
                <a:off x="1295400" y="2590800"/>
                <a:ext cx="5599113" cy="8223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8788" name="Object 4">
                <a:extLst>
                  <a:ext uri="{FF2B5EF4-FFF2-40B4-BE49-F238E27FC236}">
                    <a16:creationId xmlns:a16="http://schemas.microsoft.com/office/drawing/2014/main" id="{5EEB7244-A289-4CBA-BCC3-E9C68B72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90800"/>
                <a:ext cx="5599113" cy="822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789" name="Object 5">
                <a:extLst>
                  <a:ext uri="{FF2B5EF4-FFF2-40B4-BE49-F238E27FC236}">
                    <a16:creationId xmlns:a16="http://schemas.microsoft.com/office/drawing/2014/main" id="{3723FAB9-A55E-4312-B61C-93455BAEBD51}"/>
                  </a:ext>
                </a:extLst>
              </p:cNvPr>
              <p:cNvSpPr txBox="1"/>
              <p:nvPr/>
            </p:nvSpPr>
            <p:spPr bwMode="auto">
              <a:xfrm>
                <a:off x="1295400" y="1447800"/>
                <a:ext cx="5370513" cy="817563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zh-CN" altLang="en-US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8789" name="Object 5">
                <a:extLst>
                  <a:ext uri="{FF2B5EF4-FFF2-40B4-BE49-F238E27FC236}">
                    <a16:creationId xmlns:a16="http://schemas.microsoft.com/office/drawing/2014/main" id="{3723FAB9-A55E-4312-B61C-93455BAEB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447800"/>
                <a:ext cx="5370513" cy="817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70C94-AC78-4095-A321-605F7DFF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11414-5408-4059-AA26-7D5BAD5E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87E2-388A-4AB2-A9B3-7AEB0FC473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A9BA5EF0-AC2C-4BC3-9608-13F034890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Application of shift in frequency domain</a:t>
            </a:r>
            <a:endParaRPr lang="en-US" altLang="zh-CN">
              <a:cs typeface="Arial" panose="020B0604020202020204" pitchFamily="34" charset="0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96A6EBE0-8C1F-4284-9E34-738974F6DF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043862" cy="4953000"/>
          </a:xfrm>
        </p:spPr>
        <p:txBody>
          <a:bodyPr/>
          <a:lstStyle/>
          <a:p>
            <a:r>
              <a:rPr lang="en-US" altLang="zh-CN" sz="2400"/>
              <a:t>F(u,v)</a:t>
            </a:r>
            <a:r>
              <a:rPr lang="zh-CN" altLang="en-US" sz="2400"/>
              <a:t>的原点变换</a:t>
            </a:r>
          </a:p>
          <a:p>
            <a:pPr lvl="1"/>
            <a:r>
              <a:rPr lang="zh-TW" altLang="en-US" sz="2000">
                <a:ea typeface="PMingLiU" panose="02020500000000000000" pitchFamily="18" charset="-120"/>
              </a:rPr>
              <a:t>当</a:t>
            </a:r>
            <a:r>
              <a:rPr lang="en-US" altLang="zh-TW" sz="2000">
                <a:ea typeface="PMingLiU" panose="02020500000000000000" pitchFamily="18" charset="-120"/>
              </a:rPr>
              <a:t>u</a:t>
            </a:r>
            <a:r>
              <a:rPr lang="en-US" altLang="zh-TW" sz="2000" baseline="-25000">
                <a:ea typeface="PMingLiU" panose="02020500000000000000" pitchFamily="18" charset="-120"/>
              </a:rPr>
              <a:t>0</a:t>
            </a:r>
            <a:r>
              <a:rPr lang="en-US" altLang="zh-TW" sz="2000">
                <a:ea typeface="PMingLiU" panose="02020500000000000000" pitchFamily="18" charset="-120"/>
              </a:rPr>
              <a:t>=M/2</a:t>
            </a:r>
            <a:r>
              <a:rPr lang="zh-TW" altLang="en-US" sz="2000">
                <a:ea typeface="PMingLiU" panose="02020500000000000000" pitchFamily="18" charset="-120"/>
              </a:rPr>
              <a:t>且</a:t>
            </a:r>
            <a:r>
              <a:rPr lang="en-US" altLang="zh-TW" sz="2000">
                <a:ea typeface="PMingLiU" panose="02020500000000000000" pitchFamily="18" charset="-120"/>
              </a:rPr>
              <a:t>v</a:t>
            </a:r>
            <a:r>
              <a:rPr lang="en-US" altLang="zh-TW" sz="2000" baseline="-25000">
                <a:ea typeface="PMingLiU" panose="02020500000000000000" pitchFamily="18" charset="-120"/>
              </a:rPr>
              <a:t>0</a:t>
            </a:r>
            <a:r>
              <a:rPr lang="en-US" altLang="zh-TW" sz="2000">
                <a:ea typeface="PMingLiU" panose="02020500000000000000" pitchFamily="18" charset="-120"/>
              </a:rPr>
              <a:t>=N/2,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ea typeface="PMingLiU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ea typeface="PMingLiU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ea typeface="PMingLiU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2400">
              <a:ea typeface="PMingLiU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/>
          </a:p>
          <a:p>
            <a:pPr lvl="1"/>
            <a:r>
              <a:rPr lang="zh-CN" altLang="en-US" sz="2000"/>
              <a:t>用</a:t>
            </a:r>
            <a:r>
              <a:rPr lang="en-US" altLang="zh-CN" sz="2000"/>
              <a:t>(-1)</a:t>
            </a:r>
            <a:r>
              <a:rPr lang="en-US" altLang="zh-CN" sz="2000" baseline="30000"/>
              <a:t>x+y</a:t>
            </a:r>
            <a:r>
              <a:rPr lang="zh-CN" altLang="en-US" sz="2000"/>
              <a:t>乘以</a:t>
            </a:r>
            <a:r>
              <a:rPr lang="en-US" altLang="zh-CN" sz="2000"/>
              <a:t>f(x,y),</a:t>
            </a:r>
            <a:r>
              <a:rPr lang="zh-CN" altLang="en-US" sz="2000"/>
              <a:t>将</a:t>
            </a:r>
            <a:r>
              <a:rPr lang="en-US" altLang="zh-CN" sz="2000"/>
              <a:t>F(u,v)</a:t>
            </a:r>
            <a:r>
              <a:rPr lang="zh-CN" altLang="en-US" sz="2000"/>
              <a:t>原点变换到频率坐标下的</a:t>
            </a:r>
            <a:r>
              <a:rPr lang="en-US" altLang="zh-CN" sz="2000"/>
              <a:t>(M/2</a:t>
            </a:r>
            <a:r>
              <a:rPr lang="zh-CN" altLang="en-US" sz="2000"/>
              <a:t>，</a:t>
            </a:r>
            <a:r>
              <a:rPr lang="en-US" altLang="zh-CN" sz="2000"/>
              <a:t>N/2)</a:t>
            </a:r>
            <a:r>
              <a:rPr lang="zh-CN" altLang="en-US" sz="2000"/>
              <a:t>，它是</a:t>
            </a:r>
            <a:r>
              <a:rPr lang="en-US" altLang="zh-CN" sz="2000"/>
              <a:t>M×N</a:t>
            </a:r>
            <a:r>
              <a:rPr lang="zh-CN" altLang="en-US" sz="2000"/>
              <a:t>区域的中心</a:t>
            </a:r>
            <a:r>
              <a:rPr lang="en-US" altLang="zh-CN" sz="2000"/>
              <a:t>.</a:t>
            </a:r>
          </a:p>
          <a:p>
            <a:pPr lvl="1"/>
            <a:r>
              <a:rPr lang="en-US" altLang="zh-CN" sz="2000"/>
              <a:t>u=0,1,2,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,M-1; v=0,1,2,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,N-1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3956" name="Object 4">
                <a:extLst>
                  <a:ext uri="{FF2B5EF4-FFF2-40B4-BE49-F238E27FC236}">
                    <a16:creationId xmlns:a16="http://schemas.microsoft.com/office/drawing/2014/main" id="{DC05084A-AB0F-4B83-BBAB-438425277C1B}"/>
                  </a:ext>
                </a:extLst>
              </p:cNvPr>
              <p:cNvSpPr txBox="1"/>
              <p:nvPr/>
            </p:nvSpPr>
            <p:spPr bwMode="auto">
              <a:xfrm>
                <a:off x="1219200" y="2181225"/>
                <a:ext cx="6248400" cy="1552575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i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)(−1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93956" name="Object 4">
                <a:extLst>
                  <a:ext uri="{FF2B5EF4-FFF2-40B4-BE49-F238E27FC236}">
                    <a16:creationId xmlns:a16="http://schemas.microsoft.com/office/drawing/2014/main" id="{DC05084A-AB0F-4B83-BBAB-43842527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181225"/>
                <a:ext cx="6248400" cy="1552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AA53F88D-C86A-46C9-AF59-69B50612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270B2E86-63CC-4214-9207-0818F415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5C1-2E1C-4E79-B21D-E6BA0A1CB24C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868354" name="Picture 2" descr="Fig5">
            <a:extLst>
              <a:ext uri="{FF2B5EF4-FFF2-40B4-BE49-F238E27FC236}">
                <a16:creationId xmlns:a16="http://schemas.microsoft.com/office/drawing/2014/main" id="{BCB1728B-20B6-49C0-BDB0-5043F3E7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355" name="Picture 3" descr="Fig5">
            <a:extLst>
              <a:ext uri="{FF2B5EF4-FFF2-40B4-BE49-F238E27FC236}">
                <a16:creationId xmlns:a16="http://schemas.microsoft.com/office/drawing/2014/main" id="{6BD811F9-DC1F-410D-9001-BFDDEE39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668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356" name="Picture 4" descr="Fig5">
            <a:extLst>
              <a:ext uri="{FF2B5EF4-FFF2-40B4-BE49-F238E27FC236}">
                <a16:creationId xmlns:a16="http://schemas.microsoft.com/office/drawing/2014/main" id="{0167E6EC-06BC-4BF8-A298-2D04A158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357" name="Picture 5" descr="Fig5">
            <a:extLst>
              <a:ext uri="{FF2B5EF4-FFF2-40B4-BE49-F238E27FC236}">
                <a16:creationId xmlns:a16="http://schemas.microsoft.com/office/drawing/2014/main" id="{D0C29FCF-82F2-41A0-B0CE-F2473709C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8358" name="Text Box 6">
            <a:extLst>
              <a:ext uri="{FF2B5EF4-FFF2-40B4-BE49-F238E27FC236}">
                <a16:creationId xmlns:a16="http://schemas.microsoft.com/office/drawing/2014/main" id="{27DD44EA-9A8B-4D1D-BA2D-6D3E9D98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0"/>
            <a:ext cx="366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Arial" panose="020B0604020202020204" pitchFamily="34" charset="0"/>
              </a:rPr>
              <a:t>Translation Property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868359" name="Text Box 7">
            <a:extLst>
              <a:ext uri="{FF2B5EF4-FFF2-40B4-BE49-F238E27FC236}">
                <a16:creationId xmlns:a16="http://schemas.microsoft.com/office/drawing/2014/main" id="{70EC699F-9072-4811-A2E7-A745D29CF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0"/>
            <a:ext cx="178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a) Original image </a:t>
            </a:r>
          </a:p>
        </p:txBody>
      </p:sp>
      <p:sp>
        <p:nvSpPr>
          <p:cNvPr id="868360" name="Text Box 8">
            <a:extLst>
              <a:ext uri="{FF2B5EF4-FFF2-40B4-BE49-F238E27FC236}">
                <a16:creationId xmlns:a16="http://schemas.microsoft.com/office/drawing/2014/main" id="{8CCA331E-B0E7-4949-B8CA-30AD93A0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048000"/>
            <a:ext cx="2455863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Magnitude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(a)</a:t>
            </a:r>
          </a:p>
        </p:txBody>
      </p:sp>
      <p:sp>
        <p:nvSpPr>
          <p:cNvPr id="868361" name="Text Box 9">
            <a:extLst>
              <a:ext uri="{FF2B5EF4-FFF2-40B4-BE49-F238E27FC236}">
                <a16:creationId xmlns:a16="http://schemas.microsoft.com/office/drawing/2014/main" id="{B1E1235D-A922-4D99-812F-AE453A3E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048000"/>
            <a:ext cx="20828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Phase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(a)</a:t>
            </a:r>
          </a:p>
        </p:txBody>
      </p:sp>
      <p:sp>
        <p:nvSpPr>
          <p:cNvPr id="868362" name="Text Box 10">
            <a:extLst>
              <a:ext uri="{FF2B5EF4-FFF2-40B4-BE49-F238E27FC236}">
                <a16:creationId xmlns:a16="http://schemas.microsoft.com/office/drawing/2014/main" id="{DAF9636C-77F4-48F1-9DFB-13D14371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2714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d) Original image shifted by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128 rows and 128 columns </a:t>
            </a:r>
          </a:p>
        </p:txBody>
      </p:sp>
      <p:sp>
        <p:nvSpPr>
          <p:cNvPr id="868363" name="Text Box 11">
            <a:extLst>
              <a:ext uri="{FF2B5EF4-FFF2-40B4-BE49-F238E27FC236}">
                <a16:creationId xmlns:a16="http://schemas.microsoft.com/office/drawing/2014/main" id="{C47CB7FC-0BEA-4440-97C3-38FCA24D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562600"/>
            <a:ext cx="2455863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Magnitude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(d)</a:t>
            </a:r>
          </a:p>
        </p:txBody>
      </p:sp>
      <p:sp>
        <p:nvSpPr>
          <p:cNvPr id="868364" name="Text Box 12">
            <a:extLst>
              <a:ext uri="{FF2B5EF4-FFF2-40B4-BE49-F238E27FC236}">
                <a16:creationId xmlns:a16="http://schemas.microsoft.com/office/drawing/2014/main" id="{74F21E99-02CC-4A5F-88A7-0E68B870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62600"/>
            <a:ext cx="20828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Phase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(d)</a:t>
            </a:r>
          </a:p>
        </p:txBody>
      </p:sp>
      <p:pic>
        <p:nvPicPr>
          <p:cNvPr id="868365" name="Picture 13" descr="Fig5">
            <a:extLst>
              <a:ext uri="{FF2B5EF4-FFF2-40B4-BE49-F238E27FC236}">
                <a16:creationId xmlns:a16="http://schemas.microsoft.com/office/drawing/2014/main" id="{64807308-CFC1-4DC6-A1A3-0A69E047E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8366" name="Picture 14" descr="Fig5">
            <a:extLst>
              <a:ext uri="{FF2B5EF4-FFF2-40B4-BE49-F238E27FC236}">
                <a16:creationId xmlns:a16="http://schemas.microsoft.com/office/drawing/2014/main" id="{E496AFC9-6661-4501-BC63-3E136DD8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EB33891D-30AE-4D46-B716-8157184C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F1AEBAB1-13DB-4138-820D-FBEEE9DE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2705-0DB7-4475-9AF1-33D845B991CF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869378" name="Picture 2" descr="Fig5">
            <a:extLst>
              <a:ext uri="{FF2B5EF4-FFF2-40B4-BE49-F238E27FC236}">
                <a16:creationId xmlns:a16="http://schemas.microsoft.com/office/drawing/2014/main" id="{0EA9884C-479C-4E61-A43E-4AAE7919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9379" name="Picture 3" descr="Fig5">
            <a:extLst>
              <a:ext uri="{FF2B5EF4-FFF2-40B4-BE49-F238E27FC236}">
                <a16:creationId xmlns:a16="http://schemas.microsoft.com/office/drawing/2014/main" id="{FA54C201-43F6-48D9-BE35-3AB8418D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33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9380" name="Text Box 4">
            <a:extLst>
              <a:ext uri="{FF2B5EF4-FFF2-40B4-BE49-F238E27FC236}">
                <a16:creationId xmlns:a16="http://schemas.microsoft.com/office/drawing/2014/main" id="{A78A6B79-F23E-4F1D-8F54-EE2E3C4A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"/>
            <a:ext cx="447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Arial" panose="020B0604020202020204" pitchFamily="34" charset="0"/>
              </a:rPr>
              <a:t>Translation Property </a:t>
            </a:r>
            <a:r>
              <a:rPr lang="en-US" altLang="zh-CN">
                <a:latin typeface="Arial" panose="020B0604020202020204" pitchFamily="34" charset="0"/>
              </a:rPr>
              <a:t>(contd)</a:t>
            </a:r>
          </a:p>
        </p:txBody>
      </p:sp>
      <p:sp>
        <p:nvSpPr>
          <p:cNvPr id="869381" name="Text Box 5">
            <a:extLst>
              <a:ext uri="{FF2B5EF4-FFF2-40B4-BE49-F238E27FC236}">
                <a16:creationId xmlns:a16="http://schemas.microsoft.com/office/drawing/2014/main" id="{73F14444-C3E5-4105-9CAA-BDC5FBD8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1787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g) Original image </a:t>
            </a:r>
          </a:p>
        </p:txBody>
      </p:sp>
      <p:sp>
        <p:nvSpPr>
          <p:cNvPr id="869382" name="Text Box 6">
            <a:extLst>
              <a:ext uri="{FF2B5EF4-FFF2-40B4-BE49-F238E27FC236}">
                <a16:creationId xmlns:a16="http://schemas.microsoft.com/office/drawing/2014/main" id="{C911D3F2-588C-44D9-9ACA-2ECD35EB0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14800"/>
            <a:ext cx="2455863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Magnitude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(g)</a:t>
            </a:r>
          </a:p>
        </p:txBody>
      </p:sp>
      <p:sp>
        <p:nvSpPr>
          <p:cNvPr id="869383" name="Text Box 7">
            <a:extLst>
              <a:ext uri="{FF2B5EF4-FFF2-40B4-BE49-F238E27FC236}">
                <a16:creationId xmlns:a16="http://schemas.microsoft.com/office/drawing/2014/main" id="{2E589D50-D992-444B-B614-FC7068F59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14800"/>
            <a:ext cx="2082800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Phase of the Fourier </a:t>
            </a:r>
          </a:p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spectrum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of (g)</a:t>
            </a:r>
          </a:p>
        </p:txBody>
      </p:sp>
      <p:sp>
        <p:nvSpPr>
          <p:cNvPr id="869384" name="Text Box 8">
            <a:extLst>
              <a:ext uri="{FF2B5EF4-FFF2-40B4-BE49-F238E27FC236}">
                <a16:creationId xmlns:a16="http://schemas.microsoft.com/office/drawing/2014/main" id="{F07BEA17-055A-439C-B6B7-84EE8E79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105400"/>
            <a:ext cx="7265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Arial" panose="020B0604020202020204" pitchFamily="34" charset="0"/>
              </a:rPr>
              <a:t>These images illustrate that when an image is translated, the phase changes, even though magnitude remains the same </a:t>
            </a:r>
          </a:p>
        </p:txBody>
      </p:sp>
      <p:pic>
        <p:nvPicPr>
          <p:cNvPr id="869385" name="Picture 9" descr="Fig5">
            <a:extLst>
              <a:ext uri="{FF2B5EF4-FFF2-40B4-BE49-F238E27FC236}">
                <a16:creationId xmlns:a16="http://schemas.microsoft.com/office/drawing/2014/main" id="{9D36B6B2-266D-4971-86F7-1AF33F79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307EC3E6-BD0F-4AE3-BE00-08E826EE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A29C5F0-A715-4272-94DF-C631D376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C03A-37D4-483C-BAEB-3A2021A5A995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888834" name="Picture 2" descr="Fig5">
            <a:extLst>
              <a:ext uri="{FF2B5EF4-FFF2-40B4-BE49-F238E27FC236}">
                <a16:creationId xmlns:a16="http://schemas.microsoft.com/office/drawing/2014/main" id="{37D166BD-9514-4456-BC9A-D0BA0620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43088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8835" name="Picture 3" descr="Fig5">
            <a:extLst>
              <a:ext uri="{FF2B5EF4-FFF2-40B4-BE49-F238E27FC236}">
                <a16:creationId xmlns:a16="http://schemas.microsoft.com/office/drawing/2014/main" id="{0F47DC05-36D2-4B9C-923B-319DDBB4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843088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8836" name="Picture 4" descr="Fig5">
            <a:extLst>
              <a:ext uri="{FF2B5EF4-FFF2-40B4-BE49-F238E27FC236}">
                <a16:creationId xmlns:a16="http://schemas.microsoft.com/office/drawing/2014/main" id="{EB62F2DE-E273-41C4-A985-A1C0EB3D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182880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8837" name="Text Box 5">
            <a:extLst>
              <a:ext uri="{FF2B5EF4-FFF2-40B4-BE49-F238E27FC236}">
                <a16:creationId xmlns:a16="http://schemas.microsoft.com/office/drawing/2014/main" id="{D94C4BA6-4194-4C8C-8816-8F590521D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654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Arial" panose="020B0604020202020204" pitchFamily="34" charset="0"/>
              </a:rPr>
              <a:t>Fourier Transform Phase Information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8838" name="Text Box 6">
            <a:extLst>
              <a:ext uri="{FF2B5EF4-FFF2-40B4-BE49-F238E27FC236}">
                <a16:creationId xmlns:a16="http://schemas.microsoft.com/office/drawing/2014/main" id="{EE775116-4E73-41B8-97B9-ACFAC49D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433888"/>
            <a:ext cx="1801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a) Original image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8839" name="Text Box 7">
            <a:extLst>
              <a:ext uri="{FF2B5EF4-FFF2-40B4-BE49-F238E27FC236}">
                <a16:creationId xmlns:a16="http://schemas.microsoft.com/office/drawing/2014/main" id="{F633BFC3-C336-46DC-A22F-3946F020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4433888"/>
            <a:ext cx="2106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b) Phase only image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8840" name="Text Box 8">
            <a:extLst>
              <a:ext uri="{FF2B5EF4-FFF2-40B4-BE49-F238E27FC236}">
                <a16:creationId xmlns:a16="http://schemas.microsoft.com/office/drawing/2014/main" id="{55FECED9-C9C7-45E4-B3B6-FF4418CC6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4419600"/>
            <a:ext cx="31416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c) Contrast enhanced version of image (b) to show detail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88841" name="Text Box 9">
            <a:extLst>
              <a:ext uri="{FF2B5EF4-FFF2-40B4-BE49-F238E27FC236}">
                <a16:creationId xmlns:a16="http://schemas.microsoft.com/office/drawing/2014/main" id="{843615D6-4839-417A-A755-74D9CD94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86400"/>
            <a:ext cx="843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Note: Phase data contains information about where objects are in the image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33C10F-0C00-4746-BB7C-E792B2FD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EF0590B-C271-4DCC-A24E-F34162A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68726-611D-4B92-B8AF-480853241A6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8B31C609-B2E0-4036-A5FF-52CA918BE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旋转性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D503E8E8-6479-4C52-80F4-A1130C200A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引入极坐标</a:t>
            </a:r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	将</a:t>
            </a:r>
            <a:r>
              <a:rPr lang="en-US" altLang="zh-CN" sz="2400"/>
              <a:t>f(x,y)</a:t>
            </a:r>
            <a:r>
              <a:rPr lang="zh-CN" altLang="en-US" sz="2400"/>
              <a:t>和</a:t>
            </a:r>
            <a:r>
              <a:rPr lang="en-US" altLang="zh-CN" sz="2400"/>
              <a:t>F(u,v)</a:t>
            </a:r>
            <a:r>
              <a:rPr lang="zh-CN" altLang="en-US" sz="2400"/>
              <a:t>转换为</a:t>
            </a:r>
            <a:r>
              <a:rPr lang="en-US" altLang="zh-CN" sz="2400"/>
              <a:t>f(r,</a:t>
            </a:r>
            <a:r>
              <a:rPr lang="el-GR" altLang="zh-CN" sz="2400"/>
              <a:t>θ</a:t>
            </a:r>
            <a:r>
              <a:rPr lang="en-US" altLang="zh-CN" sz="2400"/>
              <a:t>)</a:t>
            </a:r>
            <a:r>
              <a:rPr lang="zh-CN" altLang="en-US" sz="2400"/>
              <a:t>和</a:t>
            </a:r>
            <a:r>
              <a:rPr lang="en-US" altLang="zh-CN" sz="2400"/>
              <a:t>F(</a:t>
            </a:r>
            <a:r>
              <a:rPr lang="el-GR" altLang="zh-CN" sz="2400"/>
              <a:t>ω</a:t>
            </a:r>
            <a:r>
              <a:rPr lang="en-US" altLang="zh-CN" sz="2400"/>
              <a:t>,</a:t>
            </a:r>
            <a:r>
              <a:rPr lang="el-GR" altLang="zh-CN" sz="2400"/>
              <a:t>φ</a:t>
            </a:r>
            <a:r>
              <a:rPr lang="en-US" altLang="zh-CN" sz="2400"/>
              <a:t>)</a:t>
            </a:r>
            <a:r>
              <a:rPr lang="zh-CN" altLang="en-US" sz="2400"/>
              <a:t>。将它们代入</a:t>
            </a:r>
            <a:r>
              <a:rPr lang="en-US" altLang="zh-CN" sz="2400"/>
              <a:t>Fourier</a:t>
            </a:r>
            <a:r>
              <a:rPr lang="zh-CN" altLang="en-US" sz="2400"/>
              <a:t>变换对得到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400">
                <a:solidFill>
                  <a:srgbClr val="0000FF"/>
                </a:solidFill>
              </a:rPr>
              <a:t>几何意义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f(x,y)</a:t>
            </a:r>
            <a:r>
              <a:rPr lang="zh-CN" altLang="en-US" sz="2000"/>
              <a:t>旋转角度</a:t>
            </a:r>
            <a:r>
              <a:rPr lang="el-GR" altLang="zh-CN" sz="2000"/>
              <a:t>θ</a:t>
            </a:r>
            <a:r>
              <a:rPr lang="en-US" altLang="zh-CN" sz="2000" baseline="-25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F(u,v)</a:t>
            </a:r>
            <a:r>
              <a:rPr lang="zh-CN" altLang="en-US" sz="2000"/>
              <a:t>也将转过相同的角度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/>
              <a:t>F(u,v)</a:t>
            </a:r>
            <a:r>
              <a:rPr lang="zh-CN" altLang="en-US" sz="2000"/>
              <a:t>旋转角度</a:t>
            </a:r>
            <a:r>
              <a:rPr lang="el-GR" altLang="zh-CN" sz="2000"/>
              <a:t>θ</a:t>
            </a:r>
            <a:r>
              <a:rPr lang="en-US" altLang="zh-CN" sz="2000" baseline="-25000"/>
              <a:t>0</a:t>
            </a:r>
            <a:r>
              <a:rPr lang="en-US" altLang="zh-CN" sz="2000"/>
              <a:t> </a:t>
            </a:r>
            <a:r>
              <a:rPr lang="zh-CN" altLang="en-US" sz="2000"/>
              <a:t>，</a:t>
            </a:r>
            <a:r>
              <a:rPr lang="en-US" altLang="zh-CN" sz="2000"/>
              <a:t>f(x,y)</a:t>
            </a:r>
            <a:r>
              <a:rPr lang="zh-CN" altLang="en-US" sz="2000"/>
              <a:t>也将转过相同的角度</a:t>
            </a:r>
          </a:p>
          <a:p>
            <a:pPr lvl="1"/>
            <a:endParaRPr lang="en-US" altLang="zh-CN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6980" name="Object 4">
                <a:extLst>
                  <a:ext uri="{FF2B5EF4-FFF2-40B4-BE49-F238E27FC236}">
                    <a16:creationId xmlns:a16="http://schemas.microsoft.com/office/drawing/2014/main" id="{84DA520D-9A95-46B6-825E-AC32F555E9F5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083469" y="1524000"/>
                <a:ext cx="6934200" cy="67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66980" name="Object 4">
                <a:extLst>
                  <a:ext uri="{FF2B5EF4-FFF2-40B4-BE49-F238E27FC236}">
                    <a16:creationId xmlns:a16="http://schemas.microsoft.com/office/drawing/2014/main" id="{84DA520D-9A95-46B6-825E-AC32F555E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083469" y="1524000"/>
                <a:ext cx="6934200" cy="671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6982" name="Object 6">
                <a:extLst>
                  <a:ext uri="{FF2B5EF4-FFF2-40B4-BE49-F238E27FC236}">
                    <a16:creationId xmlns:a16="http://schemas.microsoft.com/office/drawing/2014/main" id="{B4AB2099-9523-4330-9FD4-FB43E58AA0D3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981200" y="3505200"/>
                <a:ext cx="5410200" cy="671513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766982" name="Object 6">
                <a:extLst>
                  <a:ext uri="{FF2B5EF4-FFF2-40B4-BE49-F238E27FC236}">
                    <a16:creationId xmlns:a16="http://schemas.microsoft.com/office/drawing/2014/main" id="{B4AB2099-9523-4330-9FD4-FB43E58AA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981200" y="3505200"/>
                <a:ext cx="5410200" cy="671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8A97CB66-C594-414E-BF14-B3BC90CF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E70FACB0-FBA7-4EF3-90D1-6E36DDA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202C-9BF3-4970-B3A2-E6D92FD1501C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870402" name="Picture 2" descr="Fig5">
            <a:extLst>
              <a:ext uri="{FF2B5EF4-FFF2-40B4-BE49-F238E27FC236}">
                <a16:creationId xmlns:a16="http://schemas.microsoft.com/office/drawing/2014/main" id="{16800F32-18C5-4FB1-9443-B3D4D985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03" name="Picture 3" descr="Fig5">
            <a:extLst>
              <a:ext uri="{FF2B5EF4-FFF2-40B4-BE49-F238E27FC236}">
                <a16:creationId xmlns:a16="http://schemas.microsoft.com/office/drawing/2014/main" id="{036BC50C-75B5-4114-B1B9-DDB146E6B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144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04" name="Picture 4" descr="Fig5">
            <a:extLst>
              <a:ext uri="{FF2B5EF4-FFF2-40B4-BE49-F238E27FC236}">
                <a16:creationId xmlns:a16="http://schemas.microsoft.com/office/drawing/2014/main" id="{F112D9A7-8208-4D27-8F09-78E34709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19812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05" name="Picture 5" descr="Fig5">
            <a:extLst>
              <a:ext uri="{FF2B5EF4-FFF2-40B4-BE49-F238E27FC236}">
                <a16:creationId xmlns:a16="http://schemas.microsoft.com/office/drawing/2014/main" id="{EFBD519A-6B2D-40F4-8811-BF966B5A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6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06" name="Text Box 6">
            <a:extLst>
              <a:ext uri="{FF2B5EF4-FFF2-40B4-BE49-F238E27FC236}">
                <a16:creationId xmlns:a16="http://schemas.microsoft.com/office/drawing/2014/main" id="{D53F67A0-E4CC-4D72-A206-61E1E02A0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"/>
            <a:ext cx="328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Arial" panose="020B0604020202020204" pitchFamily="34" charset="0"/>
              </a:rPr>
              <a:t>Rotation Property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70407" name="Text Box 7">
            <a:extLst>
              <a:ext uri="{FF2B5EF4-FFF2-40B4-BE49-F238E27FC236}">
                <a16:creationId xmlns:a16="http://schemas.microsoft.com/office/drawing/2014/main" id="{5036EDC1-405A-442B-BB5B-E5233DE34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95600"/>
            <a:ext cx="1801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a) Original image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70408" name="Text Box 8">
            <a:extLst>
              <a:ext uri="{FF2B5EF4-FFF2-40B4-BE49-F238E27FC236}">
                <a16:creationId xmlns:a16="http://schemas.microsoft.com/office/drawing/2014/main" id="{E0AEB9CD-0AF9-4F09-A5D2-D69FBE537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95600"/>
            <a:ext cx="4257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</a:rPr>
              <a:t>b) Fourier spectrum image of original image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70409" name="Text Box 9">
            <a:extLst>
              <a:ext uri="{FF2B5EF4-FFF2-40B4-BE49-F238E27FC236}">
                <a16:creationId xmlns:a16="http://schemas.microsoft.com/office/drawing/2014/main" id="{20B35FF1-05BD-4428-8F73-D619F409C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57800"/>
            <a:ext cx="382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c) Original image rotated by 90 degrees</a:t>
            </a:r>
            <a:r>
              <a:rPr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870410" name="Text Box 10">
            <a:extLst>
              <a:ext uri="{FF2B5EF4-FFF2-40B4-BE49-F238E27FC236}">
                <a16:creationId xmlns:a16="http://schemas.microsoft.com/office/drawing/2014/main" id="{6D833635-F819-4C53-A2D2-047446EE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257800"/>
            <a:ext cx="4144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>
                <a:latin typeface="Arial" panose="020B0604020202020204" pitchFamily="34" charset="0"/>
              </a:rPr>
              <a:t>d) Fourier spectrum image of rotated image</a:t>
            </a:r>
            <a:r>
              <a:rPr lang="en-US" altLang="zh-CN" sz="14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70411" name="Text Box 11">
            <a:extLst>
              <a:ext uri="{FF2B5EF4-FFF2-40B4-BE49-F238E27FC236}">
                <a16:creationId xmlns:a16="http://schemas.microsoft.com/office/drawing/2014/main" id="{56336551-4C49-40D7-BA8F-3AFD048C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59450"/>
            <a:ext cx="705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latin typeface="Arial" panose="020B0604020202020204" pitchFamily="34" charset="0"/>
              </a:rPr>
              <a:t>Rotation results in Corresponding Rotations with Image and Spectrum</a:t>
            </a:r>
            <a:r>
              <a:rPr lang="en-US" altLang="zh-CN" sz="16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FD873-884C-48A0-9AA6-6CDC5154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3CBE8-5CAB-48FB-871F-A739CE35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62EB-0E15-43CE-95C0-501B6E3B2CC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70050" name="Rectangle 2">
            <a:extLst>
              <a:ext uri="{FF2B5EF4-FFF2-40B4-BE49-F238E27FC236}">
                <a16:creationId xmlns:a16="http://schemas.microsoft.com/office/drawing/2014/main" id="{BC748503-3275-430D-8E5D-34648ED7A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周期性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0F59A063-C2FB-47AF-A6E4-93149F568B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815262" cy="4953000"/>
          </a:xfrm>
        </p:spPr>
        <p:txBody>
          <a:bodyPr/>
          <a:lstStyle/>
          <a:p>
            <a:r>
              <a:rPr lang="zh-CN" altLang="en-US" sz="2400"/>
              <a:t>周期性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上述公式表明</a:t>
            </a:r>
          </a:p>
          <a:p>
            <a:pPr lvl="1"/>
            <a:r>
              <a:rPr lang="zh-CN" altLang="en-US" sz="2000"/>
              <a:t>尽管</a:t>
            </a:r>
            <a:r>
              <a:rPr lang="en-US" altLang="zh-CN" sz="2000"/>
              <a:t>F(u,v)</a:t>
            </a:r>
            <a:r>
              <a:rPr lang="zh-CN" altLang="en-US" sz="2000"/>
              <a:t>对无穷多个</a:t>
            </a:r>
            <a:r>
              <a:rPr lang="en-US" altLang="zh-CN" sz="2000"/>
              <a:t>u</a:t>
            </a:r>
            <a:r>
              <a:rPr lang="zh-CN" altLang="en-US" sz="2000"/>
              <a:t>和</a:t>
            </a:r>
            <a:r>
              <a:rPr lang="en-US" altLang="zh-CN" sz="2000"/>
              <a:t>v</a:t>
            </a:r>
            <a:r>
              <a:rPr lang="zh-CN" altLang="en-US" sz="2000"/>
              <a:t>的值重复出现，但只需根据在任一个周期里的</a:t>
            </a:r>
            <a:r>
              <a:rPr lang="en-US" altLang="zh-CN" sz="2000"/>
              <a:t>N</a:t>
            </a:r>
            <a:r>
              <a:rPr lang="zh-CN" altLang="en-US" sz="2000"/>
              <a:t>个值就可以从</a:t>
            </a:r>
            <a:r>
              <a:rPr lang="en-US" altLang="zh-CN" sz="2000"/>
              <a:t>F(u,v)</a:t>
            </a:r>
            <a:r>
              <a:rPr lang="zh-CN" altLang="en-US" sz="2000"/>
              <a:t>得到</a:t>
            </a:r>
            <a:r>
              <a:rPr lang="en-US" altLang="zh-CN" sz="2000"/>
              <a:t>f(x,y)</a:t>
            </a:r>
            <a:r>
              <a:rPr lang="zh-CN" altLang="en-US" sz="2000"/>
              <a:t>；只需一个周期里的变换就可将</a:t>
            </a:r>
            <a:r>
              <a:rPr lang="en-US" altLang="zh-CN" sz="2000"/>
              <a:t>F(u,v)</a:t>
            </a:r>
            <a:r>
              <a:rPr lang="zh-CN" altLang="en-US" sz="2000"/>
              <a:t>在频域里完全确定</a:t>
            </a:r>
          </a:p>
          <a:p>
            <a:pPr lvl="1"/>
            <a:r>
              <a:rPr lang="zh-CN" altLang="en-US" sz="2000"/>
              <a:t>同样的结论对</a:t>
            </a:r>
            <a:r>
              <a:rPr lang="en-US" altLang="zh-CN" sz="2000"/>
              <a:t>f(x,y)</a:t>
            </a:r>
            <a:r>
              <a:rPr lang="zh-CN" altLang="en-US" sz="2000"/>
              <a:t>在空域也成立</a:t>
            </a:r>
          </a:p>
          <a:p>
            <a:endParaRPr lang="en-US" altLang="zh-CN" sz="2400"/>
          </a:p>
        </p:txBody>
      </p:sp>
      <p:graphicFrame>
        <p:nvGraphicFramePr>
          <p:cNvPr id="770052" name="Object 4">
            <a:extLst>
              <a:ext uri="{FF2B5EF4-FFF2-40B4-BE49-F238E27FC236}">
                <a16:creationId xmlns:a16="http://schemas.microsoft.com/office/drawing/2014/main" id="{EB8C7F9E-FB77-4800-8760-9DDA3BFA269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0025556"/>
              </p:ext>
            </p:extLst>
          </p:nvPr>
        </p:nvGraphicFramePr>
        <p:xfrm>
          <a:off x="1121569" y="1827212"/>
          <a:ext cx="67056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88960" imgH="672840" progId="Equation.3">
                  <p:embed/>
                </p:oleObj>
              </mc:Choice>
              <mc:Fallback>
                <p:oleObj name="公式" r:id="rId3" imgW="328896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569" y="1827212"/>
                        <a:ext cx="6705600" cy="13731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2A7E295-25D1-4A0D-A770-E0EEF2C7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A80696F-628A-4F86-BDBE-43CC1722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6090-56EF-40BD-B806-25930BFC5CF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F1E0876-A68E-4F79-BA7C-E2A241EF64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如果</a:t>
            </a:r>
            <a:r>
              <a:rPr lang="en-US" altLang="zh-CN" sz="2400"/>
              <a:t>f(x,y)</a:t>
            </a:r>
            <a:r>
              <a:rPr lang="zh-CN" altLang="en-US" sz="2400"/>
              <a:t>是实函数，则其</a:t>
            </a:r>
            <a:r>
              <a:rPr lang="en-US" altLang="zh-CN" sz="2400"/>
              <a:t>Fourier</a:t>
            </a:r>
            <a:r>
              <a:rPr lang="zh-CN" altLang="en-US" sz="2400"/>
              <a:t>变换具有共轭对称性</a:t>
            </a:r>
          </a:p>
          <a:p>
            <a:endParaRPr lang="zh-CN" altLang="en-US" sz="2400"/>
          </a:p>
          <a:p>
            <a:pPr lvl="1"/>
            <a:r>
              <a:rPr lang="zh-CN" altLang="en-US" sz="2000"/>
              <a:t>其中，</a:t>
            </a:r>
            <a:r>
              <a:rPr lang="en-US" altLang="zh-CN" sz="2000"/>
              <a:t>F*(u,v)</a:t>
            </a:r>
            <a:r>
              <a:rPr lang="zh-CN" altLang="en-US" sz="2000"/>
              <a:t>为</a:t>
            </a:r>
            <a:r>
              <a:rPr lang="en-US" altLang="zh-CN" sz="2000"/>
              <a:t>F(u,v)</a:t>
            </a:r>
            <a:r>
              <a:rPr lang="zh-CN" altLang="en-US" sz="2000"/>
              <a:t>的复共轭。</a:t>
            </a:r>
          </a:p>
          <a:p>
            <a:pPr lvl="1"/>
            <a:endParaRPr lang="zh-CN" altLang="en-US" sz="2000"/>
          </a:p>
          <a:p>
            <a:r>
              <a:rPr lang="en-US" altLang="zh-CN" sz="2400"/>
              <a:t>Fourier</a:t>
            </a:r>
            <a:r>
              <a:rPr lang="zh-CN" altLang="en-US" sz="2400"/>
              <a:t>变换的频率谱是对称的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对于一维变换</a:t>
            </a:r>
            <a:r>
              <a:rPr lang="en-US" altLang="zh-CN" sz="2400"/>
              <a:t>F(u)</a:t>
            </a:r>
            <a:r>
              <a:rPr lang="zh-CN" altLang="en-US" sz="2400"/>
              <a:t>，周期性是指</a:t>
            </a:r>
            <a:r>
              <a:rPr lang="en-US" altLang="zh-CN" sz="2400"/>
              <a:t>F(u)</a:t>
            </a:r>
            <a:r>
              <a:rPr lang="zh-CN" altLang="en-US" sz="2400"/>
              <a:t>的周期长度为</a:t>
            </a:r>
            <a:r>
              <a:rPr lang="en-US" altLang="zh-CN" sz="2400"/>
              <a:t>M</a:t>
            </a:r>
            <a:r>
              <a:rPr lang="zh-CN" altLang="en-US" sz="2400"/>
              <a:t>，对称性是指频谱关于原点对称</a:t>
            </a:r>
          </a:p>
          <a:p>
            <a:endParaRPr lang="en-US" altLang="zh-CN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2100" name="Object 4">
                <a:extLst>
                  <a:ext uri="{FF2B5EF4-FFF2-40B4-BE49-F238E27FC236}">
                    <a16:creationId xmlns:a16="http://schemas.microsoft.com/office/drawing/2014/main" id="{5CDFAD12-A6CA-411F-B55F-C4D38EF6B6F0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752600" y="1600200"/>
                <a:ext cx="3284538" cy="596900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72100" name="Object 4">
                <a:extLst>
                  <a:ext uri="{FF2B5EF4-FFF2-40B4-BE49-F238E27FC236}">
                    <a16:creationId xmlns:a16="http://schemas.microsoft.com/office/drawing/2014/main" id="{5CDFAD12-A6CA-411F-B55F-C4D38EF6B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752600" y="1600200"/>
                <a:ext cx="3284538" cy="596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103" name="Object 7">
                <a:extLst>
                  <a:ext uri="{FF2B5EF4-FFF2-40B4-BE49-F238E27FC236}">
                    <a16:creationId xmlns:a16="http://schemas.microsoft.com/office/drawing/2014/main" id="{5B70FC64-AA07-4505-9583-E9095939FB9B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828800" y="3581400"/>
                <a:ext cx="3513138" cy="695325"/>
              </a:xfrm>
              <a:prstGeom prst="rect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72103" name="Object 7">
                <a:extLst>
                  <a:ext uri="{FF2B5EF4-FFF2-40B4-BE49-F238E27FC236}">
                    <a16:creationId xmlns:a16="http://schemas.microsoft.com/office/drawing/2014/main" id="{5B70FC64-AA07-4505-9583-E9095939F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828800" y="3581400"/>
                <a:ext cx="3513138" cy="695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9F89A48E-CA1D-4EBA-92A0-243473C08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共轭对称性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81203-A7F3-4BCD-B8E1-FA9A63B0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5EC36-1F2E-47E9-A87E-0F824798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8381-F253-4543-90F2-97D006D338EC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582659" name="Picture 3">
            <a:extLst>
              <a:ext uri="{FF2B5EF4-FFF2-40B4-BE49-F238E27FC236}">
                <a16:creationId xmlns:a16="http://schemas.microsoft.com/office/drawing/2014/main" id="{00F7285D-743D-4C3D-A574-41FE4987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03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2660" name="Rectangle 4">
            <a:extLst>
              <a:ext uri="{FF2B5EF4-FFF2-40B4-BE49-F238E27FC236}">
                <a16:creationId xmlns:a16="http://schemas.microsoft.com/office/drawing/2014/main" id="{D6D5FCE1-E865-449A-99D5-140B78654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275" y="381000"/>
            <a:ext cx="8001000" cy="533400"/>
          </a:xfrm>
        </p:spPr>
        <p:txBody>
          <a:bodyPr/>
          <a:lstStyle/>
          <a:p>
            <a:r>
              <a:rPr lang="zh-CN" altLang="en-US"/>
              <a:t>周期性和共轭对称性举例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C8344-2CE8-4F8B-94BA-2AFAE47E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9268A-D37F-4D1E-A382-71B89C9A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524FD-4A8C-4004-8868-10D8EA959D4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68687A60-192A-48CE-A36B-35B8ED123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Fourier Theory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77AC3A3C-6DD8-4F98-A051-9C0C5C5F3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>
                <a:cs typeface="Arial" panose="020B0604020202020204" pitchFamily="34" charset="0"/>
              </a:rPr>
              <a:t>Fourier series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Any function that periodically repeats can be expressed as the sum of sines and/or cosines of different frequencies, each multiplied by a different coefficient.</a:t>
            </a:r>
            <a:endParaRPr lang="en-US" altLang="zh-CN">
              <a:cs typeface="Arial" panose="020B0604020202020204" pitchFamily="34" charset="0"/>
            </a:endParaRPr>
          </a:p>
          <a:p>
            <a:pPr lvl="1"/>
            <a:endParaRPr lang="en-US" altLang="zh-TW">
              <a:cs typeface="Arial" panose="020B0604020202020204" pitchFamily="34" charset="0"/>
            </a:endParaRPr>
          </a:p>
          <a:p>
            <a:r>
              <a:rPr lang="en-US" altLang="zh-TW" b="1">
                <a:cs typeface="Arial" panose="020B0604020202020204" pitchFamily="34" charset="0"/>
              </a:rPr>
              <a:t>Fourier transform</a:t>
            </a:r>
          </a:p>
          <a:p>
            <a:pPr lvl="1"/>
            <a:r>
              <a:rPr lang="en-US" altLang="zh-TW">
                <a:cs typeface="Arial" panose="020B0604020202020204" pitchFamily="34" charset="0"/>
              </a:rPr>
              <a:t>Functions that are not periodic (whose area under the curve is finite) can be expressed as the integral of sines and/or cosines multiplied by a weighing function.</a:t>
            </a:r>
            <a:endParaRPr lang="en-US" altLang="zh-CN">
              <a:cs typeface="Arial" panose="020B0604020202020204" pitchFamily="34" charset="0"/>
            </a:endParaRPr>
          </a:p>
          <a:p>
            <a:pPr lvl="1"/>
            <a:endParaRPr lang="en-US" altLang="zh-TW">
              <a:cs typeface="Arial" panose="020B0604020202020204" pitchFamily="34" charset="0"/>
            </a:endParaRPr>
          </a:p>
          <a:p>
            <a:r>
              <a:rPr lang="en-US" altLang="zh-TW" b="1">
                <a:cs typeface="Arial" panose="020B0604020202020204" pitchFamily="34" charset="0"/>
              </a:rPr>
              <a:t>Reconstruction</a:t>
            </a:r>
          </a:p>
          <a:p>
            <a:pPr lvl="1"/>
            <a:r>
              <a:rPr lang="en-US" altLang="zh-TW">
                <a:solidFill>
                  <a:srgbClr val="0000FF"/>
                </a:solidFill>
                <a:cs typeface="Arial" panose="020B0604020202020204" pitchFamily="34" charset="0"/>
              </a:rPr>
              <a:t>A function expressed in either a Fourier series or transform can be </a:t>
            </a:r>
            <a:r>
              <a:rPr lang="en-US" altLang="zh-TW" b="1">
                <a:solidFill>
                  <a:srgbClr val="FF0000"/>
                </a:solidFill>
                <a:cs typeface="Arial" panose="020B0604020202020204" pitchFamily="34" charset="0"/>
              </a:rPr>
              <a:t>reconstructed (recovered) </a:t>
            </a:r>
            <a:r>
              <a:rPr lang="en-US" altLang="zh-TW">
                <a:solidFill>
                  <a:srgbClr val="0000FF"/>
                </a:solidFill>
                <a:cs typeface="Arial" panose="020B0604020202020204" pitchFamily="34" charset="0"/>
              </a:rPr>
              <a:t>completely via an inverse process, without loss of information.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28098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261A-6734-4D9E-A2B7-04CEC852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28FAA-7ABE-4E33-945B-C12B3F1C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5610-DFBD-43E5-8A46-B821F6F3B4C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77218" name="Rectangle 2">
            <a:extLst>
              <a:ext uri="{FF2B5EF4-FFF2-40B4-BE49-F238E27FC236}">
                <a16:creationId xmlns:a16="http://schemas.microsoft.com/office/drawing/2014/main" id="{0D9C396A-D75A-429D-9590-AEFF87068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平均值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022E373F-9D94-4835-916C-DEFAB4EC62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由二维</a:t>
            </a:r>
            <a:r>
              <a:rPr lang="en-US" altLang="zh-CN" sz="2400"/>
              <a:t>Fourier</a:t>
            </a:r>
            <a:r>
              <a:rPr lang="zh-CN" altLang="en-US" sz="2400"/>
              <a:t>变换的定义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上式说明：如果</a:t>
            </a:r>
            <a:r>
              <a:rPr lang="en-US" altLang="zh-CN" sz="2400"/>
              <a:t>f(x,y)</a:t>
            </a:r>
            <a:r>
              <a:rPr lang="zh-CN" altLang="en-US" sz="2400"/>
              <a:t>是一幅图像，在原点的</a:t>
            </a:r>
            <a:r>
              <a:rPr lang="en-US" altLang="zh-CN" sz="2400"/>
              <a:t>Fourier</a:t>
            </a:r>
            <a:r>
              <a:rPr lang="zh-CN" altLang="en-US" sz="2400"/>
              <a:t>变换即等于图像的平均灰度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7220" name="Object 4">
                <a:extLst>
                  <a:ext uri="{FF2B5EF4-FFF2-40B4-BE49-F238E27FC236}">
                    <a16:creationId xmlns:a16="http://schemas.microsoft.com/office/drawing/2014/main" id="{18AB2475-45C1-4B61-AE3E-317166CED279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730375" y="1524000"/>
                <a:ext cx="5640388" cy="3433763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𝑣𝑦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(0,0)=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7220" name="Object 4">
                <a:extLst>
                  <a:ext uri="{FF2B5EF4-FFF2-40B4-BE49-F238E27FC236}">
                    <a16:creationId xmlns:a16="http://schemas.microsoft.com/office/drawing/2014/main" id="{18AB2475-45C1-4B61-AE3E-317166CE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730375" y="1524000"/>
                <a:ext cx="5640388" cy="3433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FC4EF7C2-23F7-4D7C-B46C-6B45D1A2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92D9933-0BD9-424F-9BDE-C137BC5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D33-31E5-4AA6-84A9-17B39752E3F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6435692E-77B5-48F3-9EA3-2A9ECBD59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分离性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983E89A0-569E-45E2-986C-421F78ABC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F(x,v)</a:t>
            </a:r>
            <a:r>
              <a:rPr lang="zh-CN" altLang="en-US"/>
              <a:t>是沿着</a:t>
            </a:r>
            <a:r>
              <a:rPr lang="en-US" altLang="zh-CN"/>
              <a:t>f(x,y)</a:t>
            </a:r>
            <a:r>
              <a:rPr lang="zh-CN" altLang="en-US"/>
              <a:t>的一行所进行的</a:t>
            </a:r>
            <a:r>
              <a:rPr lang="en-US" altLang="zh-CN"/>
              <a:t>Fourier</a:t>
            </a:r>
            <a:r>
              <a:rPr lang="zh-CN" altLang="en-US"/>
              <a:t>变换。</a:t>
            </a:r>
          </a:p>
          <a:p>
            <a:r>
              <a:rPr lang="en-US" altLang="zh-CN"/>
              <a:t>x=0,1,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,M-1</a:t>
            </a:r>
            <a:r>
              <a:rPr lang="zh-CN" altLang="en-US"/>
              <a:t>，沿着</a:t>
            </a:r>
            <a:r>
              <a:rPr lang="en-US" altLang="zh-CN"/>
              <a:t>f(x,y)</a:t>
            </a:r>
            <a:r>
              <a:rPr lang="zh-CN" altLang="en-US"/>
              <a:t>的所有行计算</a:t>
            </a:r>
            <a:r>
              <a:rPr lang="en-US" altLang="zh-CN"/>
              <a:t>Fourier</a:t>
            </a:r>
            <a:r>
              <a:rPr lang="zh-CN" altLang="en-US"/>
              <a:t>变换。</a:t>
            </a:r>
          </a:p>
          <a:p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1862" name="Object 6">
                <a:extLst>
                  <a:ext uri="{FF2B5EF4-FFF2-40B4-BE49-F238E27FC236}">
                    <a16:creationId xmlns:a16="http://schemas.microsoft.com/office/drawing/2014/main" id="{20C3CFFD-0991-4C51-B286-0EA69D0D1B29}"/>
                  </a:ext>
                </a:extLst>
              </p:cNvPr>
              <p:cNvSpPr txBox="1"/>
              <p:nvPr/>
            </p:nvSpPr>
            <p:spPr bwMode="auto">
              <a:xfrm>
                <a:off x="1255712" y="1219200"/>
                <a:ext cx="6440487" cy="25146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𝑣𝑦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𝑣𝑦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𝑢𝑥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1862" name="Object 6">
                <a:extLst>
                  <a:ext uri="{FF2B5EF4-FFF2-40B4-BE49-F238E27FC236}">
                    <a16:creationId xmlns:a16="http://schemas.microsoft.com/office/drawing/2014/main" id="{20C3CFFD-0991-4C51-B286-0EA69D0D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712" y="1219200"/>
                <a:ext cx="6440487" cy="2514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1863" name="Object 7">
                <a:extLst>
                  <a:ext uri="{FF2B5EF4-FFF2-40B4-BE49-F238E27FC236}">
                    <a16:creationId xmlns:a16="http://schemas.microsoft.com/office/drawing/2014/main" id="{87970565-C744-48FB-A88C-BF59371914F8}"/>
                  </a:ext>
                </a:extLst>
              </p:cNvPr>
              <p:cNvSpPr txBox="1"/>
              <p:nvPr/>
            </p:nvSpPr>
            <p:spPr bwMode="auto">
              <a:xfrm>
                <a:off x="1255713" y="3816350"/>
                <a:ext cx="4306887" cy="9080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𝑣𝑦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1863" name="Object 7">
                <a:extLst>
                  <a:ext uri="{FF2B5EF4-FFF2-40B4-BE49-F238E27FC236}">
                    <a16:creationId xmlns:a16="http://schemas.microsoft.com/office/drawing/2014/main" id="{87970565-C744-48FB-A88C-BF5937191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5713" y="3816350"/>
                <a:ext cx="4306887" cy="908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DCA2E2-541A-4804-94C7-D5163B57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3EC8CD8-E9DF-43DC-AEFF-5018D2B9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3077-4D61-4900-9743-D497E09E810F}" type="slidenum">
              <a:rPr lang="en-US" altLang="zh-CN"/>
              <a:pPr/>
              <a:t>42</a:t>
            </a:fld>
            <a:endParaRPr lang="en-US" altLang="zh-CN"/>
          </a:p>
        </p:txBody>
      </p:sp>
      <p:pic>
        <p:nvPicPr>
          <p:cNvPr id="799748" name="Picture 4">
            <a:extLst>
              <a:ext uri="{FF2B5EF4-FFF2-40B4-BE49-F238E27FC236}">
                <a16:creationId xmlns:a16="http://schemas.microsoft.com/office/drawing/2014/main" id="{69163F94-CCA3-44E6-BA73-7D6B198B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025"/>
            <a:ext cx="9067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9749" name="Text Box 5">
            <a:extLst>
              <a:ext uri="{FF2B5EF4-FFF2-40B4-BE49-F238E27FC236}">
                <a16:creationId xmlns:a16="http://schemas.microsoft.com/office/drawing/2014/main" id="{ACAAF0CD-4561-46AE-A41C-312EFC7A80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66738" y="990600"/>
            <a:ext cx="8001000" cy="495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先沿输入图像的每一行计算一维变换，再沿中间结果的每一列计算一维变换</a:t>
            </a:r>
          </a:p>
          <a:p>
            <a:r>
              <a:rPr lang="zh-CN" altLang="en-US"/>
              <a:t>可以改变上述顺序，即先列后行</a:t>
            </a:r>
          </a:p>
          <a:p>
            <a:r>
              <a:rPr lang="zh-CN" altLang="en-US"/>
              <a:t>上述相似的过程也可以计算二维</a:t>
            </a:r>
            <a:r>
              <a:rPr lang="en-US" altLang="zh-CN"/>
              <a:t>Fourier</a:t>
            </a:r>
            <a:r>
              <a:rPr lang="zh-CN" altLang="en-US"/>
              <a:t>反变换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D16940-BD8E-4EDD-836E-5E4256133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en-US" altLang="zh-CN"/>
              <a:t>6. </a:t>
            </a:r>
            <a:r>
              <a:rPr lang="zh-CN" altLang="en-US"/>
              <a:t>分离性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73013A3-EC87-4C38-9710-8FDD9AA8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8189C57-37A0-415E-8250-28E65E57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A6AC-D8CB-45CA-AF8E-0B90D0DA984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79266" name="Rectangle 2">
            <a:extLst>
              <a:ext uri="{FF2B5EF4-FFF2-40B4-BE49-F238E27FC236}">
                <a16:creationId xmlns:a16="http://schemas.microsoft.com/office/drawing/2014/main" id="{8E7970AA-E449-4677-9019-21DF9A5B8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 </a:t>
            </a:r>
            <a:r>
              <a:rPr lang="zh-CN" altLang="en-US"/>
              <a:t>卷积定理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1A55A2B7-90FB-414D-87A3-0BCA3CE826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大小为</a:t>
            </a:r>
            <a:r>
              <a:rPr lang="en-US" altLang="zh-CN" sz="2400"/>
              <a:t>M×N</a:t>
            </a:r>
            <a:r>
              <a:rPr lang="zh-CN" altLang="en-US" sz="2400"/>
              <a:t>的两个函数</a:t>
            </a:r>
            <a:r>
              <a:rPr lang="en-US" altLang="zh-CN" sz="2400"/>
              <a:t>f(x,y)</a:t>
            </a:r>
            <a:r>
              <a:rPr lang="zh-CN" altLang="en-US" sz="2400"/>
              <a:t>和</a:t>
            </a:r>
            <a:r>
              <a:rPr lang="en-US" altLang="zh-CN" sz="2400"/>
              <a:t>h(x,y)</a:t>
            </a:r>
            <a:r>
              <a:rPr lang="zh-CN" altLang="en-US" sz="2400"/>
              <a:t>的离散卷积</a:t>
            </a:r>
            <a:endParaRPr lang="en-US" altLang="zh-CN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1800"/>
          </a:p>
          <a:p>
            <a:r>
              <a:rPr lang="zh-CN" altLang="en-US" sz="2400"/>
              <a:t>卷积定理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en-US" altLang="zh-CN" sz="24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268" name="Object 4">
                <a:extLst>
                  <a:ext uri="{FF2B5EF4-FFF2-40B4-BE49-F238E27FC236}">
                    <a16:creationId xmlns:a16="http://schemas.microsoft.com/office/drawing/2014/main" id="{1B427657-8461-4005-AEC0-EFC9E3C7FDBB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854869" y="1905000"/>
                <a:ext cx="7391400" cy="12192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79268" name="Object 4">
                <a:extLst>
                  <a:ext uri="{FF2B5EF4-FFF2-40B4-BE49-F238E27FC236}">
                    <a16:creationId xmlns:a16="http://schemas.microsoft.com/office/drawing/2014/main" id="{1B427657-8461-4005-AEC0-EFC9E3C7FDB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854869" y="1905000"/>
                <a:ext cx="7391400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9271" name="Object 7">
                <a:extLst>
                  <a:ext uri="{FF2B5EF4-FFF2-40B4-BE49-F238E27FC236}">
                    <a16:creationId xmlns:a16="http://schemas.microsoft.com/office/drawing/2014/main" id="{C073926C-9B95-43AB-A073-8E7AFB739311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747463" y="4343400"/>
                <a:ext cx="5486400" cy="914400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79271" name="Object 7">
                <a:extLst>
                  <a:ext uri="{FF2B5EF4-FFF2-40B4-BE49-F238E27FC236}">
                    <a16:creationId xmlns:a16="http://schemas.microsoft.com/office/drawing/2014/main" id="{C073926C-9B95-43AB-A073-8E7AFB73931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747463" y="4343400"/>
                <a:ext cx="5486400" cy="914400"/>
              </a:xfrm>
              <a:prstGeom prst="rect">
                <a:avLst/>
              </a:prstGeom>
              <a:blipFill>
                <a:blip r:embed="rId4"/>
                <a:stretch>
                  <a:fillRect b="-460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5D18824-BBFB-4D05-8E24-79470138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1B16BD5-6D9E-4907-AC98-4FB6710F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6214-DBFA-4942-99D9-196CCBE7A0BF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83362" name="Rectangle 2">
            <a:extLst>
              <a:ext uri="{FF2B5EF4-FFF2-40B4-BE49-F238E27FC236}">
                <a16:creationId xmlns:a16="http://schemas.microsoft.com/office/drawing/2014/main" id="{1A2A81BC-146F-4015-97F8-2DB5BFD72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相关定理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86AB7F5B-3DA5-4F1C-9332-76185BC24E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891462" cy="4953000"/>
          </a:xfrm>
        </p:spPr>
        <p:txBody>
          <a:bodyPr/>
          <a:lstStyle/>
          <a:p>
            <a:r>
              <a:rPr lang="zh-CN" altLang="en-US" sz="2400"/>
              <a:t>大小为</a:t>
            </a:r>
            <a:r>
              <a:rPr lang="en-US" altLang="zh-CN" sz="2400"/>
              <a:t>M×N</a:t>
            </a:r>
            <a:r>
              <a:rPr lang="zh-CN" altLang="en-US" sz="2400"/>
              <a:t>的两个函数</a:t>
            </a:r>
            <a:r>
              <a:rPr lang="en-US" altLang="zh-CN" sz="2400"/>
              <a:t>f(x,y)</a:t>
            </a:r>
            <a:r>
              <a:rPr lang="zh-CN" altLang="en-US" sz="2400"/>
              <a:t>和</a:t>
            </a:r>
            <a:r>
              <a:rPr lang="en-US" altLang="zh-CN" sz="2400"/>
              <a:t>h(x,y)</a:t>
            </a:r>
            <a:r>
              <a:rPr lang="zh-CN" altLang="en-US" sz="2400"/>
              <a:t>的相关性定义</a:t>
            </a:r>
          </a:p>
          <a:p>
            <a:endParaRPr lang="zh-CN" altLang="en-US" sz="2400"/>
          </a:p>
          <a:p>
            <a:endParaRPr lang="zh-CN" altLang="en-US" sz="2400"/>
          </a:p>
          <a:p>
            <a:pPr lvl="1"/>
            <a:endParaRPr lang="zh-CN" altLang="en-US" sz="2000"/>
          </a:p>
          <a:p>
            <a:pPr lvl="1"/>
            <a:r>
              <a:rPr lang="en-US" altLang="zh-CN" sz="2000"/>
              <a:t>f*</a:t>
            </a:r>
            <a:r>
              <a:rPr lang="zh-CN" altLang="en-US" sz="2000"/>
              <a:t>表示</a:t>
            </a:r>
            <a:r>
              <a:rPr lang="en-US" altLang="zh-CN" sz="2000"/>
              <a:t>f</a:t>
            </a:r>
            <a:r>
              <a:rPr lang="zh-CN" altLang="en-US" sz="2000"/>
              <a:t>的复共轭。对于实函数， </a:t>
            </a:r>
            <a:r>
              <a:rPr lang="en-US" altLang="zh-CN" sz="2000"/>
              <a:t>f*</a:t>
            </a:r>
            <a:r>
              <a:rPr lang="zh-CN" altLang="en-US" sz="2000"/>
              <a:t>＝</a:t>
            </a:r>
            <a:r>
              <a:rPr lang="en-US" altLang="zh-CN" sz="2000"/>
              <a:t>f</a:t>
            </a:r>
          </a:p>
          <a:p>
            <a:endParaRPr lang="en-US" altLang="zh-CN" sz="2400"/>
          </a:p>
          <a:p>
            <a:r>
              <a:rPr lang="zh-CN" altLang="en-US" sz="2400"/>
              <a:t>相关定理</a:t>
            </a:r>
          </a:p>
        </p:txBody>
      </p:sp>
      <p:graphicFrame>
        <p:nvGraphicFramePr>
          <p:cNvPr id="783364" name="Object 4">
            <a:extLst>
              <a:ext uri="{FF2B5EF4-FFF2-40B4-BE49-F238E27FC236}">
                <a16:creationId xmlns:a16="http://schemas.microsoft.com/office/drawing/2014/main" id="{B6D16DE2-A4A7-49B4-B894-645CA44AF83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1600" y="1682750"/>
          <a:ext cx="66246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680" imgH="431640" progId="Equation.3">
                  <p:embed/>
                </p:oleObj>
              </mc:Choice>
              <mc:Fallback>
                <p:oleObj name="公式" r:id="rId3" imgW="3136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82750"/>
                        <a:ext cx="6624638" cy="911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6" name="Object 6">
            <a:extLst>
              <a:ext uri="{FF2B5EF4-FFF2-40B4-BE49-F238E27FC236}">
                <a16:creationId xmlns:a16="http://schemas.microsoft.com/office/drawing/2014/main" id="{ABA774C0-EC37-4E00-BE13-47AB6CE7B5C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4114800"/>
          <a:ext cx="4876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95200" imgH="482400" progId="Equation.3">
                  <p:embed/>
                </p:oleObj>
              </mc:Choice>
              <mc:Fallback>
                <p:oleObj name="公式" r:id="rId5" imgW="20952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4876800" cy="1123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5A48C-CA29-452D-9FA1-59F44AC1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BF401-F1DB-441B-AD63-2B182BDD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8AB5-C410-4D2D-8084-5E841A4E585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8F3EB1D2-8FE2-4329-9D88-D6AC46EB40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自相关理论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000"/>
              <a:t>注：复数和它的复共轭的乘积是复数模的平方</a:t>
            </a:r>
          </a:p>
          <a:p>
            <a:pPr lvl="1"/>
            <a:r>
              <a:rPr lang="zh-CN" altLang="en-US" sz="2000"/>
              <a:t>空域自相关的</a:t>
            </a:r>
            <a:r>
              <a:rPr lang="en-US" altLang="zh-CN" sz="2000"/>
              <a:t>Fourier</a:t>
            </a:r>
            <a:r>
              <a:rPr lang="zh-CN" altLang="en-US" sz="2000"/>
              <a:t>变换是功率谱</a:t>
            </a:r>
          </a:p>
          <a:p>
            <a:pPr lvl="1"/>
            <a:endParaRPr lang="zh-CN" altLang="en-US" sz="2400"/>
          </a:p>
          <a:p>
            <a:r>
              <a:rPr lang="zh-CN" altLang="en-US" sz="2400"/>
              <a:t>相关的重要应用在于匹配：确定是否有感兴趣的物体</a:t>
            </a:r>
          </a:p>
          <a:p>
            <a:pPr lvl="1"/>
            <a:r>
              <a:rPr lang="en-US" altLang="zh-CN" sz="2000"/>
              <a:t>f(x,y)</a:t>
            </a:r>
            <a:r>
              <a:rPr lang="zh-CN" altLang="en-US" sz="2000"/>
              <a:t>是原始图像</a:t>
            </a:r>
          </a:p>
          <a:p>
            <a:pPr lvl="1"/>
            <a:r>
              <a:rPr lang="en-US" altLang="zh-CN" sz="2000"/>
              <a:t>h(x,y)</a:t>
            </a:r>
            <a:r>
              <a:rPr lang="zh-CN" altLang="en-US" sz="2000"/>
              <a:t>作为感兴趣的物体或区域（模板）</a:t>
            </a:r>
          </a:p>
          <a:p>
            <a:pPr lvl="1"/>
            <a:r>
              <a:rPr lang="zh-CN" altLang="en-US" sz="2000"/>
              <a:t>如果匹配，两个函数的相关值会在</a:t>
            </a:r>
            <a:r>
              <a:rPr lang="en-US" altLang="zh-CN" sz="2000"/>
              <a:t>h</a:t>
            </a:r>
            <a:r>
              <a:rPr lang="zh-CN" altLang="en-US" sz="2000"/>
              <a:t>找到</a:t>
            </a:r>
            <a:r>
              <a:rPr lang="en-US" altLang="zh-CN" sz="2000"/>
              <a:t>f</a:t>
            </a:r>
            <a:r>
              <a:rPr lang="zh-CN" altLang="en-US" sz="2000"/>
              <a:t>中相应点的位置上达到最大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5412" name="Object 4">
                <a:extLst>
                  <a:ext uri="{FF2B5EF4-FFF2-40B4-BE49-F238E27FC236}">
                    <a16:creationId xmlns:a16="http://schemas.microsoft.com/office/drawing/2014/main" id="{2166F91C-E3B3-434F-8D8F-978EC7B3CCDB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023938" y="1600200"/>
                <a:ext cx="7053262" cy="1049336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altLang="zh-C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85412" name="Object 4">
                <a:extLst>
                  <a:ext uri="{FF2B5EF4-FFF2-40B4-BE49-F238E27FC236}">
                    <a16:creationId xmlns:a16="http://schemas.microsoft.com/office/drawing/2014/main" id="{2166F91C-E3B3-434F-8D8F-978EC7B3C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023938" y="1600200"/>
                <a:ext cx="7053262" cy="1049336"/>
              </a:xfrm>
              <a:prstGeom prst="rect">
                <a:avLst/>
              </a:prstGeom>
              <a:blipFill>
                <a:blip r:embed="rId2"/>
                <a:stretch>
                  <a:fillRect b="-114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BD23AF17-5A53-4235-86D3-263381C5E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en-US" altLang="zh-CN"/>
              <a:t>8. </a:t>
            </a:r>
            <a:r>
              <a:rPr lang="zh-CN" altLang="en-US"/>
              <a:t>相关定理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83F68-032E-456F-874C-BB75A22A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D42D0-6690-4C84-BCE1-3A4BB638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CDB3-281E-43D0-A5DE-FDFE86B1653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079A5DD0-0E82-46D5-8BE1-13F9A597B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 </a:t>
            </a:r>
            <a:r>
              <a:rPr lang="zh-CN" altLang="en-US"/>
              <a:t>其他性质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371BACCF-FC9D-463B-8407-DDC6AF1C8F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4953000"/>
          </a:xfrm>
        </p:spPr>
        <p:txBody>
          <a:bodyPr/>
          <a:lstStyle/>
          <a:p>
            <a:r>
              <a:rPr lang="zh-CN" altLang="en-US" sz="2800"/>
              <a:t>尺度变换（缩放）</a:t>
            </a:r>
            <a:endParaRPr lang="en-US" altLang="zh-CN" sz="280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/>
              <a:t>给定标量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，可证明对</a:t>
            </a:r>
            <a:r>
              <a:rPr lang="en-US" altLang="zh-CN" sz="2400"/>
              <a:t>Fourier</a:t>
            </a:r>
            <a:r>
              <a:rPr lang="zh-CN" altLang="en-US" sz="2400"/>
              <a:t>变换下列公式成立</a:t>
            </a:r>
          </a:p>
        </p:txBody>
      </p:sp>
      <p:graphicFrame>
        <p:nvGraphicFramePr>
          <p:cNvPr id="764932" name="Object 4">
            <a:extLst>
              <a:ext uri="{FF2B5EF4-FFF2-40B4-BE49-F238E27FC236}">
                <a16:creationId xmlns:a16="http://schemas.microsoft.com/office/drawing/2014/main" id="{EA72D713-A5DB-47B2-B4A2-B0A5280F065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409305"/>
              </p:ext>
            </p:extLst>
          </p:nvPr>
        </p:nvGraphicFramePr>
        <p:xfrm>
          <a:off x="2590800" y="2641600"/>
          <a:ext cx="3581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15840" imgH="914400" progId="Equation.3">
                  <p:embed/>
                </p:oleObj>
              </mc:Choice>
              <mc:Fallback>
                <p:oleObj name="公式" r:id="rId2" imgW="181584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41600"/>
                        <a:ext cx="3581400" cy="1803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3.1 </a:t>
            </a:r>
            <a:r>
              <a:rPr lang="zh-CN" altLang="en-US" sz="2800" dirty="0"/>
              <a:t>傅里叶变换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0422"/>
            <a:ext cx="8001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3.1.1 </a:t>
            </a:r>
            <a:r>
              <a:rPr lang="zh-CN" altLang="en-US" sz="2800" dirty="0">
                <a:solidFill>
                  <a:srgbClr val="0000FF"/>
                </a:solidFill>
              </a:rPr>
              <a:t>连续</a:t>
            </a:r>
            <a:r>
              <a:rPr lang="en-US" altLang="zh-CN" sz="2800" dirty="0">
                <a:solidFill>
                  <a:srgbClr val="0000FF"/>
                </a:solidFill>
              </a:rPr>
              <a:t>Fourier</a:t>
            </a:r>
            <a:r>
              <a:rPr lang="zh-CN" altLang="en-US" sz="2800" dirty="0">
                <a:solidFill>
                  <a:srgbClr val="0000FF"/>
                </a:solidFill>
              </a:rPr>
              <a:t>变换及其反变换</a:t>
            </a:r>
          </a:p>
          <a:p>
            <a:pPr lvl="1"/>
            <a:r>
              <a:rPr lang="zh-CN" altLang="en-US" sz="2000" dirty="0"/>
              <a:t>一维连续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二维连续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en-US" altLang="zh-CN" sz="2000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sz="2800" dirty="0"/>
              <a:t>3.1.2 </a:t>
            </a:r>
            <a:r>
              <a:rPr lang="zh-CN" altLang="en-US" sz="2800" dirty="0"/>
              <a:t>离散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变换及其反变换</a:t>
            </a:r>
            <a:endParaRPr lang="zh-CN" altLang="en-US" sz="2200" dirty="0"/>
          </a:p>
          <a:p>
            <a:pPr lvl="1"/>
            <a:r>
              <a:rPr lang="zh-CN" altLang="en-US" sz="2000" dirty="0"/>
              <a:t>一维离散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</a:p>
          <a:p>
            <a:pPr lvl="1"/>
            <a:r>
              <a:rPr lang="zh-CN" altLang="en-US" sz="2000" dirty="0"/>
              <a:t>二维离散</a:t>
            </a:r>
            <a:r>
              <a:rPr lang="en-US" altLang="zh-CN" sz="2000" dirty="0"/>
              <a:t>Fourier</a:t>
            </a:r>
            <a:r>
              <a:rPr lang="zh-CN" altLang="en-US" sz="2000" dirty="0"/>
              <a:t>变换及反变换</a:t>
            </a:r>
            <a:endParaRPr lang="zh-CN" altLang="en-US" sz="2400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3.1.3 </a:t>
            </a:r>
            <a:r>
              <a:rPr lang="zh-CN" altLang="en-US" sz="2800" dirty="0"/>
              <a:t>二维</a:t>
            </a:r>
            <a:r>
              <a:rPr lang="en-US" altLang="zh-CN" sz="2800" dirty="0"/>
              <a:t>Fourier</a:t>
            </a:r>
            <a:r>
              <a:rPr lang="zh-CN" altLang="en-US" sz="2800" dirty="0"/>
              <a:t>变换的性质</a:t>
            </a:r>
            <a:endParaRPr lang="en-US" altLang="zh-CN" sz="2800" dirty="0"/>
          </a:p>
          <a:p>
            <a:pPr lvl="1"/>
            <a:r>
              <a:rPr lang="zh-CN" altLang="en-US" sz="2000" dirty="0"/>
              <a:t>平移和旋转、周期性、共轭对称性</a:t>
            </a:r>
            <a:endParaRPr lang="en-US" altLang="zh-CN" sz="2000" dirty="0"/>
          </a:p>
          <a:p>
            <a:pPr lvl="1"/>
            <a:r>
              <a:rPr lang="zh-CN" altLang="en-US" sz="2000" dirty="0"/>
              <a:t>平均值、可分性</a:t>
            </a:r>
          </a:p>
          <a:p>
            <a:pPr lvl="1"/>
            <a:r>
              <a:rPr lang="zh-CN" altLang="en-US" sz="2000" dirty="0"/>
              <a:t>卷积定理、相关定理、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1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从最基础的数学知识开始</a:t>
            </a:r>
            <a:endParaRPr lang="zh-CN" altLang="en-US" sz="2800" dirty="0"/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8001000" cy="4953000"/>
          </a:xfrm>
        </p:spPr>
        <p:txBody>
          <a:bodyPr/>
          <a:lstStyle/>
          <a:p>
            <a:r>
              <a:rPr lang="zh-CN" altLang="en-US" sz="2800"/>
              <a:t>复数的表示：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r>
              <a:rPr lang="zh-CN" altLang="en-US" sz="2800"/>
              <a:t>欧拉公式：</a:t>
            </a:r>
            <a:endParaRPr lang="zh-CN" altLang="en-US" sz="2800" dirty="0"/>
          </a:p>
          <a:p>
            <a:endParaRPr lang="en-US" altLang="zh-CN" sz="28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F71594A-A76E-43A3-A1A8-0501665CC14B}"/>
              </a:ext>
            </a:extLst>
          </p:cNvPr>
          <p:cNvSpPr txBox="1"/>
          <p:nvPr/>
        </p:nvSpPr>
        <p:spPr bwMode="auto">
          <a:xfrm>
            <a:off x="3356263" y="1066800"/>
            <a:ext cx="1981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/>
            <a:r>
              <a:rPr lang="en-US" altLang="zh-CN" sz="2400" i="1"/>
              <a:t>C </a:t>
            </a:r>
            <a:r>
              <a:rPr lang="en-US" altLang="zh-CN" sz="2400"/>
              <a:t>= </a:t>
            </a:r>
            <a:r>
              <a:rPr lang="en-US" altLang="zh-CN" sz="2400" i="1"/>
              <a:t>R</a:t>
            </a:r>
            <a:r>
              <a:rPr lang="en-US" altLang="zh-CN" sz="2400"/>
              <a:t>+j</a:t>
            </a:r>
            <a:r>
              <a:rPr lang="en-US" altLang="zh-CN" sz="2400" i="1"/>
              <a:t>I</a:t>
            </a:r>
            <a:endParaRPr lang="zh-CN" altLang="en-US" sz="24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74B4F33-2FE6-4FB4-BC30-6BA880F435F1}"/>
                  </a:ext>
                </a:extLst>
              </p:cNvPr>
              <p:cNvSpPr txBox="1"/>
              <p:nvPr/>
            </p:nvSpPr>
            <p:spPr bwMode="auto">
              <a:xfrm>
                <a:off x="1302893" y="4874410"/>
                <a:ext cx="3264345" cy="765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sz="2400"/>
                  <a:t>cos</a:t>
                </a:r>
                <a:r>
                  <a:rPr lang="el-GR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/>
                  <a:t>=</a:t>
                </a:r>
                <a:r>
                  <a:rPr lang="zh-CN" altLang="en-US" sz="2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/>
                          <m:t>e</m:t>
                        </m:r>
                        <m:r>
                          <m:rPr>
                            <m:nor/>
                          </m:rPr>
                          <a:rPr lang="en-US" altLang="zh-CN" sz="2400" baseline="30000"/>
                          <m:t>j</m:t>
                        </m:r>
                        <m:r>
                          <m:rPr>
                            <m:nor/>
                          </m:rPr>
                          <a:rPr lang="el-GR" altLang="zh-CN" sz="2400" i="1" baseline="30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400"/>
                          <m:t>e</m:t>
                        </m:r>
                        <m:r>
                          <a:rPr lang="en-US" altLang="zh-CN" sz="2400" baseline="30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baseline="30000"/>
                          <m:t>j</m:t>
                        </m:r>
                        <m:r>
                          <m:rPr>
                            <m:nor/>
                          </m:rPr>
                          <a:rPr lang="el-GR" altLang="zh-CN" sz="2400" i="1" baseline="30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074B4F33-2FE6-4FB4-BC30-6BA880F43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893" y="4874410"/>
                <a:ext cx="3264345" cy="76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8074480-7160-45B2-A67B-4D8B1BEBC7D5}"/>
                  </a:ext>
                </a:extLst>
              </p:cNvPr>
              <p:cNvSpPr txBox="1"/>
              <p:nvPr/>
            </p:nvSpPr>
            <p:spPr bwMode="auto">
              <a:xfrm>
                <a:off x="4567238" y="4874411"/>
                <a:ext cx="3264345" cy="76510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 algn="ctr"/>
                <a:r>
                  <a:rPr lang="en-US" altLang="zh-CN" sz="2400"/>
                  <a:t>sin</a:t>
                </a:r>
                <a:r>
                  <a:rPr lang="el-GR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rgbClr val="00000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zh-CN" sz="2400" baseline="30000">
                            <a:solidFill>
                              <a:srgbClr val="000000"/>
                            </a:solidFill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altLang="zh-CN" sz="2400" i="1" baseline="30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+mn-lt"/>
                          </a:rPr>
                          <m:t>e</m:t>
                        </m:r>
                        <m:r>
                          <a:rPr lang="en-US" altLang="zh-CN" sz="2400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400" baseline="30000">
                            <a:solidFill>
                              <a:srgbClr val="000000"/>
                            </a:solidFill>
                            <a:latin typeface="+mn-lt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l-GR" altLang="zh-CN" sz="2400" i="1" baseline="3000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D8074480-7160-45B2-A67B-4D8B1BEBC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7238" y="4874411"/>
                <a:ext cx="3264345" cy="765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6C007F0-B5A4-49A8-AE9B-3DD73B4EEEF0}"/>
                  </a:ext>
                </a:extLst>
              </p:cNvPr>
              <p:cNvSpPr txBox="1"/>
              <p:nvPr/>
            </p:nvSpPr>
            <p:spPr bwMode="auto">
              <a:xfrm>
                <a:off x="3352800" y="1963060"/>
                <a:ext cx="4343400" cy="10087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r>
                  <a:rPr lang="en-US" altLang="zh-CN" sz="2400" i="1"/>
                  <a:t>  C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/>
                  <a:t>(cos</a:t>
                </a:r>
                <a:r>
                  <a:rPr lang="el-GR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/>
                  <a:t>+jsin</a:t>
                </a:r>
                <a:r>
                  <a:rPr lang="el-GR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/>
                  <a:t>) </a:t>
                </a:r>
              </a:p>
              <a:p>
                <a:r>
                  <a:rPr lang="en-US" altLang="zh-CN" sz="2400"/>
                  <a:t>     = |C|e</a:t>
                </a:r>
                <a:r>
                  <a:rPr lang="en-US" altLang="zh-CN" sz="2400" baseline="30000"/>
                  <a:t>j</a:t>
                </a:r>
                <a:r>
                  <a:rPr lang="el-GR" altLang="zh-CN" sz="24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i="1" baseline="30000"/>
                  <a:t> </a:t>
                </a:r>
                <a:endParaRPr lang="zh-CN" altLang="en-US" sz="2400" i="1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F6C007F0-B5A4-49A8-AE9B-3DD73B4E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1963060"/>
                <a:ext cx="4343400" cy="1008740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DD0D446E-A95C-4C1F-B5DD-486BE2202B5C}"/>
                  </a:ext>
                </a:extLst>
              </p:cNvPr>
              <p:cNvSpPr txBox="1"/>
              <p:nvPr/>
            </p:nvSpPr>
            <p:spPr bwMode="auto">
              <a:xfrm>
                <a:off x="3352800" y="3626802"/>
                <a:ext cx="3810000" cy="546954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/>
                      <m:t>e</m:t>
                    </m:r>
                    <m:r>
                      <m:rPr>
                        <m:nor/>
                      </m:rPr>
                      <a:rPr lang="en-US" altLang="zh-CN" sz="2400" baseline="30000"/>
                      <m:t>j</m:t>
                    </m:r>
                    <m:r>
                      <m:rPr>
                        <m:nor/>
                      </m:rPr>
                      <a:rPr lang="el-GR" altLang="zh-CN" sz="2400" i="1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l-GR" altLang="zh-CN" sz="2400" i="1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 = cos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/>
                  <a:t>+ </a:t>
                </a:r>
                <a:r>
                  <a:rPr lang="en-US" altLang="zh-CN" sz="2400" dirty="0" err="1"/>
                  <a:t>jsin</a:t>
                </a:r>
                <a:r>
                  <a:rPr lang="el-GR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DD0D446E-A95C-4C1F-B5DD-486BE2202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3626802"/>
                <a:ext cx="3810000" cy="546954"/>
              </a:xfrm>
              <a:prstGeom prst="rect">
                <a:avLst/>
              </a:prstGeom>
              <a:blipFill>
                <a:blip r:embed="rId6"/>
                <a:stretch>
                  <a:fillRect t="-1087" b="-16304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上 1">
            <a:extLst>
              <a:ext uri="{FF2B5EF4-FFF2-40B4-BE49-F238E27FC236}">
                <a16:creationId xmlns:a16="http://schemas.microsoft.com/office/drawing/2014/main" id="{F4B7F32A-6C6C-4D8E-B911-715E6E641AC1}"/>
              </a:ext>
            </a:extLst>
          </p:cNvPr>
          <p:cNvSpPr/>
          <p:nvPr/>
        </p:nvSpPr>
        <p:spPr>
          <a:xfrm>
            <a:off x="4413104" y="2971800"/>
            <a:ext cx="308263" cy="65500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3ECA3A2-2EF4-4192-8054-87C0EB278E89}"/>
              </a:ext>
            </a:extLst>
          </p:cNvPr>
          <p:cNvSpPr/>
          <p:nvPr/>
        </p:nvSpPr>
        <p:spPr>
          <a:xfrm rot="10800000">
            <a:off x="4413105" y="4179278"/>
            <a:ext cx="308262" cy="6846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傅里叶级数</a:t>
            </a:r>
            <a:endParaRPr lang="zh-CN" altLang="en-US" sz="2800" dirty="0"/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8008937" cy="4953000"/>
          </a:xfrm>
        </p:spPr>
        <p:txBody>
          <a:bodyPr/>
          <a:lstStyle/>
          <a:p>
            <a:r>
              <a:rPr lang="zh-CN" altLang="en-US" sz="2800"/>
              <a:t>周期为</a:t>
            </a:r>
            <a:r>
              <a:rPr lang="en-US" altLang="zh-CN" sz="2800"/>
              <a:t>T</a:t>
            </a:r>
            <a:r>
              <a:rPr lang="zh-CN" altLang="en-US" sz="2800"/>
              <a:t>的函数</a:t>
            </a:r>
            <a:r>
              <a:rPr lang="en-US" altLang="zh-CN" sz="2800"/>
              <a:t>f(t)</a:t>
            </a:r>
            <a:r>
              <a:rPr lang="zh-CN" altLang="en-US" sz="2800"/>
              <a:t>若满足</a:t>
            </a:r>
            <a:r>
              <a:rPr lang="en-US" altLang="zh-CN" sz="2800"/>
              <a:t>Dirichlet</a:t>
            </a:r>
            <a:r>
              <a:rPr lang="zh-CN" altLang="en-US" sz="2800"/>
              <a:t>条件，则它可以展开为傅里叶级数：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r>
              <a:rPr lang="zh-CN" altLang="en-US" sz="2800"/>
              <a:t>其中，</a:t>
            </a:r>
            <a:endParaRPr lang="en-US" altLang="zh-CN" sz="2800"/>
          </a:p>
          <a:p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130BAA5-EAF4-4C26-A37F-001E81CA36A7}"/>
                  </a:ext>
                </a:extLst>
              </p:cNvPr>
              <p:cNvSpPr txBox="1"/>
              <p:nvPr/>
            </p:nvSpPr>
            <p:spPr bwMode="auto">
              <a:xfrm>
                <a:off x="1389459" y="4191000"/>
                <a:ext cx="6363494" cy="16764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2400"/>
                  <a:t>,    </a:t>
                </a:r>
                <a:r>
                  <a:rPr lang="en-US" altLang="zh-CN" sz="2400" i="1"/>
                  <a:t>n</a:t>
                </a:r>
                <a:r>
                  <a:rPr lang="en-US" altLang="zh-CN" sz="2400"/>
                  <a:t>=0,1,2,…</a:t>
                </a:r>
              </a:p>
              <a:p>
                <a:pPr algn="ctr"/>
                <a:endParaRPr lang="en-US" altLang="zh-CN" sz="240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𝑛𝑡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2400"/>
                  <a:t>,    </a:t>
                </a:r>
                <a:r>
                  <a:rPr lang="en-US" altLang="zh-CN" sz="2400" i="1"/>
                  <a:t>n</a:t>
                </a:r>
                <a:r>
                  <a:rPr lang="en-US" altLang="zh-CN" sz="2400"/>
                  <a:t>=1,2,3,…</a:t>
                </a:r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130BAA5-EAF4-4C26-A37F-001E81CA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459" y="4191000"/>
                <a:ext cx="6363494" cy="167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/>
              <p:nvPr/>
            </p:nvSpPr>
            <p:spPr bwMode="auto">
              <a:xfrm>
                <a:off x="1389459" y="2209800"/>
                <a:ext cx="6363494" cy="1143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os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459" y="2209800"/>
                <a:ext cx="6363494" cy="1143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37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146CF-6E45-4384-994E-76D994AD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9DD6F-BC24-4053-839E-F2ED604E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1CF3-16C7-483A-96B6-F1BC53F2840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76396424-AC44-4A1D-9236-F8F55D477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傅里叶级数</a:t>
            </a:r>
            <a:endParaRPr lang="zh-CN" altLang="en-US" sz="2800" dirty="0"/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C93D02-1A4E-4FA1-B34C-5AA138426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傅里叶级数的复数形式：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其中，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130BAA5-EAF4-4C26-A37F-001E81CA36A7}"/>
                  </a:ext>
                </a:extLst>
              </p:cNvPr>
              <p:cNvSpPr txBox="1"/>
              <p:nvPr/>
            </p:nvSpPr>
            <p:spPr bwMode="auto">
              <a:xfrm>
                <a:off x="1014410" y="3961336"/>
                <a:ext cx="7121525" cy="99211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=0,±1,±2, 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7130BAA5-EAF4-4C26-A37F-001E81CA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410" y="3961336"/>
                <a:ext cx="7121525" cy="992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/>
              <p:nvPr/>
            </p:nvSpPr>
            <p:spPr bwMode="auto">
              <a:xfrm>
                <a:off x="2860673" y="1829412"/>
                <a:ext cx="3429000" cy="106557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626A361E-E8CC-439C-9A0A-DB3D5D52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0673" y="1829412"/>
                <a:ext cx="3429000" cy="1065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>
            <a:extLst>
              <a:ext uri="{FF2B5EF4-FFF2-40B4-BE49-F238E27FC236}">
                <a16:creationId xmlns:a16="http://schemas.microsoft.com/office/drawing/2014/main" id="{57E2D06B-C3D3-4D47-A4FF-5F2498D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6E35F2CC-09F7-4978-AD52-947D82CD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681E-1CFB-43B1-AF4F-B4435DE1577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BBA4405D-A8A1-472D-86A9-DCC595A4B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一维傅里叶变换及反变换</a:t>
            </a:r>
            <a:endParaRPr lang="zh-CN" altLang="en-US" dirty="0"/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3A3C1ACF-34E2-4419-9A48-1951328B2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67662" cy="4953000"/>
          </a:xfrm>
        </p:spPr>
        <p:txBody>
          <a:bodyPr/>
          <a:lstStyle/>
          <a:p>
            <a:r>
              <a:rPr lang="zh-CN" altLang="en-US" sz="2800" dirty="0"/>
              <a:t>单变量连续函数</a:t>
            </a:r>
            <a:r>
              <a:rPr lang="en-US" altLang="zh-CN" sz="2800" dirty="0"/>
              <a:t>f(x)</a:t>
            </a:r>
            <a:r>
              <a:rPr lang="zh-CN" altLang="en-US" sz="2800" dirty="0"/>
              <a:t>的傅里叶变换</a:t>
            </a:r>
            <a:r>
              <a:rPr lang="en-US" altLang="zh-CN" sz="2800" dirty="0"/>
              <a:t>F(u)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471487" lvl="1" indent="0">
              <a:buNone/>
            </a:pPr>
            <a:endParaRPr lang="en-US" altLang="zh-CN" sz="2400" dirty="0"/>
          </a:p>
          <a:p>
            <a:pPr marL="471487" lvl="1" indent="0">
              <a:buNone/>
            </a:pPr>
            <a:endParaRPr lang="en-US" altLang="zh-CN" sz="2400" dirty="0"/>
          </a:p>
          <a:p>
            <a:pPr marL="471487" lvl="1" indent="0">
              <a:buNone/>
            </a:pPr>
            <a:endParaRPr lang="zh-CN" altLang="en-US" sz="1000" dirty="0"/>
          </a:p>
          <a:p>
            <a:r>
              <a:rPr lang="zh-CN" altLang="en-US" sz="2800" dirty="0"/>
              <a:t>给定</a:t>
            </a:r>
            <a:r>
              <a:rPr lang="en-US" altLang="zh-CN" sz="2800" dirty="0"/>
              <a:t>F(u)</a:t>
            </a:r>
            <a:r>
              <a:rPr lang="zh-CN" altLang="en-US" sz="2800" dirty="0"/>
              <a:t>，通过傅里叶反变换可以得到</a:t>
            </a:r>
            <a:r>
              <a:rPr lang="en-US" altLang="zh-CN" sz="2800" dirty="0"/>
              <a:t>f(x)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188" name="Object 4">
                <a:extLst>
                  <a:ext uri="{FF2B5EF4-FFF2-40B4-BE49-F238E27FC236}">
                    <a16:creationId xmlns:a16="http://schemas.microsoft.com/office/drawing/2014/main" id="{D5E91521-BD8A-434B-B143-12363584FF77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44625" y="1893425"/>
                <a:ext cx="6211888" cy="14478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𝑢𝑡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3188" name="Object 4">
                <a:extLst>
                  <a:ext uri="{FF2B5EF4-FFF2-40B4-BE49-F238E27FC236}">
                    <a16:creationId xmlns:a16="http://schemas.microsoft.com/office/drawing/2014/main" id="{D5E91521-BD8A-434B-B143-12363584FF7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44625" y="1893425"/>
                <a:ext cx="6211888" cy="144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3190" name="Object 6">
                <a:extLst>
                  <a:ext uri="{FF2B5EF4-FFF2-40B4-BE49-F238E27FC236}">
                    <a16:creationId xmlns:a16="http://schemas.microsoft.com/office/drawing/2014/main" id="{1621430A-615C-4111-BFCE-1258C8C8DC0D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444625" y="4320250"/>
                <a:ext cx="6211888" cy="144780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𝑢𝑡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33190" name="Object 6">
                <a:extLst>
                  <a:ext uri="{FF2B5EF4-FFF2-40B4-BE49-F238E27FC236}">
                    <a16:creationId xmlns:a16="http://schemas.microsoft.com/office/drawing/2014/main" id="{1621430A-615C-4111-BFCE-1258C8C8DC0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444625" y="4320250"/>
                <a:ext cx="6211888" cy="1447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487798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1590850</TotalTime>
  <Words>4929</Words>
  <Application>Microsoft Office PowerPoint</Application>
  <PresentationFormat>全屏显示(4:3)</PresentationFormat>
  <Paragraphs>710</Paragraphs>
  <Slides>46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PMingLiU</vt:lpstr>
      <vt:lpstr>宋体</vt:lpstr>
      <vt:lpstr>Arial</vt:lpstr>
      <vt:lpstr>Cambria Math</vt:lpstr>
      <vt:lpstr>Tahoma</vt:lpstr>
      <vt:lpstr>Times New Roman</vt:lpstr>
      <vt:lpstr>Verdana</vt:lpstr>
      <vt:lpstr>Wingdings</vt:lpstr>
      <vt:lpstr>Profile</vt:lpstr>
      <vt:lpstr>Equation</vt:lpstr>
      <vt:lpstr>公式</vt:lpstr>
      <vt:lpstr>3 频率域的图像增强 Image Enhancement in the Frequency Domain </vt:lpstr>
      <vt:lpstr>为什么要在频率域研究图像增强？</vt:lpstr>
      <vt:lpstr>PowerPoint 演示文稿</vt:lpstr>
      <vt:lpstr>Fourier Theory</vt:lpstr>
      <vt:lpstr>3.1 傅里叶变换</vt:lpstr>
      <vt:lpstr>从最基础的数学知识开始</vt:lpstr>
      <vt:lpstr>傅里叶级数</vt:lpstr>
      <vt:lpstr>傅里叶级数</vt:lpstr>
      <vt:lpstr>一维傅里叶变换及反变换</vt:lpstr>
      <vt:lpstr>傅里叶变换的推导</vt:lpstr>
      <vt:lpstr>二维傅里叶变换对</vt:lpstr>
      <vt:lpstr>3.1 傅里叶变换</vt:lpstr>
      <vt:lpstr>离散傅里叶变换对的推导</vt:lpstr>
      <vt:lpstr>卷积定理</vt:lpstr>
      <vt:lpstr>卷积定理</vt:lpstr>
      <vt:lpstr>采样函数</vt:lpstr>
      <vt:lpstr>采样函数</vt:lpstr>
      <vt:lpstr>采样函数</vt:lpstr>
      <vt:lpstr>采样定理</vt:lpstr>
      <vt:lpstr>采样定理</vt:lpstr>
      <vt:lpstr>采样定理</vt:lpstr>
      <vt:lpstr>一维离散傅里叶变换及反变换</vt:lpstr>
      <vt:lpstr>一维离散傅里叶变换及反变换</vt:lpstr>
      <vt:lpstr>二维离散傅里叶变换对</vt:lpstr>
      <vt:lpstr>复原图像</vt:lpstr>
      <vt:lpstr>复原图像</vt:lpstr>
      <vt:lpstr>复原图像</vt:lpstr>
      <vt:lpstr>3.1 傅里叶变换</vt:lpstr>
      <vt:lpstr>二维离散Fourier变换的若干重要性质</vt:lpstr>
      <vt:lpstr>1. 傅里叶变换对的平移性质</vt:lpstr>
      <vt:lpstr>Application of shift in frequency domain</vt:lpstr>
      <vt:lpstr>PowerPoint 演示文稿</vt:lpstr>
      <vt:lpstr>PowerPoint 演示文稿</vt:lpstr>
      <vt:lpstr>PowerPoint 演示文稿</vt:lpstr>
      <vt:lpstr>2. 旋转性</vt:lpstr>
      <vt:lpstr>PowerPoint 演示文稿</vt:lpstr>
      <vt:lpstr>3. 周期性</vt:lpstr>
      <vt:lpstr>4. 共轭对称性</vt:lpstr>
      <vt:lpstr>周期性和共轭对称性举例</vt:lpstr>
      <vt:lpstr>5. 平均值</vt:lpstr>
      <vt:lpstr>6. 分离性</vt:lpstr>
      <vt:lpstr>6. 分离性</vt:lpstr>
      <vt:lpstr>7. 卷积定理</vt:lpstr>
      <vt:lpstr>8. 相关定理</vt:lpstr>
      <vt:lpstr>8. 相关定理</vt:lpstr>
      <vt:lpstr>9. 其他性质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^_^ AaaZ</cp:lastModifiedBy>
  <cp:revision>1562</cp:revision>
  <cp:lastPrinted>1601-01-01T00:00:00Z</cp:lastPrinted>
  <dcterms:created xsi:type="dcterms:W3CDTF">1601-01-01T00:00:00Z</dcterms:created>
  <dcterms:modified xsi:type="dcterms:W3CDTF">2024-03-28T08:53:56Z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