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1"/>
  </p:notesMasterIdLst>
  <p:sldIdLst>
    <p:sldId id="741" r:id="rId2"/>
    <p:sldId id="561" r:id="rId3"/>
    <p:sldId id="720" r:id="rId4"/>
    <p:sldId id="562" r:id="rId5"/>
    <p:sldId id="567" r:id="rId6"/>
    <p:sldId id="745" r:id="rId7"/>
    <p:sldId id="568" r:id="rId8"/>
    <p:sldId id="564" r:id="rId9"/>
    <p:sldId id="746" r:id="rId10"/>
    <p:sldId id="750" r:id="rId11"/>
    <p:sldId id="747" r:id="rId12"/>
    <p:sldId id="748" r:id="rId13"/>
    <p:sldId id="749" r:id="rId14"/>
    <p:sldId id="721" r:id="rId15"/>
    <p:sldId id="565" r:id="rId16"/>
    <p:sldId id="572" r:id="rId17"/>
    <p:sldId id="569" r:id="rId18"/>
    <p:sldId id="573" r:id="rId19"/>
    <p:sldId id="570" r:id="rId20"/>
    <p:sldId id="574" r:id="rId21"/>
    <p:sldId id="583" r:id="rId22"/>
    <p:sldId id="582" r:id="rId23"/>
    <p:sldId id="579" r:id="rId24"/>
    <p:sldId id="742" r:id="rId25"/>
    <p:sldId id="622" r:id="rId26"/>
    <p:sldId id="587" r:id="rId27"/>
    <p:sldId id="586" r:id="rId28"/>
    <p:sldId id="588" r:id="rId29"/>
    <p:sldId id="552" r:id="rId30"/>
    <p:sldId id="589" r:id="rId31"/>
    <p:sldId id="592" r:id="rId32"/>
    <p:sldId id="593" r:id="rId33"/>
    <p:sldId id="594" r:id="rId34"/>
    <p:sldId id="595" r:id="rId35"/>
    <p:sldId id="596" r:id="rId36"/>
    <p:sldId id="597" r:id="rId37"/>
    <p:sldId id="598" r:id="rId38"/>
    <p:sldId id="599" r:id="rId39"/>
    <p:sldId id="600" r:id="rId40"/>
    <p:sldId id="603" r:id="rId41"/>
    <p:sldId id="604" r:id="rId42"/>
    <p:sldId id="743" r:id="rId43"/>
    <p:sldId id="606" r:id="rId44"/>
    <p:sldId id="717" r:id="rId45"/>
    <p:sldId id="557" r:id="rId46"/>
    <p:sldId id="560" r:id="rId47"/>
    <p:sldId id="608" r:id="rId48"/>
    <p:sldId id="611" r:id="rId49"/>
    <p:sldId id="613" r:id="rId50"/>
    <p:sldId id="692" r:id="rId51"/>
    <p:sldId id="693" r:id="rId52"/>
    <p:sldId id="616" r:id="rId53"/>
    <p:sldId id="617" r:id="rId54"/>
    <p:sldId id="618" r:id="rId55"/>
    <p:sldId id="620" r:id="rId56"/>
    <p:sldId id="626" r:id="rId57"/>
    <p:sldId id="621" r:id="rId58"/>
    <p:sldId id="744" r:id="rId59"/>
    <p:sldId id="697" r:id="rId60"/>
    <p:sldId id="694" r:id="rId61"/>
    <p:sldId id="695" r:id="rId62"/>
    <p:sldId id="696" r:id="rId63"/>
    <p:sldId id="682" r:id="rId64"/>
    <p:sldId id="679" r:id="rId65"/>
    <p:sldId id="630" r:id="rId66"/>
    <p:sldId id="699" r:id="rId67"/>
    <p:sldId id="751" r:id="rId68"/>
    <p:sldId id="701" r:id="rId69"/>
    <p:sldId id="702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996633"/>
    <a:srgbClr val="CC9900"/>
    <a:srgbClr val="993300"/>
    <a:srgbClr val="CC66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0729" autoAdjust="0"/>
  </p:normalViewPr>
  <p:slideViewPr>
    <p:cSldViewPr>
      <p:cViewPr varScale="1">
        <p:scale>
          <a:sx n="75" d="100"/>
          <a:sy n="75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1555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58.wmf"/><Relationship Id="rId7" Type="http://schemas.openxmlformats.org/officeDocument/2006/relationships/image" Target="../media/image59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36.wmf"/><Relationship Id="rId5" Type="http://schemas.openxmlformats.org/officeDocument/2006/relationships/image" Target="../media/image55.wmf"/><Relationship Id="rId4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0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06EE1BA-A6E9-46DC-8B66-490AC1EF47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8EE5570-74E7-4AFC-805B-791C42E02B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54DF2418-BE1F-4989-A510-0F4829E0F77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434AC00C-87CC-45C4-80A6-34D7421CF0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6B9386E9-423A-4A28-A979-8E48A1D901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5D2C55DA-9BB4-4C0D-B3DA-A4C18F314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AB021DB-CB0B-4083-98DD-DB7874399A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步，填充后的尺寸为什么不是</a:t>
            </a:r>
            <a:r>
              <a:rPr lang="en-US" altLang="zh-CN"/>
              <a:t>P=M+</a:t>
            </a:r>
            <a:r>
              <a:rPr lang="zh-CN" altLang="en-US"/>
              <a:t>模板的尺寸</a:t>
            </a:r>
            <a:r>
              <a:rPr lang="en-US" altLang="zh-CN"/>
              <a:t>-1</a:t>
            </a:r>
            <a:r>
              <a:rPr lang="zh-CN" altLang="en-US"/>
              <a:t>？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/>
              <a:t>空域模板</a:t>
            </a:r>
            <a:r>
              <a:rPr lang="en-US" altLang="zh-CN" sz="1000"/>
              <a:t>h(t)</a:t>
            </a:r>
            <a:r>
              <a:rPr lang="zh-CN" altLang="en-US" sz="1000"/>
              <a:t>是从频域模板</a:t>
            </a:r>
            <a:r>
              <a:rPr lang="en-US" altLang="zh-CN" sz="1000"/>
              <a:t>F(u)</a:t>
            </a:r>
            <a:r>
              <a:rPr lang="zh-CN" altLang="en-US" sz="1000"/>
              <a:t>经过傅里叶反变换得来的，</a:t>
            </a:r>
            <a:endParaRPr lang="en-US" altLang="zh-CN" sz="100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/>
              <a:t>因此，</a:t>
            </a:r>
            <a:r>
              <a:rPr lang="en-US" altLang="zh-CN" sz="1000"/>
              <a:t>h(t)</a:t>
            </a:r>
            <a:r>
              <a:rPr lang="zh-CN" altLang="en-US" sz="1000"/>
              <a:t>的大小通常是覆盖整个图像</a:t>
            </a:r>
            <a:r>
              <a:rPr lang="en-US" altLang="zh-CN" sz="1000"/>
              <a:t>f(x)</a:t>
            </a:r>
            <a:r>
              <a:rPr lang="zh-CN" altLang="en-US" sz="1000"/>
              <a:t>的，比如上节课我们的练习：</a:t>
            </a:r>
            <a:r>
              <a:rPr lang="en-US" altLang="zh-CN" sz="1000"/>
              <a:t>sinc</a:t>
            </a:r>
            <a:r>
              <a:rPr lang="zh-CN" altLang="en-US" sz="1000"/>
              <a:t>函数，</a:t>
            </a:r>
            <a:endParaRPr lang="en-US" altLang="zh-CN" sz="100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000"/>
              <a:t>所以，模板的尺寸为</a:t>
            </a:r>
            <a:r>
              <a:rPr lang="en-US" altLang="zh-CN" sz="1000"/>
              <a:t>M</a:t>
            </a:r>
            <a:r>
              <a:rPr lang="zh-CN" altLang="en-US" sz="1000"/>
              <a:t>，进而扩展图像的尺寸为</a:t>
            </a:r>
            <a:r>
              <a:rPr lang="en-US" altLang="zh-CN" sz="1000"/>
              <a:t>P=2M-1</a:t>
            </a:r>
            <a:r>
              <a:rPr lang="zh-CN" altLang="en-US" sz="1000"/>
              <a:t>（放大一个像素变为</a:t>
            </a:r>
            <a:r>
              <a:rPr lang="en-US" altLang="zh-CN" sz="1000"/>
              <a:t>P=2M</a:t>
            </a:r>
            <a:r>
              <a:rPr lang="zh-CN" altLang="en-US" sz="1000"/>
              <a:t>）</a:t>
            </a:r>
            <a:endParaRPr lang="en-US" altLang="zh-CN" sz="100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0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/>
              <a:t>（第</a:t>
            </a:r>
            <a:r>
              <a:rPr lang="en-US" altLang="zh-CN" sz="1000"/>
              <a:t>4</a:t>
            </a:r>
            <a:r>
              <a:rPr lang="zh-CN" altLang="en-US" sz="1000"/>
              <a:t>步，回顾上节课我们的练习，这里就是把</a:t>
            </a:r>
            <a:r>
              <a:rPr lang="en-US" altLang="zh-CN" sz="1000"/>
              <a:t>sinc</a:t>
            </a:r>
            <a:r>
              <a:rPr lang="zh-CN" altLang="en-US" sz="1000"/>
              <a:t>函数对应的方波函数替换为某种滤波器）</a:t>
            </a:r>
            <a:endParaRPr lang="en-US" altLang="zh-CN" sz="100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000"/>
              <a:t>（第</a:t>
            </a:r>
            <a:r>
              <a:rPr lang="en-US" altLang="zh-CN" sz="1000"/>
              <a:t>5</a:t>
            </a:r>
            <a:r>
              <a:rPr lang="zh-CN" altLang="en-US" sz="1000"/>
              <a:t>步，舍去了离散计算产生的误差虚部，因为按照傅里叶正反变换公式恢复出来的图像不应该有虚部</a:t>
            </a:r>
            <a:r>
              <a:rPr lang="en-US" altLang="zh-CN" sz="1000"/>
              <a:t>——</a:t>
            </a:r>
            <a:r>
              <a:rPr lang="zh-CN" altLang="en-US" sz="1000"/>
              <a:t>通常，</a:t>
            </a:r>
            <a:r>
              <a:rPr lang="en-US" altLang="zh-CN" sz="1000"/>
              <a:t>F</a:t>
            </a:r>
            <a:r>
              <a:rPr lang="zh-CN" altLang="en-US" sz="1000"/>
              <a:t>的元素为复数，</a:t>
            </a:r>
            <a:r>
              <a:rPr lang="en-US" altLang="zh-CN" sz="1000"/>
              <a:t>H</a:t>
            </a:r>
            <a:r>
              <a:rPr lang="zh-CN" altLang="en-US" sz="1000"/>
              <a:t>的元素为实数）</a:t>
            </a:r>
            <a:endParaRPr lang="en-US" altLang="zh-CN" sz="10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000"/>
              <a:t>（其他</a:t>
            </a:r>
            <a:r>
              <a:rPr lang="en-US" altLang="zh-CN" sz="1000"/>
              <a:t>——</a:t>
            </a:r>
            <a:r>
              <a:rPr lang="zh-CN" altLang="en-US" sz="1000"/>
              <a:t>理解傅里叶变换后的虚数：</a:t>
            </a:r>
            <a:r>
              <a:rPr lang="en-US" altLang="zh-CN" sz="1000"/>
              <a:t>https://www.zhihu.com/question/25523672?sort=created</a:t>
            </a:r>
            <a:r>
              <a:rPr lang="zh-CN" altLang="en-US" sz="1000"/>
              <a:t>）</a:t>
            </a:r>
            <a:endParaRPr lang="en-US" altLang="zh-CN" sz="1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010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三种高通滤波器的空域图形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8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证明不讲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97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zh-CN" altLang="en-US" sz="1000"/>
                  <a:t>填充区域为</a:t>
                </a:r>
                <a:r>
                  <a:rPr lang="en-US" altLang="zh-CN" sz="1000"/>
                  <a:t>2M×2N</a:t>
                </a:r>
                <a:r>
                  <a:rPr lang="zh-CN" altLang="en-US" sz="1000">
                    <a:solidFill>
                      <a:schemeClr val="tx1"/>
                    </a:solidFill>
                  </a:rPr>
                  <a:t>的推导过程：</a:t>
                </a:r>
                <a:endParaRPr lang="en-US" altLang="zh-CN" sz="1000"/>
              </a:p>
              <a:p>
                <a:pPr marL="228600" marR="0" lvl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zh-CN" altLang="en-US" sz="1000"/>
                  <a:t>首先，在</a:t>
                </a:r>
                <a:r>
                  <a:rPr lang="zh-CN" altLang="en-US" sz="1000">
                    <a:solidFill>
                      <a:schemeClr val="tx1"/>
                    </a:solidFill>
                  </a:rPr>
                  <a:t>连续卷积公式中，由于</a:t>
                </a:r>
                <a:r>
                  <a:rPr lang="en-US" altLang="zh-CN" sz="1000"/>
                  <a:t>h(t)</a:t>
                </a:r>
                <a:r>
                  <a:rPr lang="zh-CN" altLang="en-US" sz="1000"/>
                  <a:t>的自变量是无穷大的（比如</a:t>
                </a:r>
                <a:r>
                  <a:rPr lang="en-US" altLang="zh-CN" sz="1000"/>
                  <a:t>sinc</a:t>
                </a:r>
                <a:r>
                  <a:rPr lang="zh-CN" altLang="en-US" sz="1000"/>
                  <a:t>函数），对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d>
                      <m:dPr>
                        <m:ctrlPr>
                          <a:rPr lang="en-US" altLang="zh-CN" sz="1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l-GR" altLang="zh-CN" sz="1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CN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l-GR" altLang="zh-C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000"/>
                  <a:t>）和</a:t>
                </a:r>
                <a14:m>
                  <m:oMath xmlns:m="http://schemas.openxmlformats.org/officeDocument/2006/math">
                    <m:r>
                      <a:rPr lang="en-US" altLang="zh-CN" sz="1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1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</m:t>
                    </m:r>
                    <m:r>
                      <a:rPr lang="en-US" altLang="zh-CN" sz="1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l-GR" altLang="zh-C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1000"/>
                  <a:t>）的积分是等价的</a:t>
                </a:r>
                <a:endParaRPr lang="en-US" altLang="zh-CN" sz="1000"/>
              </a:p>
              <a:p>
                <a:pPr marL="228600" marR="0" lvl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zh-CN" altLang="en-US" sz="1000"/>
                  <a:t>因此，离散</a:t>
                </a:r>
                <a:r>
                  <a:rPr lang="en-US" altLang="zh-CN" sz="1000"/>
                  <a:t>F(u)</a:t>
                </a:r>
                <a:r>
                  <a:rPr lang="zh-CN" altLang="en-US" sz="1000"/>
                  <a:t>是以图像分辨率</a:t>
                </a:r>
                <a:r>
                  <a:rPr lang="en-US" altLang="zh-CN" sz="1000"/>
                  <a:t>M</a:t>
                </a:r>
                <a:r>
                  <a:rPr lang="zh-CN" altLang="en-US" sz="1000"/>
                  <a:t>为范围的取和（至于上一章的卷积模板比如</a:t>
                </a:r>
                <a:r>
                  <a:rPr lang="en-US" altLang="zh-CN" sz="1000"/>
                  <a:t>3</a:t>
                </a:r>
                <a:r>
                  <a:rPr lang="zh-CN" altLang="en-US" sz="1000"/>
                  <a:t>*</a:t>
                </a:r>
                <a:r>
                  <a:rPr lang="en-US" altLang="zh-CN" sz="1000"/>
                  <a:t>3</a:t>
                </a:r>
                <a:r>
                  <a:rPr lang="zh-CN" altLang="en-US" sz="1000"/>
                  <a:t>的，可以看做外侧填充</a:t>
                </a:r>
                <a:r>
                  <a:rPr lang="en-US" altLang="zh-CN" sz="1000"/>
                  <a:t>0</a:t>
                </a:r>
                <a:r>
                  <a:rPr lang="zh-CN" altLang="en-US" sz="1000"/>
                  <a:t>从而其大小扩展为</a:t>
                </a:r>
                <a:r>
                  <a:rPr lang="en-US" altLang="zh-CN" sz="1000"/>
                  <a:t>M</a:t>
                </a:r>
                <a:r>
                  <a:rPr lang="zh-CN" altLang="en-US" sz="1000"/>
                  <a:t>*</a:t>
                </a:r>
                <a:r>
                  <a:rPr lang="en-US" altLang="zh-CN" sz="1000"/>
                  <a:t>N</a:t>
                </a:r>
                <a:r>
                  <a:rPr lang="zh-CN" altLang="en-US" sz="1000"/>
                  <a:t>），那么离散</a:t>
                </a:r>
                <a:r>
                  <a:rPr lang="en-US" altLang="zh-CN" sz="1000"/>
                  <a:t>f(t)</a:t>
                </a:r>
                <a:r>
                  <a:rPr lang="zh-CN" altLang="en-US" sz="1000"/>
                  <a:t>和</a:t>
                </a:r>
                <a:r>
                  <a:rPr lang="en-US" altLang="zh-CN" sz="1000"/>
                  <a:t>F(u)</a:t>
                </a:r>
                <a:r>
                  <a:rPr lang="zh-CN" altLang="en-US" sz="1000"/>
                  <a:t>周期也自然都是</a:t>
                </a:r>
                <a:r>
                  <a:rPr lang="en-US" altLang="zh-CN" sz="1000"/>
                  <a:t>M</a:t>
                </a:r>
              </a:p>
              <a:p>
                <a:pPr marL="228600" marR="0" lvl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zh-CN" altLang="en-US" sz="1000"/>
                  <a:t>进而，基于“图像边界外为黑色“的假设，离散卷积模板在</a:t>
                </a:r>
                <a:r>
                  <a:rPr lang="en-US" altLang="zh-CN" sz="1000"/>
                  <a:t>M</a:t>
                </a:r>
                <a:r>
                  <a:rPr lang="zh-CN" altLang="en-US" sz="1000"/>
                  <a:t>以外的部分相应的填</a:t>
                </a:r>
                <a:r>
                  <a:rPr lang="en-US" altLang="zh-CN" sz="1000"/>
                  <a:t>0</a:t>
                </a:r>
                <a:r>
                  <a:rPr lang="zh-CN" altLang="en-US" sz="1000"/>
                  <a:t>，从而图像大小扩展为</a:t>
                </a:r>
                <a:r>
                  <a:rPr lang="en-US" altLang="zh-CN" sz="1000"/>
                  <a:t>2M-1</a:t>
                </a:r>
                <a:r>
                  <a:rPr lang="zh-CN" altLang="en-US" sz="1000"/>
                  <a:t>（放大一个像素变为</a:t>
                </a:r>
                <a:r>
                  <a:rPr lang="en-US" altLang="zh-CN" sz="1000"/>
                  <a:t>2M</a:t>
                </a:r>
                <a:r>
                  <a:rPr lang="zh-CN" altLang="en-US" sz="1000"/>
                  <a:t>）。为了对应元素能够相乘，原图像大小也需要扩展为</a:t>
                </a:r>
                <a:r>
                  <a:rPr lang="en-US" altLang="zh-CN" sz="1000"/>
                  <a:t>2M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zh-CN" altLang="en-US" sz="1000"/>
                  <a:t>填充区域为</a:t>
                </a:r>
                <a:r>
                  <a:rPr lang="en-US" altLang="zh-CN" sz="1000"/>
                  <a:t>2M×2N</a:t>
                </a:r>
                <a:r>
                  <a:rPr lang="zh-CN" altLang="en-US" sz="1000">
                    <a:solidFill>
                      <a:schemeClr val="tx1"/>
                    </a:solidFill>
                  </a:rPr>
                  <a:t>的推导过程：</a:t>
                </a:r>
                <a:endParaRPr lang="en-US" altLang="zh-CN" sz="1000"/>
              </a:p>
              <a:p>
                <a:pPr marL="228600" marR="0" lvl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zh-CN" altLang="en-US" sz="1000"/>
                  <a:t>首先，在</a:t>
                </a:r>
                <a:r>
                  <a:rPr lang="zh-CN" altLang="en-US" sz="1000">
                    <a:solidFill>
                      <a:schemeClr val="tx1"/>
                    </a:solidFill>
                  </a:rPr>
                  <a:t>连续卷积公式中，由于</a:t>
                </a:r>
                <a:r>
                  <a:rPr lang="en-US" altLang="zh-CN" sz="1000"/>
                  <a:t>h(t)</a:t>
                </a:r>
                <a:r>
                  <a:rPr lang="zh-CN" altLang="en-US" sz="1000"/>
                  <a:t>的自变量是无穷大的（比如</a:t>
                </a:r>
                <a:r>
                  <a:rPr lang="en-US" altLang="zh-CN" sz="1000"/>
                  <a:t>sinc</a:t>
                </a:r>
                <a:r>
                  <a:rPr lang="zh-CN" altLang="en-US" sz="1000"/>
                  <a:t>函数），对</a:t>
                </a:r>
                <a:r>
                  <a:rPr lang="en-US" altLang="zh-CN" sz="1000" i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ℎ</a:t>
                </a:r>
                <a:r>
                  <a:rPr lang="en-US" altLang="zh-CN" sz="100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</a:t>
                </a:r>
                <a:r>
                  <a:rPr lang="el-GR" altLang="zh-CN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𝜏</a:t>
                </a:r>
                <a:r>
                  <a:rPr lang="en-US" altLang="zh-CN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zh-CN" sz="10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𝑓</a:t>
                </a:r>
                <a:r>
                  <a:rPr lang="en-US" altLang="zh-CN" sz="1000" i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(𝑡−</a:t>
                </a:r>
                <a:r>
                  <a:rPr lang="el-GR" altLang="zh-CN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𝜏</a:t>
                </a:r>
                <a:r>
                  <a:rPr lang="zh-CN" altLang="en-US" sz="1000"/>
                  <a:t>）和</a:t>
                </a:r>
                <a:r>
                  <a:rPr lang="en-US" altLang="zh-CN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𝑓(</a:t>
                </a:r>
                <a:r>
                  <a:rPr lang="el-GR" altLang="zh-CN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𝜏</a:t>
                </a:r>
                <a:r>
                  <a:rPr lang="en-US" altLang="zh-CN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altLang="zh-CN" sz="1000" i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</a:rPr>
                  <a:t>ℎ(𝑡−</a:t>
                </a:r>
                <a:r>
                  <a:rPr lang="el-GR" altLang="zh-CN" sz="10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𝜏</a:t>
                </a:r>
                <a:r>
                  <a:rPr lang="zh-CN" altLang="en-US" sz="1000"/>
                  <a:t>）的积分是等价的</a:t>
                </a:r>
                <a:endParaRPr lang="en-US" altLang="zh-CN" sz="1000"/>
              </a:p>
              <a:p>
                <a:pPr marL="228600" marR="0" lvl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zh-CN" altLang="en-US" sz="1000"/>
                  <a:t>因此，离散</a:t>
                </a:r>
                <a:r>
                  <a:rPr lang="en-US" altLang="zh-CN" sz="1000"/>
                  <a:t>F(u)</a:t>
                </a:r>
                <a:r>
                  <a:rPr lang="zh-CN" altLang="en-US" sz="1000"/>
                  <a:t>是以图像分辨率</a:t>
                </a:r>
                <a:r>
                  <a:rPr lang="en-US" altLang="zh-CN" sz="1000"/>
                  <a:t>M</a:t>
                </a:r>
                <a:r>
                  <a:rPr lang="zh-CN" altLang="en-US" sz="1000"/>
                  <a:t>为范围的取和（至于上一章的卷积模板比如</a:t>
                </a:r>
                <a:r>
                  <a:rPr lang="en-US" altLang="zh-CN" sz="1000"/>
                  <a:t>3</a:t>
                </a:r>
                <a:r>
                  <a:rPr lang="zh-CN" altLang="en-US" sz="1000"/>
                  <a:t>*</a:t>
                </a:r>
                <a:r>
                  <a:rPr lang="en-US" altLang="zh-CN" sz="1000"/>
                  <a:t>3</a:t>
                </a:r>
                <a:r>
                  <a:rPr lang="zh-CN" altLang="en-US" sz="1000"/>
                  <a:t>的，可以看做外侧填充</a:t>
                </a:r>
                <a:r>
                  <a:rPr lang="en-US" altLang="zh-CN" sz="1000"/>
                  <a:t>0</a:t>
                </a:r>
                <a:r>
                  <a:rPr lang="zh-CN" altLang="en-US" sz="1000"/>
                  <a:t>从而其大小扩展为</a:t>
                </a:r>
                <a:r>
                  <a:rPr lang="en-US" altLang="zh-CN" sz="1000"/>
                  <a:t>M</a:t>
                </a:r>
                <a:r>
                  <a:rPr lang="zh-CN" altLang="en-US" sz="1000"/>
                  <a:t>*</a:t>
                </a:r>
                <a:r>
                  <a:rPr lang="en-US" altLang="zh-CN" sz="1000"/>
                  <a:t>N</a:t>
                </a:r>
                <a:r>
                  <a:rPr lang="zh-CN" altLang="en-US" sz="1000"/>
                  <a:t>），那么离散</a:t>
                </a:r>
                <a:r>
                  <a:rPr lang="en-US" altLang="zh-CN" sz="1000"/>
                  <a:t>f(t)</a:t>
                </a:r>
                <a:r>
                  <a:rPr lang="zh-CN" altLang="en-US" sz="1000"/>
                  <a:t>和</a:t>
                </a:r>
                <a:r>
                  <a:rPr lang="en-US" altLang="zh-CN" sz="1000"/>
                  <a:t>F(u)</a:t>
                </a:r>
                <a:r>
                  <a:rPr lang="zh-CN" altLang="en-US" sz="1000"/>
                  <a:t>周期也自然都是</a:t>
                </a:r>
                <a:r>
                  <a:rPr lang="en-US" altLang="zh-CN" sz="1000"/>
                  <a:t>M</a:t>
                </a:r>
              </a:p>
              <a:p>
                <a:pPr marL="228600" marR="0" lvl="0" indent="-22860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zh-CN" altLang="en-US" sz="1000"/>
                  <a:t>进而，基于“图像边界外为黑色“的假设，离散卷积模板在</a:t>
                </a:r>
                <a:r>
                  <a:rPr lang="en-US" altLang="zh-CN" sz="1000"/>
                  <a:t>M</a:t>
                </a:r>
                <a:r>
                  <a:rPr lang="zh-CN" altLang="en-US" sz="1000"/>
                  <a:t>以外的部分相应的填</a:t>
                </a:r>
                <a:r>
                  <a:rPr lang="en-US" altLang="zh-CN" sz="1000"/>
                  <a:t>0</a:t>
                </a:r>
                <a:r>
                  <a:rPr lang="zh-CN" altLang="en-US" sz="1000"/>
                  <a:t>，从而图像大小扩展为</a:t>
                </a:r>
                <a:r>
                  <a:rPr lang="en-US" altLang="zh-CN" sz="1000"/>
                  <a:t>2M-1</a:t>
                </a:r>
                <a:r>
                  <a:rPr lang="zh-CN" altLang="en-US" sz="1000"/>
                  <a:t>（放大一个像素变为</a:t>
                </a:r>
                <a:r>
                  <a:rPr lang="en-US" altLang="zh-CN" sz="1000"/>
                  <a:t>2M</a:t>
                </a:r>
                <a:r>
                  <a:rPr lang="zh-CN" altLang="en-US" sz="1000"/>
                  <a:t>）。为了对应元素能够相乘，原图像大小也需要扩展为</a:t>
                </a:r>
                <a:r>
                  <a:rPr lang="en-US" altLang="zh-CN" sz="1000"/>
                  <a:t>2M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38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000"/>
              <a:t>上页</a:t>
            </a:r>
            <a:r>
              <a:rPr lang="en-US" altLang="zh-CN" sz="1000"/>
              <a:t>PPT</a:t>
            </a:r>
            <a:r>
              <a:rPr lang="zh-CN" altLang="en-US" sz="1000"/>
              <a:t>的图示：</a:t>
            </a:r>
            <a:endParaRPr lang="en-US" altLang="zh-CN" sz="10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000"/>
              <a:t>左侧，在图像和模板外侧填充</a:t>
            </a:r>
            <a:r>
              <a:rPr lang="en-US" altLang="zh-CN" sz="1000"/>
              <a:t>0</a:t>
            </a:r>
            <a:r>
              <a:rPr lang="zh-CN" altLang="en-US" sz="1000"/>
              <a:t>，结果正确</a:t>
            </a:r>
            <a:endParaRPr lang="en-US" altLang="zh-CN" sz="10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000"/>
              <a:t>右侧，在图像和模板外侧直接按周期扩展，结果不正确</a:t>
            </a:r>
            <a:endParaRPr lang="en-US" altLang="zh-CN" sz="10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000"/>
              <a:t>（填充有点像采样定理的推导，但不是一回事）</a:t>
            </a:r>
            <a:endParaRPr lang="en-US" altLang="zh-CN" sz="1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28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28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000">
                <a:solidFill>
                  <a:schemeClr val="tx1"/>
                </a:solidFill>
              </a:rPr>
              <a:t>上页</a:t>
            </a:r>
            <a:r>
              <a:rPr lang="en-US" altLang="zh-CN" sz="1000">
                <a:solidFill>
                  <a:schemeClr val="tx1"/>
                </a:solidFill>
              </a:rPr>
              <a:t>PPT</a:t>
            </a:r>
            <a:r>
              <a:rPr lang="zh-CN" altLang="en-US" sz="1000">
                <a:solidFill>
                  <a:schemeClr val="tx1"/>
                </a:solidFill>
              </a:rPr>
              <a:t>的图示：为了展示周期性，将</a:t>
            </a:r>
            <a:r>
              <a:rPr lang="en-US" altLang="zh-CN" sz="1000">
                <a:solidFill>
                  <a:schemeClr val="tx1"/>
                </a:solidFill>
              </a:rPr>
              <a:t>(</a:t>
            </a:r>
            <a:r>
              <a:rPr lang="en-US" altLang="zh-CN" sz="1000"/>
              <a:t>2M-1)×(2N-1</a:t>
            </a:r>
            <a:r>
              <a:rPr lang="en-US" altLang="zh-CN" sz="1000">
                <a:solidFill>
                  <a:schemeClr val="tx1"/>
                </a:solidFill>
              </a:rPr>
              <a:t>)</a:t>
            </a:r>
            <a:r>
              <a:rPr lang="zh-CN" altLang="en-US" sz="1000">
                <a:solidFill>
                  <a:schemeClr val="tx1"/>
                </a:solidFill>
              </a:rPr>
              <a:t>变成</a:t>
            </a:r>
            <a:r>
              <a:rPr lang="en-US" altLang="zh-CN" sz="1000"/>
              <a:t>2M×2N</a:t>
            </a:r>
            <a:endParaRPr lang="en-US" altLang="zh-CN" sz="100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09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000"/>
              <a:t>所以，对于连续的频率滤波器函数</a:t>
            </a:r>
            <a:r>
              <a:rPr lang="en-US" altLang="zh-CN" sz="1000"/>
              <a:t>F(u)</a:t>
            </a:r>
            <a:r>
              <a:rPr lang="zh-CN" altLang="en-US" sz="1000"/>
              <a:t>，直接截取其大小为</a:t>
            </a:r>
            <a:r>
              <a:rPr lang="en-US" altLang="zh-CN" sz="1000"/>
              <a:t>2M</a:t>
            </a:r>
            <a:r>
              <a:rPr lang="zh-CN" altLang="en-US" sz="1000"/>
              <a:t>的离散版本来使用</a:t>
            </a:r>
            <a:r>
              <a:rPr lang="en-US" altLang="zh-CN" sz="1000"/>
              <a:t>——</a:t>
            </a:r>
            <a:r>
              <a:rPr lang="zh-CN" altLang="en-US" sz="1000"/>
              <a:t>比如高斯滤波器</a:t>
            </a:r>
            <a:endParaRPr lang="en-US" altLang="zh-CN" sz="100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000"/>
              <a:t>（再次回顾</a:t>
            </a:r>
            <a:r>
              <a:rPr lang="en-US" altLang="zh-CN" sz="1000"/>
              <a:t>sinc</a:t>
            </a:r>
            <a:r>
              <a:rPr lang="zh-CN" altLang="en-US" sz="1000"/>
              <a:t>，它可以由方波函数进行</a:t>
            </a:r>
            <a:r>
              <a:rPr lang="en-US" altLang="zh-CN" sz="1000"/>
              <a:t>IDFT</a:t>
            </a:r>
            <a:r>
              <a:rPr lang="zh-CN" altLang="en-US" sz="1000"/>
              <a:t>得到，我们看到上图的边界处也产生了类似</a:t>
            </a:r>
            <a:r>
              <a:rPr lang="en-US" altLang="zh-CN" sz="1000"/>
              <a:t>sinc</a:t>
            </a:r>
            <a:r>
              <a:rPr lang="zh-CN" altLang="en-US" sz="1000"/>
              <a:t>函数的效果）</a:t>
            </a:r>
            <a:endParaRPr lang="en-US" altLang="zh-CN" sz="1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637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000"/>
              <a:t>频域滤波步骤的总结：</a:t>
            </a:r>
            <a:endParaRPr lang="en-US" altLang="zh-CN" sz="100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/>
              <a:t>只对原图像进行填</a:t>
            </a:r>
            <a:r>
              <a:rPr lang="en-US" altLang="zh-CN" sz="1000"/>
              <a:t>0</a:t>
            </a:r>
            <a:r>
              <a:rPr lang="zh-CN" altLang="en-US" sz="1000"/>
              <a:t>即可</a:t>
            </a:r>
            <a:endParaRPr lang="en-US" altLang="zh-CN" sz="100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/>
              <a:t>在本质上，不需要过于复杂的算法和理论</a:t>
            </a:r>
            <a:endParaRPr lang="en-US" altLang="zh-CN" sz="1000"/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00"/>
              <a:t>因为我们没办法对图像边界以外的区域进行假设</a:t>
            </a:r>
            <a:endParaRPr lang="en-US" altLang="zh-CN" sz="1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895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z="2000"/>
              <a:t>除了原点处有凹陷外，其它均是常量函数</a:t>
            </a:r>
          </a:p>
          <a:p>
            <a:pPr lvl="0"/>
            <a:r>
              <a:rPr lang="zh-CN" altLang="en-US" sz="2000"/>
              <a:t>设置</a:t>
            </a:r>
            <a:r>
              <a:rPr lang="en-US" altLang="zh-CN" sz="2000"/>
              <a:t>F(0,0)=0(</a:t>
            </a:r>
            <a:r>
              <a:rPr lang="zh-CN" altLang="en-US" sz="2000"/>
              <a:t>输出图像的平均值为零</a:t>
            </a:r>
            <a:r>
              <a:rPr lang="en-US" altLang="zh-CN" sz="2000"/>
              <a:t>)</a:t>
            </a:r>
            <a:r>
              <a:rPr lang="zh-CN" altLang="en-US" sz="2000"/>
              <a:t>，而保留其它傅里叶变换的频率成分不变</a:t>
            </a:r>
          </a:p>
          <a:p>
            <a:pPr lvl="0"/>
            <a:r>
              <a:rPr lang="zh-CN" altLang="en-US" sz="2000"/>
              <a:t>由于图像平均值为</a:t>
            </a:r>
            <a:r>
              <a:rPr lang="en-US" altLang="zh-CN" sz="2000"/>
              <a:t>0</a:t>
            </a:r>
            <a:r>
              <a:rPr lang="zh-CN" altLang="en-US" sz="2000"/>
              <a:t>，整体平均灰度级的降低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92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很简单即可验证：</a:t>
            </a:r>
            <a:r>
              <a:rPr lang="en-US" altLang="zh-CN"/>
              <a:t>Butterworth</a:t>
            </a:r>
            <a:r>
              <a:rPr lang="zh-CN" altLang="en-US"/>
              <a:t>的高、低通公式之和</a:t>
            </a:r>
            <a:r>
              <a:rPr lang="en-US" altLang="zh-CN"/>
              <a:t>=1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即，符合“高通滤波器等于低通的反操作”：</a:t>
            </a:r>
            <a:r>
              <a:rPr lang="en-US" altLang="zh-CN"/>
              <a:t>H</a:t>
            </a:r>
            <a:r>
              <a:rPr lang="en-US" altLang="zh-CN" baseline="-25000"/>
              <a:t>hp</a:t>
            </a:r>
            <a:r>
              <a:rPr lang="en-US" altLang="zh-CN"/>
              <a:t>=1-H</a:t>
            </a:r>
            <a:r>
              <a:rPr lang="en-US" altLang="zh-CN" baseline="-25000"/>
              <a:t>lp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021DB-CB0B-4083-98DD-DB7874399ABB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87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56D17725-FF55-434B-BAFE-BB14403D87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300">
                <a:solidFill>
                  <a:srgbClr val="663300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3CD28083-5639-413C-8305-83FD64C0AC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5348" name="Rectangle 4">
            <a:extLst>
              <a:ext uri="{FF2B5EF4-FFF2-40B4-BE49-F238E27FC236}">
                <a16:creationId xmlns:a16="http://schemas.microsoft.com/office/drawing/2014/main" id="{859FE012-39DD-4C74-B6C2-EB889F8361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85349" name="Rectangle 5">
            <a:extLst>
              <a:ext uri="{FF2B5EF4-FFF2-40B4-BE49-F238E27FC236}">
                <a16:creationId xmlns:a16="http://schemas.microsoft.com/office/drawing/2014/main" id="{DF6A3867-423F-4268-A6CB-DD7FD9B6DF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5350" name="Rectangle 6">
            <a:extLst>
              <a:ext uri="{FF2B5EF4-FFF2-40B4-BE49-F238E27FC236}">
                <a16:creationId xmlns:a16="http://schemas.microsoft.com/office/drawing/2014/main" id="{8AC140BF-7A97-4350-A3C6-AC2AF5C5E8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DE8A84-B18F-4625-8BFA-AB1B4F25EE8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85351" name="AutoShape 7">
            <a:extLst>
              <a:ext uri="{FF2B5EF4-FFF2-40B4-BE49-F238E27FC236}">
                <a16:creationId xmlns:a16="http://schemas.microsoft.com/office/drawing/2014/main" id="{DA6E910C-C2CD-4828-831E-E72D90FF9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349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BDFD8-A94C-4B99-860E-3496D4DD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4E44E-21BB-42D0-8184-45D82F5F1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01B41-47D9-41CD-9CCE-867D018D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A771E-EAB1-41EA-A45C-0250C83D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3C4B6-5B7D-4FC6-BC88-2494D50C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20AE6-2D39-4E2A-AC26-468260E6A9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8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4F3B9B-CC71-4680-97EA-C0677085E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92581-3BB4-4017-863D-519B27D6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2C698-434D-4545-BBAF-60345E55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78F7A-8A3B-4645-8217-117C0AB6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D76BE-C7DC-4C91-ADDC-BAD64C3C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E3458-882C-4BB4-A73E-4666AB43D2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965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B9E4-68C2-44EC-9AC9-3D05E7824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39752-2B3B-4A96-86B1-74B1466200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9D935-E8AE-4200-ADEE-FB9634C8F29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3438" y="10668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44317EA-2ED6-45ED-B14A-7E679F4FB31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3438" y="36195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8D66FDF-EB89-4687-8901-B4ECCD7E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B09ACA5-8CA6-403E-A7EE-9C20FBE6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7A32A0B-F981-471B-9463-6E77A0CE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2E6513A0-B799-495F-98BC-98E08E452A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404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79B06-EF6D-4D50-8E3E-5E0A52F0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4015F-BB15-49AC-B76D-57B2A436836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25B9C-1C82-4678-814E-21D6462E7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CEB7D6-CB05-4B17-B04C-E41FD6EB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B9EC0-B6BD-4BD8-A666-84368133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89F3F-F345-4118-BB92-F009B269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5322CB70-19A3-4066-8372-0CEC15EC33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94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4466A-8BE3-4CB5-8C39-FCE61CD1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C93CB-7E64-444B-B4DC-078614F05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C2258-804C-4662-8055-C2F57478CB8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3438" y="10668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A3899F-8508-4C4D-9F35-1D41CCB468B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3438" y="3619500"/>
            <a:ext cx="3924300" cy="24003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31FE768-C44F-4A6B-AA51-0ED2922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1D4AA627-044A-428F-9084-DC2D0C7B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24E3BF6-281B-4CA0-8DFA-610AC63A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FF7E900A-0A0B-420F-A97D-416A768943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28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C6A95-0809-4669-94B8-44DFA57B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AFEEA-45BC-4719-BC50-6D46ED4F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41F32-75FB-4BC8-9406-F3A17FE1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6F065-0F74-4CA5-A6E8-7EC91993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8B536-6540-4516-98DD-631A741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BC86C0-D7EC-4593-ADEA-F5B17AFCD6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12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29339-D511-47AF-8C47-4AE879C8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7D6CA-CCDF-4F29-8E75-5298FCC1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BE61D-396B-422E-BF92-E892CFEA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B4BB4-2062-49BA-AF19-0F4C1502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AD34D-D500-4F37-81E2-E9FF82CB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86FEF-0FFE-4A08-B3CE-9B3A139429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42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20584-9FDA-4443-96CC-22AC2004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7AC8A-1B35-4CFC-A144-CE2D163A5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47E06-500F-4AAE-8131-21D02A34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0668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73860-456D-4570-9B12-F6D8FE0D2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3AF5E-5604-45E6-B7E6-E85AAB09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119A7-C728-43CA-B0B8-C0D596C4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1F28E-7AE7-4345-8833-77844BA92B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9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C9766-C2B5-42BE-98F8-71987A50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ACEB9-D060-4B05-83D8-2CCF3BFE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6690EB-51D7-45DD-9719-8AA85E465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E01395-FB50-41C6-8D8A-320E7A2A2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14733-9285-43A9-AD6C-9F9A6361D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EC948C-FDE7-4DD4-AA60-C58BDF94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117B3-DFAE-4B8F-B519-94C3947D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00F983-C1D8-4CD3-8D15-6D918F3B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F4C03-C3ED-4C53-B22D-91FF8EB209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23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BDD89-7F3A-4799-8802-B29FA898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8815C0-43EF-4236-BA49-A0E5D4E6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A473AA-CFE3-434F-ACEE-CF969021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A6ECD8-EFC6-43B4-BCF5-535A7314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1B9A9-C387-4807-9C83-405245E22B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4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90B996-A349-48AD-B2F7-FA571B41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868E48-14F9-4165-A91B-7D8B8CC5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ED57B-6B8D-4FE4-B1A7-1F8E82B5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7704D-A934-4DC8-AE0E-B7A69CF4F0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CD64A-0C4E-41C2-B514-4FA8D115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7876B1-8124-4517-BBF0-37456E3A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BCCE2D-D3BB-42A1-AEA6-65CA51BE8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9D4BC-087D-42FC-855B-A996420D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CCB5C-64CD-43F8-B4D0-2EF7C69E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A09EC-9450-4F3D-985B-5DF169C3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68868-DA93-436A-8D4B-AB3E0069FF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15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C6FD-16CF-43A0-9A5A-BB0B52FF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6637D3-62D5-4FE6-B1AF-277DF61C0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AF3AA-F95D-487D-A2DF-4C2E9B36C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24B227-8953-43E1-AF61-E4749E06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1212B-E2F8-46EB-A698-A1D644BC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BEDA4-91DB-4BDC-833E-514D47F4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165B-CBE5-4914-9DCF-5BD76016E6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8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A914F28E-545E-4138-8EE8-3193DEE47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B32D4FA4-08F4-41B8-9C75-2FE4CEE2C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66800"/>
            <a:ext cx="8001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24" name="AutoShape 4">
            <a:extLst>
              <a:ext uri="{FF2B5EF4-FFF2-40B4-BE49-F238E27FC236}">
                <a16:creationId xmlns:a16="http://schemas.microsoft.com/office/drawing/2014/main" id="{F8382365-A8EC-4714-9E8F-A07F2E7B6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7958138" cy="109538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412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84325" name="Line 5">
            <a:extLst>
              <a:ext uri="{FF2B5EF4-FFF2-40B4-BE49-F238E27FC236}">
                <a16:creationId xmlns:a16="http://schemas.microsoft.com/office/drawing/2014/main" id="{1E1652BC-7334-4C09-A0A6-1D157F8B16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34D961DC-16B9-4E5F-A97E-FA30EE4235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43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926688FB-45BD-4584-BD17-7B4209DC25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184328" name="Rectangle 8">
            <a:extLst>
              <a:ext uri="{FF2B5EF4-FFF2-40B4-BE49-F238E27FC236}">
                <a16:creationId xmlns:a16="http://schemas.microsoft.com/office/drawing/2014/main" id="{3C02A3E3-D36C-44AA-9813-80A09B987E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20E369-F4AB-4AEA-A085-F69CE88F92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4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996633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663300"/>
        </a:buClr>
        <a:buSzPct val="80000"/>
        <a:buFont typeface="Wingdings" panose="05000000000000000000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tx1"/>
        </a:buClr>
        <a:buFont typeface="Verdana" panose="020B060403050404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2.png"/><Relationship Id="rId10" Type="http://schemas.openxmlformats.org/officeDocument/2006/relationships/image" Target="../media/image21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0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35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9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3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wmf"/><Relationship Id="rId5" Type="http://schemas.openxmlformats.org/officeDocument/2006/relationships/image" Target="../media/image56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3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58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4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66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6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67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68.png"/><Relationship Id="rId7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6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5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9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83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65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69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42A1D89-657B-4A7B-AA56-E3F3D45B4C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6B46C67-EFCD-4E63-A9FF-46866999736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90818" name="Rectangle 2">
            <a:extLst>
              <a:ext uri="{FF2B5EF4-FFF2-40B4-BE49-F238E27FC236}">
                <a16:creationId xmlns:a16="http://schemas.microsoft.com/office/drawing/2014/main" id="{836370DB-8D06-4CA6-8102-16E63CD418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/>
              <a:t>3 </a:t>
            </a:r>
            <a:r>
              <a:rPr lang="zh-CN" altLang="en-US" sz="3200"/>
              <a:t>频率域的图像增强</a:t>
            </a:r>
            <a:br>
              <a:rPr lang="zh-CN" altLang="en-US" sz="2900"/>
            </a:br>
            <a:r>
              <a:rPr lang="en-US" altLang="zh-TW" sz="2500"/>
              <a:t>Image Enhancement in the Frequency Domain</a:t>
            </a:r>
            <a:r>
              <a:rPr lang="en-US" altLang="zh-TW" sz="2900"/>
              <a:t> </a:t>
            </a:r>
            <a:endParaRPr lang="zh-TW" altLang="en-US" sz="2900"/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48B6C959-A4A8-4F66-A391-53EA7C2284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2971800"/>
            <a:ext cx="7086600" cy="240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chemeClr val="tx1"/>
                </a:solidFill>
              </a:rPr>
              <a:t>3.1 </a:t>
            </a:r>
            <a:r>
              <a:rPr lang="zh-CN" altLang="en-US" sz="2800">
                <a:solidFill>
                  <a:schemeClr val="tx1"/>
                </a:solidFill>
              </a:rPr>
              <a:t>傅里叶变换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</a:rPr>
              <a:t>3.2 </a:t>
            </a:r>
            <a:r>
              <a:rPr lang="zh-CN" altLang="en-US" sz="2800">
                <a:solidFill>
                  <a:srgbClr val="0000FF"/>
                </a:solidFill>
              </a:rPr>
              <a:t>频域滤波器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AF4-6E42-485C-AE5B-48034A6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4DE03-7EAF-4357-B564-2FB2527A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C47-A16B-41B0-A1E6-FA1F4AF5906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45125" name="Rectangle 5">
            <a:extLst>
              <a:ext uri="{FF2B5EF4-FFF2-40B4-BE49-F238E27FC236}">
                <a16:creationId xmlns:a16="http://schemas.microsoft.com/office/drawing/2014/main" id="{A4D7926E-157D-424E-9CEE-D3BAF0E85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填充的必要性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23" name="Rectangle 3">
                <a:extLst>
                  <a:ext uri="{FF2B5EF4-FFF2-40B4-BE49-F238E27FC236}">
                    <a16:creationId xmlns:a16="http://schemas.microsoft.com/office/drawing/2014/main" id="{03D68F7C-0BF7-4E73-B68D-6B08A4D46D2A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66738" y="1066800"/>
                <a:ext cx="7739062" cy="4953000"/>
              </a:xfrm>
            </p:spPr>
            <p:txBody>
              <a:bodyPr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填充后的图像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>
                    <a:solidFill>
                      <a:schemeClr val="tx1"/>
                    </a:solidFill>
                  </a:rPr>
                  <a:t>和模板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>
                    <a:solidFill>
                      <a:schemeClr val="tx1"/>
                    </a:solidFill>
                  </a:rPr>
                  <a:t>满足：</a:t>
                </a:r>
                <a:endParaRPr lang="en-US" altLang="zh-CN" sz="2400">
                  <a:solidFill>
                    <a:schemeClr val="tx1"/>
                  </a:solidFill>
                </a:endParaRPr>
              </a:p>
              <a:p>
                <a:pPr>
                  <a:lnSpc>
                    <a:spcPct val="105000"/>
                  </a:lnSpc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>
                  <a:lnSpc>
                    <a:spcPct val="105000"/>
                  </a:lnSpc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原图像和模板的大小分别是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400"/>
                  <a:t>×B</a:t>
                </a:r>
                <a:r>
                  <a:rPr lang="zh-CN" altLang="en-US" sz="2400"/>
                  <a:t>和</a:t>
                </a:r>
                <a:r>
                  <a:rPr lang="en-US" altLang="zh-CN" sz="2400"/>
                  <a:t>C×D</a:t>
                </a:r>
                <a:r>
                  <a:rPr lang="zh-CN" altLang="en-US" sz="2400"/>
                  <a:t>，</a:t>
                </a:r>
                <a:endParaRPr lang="en-US" altLang="zh-CN" sz="2400"/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1000">
                  <a:solidFill>
                    <a:schemeClr val="tx1"/>
                  </a:solidFill>
                </a:endParaRPr>
              </a:p>
              <a:p>
                <a:pPr>
                  <a:lnSpc>
                    <a:spcPct val="105000"/>
                  </a:lnSpc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当原图像和模板的大小均为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400"/>
                  <a:t>×N</a:t>
                </a:r>
                <a:r>
                  <a:rPr lang="zh-CN" altLang="en-US" sz="2400"/>
                  <a:t>时，</a:t>
                </a:r>
                <a:endParaRPr lang="en-US" altLang="zh-CN" sz="2400">
                  <a:solidFill>
                    <a:schemeClr val="tx1"/>
                  </a:solidFill>
                </a:endParaRPr>
              </a:p>
              <a:p>
                <a:pPr>
                  <a:lnSpc>
                    <a:spcPct val="105000"/>
                  </a:lnSpc>
                  <a:buFont typeface="Wingdings" panose="05000000000000000000" pitchFamily="2" charset="2"/>
                  <a:buChar char="Ø"/>
                </a:pPr>
                <a:endParaRPr lang="en-US" altLang="zh-CN" sz="24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24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24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en-US" altLang="zh-CN" sz="240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5123" name="Rectangle 3">
                <a:extLst>
                  <a:ext uri="{FF2B5EF4-FFF2-40B4-BE49-F238E27FC236}">
                    <a16:creationId xmlns:a16="http://schemas.microsoft.com/office/drawing/2014/main" id="{03D68F7C-0BF7-4E73-B68D-6B08A4D46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66738" y="1066800"/>
                <a:ext cx="7739062" cy="4953000"/>
              </a:xfrm>
              <a:blipFill>
                <a:blip r:embed="rId3"/>
                <a:stretch>
                  <a:fillRect l="-630" t="-1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E8B53D73-5331-4C4B-BB10-E104A5B342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82640" y="1600200"/>
                <a:ext cx="6378720" cy="925080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  0≤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0,               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𝐴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或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𝐵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E8B53D73-5331-4C4B-BB10-E104A5B34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640" y="1600200"/>
                <a:ext cx="6378720" cy="925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A2506AAF-119E-414F-A3B5-54EFE728D2E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82640" y="2646793"/>
                <a:ext cx="6378720" cy="858407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  0≤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0,               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𝐶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或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𝐷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A2506AAF-119E-414F-A3B5-54EFE728D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2640" y="2646793"/>
                <a:ext cx="6378720" cy="8584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BE05632-8782-4437-8AE8-201D1B3277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71700" y="4156367"/>
                <a:ext cx="4800600" cy="502513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0BE05632-8782-4437-8AE8-201D1B32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1700" y="4156367"/>
                <a:ext cx="4800600" cy="502513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BD4FB30C-0264-4246-BB0F-C3EFBC02437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3650" y="5379605"/>
                <a:ext cx="4076700" cy="502513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pt-B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BD4FB30C-0264-4246-BB0F-C3EFBC024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3650" y="5379605"/>
                <a:ext cx="4076700" cy="502513"/>
              </a:xfrm>
              <a:prstGeom prst="rect">
                <a:avLst/>
              </a:prstGeom>
              <a:blipFill>
                <a:blip r:embed="rId7"/>
                <a:stretch>
                  <a:fillRect b="-941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23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AF4-6E42-485C-AE5B-48034A6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4DE03-7EAF-4357-B564-2FB2527A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C47-A16B-41B0-A1E6-FA1F4AF5906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45125" name="Rectangle 5">
            <a:extLst>
              <a:ext uri="{FF2B5EF4-FFF2-40B4-BE49-F238E27FC236}">
                <a16:creationId xmlns:a16="http://schemas.microsoft.com/office/drawing/2014/main" id="{A4D7926E-157D-424E-9CEE-D3BAF0E85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填充的必要性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382B2E5-49AE-430E-A7E4-6F28D91D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9285"/>
            <a:ext cx="6629400" cy="441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00117AC-02DD-49B9-AD33-C84021C7A58C}"/>
              </a:ext>
            </a:extLst>
          </p:cNvPr>
          <p:cNvSpPr/>
          <p:nvPr/>
        </p:nvSpPr>
        <p:spPr>
          <a:xfrm>
            <a:off x="2621280" y="2628900"/>
            <a:ext cx="533400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122DBA-5741-414E-90E3-CB6FB2EBF4E1}"/>
              </a:ext>
            </a:extLst>
          </p:cNvPr>
          <p:cNvSpPr/>
          <p:nvPr/>
        </p:nvSpPr>
        <p:spPr>
          <a:xfrm>
            <a:off x="2125980" y="2135318"/>
            <a:ext cx="1531620" cy="1522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D0C533-68F8-4D39-8EC0-42B393B85A80}"/>
              </a:ext>
            </a:extLst>
          </p:cNvPr>
          <p:cNvSpPr/>
          <p:nvPr/>
        </p:nvSpPr>
        <p:spPr>
          <a:xfrm>
            <a:off x="5781675" y="2619375"/>
            <a:ext cx="533400" cy="5334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B5C6F5-D49E-4AC8-A6AF-97DD4BC48E88}"/>
              </a:ext>
            </a:extLst>
          </p:cNvPr>
          <p:cNvSpPr/>
          <p:nvPr/>
        </p:nvSpPr>
        <p:spPr>
          <a:xfrm>
            <a:off x="5541965" y="2362201"/>
            <a:ext cx="1028700" cy="106679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A776A5-FD65-4D8F-BFA5-0DE2CA4DDED2}"/>
              </a:ext>
            </a:extLst>
          </p:cNvPr>
          <p:cNvSpPr/>
          <p:nvPr/>
        </p:nvSpPr>
        <p:spPr>
          <a:xfrm>
            <a:off x="4495800" y="1296563"/>
            <a:ext cx="3124199" cy="319923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6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AF4-6E42-485C-AE5B-48034A6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4DE03-7EAF-4357-B564-2FB2527A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C47-A16B-41B0-A1E6-FA1F4AF5906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45125" name="Rectangle 5">
            <a:extLst>
              <a:ext uri="{FF2B5EF4-FFF2-40B4-BE49-F238E27FC236}">
                <a16:creationId xmlns:a16="http://schemas.microsoft.com/office/drawing/2014/main" id="{A4D7926E-157D-424E-9CEE-D3BAF0E85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填充的必要性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78E0767-E65E-4D42-AB66-784D89468B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990600"/>
            <a:ext cx="7739062" cy="4953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>
                <a:solidFill>
                  <a:schemeClr val="tx1"/>
                </a:solidFill>
              </a:rPr>
              <a:t>不填充频域模板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对</a:t>
            </a:r>
            <a:r>
              <a:rPr lang="en-US" altLang="zh-CN">
                <a:solidFill>
                  <a:schemeClr val="tx1"/>
                </a:solidFill>
              </a:rPr>
              <a:t>H(u)</a:t>
            </a:r>
            <a:r>
              <a:rPr lang="zh-CN" altLang="en-US">
                <a:solidFill>
                  <a:schemeClr val="tx1"/>
                </a:solidFill>
              </a:rPr>
              <a:t>进行</a:t>
            </a:r>
            <a:r>
              <a:rPr lang="en-US" altLang="zh-CN">
                <a:solidFill>
                  <a:schemeClr val="tx1"/>
                </a:solidFill>
              </a:rPr>
              <a:t>IDFT</a:t>
            </a:r>
            <a:r>
              <a:rPr lang="zh-CN" altLang="en-US">
                <a:solidFill>
                  <a:schemeClr val="tx1"/>
                </a:solidFill>
              </a:rPr>
              <a:t>得到</a:t>
            </a:r>
            <a:r>
              <a:rPr lang="en-US" altLang="zh-CN">
                <a:solidFill>
                  <a:schemeClr val="tx1"/>
                </a:solidFill>
              </a:rPr>
              <a:t>h(t)——</a:t>
            </a:r>
            <a:r>
              <a:rPr lang="zh-CN" altLang="en-US">
                <a:solidFill>
                  <a:schemeClr val="tx1"/>
                </a:solidFill>
              </a:rPr>
              <a:t>填充后会在边界处引入</a:t>
            </a:r>
            <a:r>
              <a:rPr lang="zh-CN" altLang="en-US">
                <a:solidFill>
                  <a:srgbClr val="0000FF"/>
                </a:solidFill>
              </a:rPr>
              <a:t>不连续性</a:t>
            </a:r>
            <a:endParaRPr lang="en-US" altLang="zh-CN">
              <a:solidFill>
                <a:srgbClr val="0000FF"/>
              </a:solidFill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</a:rPr>
              <a:t>对填充后的</a:t>
            </a:r>
            <a:r>
              <a:rPr lang="en-US" altLang="zh-CN">
                <a:solidFill>
                  <a:schemeClr val="tx1"/>
                </a:solidFill>
              </a:rPr>
              <a:t>h(t)</a:t>
            </a:r>
            <a:r>
              <a:rPr lang="zh-CN" altLang="en-US">
                <a:solidFill>
                  <a:schemeClr val="tx1"/>
                </a:solidFill>
              </a:rPr>
              <a:t>进行</a:t>
            </a:r>
            <a:r>
              <a:rPr lang="en-US" altLang="zh-CN">
                <a:solidFill>
                  <a:schemeClr val="tx1"/>
                </a:solidFill>
              </a:rPr>
              <a:t>DFT——</a:t>
            </a:r>
            <a:r>
              <a:rPr lang="zh-CN" altLang="en-US">
                <a:solidFill>
                  <a:schemeClr val="tx1"/>
                </a:solidFill>
              </a:rPr>
              <a:t>会导致</a:t>
            </a:r>
            <a:r>
              <a:rPr lang="zh-CN" altLang="en-US">
                <a:solidFill>
                  <a:srgbClr val="0000FF"/>
                </a:solidFill>
              </a:rPr>
              <a:t>振铃效应</a:t>
            </a:r>
            <a:endParaRPr lang="en-US" altLang="zh-CN" sz="2400">
              <a:solidFill>
                <a:srgbClr val="0000FF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DDD090-3C60-44A8-845F-9F7050979392}"/>
              </a:ext>
            </a:extLst>
          </p:cNvPr>
          <p:cNvSpPr/>
          <p:nvPr/>
        </p:nvSpPr>
        <p:spPr>
          <a:xfrm>
            <a:off x="304800" y="5791200"/>
            <a:ext cx="8458200" cy="93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3E59FF-6DB9-41D5-A449-D505E4F3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32" y="2323737"/>
            <a:ext cx="4851967" cy="450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D929790B-5C52-40A3-BA0C-AA53752D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103" y="2362200"/>
            <a:ext cx="1221581" cy="447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725F196-33EF-4F61-8F16-06EFB4658E6E}"/>
              </a:ext>
            </a:extLst>
          </p:cNvPr>
          <p:cNvSpPr/>
          <p:nvPr/>
        </p:nvSpPr>
        <p:spPr>
          <a:xfrm>
            <a:off x="4440382" y="4670606"/>
            <a:ext cx="401782" cy="4540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84B3821-008B-4B3A-B28E-4BE0F34E1114}"/>
              </a:ext>
            </a:extLst>
          </p:cNvPr>
          <p:cNvSpPr/>
          <p:nvPr/>
        </p:nvSpPr>
        <p:spPr>
          <a:xfrm>
            <a:off x="4019116" y="6096001"/>
            <a:ext cx="1262929" cy="48519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6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AF4-6E42-485C-AE5B-48034A6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4DE03-7EAF-4357-B564-2FB2527A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C47-A16B-41B0-A1E6-FA1F4AF5906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45125" name="Rectangle 5">
            <a:extLst>
              <a:ext uri="{FF2B5EF4-FFF2-40B4-BE49-F238E27FC236}">
                <a16:creationId xmlns:a16="http://schemas.microsoft.com/office/drawing/2014/main" id="{A4D7926E-157D-424E-9CEE-D3BAF0E85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填充的必要性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A6D007-7245-4546-BF4D-46F46261D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1209675"/>
            <a:ext cx="9115425" cy="46577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55F3BE9-1D08-4E03-8C42-91C507FEE889}"/>
              </a:ext>
            </a:extLst>
          </p:cNvPr>
          <p:cNvSpPr/>
          <p:nvPr/>
        </p:nvSpPr>
        <p:spPr>
          <a:xfrm>
            <a:off x="14287" y="5496791"/>
            <a:ext cx="9115425" cy="377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1C7887-4D37-40BE-9EB1-A0443206869A}"/>
              </a:ext>
            </a:extLst>
          </p:cNvPr>
          <p:cNvSpPr/>
          <p:nvPr/>
        </p:nvSpPr>
        <p:spPr>
          <a:xfrm>
            <a:off x="0" y="1188893"/>
            <a:ext cx="9144000" cy="377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065C32-A870-4204-8046-228B3EEF84BB}"/>
              </a:ext>
            </a:extLst>
          </p:cNvPr>
          <p:cNvSpPr/>
          <p:nvPr/>
        </p:nvSpPr>
        <p:spPr>
          <a:xfrm>
            <a:off x="-3897" y="1566429"/>
            <a:ext cx="700088" cy="393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30F15DF-323F-4CE1-BAF0-3E83D4D66C2B}"/>
              </a:ext>
            </a:extLst>
          </p:cNvPr>
          <p:cNvSpPr/>
          <p:nvPr/>
        </p:nvSpPr>
        <p:spPr>
          <a:xfrm>
            <a:off x="8429624" y="1562964"/>
            <a:ext cx="700088" cy="3999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674160D-6A5A-4A1F-BAD9-58CBBA5C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82E340B-F112-4B3F-B03D-B3F9560E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26D-40FC-463E-9851-F4EFFC12AC2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C2AF61B3-214F-4C7A-B405-0B7F8DD97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cs typeface="Arial" panose="020B0604020202020204" pitchFamily="34" charset="0"/>
              </a:rPr>
              <a:t>Three Types of Filtering</a:t>
            </a:r>
          </a:p>
        </p:txBody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6435E87F-4A6C-4858-BE0E-46790C7A6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cs typeface="Arial" panose="020B0604020202020204" pitchFamily="34" charset="0"/>
              </a:rPr>
              <a:t>Lowpass filters (smoothing, blurring)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cs typeface="Arial" panose="020B0604020202020204" pitchFamily="34" charset="0"/>
              </a:rPr>
              <a:t>Preserve low spatial frequencies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cs typeface="Arial" panose="020B0604020202020204" pitchFamily="34" charset="0"/>
              </a:rPr>
              <a:t>Suppress high spatial frequencies</a:t>
            </a:r>
            <a:endParaRPr lang="en-US" altLang="zh-TW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cs typeface="Arial" panose="020B0604020202020204" pitchFamily="34" charset="0"/>
              </a:rPr>
              <a:t>Highpass filters (edge enhancement)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cs typeface="Arial" panose="020B0604020202020204" pitchFamily="34" charset="0"/>
              </a:rPr>
              <a:t>Preserve high spatial frequencies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cs typeface="Arial" panose="020B0604020202020204" pitchFamily="34" charset="0"/>
              </a:rPr>
              <a:t>Suppress low spatial frequencies</a:t>
            </a:r>
            <a:endParaRPr lang="en-US" altLang="zh-TW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cs typeface="Arial" panose="020B0604020202020204" pitchFamily="34" charset="0"/>
              </a:rPr>
              <a:t>Bandpass filters (image restoration)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cs typeface="Arial" panose="020B0604020202020204" pitchFamily="34" charset="0"/>
              </a:rPr>
              <a:t>Preserve specific spatial frequencies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cs typeface="Arial" panose="020B0604020202020204" pitchFamily="34" charset="0"/>
              </a:rPr>
              <a:t>Suppress other spatial frequencies</a:t>
            </a:r>
            <a:endParaRPr lang="en-US" altLang="zh-TW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1400">
              <a:cs typeface="Arial" panose="020B0604020202020204" pitchFamily="34" charset="0"/>
            </a:endParaRPr>
          </a:p>
        </p:txBody>
      </p:sp>
      <p:pic>
        <p:nvPicPr>
          <p:cNvPr id="891908" name="Picture 4" descr="Image1">
            <a:extLst>
              <a:ext uri="{FF2B5EF4-FFF2-40B4-BE49-F238E27FC236}">
                <a16:creationId xmlns:a16="http://schemas.microsoft.com/office/drawing/2014/main" id="{F5C3C2D9-6AA5-434B-81BB-43C7A476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0188"/>
            <a:ext cx="7010400" cy="28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C836C-91C9-4C10-B170-CDEB7E0E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764A0-BE52-49B1-BA0D-4791F589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4F951-BC53-4ACC-BDD3-C06297A526D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E9EF4C41-A93E-45E3-B67E-58C65970D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一些基本的滤波器</a:t>
            </a:r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45276359-D75D-4AC0-886E-700342E7B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陷波滤波器（</a:t>
            </a:r>
            <a:r>
              <a:rPr lang="en-US" altLang="zh-CN" sz="2400"/>
              <a:t>notch filter</a:t>
            </a:r>
            <a:r>
              <a:rPr lang="zh-CN" altLang="en-US" sz="2400"/>
              <a:t>）</a:t>
            </a:r>
          </a:p>
          <a:p>
            <a:r>
              <a:rPr lang="zh-CN" altLang="en-US" sz="2400"/>
              <a:t>低通滤波器（平滑）</a:t>
            </a:r>
          </a:p>
          <a:p>
            <a:r>
              <a:rPr lang="zh-CN" altLang="en-US" sz="2400"/>
              <a:t>高通滤波器（锐化）</a:t>
            </a: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5">
            <a:extLst>
              <a:ext uri="{FF2B5EF4-FFF2-40B4-BE49-F238E27FC236}">
                <a16:creationId xmlns:a16="http://schemas.microsoft.com/office/drawing/2014/main" id="{FC9BEEA5-DA71-4BDE-A9F4-31C5E42B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3" name="灯片编号占位符 7">
            <a:extLst>
              <a:ext uri="{FF2B5EF4-FFF2-40B4-BE49-F238E27FC236}">
                <a16:creationId xmlns:a16="http://schemas.microsoft.com/office/drawing/2014/main" id="{591B41BE-A46F-464C-922A-36D9C5E0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A9573-3D5E-420D-BD11-17EA6BA7F51B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656386" name="Group 2">
            <a:extLst>
              <a:ext uri="{FF2B5EF4-FFF2-40B4-BE49-F238E27FC236}">
                <a16:creationId xmlns:a16="http://schemas.microsoft.com/office/drawing/2014/main" id="{0B3A3886-9228-49B4-B18C-39237FB4F00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467600" cy="6553200"/>
            <a:chOff x="912" y="1008"/>
            <a:chExt cx="4224" cy="3312"/>
          </a:xfrm>
        </p:grpSpPr>
        <p:pic>
          <p:nvPicPr>
            <p:cNvPr id="656387" name="Picture 3">
              <a:extLst>
                <a:ext uri="{FF2B5EF4-FFF2-40B4-BE49-F238E27FC236}">
                  <a16:creationId xmlns:a16="http://schemas.microsoft.com/office/drawing/2014/main" id="{8287BF94-956A-4DB1-A5BB-DA020995F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210"/>
              <a:ext cx="3422" cy="3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6388" name="Picture 4" descr="未命名">
              <a:extLst>
                <a:ext uri="{FF2B5EF4-FFF2-40B4-BE49-F238E27FC236}">
                  <a16:creationId xmlns:a16="http://schemas.microsoft.com/office/drawing/2014/main" id="{01177F7E-E01E-428E-9DC5-5518B6037E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008"/>
              <a:ext cx="1968" cy="2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6389" name="Picture 5" descr="未命名">
              <a:extLst>
                <a:ext uri="{FF2B5EF4-FFF2-40B4-BE49-F238E27FC236}">
                  <a16:creationId xmlns:a16="http://schemas.microsoft.com/office/drawing/2014/main" id="{334DA533-0088-4D60-8954-0BC65478A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784"/>
              <a:ext cx="2304" cy="1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56390" name="Picture 6">
            <a:extLst>
              <a:ext uri="{FF2B5EF4-FFF2-40B4-BE49-F238E27FC236}">
                <a16:creationId xmlns:a16="http://schemas.microsoft.com/office/drawing/2014/main" id="{F911C240-3805-435B-BCB4-46843BBC0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14" y="3788095"/>
            <a:ext cx="6559550" cy="299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6391" name="Object 7">
            <a:extLst>
              <a:ext uri="{FF2B5EF4-FFF2-40B4-BE49-F238E27FC236}">
                <a16:creationId xmlns:a16="http://schemas.microsoft.com/office/drawing/2014/main" id="{745BD540-A210-43B7-B324-28B6488B5C0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876800" y="1042988"/>
          <a:ext cx="3200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" name="Microsoft 公式 3.0" r:id="rId7" imgW="2133360" imgH="634680" progId="Equation.3">
                  <p:embed/>
                </p:oleObj>
              </mc:Choice>
              <mc:Fallback>
                <p:oleObj name="Microsoft 公式 3.0" r:id="rId7" imgW="2133360" imgH="634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042988"/>
                        <a:ext cx="3200400" cy="9525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2" name="Object 8">
            <a:extLst>
              <a:ext uri="{FF2B5EF4-FFF2-40B4-BE49-F238E27FC236}">
                <a16:creationId xmlns:a16="http://schemas.microsoft.com/office/drawing/2014/main" id="{528B3335-F353-45FC-A5B7-7B3C90B6BCE4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0285510"/>
              </p:ext>
            </p:extLst>
          </p:nvPr>
        </p:nvGraphicFramePr>
        <p:xfrm>
          <a:off x="4876800" y="2362200"/>
          <a:ext cx="2971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" name="Microsoft 公式 3.0" r:id="rId9" imgW="1498320" imgH="203040" progId="Equation.3">
                  <p:embed/>
                </p:oleObj>
              </mc:Choice>
              <mc:Fallback>
                <p:oleObj name="Microsoft 公式 3.0" r:id="rId9" imgW="14983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2971800" cy="403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393" name="Rectangle 9">
            <a:extLst>
              <a:ext uri="{FF2B5EF4-FFF2-40B4-BE49-F238E27FC236}">
                <a16:creationId xmlns:a16="http://schemas.microsoft.com/office/drawing/2014/main" id="{7217C395-41EF-4F84-95B5-0D994D81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84200"/>
            <a:ext cx="152400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Notch filter</a:t>
            </a:r>
          </a:p>
        </p:txBody>
      </p:sp>
      <p:graphicFrame>
        <p:nvGraphicFramePr>
          <p:cNvPr id="656394" name="Object 10">
            <a:extLst>
              <a:ext uri="{FF2B5EF4-FFF2-40B4-BE49-F238E27FC236}">
                <a16:creationId xmlns:a16="http://schemas.microsoft.com/office/drawing/2014/main" id="{A264D9C0-872A-4BEB-9A6E-DD23AE0E8F6B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46289545"/>
              </p:ext>
            </p:extLst>
          </p:nvPr>
        </p:nvGraphicFramePr>
        <p:xfrm>
          <a:off x="4876800" y="2809875"/>
          <a:ext cx="2819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Microsoft 公式 3.0" r:id="rId11" imgW="1384200" imgH="228600" progId="Equation.3">
                  <p:embed/>
                </p:oleObj>
              </mc:Choice>
              <mc:Fallback>
                <p:oleObj name="Microsoft 公式 3.0" r:id="rId11" imgW="1384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09875"/>
                        <a:ext cx="2819400" cy="4667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下 1">
            <a:extLst>
              <a:ext uri="{FF2B5EF4-FFF2-40B4-BE49-F238E27FC236}">
                <a16:creationId xmlns:a16="http://schemas.microsoft.com/office/drawing/2014/main" id="{399244A1-C8DD-401D-83BA-89E07F7EEE1E}"/>
              </a:ext>
            </a:extLst>
          </p:cNvPr>
          <p:cNvSpPr/>
          <p:nvPr/>
        </p:nvSpPr>
        <p:spPr>
          <a:xfrm rot="18322925">
            <a:off x="4138838" y="3266945"/>
            <a:ext cx="374254" cy="721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780B77-FE0D-4368-91D3-EB7676604D53}"/>
              </a:ext>
            </a:extLst>
          </p:cNvPr>
          <p:cNvSpPr/>
          <p:nvPr/>
        </p:nvSpPr>
        <p:spPr>
          <a:xfrm>
            <a:off x="7266096" y="74292"/>
            <a:ext cx="1532154" cy="93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D77F6E-86B1-4D33-8864-B126B5222D40}"/>
              </a:ext>
            </a:extLst>
          </p:cNvPr>
          <p:cNvSpPr/>
          <p:nvPr/>
        </p:nvSpPr>
        <p:spPr>
          <a:xfrm>
            <a:off x="1179003" y="3650902"/>
            <a:ext cx="2426760" cy="2362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548892F-99F3-42A5-8FD7-F9703C64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34932CA-0D56-4E02-B416-3E749A56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6857-8D7D-429C-B1CE-A15600653A5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9415364A-5967-497E-B3DC-20F0C9F7A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低通和高通滤波器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3F0FCF0C-7647-49A8-B8F7-3B1FE61D3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低通滤波器：使低频通过而使高频衰减的滤波器</a:t>
            </a:r>
          </a:p>
          <a:p>
            <a:pPr lvl="1"/>
            <a:r>
              <a:rPr lang="zh-CN" altLang="en-US" sz="2000"/>
              <a:t>低通滤波的图像突出平滑过渡部分，少尖锐的细节部分</a:t>
            </a:r>
          </a:p>
          <a:p>
            <a:pPr lvl="1"/>
            <a:r>
              <a:rPr lang="en-US" altLang="zh-TW" sz="2000">
                <a:cs typeface="Arial" panose="020B0604020202020204" pitchFamily="34" charset="0"/>
              </a:rPr>
              <a:t>smoothing, blurring</a:t>
            </a:r>
            <a:endParaRPr lang="en-US" altLang="zh-CN" sz="2000">
              <a:cs typeface="Arial" panose="020B0604020202020204" pitchFamily="34" charset="0"/>
            </a:endParaRPr>
          </a:p>
          <a:p>
            <a:pPr lvl="2"/>
            <a:r>
              <a:rPr lang="zh-CN" altLang="en-US" sz="1900"/>
              <a:t>空间域滤波的平滑处理，如均值滤波器</a:t>
            </a:r>
          </a:p>
          <a:p>
            <a:pPr lvl="1"/>
            <a:endParaRPr lang="zh-CN" altLang="en-US" sz="2000"/>
          </a:p>
          <a:p>
            <a:r>
              <a:rPr lang="zh-CN" altLang="en-US" sz="2400"/>
              <a:t>高通滤波器：使高频通过而使低频衰减的滤波器</a:t>
            </a:r>
          </a:p>
          <a:p>
            <a:pPr lvl="1"/>
            <a:r>
              <a:rPr lang="zh-CN" altLang="en-US" sz="2000"/>
              <a:t>高通滤波的图像突出边缘等细节部分，少灰度级的平滑过渡</a:t>
            </a:r>
          </a:p>
          <a:p>
            <a:pPr lvl="1"/>
            <a:r>
              <a:rPr lang="en-US" altLang="zh-TW" sz="2000">
                <a:cs typeface="Arial" panose="020B0604020202020204" pitchFamily="34" charset="0"/>
              </a:rPr>
              <a:t>edge enhancement</a:t>
            </a:r>
          </a:p>
          <a:p>
            <a:pPr lvl="2"/>
            <a:r>
              <a:rPr lang="zh-CN" altLang="en-US" sz="1900"/>
              <a:t>空间域的梯度算子、拉普拉斯算子</a:t>
            </a:r>
          </a:p>
        </p:txBody>
      </p:sp>
      <p:sp>
        <p:nvSpPr>
          <p:cNvPr id="653316" name="Rectangle 4">
            <a:extLst>
              <a:ext uri="{FF2B5EF4-FFF2-40B4-BE49-F238E27FC236}">
                <a16:creationId xmlns:a16="http://schemas.microsoft.com/office/drawing/2014/main" id="{102A8316-BD74-4E14-BDD9-4465D96F9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029200"/>
            <a:ext cx="5737225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Low frequencies: smooth area</a:t>
            </a:r>
          </a:p>
          <a:p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High frequencies: detail, such as edges and noise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>
            <a:extLst>
              <a:ext uri="{FF2B5EF4-FFF2-40B4-BE49-F238E27FC236}">
                <a16:creationId xmlns:a16="http://schemas.microsoft.com/office/drawing/2014/main" id="{941B60EA-963A-44BF-8DC3-573B6FBB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BB537BF2-159E-45C0-AD8D-DFF9CD39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5E8AA-BC5B-4567-BD1A-02DD4F4552ED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657410" name="Picture 2" descr="未命名">
            <a:extLst>
              <a:ext uri="{FF2B5EF4-FFF2-40B4-BE49-F238E27FC236}">
                <a16:creationId xmlns:a16="http://schemas.microsoft.com/office/drawing/2014/main" id="{2B65926C-A763-44D2-9442-7D814598A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7411" name="Picture 3">
            <a:extLst>
              <a:ext uri="{FF2B5EF4-FFF2-40B4-BE49-F238E27FC236}">
                <a16:creationId xmlns:a16="http://schemas.microsoft.com/office/drawing/2014/main" id="{5748D6E8-7780-48D5-AE74-EBAD6EDF3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578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7413" name="Rectangle 5">
            <a:extLst>
              <a:ext uri="{FF2B5EF4-FFF2-40B4-BE49-F238E27FC236}">
                <a16:creationId xmlns:a16="http://schemas.microsoft.com/office/drawing/2014/main" id="{7D003610-9D6E-4614-B171-4B259969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65400"/>
            <a:ext cx="1735138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Lowpass filter</a:t>
            </a:r>
          </a:p>
        </p:txBody>
      </p:sp>
      <p:sp>
        <p:nvSpPr>
          <p:cNvPr id="657414" name="Rectangle 6">
            <a:extLst>
              <a:ext uri="{FF2B5EF4-FFF2-40B4-BE49-F238E27FC236}">
                <a16:creationId xmlns:a16="http://schemas.microsoft.com/office/drawing/2014/main" id="{25A0F273-89F7-4F8B-8858-83C2F32F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5918200"/>
            <a:ext cx="1792287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Highpass filter</a:t>
            </a:r>
          </a:p>
        </p:txBody>
      </p:sp>
      <p:sp>
        <p:nvSpPr>
          <p:cNvPr id="657416" name="Rectangle 8">
            <a:extLst>
              <a:ext uri="{FF2B5EF4-FFF2-40B4-BE49-F238E27FC236}">
                <a16:creationId xmlns:a16="http://schemas.microsoft.com/office/drawing/2014/main" id="{B69BBAD6-449A-474B-8C90-BDF023CE6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3622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低通滤波结果：模糊</a:t>
            </a:r>
          </a:p>
          <a:p>
            <a:endParaRPr lang="zh-CN" altLang="en-US" sz="2400"/>
          </a:p>
          <a:p>
            <a:r>
              <a:rPr lang="zh-CN" altLang="en-US" sz="2400"/>
              <a:t>高通滤波结果：锐化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3255B2-4835-4E6A-8663-63770A89E5F6}"/>
              </a:ext>
            </a:extLst>
          </p:cNvPr>
          <p:cNvSpPr/>
          <p:nvPr/>
        </p:nvSpPr>
        <p:spPr>
          <a:xfrm>
            <a:off x="0" y="6374388"/>
            <a:ext cx="6667067" cy="46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259050-BBE7-4A90-8EE5-DE024B05C8A3}"/>
              </a:ext>
            </a:extLst>
          </p:cNvPr>
          <p:cNvSpPr/>
          <p:nvPr/>
        </p:nvSpPr>
        <p:spPr>
          <a:xfrm>
            <a:off x="5514110" y="5883564"/>
            <a:ext cx="3512344" cy="661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FB33E9-F236-45C4-9299-40E76C537C19}"/>
              </a:ext>
            </a:extLst>
          </p:cNvPr>
          <p:cNvSpPr/>
          <p:nvPr/>
        </p:nvSpPr>
        <p:spPr>
          <a:xfrm>
            <a:off x="5919788" y="660037"/>
            <a:ext cx="2690812" cy="661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B2392332-6046-4FE6-AA11-0AEF1F17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A9790AA9-68D5-45AE-9D6A-305F392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A579A-A258-40B0-AC68-A2A1AF39DE63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654340" name="Picture 4">
            <a:extLst>
              <a:ext uri="{FF2B5EF4-FFF2-40B4-BE49-F238E27FC236}">
                <a16:creationId xmlns:a16="http://schemas.microsoft.com/office/drawing/2014/main" id="{0AD449C9-B059-41B1-A33D-3DC4F83F0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57577"/>
            <a:ext cx="8610600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4342" name="Text Box 6">
            <a:extLst>
              <a:ext uri="{FF2B5EF4-FFF2-40B4-BE49-F238E27FC236}">
                <a16:creationId xmlns:a16="http://schemas.microsoft.com/office/drawing/2014/main" id="{1833C26C-928E-4F7C-A740-BBDFF3487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039089"/>
            <a:ext cx="746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2000"/>
              <a:t> 在滤波器中加入常量，以使</a:t>
            </a:r>
            <a:r>
              <a:rPr lang="en-US" altLang="zh-CN" sz="2000"/>
              <a:t>F(0,0)</a:t>
            </a:r>
            <a:r>
              <a:rPr lang="zh-CN" altLang="en-US" sz="2000"/>
              <a:t>不被完全消除。</a:t>
            </a:r>
          </a:p>
          <a:p>
            <a:pPr>
              <a:buFontTx/>
              <a:buChar char="•"/>
            </a:pPr>
            <a:r>
              <a:rPr lang="zh-CN" altLang="en-US" sz="2000"/>
              <a:t> 如图，滤波器加上一个滤波器高度一半的常数</a:t>
            </a:r>
          </a:p>
        </p:txBody>
      </p:sp>
      <p:sp>
        <p:nvSpPr>
          <p:cNvPr id="654343" name="Rectangle 7">
            <a:extLst>
              <a:ext uri="{FF2B5EF4-FFF2-40B4-BE49-F238E27FC236}">
                <a16:creationId xmlns:a16="http://schemas.microsoft.com/office/drawing/2014/main" id="{9443F9A2-8754-4263-863B-7E4F46F6D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4286036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高通滤波改进结果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5D7601-2BF2-428B-AE17-E69AAAE52709}"/>
              </a:ext>
            </a:extLst>
          </p:cNvPr>
          <p:cNvSpPr/>
          <p:nvPr/>
        </p:nvSpPr>
        <p:spPr>
          <a:xfrm>
            <a:off x="152400" y="381000"/>
            <a:ext cx="2690812" cy="361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4341" name="Rectangle 5">
            <a:extLst>
              <a:ext uri="{FF2B5EF4-FFF2-40B4-BE49-F238E27FC236}">
                <a16:creationId xmlns:a16="http://schemas.microsoft.com/office/drawing/2014/main" id="{F9B0B863-58DA-44B8-B2CC-95FB19F0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633" y="609964"/>
            <a:ext cx="1792288" cy="711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Highpass filter</a:t>
            </a:r>
          </a:p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+constant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B5AC9-9BFB-4D44-B033-3B2BC4C7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538F4-10AD-446B-B306-DC918A8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AA2-7025-437E-9708-D771528384A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42050" name="Rectangle 2">
            <a:extLst>
              <a:ext uri="{FF2B5EF4-FFF2-40B4-BE49-F238E27FC236}">
                <a16:creationId xmlns:a16="http://schemas.microsoft.com/office/drawing/2014/main" id="{A768B30A-E07D-4194-82E0-6B42B0869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3.2 </a:t>
            </a:r>
            <a:r>
              <a:rPr lang="zh-CN" altLang="en-US" sz="2800"/>
              <a:t>频域滤波器</a:t>
            </a:r>
            <a:endParaRPr lang="zh-CN" altLang="en-US" sz="2000"/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1443B8AA-4EF7-4507-BDF7-2DD3CC27F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3.2.1 </a:t>
            </a:r>
            <a:r>
              <a:rPr lang="zh-CN" altLang="en-US" sz="2800" b="1">
                <a:solidFill>
                  <a:srgbClr val="0000FF"/>
                </a:solidFill>
              </a:rPr>
              <a:t>频域滤波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3.2.2 </a:t>
            </a:r>
            <a:r>
              <a:rPr lang="zh-CN" altLang="en-US" sz="2800"/>
              <a:t>平滑滤波器（低通）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3.2.3 </a:t>
            </a:r>
            <a:r>
              <a:rPr lang="zh-CN" altLang="en-US" sz="2800"/>
              <a:t>锐化滤波器（高通）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3.2.4 </a:t>
            </a:r>
            <a:r>
              <a:rPr lang="zh-CN" altLang="en-US" sz="2800"/>
              <a:t>同态滤波器</a:t>
            </a: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5">
            <a:extLst>
              <a:ext uri="{FF2B5EF4-FFF2-40B4-BE49-F238E27FC236}">
                <a16:creationId xmlns:a16="http://schemas.microsoft.com/office/drawing/2014/main" id="{7750E19D-6241-4D76-9110-5080D636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C44311AB-70A1-48A2-9521-FBAB5809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89D68-4FD6-4D48-A1D1-221292D1324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id="{202CD53D-BF3C-4B25-978B-AC6C2DA86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空域与频域滤波器的关系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EAE5D936-939F-478B-B1F4-E67AC06F59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967662" cy="4953000"/>
          </a:xfrm>
        </p:spPr>
        <p:txBody>
          <a:bodyPr/>
          <a:lstStyle/>
          <a:p>
            <a:r>
              <a:rPr lang="zh-CN" altLang="en-US" sz="2400"/>
              <a:t>卷积定理</a:t>
            </a:r>
            <a:endParaRPr lang="zh-CN" altLang="en-US" sz="3200"/>
          </a:p>
          <a:p>
            <a:endParaRPr lang="zh-CN" altLang="en-US" sz="2400"/>
          </a:p>
          <a:p>
            <a:endParaRPr lang="zh-CN" altLang="en-US" sz="24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r>
              <a:rPr lang="zh-CN" altLang="en-US" sz="2000"/>
              <a:t>空间域卷积可以通过</a:t>
            </a:r>
            <a:r>
              <a:rPr lang="en-US" altLang="zh-CN" sz="2000"/>
              <a:t>F(u,v)H(u,v)</a:t>
            </a:r>
            <a:r>
              <a:rPr lang="zh-CN" altLang="en-US" sz="2000"/>
              <a:t>的乘积进行反</a:t>
            </a:r>
            <a:r>
              <a:rPr lang="en-US" altLang="zh-CN" sz="2000"/>
              <a:t>Fourier</a:t>
            </a:r>
            <a:r>
              <a:rPr lang="zh-CN" altLang="en-US" sz="2000"/>
              <a:t>变换得到</a:t>
            </a:r>
          </a:p>
          <a:p>
            <a:pPr lvl="1"/>
            <a:r>
              <a:rPr lang="zh-CN" altLang="en-US" sz="2000"/>
              <a:t>空间域乘法可以通过频率域的卷积获得</a:t>
            </a:r>
          </a:p>
          <a:p>
            <a:pPr lvl="1"/>
            <a:endParaRPr lang="en-US" altLang="zh-CN" sz="2000"/>
          </a:p>
        </p:txBody>
      </p:sp>
      <p:graphicFrame>
        <p:nvGraphicFramePr>
          <p:cNvPr id="660484" name="Object 4">
            <a:extLst>
              <a:ext uri="{FF2B5EF4-FFF2-40B4-BE49-F238E27FC236}">
                <a16:creationId xmlns:a16="http://schemas.microsoft.com/office/drawing/2014/main" id="{072666B8-4F54-4E8E-A5CC-35205D7D8F8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1789113"/>
          <a:ext cx="59769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0" name="公式" r:id="rId3" imgW="2095200" imgH="203040" progId="Equation.3">
                  <p:embed/>
                </p:oleObj>
              </mc:Choice>
              <mc:Fallback>
                <p:oleObj name="公式" r:id="rId3" imgW="20952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89113"/>
                        <a:ext cx="5976938" cy="5794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>
            <a:extLst>
              <a:ext uri="{FF2B5EF4-FFF2-40B4-BE49-F238E27FC236}">
                <a16:creationId xmlns:a16="http://schemas.microsoft.com/office/drawing/2014/main" id="{DA48CDB2-886E-48B3-B8C5-9624B417D00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82750" y="2459038"/>
          <a:ext cx="60896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1" name="公式" r:id="rId5" imgW="2095200" imgH="203040" progId="Equation.3">
                  <p:embed/>
                </p:oleObj>
              </mc:Choice>
              <mc:Fallback>
                <p:oleObj name="公式" r:id="rId5" imgW="20952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459038"/>
                        <a:ext cx="6089650" cy="5889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88" name="Text Box 8">
            <a:extLst>
              <a:ext uri="{FF2B5EF4-FFF2-40B4-BE49-F238E27FC236}">
                <a16:creationId xmlns:a16="http://schemas.microsoft.com/office/drawing/2014/main" id="{33017B65-DAD5-4E1F-B4CB-6060FA3A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7315200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卷积定理是空域滤波和频域滤波之间的纽带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E9358-8E94-465A-9019-8BC23B6F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FD8B4B5-4FDF-4FA8-8A6E-52E685D7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842B-516B-46D2-905B-EBAE195881E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53DFEFDC-F0FF-4F92-B98C-94D50BC5A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高斯滤波器</a:t>
            </a:r>
          </a:p>
        </p:txBody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2E49DFD7-9EA7-4D46-9AE7-E37482D6C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频率域高斯低通滤波器函数</a:t>
            </a:r>
          </a:p>
          <a:p>
            <a:endParaRPr lang="zh-CN" altLang="en-US"/>
          </a:p>
          <a:p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对应空间域高斯低通滤波器为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频率域高斯高通滤波器函数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对应空间域高斯高通滤波器为</a:t>
            </a:r>
          </a:p>
        </p:txBody>
      </p:sp>
      <p:graphicFrame>
        <p:nvGraphicFramePr>
          <p:cNvPr id="671748" name="Object 4">
            <a:extLst>
              <a:ext uri="{FF2B5EF4-FFF2-40B4-BE49-F238E27FC236}">
                <a16:creationId xmlns:a16="http://schemas.microsoft.com/office/drawing/2014/main" id="{4E7F23A1-8461-48D3-A3EF-F61301A1B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524000"/>
          <a:ext cx="2362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8" name="Equation" r:id="rId3" imgW="1054080" imgH="253800" progId="Equation.3">
                  <p:embed/>
                </p:oleObj>
              </mc:Choice>
              <mc:Fallback>
                <p:oleObj name="Equation" r:id="rId3" imgW="1054080" imgH="2538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2362200" cy="5683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9" name="Object 5">
            <a:extLst>
              <a:ext uri="{FF2B5EF4-FFF2-40B4-BE49-F238E27FC236}">
                <a16:creationId xmlns:a16="http://schemas.microsoft.com/office/drawing/2014/main" id="{EC646638-4A8A-49D3-BEBE-3125F4EEFF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810000"/>
          <a:ext cx="4419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9" name="Equation" r:id="rId5" imgW="1739880" imgH="253800" progId="Equation.3">
                  <p:embed/>
                </p:oleObj>
              </mc:Choice>
              <mc:Fallback>
                <p:oleObj name="Equation" r:id="rId5" imgW="1739880" imgH="2538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4419600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0" name="Object 6">
            <a:extLst>
              <a:ext uri="{FF2B5EF4-FFF2-40B4-BE49-F238E27FC236}">
                <a16:creationId xmlns:a16="http://schemas.microsoft.com/office/drawing/2014/main" id="{651095F6-DEEE-49BB-A7A6-9FDC82210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514600"/>
          <a:ext cx="312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" name="方程式" r:id="rId7" imgW="1358640" imgH="253800" progId="Equation.3">
                  <p:embed/>
                </p:oleObj>
              </mc:Choice>
              <mc:Fallback>
                <p:oleObj name="方程式" r:id="rId7" imgW="1358640" imgH="2538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3124200" cy="584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1" name="Object 7">
            <a:extLst>
              <a:ext uri="{FF2B5EF4-FFF2-40B4-BE49-F238E27FC236}">
                <a16:creationId xmlns:a16="http://schemas.microsoft.com/office/drawing/2014/main" id="{B1CCF1CC-5E74-4418-99B7-B1134AC1F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105400"/>
          <a:ext cx="5410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" name="方程式" r:id="rId9" imgW="2400120" imgH="253800" progId="Equation.3">
                  <p:embed/>
                </p:oleObj>
              </mc:Choice>
              <mc:Fallback>
                <p:oleObj name="方程式" r:id="rId9" imgW="2400120" imgH="2538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05400"/>
                        <a:ext cx="5410200" cy="5730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">
            <a:extLst>
              <a:ext uri="{FF2B5EF4-FFF2-40B4-BE49-F238E27FC236}">
                <a16:creationId xmlns:a16="http://schemas.microsoft.com/office/drawing/2014/main" id="{599F8A42-E9F9-49B4-AF03-06928446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F4ADA9AF-70BC-4C61-A04D-78C356F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B6D59-C5E0-432A-9B90-90D5C770F591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670722" name="Picture 2" descr="未命名">
            <a:extLst>
              <a:ext uri="{FF2B5EF4-FFF2-40B4-BE49-F238E27FC236}">
                <a16:creationId xmlns:a16="http://schemas.microsoft.com/office/drawing/2014/main" id="{830868D9-2FF4-4F2F-B6CC-F0B9279B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0723" name="Rectangle 3">
            <a:extLst>
              <a:ext uri="{FF2B5EF4-FFF2-40B4-BE49-F238E27FC236}">
                <a16:creationId xmlns:a16="http://schemas.microsoft.com/office/drawing/2014/main" id="{B6831D99-33DE-4551-BB46-E7511E0F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3" y="6096000"/>
            <a:ext cx="2817812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Gaussian Lowpass filter</a:t>
            </a:r>
          </a:p>
        </p:txBody>
      </p:sp>
      <p:sp>
        <p:nvSpPr>
          <p:cNvPr id="670724" name="Rectangle 4">
            <a:extLst>
              <a:ext uri="{FF2B5EF4-FFF2-40B4-BE49-F238E27FC236}">
                <a16:creationId xmlns:a16="http://schemas.microsoft.com/office/drawing/2014/main" id="{D10D153E-0A42-4973-A424-48FDD3FC9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6096000"/>
            <a:ext cx="2874962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Gaussian Highpass filter</a:t>
            </a:r>
          </a:p>
        </p:txBody>
      </p:sp>
      <p:pic>
        <p:nvPicPr>
          <p:cNvPr id="670725" name="Picture 5">
            <a:extLst>
              <a:ext uri="{FF2B5EF4-FFF2-40B4-BE49-F238E27FC236}">
                <a16:creationId xmlns:a16="http://schemas.microsoft.com/office/drawing/2014/main" id="{D1008E4E-6828-4FF6-A73C-46F1F6457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76962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0726" name="Rectangle 6">
            <a:extLst>
              <a:ext uri="{FF2B5EF4-FFF2-40B4-BE49-F238E27FC236}">
                <a16:creationId xmlns:a16="http://schemas.microsoft.com/office/drawing/2014/main" id="{ABD4E8E6-7763-4AB9-9555-924951D5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1350963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Frequency</a:t>
            </a:r>
          </a:p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domain</a:t>
            </a:r>
          </a:p>
        </p:txBody>
      </p:sp>
      <p:sp>
        <p:nvSpPr>
          <p:cNvPr id="670727" name="Rectangle 7">
            <a:extLst>
              <a:ext uri="{FF2B5EF4-FFF2-40B4-BE49-F238E27FC236}">
                <a16:creationId xmlns:a16="http://schemas.microsoft.com/office/drawing/2014/main" id="{25DCF351-478E-463D-B035-1EA3E9B8D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79775"/>
            <a:ext cx="1017588" cy="711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Spatial</a:t>
            </a:r>
          </a:p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domain</a:t>
            </a:r>
          </a:p>
        </p:txBody>
      </p:sp>
      <p:graphicFrame>
        <p:nvGraphicFramePr>
          <p:cNvPr id="670728" name="Object 8">
            <a:extLst>
              <a:ext uri="{FF2B5EF4-FFF2-40B4-BE49-F238E27FC236}">
                <a16:creationId xmlns:a16="http://schemas.microsoft.com/office/drawing/2014/main" id="{806EFE19-A34C-4BC1-AA89-BC2E0FB4A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152400"/>
          <a:ext cx="1687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8" name="Equation" r:id="rId5" imgW="1054080" imgH="253800" progId="Equation.3">
                  <p:embed/>
                </p:oleObj>
              </mc:Choice>
              <mc:Fallback>
                <p:oleObj name="Equation" r:id="rId5" imgW="1054080" imgH="2538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52400"/>
                        <a:ext cx="1687513" cy="406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9" name="Object 9">
            <a:extLst>
              <a:ext uri="{FF2B5EF4-FFF2-40B4-BE49-F238E27FC236}">
                <a16:creationId xmlns:a16="http://schemas.microsoft.com/office/drawing/2014/main" id="{E2DC1EE4-C461-4711-B1E6-5C8C168AF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6725" y="152400"/>
          <a:ext cx="27860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9" name="Equation" r:id="rId7" imgW="1739880" imgH="253800" progId="Equation.3">
                  <p:embed/>
                </p:oleObj>
              </mc:Choice>
              <mc:Fallback>
                <p:oleObj name="Equation" r:id="rId7" imgW="1739880" imgH="25380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152400"/>
                        <a:ext cx="2786063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0" name="Object 10">
            <a:extLst>
              <a:ext uri="{FF2B5EF4-FFF2-40B4-BE49-F238E27FC236}">
                <a16:creationId xmlns:a16="http://schemas.microsoft.com/office/drawing/2014/main" id="{F6292993-6DA4-4749-BDCB-6A98CDD1F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3048000"/>
          <a:ext cx="2174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0" name="方程式" r:id="rId9" imgW="1358640" imgH="253800" progId="Equation.3">
                  <p:embed/>
                </p:oleObj>
              </mc:Choice>
              <mc:Fallback>
                <p:oleObj name="方程式" r:id="rId9" imgW="1358640" imgH="25380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048000"/>
                        <a:ext cx="2174875" cy="406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1" name="Object 11">
            <a:extLst>
              <a:ext uri="{FF2B5EF4-FFF2-40B4-BE49-F238E27FC236}">
                <a16:creationId xmlns:a16="http://schemas.microsoft.com/office/drawing/2014/main" id="{1816B183-08B4-486D-932A-ACE27CACF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152400"/>
          <a:ext cx="14843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1" name="Equation" r:id="rId11" imgW="927000" imgH="215640" progId="Equation.3">
                  <p:embed/>
                </p:oleObj>
              </mc:Choice>
              <mc:Fallback>
                <p:oleObj name="Equation" r:id="rId11" imgW="92700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52400"/>
                        <a:ext cx="1484313" cy="3460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2" name="Object 12">
            <a:extLst>
              <a:ext uri="{FF2B5EF4-FFF2-40B4-BE49-F238E27FC236}">
                <a16:creationId xmlns:a16="http://schemas.microsoft.com/office/drawing/2014/main" id="{04D8C483-EFD9-4F1F-9330-05E441AAC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13525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2" name="Equation" r:id="rId13" imgW="901440" imgH="1028520" progId="Equation.3">
                  <p:embed/>
                </p:oleObj>
              </mc:Choice>
              <mc:Fallback>
                <p:oleObj name="Equation" r:id="rId13" imgW="901440" imgH="1028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1352550" cy="1536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3" name="Object 13">
            <a:extLst>
              <a:ext uri="{FF2B5EF4-FFF2-40B4-BE49-F238E27FC236}">
                <a16:creationId xmlns:a16="http://schemas.microsoft.com/office/drawing/2014/main" id="{B13A74DB-9316-43CD-B3DA-F129FDD24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35438"/>
          <a:ext cx="16192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3" name="方程式" r:id="rId15" imgW="1079280" imgH="698400" progId="Equation.3">
                  <p:embed/>
                </p:oleObj>
              </mc:Choice>
              <mc:Fallback>
                <p:oleObj name="方程式" r:id="rId15" imgW="1079280" imgH="698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35438"/>
                        <a:ext cx="1619250" cy="10461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0734" name="Picture 14" descr="未命名">
            <a:extLst>
              <a:ext uri="{FF2B5EF4-FFF2-40B4-BE49-F238E27FC236}">
                <a16:creationId xmlns:a16="http://schemas.microsoft.com/office/drawing/2014/main" id="{432FD4E2-AB19-45FF-BA2D-FE319C591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09600"/>
            <a:ext cx="2057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70735" name="Object 15">
            <a:extLst>
              <a:ext uri="{FF2B5EF4-FFF2-40B4-BE49-F238E27FC236}">
                <a16:creationId xmlns:a16="http://schemas.microsoft.com/office/drawing/2014/main" id="{D7602599-3ADB-4BFE-87F9-E861B1085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2925" y="3048000"/>
          <a:ext cx="3840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4" name="方程式" r:id="rId17" imgW="2400120" imgH="253800" progId="Equation.3">
                  <p:embed/>
                </p:oleObj>
              </mc:Choice>
              <mc:Fallback>
                <p:oleObj name="方程式" r:id="rId17" imgW="2400120" imgH="25380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3048000"/>
                        <a:ext cx="3840163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6" name="Object 16">
            <a:extLst>
              <a:ext uri="{FF2B5EF4-FFF2-40B4-BE49-F238E27FC236}">
                <a16:creationId xmlns:a16="http://schemas.microsoft.com/office/drawing/2014/main" id="{2D1D7D5E-34F4-4D9A-9FEE-DCFF0332F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914400"/>
          <a:ext cx="135255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5" name="Equation" r:id="rId19" imgW="901440" imgH="1028520" progId="Equation.3">
                  <p:embed/>
                </p:oleObj>
              </mc:Choice>
              <mc:Fallback>
                <p:oleObj name="Equation" r:id="rId19" imgW="901440" imgH="10285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1352550" cy="1536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4A85065-A2AC-4239-A3DA-266D0E9A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96E9098-FAFD-478D-AB84-0B6B3AFA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FC6D4-AC0F-461F-868C-9AD75C7E78C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B827D027-E969-4992-B492-89ECC4AEC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结论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6B615141-07CD-4EF3-BAB2-12901070C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066800"/>
            <a:ext cx="7662862" cy="4953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/>
              <a:t>高斯低通滤波器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当</a:t>
            </a:r>
            <a:r>
              <a:rPr lang="en-US" altLang="zh-CN"/>
              <a:t>H(u)</a:t>
            </a:r>
            <a:r>
              <a:rPr lang="zh-CN" altLang="en-US"/>
              <a:t>有很宽的轮廓时</a:t>
            </a:r>
            <a:r>
              <a:rPr lang="en-US" altLang="zh-CN"/>
              <a:t>(</a:t>
            </a:r>
            <a:r>
              <a:rPr lang="el-GR" altLang="zh-CN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zh-CN" altLang="en-US"/>
              <a:t>值大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h(x)</a:t>
            </a:r>
            <a:r>
              <a:rPr lang="zh-CN" altLang="en-US"/>
              <a:t>有很窄的轮廓，反之亦然。当</a:t>
            </a:r>
            <a:r>
              <a:rPr lang="el-GR" altLang="zh-CN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zh-CN" altLang="en-US"/>
              <a:t>接近无限时，</a:t>
            </a:r>
            <a:r>
              <a:rPr lang="en-US" altLang="zh-CN"/>
              <a:t>H(u)</a:t>
            </a:r>
            <a:r>
              <a:rPr lang="zh-CN" altLang="en-US"/>
              <a:t>趋于常量函数，而</a:t>
            </a:r>
            <a:r>
              <a:rPr lang="en-US" altLang="zh-CN"/>
              <a:t>h(x)</a:t>
            </a:r>
            <a:r>
              <a:rPr lang="zh-CN" altLang="en-US"/>
              <a:t>趋于冲激函数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频率域低通滤波器越窄，滤除的高频成分就越多，使得图像就越模糊；在空间域，这意味着低通滤波器就越宽，模板就越大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两个低通滤波器的相似之处在于两个域中的值均为正。所以，在空间域使用带正系数的模板可以实现低通滤波</a:t>
            </a:r>
          </a:p>
          <a:p>
            <a:pPr>
              <a:lnSpc>
                <a:spcPct val="105000"/>
              </a:lnSpc>
            </a:pPr>
            <a:r>
              <a:rPr lang="zh-CN" altLang="en-US"/>
              <a:t>高斯高通滤波器</a:t>
            </a:r>
          </a:p>
          <a:p>
            <a:pPr lvl="1">
              <a:lnSpc>
                <a:spcPct val="105000"/>
              </a:lnSpc>
            </a:pPr>
            <a:r>
              <a:rPr lang="zh-CN" altLang="en-US"/>
              <a:t>空间域滤波器有正值和负值</a:t>
            </a:r>
            <a:endParaRPr lang="zh-CN" altLang="en-US" sz="1600">
              <a:solidFill>
                <a:srgbClr val="0000CC"/>
              </a:solidFill>
            </a:endParaRPr>
          </a:p>
        </p:txBody>
      </p:sp>
      <p:sp>
        <p:nvSpPr>
          <p:cNvPr id="666628" name="Rectangle 4">
            <a:extLst>
              <a:ext uri="{FF2B5EF4-FFF2-40B4-BE49-F238E27FC236}">
                <a16:creationId xmlns:a16="http://schemas.microsoft.com/office/drawing/2014/main" id="{FEC34B77-BCE6-4282-8846-B046BBAA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18000"/>
            <a:ext cx="7467600" cy="1625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滤波在频率域中更为直观，通过频域滤波器分析，可凭直观指定滤波器形状，指导空间滤波器设计。</a:t>
            </a:r>
          </a:p>
          <a:p>
            <a:pPr lvl="1">
              <a:buFontTx/>
              <a:buChar char="•"/>
            </a:pPr>
            <a:r>
              <a:rPr lang="zh-CN" altLang="en-US" sz="2000" b="1">
                <a:solidFill>
                  <a:srgbClr val="0000FF"/>
                </a:solidFill>
              </a:rPr>
              <a:t>在频率域指定滤波器，做反变换得到空域滤波器。</a:t>
            </a:r>
          </a:p>
          <a:p>
            <a:pPr lvl="1">
              <a:buFontTx/>
              <a:buChar char="•"/>
            </a:pPr>
            <a:r>
              <a:rPr lang="zh-CN" altLang="en-US" sz="2000" b="1">
                <a:solidFill>
                  <a:srgbClr val="0000FF"/>
                </a:solidFill>
              </a:rPr>
              <a:t>空域一般使用较小的滤波器模板，即用较小空间滤波器模板代替完整空间滤波函数，简化计算。</a:t>
            </a:r>
            <a:endParaRPr lang="en-US" altLang="zh-TW" sz="20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B5AC9-9BFB-4D44-B033-3B2BC4C7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538F4-10AD-446B-B306-DC918A8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AA2-7025-437E-9708-D771528384A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42050" name="Rectangle 2">
            <a:extLst>
              <a:ext uri="{FF2B5EF4-FFF2-40B4-BE49-F238E27FC236}">
                <a16:creationId xmlns:a16="http://schemas.microsoft.com/office/drawing/2014/main" id="{A768B30A-E07D-4194-82E0-6B42B0869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3.2 </a:t>
            </a:r>
            <a:r>
              <a:rPr lang="zh-CN" altLang="en-US" sz="2800"/>
              <a:t>频域滤波器</a:t>
            </a:r>
            <a:endParaRPr lang="zh-CN" altLang="en-US" sz="2000"/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1443B8AA-4EF7-4507-BDF7-2DD3CC27F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3657600"/>
          </a:xfrm>
        </p:spPr>
        <p:txBody>
          <a:bodyPr/>
          <a:lstStyle/>
          <a:p>
            <a:pPr>
              <a:buNone/>
            </a:pPr>
            <a:r>
              <a:rPr lang="en-US" altLang="zh-CN" sz="2800"/>
              <a:t>3.2.1 </a:t>
            </a:r>
            <a:r>
              <a:rPr lang="zh-CN" altLang="en-US" sz="2800"/>
              <a:t>频域滤波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3.2.2 </a:t>
            </a:r>
            <a:r>
              <a:rPr lang="zh-CN" altLang="en-US" sz="2800" b="1">
                <a:solidFill>
                  <a:srgbClr val="0000FF"/>
                </a:solidFill>
              </a:rPr>
              <a:t>平滑滤波器（低通）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3.2.3 </a:t>
            </a:r>
            <a:r>
              <a:rPr lang="zh-CN" altLang="en-US" sz="2800"/>
              <a:t>锐化滤波器（高通）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3.2.4 </a:t>
            </a:r>
            <a:r>
              <a:rPr lang="zh-CN" altLang="en-US" sz="2800"/>
              <a:t>同态滤波器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303075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25AD490-8A2C-4608-883C-C9D08269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840F409-4BA7-4FF5-9F4A-C62FCE68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6DAF-D3CF-49AD-B20A-679A35D2B54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712706" name="Rectangle 2">
            <a:extLst>
              <a:ext uri="{FF2B5EF4-FFF2-40B4-BE49-F238E27FC236}">
                <a16:creationId xmlns:a16="http://schemas.microsoft.com/office/drawing/2014/main" id="{3B4EDFE6-28D3-478A-AAB8-339C51EEF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3.2.2 </a:t>
            </a:r>
            <a:r>
              <a:rPr lang="zh-CN" altLang="en-US" sz="2800"/>
              <a:t>频率域平滑滤波器</a:t>
            </a:r>
          </a:p>
        </p:txBody>
      </p:sp>
      <p:sp>
        <p:nvSpPr>
          <p:cNvPr id="712707" name="Rectangle 3">
            <a:extLst>
              <a:ext uri="{FF2B5EF4-FFF2-40B4-BE49-F238E27FC236}">
                <a16:creationId xmlns:a16="http://schemas.microsoft.com/office/drawing/2014/main" id="{6592AF8B-0BE4-4643-8687-1AAF9E915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理想低通滤波器 </a:t>
            </a:r>
            <a:r>
              <a:rPr lang="en-US" altLang="zh-CN" sz="2400"/>
              <a:t>(</a:t>
            </a:r>
            <a:r>
              <a:rPr kumimoji="1" lang="en-US" altLang="zh-TW" sz="2400"/>
              <a:t>Ideal lowpass filter</a:t>
            </a:r>
            <a:r>
              <a:rPr kumimoji="1" lang="en-US" altLang="zh-CN" sz="2400"/>
              <a:t>)</a:t>
            </a:r>
          </a:p>
          <a:p>
            <a:endParaRPr lang="en-US" altLang="zh-CN" sz="2400"/>
          </a:p>
          <a:p>
            <a:r>
              <a:rPr lang="zh-CN" altLang="en-US" sz="2400"/>
              <a:t>巴特沃思低通滤波器 </a:t>
            </a:r>
            <a:r>
              <a:rPr lang="en-US" altLang="zh-CN" sz="2400"/>
              <a:t>(</a:t>
            </a:r>
            <a:r>
              <a:rPr kumimoji="1" lang="en-US" altLang="zh-TW" sz="2400"/>
              <a:t>Butterworth lowpass filter </a:t>
            </a:r>
            <a:r>
              <a:rPr kumimoji="1" lang="en-US" altLang="zh-CN" sz="2400"/>
              <a:t>)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高斯低通滤波器 </a:t>
            </a:r>
            <a:r>
              <a:rPr lang="en-US" altLang="zh-CN" sz="2400"/>
              <a:t>(</a:t>
            </a:r>
            <a:r>
              <a:rPr kumimoji="1" lang="en-US" altLang="zh-TW" sz="2400"/>
              <a:t>Gaussian lowpass filter</a:t>
            </a:r>
            <a:r>
              <a:rPr kumimoji="1" lang="en-US" altLang="zh-CN" sz="2400"/>
              <a:t>)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sp>
        <p:nvSpPr>
          <p:cNvPr id="712710" name="Rectangle 6">
            <a:extLst>
              <a:ext uri="{FF2B5EF4-FFF2-40B4-BE49-F238E27FC236}">
                <a16:creationId xmlns:a16="http://schemas.microsoft.com/office/drawing/2014/main" id="{35A8C6EC-F527-4C5B-8C08-9273F074E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64000"/>
            <a:ext cx="7369175" cy="83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/>
              <a:t>边缘和噪声等尖锐变化处于</a:t>
            </a:r>
            <a:r>
              <a:rPr lang="en-US" altLang="zh-CN" sz="2400"/>
              <a:t>Fourier</a:t>
            </a:r>
            <a:r>
              <a:rPr lang="zh-CN" altLang="en-US" sz="2400"/>
              <a:t>变换的高频部分；</a:t>
            </a:r>
          </a:p>
          <a:p>
            <a:r>
              <a:rPr lang="zh-CN" altLang="en-US" sz="2400"/>
              <a:t>可以通过衰减高频成分来实现平滑</a:t>
            </a:r>
            <a:endParaRPr lang="en-US" altLang="zh-TW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17EC5556-BDAD-441C-A8F3-EE14ED65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FD042C6-5805-4FB3-8F20-92F9846A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0E465-D51A-473B-A047-CFDCD89FF41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75842" name="Rectangle 2">
            <a:extLst>
              <a:ext uri="{FF2B5EF4-FFF2-40B4-BE49-F238E27FC236}">
                <a16:creationId xmlns:a16="http://schemas.microsoft.com/office/drawing/2014/main" id="{5DE910C2-7D80-4AD1-A809-D059D8741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理想低通滤波器</a:t>
            </a:r>
            <a:endParaRPr kumimoji="1" lang="en-US" altLang="zh-CN" sz="2800" b="0">
              <a:solidFill>
                <a:srgbClr val="800000"/>
              </a:solidFill>
            </a:endParaRPr>
          </a:p>
        </p:txBody>
      </p:sp>
      <p:sp>
        <p:nvSpPr>
          <p:cNvPr id="675843" name="Rectangle 3">
            <a:extLst>
              <a:ext uri="{FF2B5EF4-FFF2-40B4-BE49-F238E27FC236}">
                <a16:creationId xmlns:a16="http://schemas.microsoft.com/office/drawing/2014/main" id="{CBA6C631-88E3-4DAF-B43D-7F12D12B3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066800"/>
            <a:ext cx="7815262" cy="4953000"/>
          </a:xfrm>
        </p:spPr>
        <p:txBody>
          <a:bodyPr/>
          <a:lstStyle/>
          <a:p>
            <a:r>
              <a:rPr lang="zh-CN" altLang="en-US" sz="2400"/>
              <a:t>截断</a:t>
            </a:r>
            <a:r>
              <a:rPr lang="en-US" altLang="zh-CN" sz="2400"/>
              <a:t>Fourier</a:t>
            </a:r>
            <a:r>
              <a:rPr lang="zh-CN" altLang="en-US" sz="2400"/>
              <a:t>变换中的所有高频成分，这些高频成分处于指定距离</a:t>
            </a:r>
            <a:r>
              <a:rPr lang="en-US" altLang="zh-CN" sz="2400"/>
              <a:t>D0</a:t>
            </a:r>
            <a:r>
              <a:rPr lang="zh-CN" altLang="en-US" sz="2400"/>
              <a:t>（截止频率）之外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pPr lvl="1"/>
            <a:r>
              <a:rPr lang="zh-CN" altLang="en-US" sz="2000"/>
              <a:t>频率矩形的中心在</a:t>
            </a:r>
            <a:r>
              <a:rPr lang="en-US" altLang="zh-CN" sz="2000"/>
              <a:t>(u,v)=(M/2,N/2)</a:t>
            </a:r>
            <a:r>
              <a:rPr lang="zh-CN" altLang="en-US" sz="2000"/>
              <a:t>，从点</a:t>
            </a:r>
            <a:r>
              <a:rPr lang="en-US" altLang="zh-CN" sz="2000"/>
              <a:t>(u,v)</a:t>
            </a:r>
            <a:r>
              <a:rPr lang="zh-CN" altLang="en-US" sz="2000"/>
              <a:t>到中心（原点）的距离如下</a:t>
            </a:r>
          </a:p>
        </p:txBody>
      </p:sp>
      <p:graphicFrame>
        <p:nvGraphicFramePr>
          <p:cNvPr id="675845" name="Object 5">
            <a:extLst>
              <a:ext uri="{FF2B5EF4-FFF2-40B4-BE49-F238E27FC236}">
                <a16:creationId xmlns:a16="http://schemas.microsoft.com/office/drawing/2014/main" id="{63C695F1-C3AD-4CC7-938F-2E4DD913D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81200"/>
          <a:ext cx="42672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Equation" r:id="rId3" imgW="1866600" imgH="482400" progId="Equation.3">
                  <p:embed/>
                </p:oleObj>
              </mc:Choice>
              <mc:Fallback>
                <p:oleObj name="Equation" r:id="rId3" imgW="18666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4267200" cy="10969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6" name="Object 6">
            <a:extLst>
              <a:ext uri="{FF2B5EF4-FFF2-40B4-BE49-F238E27FC236}">
                <a16:creationId xmlns:a16="http://schemas.microsoft.com/office/drawing/2014/main" id="{B8D0E5A2-D3ED-490C-B87F-4C5C97B24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419600"/>
          <a:ext cx="51816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Equation" r:id="rId5" imgW="2247840" imgH="558720" progId="Equation.3">
                  <p:embed/>
                </p:oleObj>
              </mc:Choice>
              <mc:Fallback>
                <p:oleObj name="Equation" r:id="rId5" imgW="224784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19600"/>
                        <a:ext cx="5181600" cy="12874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34326BBE-C46A-4E56-BF57-890F4932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15D13E11-DA8E-4D9A-B5B4-9B6F5C15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0852B-0730-4601-AD6F-5F937DFA852F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674820" name="Picture 4">
            <a:extLst>
              <a:ext uri="{FF2B5EF4-FFF2-40B4-BE49-F238E27FC236}">
                <a16:creationId xmlns:a16="http://schemas.microsoft.com/office/drawing/2014/main" id="{7178F4FA-32D5-484D-861F-B0829B2BC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229600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4821" name="Text Box 5">
            <a:extLst>
              <a:ext uri="{FF2B5EF4-FFF2-40B4-BE49-F238E27FC236}">
                <a16:creationId xmlns:a16="http://schemas.microsoft.com/office/drawing/2014/main" id="{B74632DF-C30A-483D-B612-214C0045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41925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说明：在半径为</a:t>
            </a:r>
            <a:r>
              <a:rPr lang="en-US" altLang="zh-CN" sz="2000"/>
              <a:t>D</a:t>
            </a:r>
            <a:r>
              <a:rPr lang="en-US" altLang="zh-CN" sz="2000" baseline="-25000"/>
              <a:t>0</a:t>
            </a:r>
            <a:r>
              <a:rPr lang="zh-CN" altLang="en-US" sz="2000"/>
              <a:t>的圆内，所有频率没有衰减地通过滤波器，而在此半径的圆之外的所有频率完全被衰减掉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E713315-AB8B-4AFB-BF57-5BE76A91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EE8428C-07B9-4C89-98D5-3576FF9B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3F3E-2494-4354-8763-6113DF81718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24D35FE7-D201-45E1-96B6-804F01078D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891462" cy="4953000"/>
          </a:xfrm>
        </p:spPr>
        <p:txBody>
          <a:bodyPr/>
          <a:lstStyle/>
          <a:p>
            <a:r>
              <a:rPr lang="zh-CN" altLang="en-US" sz="2400"/>
              <a:t>总图像功率值</a:t>
            </a:r>
            <a:r>
              <a:rPr lang="en-US" altLang="zh-CN" sz="2400"/>
              <a:t>P</a:t>
            </a:r>
            <a:r>
              <a:rPr lang="en-US" altLang="zh-CN" sz="2400" baseline="-25000"/>
              <a:t>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􀀹 </a:t>
            </a:r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pPr lvl="1"/>
            <a:r>
              <a:rPr lang="zh-CN" altLang="en-US" sz="2000"/>
              <a:t>若原点在频率矩形的中心，半径为</a:t>
            </a:r>
            <a:r>
              <a:rPr lang="en-US" altLang="zh-CN" sz="2000"/>
              <a:t>r</a:t>
            </a:r>
            <a:r>
              <a:rPr lang="zh-CN" altLang="en-US" sz="2000"/>
              <a:t>的圆包含的</a:t>
            </a:r>
            <a:r>
              <a:rPr lang="en-US" altLang="zh-CN" sz="2000"/>
              <a:t>a%</a:t>
            </a:r>
            <a:r>
              <a:rPr lang="zh-CN" altLang="en-US" sz="2000"/>
              <a:t>功率为</a:t>
            </a:r>
          </a:p>
        </p:txBody>
      </p:sp>
      <p:graphicFrame>
        <p:nvGraphicFramePr>
          <p:cNvPr id="676868" name="Object 4">
            <a:extLst>
              <a:ext uri="{FF2B5EF4-FFF2-40B4-BE49-F238E27FC236}">
                <a16:creationId xmlns:a16="http://schemas.microsoft.com/office/drawing/2014/main" id="{F1B35C15-BB42-4205-B7ED-925C16B20B5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1573213"/>
          <a:ext cx="48006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公式" r:id="rId3" imgW="2361960" imgH="711000" progId="Equation.3">
                  <p:embed/>
                </p:oleObj>
              </mc:Choice>
              <mc:Fallback>
                <p:oleObj name="公式" r:id="rId3" imgW="23619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73213"/>
                        <a:ext cx="48006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1" name="Object 7">
            <a:extLst>
              <a:ext uri="{FF2B5EF4-FFF2-40B4-BE49-F238E27FC236}">
                <a16:creationId xmlns:a16="http://schemas.microsoft.com/office/drawing/2014/main" id="{BFC81613-F481-4A9A-81C6-21DF7431074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62163" y="3690938"/>
          <a:ext cx="3036887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公式" r:id="rId5" imgW="1663560" imgH="482400" progId="Equation.3">
                  <p:embed/>
                </p:oleObj>
              </mc:Choice>
              <mc:Fallback>
                <p:oleObj name="公式" r:id="rId5" imgW="16635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690938"/>
                        <a:ext cx="3036887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>
            <a:extLst>
              <a:ext uri="{FF2B5EF4-FFF2-40B4-BE49-F238E27FC236}">
                <a16:creationId xmlns:a16="http://schemas.microsoft.com/office/drawing/2014/main" id="{CFCC5DF6-719B-4609-BBAB-A0818C74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1A12FDE-3220-4EED-A2BC-E54B4801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DB66-A7F2-4914-8E13-54B6025BDEFC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627715" name="Picture 3">
            <a:extLst>
              <a:ext uri="{FF2B5EF4-FFF2-40B4-BE49-F238E27FC236}">
                <a16:creationId xmlns:a16="http://schemas.microsoft.com/office/drawing/2014/main" id="{49EE6736-1C94-4811-86E1-1E78E8E1C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163"/>
            <a:ext cx="8229600" cy="538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7717" name="Rectangle 5">
            <a:extLst>
              <a:ext uri="{FF2B5EF4-FFF2-40B4-BE49-F238E27FC236}">
                <a16:creationId xmlns:a16="http://schemas.microsoft.com/office/drawing/2014/main" id="{F120BDAF-C666-421E-B88A-DF49B5A5F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38600"/>
            <a:ext cx="3048000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An image of size 500</a:t>
            </a:r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  <a:sym typeface="Symbol" panose="05050102010706020507" pitchFamily="18" charset="2"/>
              </a:rPr>
              <a:t>500</a:t>
            </a:r>
            <a:endParaRPr kumimoji="1" lang="en-US" altLang="zh-TW"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27718" name="Rectangle 6">
            <a:extLst>
              <a:ext uri="{FF2B5EF4-FFF2-40B4-BE49-F238E27FC236}">
                <a16:creationId xmlns:a16="http://schemas.microsoft.com/office/drawing/2014/main" id="{186FD252-6B4E-4C40-9937-E4E041EF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61000"/>
            <a:ext cx="8153400" cy="711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Circles of radii values of 5,15,30,80, 230, </a:t>
            </a:r>
            <a:endParaRPr kumimoji="1" lang="en-US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  <a:p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which enclose 92.0, 94.6, 96.4, 98.0 and 99.5% of the image power</a:t>
            </a: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E3658E24-0958-4166-8208-7DEA1F496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2514600" cy="376238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Fourier spectrum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E5018-71B2-47A0-87AC-5A4BBAA3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904DA-763F-4E26-BCCF-CC28C0B2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BBC5-D943-41E7-8C6E-5D98420F398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5D32BFF4-1E7E-4F92-B62B-EF737AC03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3.2.1 </a:t>
            </a:r>
            <a:r>
              <a:rPr lang="zh-CN" altLang="en-US" sz="2800"/>
              <a:t>频率域滤波</a:t>
            </a:r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262F0BC0-65A0-4FFB-B446-89CCF7EF3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447800"/>
            <a:ext cx="6824662" cy="2895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/>
              <a:t>频域滤波的步骤</a:t>
            </a:r>
            <a:endParaRPr lang="zh-CN" altLang="en-US" sz="100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/>
              <a:t>基本的滤波器及性质</a:t>
            </a:r>
            <a:endParaRPr lang="zh-CN" altLang="en-US" sz="100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/>
              <a:t>空域与频域滤波器的关系</a:t>
            </a:r>
            <a:endParaRPr lang="zh-CN" altLang="en-US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EB1ED082-9830-4ACB-B3E6-BF6AFCF6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0864754-EE0F-476A-9676-5D2C3FBD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180C-10AB-4EFA-A07E-A821FA1BD962}" type="slidenum">
              <a:rPr lang="en-US" altLang="zh-CN"/>
              <a:pPr/>
              <a:t>30</a:t>
            </a:fld>
            <a:endParaRPr lang="en-US" altLang="zh-CN"/>
          </a:p>
        </p:txBody>
      </p:sp>
      <p:pic>
        <p:nvPicPr>
          <p:cNvPr id="677892" name="Picture 4">
            <a:extLst>
              <a:ext uri="{FF2B5EF4-FFF2-40B4-BE49-F238E27FC236}">
                <a16:creationId xmlns:a16="http://schemas.microsoft.com/office/drawing/2014/main" id="{D7FB814C-35AE-4BB5-AD6F-59F019676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0"/>
            <a:ext cx="43164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7893" name="Rectangle 5">
            <a:extLst>
              <a:ext uri="{FF2B5EF4-FFF2-40B4-BE49-F238E27FC236}">
                <a16:creationId xmlns:a16="http://schemas.microsoft.com/office/drawing/2014/main" id="{C920F073-C130-47BB-9854-A860C830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80963"/>
            <a:ext cx="1349375" cy="3762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Ringing </a:t>
            </a:r>
          </a:p>
        </p:txBody>
      </p:sp>
      <p:sp>
        <p:nvSpPr>
          <p:cNvPr id="677894" name="Rectangle 6">
            <a:extLst>
              <a:ext uri="{FF2B5EF4-FFF2-40B4-BE49-F238E27FC236}">
                <a16:creationId xmlns:a16="http://schemas.microsoft.com/office/drawing/2014/main" id="{2D9C74A1-C704-4033-98D3-496863CE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461963"/>
            <a:ext cx="3584575" cy="4667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Ideal lowpass filter</a:t>
            </a:r>
          </a:p>
        </p:txBody>
      </p:sp>
      <p:sp>
        <p:nvSpPr>
          <p:cNvPr id="677895" name="Text Box 7">
            <a:extLst>
              <a:ext uri="{FF2B5EF4-FFF2-40B4-BE49-F238E27FC236}">
                <a16:creationId xmlns:a16="http://schemas.microsoft.com/office/drawing/2014/main" id="{80467538-4401-4107-AA29-65154232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87850"/>
            <a:ext cx="396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D0</a:t>
            </a:r>
            <a:r>
              <a:rPr lang="zh-CN" altLang="en-US" sz="2000"/>
              <a:t>与滤波效果结论：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半径</a:t>
            </a:r>
            <a:r>
              <a:rPr lang="en-US" altLang="zh-CN" sz="2000"/>
              <a:t>D</a:t>
            </a:r>
            <a:r>
              <a:rPr lang="en-US" altLang="zh-CN" sz="2000" baseline="-25000"/>
              <a:t>0</a:t>
            </a:r>
            <a:r>
              <a:rPr lang="zh-CN" altLang="en-US" sz="2000"/>
              <a:t>越小，模糊越大；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半径</a:t>
            </a:r>
            <a:r>
              <a:rPr lang="en-US" altLang="zh-CN" sz="2000"/>
              <a:t>D</a:t>
            </a:r>
            <a:r>
              <a:rPr lang="en-US" altLang="zh-CN" sz="2000" baseline="-25000"/>
              <a:t>0</a:t>
            </a:r>
            <a:r>
              <a:rPr lang="zh-CN" altLang="en-US" sz="2000"/>
              <a:t>越大，模糊越小</a:t>
            </a:r>
          </a:p>
        </p:txBody>
      </p:sp>
      <p:sp>
        <p:nvSpPr>
          <p:cNvPr id="677896" name="Rectangle 8">
            <a:extLst>
              <a:ext uri="{FF2B5EF4-FFF2-40B4-BE49-F238E27FC236}">
                <a16:creationId xmlns:a16="http://schemas.microsoft.com/office/drawing/2014/main" id="{EDC6B7EF-6892-4675-9728-9527C64E5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17600"/>
            <a:ext cx="4724400" cy="2844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>
                <a:solidFill>
                  <a:srgbClr val="800000"/>
                </a:solidFill>
              </a:rPr>
              <a:t>D</a:t>
            </a:r>
            <a:r>
              <a:rPr lang="en-US" altLang="zh-CN" sz="2000" baseline="-25000">
                <a:solidFill>
                  <a:srgbClr val="800000"/>
                </a:solidFill>
              </a:rPr>
              <a:t>0</a:t>
            </a:r>
            <a:r>
              <a:rPr lang="en-US" altLang="zh-CN" sz="2000">
                <a:solidFill>
                  <a:srgbClr val="800000"/>
                </a:solidFill>
              </a:rPr>
              <a:t>=5,</a:t>
            </a:r>
            <a:r>
              <a:rPr lang="zh-CN" altLang="en-US" sz="2000">
                <a:solidFill>
                  <a:srgbClr val="800000"/>
                </a:solidFill>
              </a:rPr>
              <a:t>滤除</a:t>
            </a:r>
            <a:r>
              <a:rPr lang="en-US" altLang="zh-CN" sz="2000">
                <a:solidFill>
                  <a:srgbClr val="800000"/>
                </a:solidFill>
              </a:rPr>
              <a:t>8%</a:t>
            </a:r>
            <a:r>
              <a:rPr lang="zh-CN" altLang="en-US" sz="2000">
                <a:solidFill>
                  <a:srgbClr val="800000"/>
                </a:solidFill>
              </a:rPr>
              <a:t>的总功率</a:t>
            </a:r>
            <a:r>
              <a:rPr lang="en-US" altLang="zh-CN" sz="2000">
                <a:solidFill>
                  <a:srgbClr val="800000"/>
                </a:solidFill>
              </a:rPr>
              <a:t>.</a:t>
            </a:r>
            <a:r>
              <a:rPr lang="zh-CN" altLang="en-US" sz="2000">
                <a:solidFill>
                  <a:srgbClr val="800000"/>
                </a:solidFill>
              </a:rPr>
              <a:t>模糊说明多数尖锐细节在这</a:t>
            </a:r>
            <a:r>
              <a:rPr lang="en-US" altLang="zh-CN" sz="2000">
                <a:solidFill>
                  <a:srgbClr val="800000"/>
                </a:solidFill>
              </a:rPr>
              <a:t>8%</a:t>
            </a:r>
            <a:r>
              <a:rPr lang="zh-CN" altLang="en-US" sz="2000">
                <a:solidFill>
                  <a:srgbClr val="800000"/>
                </a:solidFill>
              </a:rPr>
              <a:t>的功率之内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>
                <a:solidFill>
                  <a:srgbClr val="800000"/>
                </a:solidFill>
              </a:rPr>
              <a:t>D</a:t>
            </a:r>
            <a:r>
              <a:rPr lang="en-US" altLang="zh-CN" sz="2000" baseline="-25000">
                <a:solidFill>
                  <a:srgbClr val="800000"/>
                </a:solidFill>
              </a:rPr>
              <a:t>0</a:t>
            </a:r>
            <a:r>
              <a:rPr lang="en-US" altLang="zh-CN" sz="2000">
                <a:solidFill>
                  <a:srgbClr val="800000"/>
                </a:solidFill>
              </a:rPr>
              <a:t>=15,</a:t>
            </a:r>
            <a:r>
              <a:rPr lang="zh-CN" altLang="en-US" sz="2000">
                <a:solidFill>
                  <a:srgbClr val="800000"/>
                </a:solidFill>
              </a:rPr>
              <a:t>滤除</a:t>
            </a:r>
            <a:r>
              <a:rPr lang="en-US" altLang="zh-CN" sz="2000">
                <a:solidFill>
                  <a:srgbClr val="800000"/>
                </a:solidFill>
              </a:rPr>
              <a:t>5.4%</a:t>
            </a:r>
            <a:r>
              <a:rPr lang="zh-CN" altLang="en-US" sz="2000">
                <a:solidFill>
                  <a:srgbClr val="800000"/>
                </a:solidFill>
              </a:rPr>
              <a:t>的总功率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>
                <a:solidFill>
                  <a:srgbClr val="800000"/>
                </a:solidFill>
              </a:rPr>
              <a:t>D</a:t>
            </a:r>
            <a:r>
              <a:rPr lang="en-US" altLang="zh-CN" sz="2000" baseline="-25000">
                <a:solidFill>
                  <a:srgbClr val="800000"/>
                </a:solidFill>
              </a:rPr>
              <a:t>0</a:t>
            </a:r>
            <a:r>
              <a:rPr lang="en-US" altLang="zh-CN" sz="2000">
                <a:solidFill>
                  <a:srgbClr val="800000"/>
                </a:solidFill>
              </a:rPr>
              <a:t>=30,</a:t>
            </a:r>
            <a:r>
              <a:rPr lang="zh-CN" altLang="en-US" sz="2000">
                <a:solidFill>
                  <a:srgbClr val="800000"/>
                </a:solidFill>
              </a:rPr>
              <a:t>滤除</a:t>
            </a:r>
            <a:r>
              <a:rPr lang="en-US" altLang="zh-CN" sz="2000">
                <a:solidFill>
                  <a:srgbClr val="800000"/>
                </a:solidFill>
              </a:rPr>
              <a:t>3.6%</a:t>
            </a:r>
            <a:r>
              <a:rPr lang="zh-CN" altLang="en-US" sz="2000">
                <a:solidFill>
                  <a:srgbClr val="800000"/>
                </a:solidFill>
              </a:rPr>
              <a:t>的总功率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>
                <a:solidFill>
                  <a:srgbClr val="800000"/>
                </a:solidFill>
              </a:rPr>
              <a:t>D</a:t>
            </a:r>
            <a:r>
              <a:rPr lang="en-US" altLang="zh-CN" sz="2000" baseline="-25000">
                <a:solidFill>
                  <a:srgbClr val="800000"/>
                </a:solidFill>
              </a:rPr>
              <a:t>0</a:t>
            </a:r>
            <a:r>
              <a:rPr lang="en-US" altLang="zh-CN" sz="2000">
                <a:solidFill>
                  <a:srgbClr val="800000"/>
                </a:solidFill>
              </a:rPr>
              <a:t>=80,</a:t>
            </a:r>
            <a:r>
              <a:rPr lang="zh-CN" altLang="en-US" sz="2000">
                <a:solidFill>
                  <a:srgbClr val="800000"/>
                </a:solidFill>
              </a:rPr>
              <a:t>滤除</a:t>
            </a:r>
            <a:r>
              <a:rPr lang="en-US" altLang="zh-CN" sz="2000">
                <a:solidFill>
                  <a:srgbClr val="800000"/>
                </a:solidFill>
              </a:rPr>
              <a:t>2%</a:t>
            </a:r>
            <a:r>
              <a:rPr lang="zh-CN" altLang="en-US" sz="2000">
                <a:solidFill>
                  <a:srgbClr val="800000"/>
                </a:solidFill>
              </a:rPr>
              <a:t>的总功率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zh-CN" sz="2000">
                <a:solidFill>
                  <a:srgbClr val="800000"/>
                </a:solidFill>
              </a:rPr>
              <a:t>D</a:t>
            </a:r>
            <a:r>
              <a:rPr lang="en-US" altLang="zh-CN" sz="2000" baseline="-25000">
                <a:solidFill>
                  <a:srgbClr val="800000"/>
                </a:solidFill>
              </a:rPr>
              <a:t>0</a:t>
            </a:r>
            <a:r>
              <a:rPr lang="en-US" altLang="zh-CN" sz="2000">
                <a:solidFill>
                  <a:srgbClr val="800000"/>
                </a:solidFill>
              </a:rPr>
              <a:t>=230,</a:t>
            </a:r>
            <a:r>
              <a:rPr lang="zh-CN" altLang="en-US" sz="2000">
                <a:solidFill>
                  <a:srgbClr val="800000"/>
                </a:solidFill>
              </a:rPr>
              <a:t>滤除</a:t>
            </a:r>
            <a:r>
              <a:rPr lang="en-US" altLang="zh-CN" sz="2000">
                <a:solidFill>
                  <a:srgbClr val="800000"/>
                </a:solidFill>
              </a:rPr>
              <a:t>0.5%</a:t>
            </a:r>
            <a:r>
              <a:rPr lang="zh-CN" altLang="en-US" sz="2000">
                <a:solidFill>
                  <a:srgbClr val="800000"/>
                </a:solidFill>
              </a:rPr>
              <a:t>的总功率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D02FE8D-11F3-4D09-ACEB-D84FBB3C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605499E-737D-4360-9AA5-D9DDA1A8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1A2BC-D6EF-4087-BFC1-CE615D5ACB7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67E655D5-6F45-41A4-87B7-F9A51B64E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巴特沃思低通滤波器</a:t>
            </a:r>
            <a:endParaRPr kumimoji="1" lang="en-US" altLang="zh-CN" sz="2800" b="0">
              <a:solidFill>
                <a:srgbClr val="800000"/>
              </a:solidFill>
            </a:endParaRPr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293889A3-BE80-4F9B-9C24-9B654920F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19200"/>
            <a:ext cx="8001000" cy="4953000"/>
          </a:xfrm>
        </p:spPr>
        <p:txBody>
          <a:bodyPr/>
          <a:lstStyle/>
          <a:p>
            <a:r>
              <a:rPr lang="en-US" altLang="zh-CN" sz="2400"/>
              <a:t>n</a:t>
            </a:r>
            <a:r>
              <a:rPr lang="zh-CN" altLang="en-US" sz="2400"/>
              <a:t>阶巴特沃思低通滤波器</a:t>
            </a:r>
            <a:r>
              <a:rPr lang="en-US" altLang="zh-CN" sz="2400"/>
              <a:t>(BLPF)</a:t>
            </a:r>
            <a:r>
              <a:rPr lang="zh-CN" altLang="en-US" sz="2400"/>
              <a:t>定义如下</a:t>
            </a:r>
            <a:r>
              <a:rPr lang="en-US" altLang="zh-CN" sz="2400"/>
              <a:t>: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D</a:t>
            </a:r>
            <a:r>
              <a:rPr lang="en-US" altLang="zh-CN" baseline="-25000"/>
              <a:t>0</a:t>
            </a:r>
            <a:r>
              <a:rPr lang="zh-CN" altLang="en-US"/>
              <a:t>为截止频率，</a:t>
            </a:r>
            <a:r>
              <a:rPr lang="en-US" altLang="zh-CN"/>
              <a:t>D(u,v)</a:t>
            </a:r>
            <a:r>
              <a:rPr lang="zh-CN" altLang="en-US"/>
              <a:t>是点</a:t>
            </a:r>
            <a:r>
              <a:rPr lang="en-US" altLang="zh-CN"/>
              <a:t>(u,v)</a:t>
            </a:r>
            <a:r>
              <a:rPr lang="zh-CN" altLang="en-US"/>
              <a:t>距原点的距离</a:t>
            </a:r>
          </a:p>
          <a:p>
            <a:endParaRPr lang="zh-CN" altLang="en-US"/>
          </a:p>
          <a:p>
            <a:r>
              <a:rPr lang="zh-CN" altLang="en-US" sz="2400"/>
              <a:t>不同于</a:t>
            </a:r>
            <a:r>
              <a:rPr lang="en-US" altLang="zh-CN" sz="2400"/>
              <a:t>ILPF</a:t>
            </a:r>
            <a:r>
              <a:rPr lang="zh-CN" altLang="en-US" sz="2400"/>
              <a:t>，</a:t>
            </a:r>
            <a:r>
              <a:rPr lang="en-US" altLang="zh-CN" sz="2400"/>
              <a:t>BLPF</a:t>
            </a:r>
            <a:r>
              <a:rPr lang="zh-CN" altLang="en-US" sz="2400"/>
              <a:t>变换函数在通带与被滤除的频率之间没有明显的截断</a:t>
            </a:r>
          </a:p>
          <a:p>
            <a:pPr lvl="1"/>
            <a:r>
              <a:rPr lang="zh-CN" altLang="en-US" sz="2000"/>
              <a:t>当</a:t>
            </a:r>
            <a:r>
              <a:rPr lang="en-US" altLang="zh-CN" sz="2000"/>
              <a:t>D(u,v)=D</a:t>
            </a:r>
            <a:r>
              <a:rPr lang="en-US" altLang="zh-CN" sz="2000" baseline="-25000"/>
              <a:t>0</a:t>
            </a:r>
            <a:r>
              <a:rPr lang="zh-CN" altLang="en-US" sz="2000"/>
              <a:t>时，</a:t>
            </a:r>
            <a:r>
              <a:rPr lang="en-US" altLang="zh-CN" sz="2000"/>
              <a:t>H(u,v)=0.5(</a:t>
            </a:r>
            <a:r>
              <a:rPr lang="zh-CN" altLang="en-US" sz="2000"/>
              <a:t>最大值是</a:t>
            </a:r>
            <a:r>
              <a:rPr lang="en-US" altLang="zh-CN" sz="2000"/>
              <a:t>1</a:t>
            </a:r>
            <a:r>
              <a:rPr lang="zh-CN" altLang="en-US" sz="2000"/>
              <a:t>，当</a:t>
            </a:r>
            <a:r>
              <a:rPr lang="en-US" altLang="zh-CN" sz="2000"/>
              <a:t>D(u,v)=0)</a:t>
            </a:r>
          </a:p>
          <a:p>
            <a:endParaRPr lang="en-US" altLang="zh-CN"/>
          </a:p>
        </p:txBody>
      </p:sp>
      <p:graphicFrame>
        <p:nvGraphicFramePr>
          <p:cNvPr id="680965" name="Object 5">
            <a:extLst>
              <a:ext uri="{FF2B5EF4-FFF2-40B4-BE49-F238E27FC236}">
                <a16:creationId xmlns:a16="http://schemas.microsoft.com/office/drawing/2014/main" id="{8DC31F94-CB6A-4AF7-94CD-9991382A54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095996"/>
              </p:ext>
            </p:extLst>
          </p:nvPr>
        </p:nvGraphicFramePr>
        <p:xfrm>
          <a:off x="2974975" y="1828800"/>
          <a:ext cx="3200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方程式" r:id="rId3" imgW="1523880" imgH="698400" progId="Equation.3">
                  <p:embed/>
                </p:oleObj>
              </mc:Choice>
              <mc:Fallback>
                <p:oleObj name="方程式" r:id="rId3" imgW="1523880" imgH="69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1828800"/>
                        <a:ext cx="3200400" cy="1460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957BD18D-6F3C-4659-BE42-26F895C7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96EDAAE-070F-4DCD-840F-523D7A48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1C14-E657-4FF5-BDF1-CCAC2D0A6104}" type="slidenum">
              <a:rPr lang="en-US" altLang="zh-CN"/>
              <a:pPr/>
              <a:t>32</a:t>
            </a:fld>
            <a:endParaRPr lang="en-US" altLang="zh-CN"/>
          </a:p>
        </p:txBody>
      </p:sp>
      <p:pic>
        <p:nvPicPr>
          <p:cNvPr id="681988" name="Picture 4">
            <a:extLst>
              <a:ext uri="{FF2B5EF4-FFF2-40B4-BE49-F238E27FC236}">
                <a16:creationId xmlns:a16="http://schemas.microsoft.com/office/drawing/2014/main" id="{D2FF0C96-1B8F-47CD-A1A9-77386454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700"/>
            <a:ext cx="9144000" cy="390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1989" name="Text Box 5">
            <a:extLst>
              <a:ext uri="{FF2B5EF4-FFF2-40B4-BE49-F238E27FC236}">
                <a16:creationId xmlns:a16="http://schemas.microsoft.com/office/drawing/2014/main" id="{6DFA0272-A544-4385-B032-70A87E8A1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0600"/>
            <a:ext cx="7239000" cy="13208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/>
              <a:t>应用：平滑处理。如图像由于量化不足产生假轮廓时，常可用低通滤波进行平滑以改进图像质量。</a:t>
            </a:r>
          </a:p>
          <a:p>
            <a:endParaRPr lang="zh-CN" altLang="en-US" sz="2000"/>
          </a:p>
          <a:p>
            <a:r>
              <a:rPr lang="zh-CN" altLang="en-US" sz="2000"/>
              <a:t>通常，</a:t>
            </a:r>
            <a:r>
              <a:rPr lang="en-US" altLang="zh-CN" sz="2000"/>
              <a:t>BLPF</a:t>
            </a:r>
            <a:r>
              <a:rPr lang="zh-CN" altLang="en-US" sz="2000"/>
              <a:t>的平滑效果好于</a:t>
            </a:r>
            <a:r>
              <a:rPr lang="en-US" altLang="zh-CN" sz="2000"/>
              <a:t>ILPF</a:t>
            </a:r>
            <a:r>
              <a:rPr lang="zh-CN" altLang="en-US" sz="2000"/>
              <a:t>（振铃现象）。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7B645F9-0C93-4149-AFBB-321BC653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D16CA74-0AFA-4C18-BC6E-C1BEC403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54AB6-20E5-45E3-A064-D67DA03BCB5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5C2608AC-F2C2-4490-8BE3-BAE7D16A2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巴特沃思低通滤波器</a:t>
            </a:r>
            <a:r>
              <a:rPr lang="en-US" altLang="zh-CN"/>
              <a:t>n=2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93C3DEA0-2CAF-47BB-8D36-69A2B535B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(a)</a:t>
            </a:r>
            <a:r>
              <a:rPr lang="zh-CN" altLang="en-US"/>
              <a:t>原图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(b) D</a:t>
            </a:r>
            <a:r>
              <a:rPr lang="en-US" altLang="zh-CN" baseline="-25000"/>
              <a:t>0</a:t>
            </a:r>
            <a:r>
              <a:rPr lang="en-US" altLang="zh-CN"/>
              <a:t>=5</a:t>
            </a:r>
            <a:r>
              <a:rPr lang="zh-CN" altLang="en-US"/>
              <a:t>的</a:t>
            </a:r>
            <a:r>
              <a:rPr lang="en-US" altLang="zh-CN"/>
              <a:t>BLPF</a:t>
            </a:r>
            <a:r>
              <a:rPr lang="zh-CN" altLang="en-US"/>
              <a:t>滤波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(c) D</a:t>
            </a:r>
            <a:r>
              <a:rPr lang="en-US" altLang="zh-CN" baseline="-25000"/>
              <a:t>0</a:t>
            </a:r>
            <a:r>
              <a:rPr lang="en-US" altLang="zh-CN"/>
              <a:t>=15</a:t>
            </a:r>
            <a:r>
              <a:rPr lang="zh-CN" altLang="en-US"/>
              <a:t>的</a:t>
            </a:r>
            <a:r>
              <a:rPr lang="en-US" altLang="zh-CN"/>
              <a:t>BLPF</a:t>
            </a:r>
            <a:r>
              <a:rPr lang="zh-CN" altLang="en-US"/>
              <a:t>滤波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(d) D</a:t>
            </a:r>
            <a:r>
              <a:rPr lang="en-US" altLang="zh-CN" baseline="-25000"/>
              <a:t>0</a:t>
            </a:r>
            <a:r>
              <a:rPr lang="en-US" altLang="zh-CN"/>
              <a:t>=30</a:t>
            </a:r>
            <a:r>
              <a:rPr lang="zh-CN" altLang="en-US"/>
              <a:t>的</a:t>
            </a:r>
            <a:r>
              <a:rPr lang="en-US" altLang="zh-CN"/>
              <a:t>BLPF</a:t>
            </a:r>
            <a:r>
              <a:rPr lang="zh-CN" altLang="en-US"/>
              <a:t>滤波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(e) D</a:t>
            </a:r>
            <a:r>
              <a:rPr lang="en-US" altLang="zh-CN" baseline="-25000"/>
              <a:t>0</a:t>
            </a:r>
            <a:r>
              <a:rPr lang="en-US" altLang="zh-CN"/>
              <a:t>=80</a:t>
            </a:r>
            <a:r>
              <a:rPr lang="zh-CN" altLang="en-US"/>
              <a:t>的</a:t>
            </a:r>
            <a:r>
              <a:rPr lang="en-US" altLang="zh-CN"/>
              <a:t>BLPF</a:t>
            </a:r>
            <a:r>
              <a:rPr lang="zh-CN" altLang="en-US"/>
              <a:t>滤波</a:t>
            </a:r>
          </a:p>
          <a:p>
            <a:pPr>
              <a:buNone/>
            </a:pPr>
            <a:r>
              <a:rPr lang="en-US" altLang="zh-CN"/>
              <a:t>(f)  D</a:t>
            </a:r>
            <a:r>
              <a:rPr lang="en-US" altLang="zh-CN" baseline="-25000"/>
              <a:t>0</a:t>
            </a:r>
            <a:r>
              <a:rPr lang="en-US" altLang="zh-CN"/>
              <a:t>=230</a:t>
            </a:r>
            <a:r>
              <a:rPr lang="zh-CN" altLang="en-US"/>
              <a:t>的</a:t>
            </a:r>
            <a:r>
              <a:rPr lang="en-US" altLang="zh-CN"/>
              <a:t>BLPF</a:t>
            </a:r>
            <a:r>
              <a:rPr lang="zh-CN" altLang="en-US"/>
              <a:t>滤波</a:t>
            </a:r>
          </a:p>
        </p:txBody>
      </p:sp>
      <p:pic>
        <p:nvPicPr>
          <p:cNvPr id="683012" name="Picture 4">
            <a:extLst>
              <a:ext uri="{FF2B5EF4-FFF2-40B4-BE49-F238E27FC236}">
                <a16:creationId xmlns:a16="http://schemas.microsoft.com/office/drawing/2014/main" id="{C34A2069-FCD9-44C7-AE42-950A49242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652963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AEAB3A1F-0DE9-43B6-8279-54B9DF60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94E0D20-319B-448D-B25B-6AC1FD4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1D982-B07A-4E58-80BE-4BCE4AE33440}" type="slidenum">
              <a:rPr lang="en-US" altLang="zh-CN"/>
              <a:pPr/>
              <a:t>34</a:t>
            </a:fld>
            <a:endParaRPr lang="en-US" altLang="zh-CN"/>
          </a:p>
        </p:txBody>
      </p:sp>
      <p:pic>
        <p:nvPicPr>
          <p:cNvPr id="684036" name="Picture 4">
            <a:extLst>
              <a:ext uri="{FF2B5EF4-FFF2-40B4-BE49-F238E27FC236}">
                <a16:creationId xmlns:a16="http://schemas.microsoft.com/office/drawing/2014/main" id="{9F34BB32-07B1-4EF1-A543-89B72EB31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458200" cy="420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7" name="Rectangle 5">
            <a:extLst>
              <a:ext uri="{FF2B5EF4-FFF2-40B4-BE49-F238E27FC236}">
                <a16:creationId xmlns:a16="http://schemas.microsoft.com/office/drawing/2014/main" id="{E147E036-C9F8-49DE-8B3C-BD85FD5E4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39725"/>
            <a:ext cx="4419600" cy="6508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Spatial representation of BLPFs of order 1,2,5,20</a:t>
            </a:r>
          </a:p>
        </p:txBody>
      </p:sp>
      <p:sp>
        <p:nvSpPr>
          <p:cNvPr id="684038" name="Rectangle 6">
            <a:extLst>
              <a:ext uri="{FF2B5EF4-FFF2-40B4-BE49-F238E27FC236}">
                <a16:creationId xmlns:a16="http://schemas.microsoft.com/office/drawing/2014/main" id="{1624B62E-E5A8-41AE-B48E-59C9561FD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39624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Butterworth</a:t>
            </a:r>
            <a:r>
              <a:rPr kumimoji="1" lang="en-US" altLang="zh-CN" sz="2400">
                <a:latin typeface="Tahoma" panose="020B060403050404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Lowpass filter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A20E8-C9ED-4322-ADC1-069F6B1CD713}"/>
              </a:ext>
            </a:extLst>
          </p:cNvPr>
          <p:cNvSpPr/>
          <p:nvPr/>
        </p:nvSpPr>
        <p:spPr>
          <a:xfrm>
            <a:off x="381000" y="6055446"/>
            <a:ext cx="8153400" cy="46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4039" name="Text Box 7">
            <a:extLst>
              <a:ext uri="{FF2B5EF4-FFF2-40B4-BE49-F238E27FC236}">
                <a16:creationId xmlns:a16="http://schemas.microsoft.com/office/drawing/2014/main" id="{31A1261E-9565-45B1-A468-9412F48CA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48200"/>
            <a:ext cx="6858000" cy="19319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D0=5</a:t>
            </a:r>
          </a:p>
          <a:p>
            <a:r>
              <a:rPr lang="en-US" altLang="zh-CN"/>
              <a:t>n=1</a:t>
            </a:r>
            <a:r>
              <a:rPr lang="zh-CN" altLang="en-US"/>
              <a:t>，无振铃和负值</a:t>
            </a:r>
          </a:p>
          <a:p>
            <a:r>
              <a:rPr lang="en-US" altLang="zh-CN"/>
              <a:t>n=2</a:t>
            </a:r>
            <a:r>
              <a:rPr lang="zh-CN" altLang="en-US"/>
              <a:t>，轻微振铃和负值</a:t>
            </a:r>
          </a:p>
          <a:p>
            <a:r>
              <a:rPr lang="en-US" altLang="zh-CN"/>
              <a:t>n=5</a:t>
            </a:r>
            <a:r>
              <a:rPr lang="zh-CN" altLang="en-US"/>
              <a:t>，明显振铃和负值</a:t>
            </a:r>
          </a:p>
          <a:p>
            <a:r>
              <a:rPr lang="en-US" altLang="zh-CN"/>
              <a:t>n=20</a:t>
            </a:r>
            <a:r>
              <a:rPr lang="zh-CN" altLang="en-US"/>
              <a:t>，与</a:t>
            </a:r>
            <a:r>
              <a:rPr lang="en-US" altLang="zh-CN"/>
              <a:t>ILPF</a:t>
            </a:r>
            <a:r>
              <a:rPr lang="zh-CN" altLang="en-US"/>
              <a:t>相似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注：二阶</a:t>
            </a:r>
            <a:r>
              <a:rPr lang="en-US" altLang="zh-CN" sz="2000"/>
              <a:t>BLPF</a:t>
            </a:r>
            <a:r>
              <a:rPr lang="zh-CN" altLang="en-US" sz="2000"/>
              <a:t>处于有效低通滤波和可接受的振铃效应之间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>
            <a:extLst>
              <a:ext uri="{FF2B5EF4-FFF2-40B4-BE49-F238E27FC236}">
                <a16:creationId xmlns:a16="http://schemas.microsoft.com/office/drawing/2014/main" id="{DD333D3B-8459-4838-98AC-73C4E497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DDC4745E-424C-4AD4-A5A4-DF32B38D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B9E9-85A8-4306-99A9-D47C3E99B83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685058" name="Rectangle 2">
            <a:extLst>
              <a:ext uri="{FF2B5EF4-FFF2-40B4-BE49-F238E27FC236}">
                <a16:creationId xmlns:a16="http://schemas.microsoft.com/office/drawing/2014/main" id="{4C5EC812-14B3-49F5-8745-A217E2A8A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高斯低通滤波器</a:t>
            </a:r>
            <a:endParaRPr kumimoji="1" lang="en-US" altLang="zh-CN" sz="2800" b="0">
              <a:solidFill>
                <a:srgbClr val="800000"/>
              </a:solidFill>
            </a:endParaRPr>
          </a:p>
        </p:txBody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188B5E49-902B-48CB-97C8-B04631780A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924800" cy="4953000"/>
          </a:xfrm>
        </p:spPr>
        <p:txBody>
          <a:bodyPr/>
          <a:lstStyle/>
          <a:p>
            <a:r>
              <a:rPr lang="zh-CN" altLang="en-US" sz="2400"/>
              <a:t>二维高斯低通滤波器</a:t>
            </a:r>
            <a:r>
              <a:rPr lang="en-US" altLang="zh-CN" sz="2400"/>
              <a:t>(GLPF)</a:t>
            </a:r>
            <a:r>
              <a:rPr lang="zh-CN" altLang="en-US" sz="2400"/>
              <a:t>定义如下</a:t>
            </a:r>
            <a:r>
              <a:rPr lang="en-US" altLang="zh-CN" sz="2400"/>
              <a:t>: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使</a:t>
            </a:r>
            <a:r>
              <a:rPr lang="el-GR" altLang="zh-CN" sz="240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=D</a:t>
            </a:r>
            <a:r>
              <a:rPr lang="en-US" altLang="zh-CN" sz="2400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l-GR" altLang="zh-CN" sz="2400" baseline="-25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pPr lvl="1"/>
            <a:r>
              <a:rPr lang="en-US" altLang="zh-CN" sz="2000"/>
              <a:t>D(u,v)</a:t>
            </a:r>
            <a:r>
              <a:rPr lang="zh-CN" altLang="en-US" sz="2000"/>
              <a:t>是点</a:t>
            </a:r>
            <a:r>
              <a:rPr lang="en-US" altLang="zh-CN" sz="2000"/>
              <a:t>(u,v)</a:t>
            </a:r>
            <a:r>
              <a:rPr lang="zh-CN" altLang="en-US" sz="2000"/>
              <a:t>距原点的距离</a:t>
            </a:r>
          </a:p>
          <a:p>
            <a:pPr lvl="1"/>
            <a:r>
              <a:rPr lang="zh-CN" altLang="en-US" sz="2000"/>
              <a:t>当</a:t>
            </a:r>
            <a:r>
              <a:rPr lang="en-US" altLang="zh-CN" sz="2000"/>
              <a:t>D(u,v)=D</a:t>
            </a:r>
            <a:r>
              <a:rPr lang="en-US" altLang="zh-CN" sz="2000" baseline="-25000"/>
              <a:t>0</a:t>
            </a:r>
            <a:r>
              <a:rPr lang="zh-CN" altLang="en-US" sz="2000"/>
              <a:t>时，滤波器下降到它最大值的</a:t>
            </a:r>
            <a:r>
              <a:rPr lang="en-US" altLang="zh-CN" sz="2000"/>
              <a:t>0.667</a:t>
            </a:r>
            <a:r>
              <a:rPr lang="zh-CN" altLang="en-US" sz="2000"/>
              <a:t>处</a:t>
            </a:r>
          </a:p>
        </p:txBody>
      </p:sp>
      <p:graphicFrame>
        <p:nvGraphicFramePr>
          <p:cNvPr id="685060" name="Object 4">
            <a:extLst>
              <a:ext uri="{FF2B5EF4-FFF2-40B4-BE49-F238E27FC236}">
                <a16:creationId xmlns:a16="http://schemas.microsoft.com/office/drawing/2014/main" id="{F85F63C0-F746-45B2-B2E4-B9C4B3539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234330"/>
              </p:ext>
            </p:extLst>
          </p:nvPr>
        </p:nvGraphicFramePr>
        <p:xfrm>
          <a:off x="3276600" y="1805781"/>
          <a:ext cx="293846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6" name="公式" r:id="rId3" imgW="1155600" imgH="393480" progId="Equation.3">
                  <p:embed/>
                </p:oleObj>
              </mc:Choice>
              <mc:Fallback>
                <p:oleObj name="公式" r:id="rId3" imgW="11556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05781"/>
                        <a:ext cx="2938463" cy="10017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4" name="Object 8">
            <a:extLst>
              <a:ext uri="{FF2B5EF4-FFF2-40B4-BE49-F238E27FC236}">
                <a16:creationId xmlns:a16="http://schemas.microsoft.com/office/drawing/2014/main" id="{53D75A24-1968-4A5A-9E8D-5B3D597CDDE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4360945"/>
              </p:ext>
            </p:extLst>
          </p:nvPr>
        </p:nvGraphicFramePr>
        <p:xfrm>
          <a:off x="3199606" y="3470275"/>
          <a:ext cx="30924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7" name="公式" r:id="rId5" imgW="1155600" imgH="406080" progId="Equation.3">
                  <p:embed/>
                </p:oleObj>
              </mc:Choice>
              <mc:Fallback>
                <p:oleObj name="公式" r:id="rId5" imgW="11556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606" y="3470275"/>
                        <a:ext cx="3092450" cy="10874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C12D1CB-074C-4A8C-BF1F-0E347ADB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6591739-51F1-4763-99EA-5E2B600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0030-047F-4C8F-B0C8-E77D43E4E378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686084" name="Picture 4">
            <a:extLst>
              <a:ext uri="{FF2B5EF4-FFF2-40B4-BE49-F238E27FC236}">
                <a16:creationId xmlns:a16="http://schemas.microsoft.com/office/drawing/2014/main" id="{88FCFEA2-C10F-4CBE-9225-9C1C746D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1788"/>
            <a:ext cx="9067800" cy="39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86085" name="Object 5">
            <a:extLst>
              <a:ext uri="{FF2B5EF4-FFF2-40B4-BE49-F238E27FC236}">
                <a16:creationId xmlns:a16="http://schemas.microsoft.com/office/drawing/2014/main" id="{2F66BDFF-099F-4E82-80CF-164469E69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648200"/>
          <a:ext cx="25908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Equation" r:id="rId4" imgW="1168200" imgH="406080" progId="Equation.3">
                  <p:embed/>
                </p:oleObj>
              </mc:Choice>
              <mc:Fallback>
                <p:oleObj name="Equation" r:id="rId4" imgW="116820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48200"/>
                        <a:ext cx="2590800" cy="9001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6" name="Object 6">
            <a:extLst>
              <a:ext uri="{FF2B5EF4-FFF2-40B4-BE49-F238E27FC236}">
                <a16:creationId xmlns:a16="http://schemas.microsoft.com/office/drawing/2014/main" id="{D49AE134-83A4-4F56-BED3-0EC12B1EA5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319588"/>
          <a:ext cx="30480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1" name="方程式" r:id="rId6" imgW="1854000" imgH="1079280" progId="Equation.3">
                  <p:embed/>
                </p:oleObj>
              </mc:Choice>
              <mc:Fallback>
                <p:oleObj name="方程式" r:id="rId6" imgW="1854000" imgH="1079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319588"/>
                        <a:ext cx="3048000" cy="17684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5F0D9C96-9DAD-468A-A343-E7C8C9AF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3EB88F6F-8B7D-4129-86EC-CA86C91E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2099B-1FCE-4A5C-87CE-A557A204794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87107" name="Rectangle 3">
            <a:extLst>
              <a:ext uri="{FF2B5EF4-FFF2-40B4-BE49-F238E27FC236}">
                <a16:creationId xmlns:a16="http://schemas.microsoft.com/office/drawing/2014/main" id="{11937F1A-F767-4DBD-AA2A-C466F4C9B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(a)</a:t>
            </a:r>
            <a:r>
              <a:rPr lang="zh-CN" altLang="en-US"/>
              <a:t>原图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(b) D</a:t>
            </a:r>
            <a:r>
              <a:rPr lang="en-US" altLang="zh-CN" baseline="-25000"/>
              <a:t>0</a:t>
            </a:r>
            <a:r>
              <a:rPr lang="en-US" altLang="zh-CN"/>
              <a:t>=5</a:t>
            </a:r>
            <a:r>
              <a:rPr lang="zh-CN" altLang="en-US"/>
              <a:t>的</a:t>
            </a:r>
            <a:r>
              <a:rPr lang="en-US" altLang="zh-CN"/>
              <a:t>GLPF</a:t>
            </a:r>
            <a:r>
              <a:rPr lang="zh-CN" altLang="en-US"/>
              <a:t>滤波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(c) D</a:t>
            </a:r>
            <a:r>
              <a:rPr lang="en-US" altLang="zh-CN" baseline="-25000"/>
              <a:t>0</a:t>
            </a:r>
            <a:r>
              <a:rPr lang="en-US" altLang="zh-CN"/>
              <a:t>=15</a:t>
            </a:r>
            <a:r>
              <a:rPr lang="zh-CN" altLang="en-US"/>
              <a:t>的</a:t>
            </a:r>
            <a:r>
              <a:rPr lang="en-US" altLang="zh-CN"/>
              <a:t>GLPF</a:t>
            </a:r>
            <a:r>
              <a:rPr lang="zh-CN" altLang="en-US"/>
              <a:t>滤波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(d) D</a:t>
            </a:r>
            <a:r>
              <a:rPr lang="en-US" altLang="zh-CN" baseline="-25000"/>
              <a:t>0</a:t>
            </a:r>
            <a:r>
              <a:rPr lang="en-US" altLang="zh-CN"/>
              <a:t>=30</a:t>
            </a:r>
            <a:r>
              <a:rPr lang="zh-CN" altLang="en-US"/>
              <a:t>的</a:t>
            </a:r>
            <a:r>
              <a:rPr lang="en-US" altLang="zh-CN"/>
              <a:t>GLPF</a:t>
            </a:r>
            <a:r>
              <a:rPr lang="zh-CN" altLang="en-US"/>
              <a:t>滤波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(e) D</a:t>
            </a:r>
            <a:r>
              <a:rPr lang="en-US" altLang="zh-CN" baseline="-25000"/>
              <a:t>0</a:t>
            </a:r>
            <a:r>
              <a:rPr lang="en-US" altLang="zh-CN"/>
              <a:t>=80</a:t>
            </a:r>
            <a:r>
              <a:rPr lang="zh-CN" altLang="en-US"/>
              <a:t>的</a:t>
            </a:r>
            <a:r>
              <a:rPr lang="en-US" altLang="zh-CN"/>
              <a:t>GLPF</a:t>
            </a:r>
            <a:r>
              <a:rPr lang="zh-CN" altLang="en-US"/>
              <a:t>滤波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(f)  D</a:t>
            </a:r>
            <a:r>
              <a:rPr lang="en-US" altLang="zh-CN" baseline="-25000"/>
              <a:t>0</a:t>
            </a:r>
            <a:r>
              <a:rPr lang="en-US" altLang="zh-CN"/>
              <a:t>=230</a:t>
            </a:r>
            <a:r>
              <a:rPr lang="zh-CN" altLang="en-US"/>
              <a:t>的</a:t>
            </a:r>
            <a:r>
              <a:rPr lang="en-US" altLang="zh-CN"/>
              <a:t>GLPF</a:t>
            </a:r>
            <a:r>
              <a:rPr lang="zh-CN" altLang="en-US"/>
              <a:t>滤波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pic>
        <p:nvPicPr>
          <p:cNvPr id="687108" name="Picture 4">
            <a:extLst>
              <a:ext uri="{FF2B5EF4-FFF2-40B4-BE49-F238E27FC236}">
                <a16:creationId xmlns:a16="http://schemas.microsoft.com/office/drawing/2014/main" id="{585816FD-31BC-45CC-AEF7-6C977167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0"/>
            <a:ext cx="453707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7109" name="Rectangle 5">
            <a:extLst>
              <a:ext uri="{FF2B5EF4-FFF2-40B4-BE49-F238E27FC236}">
                <a16:creationId xmlns:a16="http://schemas.microsoft.com/office/drawing/2014/main" id="{E18832DB-4B48-405C-B606-E6D289B7D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304800"/>
            <a:ext cx="3506787" cy="4667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Gaussian lowpass filter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3A7A1-4E1D-49AD-A538-BA0336E6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D0C10-E822-4A45-93D0-C6FDBDB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43011-61E4-4EED-B157-FD1AFA90246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688130" name="Rectangle 2">
            <a:extLst>
              <a:ext uri="{FF2B5EF4-FFF2-40B4-BE49-F238E27FC236}">
                <a16:creationId xmlns:a16="http://schemas.microsoft.com/office/drawing/2014/main" id="{B7E3CA20-8365-4ED3-9C4D-50D13DAA4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</a:t>
            </a:r>
          </a:p>
        </p:txBody>
      </p:sp>
      <p:sp>
        <p:nvSpPr>
          <p:cNvPr id="688131" name="Rectangle 3">
            <a:extLst>
              <a:ext uri="{FF2B5EF4-FFF2-40B4-BE49-F238E27FC236}">
                <a16:creationId xmlns:a16="http://schemas.microsoft.com/office/drawing/2014/main" id="{CD69106A-72C6-4915-A5CE-744E5782F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371600"/>
            <a:ext cx="7815262" cy="4114800"/>
          </a:xfrm>
        </p:spPr>
        <p:txBody>
          <a:bodyPr/>
          <a:lstStyle/>
          <a:p>
            <a:r>
              <a:rPr lang="zh-CN" altLang="en-US" sz="2400"/>
              <a:t>缺点：</a:t>
            </a:r>
            <a:r>
              <a:rPr lang="en-US" altLang="zh-CN" sz="2400"/>
              <a:t>GLPF</a:t>
            </a:r>
            <a:r>
              <a:rPr lang="zh-CN" altLang="en-US" sz="2400"/>
              <a:t>不能达到有相同截止频率的二阶</a:t>
            </a:r>
            <a:r>
              <a:rPr lang="en-US" altLang="zh-CN" sz="2400"/>
              <a:t>BLPF</a:t>
            </a:r>
            <a:r>
              <a:rPr lang="zh-CN" altLang="en-US" sz="2400"/>
              <a:t>的平滑效果</a:t>
            </a:r>
          </a:p>
          <a:p>
            <a:endParaRPr lang="zh-CN" altLang="en-US" sz="2400"/>
          </a:p>
          <a:p>
            <a:r>
              <a:rPr lang="zh-CN" altLang="en-US" sz="2400"/>
              <a:t>有点：</a:t>
            </a:r>
            <a:r>
              <a:rPr lang="en-US" altLang="zh-CN" sz="2400"/>
              <a:t>GLPF</a:t>
            </a:r>
            <a:r>
              <a:rPr lang="zh-CN" altLang="en-US" sz="2400"/>
              <a:t>没有振铃</a:t>
            </a:r>
          </a:p>
          <a:p>
            <a:endParaRPr lang="zh-CN" altLang="en-US" sz="2400"/>
          </a:p>
          <a:p>
            <a:r>
              <a:rPr lang="zh-CN" altLang="en-US" sz="2400"/>
              <a:t>如果需要严格控制低频和高频之间截至频率的过渡，选用</a:t>
            </a:r>
            <a:r>
              <a:rPr lang="en-US" altLang="zh-CN" sz="2400"/>
              <a:t>BLPF</a:t>
            </a:r>
            <a:r>
              <a:rPr lang="zh-CN" altLang="en-US" sz="2400"/>
              <a:t>，代价是可能产生振铃；反之，选用</a:t>
            </a:r>
            <a:r>
              <a:rPr lang="en-US" altLang="zh-CN" sz="2400"/>
              <a:t>GLPF</a:t>
            </a:r>
            <a:endParaRPr lang="zh-CN" altLang="en-US" sz="2400"/>
          </a:p>
          <a:p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A6ABE-1D46-405A-B199-D8D4FA9C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9444E-2B1C-4EED-B57C-F7810D7C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827CC-141E-4ACF-B553-9420EE750E7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89154" name="Rectangle 2">
            <a:extLst>
              <a:ext uri="{FF2B5EF4-FFF2-40B4-BE49-F238E27FC236}">
                <a16:creationId xmlns:a16="http://schemas.microsoft.com/office/drawing/2014/main" id="{4EE2EE14-CE17-46F8-9AA9-A68C165F2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低通滤波器的应用实例：模糊</a:t>
            </a:r>
            <a:r>
              <a:rPr lang="en-US" altLang="zh-CN" sz="2800"/>
              <a:t>, </a:t>
            </a:r>
            <a:r>
              <a:rPr lang="zh-CN" altLang="en-US" sz="2800"/>
              <a:t>平滑等</a:t>
            </a:r>
          </a:p>
        </p:txBody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E17666D9-FEE8-4903-B555-EBAD4A511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19200"/>
            <a:ext cx="8001000" cy="4953000"/>
          </a:xfrm>
        </p:spPr>
        <p:txBody>
          <a:bodyPr/>
          <a:lstStyle/>
          <a:p>
            <a:r>
              <a:rPr lang="zh-CN" altLang="en-US" sz="2400"/>
              <a:t>字符识别：</a:t>
            </a:r>
          </a:p>
          <a:p>
            <a:pPr lvl="1"/>
            <a:r>
              <a:rPr lang="zh-CN" altLang="en-US" sz="2000"/>
              <a:t>通过模糊图像，桥接断裂字符的裂缝</a:t>
            </a:r>
          </a:p>
          <a:p>
            <a:endParaRPr lang="zh-CN" altLang="en-US" sz="2400"/>
          </a:p>
          <a:p>
            <a:r>
              <a:rPr lang="zh-CN" altLang="en-US" sz="2400"/>
              <a:t>印刷和出版业：</a:t>
            </a:r>
          </a:p>
          <a:p>
            <a:pPr lvl="1"/>
            <a:r>
              <a:rPr lang="zh-CN" altLang="en-US" sz="2000"/>
              <a:t>从一幅尖锐的原始图像产生平滑、柔和的外观，如人脸，减少皮肤细纹的锐化程度和小斑点</a:t>
            </a:r>
          </a:p>
          <a:p>
            <a:endParaRPr lang="zh-CN" altLang="en-US" sz="2400"/>
          </a:p>
          <a:p>
            <a:r>
              <a:rPr lang="zh-CN" altLang="en-US" sz="2400"/>
              <a:t>卫星和航空图像：</a:t>
            </a:r>
          </a:p>
          <a:p>
            <a:pPr lvl="1"/>
            <a:r>
              <a:rPr lang="zh-CN" altLang="en-US" sz="2000"/>
              <a:t>尽可能模糊细节，而保留大的可识别特征。低通滤波通过消除不重要的特征来简化感兴趣特征的分析</a:t>
            </a:r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>
            <a:extLst>
              <a:ext uri="{FF2B5EF4-FFF2-40B4-BE49-F238E27FC236}">
                <a16:creationId xmlns:a16="http://schemas.microsoft.com/office/drawing/2014/main" id="{7BAA842D-4C9F-4150-A73A-B052E89E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952FA06B-59A7-44FC-853F-A822D958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0E9F7-45A6-4254-90E8-54CF0367569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53C7B172-09C6-46CD-868E-200EEECCA3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967662" cy="4953000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</a:rPr>
              <a:t>Fourier</a:t>
            </a:r>
            <a:r>
              <a:rPr lang="zh-CN" altLang="en-US" sz="2400">
                <a:solidFill>
                  <a:srgbClr val="FF0000"/>
                </a:solidFill>
              </a:rPr>
              <a:t>变换的频率分量和图像空间特征之间的关系</a:t>
            </a:r>
          </a:p>
          <a:p>
            <a:pPr lvl="1"/>
            <a:r>
              <a:rPr lang="zh-CN" altLang="en-US" sz="2000">
                <a:solidFill>
                  <a:srgbClr val="0000CC"/>
                </a:solidFill>
              </a:rPr>
              <a:t>频率与空间变化率直接相关</a:t>
            </a:r>
          </a:p>
          <a:p>
            <a:pPr lvl="1"/>
            <a:endParaRPr lang="zh-CN" altLang="en-US" sz="2000">
              <a:solidFill>
                <a:srgbClr val="0000CC"/>
              </a:solidFill>
            </a:endParaRPr>
          </a:p>
          <a:p>
            <a:pPr lvl="1"/>
            <a:endParaRPr lang="zh-CN" altLang="en-US" sz="2000">
              <a:solidFill>
                <a:srgbClr val="0000CC"/>
              </a:solidFill>
            </a:endParaRPr>
          </a:p>
          <a:p>
            <a:pPr lvl="1"/>
            <a:endParaRPr lang="zh-CN" altLang="en-US" sz="2000">
              <a:solidFill>
                <a:srgbClr val="0000CC"/>
              </a:solidFill>
            </a:endParaRPr>
          </a:p>
          <a:p>
            <a:pPr lvl="1"/>
            <a:endParaRPr lang="zh-CN" altLang="en-US" sz="2000">
              <a:solidFill>
                <a:srgbClr val="0000CC"/>
              </a:solidFill>
            </a:endParaRPr>
          </a:p>
          <a:p>
            <a:pPr lvl="1"/>
            <a:r>
              <a:rPr lang="zh-CN" altLang="en-US" sz="2000"/>
              <a:t>变化最慢的频率成分</a:t>
            </a:r>
            <a:r>
              <a:rPr lang="en-US" altLang="zh-CN" sz="2000"/>
              <a:t>(u=v=0)</a:t>
            </a:r>
            <a:r>
              <a:rPr lang="zh-CN" altLang="en-US" sz="2000"/>
              <a:t>对应一幅图像的平均灰度级</a:t>
            </a:r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r>
              <a:rPr lang="zh-CN" altLang="en-US" sz="2000"/>
              <a:t>当从变换的原点移开时，</a:t>
            </a:r>
            <a:r>
              <a:rPr lang="zh-CN" altLang="en-US" sz="2000">
                <a:solidFill>
                  <a:srgbClr val="0000FF"/>
                </a:solidFill>
              </a:rPr>
              <a:t>低频对应着图像</a:t>
            </a:r>
            <a:r>
              <a:rPr lang="zh-CN" altLang="en-US" sz="2000"/>
              <a:t>的慢变化分量，如图像的平滑部分；进一步离开原点时，</a:t>
            </a:r>
            <a:r>
              <a:rPr lang="zh-CN" altLang="en-US" sz="2000">
                <a:solidFill>
                  <a:srgbClr val="0000FF"/>
                </a:solidFill>
              </a:rPr>
              <a:t>较高的频率对应图像</a:t>
            </a:r>
            <a:r>
              <a:rPr lang="zh-CN" altLang="en-US" sz="2000"/>
              <a:t>中变化越来越快的灰度级，如边缘或噪声等尖锐部分</a:t>
            </a:r>
          </a:p>
        </p:txBody>
      </p:sp>
      <p:graphicFrame>
        <p:nvGraphicFramePr>
          <p:cNvPr id="643076" name="Object 4">
            <a:extLst>
              <a:ext uri="{FF2B5EF4-FFF2-40B4-BE49-F238E27FC236}">
                <a16:creationId xmlns:a16="http://schemas.microsoft.com/office/drawing/2014/main" id="{4B4E3091-B2D3-4184-B6E1-882BF69E5CD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0782114"/>
              </p:ext>
            </p:extLst>
          </p:nvPr>
        </p:nvGraphicFramePr>
        <p:xfrm>
          <a:off x="2705100" y="3874911"/>
          <a:ext cx="3733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公式" r:id="rId3" imgW="2298600" imgH="444240" progId="Equation.3">
                  <p:embed/>
                </p:oleObj>
              </mc:Choice>
              <mc:Fallback>
                <p:oleObj name="公式" r:id="rId3" imgW="22986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874911"/>
                        <a:ext cx="3733800" cy="7207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079" name="Rectangle 7">
            <a:extLst>
              <a:ext uri="{FF2B5EF4-FFF2-40B4-BE49-F238E27FC236}">
                <a16:creationId xmlns:a16="http://schemas.microsoft.com/office/drawing/2014/main" id="{0B1D1C5B-EBDB-4435-8935-93DF8A3D2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57400"/>
            <a:ext cx="6019800" cy="1016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Low frequencies: smooth area</a:t>
            </a:r>
            <a:endParaRPr kumimoji="1" lang="en-US" altLang="zh-CN" sz="2000"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endParaRPr kumimoji="1" lang="en-US" altLang="zh-TW" sz="2000"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High frequencies: detail,</a:t>
            </a:r>
            <a:r>
              <a:rPr kumimoji="1" lang="en-US" altLang="zh-CN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such as edges and noise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F4EAA77E-C20A-42FB-9E5E-86BF19D7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7AF1AD1-5D87-4A00-8C49-97AE03AC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8D12D-E35C-4D65-8578-40B220D7D5AE}" type="slidenum">
              <a:rPr lang="en-US" altLang="zh-CN"/>
              <a:pPr/>
              <a:t>40</a:t>
            </a:fld>
            <a:endParaRPr lang="en-US" altLang="zh-CN"/>
          </a:p>
        </p:txBody>
      </p:sp>
      <p:pic>
        <p:nvPicPr>
          <p:cNvPr id="692227" name="Picture 3">
            <a:extLst>
              <a:ext uri="{FF2B5EF4-FFF2-40B4-BE49-F238E27FC236}">
                <a16:creationId xmlns:a16="http://schemas.microsoft.com/office/drawing/2014/main" id="{E64AF23B-178B-47CE-B599-3A7079A0B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2188"/>
            <a:ext cx="9067800" cy="380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2228" name="Text Box 4">
            <a:extLst>
              <a:ext uri="{FF2B5EF4-FFF2-40B4-BE49-F238E27FC236}">
                <a16:creationId xmlns:a16="http://schemas.microsoft.com/office/drawing/2014/main" id="{704CCEED-C8CF-410F-9CBD-42512A7EE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05400"/>
            <a:ext cx="510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在机器识别系统中，用于断裂字符的预处理；</a:t>
            </a:r>
            <a:r>
              <a:rPr lang="en-US" altLang="zh-CN" sz="2000"/>
              <a:t>GLPF, D0=80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25105CA9-D3DD-4EB2-9895-27E774EB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F7D608F3-ABF6-4399-A708-622B65CA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31E92-3A69-4B5D-BE7E-1C01F15DE6AB}" type="slidenum">
              <a:rPr lang="en-US" altLang="zh-CN"/>
              <a:pPr/>
              <a:t>41</a:t>
            </a:fld>
            <a:endParaRPr lang="en-US" altLang="zh-CN"/>
          </a:p>
        </p:txBody>
      </p:sp>
      <p:pic>
        <p:nvPicPr>
          <p:cNvPr id="693251" name="Picture 3">
            <a:extLst>
              <a:ext uri="{FF2B5EF4-FFF2-40B4-BE49-F238E27FC236}">
                <a16:creationId xmlns:a16="http://schemas.microsoft.com/office/drawing/2014/main" id="{CD8DF3B2-186E-4C34-98F5-3D815D828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225"/>
            <a:ext cx="9067800" cy="683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3252" name="Text Box 4">
            <a:extLst>
              <a:ext uri="{FF2B5EF4-FFF2-40B4-BE49-F238E27FC236}">
                <a16:creationId xmlns:a16="http://schemas.microsoft.com/office/drawing/2014/main" id="{6401E4C7-7788-4A9A-8BAC-70B2D727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53088"/>
            <a:ext cx="8305800" cy="37623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原图像              </a:t>
            </a:r>
            <a:r>
              <a:rPr lang="en-US" altLang="zh-CN"/>
              <a:t>D0=100</a:t>
            </a:r>
            <a:r>
              <a:rPr lang="zh-CN" altLang="en-US"/>
              <a:t>的</a:t>
            </a:r>
            <a:r>
              <a:rPr lang="en-US" altLang="zh-CN"/>
              <a:t>GLPF</a:t>
            </a:r>
            <a:r>
              <a:rPr lang="zh-CN" altLang="en-US"/>
              <a:t>滤波       </a:t>
            </a:r>
            <a:r>
              <a:rPr lang="en-US" altLang="zh-CN"/>
              <a:t>D0=80</a:t>
            </a:r>
            <a:r>
              <a:rPr lang="zh-CN" altLang="en-US"/>
              <a:t>的</a:t>
            </a:r>
            <a:r>
              <a:rPr lang="en-US" altLang="zh-CN"/>
              <a:t>GLPF</a:t>
            </a:r>
            <a:r>
              <a:rPr lang="zh-CN" altLang="en-US"/>
              <a:t>滤波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B5AC9-9BFB-4D44-B033-3B2BC4C7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538F4-10AD-446B-B306-DC918A8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AA2-7025-437E-9708-D771528384A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642050" name="Rectangle 2">
            <a:extLst>
              <a:ext uri="{FF2B5EF4-FFF2-40B4-BE49-F238E27FC236}">
                <a16:creationId xmlns:a16="http://schemas.microsoft.com/office/drawing/2014/main" id="{A768B30A-E07D-4194-82E0-6B42B0869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3.2 </a:t>
            </a:r>
            <a:r>
              <a:rPr lang="zh-CN" altLang="en-US" sz="2800"/>
              <a:t>频域滤波器</a:t>
            </a:r>
            <a:endParaRPr lang="zh-CN" altLang="en-US" sz="2000"/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1443B8AA-4EF7-4507-BDF7-2DD3CC27F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3657600"/>
          </a:xfrm>
        </p:spPr>
        <p:txBody>
          <a:bodyPr/>
          <a:lstStyle/>
          <a:p>
            <a:pPr>
              <a:buNone/>
            </a:pPr>
            <a:r>
              <a:rPr lang="en-US" altLang="zh-CN" sz="2800"/>
              <a:t>3.2.1 </a:t>
            </a:r>
            <a:r>
              <a:rPr lang="zh-CN" altLang="en-US" sz="2800"/>
              <a:t>频域滤波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None/>
            </a:pPr>
            <a:r>
              <a:rPr lang="en-US" altLang="zh-CN" sz="2800"/>
              <a:t>3.2.2 </a:t>
            </a:r>
            <a:r>
              <a:rPr lang="zh-CN" altLang="en-US" sz="2800"/>
              <a:t>平滑滤波器（低通）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3.2.3 </a:t>
            </a:r>
            <a:r>
              <a:rPr lang="zh-CN" altLang="en-US" sz="2800" b="1">
                <a:solidFill>
                  <a:srgbClr val="0000FF"/>
                </a:solidFill>
              </a:rPr>
              <a:t>锐化滤波器（高通）</a:t>
            </a:r>
            <a:endParaRPr lang="en-US" altLang="zh-CN" sz="2800" b="1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3.2.4 </a:t>
            </a:r>
            <a:r>
              <a:rPr lang="zh-CN" altLang="en-US" sz="2800"/>
              <a:t>同态滤波器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466127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>
            <a:extLst>
              <a:ext uri="{FF2B5EF4-FFF2-40B4-BE49-F238E27FC236}">
                <a16:creationId xmlns:a16="http://schemas.microsoft.com/office/drawing/2014/main" id="{7C83A144-F821-4C37-87A4-58B757BE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C109E736-00DE-4783-8085-654A67B3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D153E-F2F2-40F7-AC2F-69682655724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695298" name="Rectangle 2">
            <a:extLst>
              <a:ext uri="{FF2B5EF4-FFF2-40B4-BE49-F238E27FC236}">
                <a16:creationId xmlns:a16="http://schemas.microsoft.com/office/drawing/2014/main" id="{1B63A840-3992-4541-9114-AE96709E1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3.2.3 </a:t>
            </a:r>
            <a:r>
              <a:rPr lang="zh-CN" altLang="en-US" sz="2800"/>
              <a:t>频域锐化滤波器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B107FF99-7402-42C6-B02E-D503A2B0A4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891462" cy="4953000"/>
          </a:xfrm>
        </p:spPr>
        <p:txBody>
          <a:bodyPr/>
          <a:lstStyle/>
          <a:p>
            <a:r>
              <a:rPr lang="zh-CN" altLang="en-US" sz="2400"/>
              <a:t>三种高通滤波器</a:t>
            </a:r>
          </a:p>
          <a:p>
            <a:pPr lvl="1"/>
            <a:r>
              <a:rPr lang="zh-CN" altLang="en-US" sz="2000"/>
              <a:t>理想高通滤波器 </a:t>
            </a:r>
            <a:r>
              <a:rPr lang="en-US" altLang="zh-CN" sz="2000"/>
              <a:t>(</a:t>
            </a:r>
            <a:r>
              <a:rPr kumimoji="1" lang="en-US" altLang="zh-TW" sz="2000"/>
              <a:t>Ideal highpass filter</a:t>
            </a:r>
            <a:r>
              <a:rPr kumimoji="1" lang="en-US" altLang="zh-CN" sz="2000"/>
              <a:t>)</a:t>
            </a:r>
            <a:endParaRPr kumimoji="1" lang="en-US" altLang="zh-TW" sz="2000"/>
          </a:p>
          <a:p>
            <a:pPr lvl="1"/>
            <a:r>
              <a:rPr lang="zh-CN" altLang="en-US" sz="2000"/>
              <a:t>巴特沃思高通滤波器 </a:t>
            </a:r>
            <a:r>
              <a:rPr lang="en-US" altLang="zh-CN" sz="2000"/>
              <a:t>(</a:t>
            </a:r>
            <a:r>
              <a:rPr kumimoji="1" lang="en-US" altLang="zh-TW" sz="2000"/>
              <a:t>Butterworth highpass filter</a:t>
            </a:r>
            <a:r>
              <a:rPr kumimoji="1" lang="en-US" altLang="zh-CN" sz="2000"/>
              <a:t>)</a:t>
            </a:r>
            <a:endParaRPr kumimoji="1" lang="en-US" altLang="zh-TW" sz="2000"/>
          </a:p>
          <a:p>
            <a:pPr lvl="1"/>
            <a:r>
              <a:rPr lang="zh-CN" altLang="en-US" sz="2000"/>
              <a:t>高斯高通滤波器 </a:t>
            </a:r>
            <a:r>
              <a:rPr lang="en-US" altLang="zh-CN" sz="2000"/>
              <a:t>(</a:t>
            </a:r>
            <a:r>
              <a:rPr kumimoji="1" lang="en-US" altLang="zh-TW" sz="2000"/>
              <a:t>Gaussian highpass filter</a:t>
            </a:r>
            <a:r>
              <a:rPr kumimoji="1" lang="en-US" altLang="zh-CN" sz="2000"/>
              <a:t>)</a:t>
            </a:r>
            <a:endParaRPr kumimoji="1" lang="en-US" altLang="zh-TW" sz="20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400"/>
              <a:t>其他：</a:t>
            </a:r>
            <a:endParaRPr lang="en-US" altLang="zh-CN" sz="2400"/>
          </a:p>
          <a:p>
            <a:pPr lvl="1"/>
            <a:r>
              <a:rPr lang="zh-CN" altLang="en-US" sz="2000"/>
              <a:t>频率域的拉普拉斯算子</a:t>
            </a:r>
            <a:endParaRPr lang="en-US" altLang="zh-CN" sz="2000"/>
          </a:p>
          <a:p>
            <a:pPr lvl="1"/>
            <a:r>
              <a:rPr lang="zh-CN" altLang="en-US" sz="2000"/>
              <a:t>高提升滤波</a:t>
            </a:r>
            <a:endParaRPr lang="en-US" altLang="zh-CN" sz="2000"/>
          </a:p>
          <a:p>
            <a:pPr lvl="1"/>
            <a:r>
              <a:rPr lang="zh-CN" altLang="en-US" sz="2000"/>
              <a:t>高频加强滤波</a:t>
            </a:r>
          </a:p>
          <a:p>
            <a:endParaRPr lang="en-US" altLang="zh-CN"/>
          </a:p>
        </p:txBody>
      </p:sp>
      <p:sp>
        <p:nvSpPr>
          <p:cNvPr id="695300" name="Rectangle 4">
            <a:extLst>
              <a:ext uri="{FF2B5EF4-FFF2-40B4-BE49-F238E27FC236}">
                <a16:creationId xmlns:a16="http://schemas.microsoft.com/office/drawing/2014/main" id="{36EF92F9-59FA-4D90-9067-C2BCB976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84550"/>
            <a:ext cx="5375275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>
                <a:latin typeface="Tahoma" panose="020B0604030504040204" pitchFamily="34" charset="0"/>
              </a:rPr>
              <a:t>高通滤波器是低通滤波器的精确反操作</a:t>
            </a:r>
          </a:p>
        </p:txBody>
      </p:sp>
      <p:graphicFrame>
        <p:nvGraphicFramePr>
          <p:cNvPr id="695301" name="Object 5">
            <a:extLst>
              <a:ext uri="{FF2B5EF4-FFF2-40B4-BE49-F238E27FC236}">
                <a16:creationId xmlns:a16="http://schemas.microsoft.com/office/drawing/2014/main" id="{83C86E02-83E6-44B0-87F5-58A73193AE0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3721917"/>
              </p:ext>
            </p:extLst>
          </p:nvPr>
        </p:nvGraphicFramePr>
        <p:xfrm>
          <a:off x="1371600" y="2895600"/>
          <a:ext cx="30464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3" imgW="1473120" imgH="241200" progId="Equation.3">
                  <p:embed/>
                </p:oleObj>
              </mc:Choice>
              <mc:Fallback>
                <p:oleObj name="Equation" r:id="rId3" imgW="147312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3046413" cy="4984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>
            <a:extLst>
              <a:ext uri="{FF2B5EF4-FFF2-40B4-BE49-F238E27FC236}">
                <a16:creationId xmlns:a16="http://schemas.microsoft.com/office/drawing/2014/main" id="{F70153B2-0CB5-48B3-A455-F53770AF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4FEDE0F0-F616-42F5-880C-3BDAC6FA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FF71-1BE2-43B1-8964-896E04C1A63D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7A113217-7531-4BC1-A203-5315B77AD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Three Types of Highpass Filters</a:t>
            </a:r>
          </a:p>
        </p:txBody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120A8749-B4DE-4FD3-BF37-DEED0E4BD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/>
              <a:t> </a:t>
            </a:r>
          </a:p>
        </p:txBody>
      </p:sp>
      <p:graphicFrame>
        <p:nvGraphicFramePr>
          <p:cNvPr id="881668" name="Object 4">
            <a:extLst>
              <a:ext uri="{FF2B5EF4-FFF2-40B4-BE49-F238E27FC236}">
                <a16:creationId xmlns:a16="http://schemas.microsoft.com/office/drawing/2014/main" id="{149A0A72-AD6D-43CF-B42C-72E3B8AA1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576763"/>
          <a:ext cx="3352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78" name="Equation" r:id="rId4" imgW="1866600" imgH="482400" progId="Equation.3">
                  <p:embed/>
                </p:oleObj>
              </mc:Choice>
              <mc:Fallback>
                <p:oleObj name="Equation" r:id="rId4" imgW="18666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576763"/>
                        <a:ext cx="3352800" cy="8636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69" name="Object 5">
            <a:extLst>
              <a:ext uri="{FF2B5EF4-FFF2-40B4-BE49-F238E27FC236}">
                <a16:creationId xmlns:a16="http://schemas.microsoft.com/office/drawing/2014/main" id="{D0A00CD6-6DD0-4CBD-BF4A-48D9D3A91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576763"/>
          <a:ext cx="26670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79" name="Equation" r:id="rId6" imgW="1562040" imgH="711000" progId="Equation.3">
                  <p:embed/>
                </p:oleObj>
              </mc:Choice>
              <mc:Fallback>
                <p:oleObj name="Equation" r:id="rId6" imgW="156204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6763"/>
                        <a:ext cx="2667000" cy="12080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70" name="Object 6">
            <a:extLst>
              <a:ext uri="{FF2B5EF4-FFF2-40B4-BE49-F238E27FC236}">
                <a16:creationId xmlns:a16="http://schemas.microsoft.com/office/drawing/2014/main" id="{4585FC11-2633-4323-A2AF-E44D350263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576763"/>
          <a:ext cx="25923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0" name="Equation" r:id="rId8" imgW="1358640" imgH="406080" progId="Equation.3">
                  <p:embed/>
                </p:oleObj>
              </mc:Choice>
              <mc:Fallback>
                <p:oleObj name="Equation" r:id="rId8" imgW="135864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576763"/>
                        <a:ext cx="2592388" cy="7747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71" name="Object 7">
            <a:extLst>
              <a:ext uri="{FF2B5EF4-FFF2-40B4-BE49-F238E27FC236}">
                <a16:creationId xmlns:a16="http://schemas.microsoft.com/office/drawing/2014/main" id="{D63B2804-5D8B-4137-8B48-51E6EE553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514600"/>
          <a:ext cx="33829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1" name="Equation" r:id="rId10" imgW="2247840" imgH="558720" progId="Equation.3">
                  <p:embed/>
                </p:oleObj>
              </mc:Choice>
              <mc:Fallback>
                <p:oleObj name="Equation" r:id="rId10" imgW="224784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514600"/>
                        <a:ext cx="3382962" cy="839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72" name="Object 8">
            <a:extLst>
              <a:ext uri="{FF2B5EF4-FFF2-40B4-BE49-F238E27FC236}">
                <a16:creationId xmlns:a16="http://schemas.microsoft.com/office/drawing/2014/main" id="{66B1046E-9AA8-42DD-A9B0-88CF9EDDD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2667000"/>
          <a:ext cx="23637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2" name="Equation" r:id="rId12" imgW="1473120" imgH="241200" progId="Equation.3">
                  <p:embed/>
                </p:oleObj>
              </mc:Choice>
              <mc:Fallback>
                <p:oleObj name="Equation" r:id="rId12" imgW="147312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667000"/>
                        <a:ext cx="2363787" cy="385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73" name="Rectangle 9">
            <a:extLst>
              <a:ext uri="{FF2B5EF4-FFF2-40B4-BE49-F238E27FC236}">
                <a16:creationId xmlns:a16="http://schemas.microsoft.com/office/drawing/2014/main" id="{BCE0A139-A14E-4C9C-BEB1-0983A1BB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2133600" cy="6858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Ideal </a:t>
            </a:r>
            <a:endParaRPr kumimoji="1" lang="en-US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highpass filter</a:t>
            </a:r>
          </a:p>
        </p:txBody>
      </p:sp>
      <p:sp>
        <p:nvSpPr>
          <p:cNvPr id="881674" name="Rectangle 10">
            <a:extLst>
              <a:ext uri="{FF2B5EF4-FFF2-40B4-BE49-F238E27FC236}">
                <a16:creationId xmlns:a16="http://schemas.microsoft.com/office/drawing/2014/main" id="{51A5AD4F-8BC8-40FD-96DA-FE85224A3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50" y="3733800"/>
            <a:ext cx="2940050" cy="6858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Butterworth </a:t>
            </a:r>
            <a:endParaRPr kumimoji="1" lang="en-US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highpass filter</a:t>
            </a:r>
          </a:p>
        </p:txBody>
      </p:sp>
      <p:sp>
        <p:nvSpPr>
          <p:cNvPr id="881675" name="Rectangle 11">
            <a:extLst>
              <a:ext uri="{FF2B5EF4-FFF2-40B4-BE49-F238E27FC236}">
                <a16:creationId xmlns:a16="http://schemas.microsoft.com/office/drawing/2014/main" id="{B4C38A16-5BBE-4297-A687-58A66857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733800"/>
            <a:ext cx="2355850" cy="6858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Gaussian</a:t>
            </a:r>
            <a:endParaRPr kumimoji="1" lang="en-US" altLang="zh-CN" sz="2000">
              <a:latin typeface="Tahoma" panose="020B0604030504040204" pitchFamily="34" charset="0"/>
              <a:ea typeface="PMingLiU" panose="02020500000000000000" pitchFamily="18" charset="-120"/>
            </a:endParaRPr>
          </a:p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 highpass filter</a:t>
            </a:r>
          </a:p>
        </p:txBody>
      </p:sp>
      <p:graphicFrame>
        <p:nvGraphicFramePr>
          <p:cNvPr id="881676" name="Object 12">
            <a:extLst>
              <a:ext uri="{FF2B5EF4-FFF2-40B4-BE49-F238E27FC236}">
                <a16:creationId xmlns:a16="http://schemas.microsoft.com/office/drawing/2014/main" id="{441D8194-AB54-4DC7-B3D0-A2210D56C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447800"/>
          <a:ext cx="28003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3" name="Equation" r:id="rId14" imgW="1866600" imgH="482400" progId="Equation.3">
                  <p:embed/>
                </p:oleObj>
              </mc:Choice>
              <mc:Fallback>
                <p:oleObj name="Equation" r:id="rId14" imgW="18666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2800350" cy="7207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77" name="Object 13">
            <a:extLst>
              <a:ext uri="{FF2B5EF4-FFF2-40B4-BE49-F238E27FC236}">
                <a16:creationId xmlns:a16="http://schemas.microsoft.com/office/drawing/2014/main" id="{2D97E41D-5C89-4490-9FC4-0BA1D5566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219200"/>
          <a:ext cx="23431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4" name="Equation" r:id="rId16" imgW="1562040" imgH="711000" progId="Equation.3">
                  <p:embed/>
                </p:oleObj>
              </mc:Choice>
              <mc:Fallback>
                <p:oleObj name="Equation" r:id="rId16" imgW="1562040" imgH="71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19200"/>
                        <a:ext cx="2343150" cy="106203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678" name="Object 14">
            <a:extLst>
              <a:ext uri="{FF2B5EF4-FFF2-40B4-BE49-F238E27FC236}">
                <a16:creationId xmlns:a16="http://schemas.microsoft.com/office/drawing/2014/main" id="{BD251E7E-CB5D-4D85-9688-54555217D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371600"/>
          <a:ext cx="1905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85" name="Equation" r:id="rId18" imgW="1168200" imgH="406080" progId="Equation.3">
                  <p:embed/>
                </p:oleObj>
              </mc:Choice>
              <mc:Fallback>
                <p:oleObj name="Equation" r:id="rId18" imgW="116820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371600"/>
                        <a:ext cx="1905000" cy="66198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79" name="Rectangle 15">
            <a:extLst>
              <a:ext uri="{FF2B5EF4-FFF2-40B4-BE49-F238E27FC236}">
                <a16:creationId xmlns:a16="http://schemas.microsoft.com/office/drawing/2014/main" id="{77BC69EE-9D90-436A-993A-C89819EA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1639888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Lowpass filter</a:t>
            </a:r>
          </a:p>
        </p:txBody>
      </p:sp>
      <p:sp>
        <p:nvSpPr>
          <p:cNvPr id="881680" name="Rectangle 16">
            <a:extLst>
              <a:ext uri="{FF2B5EF4-FFF2-40B4-BE49-F238E27FC236}">
                <a16:creationId xmlns:a16="http://schemas.microsoft.com/office/drawing/2014/main" id="{1D75DBB0-3312-4E92-9211-D1842347E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429000"/>
            <a:ext cx="8991600" cy="2514600"/>
          </a:xfrm>
          <a:prstGeom prst="rect">
            <a:avLst/>
          </a:prstGeom>
          <a:noFill/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>
            <a:extLst>
              <a:ext uri="{FF2B5EF4-FFF2-40B4-BE49-F238E27FC236}">
                <a16:creationId xmlns:a16="http://schemas.microsoft.com/office/drawing/2014/main" id="{E60EE282-261A-4A12-B08D-D8E98C5B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A888F8FA-903A-4E94-A380-62CF9D3E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62F9-61FB-450F-B9AF-115972270E66}" type="slidenum">
              <a:rPr lang="en-US" altLang="zh-CN"/>
              <a:pPr/>
              <a:t>45</a:t>
            </a:fld>
            <a:endParaRPr lang="en-US" altLang="zh-CN"/>
          </a:p>
        </p:txBody>
      </p:sp>
      <p:pic>
        <p:nvPicPr>
          <p:cNvPr id="633858" name="Picture 2" descr="未命名">
            <a:extLst>
              <a:ext uri="{FF2B5EF4-FFF2-40B4-BE49-F238E27FC236}">
                <a16:creationId xmlns:a16="http://schemas.microsoft.com/office/drawing/2014/main" id="{B7BC1782-A9FF-4F2B-BDAF-35E05225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59" name="Picture 3" descr="未命名">
            <a:extLst>
              <a:ext uri="{FF2B5EF4-FFF2-40B4-BE49-F238E27FC236}">
                <a16:creationId xmlns:a16="http://schemas.microsoft.com/office/drawing/2014/main" id="{2EFFA45A-E613-4AF7-9C06-EF5357FCB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86106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0" name="Picture 4" descr="未命名">
            <a:extLst>
              <a:ext uri="{FF2B5EF4-FFF2-40B4-BE49-F238E27FC236}">
                <a16:creationId xmlns:a16="http://schemas.microsoft.com/office/drawing/2014/main" id="{916FFB1A-A5F0-4C51-A22B-9AED301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97600"/>
            <a:ext cx="74676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1" name="Picture 5">
            <a:extLst>
              <a:ext uri="{FF2B5EF4-FFF2-40B4-BE49-F238E27FC236}">
                <a16:creationId xmlns:a16="http://schemas.microsoft.com/office/drawing/2014/main" id="{B6E9AE0F-3ED7-4A6D-9B2D-52ED30B5D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21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3863" name="Rectangle 7">
            <a:extLst>
              <a:ext uri="{FF2B5EF4-FFF2-40B4-BE49-F238E27FC236}">
                <a16:creationId xmlns:a16="http://schemas.microsoft.com/office/drawing/2014/main" id="{A69ACC94-8F73-411A-9720-4385BA038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343" y="5941363"/>
            <a:ext cx="839788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Image</a:t>
            </a:r>
          </a:p>
        </p:txBody>
      </p:sp>
      <p:sp>
        <p:nvSpPr>
          <p:cNvPr id="633864" name="Rectangle 8">
            <a:extLst>
              <a:ext uri="{FF2B5EF4-FFF2-40B4-BE49-F238E27FC236}">
                <a16:creationId xmlns:a16="http://schemas.microsoft.com/office/drawing/2014/main" id="{E9ECE7F0-2CF2-42A0-A441-0D9CE0BF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5943600"/>
            <a:ext cx="17907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Perspective plot</a:t>
            </a:r>
          </a:p>
        </p:txBody>
      </p:sp>
      <p:sp>
        <p:nvSpPr>
          <p:cNvPr id="633865" name="Rectangle 9">
            <a:extLst>
              <a:ext uri="{FF2B5EF4-FFF2-40B4-BE49-F238E27FC236}">
                <a16:creationId xmlns:a16="http://schemas.microsoft.com/office/drawing/2014/main" id="{0E3F5F03-F7AE-4B77-9CCA-4A3FF2B0E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931" y="5941363"/>
            <a:ext cx="21717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Radial cross section</a:t>
            </a:r>
          </a:p>
        </p:txBody>
      </p:sp>
      <p:graphicFrame>
        <p:nvGraphicFramePr>
          <p:cNvPr id="633866" name="Object 10">
            <a:extLst>
              <a:ext uri="{FF2B5EF4-FFF2-40B4-BE49-F238E27FC236}">
                <a16:creationId xmlns:a16="http://schemas.microsoft.com/office/drawing/2014/main" id="{5061337F-787A-460E-86D4-539A8C7D3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914400"/>
          <a:ext cx="28003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2" name="Equation" r:id="rId5" imgW="1866600" imgH="482400" progId="Equation.3">
                  <p:embed/>
                </p:oleObj>
              </mc:Choice>
              <mc:Fallback>
                <p:oleObj name="Equation" r:id="rId5" imgW="18666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14400"/>
                        <a:ext cx="2800350" cy="720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7" name="Object 11">
            <a:extLst>
              <a:ext uri="{FF2B5EF4-FFF2-40B4-BE49-F238E27FC236}">
                <a16:creationId xmlns:a16="http://schemas.microsoft.com/office/drawing/2014/main" id="{15FB4DF6-ECA2-4B19-8293-1844FBB84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743200"/>
          <a:ext cx="23431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3" name="Equation" r:id="rId7" imgW="1562040" imgH="711000" progId="Equation.3">
                  <p:embed/>
                </p:oleObj>
              </mc:Choice>
              <mc:Fallback>
                <p:oleObj name="Equation" r:id="rId7" imgW="156204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743200"/>
                        <a:ext cx="2343150" cy="1062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3868" name="Object 12">
            <a:extLst>
              <a:ext uri="{FF2B5EF4-FFF2-40B4-BE49-F238E27FC236}">
                <a16:creationId xmlns:a16="http://schemas.microsoft.com/office/drawing/2014/main" id="{1EFBBDE2-612D-478D-ACB1-0F1805E4F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648200"/>
          <a:ext cx="22145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4" name="Equation" r:id="rId9" imgW="1358640" imgH="406080" progId="Equation.3">
                  <p:embed/>
                </p:oleObj>
              </mc:Choice>
              <mc:Fallback>
                <p:oleObj name="Equation" r:id="rId9" imgW="135864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648200"/>
                        <a:ext cx="2214563" cy="6619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3869" name="Rectangle 13">
            <a:extLst>
              <a:ext uri="{FF2B5EF4-FFF2-40B4-BE49-F238E27FC236}">
                <a16:creationId xmlns:a16="http://schemas.microsoft.com/office/drawing/2014/main" id="{22B805BF-DD07-4833-9267-054DA09A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228600"/>
            <a:ext cx="2443162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Ideal highpass filter</a:t>
            </a:r>
          </a:p>
        </p:txBody>
      </p:sp>
      <p:sp>
        <p:nvSpPr>
          <p:cNvPr id="633870" name="Rectangle 14">
            <a:extLst>
              <a:ext uri="{FF2B5EF4-FFF2-40B4-BE49-F238E27FC236}">
                <a16:creationId xmlns:a16="http://schemas.microsoft.com/office/drawing/2014/main" id="{C078F59C-F21A-424B-A108-D49D15501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3" y="1981200"/>
            <a:ext cx="3213100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Butterworth highpass filter</a:t>
            </a:r>
          </a:p>
        </p:txBody>
      </p:sp>
      <p:sp>
        <p:nvSpPr>
          <p:cNvPr id="633871" name="Rectangle 15">
            <a:extLst>
              <a:ext uri="{FF2B5EF4-FFF2-40B4-BE49-F238E27FC236}">
                <a16:creationId xmlns:a16="http://schemas.microsoft.com/office/drawing/2014/main" id="{EB940EA7-AC20-4691-9145-6B36E3AEE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962400"/>
            <a:ext cx="2886075" cy="406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Gaussian highpass filter</a:t>
            </a:r>
          </a:p>
        </p:txBody>
      </p:sp>
      <p:graphicFrame>
        <p:nvGraphicFramePr>
          <p:cNvPr id="633872" name="Object 16">
            <a:extLst>
              <a:ext uri="{FF2B5EF4-FFF2-40B4-BE49-F238E27FC236}">
                <a16:creationId xmlns:a16="http://schemas.microsoft.com/office/drawing/2014/main" id="{BBCA6AC2-2C68-4AB0-AC1B-3A0BDB5C0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0525" y="5562600"/>
          <a:ext cx="18700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5" name="Equation" r:id="rId11" imgW="1409400" imgH="863280" progId="Equation.3">
                  <p:embed/>
                </p:oleObj>
              </mc:Choice>
              <mc:Fallback>
                <p:oleObj name="Equation" r:id="rId11" imgW="1409400" imgH="863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5562600"/>
                        <a:ext cx="1870075" cy="11414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>
            <a:extLst>
              <a:ext uri="{FF2B5EF4-FFF2-40B4-BE49-F238E27FC236}">
                <a16:creationId xmlns:a16="http://schemas.microsoft.com/office/drawing/2014/main" id="{A381ACF7-C63D-49B6-BCB4-7695F3B5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05B6914E-5A91-4253-B294-1A72555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786FC-0199-41CB-98BB-9D5C6B92CA25}" type="slidenum">
              <a:rPr lang="en-US" altLang="zh-CN"/>
              <a:pPr/>
              <a:t>46</a:t>
            </a:fld>
            <a:endParaRPr lang="en-US" altLang="zh-CN"/>
          </a:p>
        </p:txBody>
      </p:sp>
      <p:pic>
        <p:nvPicPr>
          <p:cNvPr id="636930" name="Picture 2" descr="未命名">
            <a:extLst>
              <a:ext uri="{FF2B5EF4-FFF2-40B4-BE49-F238E27FC236}">
                <a16:creationId xmlns:a16="http://schemas.microsoft.com/office/drawing/2014/main" id="{BF845715-B40F-4B4E-B1F2-26105161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1" name="Picture 3" descr="未命名">
            <a:extLst>
              <a:ext uri="{FF2B5EF4-FFF2-40B4-BE49-F238E27FC236}">
                <a16:creationId xmlns:a16="http://schemas.microsoft.com/office/drawing/2014/main" id="{2C7A4E5C-001B-4490-B664-909888376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91000"/>
            <a:ext cx="82296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2" name="Picture 4">
            <a:extLst>
              <a:ext uri="{FF2B5EF4-FFF2-40B4-BE49-F238E27FC236}">
                <a16:creationId xmlns:a16="http://schemas.microsoft.com/office/drawing/2014/main" id="{ADFC12D5-9FAF-4C45-9549-6AD746BD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0400"/>
            <a:ext cx="8763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6934" name="Rectangle 6">
            <a:extLst>
              <a:ext uri="{FF2B5EF4-FFF2-40B4-BE49-F238E27FC236}">
                <a16:creationId xmlns:a16="http://schemas.microsoft.com/office/drawing/2014/main" id="{BD47313E-8084-4987-839A-E76EE810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9075"/>
            <a:ext cx="4495800" cy="46672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Spatial representation of HPF</a:t>
            </a:r>
          </a:p>
        </p:txBody>
      </p:sp>
      <p:sp>
        <p:nvSpPr>
          <p:cNvPr id="636935" name="Rectangle 7">
            <a:extLst>
              <a:ext uri="{FF2B5EF4-FFF2-40B4-BE49-F238E27FC236}">
                <a16:creationId xmlns:a16="http://schemas.microsoft.com/office/drawing/2014/main" id="{737F1BCC-80B6-429F-851F-EA7E5649A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90" y="3353090"/>
            <a:ext cx="2193293" cy="369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Ideal highpass filter</a:t>
            </a:r>
          </a:p>
        </p:txBody>
      </p:sp>
      <p:sp>
        <p:nvSpPr>
          <p:cNvPr id="636936" name="Rectangle 8">
            <a:extLst>
              <a:ext uri="{FF2B5EF4-FFF2-40B4-BE49-F238E27FC236}">
                <a16:creationId xmlns:a16="http://schemas.microsoft.com/office/drawing/2014/main" id="{374D0DC6-484E-47B2-8DB2-818B61C11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034" y="3353090"/>
            <a:ext cx="2982912" cy="369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Butterworth highpass filter</a:t>
            </a:r>
          </a:p>
        </p:txBody>
      </p:sp>
      <p:sp>
        <p:nvSpPr>
          <p:cNvPr id="636937" name="Rectangle 9">
            <a:extLst>
              <a:ext uri="{FF2B5EF4-FFF2-40B4-BE49-F238E27FC236}">
                <a16:creationId xmlns:a16="http://schemas.microsoft.com/office/drawing/2014/main" id="{7E7E90A9-F9B7-4CF4-8057-C4D4D1EA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967" y="3353090"/>
            <a:ext cx="2596288" cy="36933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TW">
                <a:latin typeface="Tahoma" panose="020B0604030504040204" pitchFamily="34" charset="0"/>
                <a:ea typeface="PMingLiU" panose="02020500000000000000" pitchFamily="18" charset="-120"/>
              </a:rPr>
              <a:t>Gaussian highpass filter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0CD5FF02-73C1-426A-84E8-FC2C71B8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7D665696-F341-4351-B474-0835E9F0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A8D1-F860-4A96-A205-8B90521799A5}" type="slidenum">
              <a:rPr lang="en-US" altLang="zh-CN"/>
              <a:pPr/>
              <a:t>47</a:t>
            </a:fld>
            <a:endParaRPr lang="en-US" altLang="zh-CN"/>
          </a:p>
        </p:txBody>
      </p:sp>
      <p:pic>
        <p:nvPicPr>
          <p:cNvPr id="697348" name="Picture 4">
            <a:extLst>
              <a:ext uri="{FF2B5EF4-FFF2-40B4-BE49-F238E27FC236}">
                <a16:creationId xmlns:a16="http://schemas.microsoft.com/office/drawing/2014/main" id="{0E23078C-FB58-48DF-9E0E-F184FCD1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3225"/>
            <a:ext cx="906780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97349" name="Object 5">
            <a:extLst>
              <a:ext uri="{FF2B5EF4-FFF2-40B4-BE49-F238E27FC236}">
                <a16:creationId xmlns:a16="http://schemas.microsoft.com/office/drawing/2014/main" id="{3DD99A73-420E-46A9-8EE6-13B011E09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645025"/>
          <a:ext cx="12271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3" name="Equation" r:id="rId4" imgW="520560" imgH="228600" progId="Equation.3">
                  <p:embed/>
                </p:oleObj>
              </mc:Choice>
              <mc:Fallback>
                <p:oleObj name="Equation" r:id="rId4" imgW="520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5025"/>
                        <a:ext cx="1227138" cy="5365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0" name="Object 6">
            <a:extLst>
              <a:ext uri="{FF2B5EF4-FFF2-40B4-BE49-F238E27FC236}">
                <a16:creationId xmlns:a16="http://schemas.microsoft.com/office/drawing/2014/main" id="{E17915FA-F98E-4400-B865-D57204C0A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4645025"/>
          <a:ext cx="12573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4" name="Equation" r:id="rId6" imgW="533160" imgH="228600" progId="Equation.3">
                  <p:embed/>
                </p:oleObj>
              </mc:Choice>
              <mc:Fallback>
                <p:oleObj name="Equation" r:id="rId6" imgW="5331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645025"/>
                        <a:ext cx="1257300" cy="5365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51" name="Object 7">
            <a:extLst>
              <a:ext uri="{FF2B5EF4-FFF2-40B4-BE49-F238E27FC236}">
                <a16:creationId xmlns:a16="http://schemas.microsoft.com/office/drawing/2014/main" id="{61D13184-266F-4654-8832-B94175D27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6100" y="4645025"/>
          <a:ext cx="12573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25" name="Equation" r:id="rId8" imgW="533160" imgH="228600" progId="Equation.3">
                  <p:embed/>
                </p:oleObj>
              </mc:Choice>
              <mc:Fallback>
                <p:oleObj name="Equation" r:id="rId8" imgW="533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4645025"/>
                        <a:ext cx="1257300" cy="5365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7352" name="Rectangle 8">
            <a:extLst>
              <a:ext uri="{FF2B5EF4-FFF2-40B4-BE49-F238E27FC236}">
                <a16:creationId xmlns:a16="http://schemas.microsoft.com/office/drawing/2014/main" id="{EC38464A-8166-4A1C-8748-940895BF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219200"/>
            <a:ext cx="153035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Ringing </a:t>
            </a:r>
          </a:p>
        </p:txBody>
      </p:sp>
      <p:sp>
        <p:nvSpPr>
          <p:cNvPr id="697353" name="Rectangle 9">
            <a:extLst>
              <a:ext uri="{FF2B5EF4-FFF2-40B4-BE49-F238E27FC236}">
                <a16:creationId xmlns:a16="http://schemas.microsoft.com/office/drawing/2014/main" id="{F558292E-EFB1-4ED4-8B72-3FAF62F8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371475"/>
            <a:ext cx="35179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Ideal</a:t>
            </a:r>
            <a:r>
              <a:rPr kumimoji="1" lang="en-US" altLang="zh-CN" sz="2400">
                <a:latin typeface="Tahoma" panose="020B0604030504040204" pitchFamily="34" charset="0"/>
                <a:ea typeface="PMingLiU" panose="02020500000000000000" pitchFamily="18" charset="-120"/>
              </a:rPr>
              <a:t>  </a:t>
            </a:r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highpass filter</a:t>
            </a:r>
          </a:p>
        </p:txBody>
      </p:sp>
      <p:sp>
        <p:nvSpPr>
          <p:cNvPr id="697356" name="Rectangle 12">
            <a:extLst>
              <a:ext uri="{FF2B5EF4-FFF2-40B4-BE49-F238E27FC236}">
                <a16:creationId xmlns:a16="http://schemas.microsoft.com/office/drawing/2014/main" id="{AF3D397E-BBE4-4125-8913-A083F6B73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1219200"/>
            <a:ext cx="153035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Ringing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DDFC0AC5-CD7F-41F2-BBF7-0A85634F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549C9443-59BC-4240-8FC4-00F82B4D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4F7B-4696-48DE-B13F-7233E675F195}" type="slidenum">
              <a:rPr lang="en-US" altLang="zh-CN"/>
              <a:pPr/>
              <a:t>48</a:t>
            </a:fld>
            <a:endParaRPr lang="en-US" altLang="zh-CN"/>
          </a:p>
        </p:txBody>
      </p:sp>
      <p:pic>
        <p:nvPicPr>
          <p:cNvPr id="701444" name="Picture 4">
            <a:extLst>
              <a:ext uri="{FF2B5EF4-FFF2-40B4-BE49-F238E27FC236}">
                <a16:creationId xmlns:a16="http://schemas.microsoft.com/office/drawing/2014/main" id="{A204B25B-A272-484A-9312-DFD342E5C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3650"/>
            <a:ext cx="9144000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1445" name="Object 5">
            <a:extLst>
              <a:ext uri="{FF2B5EF4-FFF2-40B4-BE49-F238E27FC236}">
                <a16:creationId xmlns:a16="http://schemas.microsoft.com/office/drawing/2014/main" id="{18042C8C-1998-408E-851B-6B52C9FB2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753850"/>
              </p:ext>
            </p:extLst>
          </p:nvPr>
        </p:nvGraphicFramePr>
        <p:xfrm>
          <a:off x="914400" y="4191000"/>
          <a:ext cx="13017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7" name="Equation" r:id="rId4" imgW="520560" imgH="228600" progId="Equation.3">
                  <p:embed/>
                </p:oleObj>
              </mc:Choice>
              <mc:Fallback>
                <p:oleObj name="Equation" r:id="rId4" imgW="5205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1301750" cy="5683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6" name="Object 6">
            <a:extLst>
              <a:ext uri="{FF2B5EF4-FFF2-40B4-BE49-F238E27FC236}">
                <a16:creationId xmlns:a16="http://schemas.microsoft.com/office/drawing/2014/main" id="{52ED04A6-F614-4D20-8AB4-1CC8B86B6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752552"/>
              </p:ext>
            </p:extLst>
          </p:nvPr>
        </p:nvGraphicFramePr>
        <p:xfrm>
          <a:off x="3924300" y="4191000"/>
          <a:ext cx="13335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8" name="Equation" r:id="rId6" imgW="533160" imgH="228600" progId="Equation.3">
                  <p:embed/>
                </p:oleObj>
              </mc:Choice>
              <mc:Fallback>
                <p:oleObj name="Equation" r:id="rId6" imgW="5331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191000"/>
                        <a:ext cx="1333500" cy="5683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7" name="Object 7">
            <a:extLst>
              <a:ext uri="{FF2B5EF4-FFF2-40B4-BE49-F238E27FC236}">
                <a16:creationId xmlns:a16="http://schemas.microsoft.com/office/drawing/2014/main" id="{245501D6-4DC6-4B2C-9FB3-8FCAD2145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798497"/>
              </p:ext>
            </p:extLst>
          </p:nvPr>
        </p:nvGraphicFramePr>
        <p:xfrm>
          <a:off x="6896100" y="4191000"/>
          <a:ext cx="13335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9" name="Equation" r:id="rId8" imgW="533160" imgH="228600" progId="Equation.3">
                  <p:embed/>
                </p:oleObj>
              </mc:Choice>
              <mc:Fallback>
                <p:oleObj name="Equation" r:id="rId8" imgW="5331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4191000"/>
                        <a:ext cx="1333500" cy="56832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1448" name="Rectangle 8">
            <a:extLst>
              <a:ext uri="{FF2B5EF4-FFF2-40B4-BE49-F238E27FC236}">
                <a16:creationId xmlns:a16="http://schemas.microsoft.com/office/drawing/2014/main" id="{30210276-69A6-4068-9B6C-8AE79299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1143000" cy="406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000">
                <a:latin typeface="Tahoma" panose="020B0604030504040204" pitchFamily="34" charset="0"/>
                <a:ea typeface="PMingLiU" panose="02020500000000000000" pitchFamily="18" charset="-120"/>
              </a:rPr>
              <a:t>Ringing </a:t>
            </a:r>
          </a:p>
        </p:txBody>
      </p:sp>
      <p:sp>
        <p:nvSpPr>
          <p:cNvPr id="701450" name="Text Box 10">
            <a:extLst>
              <a:ext uri="{FF2B5EF4-FFF2-40B4-BE49-F238E27FC236}">
                <a16:creationId xmlns:a16="http://schemas.microsoft.com/office/drawing/2014/main" id="{069E1763-5CD0-4ED9-94E4-303E0A0A8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06473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/>
              <a:t>BHPF</a:t>
            </a:r>
            <a:r>
              <a:rPr lang="zh-CN" altLang="en-US" sz="2400"/>
              <a:t>的结果比</a:t>
            </a:r>
            <a:r>
              <a:rPr lang="en-US" altLang="zh-CN" sz="2400"/>
              <a:t>IHPF</a:t>
            </a:r>
            <a:r>
              <a:rPr lang="zh-CN" altLang="en-US" sz="2400"/>
              <a:t>的结果平滑得多</a:t>
            </a:r>
          </a:p>
        </p:txBody>
      </p:sp>
      <p:sp>
        <p:nvSpPr>
          <p:cNvPr id="701451" name="Rectangle 11">
            <a:extLst>
              <a:ext uri="{FF2B5EF4-FFF2-40B4-BE49-F238E27FC236}">
                <a16:creationId xmlns:a16="http://schemas.microsoft.com/office/drawing/2014/main" id="{C6367C85-8EAD-4782-AD58-4BB93DC12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4191000" cy="4667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Butterworth</a:t>
            </a:r>
            <a:r>
              <a:rPr kumimoji="1" lang="en-US" altLang="zh-CN" sz="2400">
                <a:latin typeface="Tahoma" panose="020B060403050404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highpass filter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E9C8F3E5-31A1-4387-9A29-E4A50928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A3B0B1EC-481E-4E4D-9FA4-A9317754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2CFBD-743F-437E-8144-F7E49B23B749}" type="slidenum">
              <a:rPr lang="en-US" altLang="zh-CN"/>
              <a:pPr/>
              <a:t>49</a:t>
            </a:fld>
            <a:endParaRPr lang="en-US" altLang="zh-CN"/>
          </a:p>
        </p:txBody>
      </p:sp>
      <p:pic>
        <p:nvPicPr>
          <p:cNvPr id="703492" name="Picture 4">
            <a:extLst>
              <a:ext uri="{FF2B5EF4-FFF2-40B4-BE49-F238E27FC236}">
                <a16:creationId xmlns:a16="http://schemas.microsoft.com/office/drawing/2014/main" id="{6A6A48A2-F714-4175-8D89-D3C02D69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402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3494" name="Rectangle 6">
            <a:extLst>
              <a:ext uri="{FF2B5EF4-FFF2-40B4-BE49-F238E27FC236}">
                <a16:creationId xmlns:a16="http://schemas.microsoft.com/office/drawing/2014/main" id="{C8ED6566-938A-4419-BAD4-090931FFD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45720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Gaussian</a:t>
            </a:r>
            <a:r>
              <a:rPr kumimoji="1" lang="en-US" altLang="zh-CN" sz="2400">
                <a:latin typeface="Tahoma" panose="020B0604030504040204" pitchFamily="34" charset="0"/>
                <a:ea typeface="PMingLiU" panose="02020500000000000000" pitchFamily="18" charset="-120"/>
              </a:rPr>
              <a:t> </a:t>
            </a:r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highpass filter</a:t>
            </a:r>
          </a:p>
        </p:txBody>
      </p:sp>
      <p:graphicFrame>
        <p:nvGraphicFramePr>
          <p:cNvPr id="703495" name="Object 7">
            <a:extLst>
              <a:ext uri="{FF2B5EF4-FFF2-40B4-BE49-F238E27FC236}">
                <a16:creationId xmlns:a16="http://schemas.microsoft.com/office/drawing/2014/main" id="{D75AACC4-5D8B-4E5C-BC0F-468E0AE8D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405072"/>
              </p:ext>
            </p:extLst>
          </p:nvPr>
        </p:nvGraphicFramePr>
        <p:xfrm>
          <a:off x="1066800" y="4191000"/>
          <a:ext cx="13763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1" name="Equation" r:id="rId4" imgW="520560" imgH="228600" progId="Equation.3">
                  <p:embed/>
                </p:oleObj>
              </mc:Choice>
              <mc:Fallback>
                <p:oleObj name="Equation" r:id="rId4" imgW="5205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376363" cy="6016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6" name="Object 8">
            <a:extLst>
              <a:ext uri="{FF2B5EF4-FFF2-40B4-BE49-F238E27FC236}">
                <a16:creationId xmlns:a16="http://schemas.microsoft.com/office/drawing/2014/main" id="{DFAFECA0-B97A-438C-A900-CF8D8D326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221101"/>
              </p:ext>
            </p:extLst>
          </p:nvPr>
        </p:nvGraphicFramePr>
        <p:xfrm>
          <a:off x="3846512" y="4191000"/>
          <a:ext cx="14112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2" name="Equation" r:id="rId6" imgW="533160" imgH="228600" progId="Equation.3">
                  <p:embed/>
                </p:oleObj>
              </mc:Choice>
              <mc:Fallback>
                <p:oleObj name="Equation" r:id="rId6" imgW="5331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2" y="4191000"/>
                        <a:ext cx="1411288" cy="6016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3497" name="Object 9">
            <a:extLst>
              <a:ext uri="{FF2B5EF4-FFF2-40B4-BE49-F238E27FC236}">
                <a16:creationId xmlns:a16="http://schemas.microsoft.com/office/drawing/2014/main" id="{29F010CE-8764-4B53-8C8B-031ACACB6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957685"/>
              </p:ext>
            </p:extLst>
          </p:nvPr>
        </p:nvGraphicFramePr>
        <p:xfrm>
          <a:off x="6858000" y="4191000"/>
          <a:ext cx="14097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3" name="Equation" r:id="rId8" imgW="533160" imgH="228600" progId="Equation.3">
                  <p:embed/>
                </p:oleObj>
              </mc:Choice>
              <mc:Fallback>
                <p:oleObj name="Equation" r:id="rId8" imgW="5331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91000"/>
                        <a:ext cx="1409700" cy="6016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3498" name="Text Box 10">
            <a:extLst>
              <a:ext uri="{FF2B5EF4-FFF2-40B4-BE49-F238E27FC236}">
                <a16:creationId xmlns:a16="http://schemas.microsoft.com/office/drawing/2014/main" id="{FAAF8285-807A-4CEF-8DA2-125EE3142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5499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/>
              <a:t>GHPF</a:t>
            </a:r>
            <a:r>
              <a:rPr lang="zh-CN" altLang="en-US" sz="2400"/>
              <a:t>的结果比</a:t>
            </a:r>
            <a:r>
              <a:rPr lang="en-US" altLang="zh-CN" sz="2400"/>
              <a:t>BHBF</a:t>
            </a:r>
            <a:r>
              <a:rPr lang="zh-CN" altLang="en-US" sz="2400"/>
              <a:t>和</a:t>
            </a:r>
            <a:r>
              <a:rPr lang="en-US" altLang="zh-CN" sz="2400"/>
              <a:t>IHPF</a:t>
            </a:r>
            <a:r>
              <a:rPr lang="zh-CN" altLang="en-US" sz="2400"/>
              <a:t>的结果更平滑</a:t>
            </a:r>
          </a:p>
        </p:txBody>
      </p:sp>
      <p:sp>
        <p:nvSpPr>
          <p:cNvPr id="703499" name="Rectangle 11">
            <a:extLst>
              <a:ext uri="{FF2B5EF4-FFF2-40B4-BE49-F238E27FC236}">
                <a16:creationId xmlns:a16="http://schemas.microsoft.com/office/drawing/2014/main" id="{1DBD067A-713D-4ED7-B12E-8357328A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904875"/>
            <a:ext cx="1530350" cy="4667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Ringing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0966DB8-DCFD-488B-AB88-3F085C4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A624748-F7CA-4EF0-BEE2-727DBC04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10FA-48F9-49EC-8BAC-8A8AB8AF02E9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649218" name="Picture 2" descr="未命名">
            <a:extLst>
              <a:ext uri="{FF2B5EF4-FFF2-40B4-BE49-F238E27FC236}">
                <a16:creationId xmlns:a16="http://schemas.microsoft.com/office/drawing/2014/main" id="{044B7514-5C42-436C-A03C-A549F6CA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BCDA21D-8A55-4D1D-9C84-3B25BD253873}"/>
              </a:ext>
            </a:extLst>
          </p:cNvPr>
          <p:cNvSpPr/>
          <p:nvPr/>
        </p:nvSpPr>
        <p:spPr>
          <a:xfrm>
            <a:off x="304800" y="5791200"/>
            <a:ext cx="8458200" cy="93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9219" name="Picture 3">
            <a:extLst>
              <a:ext uri="{FF2B5EF4-FFF2-40B4-BE49-F238E27FC236}">
                <a16:creationId xmlns:a16="http://schemas.microsoft.com/office/drawing/2014/main" id="{19EDB789-C6D1-4FA7-BAFE-E2C065144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162800" cy="651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9D204B4-5CBD-4223-AA79-184498DE0835}"/>
              </a:ext>
            </a:extLst>
          </p:cNvPr>
          <p:cNvSpPr/>
          <p:nvPr/>
        </p:nvSpPr>
        <p:spPr>
          <a:xfrm>
            <a:off x="564573" y="2478806"/>
            <a:ext cx="8052666" cy="235058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日期占位符 5">
            <a:extLst>
              <a:ext uri="{FF2B5EF4-FFF2-40B4-BE49-F238E27FC236}">
                <a16:creationId xmlns:a16="http://schemas.microsoft.com/office/drawing/2014/main" id="{8104B9A4-D24E-4843-9992-4BFF33B9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B32AC971-757D-4F08-A3B5-C37CE562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AFC1-F017-4EA8-9599-835C0E63826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827394" name="Rectangle 2">
            <a:extLst>
              <a:ext uri="{FF2B5EF4-FFF2-40B4-BE49-F238E27FC236}">
                <a16:creationId xmlns:a16="http://schemas.microsoft.com/office/drawing/2014/main" id="{67797E22-664F-4CC3-B1AE-0B169DF03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频率域的拉普拉斯算子定义</a:t>
            </a:r>
          </a:p>
        </p:txBody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D871BE17-4A8A-434F-AB80-8D5F41ED358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7396" name="Object 4">
                <a:extLst>
                  <a:ext uri="{FF2B5EF4-FFF2-40B4-BE49-F238E27FC236}">
                    <a16:creationId xmlns:a16="http://schemas.microsoft.com/office/drawing/2014/main" id="{8881356B-47D9-4B68-9456-7E26C1E6F198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2738438" y="1160605"/>
                <a:ext cx="3505200" cy="10477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anchor="ctr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827396" name="Object 4">
                <a:extLst>
                  <a:ext uri="{FF2B5EF4-FFF2-40B4-BE49-F238E27FC236}">
                    <a16:creationId xmlns:a16="http://schemas.microsoft.com/office/drawing/2014/main" id="{8881356B-47D9-4B68-9456-7E26C1E6F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738438" y="1160605"/>
                <a:ext cx="3505200" cy="1047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7398" name="Object 6">
                <a:extLst>
                  <a:ext uri="{FF2B5EF4-FFF2-40B4-BE49-F238E27FC236}">
                    <a16:creationId xmlns:a16="http://schemas.microsoft.com/office/drawing/2014/main" id="{7C4EFB16-3615-48E9-837B-7953981B322D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703262" y="2604979"/>
                <a:ext cx="7737475" cy="14620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                               =−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827398" name="Object 6">
                <a:extLst>
                  <a:ext uri="{FF2B5EF4-FFF2-40B4-BE49-F238E27FC236}">
                    <a16:creationId xmlns:a16="http://schemas.microsoft.com/office/drawing/2014/main" id="{7C4EFB16-3615-48E9-837B-7953981B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703262" y="2604979"/>
                <a:ext cx="7737475" cy="146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7401" name="Object 9">
            <a:extLst>
              <a:ext uri="{FF2B5EF4-FFF2-40B4-BE49-F238E27FC236}">
                <a16:creationId xmlns:a16="http://schemas.microsoft.com/office/drawing/2014/main" id="{296B2FA9-3472-4ACC-AE8C-8414614E9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10793"/>
              </p:ext>
            </p:extLst>
          </p:nvPr>
        </p:nvGraphicFramePr>
        <p:xfrm>
          <a:off x="2678473" y="5109946"/>
          <a:ext cx="41910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0" name="公式" r:id="rId6" imgW="1218960" imgH="228600" progId="Equation.3">
                  <p:embed/>
                </p:oleObj>
              </mc:Choice>
              <mc:Fallback>
                <p:oleObj name="公式" r:id="rId6" imgW="12189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473" y="5109946"/>
                        <a:ext cx="4191000" cy="785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7402" name="Object 10">
                <a:extLst>
                  <a:ext uri="{FF2B5EF4-FFF2-40B4-BE49-F238E27FC236}">
                    <a16:creationId xmlns:a16="http://schemas.microsoft.com/office/drawing/2014/main" id="{CBE80B36-3A2E-499D-828E-7C891E286E69}"/>
                  </a:ext>
                </a:extLst>
              </p:cNvPr>
              <p:cNvSpPr txBox="1"/>
              <p:nvPr/>
            </p:nvSpPr>
            <p:spPr bwMode="auto">
              <a:xfrm>
                <a:off x="915843" y="4136014"/>
                <a:ext cx="7350125" cy="57308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827402" name="Object 10">
                <a:extLst>
                  <a:ext uri="{FF2B5EF4-FFF2-40B4-BE49-F238E27FC236}">
                    <a16:creationId xmlns:a16="http://schemas.microsoft.com/office/drawing/2014/main" id="{CBE80B36-3A2E-499D-828E-7C891E286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843" y="4136014"/>
                <a:ext cx="7350125" cy="573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5">
            <a:extLst>
              <a:ext uri="{FF2B5EF4-FFF2-40B4-BE49-F238E27FC236}">
                <a16:creationId xmlns:a16="http://schemas.microsoft.com/office/drawing/2014/main" id="{22A85802-8754-4BF9-85BD-FB62EA59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D7651BCF-DAD0-4F29-BE7E-B1961A80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11BA-3DB7-47A1-917A-D959AB9CF7F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2BB5F6C2-D835-461B-9721-C1D2FDF7C3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7967662" cy="4953000"/>
          </a:xfrm>
        </p:spPr>
        <p:txBody>
          <a:bodyPr/>
          <a:lstStyle/>
          <a:p>
            <a:r>
              <a:rPr lang="zh-CN" altLang="en-US" sz="2400"/>
              <a:t>原点从</a:t>
            </a:r>
            <a:r>
              <a:rPr lang="en-US" altLang="zh-CN" sz="2400"/>
              <a:t>(0,0)</a:t>
            </a:r>
            <a:r>
              <a:rPr lang="zh-CN" altLang="en-US" sz="2400"/>
              <a:t>移到</a:t>
            </a:r>
            <a:r>
              <a:rPr lang="en-US" altLang="zh-CN" sz="2400"/>
              <a:t>(M/2,N/2)</a:t>
            </a:r>
            <a:r>
              <a:rPr lang="zh-CN" altLang="en-US" sz="2400"/>
              <a:t>，所以滤波函数平移为</a:t>
            </a:r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空间域拉普拉斯算子滤波后的图像可由计算</a:t>
            </a:r>
            <a:r>
              <a:rPr lang="en-US" altLang="zh-CN" sz="2400"/>
              <a:t>H(u,v)F(u,v)</a:t>
            </a:r>
            <a:r>
              <a:rPr lang="zh-CN" altLang="en-US" sz="2400"/>
              <a:t>的反</a:t>
            </a:r>
            <a:r>
              <a:rPr lang="en-US" altLang="zh-CN" sz="2400"/>
              <a:t>Fourier</a:t>
            </a:r>
            <a:r>
              <a:rPr lang="zh-CN" altLang="en-US" sz="2400"/>
              <a:t>变换得到</a:t>
            </a:r>
          </a:p>
          <a:p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endParaRPr lang="zh-CN" altLang="en-US" sz="2400">
              <a:solidFill>
                <a:srgbClr val="0000CC"/>
              </a:solidFill>
            </a:endParaRPr>
          </a:p>
          <a:p>
            <a:r>
              <a:rPr lang="zh-CN" altLang="en-US" sz="2400">
                <a:solidFill>
                  <a:srgbClr val="0000CC"/>
                </a:solidFill>
              </a:rPr>
              <a:t>空间域和频率域拉普拉斯算子的</a:t>
            </a:r>
            <a:r>
              <a:rPr lang="en-US" altLang="zh-CN" sz="2400">
                <a:solidFill>
                  <a:srgbClr val="0000CC"/>
                </a:solidFill>
              </a:rPr>
              <a:t>Fourier</a:t>
            </a:r>
            <a:r>
              <a:rPr lang="zh-CN" altLang="en-US" sz="2400">
                <a:solidFill>
                  <a:srgbClr val="0000CC"/>
                </a:solidFill>
              </a:rPr>
              <a:t>变换对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0468" name="Object 4">
                <a:extLst>
                  <a:ext uri="{FF2B5EF4-FFF2-40B4-BE49-F238E27FC236}">
                    <a16:creationId xmlns:a16="http://schemas.microsoft.com/office/drawing/2014/main" id="{D2FABED1-F588-4A2A-809A-B1B94C635CB9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066800" y="3605645"/>
                <a:ext cx="7315200" cy="582613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 anchor="ctr"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830468" name="Object 4">
                <a:extLst>
                  <a:ext uri="{FF2B5EF4-FFF2-40B4-BE49-F238E27FC236}">
                    <a16:creationId xmlns:a16="http://schemas.microsoft.com/office/drawing/2014/main" id="{D2FABED1-F588-4A2A-809A-B1B94C635CB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066800" y="3605645"/>
                <a:ext cx="7315200" cy="582613"/>
              </a:xfrm>
              <a:prstGeom prst="rect">
                <a:avLst/>
              </a:prstGeom>
              <a:blipFill>
                <a:blip r:embed="rId3"/>
                <a:stretch>
                  <a:fillRect b="-510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471" name="Object 7">
                <a:extLst>
                  <a:ext uri="{FF2B5EF4-FFF2-40B4-BE49-F238E27FC236}">
                    <a16:creationId xmlns:a16="http://schemas.microsoft.com/office/drawing/2014/main" id="{3140EB73-83AC-4C25-999D-0928576D915C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066800" y="5193650"/>
                <a:ext cx="6629400" cy="550862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⇔−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830471" name="Object 7">
                <a:extLst>
                  <a:ext uri="{FF2B5EF4-FFF2-40B4-BE49-F238E27FC236}">
                    <a16:creationId xmlns:a16="http://schemas.microsoft.com/office/drawing/2014/main" id="{3140EB73-83AC-4C25-999D-0928576D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066800" y="5193650"/>
                <a:ext cx="6629400" cy="5508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30474" name="Object 10">
            <a:extLst>
              <a:ext uri="{FF2B5EF4-FFF2-40B4-BE49-F238E27FC236}">
                <a16:creationId xmlns:a16="http://schemas.microsoft.com/office/drawing/2014/main" id="{24D7DA30-D3EF-48A4-B23F-F7676A294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933810"/>
              </p:ext>
            </p:extLst>
          </p:nvPr>
        </p:nvGraphicFramePr>
        <p:xfrm>
          <a:off x="1143000" y="1742209"/>
          <a:ext cx="5486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7" name="公式" r:id="rId5" imgW="2273040" imgH="241200" progId="Equation.3">
                  <p:embed/>
                </p:oleObj>
              </mc:Choice>
              <mc:Fallback>
                <p:oleObj name="公式" r:id="rId5" imgW="227304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42209"/>
                        <a:ext cx="5486400" cy="5826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559475CC-BF15-42B4-A387-B723C35C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A46FE89-BD96-40A3-B336-40AB8783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23A8-0724-4E64-A755-9F46934DE36D}" type="slidenum">
              <a:rPr lang="en-US" altLang="zh-CN"/>
              <a:pPr/>
              <a:t>52</a:t>
            </a:fld>
            <a:endParaRPr lang="en-US" altLang="zh-CN"/>
          </a:p>
        </p:txBody>
      </p:sp>
      <p:pic>
        <p:nvPicPr>
          <p:cNvPr id="706563" name="Picture 3">
            <a:extLst>
              <a:ext uri="{FF2B5EF4-FFF2-40B4-BE49-F238E27FC236}">
                <a16:creationId xmlns:a16="http://schemas.microsoft.com/office/drawing/2014/main" id="{08F60D47-F505-4353-963E-6BF1F95E1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5926138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B189EA-8566-4A6F-89AA-87B0A4D4B2EF}"/>
              </a:ext>
            </a:extLst>
          </p:cNvPr>
          <p:cNvSpPr/>
          <p:nvPr/>
        </p:nvSpPr>
        <p:spPr>
          <a:xfrm>
            <a:off x="5257800" y="600507"/>
            <a:ext cx="3785755" cy="46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DF69D7-656C-45A3-AB70-74152154E734}"/>
              </a:ext>
            </a:extLst>
          </p:cNvPr>
          <p:cNvSpPr/>
          <p:nvPr/>
        </p:nvSpPr>
        <p:spPr>
          <a:xfrm>
            <a:off x="5908676" y="6026078"/>
            <a:ext cx="2989262" cy="46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564" name="Text Box 4">
            <a:extLst>
              <a:ext uri="{FF2B5EF4-FFF2-40B4-BE49-F238E27FC236}">
                <a16:creationId xmlns:a16="http://schemas.microsoft.com/office/drawing/2014/main" id="{6365F6E0-0783-4ADD-8B58-AF52B5C5E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138" y="381000"/>
            <a:ext cx="32766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(a) </a:t>
            </a:r>
            <a:r>
              <a:rPr lang="zh-CN" altLang="en-US"/>
              <a:t>频率域拉普拉斯的三维图</a:t>
            </a:r>
          </a:p>
          <a:p>
            <a:endParaRPr lang="zh-CN" altLang="en-US"/>
          </a:p>
          <a:p>
            <a:r>
              <a:rPr lang="en-US" altLang="zh-CN"/>
              <a:t>(b) </a:t>
            </a:r>
            <a:r>
              <a:rPr lang="zh-CN" altLang="en-US"/>
              <a:t>图</a:t>
            </a:r>
            <a:r>
              <a:rPr lang="en-US" altLang="zh-CN"/>
              <a:t>a</a:t>
            </a:r>
            <a:r>
              <a:rPr lang="zh-CN" altLang="en-US"/>
              <a:t>的图像表示</a:t>
            </a:r>
          </a:p>
          <a:p>
            <a:endParaRPr lang="zh-CN" altLang="en-US"/>
          </a:p>
          <a:p>
            <a:r>
              <a:rPr lang="en-US" altLang="zh-CN"/>
              <a:t>(c) </a:t>
            </a:r>
            <a:r>
              <a:rPr lang="zh-CN" altLang="en-US"/>
              <a:t>图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Fourier</a:t>
            </a:r>
            <a:r>
              <a:rPr lang="zh-CN" altLang="en-US"/>
              <a:t>反变换得到的空间域拉普拉斯</a:t>
            </a:r>
          </a:p>
          <a:p>
            <a:endParaRPr lang="zh-CN" altLang="en-US"/>
          </a:p>
          <a:p>
            <a:r>
              <a:rPr lang="en-US" altLang="zh-CN"/>
              <a:t>(d) </a:t>
            </a:r>
            <a:r>
              <a:rPr lang="zh-CN" altLang="en-US"/>
              <a:t>图</a:t>
            </a:r>
            <a:r>
              <a:rPr lang="en-US" altLang="zh-CN"/>
              <a:t>c</a:t>
            </a:r>
            <a:r>
              <a:rPr lang="zh-CN" altLang="en-US"/>
              <a:t>的放大图像</a:t>
            </a:r>
          </a:p>
          <a:p>
            <a:endParaRPr lang="zh-CN" altLang="en-US"/>
          </a:p>
          <a:p>
            <a:r>
              <a:rPr lang="en-US" altLang="zh-CN"/>
              <a:t>(e) </a:t>
            </a:r>
            <a:r>
              <a:rPr lang="zh-CN" altLang="en-US"/>
              <a:t>通过图</a:t>
            </a:r>
            <a:r>
              <a:rPr lang="en-US" altLang="zh-CN"/>
              <a:t>d</a:t>
            </a:r>
            <a:r>
              <a:rPr lang="zh-CN" altLang="en-US"/>
              <a:t>中心的灰度图</a:t>
            </a:r>
          </a:p>
          <a:p>
            <a:endParaRPr lang="zh-CN" altLang="en-US"/>
          </a:p>
          <a:p>
            <a:r>
              <a:rPr lang="en-US" altLang="zh-CN"/>
              <a:t>(f) </a:t>
            </a:r>
            <a:r>
              <a:rPr lang="zh-CN" altLang="en-US"/>
              <a:t>空间域的拉普拉斯模板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>
            <a:extLst>
              <a:ext uri="{FF2B5EF4-FFF2-40B4-BE49-F238E27FC236}">
                <a16:creationId xmlns:a16="http://schemas.microsoft.com/office/drawing/2014/main" id="{AC99E8AB-246E-4AE5-8E3E-E0EE6750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5F561C3-787B-4B39-9290-12496C23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1605-4296-4D5F-B4AC-6E6160354AC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9D3B95-DD59-4E5B-8D4A-F59CF566F137}"/>
              </a:ext>
            </a:extLst>
          </p:cNvPr>
          <p:cNvSpPr/>
          <p:nvPr/>
        </p:nvSpPr>
        <p:spPr>
          <a:xfrm>
            <a:off x="381000" y="6055446"/>
            <a:ext cx="8153400" cy="46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7BB8AA-38B3-4ADB-9C24-75BF0DFEFE11}"/>
              </a:ext>
            </a:extLst>
          </p:cNvPr>
          <p:cNvSpPr/>
          <p:nvPr/>
        </p:nvSpPr>
        <p:spPr>
          <a:xfrm>
            <a:off x="180109" y="684573"/>
            <a:ext cx="8153400" cy="46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07587" name="Picture 3">
            <a:extLst>
              <a:ext uri="{FF2B5EF4-FFF2-40B4-BE49-F238E27FC236}">
                <a16:creationId xmlns:a16="http://schemas.microsoft.com/office/drawing/2014/main" id="{BFDC6FE9-EB40-49C4-9023-78C6C756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75"/>
            <a:ext cx="74676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7588" name="Text Box 4">
            <a:extLst>
              <a:ext uri="{FF2B5EF4-FFF2-40B4-BE49-F238E27FC236}">
                <a16:creationId xmlns:a16="http://schemas.microsoft.com/office/drawing/2014/main" id="{F437EB63-5FA1-4CE5-B609-8DAACD40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114800"/>
            <a:ext cx="31242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/>
              <a:t>a </a:t>
            </a:r>
            <a:r>
              <a:rPr lang="zh-CN" altLang="en-US" sz="2000"/>
              <a:t>月球北极图像</a:t>
            </a:r>
          </a:p>
          <a:p>
            <a:r>
              <a:rPr lang="en-US" altLang="zh-CN" sz="2000"/>
              <a:t>b </a:t>
            </a:r>
            <a:r>
              <a:rPr lang="zh-CN" altLang="en-US" sz="2000"/>
              <a:t>拉普拉斯滤波后的图像</a:t>
            </a:r>
          </a:p>
          <a:p>
            <a:r>
              <a:rPr lang="en-US" altLang="zh-CN" sz="2000"/>
              <a:t>c </a:t>
            </a:r>
            <a:r>
              <a:rPr lang="zh-CN" altLang="en-US" sz="2000"/>
              <a:t>标定后的图像：</a:t>
            </a:r>
          </a:p>
          <a:p>
            <a:r>
              <a:rPr lang="en-US" altLang="zh-CN" sz="2000"/>
              <a:t>d </a:t>
            </a:r>
            <a:r>
              <a:rPr lang="zh-CN" altLang="en-US" sz="2000"/>
              <a:t>增强的图像</a:t>
            </a:r>
            <a:r>
              <a:rPr lang="en-US" altLang="zh-CN" sz="2000"/>
              <a:t>;</a:t>
            </a:r>
            <a:r>
              <a:rPr lang="zh-CN" altLang="en-US" sz="2000"/>
              <a:t>原图＋拉普拉斯图像</a:t>
            </a:r>
          </a:p>
          <a:p>
            <a:pPr>
              <a:spcBef>
                <a:spcPct val="50000"/>
              </a:spcBef>
            </a:pPr>
            <a:endParaRPr lang="en-US" altLang="zh-CN" sz="2000"/>
          </a:p>
        </p:txBody>
      </p:sp>
      <p:graphicFrame>
        <p:nvGraphicFramePr>
          <p:cNvPr id="707589" name="Object 5">
            <a:extLst>
              <a:ext uri="{FF2B5EF4-FFF2-40B4-BE49-F238E27FC236}">
                <a16:creationId xmlns:a16="http://schemas.microsoft.com/office/drawing/2014/main" id="{07BF5073-D42B-4EB4-B16D-0A6690661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14777"/>
              </p:ext>
            </p:extLst>
          </p:nvPr>
        </p:nvGraphicFramePr>
        <p:xfrm>
          <a:off x="114300" y="5787085"/>
          <a:ext cx="3276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公式" r:id="rId4" imgW="1752480" imgH="228600" progId="Equation.3">
                  <p:embed/>
                </p:oleObj>
              </mc:Choice>
              <mc:Fallback>
                <p:oleObj name="公式" r:id="rId4" imgW="1752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787085"/>
                        <a:ext cx="3276600" cy="42703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5">
            <a:extLst>
              <a:ext uri="{FF2B5EF4-FFF2-40B4-BE49-F238E27FC236}">
                <a16:creationId xmlns:a16="http://schemas.microsoft.com/office/drawing/2014/main" id="{B22318C2-A3D0-424F-9216-56E24DD8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5462A254-5287-4535-8AD0-79431E06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F10E-6E31-4B98-8792-9B1D11934D7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708610" name="Rectangle 2">
            <a:extLst>
              <a:ext uri="{FF2B5EF4-FFF2-40B4-BE49-F238E27FC236}">
                <a16:creationId xmlns:a16="http://schemas.microsoft.com/office/drawing/2014/main" id="{21F7E0E6-545B-44D0-8658-2B68D0197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High-Boost Filtering</a:t>
            </a:r>
          </a:p>
        </p:txBody>
      </p:sp>
      <p:sp>
        <p:nvSpPr>
          <p:cNvPr id="708611" name="Rectangle 3">
            <a:extLst>
              <a:ext uri="{FF2B5EF4-FFF2-40B4-BE49-F238E27FC236}">
                <a16:creationId xmlns:a16="http://schemas.microsoft.com/office/drawing/2014/main" id="{BAD75CE1-2447-47B7-A3FF-0418C43C0C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066800"/>
            <a:ext cx="7967662" cy="4953000"/>
          </a:xfrm>
        </p:spPr>
        <p:txBody>
          <a:bodyPr/>
          <a:lstStyle/>
          <a:p>
            <a:r>
              <a:rPr lang="zh-CN" altLang="en-US" sz="2400"/>
              <a:t>高通滤波后的图像，背景平均强度减小到接近黑色</a:t>
            </a:r>
            <a:r>
              <a:rPr lang="en-US" altLang="zh-CN" sz="2400"/>
              <a:t>,</a:t>
            </a:r>
            <a:r>
              <a:rPr lang="zh-CN" altLang="en-US" sz="2400"/>
              <a:t>所以要进行高频提升和高频加强。</a:t>
            </a:r>
          </a:p>
          <a:p>
            <a:pPr lvl="1"/>
            <a:r>
              <a:rPr lang="zh-CN" altLang="en-US" sz="2400"/>
              <a:t>因为高通滤波器滤除了</a:t>
            </a:r>
            <a:r>
              <a:rPr lang="en-US" altLang="zh-CN" sz="2400"/>
              <a:t>Fourier</a:t>
            </a:r>
            <a:r>
              <a:rPr lang="zh-CN" altLang="en-US" sz="2400"/>
              <a:t>变换的零频率成分</a:t>
            </a:r>
            <a:r>
              <a:rPr lang="en-US" altLang="zh-CN" sz="2400"/>
              <a:t>:	</a:t>
            </a:r>
          </a:p>
          <a:p>
            <a:endParaRPr lang="en-US" altLang="zh-CN" sz="2800"/>
          </a:p>
          <a:p>
            <a:pPr lvl="1"/>
            <a:endParaRPr lang="en-US" altLang="zh-CN" sz="2400"/>
          </a:p>
          <a:p>
            <a:r>
              <a:rPr lang="en-US" altLang="zh-CN" sz="2400"/>
              <a:t>High-boost filtering: </a:t>
            </a:r>
            <a:r>
              <a:rPr lang="zh-CN" altLang="en-US" sz="2400"/>
              <a:t>把原始图像加到滤波后的结果</a:t>
            </a:r>
          </a:p>
          <a:p>
            <a:pPr lvl="1"/>
            <a:r>
              <a:rPr lang="zh-CN" altLang="en-US" sz="2000"/>
              <a:t>如拉普拉斯算子增强</a:t>
            </a:r>
          </a:p>
          <a:p>
            <a:endParaRPr lang="en-US" altLang="zh-CN" sz="2400"/>
          </a:p>
        </p:txBody>
      </p:sp>
      <p:graphicFrame>
        <p:nvGraphicFramePr>
          <p:cNvPr id="708612" name="Object 4">
            <a:extLst>
              <a:ext uri="{FF2B5EF4-FFF2-40B4-BE49-F238E27FC236}">
                <a16:creationId xmlns:a16="http://schemas.microsoft.com/office/drawing/2014/main" id="{B6F92881-491B-4644-AF45-FF46B06EDA9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8550" y="2438400"/>
          <a:ext cx="34226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7" name="公式" r:id="rId3" imgW="1231560" imgH="228600" progId="Equation.3">
                  <p:embed/>
                </p:oleObj>
              </mc:Choice>
              <mc:Fallback>
                <p:oleObj name="公式" r:id="rId3" imgW="12315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2438400"/>
                        <a:ext cx="34226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4" name="Object 6">
            <a:extLst>
              <a:ext uri="{FF2B5EF4-FFF2-40B4-BE49-F238E27FC236}">
                <a16:creationId xmlns:a16="http://schemas.microsoft.com/office/drawing/2014/main" id="{720D3B1B-BA90-45BC-9310-03E12643E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4479925"/>
          <a:ext cx="48958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8" name="公式" r:id="rId5" imgW="2158920" imgH="253800" progId="Equation.3">
                  <p:embed/>
                </p:oleObj>
              </mc:Choice>
              <mc:Fallback>
                <p:oleObj name="公式" r:id="rId5" imgW="215892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479925"/>
                        <a:ext cx="4895850" cy="5762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6" name="Object 8">
            <a:extLst>
              <a:ext uri="{FF2B5EF4-FFF2-40B4-BE49-F238E27FC236}">
                <a16:creationId xmlns:a16="http://schemas.microsoft.com/office/drawing/2014/main" id="{F7E8AE2E-83F8-489C-A944-18576EBDAD0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5165725"/>
          <a:ext cx="45720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9" name="公式" r:id="rId7" imgW="1765080" imgH="241200" progId="Equation.3">
                  <p:embed/>
                </p:oleObj>
              </mc:Choice>
              <mc:Fallback>
                <p:oleObj name="公式" r:id="rId7" imgW="176508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65725"/>
                        <a:ext cx="4572000" cy="625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6717C993-9F8E-4EB3-872F-663F8C68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AC0D3AA-2E38-4915-88F0-81AC60C1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1EE30-984A-469C-B12E-A98497B5A240}" type="slidenum">
              <a:rPr lang="en-US" altLang="zh-CN"/>
              <a:pPr/>
              <a:t>55</a:t>
            </a:fld>
            <a:endParaRPr lang="en-US" altLang="zh-CN"/>
          </a:p>
        </p:txBody>
      </p:sp>
      <p:pic>
        <p:nvPicPr>
          <p:cNvPr id="710659" name="Picture 3">
            <a:extLst>
              <a:ext uri="{FF2B5EF4-FFF2-40B4-BE49-F238E27FC236}">
                <a16:creationId xmlns:a16="http://schemas.microsoft.com/office/drawing/2014/main" id="{E35845BB-4A56-421E-8273-1AAC4CF14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37" y="133350"/>
            <a:ext cx="8801863" cy="651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0660" name="Text Box 4">
            <a:extLst>
              <a:ext uri="{FF2B5EF4-FFF2-40B4-BE49-F238E27FC236}">
                <a16:creationId xmlns:a16="http://schemas.microsoft.com/office/drawing/2014/main" id="{D8C71058-02DE-471C-A678-34CBA68C2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392706"/>
            <a:ext cx="2050473" cy="2339102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/>
              <a:t>a: </a:t>
            </a:r>
            <a:r>
              <a:rPr lang="zh-CN" altLang="en-US"/>
              <a:t>输入图像</a:t>
            </a:r>
          </a:p>
          <a:p>
            <a:endParaRPr lang="zh-CN" altLang="en-US"/>
          </a:p>
          <a:p>
            <a:r>
              <a:rPr lang="en-US" altLang="zh-CN"/>
              <a:t>b: </a:t>
            </a:r>
            <a:r>
              <a:rPr lang="zh-CN" altLang="en-US"/>
              <a:t>拉普拉斯图像</a:t>
            </a:r>
          </a:p>
          <a:p>
            <a:endParaRPr lang="zh-CN" altLang="en-US"/>
          </a:p>
          <a:p>
            <a:r>
              <a:rPr lang="en-US" altLang="zh-CN"/>
              <a:t>c: A=2</a:t>
            </a:r>
          </a:p>
          <a:p>
            <a:endParaRPr lang="en-US" altLang="zh-CN"/>
          </a:p>
          <a:p>
            <a:r>
              <a:rPr lang="en-US" altLang="zh-CN"/>
              <a:t>d: A=2.7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>
            <a:extLst>
              <a:ext uri="{FF2B5EF4-FFF2-40B4-BE49-F238E27FC236}">
                <a16:creationId xmlns:a16="http://schemas.microsoft.com/office/drawing/2014/main" id="{8F7EB269-84AF-473C-B407-88913A28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D3072EB6-EDCE-436B-97FF-F9BC590B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66DF-5D0B-4560-92A8-356729F8EF2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9A9D499A-B728-4BCD-BCFF-6EED506427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967662" cy="4953000"/>
          </a:xfrm>
        </p:spPr>
        <p:txBody>
          <a:bodyPr/>
          <a:lstStyle/>
          <a:p>
            <a:r>
              <a:rPr lang="en-US" altLang="zh-CN" sz="2400"/>
              <a:t>High-frequency emphasis filtering:</a:t>
            </a:r>
            <a:r>
              <a:rPr lang="zh-CN" altLang="en-US" sz="2400"/>
              <a:t>对图像的高频成分进行增强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/>
              <a:t>         </a:t>
            </a:r>
          </a:p>
          <a:p>
            <a:endParaRPr lang="zh-CN" altLang="en-US" sz="2800"/>
          </a:p>
          <a:p>
            <a:pPr lvl="1"/>
            <a:endParaRPr lang="en-US" altLang="zh-CN" sz="2400"/>
          </a:p>
          <a:p>
            <a:pPr marL="471487" lvl="1" indent="0">
              <a:buNone/>
            </a:pPr>
            <a:endParaRPr lang="en-US" altLang="zh-CN" sz="2400"/>
          </a:p>
          <a:p>
            <a:pPr marL="471487" lvl="1" indent="0">
              <a:buNone/>
            </a:pPr>
            <a:endParaRPr lang="zh-CN" altLang="en-US" sz="2400"/>
          </a:p>
          <a:p>
            <a:pPr lvl="1"/>
            <a:r>
              <a:rPr lang="zh-CN" altLang="en-US" sz="2000"/>
              <a:t>增加</a:t>
            </a:r>
            <a:r>
              <a:rPr lang="en-US" altLang="zh-CN" sz="2000"/>
              <a:t>a</a:t>
            </a:r>
            <a:r>
              <a:rPr lang="zh-CN" altLang="en-US" sz="2000"/>
              <a:t>的目的是使零频率不被滤波器过滤；</a:t>
            </a:r>
            <a:r>
              <a:rPr lang="en-US" altLang="zh-CN" sz="2000"/>
              <a:t>a: 0.25-0.5; </a:t>
            </a:r>
          </a:p>
          <a:p>
            <a:pPr lvl="1"/>
            <a:r>
              <a:rPr lang="zh-CN" altLang="en-US" sz="2000"/>
              <a:t>当</a:t>
            </a:r>
            <a:r>
              <a:rPr lang="en-US" altLang="zh-CN" sz="2000"/>
              <a:t>b&gt;1</a:t>
            </a:r>
            <a:r>
              <a:rPr lang="zh-CN" altLang="en-US" sz="2000"/>
              <a:t>，高频得到加强；</a:t>
            </a:r>
            <a:r>
              <a:rPr lang="en-US" altLang="zh-CN" sz="2000"/>
              <a:t>b:1.5-2.0</a:t>
            </a:r>
          </a:p>
          <a:p>
            <a:pPr lvl="1"/>
            <a:r>
              <a:rPr lang="zh-CN" altLang="en-US" sz="2000"/>
              <a:t>当</a:t>
            </a:r>
            <a:r>
              <a:rPr lang="en-US" altLang="zh-CN" sz="2000"/>
              <a:t>a=A-1, b=1</a:t>
            </a:r>
            <a:r>
              <a:rPr lang="zh-CN" altLang="en-US" sz="2000"/>
              <a:t>时转化为</a:t>
            </a:r>
            <a:r>
              <a:rPr lang="en-US" altLang="zh-CN" sz="2000"/>
              <a:t>high-boost filtering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id="{84F7EDB0-855F-4A07-AF9B-153443D1C01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5688555"/>
              </p:ext>
            </p:extLst>
          </p:nvPr>
        </p:nvGraphicFramePr>
        <p:xfrm>
          <a:off x="1524000" y="3078307"/>
          <a:ext cx="5867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2" name="公式" r:id="rId3" imgW="2361960" imgH="241200" progId="Equation.3">
                  <p:embed/>
                </p:oleObj>
              </mc:Choice>
              <mc:Fallback>
                <p:oleObj name="公式" r:id="rId3" imgW="23619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78307"/>
                        <a:ext cx="5867400" cy="600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5" name="Object 7">
            <a:extLst>
              <a:ext uri="{FF2B5EF4-FFF2-40B4-BE49-F238E27FC236}">
                <a16:creationId xmlns:a16="http://schemas.microsoft.com/office/drawing/2014/main" id="{E86ED931-9987-4FE4-8CC6-ED69228652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806838"/>
              </p:ext>
            </p:extLst>
          </p:nvPr>
        </p:nvGraphicFramePr>
        <p:xfrm>
          <a:off x="1524000" y="2382982"/>
          <a:ext cx="4749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3" name="公式" r:id="rId5" imgW="1917360" imgH="253800" progId="Equation.3">
                  <p:embed/>
                </p:oleObj>
              </mc:Choice>
              <mc:Fallback>
                <p:oleObj name="公式" r:id="rId5" imgW="191736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82982"/>
                        <a:ext cx="4749800" cy="628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B0C0FB2F-1BEB-4457-AD10-E152CAE9A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533400"/>
          </a:xfrm>
        </p:spPr>
        <p:txBody>
          <a:bodyPr/>
          <a:lstStyle/>
          <a:p>
            <a:r>
              <a:rPr lang="en-US" altLang="zh-CN"/>
              <a:t>High-Frequency Emphasis Filtering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>
            <a:extLst>
              <a:ext uri="{FF2B5EF4-FFF2-40B4-BE49-F238E27FC236}">
                <a16:creationId xmlns:a16="http://schemas.microsoft.com/office/drawing/2014/main" id="{B02B3DA8-3DC0-4C22-94AA-5D9C7579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BEA4912-9C8F-41D0-AB09-DAC4E8B8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91A4-214A-48F2-95AE-F6A7CB0A69FF}" type="slidenum">
              <a:rPr lang="en-US" altLang="zh-CN"/>
              <a:pPr/>
              <a:t>57</a:t>
            </a:fld>
            <a:endParaRPr lang="en-US" altLang="zh-CN"/>
          </a:p>
        </p:txBody>
      </p:sp>
      <p:pic>
        <p:nvPicPr>
          <p:cNvPr id="711683" name="Picture 3">
            <a:extLst>
              <a:ext uri="{FF2B5EF4-FFF2-40B4-BE49-F238E27FC236}">
                <a16:creationId xmlns:a16="http://schemas.microsoft.com/office/drawing/2014/main" id="{1728424A-CFBF-4F22-9DCF-5F9EC84A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1684" name="Text Box 4">
            <a:extLst>
              <a:ext uri="{FF2B5EF4-FFF2-40B4-BE49-F238E27FC236}">
                <a16:creationId xmlns:a16="http://schemas.microsoft.com/office/drawing/2014/main" id="{F4C1AD13-1D85-44DD-B5DB-4A82C11B5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6934200" cy="1522413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a: </a:t>
            </a:r>
            <a:r>
              <a:rPr lang="zh-CN" altLang="en-US" sz="2000"/>
              <a:t>胸部</a:t>
            </a:r>
            <a:r>
              <a:rPr lang="en-US" altLang="zh-CN" sz="2000"/>
              <a:t>X</a:t>
            </a:r>
            <a:r>
              <a:rPr lang="zh-CN" altLang="en-US" sz="2000"/>
              <a:t>光图像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b: Butterworth</a:t>
            </a:r>
            <a:r>
              <a:rPr lang="zh-CN" altLang="en-US" sz="2000"/>
              <a:t>高通滤波的结果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c: High-frequency emphasis</a:t>
            </a:r>
            <a:r>
              <a:rPr lang="zh-CN" altLang="en-US" sz="2000"/>
              <a:t>滤波的结果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d: </a:t>
            </a:r>
            <a:r>
              <a:rPr lang="zh-CN" altLang="en-US" sz="2000"/>
              <a:t>图</a:t>
            </a:r>
            <a:r>
              <a:rPr lang="en-US" altLang="zh-CN" sz="2000"/>
              <a:t>c</a:t>
            </a:r>
            <a:r>
              <a:rPr lang="zh-CN" altLang="en-US" sz="2000"/>
              <a:t>直方图均衡化的结果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B5AC9-9BFB-4D44-B033-3B2BC4C7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538F4-10AD-446B-B306-DC918A84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CAA2-7025-437E-9708-D771528384A1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642050" name="Rectangle 2">
            <a:extLst>
              <a:ext uri="{FF2B5EF4-FFF2-40B4-BE49-F238E27FC236}">
                <a16:creationId xmlns:a16="http://schemas.microsoft.com/office/drawing/2014/main" id="{A768B30A-E07D-4194-82E0-6B42B0869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3.2 </a:t>
            </a:r>
            <a:r>
              <a:rPr lang="zh-CN" altLang="en-US" sz="2800"/>
              <a:t>频域滤波器</a:t>
            </a:r>
            <a:endParaRPr lang="zh-CN" altLang="en-US" sz="2000"/>
          </a:p>
        </p:txBody>
      </p:sp>
      <p:sp>
        <p:nvSpPr>
          <p:cNvPr id="642051" name="Rectangle 3">
            <a:extLst>
              <a:ext uri="{FF2B5EF4-FFF2-40B4-BE49-F238E27FC236}">
                <a16:creationId xmlns:a16="http://schemas.microsoft.com/office/drawing/2014/main" id="{1443B8AA-4EF7-4507-BDF7-2DD3CC27F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95400"/>
            <a:ext cx="8001000" cy="3657600"/>
          </a:xfrm>
        </p:spPr>
        <p:txBody>
          <a:bodyPr/>
          <a:lstStyle/>
          <a:p>
            <a:pPr>
              <a:buNone/>
            </a:pPr>
            <a:r>
              <a:rPr lang="en-US" altLang="zh-CN" sz="2800"/>
              <a:t>3.2.1 </a:t>
            </a:r>
            <a:r>
              <a:rPr lang="zh-CN" altLang="en-US" sz="2800"/>
              <a:t>频域滤波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None/>
            </a:pPr>
            <a:r>
              <a:rPr lang="en-US" altLang="zh-CN" sz="2800"/>
              <a:t>3.2.2 </a:t>
            </a:r>
            <a:r>
              <a:rPr lang="zh-CN" altLang="en-US" sz="2800"/>
              <a:t>平滑滤波器（低通）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3.2.3 </a:t>
            </a:r>
            <a:r>
              <a:rPr lang="zh-CN" altLang="en-US" sz="2800"/>
              <a:t>锐化滤波器（高通）</a:t>
            </a:r>
            <a:endParaRPr lang="en-US" altLang="zh-CN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None/>
            </a:pPr>
            <a:r>
              <a:rPr lang="en-US" altLang="zh-CN" sz="2800" b="1">
                <a:solidFill>
                  <a:srgbClr val="0000FF"/>
                </a:solidFill>
              </a:rPr>
              <a:t>3.2.4 </a:t>
            </a:r>
            <a:r>
              <a:rPr lang="zh-CN" altLang="en-US" sz="2800" b="1">
                <a:solidFill>
                  <a:srgbClr val="0000FF"/>
                </a:solidFill>
              </a:rPr>
              <a:t>同态滤波器</a:t>
            </a:r>
          </a:p>
          <a:p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831938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4">
            <a:extLst>
              <a:ext uri="{FF2B5EF4-FFF2-40B4-BE49-F238E27FC236}">
                <a16:creationId xmlns:a16="http://schemas.microsoft.com/office/drawing/2014/main" id="{6DBBDE68-5873-45BC-ACF3-D1F99093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E4987E41-ACD8-47ED-9886-0AF5E37B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274A4-8A6C-4B56-9218-EFB191AA4733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840706" name="Rectangle 2">
            <a:extLst>
              <a:ext uri="{FF2B5EF4-FFF2-40B4-BE49-F238E27FC236}">
                <a16:creationId xmlns:a16="http://schemas.microsoft.com/office/drawing/2014/main" id="{F435B718-7F7B-4032-BE1E-FB18AF3C9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3.2.4 </a:t>
            </a:r>
            <a:r>
              <a:rPr lang="zh-CN" altLang="en-US" sz="2800"/>
              <a:t>同态滤波 </a:t>
            </a:r>
            <a:r>
              <a:rPr lang="en-US" altLang="zh-CN" sz="2800"/>
              <a:t>(Homomorphic filtering)</a:t>
            </a:r>
          </a:p>
        </p:txBody>
      </p:sp>
      <p:sp>
        <p:nvSpPr>
          <p:cNvPr id="840707" name="Rectangle 3">
            <a:extLst>
              <a:ext uri="{FF2B5EF4-FFF2-40B4-BE49-F238E27FC236}">
                <a16:creationId xmlns:a16="http://schemas.microsoft.com/office/drawing/2014/main" id="{9680CDD7-FAFD-42A0-9AF4-74A4849045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143000"/>
            <a:ext cx="8043862" cy="4953000"/>
          </a:xfrm>
        </p:spPr>
        <p:txBody>
          <a:bodyPr/>
          <a:lstStyle/>
          <a:p>
            <a:r>
              <a:rPr kumimoji="1" lang="zh-CN" altLang="en-US" sz="2400">
                <a:solidFill>
                  <a:schemeClr val="tx1"/>
                </a:solidFill>
              </a:rPr>
              <a:t>图像的灰度由</a:t>
            </a:r>
            <a:r>
              <a:rPr kumimoji="1" lang="zh-CN" altLang="en-US" sz="2400">
                <a:solidFill>
                  <a:srgbClr val="0000FF"/>
                </a:solidFill>
              </a:rPr>
              <a:t>照射分量</a:t>
            </a:r>
            <a:r>
              <a:rPr kumimoji="1" lang="en-US" altLang="zh-CN" sz="2400">
                <a:solidFill>
                  <a:schemeClr val="tx1"/>
                </a:solidFill>
              </a:rPr>
              <a:t>i(x,y)</a:t>
            </a:r>
            <a:r>
              <a:rPr kumimoji="1" lang="zh-CN" altLang="en-US" sz="2400">
                <a:solidFill>
                  <a:schemeClr val="tx1"/>
                </a:solidFill>
              </a:rPr>
              <a:t>和</a:t>
            </a:r>
            <a:r>
              <a:rPr kumimoji="1" lang="zh-CN" altLang="en-US" sz="2400">
                <a:solidFill>
                  <a:srgbClr val="0000FF"/>
                </a:solidFill>
              </a:rPr>
              <a:t>反射分量</a:t>
            </a:r>
            <a:r>
              <a:rPr kumimoji="1" lang="en-US" altLang="zh-CN" sz="2400">
                <a:solidFill>
                  <a:schemeClr val="tx1"/>
                </a:solidFill>
              </a:rPr>
              <a:t>r(x,y)</a:t>
            </a:r>
            <a:r>
              <a:rPr kumimoji="1" lang="zh-CN" altLang="en-US" sz="2400">
                <a:solidFill>
                  <a:schemeClr val="tx1"/>
                </a:solidFill>
              </a:rPr>
              <a:t>合成。</a:t>
            </a:r>
          </a:p>
          <a:p>
            <a:endParaRPr kumimoji="1" lang="zh-CN" altLang="en-US" sz="2400">
              <a:solidFill>
                <a:schemeClr val="tx1"/>
              </a:solidFill>
            </a:endParaRPr>
          </a:p>
          <a:p>
            <a:endParaRPr kumimoji="1" lang="zh-CN" altLang="en-US" sz="2400">
              <a:solidFill>
                <a:schemeClr val="tx1"/>
              </a:solidFill>
            </a:endParaRPr>
          </a:p>
          <a:p>
            <a:endParaRPr kumimoji="1" lang="zh-CN" altLang="en-US" sz="2400">
              <a:solidFill>
                <a:schemeClr val="tx1"/>
              </a:solidFill>
            </a:endParaRPr>
          </a:p>
          <a:p>
            <a:endParaRPr kumimoji="1" lang="zh-CN" altLang="en-US" sz="2400"/>
          </a:p>
          <a:p>
            <a:r>
              <a:rPr kumimoji="1" lang="zh-CN" altLang="en-US" sz="2400"/>
              <a:t>若物体受到照度明暗不匀的时候，图像上照度暗的部分，其细节就较难辨别。</a:t>
            </a:r>
            <a:endParaRPr kumimoji="1" lang="zh-CN" altLang="en-US" sz="3200">
              <a:solidFill>
                <a:srgbClr val="CC3300"/>
              </a:solidFill>
            </a:endParaRPr>
          </a:p>
        </p:txBody>
      </p:sp>
      <p:graphicFrame>
        <p:nvGraphicFramePr>
          <p:cNvPr id="840708" name="Object 4">
            <a:extLst>
              <a:ext uri="{FF2B5EF4-FFF2-40B4-BE49-F238E27FC236}">
                <a16:creationId xmlns:a16="http://schemas.microsoft.com/office/drawing/2014/main" id="{7969D267-F413-4117-A4AD-2AAFB2CACA2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4846398"/>
              </p:ext>
            </p:extLst>
          </p:nvPr>
        </p:nvGraphicFramePr>
        <p:xfrm>
          <a:off x="1981200" y="1981200"/>
          <a:ext cx="42672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3" imgW="1409400" imgH="203040" progId="Equation.3">
                  <p:embed/>
                </p:oleObj>
              </mc:Choice>
              <mc:Fallback>
                <p:oleObj name="Equation" r:id="rId3" imgW="14094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4267200" cy="6143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11" name="Text Box 7">
            <a:extLst>
              <a:ext uri="{FF2B5EF4-FFF2-40B4-BE49-F238E27FC236}">
                <a16:creationId xmlns:a16="http://schemas.microsoft.com/office/drawing/2014/main" id="{2B116B47-A324-46DA-8208-805A264A3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78325"/>
            <a:ext cx="7086600" cy="1169988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/>
              <a:t>同态滤波的目的：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/>
              <a:t>消除不均匀照度的影响而又不损失图像细节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AF4-6E42-485C-AE5B-48034A6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4DE03-7EAF-4357-B564-2FB2527A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C47-A16B-41B0-A1E6-FA1F4AF5906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45125" name="Rectangle 5">
            <a:extLst>
              <a:ext uri="{FF2B5EF4-FFF2-40B4-BE49-F238E27FC236}">
                <a16:creationId xmlns:a16="http://schemas.microsoft.com/office/drawing/2014/main" id="{A4D7926E-157D-424E-9CEE-D3BAF0E85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/>
              <a:t>频域滤波的步骤</a:t>
            </a:r>
            <a:endParaRPr lang="zh-CN" altLang="en-US" sz="2800"/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03D68F7C-0BF7-4E73-B68D-6B08A4D46D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1295400"/>
            <a:ext cx="7739062" cy="32004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>
                <a:solidFill>
                  <a:srgbClr val="0000FF"/>
                </a:solidFill>
              </a:rPr>
              <a:t>频域滤波的步骤：</a:t>
            </a:r>
          </a:p>
          <a:p>
            <a:pPr marL="471487" lvl="1" indent="0">
              <a:lnSpc>
                <a:spcPct val="105000"/>
              </a:lnSpc>
              <a:buNone/>
            </a:pPr>
            <a:r>
              <a:rPr lang="en-US" altLang="zh-CN" sz="2000"/>
              <a:t>1. </a:t>
            </a:r>
            <a:r>
              <a:rPr lang="zh-CN" altLang="en-US" sz="2000"/>
              <a:t>把给定图像</a:t>
            </a:r>
            <a:r>
              <a:rPr lang="en-US" altLang="zh-CN" sz="2000"/>
              <a:t>f(x,y)</a:t>
            </a:r>
            <a:r>
              <a:rPr lang="zh-CN" altLang="en-US" sz="2000"/>
              <a:t>的大小从</a:t>
            </a:r>
            <a:r>
              <a:rPr lang="en-US" altLang="zh-CN" sz="2000"/>
              <a:t>M×N</a:t>
            </a:r>
            <a:r>
              <a:rPr lang="zh-CN" altLang="en-US" sz="2000"/>
              <a:t>扩展为</a:t>
            </a:r>
            <a:r>
              <a:rPr lang="en-US" altLang="zh-CN" sz="2000"/>
              <a:t>(P=2M)×(Q=2N)</a:t>
            </a:r>
            <a:r>
              <a:rPr lang="zh-CN" altLang="en-US" sz="2000"/>
              <a:t>，</a:t>
            </a:r>
            <a:endParaRPr lang="en-US" altLang="zh-CN" sz="2000"/>
          </a:p>
          <a:p>
            <a:pPr marL="471487" lvl="1" indent="0">
              <a:lnSpc>
                <a:spcPct val="105000"/>
              </a:lnSpc>
              <a:buNone/>
            </a:pPr>
            <a:r>
              <a:rPr lang="zh-CN" altLang="en-US" sz="2000"/>
              <a:t>    并对扩展区域填充</a:t>
            </a:r>
            <a:r>
              <a:rPr lang="en-US" altLang="zh-CN" sz="2000"/>
              <a:t>0</a:t>
            </a:r>
            <a:r>
              <a:rPr lang="zh-CN" altLang="en-US" sz="2000"/>
              <a:t>；</a:t>
            </a:r>
            <a:endParaRPr lang="en-US" altLang="zh-CN" sz="2000"/>
          </a:p>
          <a:p>
            <a:pPr marL="471487" lvl="1" indent="0">
              <a:lnSpc>
                <a:spcPct val="105000"/>
              </a:lnSpc>
              <a:buNone/>
            </a:pPr>
            <a:r>
              <a:rPr lang="en-US" altLang="zh-CN" sz="2000"/>
              <a:t>2. </a:t>
            </a:r>
            <a:r>
              <a:rPr lang="zh-CN" altLang="en-US" sz="2000"/>
              <a:t>用</a:t>
            </a:r>
            <a:r>
              <a:rPr lang="en-US" altLang="zh-CN" sz="2000"/>
              <a:t>(-1)</a:t>
            </a:r>
            <a:r>
              <a:rPr lang="en-US" altLang="zh-CN" sz="2000" baseline="30000"/>
              <a:t>x+y</a:t>
            </a:r>
            <a:r>
              <a:rPr lang="zh-CN" altLang="en-US" sz="2000"/>
              <a:t>乘以输入图像</a:t>
            </a:r>
            <a:r>
              <a:rPr lang="en-US" altLang="zh-CN" sz="2000"/>
              <a:t>f(x,y)</a:t>
            </a:r>
            <a:r>
              <a:rPr lang="zh-CN" altLang="en-US" sz="2000"/>
              <a:t>进行中心变换；</a:t>
            </a:r>
          </a:p>
          <a:p>
            <a:pPr lvl="1">
              <a:lnSpc>
                <a:spcPct val="105000"/>
              </a:lnSpc>
              <a:buNone/>
            </a:pPr>
            <a:r>
              <a:rPr lang="en-US" altLang="zh-CN" sz="2000"/>
              <a:t>3. </a:t>
            </a:r>
            <a:r>
              <a:rPr lang="zh-CN" altLang="en-US" sz="2000"/>
              <a:t>计算</a:t>
            </a:r>
            <a:r>
              <a:rPr lang="en-US" altLang="zh-CN" sz="2000"/>
              <a:t>DFT, </a:t>
            </a:r>
            <a:r>
              <a:rPr lang="zh-CN" altLang="en-US" sz="2000"/>
              <a:t>得到</a:t>
            </a:r>
            <a:r>
              <a:rPr lang="en-US" altLang="zh-CN" sz="2000"/>
              <a:t>F(u,v)</a:t>
            </a:r>
            <a:r>
              <a:rPr lang="zh-CN" altLang="en-US" sz="2000"/>
              <a:t>；</a:t>
            </a:r>
            <a:endParaRPr lang="en-US" altLang="zh-CN" sz="2000"/>
          </a:p>
          <a:p>
            <a:pPr lvl="1">
              <a:lnSpc>
                <a:spcPct val="105000"/>
              </a:lnSpc>
              <a:buNone/>
            </a:pPr>
            <a:r>
              <a:rPr lang="en-US" altLang="zh-CN" sz="2000"/>
              <a:t>4. </a:t>
            </a:r>
            <a:r>
              <a:rPr lang="zh-CN" altLang="en-US" sz="2000"/>
              <a:t>用对称的、大小为</a:t>
            </a:r>
            <a:r>
              <a:rPr lang="en-US" altLang="zh-CN" sz="2000"/>
              <a:t>P×Q</a:t>
            </a:r>
            <a:r>
              <a:rPr lang="zh-CN" altLang="en-US" sz="2000"/>
              <a:t>的滤波器函数</a:t>
            </a:r>
            <a:r>
              <a:rPr lang="en-US" altLang="zh-CN" sz="2000"/>
              <a:t>H(u,v)</a:t>
            </a:r>
            <a:r>
              <a:rPr lang="zh-CN" altLang="en-US" sz="2000"/>
              <a:t>乘以</a:t>
            </a:r>
            <a:r>
              <a:rPr lang="en-US" altLang="zh-CN" sz="2000"/>
              <a:t>F(u,v)</a:t>
            </a:r>
            <a:r>
              <a:rPr lang="zh-CN" altLang="en-US" sz="2000"/>
              <a:t>，</a:t>
            </a:r>
            <a:endParaRPr lang="en-US" altLang="zh-CN" sz="2000"/>
          </a:p>
          <a:p>
            <a:pPr lvl="1">
              <a:lnSpc>
                <a:spcPct val="105000"/>
              </a:lnSpc>
              <a:buNone/>
            </a:pPr>
            <a:r>
              <a:rPr lang="en-US" altLang="zh-CN" sz="2000"/>
              <a:t>    </a:t>
            </a:r>
            <a:r>
              <a:rPr lang="zh-CN" altLang="en-US" sz="2000"/>
              <a:t>得到</a:t>
            </a:r>
            <a:r>
              <a:rPr lang="en-US" altLang="zh-CN" sz="2000"/>
              <a:t>G(u,v)</a:t>
            </a:r>
            <a:r>
              <a:rPr lang="zh-CN" altLang="en-US" sz="2000"/>
              <a:t>；</a:t>
            </a:r>
            <a:endParaRPr lang="en-US" altLang="zh-CN" sz="2000"/>
          </a:p>
          <a:p>
            <a:pPr lvl="1">
              <a:lnSpc>
                <a:spcPct val="105000"/>
              </a:lnSpc>
              <a:buNone/>
            </a:pPr>
            <a:r>
              <a:rPr lang="en-US" altLang="zh-CN" sz="2000"/>
              <a:t>5. </a:t>
            </a:r>
            <a:r>
              <a:rPr lang="zh-CN" altLang="en-US" sz="2000"/>
              <a:t>计算</a:t>
            </a:r>
            <a:r>
              <a:rPr lang="en-US" altLang="zh-CN" sz="2000"/>
              <a:t>IDFT</a:t>
            </a:r>
            <a:r>
              <a:rPr lang="zh-CN" altLang="en-US" sz="2000"/>
              <a:t>，选择实部，乘以</a:t>
            </a:r>
            <a:r>
              <a:rPr lang="en-US" altLang="zh-CN" sz="2000"/>
              <a:t>(-1)</a:t>
            </a:r>
            <a:r>
              <a:rPr lang="en-US" altLang="zh-CN" sz="2000" baseline="30000"/>
              <a:t>x+y</a:t>
            </a:r>
            <a:r>
              <a:rPr lang="zh-CN" altLang="en-US" sz="2000"/>
              <a:t>，得到处理后的图像。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24" name="Object 4">
                <a:extLst>
                  <a:ext uri="{FF2B5EF4-FFF2-40B4-BE49-F238E27FC236}">
                    <a16:creationId xmlns:a16="http://schemas.microsoft.com/office/drawing/2014/main" id="{39FA6FC4-8100-43A5-8D3E-39CD9947EBE0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89931" y="4724400"/>
                <a:ext cx="5164138" cy="533400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real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]}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400"/>
                  <a:t> (-1)</a:t>
                </a:r>
                <a:r>
                  <a:rPr lang="zh-CN" altLang="en-US" sz="2400" baseline="30000"/>
                  <a:t>𝑥</a:t>
                </a:r>
                <a:r>
                  <a:rPr lang="en-US" altLang="zh-CN" sz="2400" baseline="30000"/>
                  <a:t>+</a:t>
                </a:r>
                <a:r>
                  <a:rPr lang="zh-CN" altLang="en-US" sz="2400" baseline="30000"/>
                  <a:t>𝑦</a:t>
                </a:r>
                <a:endParaRPr lang="zh-CN" altLang="en-US" sz="2400" i="1"/>
              </a:p>
            </p:txBody>
          </p:sp>
        </mc:Choice>
        <mc:Fallback xmlns="">
          <p:sp>
            <p:nvSpPr>
              <p:cNvPr id="645124" name="Object 4">
                <a:extLst>
                  <a:ext uri="{FF2B5EF4-FFF2-40B4-BE49-F238E27FC236}">
                    <a16:creationId xmlns:a16="http://schemas.microsoft.com/office/drawing/2014/main" id="{39FA6FC4-8100-43A5-8D3E-39CD9947EBE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89931" y="4724400"/>
                <a:ext cx="5164138" cy="533400"/>
              </a:xfrm>
              <a:prstGeom prst="rect">
                <a:avLst/>
              </a:prstGeom>
              <a:blipFill>
                <a:blip r:embed="rId3"/>
                <a:stretch>
                  <a:fillRect l="-235" t="-8889" r="-353" b="-888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8896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06CEDE5-A1C0-4A50-9D5E-B6E8F227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00D0A29-C1EE-4539-A89F-FDAE24ED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C962-9CFC-423A-B77E-EACD2FBCFAB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836610" name="Rectangle 2">
            <a:extLst>
              <a:ext uri="{FF2B5EF4-FFF2-40B4-BE49-F238E27FC236}">
                <a16:creationId xmlns:a16="http://schemas.microsoft.com/office/drawing/2014/main" id="{DD1E70AB-04B6-451E-A919-890FFC5FD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</a:rPr>
              <a:t>同态滤波依据</a:t>
            </a:r>
          </a:p>
        </p:txBody>
      </p:sp>
      <p:sp>
        <p:nvSpPr>
          <p:cNvPr id="836611" name="Rectangle 3">
            <a:extLst>
              <a:ext uri="{FF2B5EF4-FFF2-40B4-BE49-F238E27FC236}">
                <a16:creationId xmlns:a16="http://schemas.microsoft.com/office/drawing/2014/main" id="{196AD031-1963-44E3-A163-0F6CAF573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43000"/>
            <a:ext cx="8001000" cy="4953000"/>
          </a:xfrm>
        </p:spPr>
        <p:txBody>
          <a:bodyPr/>
          <a:lstStyle/>
          <a:p>
            <a:r>
              <a:rPr kumimoji="1" lang="zh-CN" altLang="en-US" sz="2800">
                <a:solidFill>
                  <a:schemeClr val="tx1"/>
                </a:solidFill>
              </a:rPr>
              <a:t>图像的灰度由照射分量和反射分量合成。</a:t>
            </a:r>
          </a:p>
          <a:p>
            <a:pPr lvl="1"/>
            <a:r>
              <a:rPr kumimoji="1" lang="zh-CN" altLang="en-US" sz="2400"/>
              <a:t>照射分量在空间上通常均具有缓慢变化的性质。</a:t>
            </a:r>
          </a:p>
          <a:p>
            <a:pPr lvl="1"/>
            <a:r>
              <a:rPr kumimoji="1" lang="zh-CN" altLang="en-US" sz="2400"/>
              <a:t>反射分量反映图像内容，随图像细节不同在空间上作快速变化。</a:t>
            </a:r>
          </a:p>
          <a:p>
            <a:pPr lvl="1"/>
            <a:endParaRPr kumimoji="1" lang="zh-CN" altLang="en-US" sz="2400"/>
          </a:p>
          <a:p>
            <a:pPr lvl="1"/>
            <a:endParaRPr kumimoji="1" lang="zh-CN" altLang="en-US" sz="2400"/>
          </a:p>
          <a:p>
            <a:pPr lvl="1"/>
            <a:endParaRPr kumimoji="1" lang="zh-CN" altLang="en-US" sz="2400"/>
          </a:p>
          <a:p>
            <a:endParaRPr kumimoji="1" lang="en-US" altLang="zh-CN" sz="2800">
              <a:solidFill>
                <a:schemeClr val="tx1"/>
              </a:solidFill>
            </a:endParaRPr>
          </a:p>
        </p:txBody>
      </p:sp>
      <p:sp>
        <p:nvSpPr>
          <p:cNvPr id="836612" name="Text Box 4">
            <a:extLst>
              <a:ext uri="{FF2B5EF4-FFF2-40B4-BE49-F238E27FC236}">
                <a16:creationId xmlns:a16="http://schemas.microsoft.com/office/drawing/2014/main" id="{2B22FE2F-5638-49A8-848C-1A4DE4DDF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664" y="3657600"/>
            <a:ext cx="5943600" cy="1382713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CC3300"/>
                </a:solidFill>
              </a:rPr>
              <a:t>照射分量的频谱落在低频区域，</a:t>
            </a:r>
          </a:p>
          <a:p>
            <a:endParaRPr kumimoji="1" lang="zh-CN" altLang="en-US" sz="2800">
              <a:solidFill>
                <a:srgbClr val="CC33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1" lang="zh-CN" altLang="en-US" sz="2800">
                <a:solidFill>
                  <a:srgbClr val="CC3300"/>
                </a:solidFill>
              </a:rPr>
              <a:t>反射分量的频谱落在高频区域。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4">
            <a:extLst>
              <a:ext uri="{FF2B5EF4-FFF2-40B4-BE49-F238E27FC236}">
                <a16:creationId xmlns:a16="http://schemas.microsoft.com/office/drawing/2014/main" id="{75434622-A321-4C40-A81E-B44C0DAD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A58F4251-595C-40C6-9A41-932F376A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FB8-31A7-4B8E-9034-1880C83B1E65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837634" name="Rectangle 2">
            <a:extLst>
              <a:ext uri="{FF2B5EF4-FFF2-40B4-BE49-F238E27FC236}">
                <a16:creationId xmlns:a16="http://schemas.microsoft.com/office/drawing/2014/main" id="{6B4F8964-8604-4EC1-9DB6-C8EEEF129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</a:rPr>
              <a:t>同态滤波步骤</a:t>
            </a:r>
          </a:p>
        </p:txBody>
      </p:sp>
      <p:sp>
        <p:nvSpPr>
          <p:cNvPr id="837635" name="Rectangle 3">
            <a:extLst>
              <a:ext uri="{FF2B5EF4-FFF2-40B4-BE49-F238E27FC236}">
                <a16:creationId xmlns:a16="http://schemas.microsoft.com/office/drawing/2014/main" id="{FB8635C1-DF18-40E2-8283-659D66E062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371600"/>
            <a:ext cx="7967662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Step 1</a:t>
            </a:r>
            <a:r>
              <a:rPr lang="zh-CN" altLang="en-US" sz="2400"/>
              <a:t>：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Step 2</a:t>
            </a:r>
            <a:r>
              <a:rPr lang="zh-CN" altLang="en-US" sz="2400"/>
              <a:t>：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endParaRPr lang="zh-CN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Step 3</a:t>
            </a:r>
            <a:r>
              <a:rPr lang="zh-CN" altLang="en-US" sz="2400"/>
              <a:t>：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37636" name="Object 4">
            <a:extLst>
              <a:ext uri="{FF2B5EF4-FFF2-40B4-BE49-F238E27FC236}">
                <a16:creationId xmlns:a16="http://schemas.microsoft.com/office/drawing/2014/main" id="{640B7A68-567C-467D-84E2-4092758AD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617452"/>
              </p:ext>
            </p:extLst>
          </p:nvPr>
        </p:nvGraphicFramePr>
        <p:xfrm>
          <a:off x="2057400" y="1371600"/>
          <a:ext cx="61737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8" name="Equation" r:id="rId3" imgW="2514600" imgH="203040" progId="Equation.3">
                  <p:embed/>
                </p:oleObj>
              </mc:Choice>
              <mc:Fallback>
                <p:oleObj name="Equation" r:id="rId3" imgW="25146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6173788" cy="517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37" name="Object 5">
            <a:extLst>
              <a:ext uri="{FF2B5EF4-FFF2-40B4-BE49-F238E27FC236}">
                <a16:creationId xmlns:a16="http://schemas.microsoft.com/office/drawing/2014/main" id="{F0237592-97C8-4071-B2DB-55E2DB46A4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31138"/>
              </p:ext>
            </p:extLst>
          </p:nvPr>
        </p:nvGraphicFramePr>
        <p:xfrm>
          <a:off x="2062163" y="2667000"/>
          <a:ext cx="6103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9" name="Equation" r:id="rId5" imgW="2489040" imgH="203040" progId="Equation.3">
                  <p:embed/>
                </p:oleObj>
              </mc:Choice>
              <mc:Fallback>
                <p:oleObj name="Equation" r:id="rId5" imgW="24890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667000"/>
                        <a:ext cx="6103937" cy="517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38" name="Object 6">
            <a:extLst>
              <a:ext uri="{FF2B5EF4-FFF2-40B4-BE49-F238E27FC236}">
                <a16:creationId xmlns:a16="http://schemas.microsoft.com/office/drawing/2014/main" id="{C8C65DD1-41CB-4BD5-B167-84E1AA31F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17113"/>
              </p:ext>
            </p:extLst>
          </p:nvPr>
        </p:nvGraphicFramePr>
        <p:xfrm>
          <a:off x="2057400" y="3413125"/>
          <a:ext cx="38020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0" name="Equation" r:id="rId7" imgW="1549080" imgH="203040" progId="Equation.3">
                  <p:embed/>
                </p:oleObj>
              </mc:Choice>
              <mc:Fallback>
                <p:oleObj name="Equation" r:id="rId7" imgW="15490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13125"/>
                        <a:ext cx="3802063" cy="517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39" name="Object 7">
            <a:extLst>
              <a:ext uri="{FF2B5EF4-FFF2-40B4-BE49-F238E27FC236}">
                <a16:creationId xmlns:a16="http://schemas.microsoft.com/office/drawing/2014/main" id="{0DE63C6D-1C83-4159-BF1A-D89BFABEE26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1957103"/>
              </p:ext>
            </p:extLst>
          </p:nvPr>
        </p:nvGraphicFramePr>
        <p:xfrm>
          <a:off x="2057400" y="4846637"/>
          <a:ext cx="6705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1" name="Equation" r:id="rId9" imgW="2425680" imgH="203040" progId="Equation.3">
                  <p:embed/>
                </p:oleObj>
              </mc:Choice>
              <mc:Fallback>
                <p:oleObj name="Equation" r:id="rId9" imgW="24256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46637"/>
                        <a:ext cx="6705600" cy="561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cap="flat" cmpd="sng" algn="ctr">
                        <a:solidFill>
                          <a:srgbClr val="800080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37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3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ACCC39C0-82F5-4BB7-B5B9-AA133294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1D6C02C2-F4EA-4E67-AB08-1A289BDC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83847-D4F7-4114-A500-512AF94A5728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839682" name="Rectangle 2">
            <a:extLst>
              <a:ext uri="{FF2B5EF4-FFF2-40B4-BE49-F238E27FC236}">
                <a16:creationId xmlns:a16="http://schemas.microsoft.com/office/drawing/2014/main" id="{351B0DAF-C67B-416F-AE54-A9081ECF9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latin typeface="宋体" panose="02010600030101010101" pitchFamily="2" charset="-122"/>
              </a:rPr>
              <a:t>同态滤波步骤</a:t>
            </a: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782F477B-B575-486B-A0E7-280AE257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Step 4</a:t>
            </a:r>
            <a:r>
              <a:rPr lang="zh-CN" altLang="en-US" sz="2800"/>
              <a:t>：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endParaRPr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Step 5</a:t>
            </a:r>
            <a:r>
              <a:rPr lang="zh-CN" altLang="en-US" sz="2800"/>
              <a:t>：</a:t>
            </a:r>
          </a:p>
          <a:p>
            <a:endParaRPr lang="en-US" altLang="zh-CN"/>
          </a:p>
        </p:txBody>
      </p:sp>
      <p:graphicFrame>
        <p:nvGraphicFramePr>
          <p:cNvPr id="839684" name="Object 4">
            <a:extLst>
              <a:ext uri="{FF2B5EF4-FFF2-40B4-BE49-F238E27FC236}">
                <a16:creationId xmlns:a16="http://schemas.microsoft.com/office/drawing/2014/main" id="{7F3CC2EC-537C-4103-BDDE-27B4256E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219200"/>
          <a:ext cx="4572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1" name="Equation" r:id="rId3" imgW="1777680" imgH="228600" progId="Equation.3">
                  <p:embed/>
                </p:oleObj>
              </mc:Choice>
              <mc:Fallback>
                <p:oleObj name="Equation" r:id="rId3" imgW="17776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4572000" cy="611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85" name="Object 5">
            <a:extLst>
              <a:ext uri="{FF2B5EF4-FFF2-40B4-BE49-F238E27FC236}">
                <a16:creationId xmlns:a16="http://schemas.microsoft.com/office/drawing/2014/main" id="{DE86A948-88BC-4337-BE9A-F27183A7D4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981200"/>
          <a:ext cx="46958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2" name="Equation" r:id="rId5" imgW="1828800" imgH="228600" progId="Equation.3">
                  <p:embed/>
                </p:oleObj>
              </mc:Choice>
              <mc:Fallback>
                <p:oleObj name="Equation" r:id="rId5" imgW="1828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4695825" cy="611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86" name="Object 6">
            <a:extLst>
              <a:ext uri="{FF2B5EF4-FFF2-40B4-BE49-F238E27FC236}">
                <a16:creationId xmlns:a16="http://schemas.microsoft.com/office/drawing/2014/main" id="{3F866840-42DB-45E6-9AD7-ECE53226E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00400"/>
          <a:ext cx="40433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3" name="Equation" r:id="rId7" imgW="1346040" imgH="241200" progId="Equation.3">
                  <p:embed/>
                </p:oleObj>
              </mc:Choice>
              <mc:Fallback>
                <p:oleObj name="Equation" r:id="rId7" imgW="13460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4043363" cy="754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87" name="Object 7">
            <a:extLst>
              <a:ext uri="{FF2B5EF4-FFF2-40B4-BE49-F238E27FC236}">
                <a16:creationId xmlns:a16="http://schemas.microsoft.com/office/drawing/2014/main" id="{3EF093B5-458F-4E88-B76C-EC085A01A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046538"/>
          <a:ext cx="415448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4" name="Equation" r:id="rId9" imgW="1384200" imgH="241200" progId="Equation.3">
                  <p:embed/>
                </p:oleObj>
              </mc:Choice>
              <mc:Fallback>
                <p:oleObj name="Equation" r:id="rId9" imgW="138420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46538"/>
                        <a:ext cx="4154488" cy="7540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 algn="ctr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88" name="Object 8">
            <a:extLst>
              <a:ext uri="{FF2B5EF4-FFF2-40B4-BE49-F238E27FC236}">
                <a16:creationId xmlns:a16="http://schemas.microsoft.com/office/drawing/2014/main" id="{A0BA074F-D266-4A17-8DB1-CA9514F8D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71584"/>
              </p:ext>
            </p:extLst>
          </p:nvPr>
        </p:nvGraphicFramePr>
        <p:xfrm>
          <a:off x="2286000" y="5181600"/>
          <a:ext cx="44656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65" name="Equation" r:id="rId11" imgW="1485720" imgH="228600" progId="Equation.3">
                  <p:embed/>
                </p:oleObj>
              </mc:Choice>
              <mc:Fallback>
                <p:oleObj name="Equation" r:id="rId11" imgW="14857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4465638" cy="7143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 algn="ctr">
                        <a:solidFill>
                          <a:srgbClr val="8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日期占位符 3">
            <a:extLst>
              <a:ext uri="{FF2B5EF4-FFF2-40B4-BE49-F238E27FC236}">
                <a16:creationId xmlns:a16="http://schemas.microsoft.com/office/drawing/2014/main" id="{91CEEF65-00AD-45BE-9108-C6B834C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43576A92-5186-47BF-9F7E-39D33161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F836-5559-427C-8483-133707363A85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812034" name="Text Box 2">
            <a:extLst>
              <a:ext uri="{FF2B5EF4-FFF2-40B4-BE49-F238E27FC236}">
                <a16:creationId xmlns:a16="http://schemas.microsoft.com/office/drawing/2014/main" id="{C0373FE4-4E80-4B20-BE29-E34F2484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449513"/>
            <a:ext cx="839788" cy="782637"/>
          </a:xfrm>
          <a:prstGeom prst="rect">
            <a:avLst/>
          </a:prstGeom>
          <a:solidFill>
            <a:srgbClr val="00FFFF">
              <a:alpha val="50000"/>
            </a:srgbClr>
          </a:solidFill>
          <a:ln w="57150" cmpd="thickThin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34000" tIns="118800" rIns="234000" bIns="118800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ea typeface="华文彩云" panose="02010800040101010101" pitchFamily="2" charset="-122"/>
              </a:rPr>
              <a:t>ln</a:t>
            </a:r>
          </a:p>
        </p:txBody>
      </p:sp>
      <p:sp>
        <p:nvSpPr>
          <p:cNvPr id="812035" name="Text Box 3">
            <a:extLst>
              <a:ext uri="{FF2B5EF4-FFF2-40B4-BE49-F238E27FC236}">
                <a16:creationId xmlns:a16="http://schemas.microsoft.com/office/drawing/2014/main" id="{E278F6BD-64A0-41A8-BBC8-2CB85D990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2449513"/>
            <a:ext cx="1222375" cy="782637"/>
          </a:xfrm>
          <a:prstGeom prst="rect">
            <a:avLst/>
          </a:prstGeom>
          <a:solidFill>
            <a:srgbClr val="00FFFF">
              <a:alpha val="50000"/>
            </a:srgbClr>
          </a:solidFill>
          <a:ln w="57150" cmpd="thickThin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34000" tIns="118800" rIns="234000" bIns="118800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ea typeface="华文彩云" panose="02010800040101010101" pitchFamily="2" charset="-122"/>
              </a:rPr>
              <a:t>FFT</a:t>
            </a:r>
          </a:p>
        </p:txBody>
      </p:sp>
      <p:sp>
        <p:nvSpPr>
          <p:cNvPr id="812036" name="Text Box 4">
            <a:extLst>
              <a:ext uri="{FF2B5EF4-FFF2-40B4-BE49-F238E27FC236}">
                <a16:creationId xmlns:a16="http://schemas.microsoft.com/office/drawing/2014/main" id="{9116C2E4-C39D-42D1-997A-60E653F9A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49513"/>
            <a:ext cx="1595438" cy="782637"/>
          </a:xfrm>
          <a:prstGeom prst="rect">
            <a:avLst/>
          </a:prstGeom>
          <a:solidFill>
            <a:srgbClr val="00FFFF">
              <a:alpha val="50000"/>
            </a:srgbClr>
          </a:solidFill>
          <a:ln w="57150" cmpd="thickThin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34000" tIns="118800" rIns="234000" bIns="118800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ea typeface="华文彩云" panose="02010800040101010101" pitchFamily="2" charset="-122"/>
              </a:rPr>
              <a:t>H(u,v)</a:t>
            </a:r>
          </a:p>
        </p:txBody>
      </p:sp>
      <p:sp>
        <p:nvSpPr>
          <p:cNvPr id="812037" name="Text Box 5">
            <a:extLst>
              <a:ext uri="{FF2B5EF4-FFF2-40B4-BE49-F238E27FC236}">
                <a16:creationId xmlns:a16="http://schemas.microsoft.com/office/drawing/2014/main" id="{85D10C86-45A2-4429-97F1-C1CF5E5E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4125913"/>
            <a:ext cx="1444625" cy="782637"/>
          </a:xfrm>
          <a:prstGeom prst="rect">
            <a:avLst/>
          </a:prstGeom>
          <a:solidFill>
            <a:srgbClr val="00FFFF">
              <a:alpha val="50000"/>
            </a:srgbClr>
          </a:solidFill>
          <a:ln w="57150" cmpd="thickThin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34000" tIns="118800" rIns="234000" bIns="118800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ea typeface="华文彩云" panose="02010800040101010101" pitchFamily="2" charset="-122"/>
              </a:rPr>
              <a:t>FFT</a:t>
            </a:r>
            <a:r>
              <a:rPr kumimoji="1" lang="en-US" altLang="zh-CN" sz="3200" baseline="30000">
                <a:latin typeface="Times New Roman" panose="02020603050405020304" pitchFamily="18" charset="0"/>
                <a:ea typeface="华文彩云" panose="02010800040101010101" pitchFamily="2" charset="-122"/>
              </a:rPr>
              <a:t>-1</a:t>
            </a:r>
            <a:endParaRPr kumimoji="1" lang="en-US" altLang="zh-CN" sz="3200">
              <a:latin typeface="Times New Roman" panose="02020603050405020304" pitchFamily="18" charset="0"/>
              <a:ea typeface="华文彩云" panose="02010800040101010101" pitchFamily="2" charset="-122"/>
            </a:endParaRPr>
          </a:p>
        </p:txBody>
      </p:sp>
      <p:sp>
        <p:nvSpPr>
          <p:cNvPr id="812038" name="Text Box 6">
            <a:extLst>
              <a:ext uri="{FF2B5EF4-FFF2-40B4-BE49-F238E27FC236}">
                <a16:creationId xmlns:a16="http://schemas.microsoft.com/office/drawing/2014/main" id="{E1979117-9F48-40AB-BC43-E1C7109E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4105275"/>
            <a:ext cx="1111250" cy="782638"/>
          </a:xfrm>
          <a:prstGeom prst="rect">
            <a:avLst/>
          </a:prstGeom>
          <a:solidFill>
            <a:srgbClr val="00FFFF">
              <a:alpha val="50000"/>
            </a:srgbClr>
          </a:solidFill>
          <a:ln w="57150" cmpd="thickThin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34000" tIns="118800" rIns="234000" bIns="118800">
            <a:spAutoFit/>
          </a:bodyPr>
          <a:lstStyle/>
          <a:p>
            <a:r>
              <a:rPr kumimoji="1" lang="en-US" altLang="zh-CN" sz="3200">
                <a:latin typeface="Times New Roman" panose="02020603050405020304" pitchFamily="18" charset="0"/>
                <a:ea typeface="华文彩云" panose="02010800040101010101" pitchFamily="2" charset="-122"/>
              </a:rPr>
              <a:t>exp</a:t>
            </a:r>
          </a:p>
        </p:txBody>
      </p:sp>
      <p:sp>
        <p:nvSpPr>
          <p:cNvPr id="812039" name="Text Box 7">
            <a:extLst>
              <a:ext uri="{FF2B5EF4-FFF2-40B4-BE49-F238E27FC236}">
                <a16:creationId xmlns:a16="http://schemas.microsoft.com/office/drawing/2014/main" id="{CBAF42E2-CA2E-445E-8166-07B35A83B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438400"/>
            <a:ext cx="1312862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34000" tIns="118800" rIns="234000" bIns="118800"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华文彩云" panose="02010800040101010101" pitchFamily="2" charset="-122"/>
              </a:rPr>
              <a:t>f(x,y)</a:t>
            </a:r>
          </a:p>
        </p:txBody>
      </p:sp>
      <p:sp>
        <p:nvSpPr>
          <p:cNvPr id="812040" name="Text Box 8">
            <a:extLst>
              <a:ext uri="{FF2B5EF4-FFF2-40B4-BE49-F238E27FC236}">
                <a16:creationId xmlns:a16="http://schemas.microsoft.com/office/drawing/2014/main" id="{38676356-EC7F-4CD5-85A7-15AFCBBA6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75" y="4125913"/>
            <a:ext cx="140335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34000" tIns="118800" rIns="234000" bIns="118800">
            <a:spAutoFit/>
          </a:bodyPr>
          <a:lstStyle/>
          <a:p>
            <a:r>
              <a:rPr kumimoji="1" lang="en-US" altLang="zh-CN" sz="3200" i="1">
                <a:latin typeface="Times New Roman" panose="02020603050405020304" pitchFamily="18" charset="0"/>
                <a:ea typeface="华文彩云" panose="02010800040101010101" pitchFamily="2" charset="-122"/>
              </a:rPr>
              <a:t>g(x,y)</a:t>
            </a:r>
          </a:p>
        </p:txBody>
      </p:sp>
      <p:sp>
        <p:nvSpPr>
          <p:cNvPr id="812041" name="Line 9">
            <a:extLst>
              <a:ext uri="{FF2B5EF4-FFF2-40B4-BE49-F238E27FC236}">
                <a16:creationId xmlns:a16="http://schemas.microsoft.com/office/drawing/2014/main" id="{69A913E8-C84D-464B-8546-C4EAA6D9C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9838" y="2830513"/>
            <a:ext cx="381000" cy="0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2042" name="Line 10">
            <a:extLst>
              <a:ext uri="{FF2B5EF4-FFF2-40B4-BE49-F238E27FC236}">
                <a16:creationId xmlns:a16="http://schemas.microsoft.com/office/drawing/2014/main" id="{D96FBAA8-9088-4952-854F-1B5241077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7638" y="2830513"/>
            <a:ext cx="304800" cy="0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2043" name="Line 11">
            <a:extLst>
              <a:ext uri="{FF2B5EF4-FFF2-40B4-BE49-F238E27FC236}">
                <a16:creationId xmlns:a16="http://schemas.microsoft.com/office/drawing/2014/main" id="{D705BE08-F729-4305-A938-4F3462582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8" y="2830513"/>
            <a:ext cx="381000" cy="0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2044" name="Line 12">
            <a:extLst>
              <a:ext uri="{FF2B5EF4-FFF2-40B4-BE49-F238E27FC236}">
                <a16:creationId xmlns:a16="http://schemas.microsoft.com/office/drawing/2014/main" id="{19F6A4CC-63F2-4A1A-9812-AC771EC32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038" y="4506913"/>
            <a:ext cx="381000" cy="0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2045" name="Line 13">
            <a:extLst>
              <a:ext uri="{FF2B5EF4-FFF2-40B4-BE49-F238E27FC236}">
                <a16:creationId xmlns:a16="http://schemas.microsoft.com/office/drawing/2014/main" id="{639879FA-0CB3-4D4E-9104-4A59A310B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438" y="4506913"/>
            <a:ext cx="381000" cy="0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2046" name="Line 14">
            <a:extLst>
              <a:ext uri="{FF2B5EF4-FFF2-40B4-BE49-F238E27FC236}">
                <a16:creationId xmlns:a16="http://schemas.microsoft.com/office/drawing/2014/main" id="{B42B2A89-4067-4BF9-9BD8-C808C690E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238" y="3744913"/>
            <a:ext cx="3886200" cy="0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2047" name="Line 15">
            <a:extLst>
              <a:ext uri="{FF2B5EF4-FFF2-40B4-BE49-F238E27FC236}">
                <a16:creationId xmlns:a16="http://schemas.microsoft.com/office/drawing/2014/main" id="{8C386DF1-7AB4-4688-9E07-5E4397CB9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9438" y="3287713"/>
            <a:ext cx="0" cy="457200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2048" name="Line 16">
            <a:extLst>
              <a:ext uri="{FF2B5EF4-FFF2-40B4-BE49-F238E27FC236}">
                <a16:creationId xmlns:a16="http://schemas.microsoft.com/office/drawing/2014/main" id="{76756A10-86EC-4ADF-9368-4297E70D0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3238" y="3744913"/>
            <a:ext cx="0" cy="304800"/>
          </a:xfrm>
          <a:prstGeom prst="line">
            <a:avLst/>
          </a:prstGeom>
          <a:noFill/>
          <a:ln w="76200" cmpd="tri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2049" name="Rectangle 17">
            <a:extLst>
              <a:ext uri="{FF2B5EF4-FFF2-40B4-BE49-F238E27FC236}">
                <a16:creationId xmlns:a16="http://schemas.microsoft.com/office/drawing/2014/main" id="{5C21343F-4DED-4D4C-BCA7-FF5F473E1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564438" cy="609600"/>
          </a:xfrm>
          <a:noFill/>
          <a:ln/>
        </p:spPr>
        <p:txBody>
          <a:bodyPr lIns="92075" tIns="46038" rIns="92075" bIns="46038" anchor="ctr"/>
          <a:lstStyle/>
          <a:p>
            <a:r>
              <a:rPr lang="zh-CN" altLang="en-US" sz="2800">
                <a:latin typeface="宋体" panose="02010600030101010101" pitchFamily="2" charset="-122"/>
              </a:rPr>
              <a:t>同态滤波流程图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DF56865F-FD10-4A87-BB0D-81A32764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1260FE1-AC12-4861-A8E3-FB3DFF17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3E04-BB7E-457C-9C5E-6F9F23EF4ABC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808962" name="Rectangle 2">
            <a:extLst>
              <a:ext uri="{FF2B5EF4-FFF2-40B4-BE49-F238E27FC236}">
                <a16:creationId xmlns:a16="http://schemas.microsoft.com/office/drawing/2014/main" id="{058D8B05-19DE-4AF5-AF57-D2CA4502D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963" y="228600"/>
            <a:ext cx="7564437" cy="609600"/>
          </a:xfrm>
          <a:noFill/>
          <a:ln/>
        </p:spPr>
        <p:txBody>
          <a:bodyPr lIns="92075" tIns="46038" rIns="92075" bIns="46038" anchor="ctr"/>
          <a:lstStyle/>
          <a:p>
            <a:r>
              <a:rPr lang="zh-CN" altLang="en-US" sz="2800">
                <a:latin typeface="宋体" panose="02010600030101010101" pitchFamily="2" charset="-122"/>
              </a:rPr>
              <a:t>同态滤波器</a:t>
            </a:r>
            <a:r>
              <a:rPr lang="en-US" altLang="zh-CN" sz="2800">
                <a:latin typeface="宋体" panose="02010600030101010101" pitchFamily="2" charset="-122"/>
              </a:rPr>
              <a:t>H(u,v)</a:t>
            </a:r>
          </a:p>
        </p:txBody>
      </p:sp>
      <p:sp>
        <p:nvSpPr>
          <p:cNvPr id="808964" name="Line 4">
            <a:extLst>
              <a:ext uri="{FF2B5EF4-FFF2-40B4-BE49-F238E27FC236}">
                <a16:creationId xmlns:a16="http://schemas.microsoft.com/office/drawing/2014/main" id="{AA63F000-3999-4B1F-B0DD-D129033C8C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57438" y="2971800"/>
            <a:ext cx="4114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 type="none" w="sm" len="sm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8965" name="Text Box 5">
            <a:extLst>
              <a:ext uri="{FF2B5EF4-FFF2-40B4-BE49-F238E27FC236}">
                <a16:creationId xmlns:a16="http://schemas.microsoft.com/office/drawing/2014/main" id="{3049C29F-1239-41F6-96A9-16AB15D68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4343400"/>
            <a:ext cx="366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latin typeface="Times New Roman" panose="02020603050405020304" pitchFamily="18" charset="0"/>
                <a:ea typeface="华文彩云" panose="02010800040101010101" pitchFamily="2" charset="-122"/>
              </a:rPr>
              <a:t>r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华文彩云" panose="02010800040101010101" pitchFamily="2" charset="-122"/>
              </a:rPr>
              <a:t>L</a:t>
            </a:r>
            <a:endParaRPr kumimoji="1" lang="en-US" altLang="zh-CN" b="1" i="1">
              <a:latin typeface="Times New Roman" panose="02020603050405020304" pitchFamily="18" charset="0"/>
              <a:ea typeface="华文彩云" panose="02010800040101010101" pitchFamily="2" charset="-122"/>
            </a:endParaRPr>
          </a:p>
        </p:txBody>
      </p:sp>
      <p:sp>
        <p:nvSpPr>
          <p:cNvPr id="808966" name="Text Box 6">
            <a:extLst>
              <a:ext uri="{FF2B5EF4-FFF2-40B4-BE49-F238E27FC236}">
                <a16:creationId xmlns:a16="http://schemas.microsoft.com/office/drawing/2014/main" id="{6A13B1A7-7C0F-4A42-889C-083E4DF5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2743200"/>
            <a:ext cx="392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i="1">
                <a:latin typeface="Times New Roman" panose="02020603050405020304" pitchFamily="18" charset="0"/>
                <a:ea typeface="华文彩云" panose="02010800040101010101" pitchFamily="2" charset="-122"/>
              </a:rPr>
              <a:t>r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华文彩云" panose="02010800040101010101" pitchFamily="2" charset="-122"/>
              </a:rPr>
              <a:t>H</a:t>
            </a:r>
            <a:endParaRPr kumimoji="1" lang="en-US" altLang="zh-CN" b="1" i="1">
              <a:latin typeface="Times New Roman" panose="02020603050405020304" pitchFamily="18" charset="0"/>
              <a:ea typeface="华文彩云" panose="02010800040101010101" pitchFamily="2" charset="-122"/>
            </a:endParaRPr>
          </a:p>
        </p:txBody>
      </p:sp>
      <p:pic>
        <p:nvPicPr>
          <p:cNvPr id="808967" name="Picture 7">
            <a:extLst>
              <a:ext uri="{FF2B5EF4-FFF2-40B4-BE49-F238E27FC236}">
                <a16:creationId xmlns:a16="http://schemas.microsoft.com/office/drawing/2014/main" id="{D76F36F2-42D6-44F3-8033-76662A4B7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8915400" cy="384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8968" name="Text Box 8">
            <a:extLst>
              <a:ext uri="{FF2B5EF4-FFF2-40B4-BE49-F238E27FC236}">
                <a16:creationId xmlns:a16="http://schemas.microsoft.com/office/drawing/2014/main" id="{D64ADC77-7BA6-4B75-B100-824435E9C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00600"/>
            <a:ext cx="7467600" cy="9048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/>
              <a:t>压缩</a:t>
            </a:r>
            <a:r>
              <a:rPr kumimoji="1" lang="en-US" altLang="zh-CN" sz="2400"/>
              <a:t>i(x,y)</a:t>
            </a:r>
            <a:r>
              <a:rPr kumimoji="1" lang="zh-CN" altLang="en-US" sz="2400"/>
              <a:t>分量的变化范围，削弱</a:t>
            </a:r>
            <a:r>
              <a:rPr kumimoji="1" lang="en-US" altLang="zh-CN" sz="2400"/>
              <a:t>I (u,v)</a:t>
            </a:r>
            <a:r>
              <a:rPr kumimoji="1" lang="zh-CN" altLang="en-US" sz="2400"/>
              <a:t>；</a:t>
            </a:r>
          </a:p>
          <a:p>
            <a:pPr>
              <a:spcBef>
                <a:spcPct val="20000"/>
              </a:spcBef>
              <a:buClr>
                <a:srgbClr val="6633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/>
              <a:t>增强</a:t>
            </a:r>
            <a:r>
              <a:rPr kumimoji="1" lang="en-US" altLang="zh-CN" sz="2400"/>
              <a:t>r(x,y)</a:t>
            </a:r>
            <a:r>
              <a:rPr kumimoji="1" lang="zh-CN" altLang="en-US" sz="2400"/>
              <a:t>分量的对比度，提升</a:t>
            </a:r>
            <a:r>
              <a:rPr kumimoji="1" lang="en-US" altLang="zh-CN" sz="2400"/>
              <a:t>R (u,v)</a:t>
            </a:r>
            <a:r>
              <a:rPr kumimoji="1" lang="zh-CN" altLang="en-US" sz="2400"/>
              <a:t>，增强细节。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>
            <a:extLst>
              <a:ext uri="{FF2B5EF4-FFF2-40B4-BE49-F238E27FC236}">
                <a16:creationId xmlns:a16="http://schemas.microsoft.com/office/drawing/2014/main" id="{60AB43B1-9B9B-4F1D-BA4A-8387D4C8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D5650EB-5D40-4492-A1EE-77806018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C261-CF8F-4C89-8402-F6BD01F32C08}" type="slidenum">
              <a:rPr lang="en-US" altLang="zh-CN"/>
              <a:pPr/>
              <a:t>65</a:t>
            </a:fld>
            <a:endParaRPr lang="en-US" altLang="zh-CN"/>
          </a:p>
        </p:txBody>
      </p:sp>
      <p:pic>
        <p:nvPicPr>
          <p:cNvPr id="728067" name="Picture 3">
            <a:extLst>
              <a:ext uri="{FF2B5EF4-FFF2-40B4-BE49-F238E27FC236}">
                <a16:creationId xmlns:a16="http://schemas.microsoft.com/office/drawing/2014/main" id="{F4BD6739-28D9-4EDE-ABBA-842AC109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376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0D8DB-3EC5-4CF0-9024-220D2B66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85A0D-17DE-446F-AAFC-8186379D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8D6D-0EF8-4AB6-B7A4-F24088A99C28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847874" name="Rectangle 2">
            <a:extLst>
              <a:ext uri="{FF2B5EF4-FFF2-40B4-BE49-F238E27FC236}">
                <a16:creationId xmlns:a16="http://schemas.microsoft.com/office/drawing/2014/main" id="{B8F76EBF-8EFD-4438-9097-8F68C44C4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本章小结</a:t>
            </a:r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15540404-323D-400A-8857-DD28D28AC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447800"/>
            <a:ext cx="6900862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3.1 Fourier</a:t>
            </a:r>
            <a:r>
              <a:rPr lang="zh-CN" altLang="en-US" sz="3200"/>
              <a:t>变换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/>
              <a:t>3.2 </a:t>
            </a:r>
            <a:r>
              <a:rPr lang="zh-CN" altLang="en-US" sz="3200"/>
              <a:t>频域滤波器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0D8DB-3EC5-4CF0-9024-220D2B66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85A0D-17DE-446F-AAFC-8186379D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8D6D-0EF8-4AB6-B7A4-F24088A99C28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847874" name="Rectangle 2">
            <a:extLst>
              <a:ext uri="{FF2B5EF4-FFF2-40B4-BE49-F238E27FC236}">
                <a16:creationId xmlns:a16="http://schemas.microsoft.com/office/drawing/2014/main" id="{B8F76EBF-8EFD-4438-9097-8F68C44C4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本章小结</a:t>
            </a:r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15540404-323D-400A-8857-DD28D28AC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>
                <a:solidFill>
                  <a:schemeClr val="tx1"/>
                </a:solidFill>
              </a:rPr>
              <a:t>3.1.1 Fourier</a:t>
            </a:r>
            <a:r>
              <a:rPr lang="zh-CN" altLang="en-US" sz="2800">
                <a:solidFill>
                  <a:schemeClr val="tx1"/>
                </a:solidFill>
              </a:rPr>
              <a:t>变换及其反变换</a:t>
            </a:r>
          </a:p>
          <a:p>
            <a:pPr lvl="1"/>
            <a:r>
              <a:rPr lang="zh-CN" altLang="en-US" sz="2000"/>
              <a:t>一维连续</a:t>
            </a:r>
            <a:r>
              <a:rPr lang="en-US" altLang="zh-CN" sz="2000"/>
              <a:t>Fourier</a:t>
            </a:r>
            <a:r>
              <a:rPr lang="zh-CN" altLang="en-US" sz="2000"/>
              <a:t>变换及反变换</a:t>
            </a:r>
          </a:p>
          <a:p>
            <a:pPr lvl="1"/>
            <a:r>
              <a:rPr lang="zh-CN" altLang="en-US" sz="2000"/>
              <a:t>二维连续</a:t>
            </a:r>
            <a:r>
              <a:rPr lang="en-US" altLang="zh-CN" sz="2000"/>
              <a:t>Fourier</a:t>
            </a:r>
            <a:r>
              <a:rPr lang="zh-CN" altLang="en-US" sz="2000"/>
              <a:t>变换及反变换</a:t>
            </a:r>
            <a:endParaRPr lang="en-US" altLang="zh-CN" sz="2000"/>
          </a:p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 sz="2800"/>
              <a:t>3.1.2 Fourier</a:t>
            </a:r>
            <a:r>
              <a:rPr lang="zh-CN" altLang="en-US" sz="2800"/>
              <a:t>变换及其反变换</a:t>
            </a:r>
            <a:endParaRPr lang="zh-CN" altLang="en-US" sz="2200"/>
          </a:p>
          <a:p>
            <a:pPr lvl="1"/>
            <a:r>
              <a:rPr lang="zh-CN" altLang="en-US" sz="2000"/>
              <a:t>一维离散</a:t>
            </a:r>
            <a:r>
              <a:rPr lang="en-US" altLang="zh-CN" sz="2000"/>
              <a:t>Fourier</a:t>
            </a:r>
            <a:r>
              <a:rPr lang="zh-CN" altLang="en-US" sz="2000"/>
              <a:t>变换及反变换</a:t>
            </a:r>
          </a:p>
          <a:p>
            <a:pPr lvl="1"/>
            <a:r>
              <a:rPr lang="zh-CN" altLang="en-US" sz="2000"/>
              <a:t>二维离散</a:t>
            </a:r>
            <a:r>
              <a:rPr lang="en-US" altLang="zh-CN" sz="2000"/>
              <a:t>Fourier</a:t>
            </a:r>
            <a:r>
              <a:rPr lang="zh-CN" altLang="en-US" sz="2000"/>
              <a:t>变换及反变换</a:t>
            </a:r>
            <a:endParaRPr lang="zh-CN" altLang="en-US" sz="2400"/>
          </a:p>
          <a:p>
            <a:endParaRPr lang="zh-CN" altLang="en-US"/>
          </a:p>
          <a:p>
            <a:pPr>
              <a:buNone/>
            </a:pPr>
            <a:r>
              <a:rPr lang="en-US" altLang="zh-CN" sz="2800"/>
              <a:t>3.1.3 </a:t>
            </a:r>
            <a:r>
              <a:rPr lang="zh-CN" altLang="en-US" sz="2800"/>
              <a:t>二维</a:t>
            </a:r>
            <a:r>
              <a:rPr lang="en-US" altLang="zh-CN" sz="2800"/>
              <a:t>Fourier</a:t>
            </a:r>
            <a:r>
              <a:rPr lang="zh-CN" altLang="en-US" sz="2800"/>
              <a:t>变换的性质</a:t>
            </a:r>
            <a:endParaRPr lang="en-US" altLang="zh-CN" sz="2800"/>
          </a:p>
          <a:p>
            <a:pPr lvl="1"/>
            <a:r>
              <a:rPr lang="zh-CN" altLang="en-US" sz="2000"/>
              <a:t>平移和旋转、周期性、共轭对称性</a:t>
            </a:r>
            <a:endParaRPr lang="en-US" altLang="zh-CN" sz="2000"/>
          </a:p>
          <a:p>
            <a:pPr lvl="1"/>
            <a:r>
              <a:rPr lang="zh-CN" altLang="en-US" sz="2000"/>
              <a:t>平均值、可分性</a:t>
            </a:r>
          </a:p>
          <a:p>
            <a:pPr lvl="1"/>
            <a:r>
              <a:rPr lang="zh-CN" altLang="en-US" sz="2000"/>
              <a:t>卷积定理、相关定理、</a:t>
            </a:r>
            <a:r>
              <a:rPr lang="en-US" altLang="zh-CN" sz="2000"/>
              <a:t>…</a:t>
            </a:r>
            <a:endParaRPr lang="zh-CN" altLang="en-US" sz="2000"/>
          </a:p>
          <a:p>
            <a:pPr>
              <a:buFont typeface="Wingdings" panose="05000000000000000000" pitchFamily="2" charset="2"/>
              <a:buNone/>
            </a:pP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2518158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F06AE-BF00-40E7-9B4D-64848556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E1254-758C-4E20-839D-F090E5C6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FD86-870E-4EC9-B9CD-922EF9AA218B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849922" name="Rectangle 2">
            <a:extLst>
              <a:ext uri="{FF2B5EF4-FFF2-40B4-BE49-F238E27FC236}">
                <a16:creationId xmlns:a16="http://schemas.microsoft.com/office/drawing/2014/main" id="{3653DACE-7FA0-4116-BACC-0A4F6E6CA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3.2 </a:t>
            </a:r>
            <a:r>
              <a:rPr lang="zh-CN" altLang="en-US" sz="2800"/>
              <a:t>频域滤波器</a:t>
            </a:r>
          </a:p>
        </p:txBody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8498D5FE-174A-46AF-AF37-A0BAF9983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402" y="1295400"/>
            <a:ext cx="7506998" cy="3429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3.2.1 </a:t>
            </a:r>
            <a:r>
              <a:rPr lang="zh-CN" altLang="en-US" sz="2800"/>
              <a:t>频域滤波</a:t>
            </a:r>
          </a:p>
          <a:p>
            <a:pPr lvl="1"/>
            <a:r>
              <a:rPr lang="zh-CN" altLang="en-US" sz="2400"/>
              <a:t>频率分量和图像空间特征之间的关系</a:t>
            </a:r>
          </a:p>
          <a:p>
            <a:pPr lvl="1"/>
            <a:r>
              <a:rPr lang="zh-CN" altLang="en-US" sz="2400"/>
              <a:t>频域滤波步骤</a:t>
            </a:r>
          </a:p>
          <a:p>
            <a:pPr lvl="1"/>
            <a:r>
              <a:rPr lang="zh-CN" altLang="en-US" sz="2400"/>
              <a:t>一些基本的滤波器及性质：</a:t>
            </a:r>
          </a:p>
          <a:p>
            <a:pPr lvl="2"/>
            <a:r>
              <a:rPr lang="zh-CN" altLang="en-US" sz="2000"/>
              <a:t>陷波滤波器，低通滤波器，高通滤波器</a:t>
            </a:r>
          </a:p>
          <a:p>
            <a:pPr lvl="1"/>
            <a:r>
              <a:rPr lang="zh-CN" altLang="en-US" sz="2400"/>
              <a:t>空域滤波器和频域滤波器之间的关系：</a:t>
            </a:r>
          </a:p>
          <a:p>
            <a:pPr lvl="2"/>
            <a:r>
              <a:rPr lang="zh-CN" altLang="en-US" sz="2000"/>
              <a:t>空间域和频率域中的滤波器组成了</a:t>
            </a:r>
            <a:r>
              <a:rPr lang="en-US" altLang="zh-CN" sz="2000"/>
              <a:t>Fourier</a:t>
            </a:r>
            <a:r>
              <a:rPr lang="zh-CN" altLang="en-US" sz="2000"/>
              <a:t>变换对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07C93-62DC-4E48-840A-9756E782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B0859-E33C-44FD-B86C-08C03A4A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2180-954A-4D21-B0B6-A363CFD1D4D5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850947" name="Rectangle 3">
            <a:extLst>
              <a:ext uri="{FF2B5EF4-FFF2-40B4-BE49-F238E27FC236}">
                <a16:creationId xmlns:a16="http://schemas.microsoft.com/office/drawing/2014/main" id="{AF011DD0-7C28-4EFE-A35C-61692009C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3.2.2 </a:t>
            </a:r>
            <a:r>
              <a:rPr lang="zh-CN" altLang="en-US" sz="2400"/>
              <a:t>平滑滤波器：</a:t>
            </a:r>
          </a:p>
          <a:p>
            <a:pPr lvl="1"/>
            <a:r>
              <a:rPr lang="zh-CN" altLang="en-US" sz="2400"/>
              <a:t>理想低通滤波器</a:t>
            </a:r>
            <a:endParaRPr kumimoji="1" lang="zh-CN" altLang="en-US" sz="2400"/>
          </a:p>
          <a:p>
            <a:pPr lvl="1"/>
            <a:r>
              <a:rPr lang="zh-CN" altLang="en-US" sz="2400"/>
              <a:t>巴特沃思低通滤波器</a:t>
            </a:r>
          </a:p>
          <a:p>
            <a:pPr lvl="1"/>
            <a:r>
              <a:rPr lang="zh-CN" altLang="en-US" sz="2400"/>
              <a:t>高斯低通滤波器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3.2.3 </a:t>
            </a:r>
            <a:r>
              <a:rPr lang="zh-CN" altLang="en-US" sz="2400"/>
              <a:t>锐化滤波器</a:t>
            </a:r>
          </a:p>
          <a:p>
            <a:pPr lvl="1"/>
            <a:r>
              <a:rPr lang="zh-CN" altLang="en-US" sz="2400"/>
              <a:t>理想高通滤波器</a:t>
            </a:r>
            <a:endParaRPr kumimoji="1" lang="en-US" altLang="zh-TW" sz="2400"/>
          </a:p>
          <a:p>
            <a:pPr lvl="1"/>
            <a:r>
              <a:rPr lang="zh-CN" altLang="en-US" sz="2400"/>
              <a:t>巴特沃思高通滤波器</a:t>
            </a:r>
            <a:endParaRPr kumimoji="1" lang="en-US" altLang="zh-TW" sz="2400"/>
          </a:p>
          <a:p>
            <a:pPr lvl="1"/>
            <a:r>
              <a:rPr lang="zh-CN" altLang="en-US" sz="2400"/>
              <a:t>高斯高通滤波器</a:t>
            </a:r>
            <a:endParaRPr kumimoji="1" lang="en-US" altLang="zh-TW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3.2.4 </a:t>
            </a:r>
            <a:r>
              <a:rPr lang="zh-CN" altLang="en-US" sz="2400"/>
              <a:t>同态滤波器</a:t>
            </a:r>
            <a:r>
              <a:rPr kumimoji="1" lang="zh-CN" altLang="en-US" sz="2400">
                <a:solidFill>
                  <a:srgbClr val="CC3300"/>
                </a:solidFill>
              </a:rPr>
              <a:t>：</a:t>
            </a:r>
          </a:p>
          <a:p>
            <a:pPr lvl="1"/>
            <a:r>
              <a:rPr kumimoji="1" lang="zh-CN" altLang="en-US" sz="2400"/>
              <a:t>消除不均匀照度的影响而又不损失图象细节。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id="{6C0B9EF4-30AD-4D83-BF22-CBFA73A7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8D687431-CAEA-441E-8855-6345486B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A97C-EEB2-4077-AEF5-2C5E54B36F6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51266" name="Rectangle 2">
            <a:extLst>
              <a:ext uri="{FF2B5EF4-FFF2-40B4-BE49-F238E27FC236}">
                <a16:creationId xmlns:a16="http://schemas.microsoft.com/office/drawing/2014/main" id="{11FCDC20-2FFA-4C47-9C6F-8C240D93C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/>
              <a:t>频域滤波的步骤</a:t>
            </a:r>
            <a:endParaRPr lang="en-US" altLang="zh-TW" sz="2800"/>
          </a:p>
        </p:txBody>
      </p:sp>
      <p:sp>
        <p:nvSpPr>
          <p:cNvPr id="651267" name="Rectangle 3">
            <a:extLst>
              <a:ext uri="{FF2B5EF4-FFF2-40B4-BE49-F238E27FC236}">
                <a16:creationId xmlns:a16="http://schemas.microsoft.com/office/drawing/2014/main" id="{768489BC-83FE-4098-845C-8C37D62DB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TW" altLang="en-US"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51268" name="Picture 4">
            <a:extLst>
              <a:ext uri="{FF2B5EF4-FFF2-40B4-BE49-F238E27FC236}">
                <a16:creationId xmlns:a16="http://schemas.microsoft.com/office/drawing/2014/main" id="{4426FCBB-6C49-4B04-B2C7-8ADB24213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991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1269" name="Object 5">
            <a:extLst>
              <a:ext uri="{FF2B5EF4-FFF2-40B4-BE49-F238E27FC236}">
                <a16:creationId xmlns:a16="http://schemas.microsoft.com/office/drawing/2014/main" id="{4CDF0462-9DF8-4716-A152-FAB8E99AF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962400"/>
          <a:ext cx="5638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Equation" r:id="rId4" imgW="2628720" imgH="203040" progId="Equation.3">
                  <p:embed/>
                </p:oleObj>
              </mc:Choice>
              <mc:Fallback>
                <p:oleObj name="Equation" r:id="rId4" imgW="26287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638800" cy="438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0" name="Object 6">
            <a:extLst>
              <a:ext uri="{FF2B5EF4-FFF2-40B4-BE49-F238E27FC236}">
                <a16:creationId xmlns:a16="http://schemas.microsoft.com/office/drawing/2014/main" id="{CF840636-53D8-440D-BB83-07CCEB2AF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866775"/>
          <a:ext cx="2595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" name="Equation" r:id="rId6" imgW="1384200" imgH="228600" progId="Equation.3">
                  <p:embed/>
                </p:oleObj>
              </mc:Choice>
              <mc:Fallback>
                <p:oleObj name="Equation" r:id="rId6" imgW="1384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866775"/>
                        <a:ext cx="2595563" cy="428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1" name="Object 7">
            <a:extLst>
              <a:ext uri="{FF2B5EF4-FFF2-40B4-BE49-F238E27FC236}">
                <a16:creationId xmlns:a16="http://schemas.microsoft.com/office/drawing/2014/main" id="{B2A086BC-4723-40D4-A1BC-68723B385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3429000"/>
          <a:ext cx="56118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" name="Equation" r:id="rId8" imgW="2755800" imgH="203040" progId="Equation.3">
                  <p:embed/>
                </p:oleObj>
              </mc:Choice>
              <mc:Fallback>
                <p:oleObj name="Equation" r:id="rId8" imgW="275580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429000"/>
                        <a:ext cx="5611813" cy="414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72" name="Text Box 8">
            <a:extLst>
              <a:ext uri="{FF2B5EF4-FFF2-40B4-BE49-F238E27FC236}">
                <a16:creationId xmlns:a16="http://schemas.microsoft.com/office/drawing/2014/main" id="{C272D82D-900A-434B-BA9E-7A5476DAD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5351110"/>
            <a:ext cx="7086600" cy="83185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/>
              <a:t>思想：通过滤波器函数以某种方式来修改图像变换，然后再进行反变换来获得处理后的输出图像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AF4-6E42-485C-AE5B-48034A6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4DE03-7EAF-4357-B564-2FB2527A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C47-A16B-41B0-A1E6-FA1F4AF5906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45125" name="Rectangle 5">
            <a:extLst>
              <a:ext uri="{FF2B5EF4-FFF2-40B4-BE49-F238E27FC236}">
                <a16:creationId xmlns:a16="http://schemas.microsoft.com/office/drawing/2014/main" id="{A4D7926E-157D-424E-9CEE-D3BAF0E85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填充的必要性</a:t>
            </a:r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03D68F7C-0BF7-4E73-B68D-6B08A4D46D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7739062" cy="457200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>
                <a:solidFill>
                  <a:schemeClr val="tx1"/>
                </a:solidFill>
              </a:rPr>
              <a:t>连续卷积公式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400">
                <a:solidFill>
                  <a:schemeClr val="tx1"/>
                </a:solidFill>
              </a:rPr>
              <a:t>离散卷积公式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400">
                <a:solidFill>
                  <a:schemeClr val="tx1"/>
                </a:solidFill>
              </a:rPr>
              <a:t>扩展并填充</a:t>
            </a:r>
            <a:r>
              <a:rPr lang="en-US" altLang="zh-CN" sz="2400">
                <a:solidFill>
                  <a:schemeClr val="tx1"/>
                </a:solidFill>
              </a:rPr>
              <a:t>0</a:t>
            </a:r>
            <a:r>
              <a:rPr lang="zh-CN" altLang="en-US" sz="2400">
                <a:solidFill>
                  <a:schemeClr val="tx1"/>
                </a:solidFill>
              </a:rPr>
              <a:t>后，</a:t>
            </a:r>
            <a:r>
              <a:rPr lang="en-US" altLang="zh-CN" sz="2400">
                <a:solidFill>
                  <a:schemeClr val="tx1"/>
                </a:solidFill>
              </a:rPr>
              <a:t>f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altLang="zh-CN" sz="2400">
                <a:solidFill>
                  <a:schemeClr val="tx1"/>
                </a:solidFill>
              </a:rPr>
              <a:t>h</a:t>
            </a:r>
            <a:r>
              <a:rPr lang="zh-CN" altLang="en-US" sz="2400">
                <a:solidFill>
                  <a:schemeClr val="tx1"/>
                </a:solidFill>
              </a:rPr>
              <a:t>的大小均为</a:t>
            </a:r>
            <a:r>
              <a:rPr lang="en-US" altLang="zh-CN" sz="2400"/>
              <a:t>2M×2N</a:t>
            </a: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marL="0" indent="0">
              <a:lnSpc>
                <a:spcPct val="105000"/>
              </a:lnSpc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E8B53D73-5331-4C4B-BB10-E104A5B342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6000" y="1752602"/>
                <a:ext cx="4572000" cy="838201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𝑡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l-G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E8B53D73-5331-4C4B-BB10-E104A5B34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752602"/>
                <a:ext cx="4572000" cy="838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632D8961-3231-4D22-B120-E91CCAE3305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286000" y="3714747"/>
                <a:ext cx="4572000" cy="1104901"/>
              </a:xfrm>
              <a:prstGeom prst="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>
                <a:lvl1pPr marL="469900" indent="-469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663300"/>
                  </a:buClr>
                  <a:buSzPct val="80000"/>
                  <a:buFont typeface="Wingdings" panose="05000000000000000000" pitchFamily="2" charset="2"/>
                  <a:buChar char="n"/>
                  <a:defRPr sz="2000" kern="1200">
                    <a:solidFill>
                      <a:srgbClr val="800000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l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04925" indent="-3952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Verdana" panose="020B0604030504040204" pitchFamily="34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93863" indent="-3873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939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m:t>★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h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h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632D8961-3231-4D22-B120-E91CCAE3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714747"/>
                <a:ext cx="4572000" cy="11049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9EAF4-6E42-485C-AE5B-48034A6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Digital Image Processing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4DE03-7EAF-4357-B564-2FB2527A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8AC47-A16B-41B0-A1E6-FA1F4AF5906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45125" name="Rectangle 5">
            <a:extLst>
              <a:ext uri="{FF2B5EF4-FFF2-40B4-BE49-F238E27FC236}">
                <a16:creationId xmlns:a16="http://schemas.microsoft.com/office/drawing/2014/main" id="{A4D7926E-157D-424E-9CEE-D3BAF0E85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填充的必要性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EE71E1-3BDC-4B14-AFE7-1394F409CCFB}"/>
              </a:ext>
            </a:extLst>
          </p:cNvPr>
          <p:cNvSpPr/>
          <p:nvPr/>
        </p:nvSpPr>
        <p:spPr>
          <a:xfrm>
            <a:off x="304800" y="5791200"/>
            <a:ext cx="8458200" cy="93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22678BB-1B24-4771-997A-801E6B52B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30" y="1043074"/>
            <a:ext cx="4550370" cy="577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86DCE77D-699B-4546-BC89-5AACEBB4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078462"/>
            <a:ext cx="1285875" cy="558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1DF137B7-DD31-4506-A38C-E63383181727}"/>
              </a:ext>
            </a:extLst>
          </p:cNvPr>
          <p:cNvSpPr/>
          <p:nvPr/>
        </p:nvSpPr>
        <p:spPr>
          <a:xfrm>
            <a:off x="1295400" y="1008611"/>
            <a:ext cx="2111970" cy="5468389"/>
          </a:xfrm>
          <a:prstGeom prst="round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AE3204D-F8DE-4A94-A481-E1A97C815079}"/>
              </a:ext>
            </a:extLst>
          </p:cNvPr>
          <p:cNvSpPr/>
          <p:nvPr/>
        </p:nvSpPr>
        <p:spPr>
          <a:xfrm>
            <a:off x="3352800" y="1008610"/>
            <a:ext cx="2536230" cy="577139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1589740</TotalTime>
  <Words>3517</Words>
  <Application>Microsoft Office PowerPoint</Application>
  <PresentationFormat>全屏显示(4:3)</PresentationFormat>
  <Paragraphs>662</Paragraphs>
  <Slides>69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PMingLiU</vt:lpstr>
      <vt:lpstr>华文彩云</vt:lpstr>
      <vt:lpstr>宋体</vt:lpstr>
      <vt:lpstr>Arial</vt:lpstr>
      <vt:lpstr>Cambria Math</vt:lpstr>
      <vt:lpstr>Symbol</vt:lpstr>
      <vt:lpstr>Tahoma</vt:lpstr>
      <vt:lpstr>Times New Roman</vt:lpstr>
      <vt:lpstr>Verdana</vt:lpstr>
      <vt:lpstr>Wingdings</vt:lpstr>
      <vt:lpstr>Profile</vt:lpstr>
      <vt:lpstr>公式</vt:lpstr>
      <vt:lpstr>Equation</vt:lpstr>
      <vt:lpstr>Microsoft 公式 3.0</vt:lpstr>
      <vt:lpstr>方程式</vt:lpstr>
      <vt:lpstr>3 频率域的图像增强 Image Enhancement in the Frequency Domain </vt:lpstr>
      <vt:lpstr>3.2 频域滤波器</vt:lpstr>
      <vt:lpstr>3.2.1 频率域滤波</vt:lpstr>
      <vt:lpstr>PowerPoint 演示文稿</vt:lpstr>
      <vt:lpstr>PowerPoint 演示文稿</vt:lpstr>
      <vt:lpstr>频域滤波的步骤</vt:lpstr>
      <vt:lpstr>频域滤波的步骤</vt:lpstr>
      <vt:lpstr>填充的必要性</vt:lpstr>
      <vt:lpstr>填充的必要性</vt:lpstr>
      <vt:lpstr>填充的必要性</vt:lpstr>
      <vt:lpstr>填充的必要性</vt:lpstr>
      <vt:lpstr>填充的必要性</vt:lpstr>
      <vt:lpstr>填充的必要性</vt:lpstr>
      <vt:lpstr>Three Types of Filtering</vt:lpstr>
      <vt:lpstr>一些基本的滤波器</vt:lpstr>
      <vt:lpstr>PowerPoint 演示文稿</vt:lpstr>
      <vt:lpstr>低通和高通滤波器</vt:lpstr>
      <vt:lpstr>PowerPoint 演示文稿</vt:lpstr>
      <vt:lpstr>PowerPoint 演示文稿</vt:lpstr>
      <vt:lpstr>空域与频域滤波器的关系</vt:lpstr>
      <vt:lpstr>高斯滤波器</vt:lpstr>
      <vt:lpstr>PowerPoint 演示文稿</vt:lpstr>
      <vt:lpstr>结论</vt:lpstr>
      <vt:lpstr>3.2 频域滤波器</vt:lpstr>
      <vt:lpstr>3.2.2 频率域平滑滤波器</vt:lpstr>
      <vt:lpstr>理想低通滤波器</vt:lpstr>
      <vt:lpstr>PowerPoint 演示文稿</vt:lpstr>
      <vt:lpstr>PowerPoint 演示文稿</vt:lpstr>
      <vt:lpstr>PowerPoint 演示文稿</vt:lpstr>
      <vt:lpstr>PowerPoint 演示文稿</vt:lpstr>
      <vt:lpstr>巴特沃思低通滤波器</vt:lpstr>
      <vt:lpstr>PowerPoint 演示文稿</vt:lpstr>
      <vt:lpstr>巴特沃思低通滤波器n=2</vt:lpstr>
      <vt:lpstr>PowerPoint 演示文稿</vt:lpstr>
      <vt:lpstr>高斯低通滤波器</vt:lpstr>
      <vt:lpstr>PowerPoint 演示文稿</vt:lpstr>
      <vt:lpstr>PowerPoint 演示文稿</vt:lpstr>
      <vt:lpstr>结论</vt:lpstr>
      <vt:lpstr>低通滤波器的应用实例：模糊, 平滑等</vt:lpstr>
      <vt:lpstr>PowerPoint 演示文稿</vt:lpstr>
      <vt:lpstr>PowerPoint 演示文稿</vt:lpstr>
      <vt:lpstr>3.2 频域滤波器</vt:lpstr>
      <vt:lpstr>3.2.3 频域锐化滤波器</vt:lpstr>
      <vt:lpstr>Three Types of Highpass Filters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频率域的拉普拉斯算子定义</vt:lpstr>
      <vt:lpstr>PowerPoint 演示文稿</vt:lpstr>
      <vt:lpstr>PowerPoint 演示文稿</vt:lpstr>
      <vt:lpstr>PowerPoint 演示文稿</vt:lpstr>
      <vt:lpstr>High-Boost Filtering</vt:lpstr>
      <vt:lpstr>PowerPoint 演示文稿</vt:lpstr>
      <vt:lpstr>High-Frequency Emphasis Filtering</vt:lpstr>
      <vt:lpstr>PowerPoint 演示文稿</vt:lpstr>
      <vt:lpstr>3.2 频域滤波器</vt:lpstr>
      <vt:lpstr>3.2.4 同态滤波 (Homomorphic filtering)</vt:lpstr>
      <vt:lpstr>同态滤波依据</vt:lpstr>
      <vt:lpstr>同态滤波步骤</vt:lpstr>
      <vt:lpstr>同态滤波步骤</vt:lpstr>
      <vt:lpstr>同态滤波流程图</vt:lpstr>
      <vt:lpstr>同态滤波器H(u,v)</vt:lpstr>
      <vt:lpstr>PowerPoint 演示文稿</vt:lpstr>
      <vt:lpstr>本章小结</vt:lpstr>
      <vt:lpstr>本章小结</vt:lpstr>
      <vt:lpstr>3.2 频域滤波器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</cp:lastModifiedBy>
  <cp:revision>1466</cp:revision>
  <cp:lastPrinted>1601-01-01T00:00:00Z</cp:lastPrinted>
  <dcterms:created xsi:type="dcterms:W3CDTF">1601-01-01T00:00:00Z</dcterms:created>
  <dcterms:modified xsi:type="dcterms:W3CDTF">2022-11-14T13:19:19Z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