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2"/>
  </p:notesMasterIdLst>
  <p:sldIdLst>
    <p:sldId id="330" r:id="rId2"/>
    <p:sldId id="559" r:id="rId3"/>
    <p:sldId id="696" r:id="rId4"/>
    <p:sldId id="1050" r:id="rId5"/>
    <p:sldId id="448" r:id="rId6"/>
    <p:sldId id="566" r:id="rId7"/>
    <p:sldId id="882" r:id="rId8"/>
    <p:sldId id="561" r:id="rId9"/>
    <p:sldId id="1051" r:id="rId10"/>
    <p:sldId id="564" r:id="rId11"/>
    <p:sldId id="565" r:id="rId12"/>
    <p:sldId id="1037" r:id="rId13"/>
    <p:sldId id="1039" r:id="rId14"/>
    <p:sldId id="570" r:id="rId15"/>
    <p:sldId id="571" r:id="rId16"/>
    <p:sldId id="542" r:id="rId17"/>
    <p:sldId id="574" r:id="rId18"/>
    <p:sldId id="545" r:id="rId19"/>
    <p:sldId id="1105" r:id="rId20"/>
    <p:sldId id="1106" r:id="rId21"/>
    <p:sldId id="1041" r:id="rId22"/>
    <p:sldId id="1045" r:id="rId23"/>
    <p:sldId id="575" r:id="rId24"/>
    <p:sldId id="576" r:id="rId25"/>
    <p:sldId id="550" r:id="rId26"/>
    <p:sldId id="1047" r:id="rId27"/>
    <p:sldId id="1048" r:id="rId28"/>
    <p:sldId id="1049" r:id="rId29"/>
    <p:sldId id="956" r:id="rId30"/>
    <p:sldId id="1046" r:id="rId31"/>
    <p:sldId id="960" r:id="rId32"/>
    <p:sldId id="931" r:id="rId33"/>
    <p:sldId id="893" r:id="rId34"/>
    <p:sldId id="894" r:id="rId35"/>
    <p:sldId id="895" r:id="rId36"/>
    <p:sldId id="896" r:id="rId37"/>
    <p:sldId id="897" r:id="rId38"/>
    <p:sldId id="898" r:id="rId39"/>
    <p:sldId id="899" r:id="rId40"/>
    <p:sldId id="900" r:id="rId41"/>
    <p:sldId id="901" r:id="rId42"/>
    <p:sldId id="902" r:id="rId43"/>
    <p:sldId id="903" r:id="rId44"/>
    <p:sldId id="908" r:id="rId45"/>
    <p:sldId id="981" r:id="rId46"/>
    <p:sldId id="1053" r:id="rId47"/>
    <p:sldId id="1054" r:id="rId48"/>
    <p:sldId id="594" r:id="rId49"/>
    <p:sldId id="700" r:id="rId50"/>
    <p:sldId id="699" r:id="rId51"/>
    <p:sldId id="701" r:id="rId52"/>
    <p:sldId id="703" r:id="rId53"/>
    <p:sldId id="704" r:id="rId54"/>
    <p:sldId id="705" r:id="rId55"/>
    <p:sldId id="722" r:id="rId56"/>
    <p:sldId id="710" r:id="rId57"/>
    <p:sldId id="711" r:id="rId58"/>
    <p:sldId id="712" r:id="rId59"/>
    <p:sldId id="718" r:id="rId60"/>
    <p:sldId id="1062" r:id="rId61"/>
    <p:sldId id="1068" r:id="rId62"/>
    <p:sldId id="1057" r:id="rId63"/>
    <p:sldId id="1069" r:id="rId64"/>
    <p:sldId id="1072" r:id="rId65"/>
    <p:sldId id="1058" r:id="rId66"/>
    <p:sldId id="721" r:id="rId67"/>
    <p:sldId id="940" r:id="rId68"/>
    <p:sldId id="872" r:id="rId69"/>
    <p:sldId id="871" r:id="rId70"/>
    <p:sldId id="1109" r:id="rId71"/>
    <p:sldId id="753" r:id="rId72"/>
    <p:sldId id="757" r:id="rId73"/>
    <p:sldId id="995" r:id="rId74"/>
    <p:sldId id="994" r:id="rId75"/>
    <p:sldId id="1110" r:id="rId76"/>
    <p:sldId id="760" r:id="rId77"/>
    <p:sldId id="970" r:id="rId78"/>
    <p:sldId id="767" r:id="rId79"/>
    <p:sldId id="768" r:id="rId80"/>
    <p:sldId id="996" r:id="rId81"/>
    <p:sldId id="769" r:id="rId82"/>
    <p:sldId id="1101" r:id="rId83"/>
    <p:sldId id="1108" r:id="rId84"/>
    <p:sldId id="1099" r:id="rId85"/>
    <p:sldId id="1100" r:id="rId86"/>
    <p:sldId id="1009" r:id="rId87"/>
    <p:sldId id="1010" r:id="rId88"/>
    <p:sldId id="1006" r:id="rId89"/>
    <p:sldId id="1007" r:id="rId90"/>
    <p:sldId id="1008" r:id="rId91"/>
    <p:sldId id="857" r:id="rId92"/>
    <p:sldId id="858" r:id="rId93"/>
    <p:sldId id="859" r:id="rId94"/>
    <p:sldId id="1012" r:id="rId95"/>
    <p:sldId id="1013" r:id="rId96"/>
    <p:sldId id="1014" r:id="rId97"/>
    <p:sldId id="1015" r:id="rId98"/>
    <p:sldId id="864" r:id="rId99"/>
    <p:sldId id="1107" r:id="rId100"/>
    <p:sldId id="777" r:id="rId101"/>
    <p:sldId id="813" r:id="rId102"/>
    <p:sldId id="875" r:id="rId103"/>
    <p:sldId id="815" r:id="rId104"/>
    <p:sldId id="817" r:id="rId105"/>
    <p:sldId id="819" r:id="rId106"/>
    <p:sldId id="800" r:id="rId107"/>
    <p:sldId id="801" r:id="rId108"/>
    <p:sldId id="802" r:id="rId109"/>
    <p:sldId id="803" r:id="rId110"/>
    <p:sldId id="804" r:id="rId111"/>
    <p:sldId id="805" r:id="rId112"/>
    <p:sldId id="806" r:id="rId113"/>
    <p:sldId id="807" r:id="rId114"/>
    <p:sldId id="808" r:id="rId115"/>
    <p:sldId id="809" r:id="rId116"/>
    <p:sldId id="810" r:id="rId117"/>
    <p:sldId id="811" r:id="rId118"/>
    <p:sldId id="812" r:id="rId119"/>
    <p:sldId id="823" r:id="rId120"/>
    <p:sldId id="870" r:id="rId121"/>
    <p:sldId id="824" r:id="rId122"/>
    <p:sldId id="839" r:id="rId123"/>
    <p:sldId id="830" r:id="rId124"/>
    <p:sldId id="832" r:id="rId125"/>
    <p:sldId id="834" r:id="rId126"/>
    <p:sldId id="836" r:id="rId127"/>
    <p:sldId id="838" r:id="rId128"/>
    <p:sldId id="867" r:id="rId129"/>
    <p:sldId id="869" r:id="rId130"/>
    <p:sldId id="997" r:id="rId131"/>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rgbClr val="800000"/>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rgbClr val="800000"/>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800000"/>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800000"/>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800000"/>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000" kern="1200">
        <a:solidFill>
          <a:srgbClr val="800000"/>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000" kern="1200">
        <a:solidFill>
          <a:srgbClr val="800000"/>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000" kern="1200">
        <a:solidFill>
          <a:srgbClr val="800000"/>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000" kern="1200">
        <a:solidFill>
          <a:srgbClr val="800000"/>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6633"/>
    <a:srgbClr val="CC9900"/>
    <a:srgbClr val="993300"/>
    <a:srgbClr val="CC6600"/>
    <a:srgbClr val="FF9933"/>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40" autoAdjust="0"/>
  </p:normalViewPr>
  <p:slideViewPr>
    <p:cSldViewPr>
      <p:cViewPr varScale="1">
        <p:scale>
          <a:sx n="99" d="100"/>
          <a:sy n="99" d="100"/>
        </p:scale>
        <p:origin x="1944" y="84"/>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6.wmf"/><Relationship Id="rId1" Type="http://schemas.openxmlformats.org/officeDocument/2006/relationships/image" Target="../media/image48.wmf"/><Relationship Id="rId4"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11" Type="http://schemas.openxmlformats.org/officeDocument/2006/relationships/image" Target="../media/image87.wmf"/><Relationship Id="rId5" Type="http://schemas.openxmlformats.org/officeDocument/2006/relationships/image" Target="../media/image81.wmf"/><Relationship Id="rId10" Type="http://schemas.openxmlformats.org/officeDocument/2006/relationships/image" Target="../media/image86.wmf"/><Relationship Id="rId4" Type="http://schemas.openxmlformats.org/officeDocument/2006/relationships/image" Target="../media/image80.wmf"/><Relationship Id="rId9" Type="http://schemas.openxmlformats.org/officeDocument/2006/relationships/image" Target="../media/image8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 Id="rId9" Type="http://schemas.openxmlformats.org/officeDocument/2006/relationships/image" Target="../media/image10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28.wmf"/><Relationship Id="rId7" Type="http://schemas.openxmlformats.org/officeDocument/2006/relationships/image" Target="../media/image132.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5" Type="http://schemas.openxmlformats.org/officeDocument/2006/relationships/image" Target="../media/image130.wmf"/><Relationship Id="rId10" Type="http://schemas.openxmlformats.org/officeDocument/2006/relationships/image" Target="../media/image121.wmf"/><Relationship Id="rId4" Type="http://schemas.openxmlformats.org/officeDocument/2006/relationships/image" Target="../media/image129.wmf"/><Relationship Id="rId9" Type="http://schemas.openxmlformats.org/officeDocument/2006/relationships/image" Target="../media/image13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3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5" Type="http://schemas.openxmlformats.org/officeDocument/2006/relationships/image" Target="../media/image154.wmf"/><Relationship Id="rId4" Type="http://schemas.openxmlformats.org/officeDocument/2006/relationships/image" Target="../media/image153.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image" Target="../media/image156.wmf"/><Relationship Id="rId18" Type="http://schemas.openxmlformats.org/officeDocument/2006/relationships/image" Target="../media/image159.wmf"/><Relationship Id="rId3" Type="http://schemas.openxmlformats.org/officeDocument/2006/relationships/image" Target="../media/image162.wmf"/><Relationship Id="rId7" Type="http://schemas.openxmlformats.org/officeDocument/2006/relationships/image" Target="../media/image166.wmf"/><Relationship Id="rId12" Type="http://schemas.openxmlformats.org/officeDocument/2006/relationships/image" Target="../media/image171.wmf"/><Relationship Id="rId17" Type="http://schemas.openxmlformats.org/officeDocument/2006/relationships/image" Target="../media/image174.wmf"/><Relationship Id="rId2" Type="http://schemas.openxmlformats.org/officeDocument/2006/relationships/image" Target="../media/image161.wmf"/><Relationship Id="rId16" Type="http://schemas.openxmlformats.org/officeDocument/2006/relationships/image" Target="../media/image155.wmf"/><Relationship Id="rId20" Type="http://schemas.openxmlformats.org/officeDocument/2006/relationships/image" Target="../media/image176.wmf"/><Relationship Id="rId1" Type="http://schemas.openxmlformats.org/officeDocument/2006/relationships/image" Target="../media/image160.wmf"/><Relationship Id="rId6" Type="http://schemas.openxmlformats.org/officeDocument/2006/relationships/image" Target="../media/image165.wmf"/><Relationship Id="rId11" Type="http://schemas.openxmlformats.org/officeDocument/2006/relationships/image" Target="../media/image170.wmf"/><Relationship Id="rId5" Type="http://schemas.openxmlformats.org/officeDocument/2006/relationships/image" Target="../media/image164.wmf"/><Relationship Id="rId15" Type="http://schemas.openxmlformats.org/officeDocument/2006/relationships/image" Target="../media/image173.wmf"/><Relationship Id="rId10" Type="http://schemas.openxmlformats.org/officeDocument/2006/relationships/image" Target="../media/image169.wmf"/><Relationship Id="rId19" Type="http://schemas.openxmlformats.org/officeDocument/2006/relationships/image" Target="../media/image175.wmf"/><Relationship Id="rId4" Type="http://schemas.openxmlformats.org/officeDocument/2006/relationships/image" Target="../media/image163.wmf"/><Relationship Id="rId9" Type="http://schemas.openxmlformats.org/officeDocument/2006/relationships/image" Target="../media/image168.wmf"/><Relationship Id="rId14" Type="http://schemas.openxmlformats.org/officeDocument/2006/relationships/image" Target="../media/image172.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84.wmf"/><Relationship Id="rId1" Type="http://schemas.openxmlformats.org/officeDocument/2006/relationships/image" Target="../media/image183.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image" Target="../media/image195.wmf"/><Relationship Id="rId3" Type="http://schemas.openxmlformats.org/officeDocument/2006/relationships/image" Target="../media/image186.wmf"/><Relationship Id="rId7" Type="http://schemas.openxmlformats.org/officeDocument/2006/relationships/image" Target="../media/image190.wmf"/><Relationship Id="rId12" Type="http://schemas.openxmlformats.org/officeDocument/2006/relationships/image" Target="../media/image194.wmf"/><Relationship Id="rId2" Type="http://schemas.openxmlformats.org/officeDocument/2006/relationships/image" Target="../media/image185.wmf"/><Relationship Id="rId1" Type="http://schemas.openxmlformats.org/officeDocument/2006/relationships/image" Target="../media/image160.wmf"/><Relationship Id="rId6" Type="http://schemas.openxmlformats.org/officeDocument/2006/relationships/image" Target="../media/image189.wmf"/><Relationship Id="rId11" Type="http://schemas.openxmlformats.org/officeDocument/2006/relationships/image" Target="../media/image159.wmf"/><Relationship Id="rId5" Type="http://schemas.openxmlformats.org/officeDocument/2006/relationships/image" Target="../media/image188.wmf"/><Relationship Id="rId10" Type="http://schemas.openxmlformats.org/officeDocument/2006/relationships/image" Target="../media/image193.wmf"/><Relationship Id="rId4" Type="http://schemas.openxmlformats.org/officeDocument/2006/relationships/image" Target="../media/image187.wmf"/><Relationship Id="rId9" Type="http://schemas.openxmlformats.org/officeDocument/2006/relationships/image" Target="../media/image192.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image" Target="../media/image170.wmf"/><Relationship Id="rId7" Type="http://schemas.openxmlformats.org/officeDocument/2006/relationships/image" Target="../media/image198.wmf"/><Relationship Id="rId2" Type="http://schemas.openxmlformats.org/officeDocument/2006/relationships/image" Target="../media/image169.wmf"/><Relationship Id="rId1" Type="http://schemas.openxmlformats.org/officeDocument/2006/relationships/image" Target="../media/image196.wmf"/><Relationship Id="rId6" Type="http://schemas.openxmlformats.org/officeDocument/2006/relationships/image" Target="../media/image197.wmf"/><Relationship Id="rId5" Type="http://schemas.openxmlformats.org/officeDocument/2006/relationships/image" Target="../media/image156.wmf"/><Relationship Id="rId4" Type="http://schemas.openxmlformats.org/officeDocument/2006/relationships/image" Target="../media/image171.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 Id="rId4" Type="http://schemas.openxmlformats.org/officeDocument/2006/relationships/image" Target="../media/image20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10.wmf"/><Relationship Id="rId1" Type="http://schemas.openxmlformats.org/officeDocument/2006/relationships/image" Target="../media/image209.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11.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1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21.wmf"/><Relationship Id="rId1" Type="http://schemas.openxmlformats.org/officeDocument/2006/relationships/image" Target="../media/image220.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1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25.wmf"/><Relationship Id="rId1" Type="http://schemas.openxmlformats.org/officeDocument/2006/relationships/image" Target="../media/image224.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7.wmf"/><Relationship Id="rId1" Type="http://schemas.openxmlformats.org/officeDocument/2006/relationships/image" Target="../media/image226.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25.wmf"/><Relationship Id="rId1" Type="http://schemas.openxmlformats.org/officeDocument/2006/relationships/image" Target="../media/image228.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30.wmf"/><Relationship Id="rId1" Type="http://schemas.openxmlformats.org/officeDocument/2006/relationships/image" Target="../media/image2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EDBD0D4-F9EC-4FAE-B02F-85194F444A7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panose="020B0604020202020204" pitchFamily="34" charset="0"/>
              </a:defRPr>
            </a:lvl1pPr>
          </a:lstStyle>
          <a:p>
            <a:pPr>
              <a:defRPr/>
            </a:pPr>
            <a:endParaRPr lang="zh-CN" altLang="zh-CN"/>
          </a:p>
        </p:txBody>
      </p:sp>
      <p:sp>
        <p:nvSpPr>
          <p:cNvPr id="3075" name="Rectangle 3">
            <a:extLst>
              <a:ext uri="{FF2B5EF4-FFF2-40B4-BE49-F238E27FC236}">
                <a16:creationId xmlns:a16="http://schemas.microsoft.com/office/drawing/2014/main" id="{C10576E3-580F-49E3-9E86-10FBEAFF7D6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panose="020B0604020202020204" pitchFamily="34" charset="0"/>
              </a:defRPr>
            </a:lvl1pPr>
          </a:lstStyle>
          <a:p>
            <a:pPr>
              <a:defRPr/>
            </a:pPr>
            <a:endParaRPr lang="zh-CN" altLang="zh-CN"/>
          </a:p>
        </p:txBody>
      </p:sp>
      <p:sp>
        <p:nvSpPr>
          <p:cNvPr id="3076" name="Rectangle 4">
            <a:extLst>
              <a:ext uri="{FF2B5EF4-FFF2-40B4-BE49-F238E27FC236}">
                <a16:creationId xmlns:a16="http://schemas.microsoft.com/office/drawing/2014/main" id="{5B058E9F-7305-4A01-9416-5EF7DA776D65}"/>
              </a:ext>
            </a:extLst>
          </p:cNvPr>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C54F320D-9D53-4CC0-9A2C-F2C895E95190}"/>
              </a:ext>
            </a:extLst>
          </p:cNvPr>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noProof="0"/>
              <a:t>单击此处编辑母版文本样式</a:t>
            </a:r>
          </a:p>
          <a:p>
            <a:pPr lvl="1"/>
            <a:r>
              <a:rPr lang="zh-CN" altLang="zh-CN" noProof="0"/>
              <a:t>第二级</a:t>
            </a:r>
          </a:p>
          <a:p>
            <a:pPr lvl="2"/>
            <a:r>
              <a:rPr lang="zh-CN" altLang="zh-CN" noProof="0"/>
              <a:t>第三级</a:t>
            </a:r>
          </a:p>
          <a:p>
            <a:pPr lvl="3"/>
            <a:r>
              <a:rPr lang="zh-CN" altLang="zh-CN" noProof="0"/>
              <a:t>第四级</a:t>
            </a:r>
          </a:p>
          <a:p>
            <a:pPr lvl="4"/>
            <a:r>
              <a:rPr lang="zh-CN" altLang="zh-CN" noProof="0"/>
              <a:t>第五级</a:t>
            </a:r>
          </a:p>
        </p:txBody>
      </p:sp>
      <p:sp>
        <p:nvSpPr>
          <p:cNvPr id="3078" name="Rectangle 6">
            <a:extLst>
              <a:ext uri="{FF2B5EF4-FFF2-40B4-BE49-F238E27FC236}">
                <a16:creationId xmlns:a16="http://schemas.microsoft.com/office/drawing/2014/main" id="{6E2CFD0F-3F41-45EB-B386-A29F8091954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panose="020B0604020202020204" pitchFamily="34" charset="0"/>
              </a:defRPr>
            </a:lvl1pPr>
          </a:lstStyle>
          <a:p>
            <a:pPr>
              <a:defRPr/>
            </a:pPr>
            <a:endParaRPr lang="zh-CN" altLang="zh-CN"/>
          </a:p>
        </p:txBody>
      </p:sp>
      <p:sp>
        <p:nvSpPr>
          <p:cNvPr id="3079" name="Rectangle 7">
            <a:extLst>
              <a:ext uri="{FF2B5EF4-FFF2-40B4-BE49-F238E27FC236}">
                <a16:creationId xmlns:a16="http://schemas.microsoft.com/office/drawing/2014/main" id="{FABDDA55-A8DC-4DBC-B16A-0529794B715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defRPr>
            </a:lvl1pPr>
          </a:lstStyle>
          <a:p>
            <a:pPr>
              <a:defRPr/>
            </a:pPr>
            <a:fld id="{505EBE2A-150C-472A-8AA4-1F7EBBD7798F}"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1" hangingPunct="1">
              <a:defRPr/>
            </a:pPr>
            <a:r>
              <a:rPr lang="zh-CN" altLang="zh-CN" sz="1200" b="1" dirty="0">
                <a:solidFill>
                  <a:srgbClr val="0000FF"/>
                </a:solidFill>
                <a:effectLst>
                  <a:outerShdw blurRad="38100" dist="38100" dir="2700000" algn="tl">
                    <a:srgbClr val="000000">
                      <a:alpha val="43137"/>
                    </a:srgbClr>
                  </a:outerShdw>
                </a:effectLst>
              </a:rPr>
              <a:t>无损压缩</a:t>
            </a:r>
            <a:r>
              <a:rPr lang="zh-CN" altLang="zh-CN" sz="1200" dirty="0"/>
              <a:t>；（亦称无误差编码；无失真、无损、信息保持编码）</a:t>
            </a:r>
          </a:p>
          <a:p>
            <a:pPr lvl="0" eaLnBrk="1" hangingPunct="1">
              <a:defRPr/>
            </a:pPr>
            <a:r>
              <a:rPr lang="zh-CN" altLang="zh-CN" sz="1200" b="1" dirty="0">
                <a:solidFill>
                  <a:srgbClr val="0000FF"/>
                </a:solidFill>
                <a:effectLst>
                  <a:outerShdw blurRad="38100" dist="38100" dir="2700000" algn="tl">
                    <a:srgbClr val="000000">
                      <a:alpha val="43137"/>
                    </a:srgbClr>
                  </a:outerShdw>
                </a:effectLst>
              </a:rPr>
              <a:t>有损压缩</a:t>
            </a:r>
            <a:r>
              <a:rPr lang="zh-CN" altLang="zh-CN" sz="1200" dirty="0"/>
              <a:t>；（亦称有误差编码；有失真或有损编码）</a:t>
            </a:r>
          </a:p>
          <a:p>
            <a:endParaRPr lang="zh-CN" altLang="en-US" dirty="0"/>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7</a:t>
            </a:fld>
            <a:endParaRPr lang="zh-CN" altLang="zh-CN"/>
          </a:p>
        </p:txBody>
      </p:sp>
    </p:spTree>
    <p:extLst>
      <p:ext uri="{BB962C8B-B14F-4D97-AF65-F5344CB8AC3E}">
        <p14:creationId xmlns:p14="http://schemas.microsoft.com/office/powerpoint/2010/main" val="85243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Mapper</a:t>
            </a:r>
            <a:r>
              <a:rPr lang="zh-CN" altLang="en-US" dirty="0"/>
              <a:t>举例：行程编码</a:t>
            </a:r>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27</a:t>
            </a:fld>
            <a:endParaRPr lang="zh-CN" altLang="zh-CN"/>
          </a:p>
        </p:txBody>
      </p:sp>
    </p:spTree>
    <p:extLst>
      <p:ext uri="{BB962C8B-B14F-4D97-AF65-F5344CB8AC3E}">
        <p14:creationId xmlns:p14="http://schemas.microsoft.com/office/powerpoint/2010/main" val="3670741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endParaRPr lang="zh-CN" altLang="en-US"/>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43</a:t>
            </a:fld>
            <a:endParaRPr lang="zh-CN" altLang="zh-CN"/>
          </a:p>
        </p:txBody>
      </p:sp>
    </p:spTree>
    <p:extLst>
      <p:ext uri="{BB962C8B-B14F-4D97-AF65-F5344CB8AC3E}">
        <p14:creationId xmlns:p14="http://schemas.microsoft.com/office/powerpoint/2010/main" val="200826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r>
              <a:rPr lang="zh-CN" altLang="en-US"/>
              <a:t>哈夫曼编码中，每个编码后的符号为什么没有二义性？因为：</a:t>
            </a:r>
            <a:endParaRPr lang="en-US" altLang="zh-CN" sz="1200">
              <a:solidFill>
                <a:schemeClr val="tx1"/>
              </a:solidFill>
              <a:latin typeface="Tahoma" panose="020B0604030504040204" pitchFamily="34" charset="0"/>
              <a:ea typeface="PMingLiU" panose="02020500000000000000" pitchFamily="18" charset="-120"/>
            </a:endParaRPr>
          </a:p>
          <a:p>
            <a:r>
              <a:rPr lang="zh-CN" altLang="en-US" sz="1200" b="0" i="0" kern="1200">
                <a:solidFill>
                  <a:schemeClr val="tx1"/>
                </a:solidFill>
                <a:effectLst/>
                <a:latin typeface="Arial" panose="020B0604020202020204" pitchFamily="34" charset="0"/>
                <a:ea typeface="宋体" panose="02010600030101010101" pitchFamily="2" charset="-122"/>
                <a:cs typeface="+mn-cs"/>
              </a:rPr>
              <a:t>每个字符结点都是叶结点，它们不可能在根结点到其它字符结点的路径中，从而保证了译码的非二义性。</a:t>
            </a:r>
            <a:endParaRPr lang="zh-CN" altLang="en-US"/>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45</a:t>
            </a:fld>
            <a:endParaRPr lang="zh-CN" altLang="zh-CN"/>
          </a:p>
        </p:txBody>
      </p:sp>
    </p:spTree>
    <p:extLst>
      <p:ext uri="{BB962C8B-B14F-4D97-AF65-F5344CB8AC3E}">
        <p14:creationId xmlns:p14="http://schemas.microsoft.com/office/powerpoint/2010/main" val="999528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46</a:t>
            </a:fld>
            <a:endParaRPr lang="zh-CN" altLang="zh-CN"/>
          </a:p>
        </p:txBody>
      </p:sp>
    </p:spTree>
    <p:extLst>
      <p:ext uri="{BB962C8B-B14F-4D97-AF65-F5344CB8AC3E}">
        <p14:creationId xmlns:p14="http://schemas.microsoft.com/office/powerpoint/2010/main" val="2322884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解码过程，与编码过程一样：</a:t>
            </a:r>
            <a:endParaRPr lang="en-US" altLang="zh-CN"/>
          </a:p>
          <a:p>
            <a:r>
              <a:rPr lang="en-US" altLang="zh-CN"/>
              <a:t>1</a:t>
            </a:r>
            <a:r>
              <a:rPr lang="zh-CN" altLang="en-US"/>
              <a:t>）先看到</a:t>
            </a:r>
            <a:r>
              <a:rPr lang="zh-CN" altLang="zh-CN" sz="1200">
                <a:sym typeface="Symbol" panose="05050102010706020507" pitchFamily="18" charset="2"/>
              </a:rPr>
              <a:t>区</a:t>
            </a:r>
            <a:r>
              <a:rPr lang="zh-CN" altLang="zh-CN" sz="1200"/>
              <a:t>间[0.34，0.346</a:t>
            </a:r>
            <a:r>
              <a:rPr lang="zh-CN" altLang="zh-CN" sz="1200">
                <a:sym typeface="Symbol" panose="05050102010706020507" pitchFamily="18" charset="2"/>
              </a:rPr>
              <a:t></a:t>
            </a:r>
            <a:r>
              <a:rPr lang="zh-CN" altLang="en-US" sz="1200">
                <a:sym typeface="Symbol" panose="05050102010706020507" pitchFamily="18" charset="2"/>
              </a:rPr>
              <a:t>位于</a:t>
            </a:r>
            <a:r>
              <a:rPr lang="zh-CN" altLang="zh-CN" sz="1200"/>
              <a:t>[0.1，0.4</a:t>
            </a:r>
            <a:r>
              <a:rPr lang="zh-CN" altLang="zh-CN" sz="1200">
                <a:sym typeface="Symbol" panose="05050102010706020507" pitchFamily="18" charset="2"/>
              </a:rPr>
              <a:t></a:t>
            </a:r>
            <a:r>
              <a:rPr lang="zh-CN" altLang="en-US" sz="1200">
                <a:sym typeface="Symbol" panose="05050102010706020507" pitchFamily="18" charset="2"/>
              </a:rPr>
              <a:t>从而解码出第一个字符</a:t>
            </a:r>
            <a:r>
              <a:rPr lang="en-US" altLang="zh-CN" sz="1200">
                <a:sym typeface="Symbol" panose="05050102010706020507" pitchFamily="18" charset="2"/>
              </a:rPr>
              <a:t>01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a:sym typeface="Symbol" panose="05050102010706020507" pitchFamily="18" charset="2"/>
              </a:rPr>
              <a:t>2</a:t>
            </a:r>
            <a:r>
              <a:rPr lang="zh-CN" altLang="en-US" sz="1200">
                <a:sym typeface="Symbol" panose="05050102010706020507" pitchFamily="18" charset="2"/>
              </a:rPr>
              <a:t>）然后对</a:t>
            </a:r>
            <a:r>
              <a:rPr lang="zh-CN" altLang="zh-CN" sz="1200"/>
              <a:t>[0.1，0.4</a:t>
            </a:r>
            <a:r>
              <a:rPr lang="zh-CN" altLang="zh-CN" sz="1200">
                <a:sym typeface="Symbol" panose="05050102010706020507" pitchFamily="18" charset="2"/>
              </a:rPr>
              <a:t></a:t>
            </a:r>
            <a:r>
              <a:rPr lang="zh-CN" altLang="en-US" sz="1200">
                <a:sym typeface="Symbol" panose="05050102010706020507" pitchFamily="18" charset="2"/>
              </a:rPr>
              <a:t>区间进行划分成子区间，看到</a:t>
            </a:r>
            <a:r>
              <a:rPr lang="zh-CN" altLang="zh-CN" sz="1200"/>
              <a:t>[0.34，0.346</a:t>
            </a:r>
            <a:r>
              <a:rPr lang="zh-CN" altLang="zh-CN" sz="1200">
                <a:sym typeface="Symbol" panose="05050102010706020507" pitchFamily="18" charset="2"/>
              </a:rPr>
              <a:t></a:t>
            </a:r>
            <a:r>
              <a:rPr lang="zh-CN" altLang="en-US" sz="1200">
                <a:sym typeface="Symbol" panose="05050102010706020507" pitchFamily="18" charset="2"/>
              </a:rPr>
              <a:t>位于最后一个子区间</a:t>
            </a:r>
            <a:r>
              <a:rPr lang="zh-CN" altLang="zh-CN" sz="1200"/>
              <a:t>[0.34，0.4</a:t>
            </a:r>
            <a:r>
              <a:rPr lang="zh-CN" altLang="zh-CN" sz="1200">
                <a:sym typeface="Symbol" panose="05050102010706020507" pitchFamily="18" charset="2"/>
              </a:rPr>
              <a:t></a:t>
            </a:r>
            <a:r>
              <a:rPr lang="zh-CN" altLang="en-US" sz="1200">
                <a:sym typeface="Symbol" panose="05050102010706020507" pitchFamily="18" charset="2"/>
              </a:rPr>
              <a:t>，因此解码出第一个字符</a:t>
            </a:r>
            <a:r>
              <a:rPr lang="en-US" altLang="zh-CN" sz="1200">
                <a:sym typeface="Symbol" panose="05050102010706020507" pitchFamily="18" charset="2"/>
              </a:rPr>
              <a:t>11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a:sym typeface="Symbol" panose="05050102010706020507" pitchFamily="18" charset="2"/>
              </a:rPr>
              <a:t>3</a:t>
            </a:r>
            <a:r>
              <a:rPr lang="zh-CN" altLang="en-US" sz="1200">
                <a:sym typeface="Symbol" panose="05050102010706020507" pitchFamily="18" charset="2"/>
              </a:rPr>
              <a:t>）直到解码出最后一个字符。</a:t>
            </a:r>
            <a:endParaRPr lang="en-US" altLang="zh-CN" sz="1200">
              <a:sym typeface="Symbol" panose="05050102010706020507" pitchFamily="18" charset="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a:sym typeface="Symbol" panose="05050102010706020507" pitchFamily="18" charset="2"/>
              </a:rPr>
              <a:t>参考：</a:t>
            </a:r>
            <a:r>
              <a:rPr lang="en-US" altLang="zh-CN" sz="1200">
                <a:sym typeface="Symbol" panose="05050102010706020507" pitchFamily="18" charset="2"/>
              </a:rPr>
              <a:t>https://zhuanlan.zhihu.com/p/390684936?utm_id=0</a:t>
            </a:r>
            <a:endParaRPr lang="zh-CN" altLang="zh-CN" sz="1200">
              <a:sym typeface="Symbol" panose="05050102010706020507" pitchFamily="18" charset="2"/>
            </a:endParaRPr>
          </a:p>
          <a:p>
            <a:endParaRPr lang="zh-CN" altLang="en-US"/>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49</a:t>
            </a:fld>
            <a:endParaRPr lang="zh-CN" altLang="zh-CN"/>
          </a:p>
        </p:txBody>
      </p:sp>
    </p:spTree>
    <p:extLst>
      <p:ext uri="{BB962C8B-B14F-4D97-AF65-F5344CB8AC3E}">
        <p14:creationId xmlns:p14="http://schemas.microsoft.com/office/powerpoint/2010/main" val="2087792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a:t>Witten Ian H, Neal Radford M, Cleary John G.Arithmetic Coding for Data Compression[J]. Comm Of ACM, 1987,30(6) :520 - 540. </a:t>
            </a:r>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50</a:t>
            </a:fld>
            <a:endParaRPr lang="zh-CN" altLang="zh-CN"/>
          </a:p>
        </p:txBody>
      </p:sp>
    </p:spTree>
    <p:extLst>
      <p:ext uri="{BB962C8B-B14F-4D97-AF65-F5344CB8AC3E}">
        <p14:creationId xmlns:p14="http://schemas.microsoft.com/office/powerpoint/2010/main" val="1957160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该例子的算法步骤：</a:t>
            </a:r>
            <a:endParaRPr lang="en-US" altLang="zh-CN"/>
          </a:p>
          <a:p>
            <a:r>
              <a:rPr lang="en-US" altLang="zh-CN"/>
              <a:t>1. </a:t>
            </a:r>
            <a:r>
              <a:rPr lang="zh-CN" altLang="en-US"/>
              <a:t>图像灰度级为</a:t>
            </a:r>
            <a:r>
              <a:rPr lang="en-US" altLang="zh-CN"/>
              <a:t>8</a:t>
            </a:r>
            <a:r>
              <a:rPr lang="zh-CN" altLang="en-US"/>
              <a:t>位，因此占用</a:t>
            </a:r>
            <a:r>
              <a:rPr lang="en-US" altLang="zh-CN"/>
              <a:t>Dictonary</a:t>
            </a:r>
            <a:r>
              <a:rPr lang="zh-CN" altLang="en-US"/>
              <a:t>中的前</a:t>
            </a:r>
            <a:r>
              <a:rPr lang="en-US" altLang="zh-CN"/>
              <a:t>255</a:t>
            </a:r>
            <a:r>
              <a:rPr lang="zh-CN" altLang="en-US"/>
              <a:t>个位置。</a:t>
            </a:r>
            <a:endParaRPr lang="en-US" altLang="zh-CN"/>
          </a:p>
          <a:p>
            <a:r>
              <a:rPr lang="en-US" altLang="zh-CN"/>
              <a:t>2. </a:t>
            </a:r>
            <a:r>
              <a:rPr lang="zh-CN" altLang="en-US"/>
              <a:t>当前输入</a:t>
            </a:r>
            <a:r>
              <a:rPr lang="en-US" altLang="zh-CN"/>
              <a:t>A</a:t>
            </a:r>
            <a:r>
              <a:rPr lang="zh-CN" altLang="en-US"/>
              <a:t>若已在字典中，则继续看下一个输入字符</a:t>
            </a:r>
            <a:r>
              <a:rPr lang="en-US" altLang="zh-CN"/>
              <a:t>a</a:t>
            </a:r>
            <a:r>
              <a:rPr lang="zh-CN" altLang="en-US"/>
              <a:t>，如果连起来仍在字典中则继续向后看。</a:t>
            </a:r>
            <a:endParaRPr lang="en-US" altLang="zh-CN"/>
          </a:p>
          <a:p>
            <a:r>
              <a:rPr lang="en-US" altLang="zh-CN"/>
              <a:t>3-1. </a:t>
            </a:r>
            <a:r>
              <a:rPr lang="zh-CN" altLang="en-US"/>
              <a:t>直到</a:t>
            </a:r>
            <a:r>
              <a:rPr lang="en-US" altLang="zh-CN"/>
              <a:t>A+a</a:t>
            </a:r>
            <a:r>
              <a:rPr lang="zh-CN" altLang="en-US"/>
              <a:t>不在字典中了，则使用字典中的索引对</a:t>
            </a:r>
            <a:r>
              <a:rPr lang="en-US" altLang="zh-CN"/>
              <a:t>A</a:t>
            </a:r>
            <a:r>
              <a:rPr lang="zh-CN" altLang="en-US"/>
              <a:t>进行编码；</a:t>
            </a:r>
            <a:endParaRPr lang="en-US" altLang="zh-CN"/>
          </a:p>
          <a:p>
            <a:r>
              <a:rPr lang="en-US" altLang="zh-CN"/>
              <a:t>3-2. A+a</a:t>
            </a:r>
            <a:r>
              <a:rPr lang="zh-CN" altLang="en-US"/>
              <a:t>写入字典中；</a:t>
            </a:r>
            <a:endParaRPr lang="en-US" altLang="zh-CN"/>
          </a:p>
          <a:p>
            <a:r>
              <a:rPr lang="en-US" altLang="zh-CN"/>
              <a:t>3-3. </a:t>
            </a:r>
            <a:r>
              <a:rPr lang="zh-CN" altLang="en-US"/>
              <a:t>然后从</a:t>
            </a:r>
            <a:r>
              <a:rPr lang="en-US" altLang="zh-CN"/>
              <a:t>a</a:t>
            </a:r>
            <a:r>
              <a:rPr lang="zh-CN" altLang="en-US"/>
              <a:t>开始重复步骤</a:t>
            </a:r>
            <a:r>
              <a:rPr lang="en-US" altLang="zh-CN"/>
              <a:t>2</a:t>
            </a:r>
            <a:r>
              <a:rPr lang="zh-CN" altLang="en-US"/>
              <a:t>。</a:t>
            </a:r>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53</a:t>
            </a:fld>
            <a:endParaRPr lang="zh-CN" altLang="zh-CN"/>
          </a:p>
        </p:txBody>
      </p:sp>
    </p:spTree>
    <p:extLst>
      <p:ext uri="{BB962C8B-B14F-4D97-AF65-F5344CB8AC3E}">
        <p14:creationId xmlns:p14="http://schemas.microsoft.com/office/powerpoint/2010/main" val="2068022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首先，需要把每个颜色通道分开，然后再分别编码</a:t>
            </a:r>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54</a:t>
            </a:fld>
            <a:endParaRPr lang="zh-CN" altLang="zh-CN"/>
          </a:p>
        </p:txBody>
      </p:sp>
    </p:spTree>
    <p:extLst>
      <p:ext uri="{BB962C8B-B14F-4D97-AF65-F5344CB8AC3E}">
        <p14:creationId xmlns:p14="http://schemas.microsoft.com/office/powerpoint/2010/main" val="54598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异或运算：两个操作数相同，则结果为</a:t>
            </a:r>
            <a:r>
              <a:rPr lang="en-US" altLang="zh-CN"/>
              <a:t>0</a:t>
            </a:r>
            <a:r>
              <a:rPr lang="zh-CN" altLang="en-US"/>
              <a:t>；若不同，则结果为</a:t>
            </a:r>
            <a:r>
              <a:rPr lang="en-US" altLang="zh-CN"/>
              <a:t>1</a:t>
            </a:r>
            <a:endParaRPr lang="zh-CN" altLang="en-US"/>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55</a:t>
            </a:fld>
            <a:endParaRPr lang="zh-CN" altLang="zh-CN"/>
          </a:p>
        </p:txBody>
      </p:sp>
    </p:spTree>
    <p:extLst>
      <p:ext uri="{BB962C8B-B14F-4D97-AF65-F5344CB8AC3E}">
        <p14:creationId xmlns:p14="http://schemas.microsoft.com/office/powerpoint/2010/main" val="215603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思想：尽量找到好的预测</a:t>
            </a:r>
            <a:r>
              <a:rPr lang="en-US" altLang="zh-CN"/>
              <a:t>fn-hat</a:t>
            </a:r>
            <a:r>
              <a:rPr lang="zh-CN" altLang="en-US"/>
              <a:t>，这样差值图像</a:t>
            </a:r>
            <a:r>
              <a:rPr lang="en-US" altLang="zh-CN"/>
              <a:t>en</a:t>
            </a:r>
            <a:r>
              <a:rPr lang="zh-CN" altLang="en-US"/>
              <a:t>中的像素值就几乎全都为</a:t>
            </a:r>
            <a:r>
              <a:rPr lang="en-US" altLang="zh-CN"/>
              <a:t>0</a:t>
            </a:r>
            <a:r>
              <a:rPr lang="zh-CN" altLang="en-US"/>
              <a:t>，因此只需要很小的存储位数。</a:t>
            </a:r>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59</a:t>
            </a:fld>
            <a:endParaRPr lang="zh-CN" altLang="zh-CN"/>
          </a:p>
        </p:txBody>
      </p:sp>
    </p:spTree>
    <p:extLst>
      <p:ext uri="{BB962C8B-B14F-4D97-AF65-F5344CB8AC3E}">
        <p14:creationId xmlns:p14="http://schemas.microsoft.com/office/powerpoint/2010/main" val="61522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可变长编码</a:t>
            </a:r>
            <a:r>
              <a:rPr lang="zh-CN" altLang="en-US" dirty="0"/>
              <a:t>的思想：出现频率最高的字符，编码长度最小（回顾：哈夫曼编码）</a:t>
            </a:r>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11</a:t>
            </a:fld>
            <a:endParaRPr lang="zh-CN" altLang="zh-CN"/>
          </a:p>
        </p:txBody>
      </p:sp>
    </p:spTree>
    <p:extLst>
      <p:ext uri="{BB962C8B-B14F-4D97-AF65-F5344CB8AC3E}">
        <p14:creationId xmlns:p14="http://schemas.microsoft.com/office/powerpoint/2010/main" val="3960891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\epsilon = 6.5 </a:t>
            </a:r>
            <a:r>
              <a:rPr lang="zh-CN" altLang="en-US"/>
              <a:t>是一个经验数值</a:t>
            </a:r>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70</a:t>
            </a:fld>
            <a:endParaRPr lang="zh-CN" altLang="zh-CN"/>
          </a:p>
        </p:txBody>
      </p:sp>
    </p:spTree>
    <p:extLst>
      <p:ext uri="{BB962C8B-B14F-4D97-AF65-F5344CB8AC3E}">
        <p14:creationId xmlns:p14="http://schemas.microsoft.com/office/powerpoint/2010/main" val="693555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推导过程参考：</a:t>
            </a:r>
            <a:r>
              <a:rPr lang="en-US" altLang="zh-CN"/>
              <a:t>https://blog.csdn.net/Adore11/article/details/125754454</a:t>
            </a:r>
            <a:endParaRPr lang="zh-CN" altLang="en-US"/>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75</a:t>
            </a:fld>
            <a:endParaRPr lang="zh-CN" altLang="zh-CN"/>
          </a:p>
        </p:txBody>
      </p:sp>
    </p:spTree>
    <p:extLst>
      <p:ext uri="{BB962C8B-B14F-4D97-AF65-F5344CB8AC3E}">
        <p14:creationId xmlns:p14="http://schemas.microsoft.com/office/powerpoint/2010/main" val="3756579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84</a:t>
            </a:fld>
            <a:endParaRPr lang="zh-CN" altLang="zh-CN"/>
          </a:p>
        </p:txBody>
      </p:sp>
    </p:spTree>
    <p:extLst>
      <p:ext uri="{BB962C8B-B14F-4D97-AF65-F5344CB8AC3E}">
        <p14:creationId xmlns:p14="http://schemas.microsoft.com/office/powerpoint/2010/main" val="629558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Walsh-Hadamard Transform</a:t>
            </a:r>
            <a:r>
              <a:rPr lang="zh-CN" altLang="en-US"/>
              <a:t>：只是了解内容</a:t>
            </a:r>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86</a:t>
            </a:fld>
            <a:endParaRPr lang="zh-CN" altLang="zh-CN"/>
          </a:p>
        </p:txBody>
      </p:sp>
    </p:spTree>
    <p:extLst>
      <p:ext uri="{BB962C8B-B14F-4D97-AF65-F5344CB8AC3E}">
        <p14:creationId xmlns:p14="http://schemas.microsoft.com/office/powerpoint/2010/main" val="2732951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a:t>
            </a:r>
            <a:r>
              <a:rPr lang="en-US" altLang="zh-CN"/>
              <a:t>1</a:t>
            </a:r>
            <a:r>
              <a:rPr lang="zh-CN" altLang="en-US"/>
              <a:t>行，</a:t>
            </a:r>
            <a:r>
              <a:rPr lang="en-US" altLang="zh-CN"/>
              <a:t>v=2</a:t>
            </a:r>
            <a:r>
              <a:rPr lang="zh-CN" altLang="en-US"/>
              <a:t>那一列：中间两条黑色带，是因为位于</a:t>
            </a:r>
            <a:r>
              <a:rPr lang="zh-CN" altLang="en-US" b="1"/>
              <a:t>连续核函数的</a:t>
            </a:r>
            <a:r>
              <a:rPr lang="zh-CN" altLang="en-US"/>
              <a:t>波谷处。</a:t>
            </a:r>
            <a:endParaRPr lang="en-US" altLang="zh-CN"/>
          </a:p>
          <a:p>
            <a:r>
              <a:rPr lang="zh-CN" altLang="en-US"/>
              <a:t>第</a:t>
            </a:r>
            <a:r>
              <a:rPr lang="en-US" altLang="zh-CN"/>
              <a:t>1</a:t>
            </a:r>
            <a:r>
              <a:rPr lang="zh-CN" altLang="en-US"/>
              <a:t>行，</a:t>
            </a:r>
            <a:r>
              <a:rPr lang="en-US" altLang="zh-CN"/>
              <a:t>v=3</a:t>
            </a:r>
            <a:r>
              <a:rPr lang="zh-CN" altLang="en-US"/>
              <a:t>那一列：也是在</a:t>
            </a:r>
            <a:r>
              <a:rPr lang="zh-CN" altLang="en-US" b="1"/>
              <a:t>连续核函数的</a:t>
            </a:r>
            <a:r>
              <a:rPr lang="zh-CN" altLang="en-US"/>
              <a:t>波谷处出现黑色带，没有出现连续的两条，是由于频率</a:t>
            </a:r>
            <a:r>
              <a:rPr lang="en-US" altLang="zh-CN"/>
              <a:t>v=3</a:t>
            </a:r>
            <a:r>
              <a:rPr lang="zh-CN" altLang="en-US"/>
              <a:t>的离散化。</a:t>
            </a:r>
            <a:endParaRPr lang="en-US" altLang="zh-CN"/>
          </a:p>
          <a:p>
            <a:endParaRPr lang="zh-CN" altLang="en-US"/>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87</a:t>
            </a:fld>
            <a:endParaRPr lang="zh-CN" altLang="zh-CN"/>
          </a:p>
        </p:txBody>
      </p:sp>
    </p:spTree>
    <p:extLst>
      <p:ext uri="{BB962C8B-B14F-4D97-AF65-F5344CB8AC3E}">
        <p14:creationId xmlns:p14="http://schemas.microsoft.com/office/powerpoint/2010/main" val="2761634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离散余弦变换，参考：</a:t>
            </a:r>
            <a:r>
              <a:rPr lang="en-US" altLang="zh-CN"/>
              <a:t>https://zhuanlan.zhihu.com/p/85299446</a:t>
            </a:r>
            <a:endParaRPr lang="zh-CN" altLang="en-US"/>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91</a:t>
            </a:fld>
            <a:endParaRPr lang="zh-CN" altLang="zh-CN"/>
          </a:p>
        </p:txBody>
      </p:sp>
    </p:spTree>
    <p:extLst>
      <p:ext uri="{BB962C8B-B14F-4D97-AF65-F5344CB8AC3E}">
        <p14:creationId xmlns:p14="http://schemas.microsoft.com/office/powerpoint/2010/main" val="3482746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F2E9077E-67D8-43F5-AFD7-F0D50CC92776}"/>
              </a:ext>
            </a:extLst>
          </p:cNvPr>
          <p:cNvSpPr>
            <a:spLocks noGrp="1" noRot="1" noChangeAspect="1" noChangeArrowheads="1" noTextEdit="1"/>
          </p:cNvSpPr>
          <p:nvPr>
            <p:ph type="sldImg"/>
          </p:nvPr>
        </p:nvSpPr>
        <p:spPr/>
      </p:sp>
      <p:sp>
        <p:nvSpPr>
          <p:cNvPr id="120835" name="备注占位符 2">
            <a:extLst>
              <a:ext uri="{FF2B5EF4-FFF2-40B4-BE49-F238E27FC236}">
                <a16:creationId xmlns:a16="http://schemas.microsoft.com/office/drawing/2014/main" id="{C7DE1D52-01A7-453D-813D-CDB177EF3AEE}"/>
              </a:ext>
            </a:extLst>
          </p:cNvPr>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离散余弦变换（</a:t>
            </a:r>
            <a:r>
              <a:rPr lang="en-US" altLang="zh-CN"/>
              <a:t>DCT</a:t>
            </a:r>
            <a:r>
              <a:rPr lang="zh-CN" altLang="en-US"/>
              <a:t>变换）：</a:t>
            </a:r>
            <a:r>
              <a:rPr lang="en-US" altLang="zh-CN"/>
              <a:t>https://baike.baidu.com/item/%E7%A6%BB%E6%95%A3%E4%BD%99%E5%BC%A6%E5%8F%98%E6%8D%A2/7118270?fr=aladdin</a:t>
            </a:r>
          </a:p>
          <a:p>
            <a:pPr eaLnBrk="1" hangingPunct="1"/>
            <a:endParaRPr lang="en-US" altLang="zh-CN"/>
          </a:p>
          <a:p>
            <a:pPr eaLnBrk="1" hangingPunct="1"/>
            <a:r>
              <a:rPr lang="en-US" altLang="zh-CN"/>
              <a:t>JPEG</a:t>
            </a:r>
            <a:r>
              <a:rPr lang="zh-CN" altLang="en-US"/>
              <a:t>编码原理：</a:t>
            </a:r>
            <a:endParaRPr lang="en-US" altLang="zh-CN"/>
          </a:p>
          <a:p>
            <a:pPr eaLnBrk="1" hangingPunct="1"/>
            <a:r>
              <a:rPr lang="en-US" altLang="zh-CN"/>
              <a:t>https://www.cnblogs.com/Arvin-JIN/p/9133745.html</a:t>
            </a:r>
          </a:p>
          <a:p>
            <a:pPr eaLnBrk="1" hangingPunct="1"/>
            <a:r>
              <a:rPr lang="en-US" altLang="zh-CN"/>
              <a:t>https://blog.csdn.net/weixin_44949552/article/details/106456880</a:t>
            </a:r>
            <a:endParaRPr lang="zh-CN" altLang="en-US"/>
          </a:p>
        </p:txBody>
      </p:sp>
      <p:sp>
        <p:nvSpPr>
          <p:cNvPr id="120836" name="灯片编号占位符 3">
            <a:extLst>
              <a:ext uri="{FF2B5EF4-FFF2-40B4-BE49-F238E27FC236}">
                <a16:creationId xmlns:a16="http://schemas.microsoft.com/office/drawing/2014/main" id="{6F8A0381-5780-4B69-919F-93B136C32BD9}"/>
              </a:ext>
            </a:extLst>
          </p:cNvPr>
          <p:cNvSpPr>
            <a:spLocks noGrp="1"/>
          </p:cNvSpPr>
          <p:nvPr>
            <p:ph type="sldNum" sz="quarter" idx="5"/>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32CF4967-81F6-480F-8240-0EB59649BF67}" type="slidenum">
              <a:rPr lang="zh-CN" altLang="zh-CN" sz="1200">
                <a:solidFill>
                  <a:schemeClr val="tx1"/>
                </a:solidFill>
                <a:latin typeface="Arial" panose="020B0604020202020204" pitchFamily="34" charset="0"/>
              </a:rPr>
              <a:pPr/>
              <a:t>105</a:t>
            </a:fld>
            <a:endParaRPr lang="zh-CN" altLang="zh-CN" sz="1200">
              <a:solidFill>
                <a:schemeClr val="tx1"/>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B0E4B5F-A5A6-4D61-911C-56BB0032026B}"/>
              </a:ext>
            </a:extLst>
          </p:cNvPr>
          <p:cNvSpPr>
            <a:spLocks noGrp="1" noRot="1" noChangeAspect="1" noChangeArrowheads="1" noTextEdit="1"/>
          </p:cNvSpPr>
          <p:nvPr>
            <p:ph type="sldImg"/>
          </p:nvPr>
        </p:nvSpPr>
        <p:spPr/>
      </p:sp>
      <p:sp>
        <p:nvSpPr>
          <p:cNvPr id="16387" name="Rectangle 3">
            <a:extLst>
              <a:ext uri="{FF2B5EF4-FFF2-40B4-BE49-F238E27FC236}">
                <a16:creationId xmlns:a16="http://schemas.microsoft.com/office/drawing/2014/main" id="{7251BBDB-2217-4EEC-95DE-4BC98E99526D}"/>
              </a:ext>
            </a:extLst>
          </p:cNvPr>
          <p:cNvSpPr>
            <a:spLocks noGrp="1" noRot="1" noChangeArrowheads="1"/>
          </p:cNvSpPr>
          <p:nvPr>
            <p:ph type="body" idx="1"/>
          </p:nvPr>
        </p:nvSpPr>
        <p:spPr>
          <a:xfrm>
            <a:off x="914400" y="4343400"/>
            <a:ext cx="5029200" cy="4114800"/>
          </a:xfrm>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以</a:t>
            </a:r>
            <a:r>
              <a:rPr lang="zh-CN" altLang="en-US" i="0" dirty="0"/>
              <a:t>摩尔斯电码为例</a:t>
            </a:r>
            <a:endParaRPr lang="zh-CN" altLang="zh-CN" i="0"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9461BB6-A5DF-49C7-A592-69BE606EFDC3}"/>
              </a:ext>
            </a:extLst>
          </p:cNvPr>
          <p:cNvSpPr>
            <a:spLocks noGrp="1" noRot="1" noChangeAspect="1" noChangeArrowheads="1" noTextEdit="1"/>
          </p:cNvSpPr>
          <p:nvPr>
            <p:ph type="sldImg"/>
          </p:nvPr>
        </p:nvSpPr>
        <p:spPr/>
      </p:sp>
      <p:sp>
        <p:nvSpPr>
          <p:cNvPr id="18435" name="Rectangle 3">
            <a:extLst>
              <a:ext uri="{FF2B5EF4-FFF2-40B4-BE49-F238E27FC236}">
                <a16:creationId xmlns:a16="http://schemas.microsoft.com/office/drawing/2014/main" id="{3E40F492-F758-4A8F-8FC4-BAAC81A168CC}"/>
              </a:ext>
            </a:extLst>
          </p:cNvPr>
          <p:cNvSpPr>
            <a:spLocks noGrp="1" noRot="1" noChangeArrowheads="1"/>
          </p:cNvSpPr>
          <p:nvPr>
            <p:ph type="body" idx="1"/>
          </p:nvPr>
        </p:nvSpPr>
        <p:spPr>
          <a:xfrm>
            <a:off x="914400" y="4343400"/>
            <a:ext cx="5029200" cy="4114800"/>
          </a:xfrm>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以</a:t>
            </a:r>
            <a:r>
              <a:rPr lang="zh-CN" altLang="en-US" i="0" dirty="0"/>
              <a:t>摩尔斯电码为例</a:t>
            </a:r>
            <a:endParaRPr lang="zh-CN" altLang="zh-CN" i="0"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变长编码的举例</a:t>
            </a:r>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15</a:t>
            </a:fld>
            <a:endParaRPr lang="zh-CN" altLang="zh-CN"/>
          </a:p>
        </p:txBody>
      </p:sp>
    </p:spTree>
    <p:extLst>
      <p:ext uri="{BB962C8B-B14F-4D97-AF65-F5344CB8AC3E}">
        <p14:creationId xmlns:p14="http://schemas.microsoft.com/office/powerpoint/2010/main" val="1584028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概率越大，越没有信息：比如，明天太阳会升起，跟没说一样</a:t>
            </a:r>
            <a:endParaRPr lang="en-US" altLang="zh-CN" dirty="0"/>
          </a:p>
          <a:p>
            <a:r>
              <a:rPr lang="zh-CN" altLang="zh-CN" sz="1200" dirty="0"/>
              <a:t>如果P(xi)=1(即事件总发生)，那么I(xi)=0</a:t>
            </a:r>
            <a:endParaRPr lang="zh-CN" altLang="en-US" dirty="0"/>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19</a:t>
            </a:fld>
            <a:endParaRPr lang="zh-CN" altLang="zh-CN"/>
          </a:p>
        </p:txBody>
      </p:sp>
    </p:spTree>
    <p:extLst>
      <p:ext uri="{BB962C8B-B14F-4D97-AF65-F5344CB8AC3E}">
        <p14:creationId xmlns:p14="http://schemas.microsoft.com/office/powerpoint/2010/main" val="326506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zh-CN" dirty="0">
                <a:solidFill>
                  <a:srgbClr val="FF0000"/>
                </a:solidFill>
              </a:rPr>
              <a:t>熵的性质：</a:t>
            </a:r>
          </a:p>
          <a:p>
            <a:pPr lvl="0" eaLnBrk="1" hangingPunct="1"/>
            <a:r>
              <a:rPr lang="zh-CN" altLang="zh-CN" dirty="0"/>
              <a:t>非负性。H(x)≥0。</a:t>
            </a:r>
          </a:p>
          <a:p>
            <a:pPr lvl="0" eaLnBrk="1" hangingPunct="1"/>
            <a:r>
              <a:rPr lang="zh-CN" altLang="zh-CN" dirty="0"/>
              <a:t>确定性。一个确知信源的熵为0。确定信源不提供任何信息量。</a:t>
            </a:r>
          </a:p>
          <a:p>
            <a:pPr lvl="0" eaLnBrk="1" hangingPunct="1"/>
            <a:r>
              <a:rPr lang="zh-CN" altLang="zh-CN" dirty="0"/>
              <a:t>极值性。等概分布的信源的平均不确定性最大，最大平均信息量为log(q)。</a:t>
            </a:r>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21</a:t>
            </a:fld>
            <a:endParaRPr lang="zh-CN" altLang="zh-CN"/>
          </a:p>
        </p:txBody>
      </p:sp>
    </p:spTree>
    <p:extLst>
      <p:ext uri="{BB962C8B-B14F-4D97-AF65-F5344CB8AC3E}">
        <p14:creationId xmlns:p14="http://schemas.microsoft.com/office/powerpoint/2010/main" val="3109958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香农定理</a:t>
            </a:r>
            <a:endParaRPr lang="zh-CN" altLang="en-US" dirty="0"/>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22</a:t>
            </a:fld>
            <a:endParaRPr lang="zh-CN" altLang="zh-CN"/>
          </a:p>
        </p:txBody>
      </p:sp>
    </p:spTree>
    <p:extLst>
      <p:ext uri="{BB962C8B-B14F-4D97-AF65-F5344CB8AC3E}">
        <p14:creationId xmlns:p14="http://schemas.microsoft.com/office/powerpoint/2010/main" val="242629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对于无失真编码，我们有前页的香农定理为理论基础；</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那么，对于有失真编码，度量的基础是什么呢？</a:t>
            </a:r>
          </a:p>
          <a:p>
            <a:endParaRPr lang="zh-CN" altLang="en-US" dirty="0"/>
          </a:p>
        </p:txBody>
      </p:sp>
      <p:sp>
        <p:nvSpPr>
          <p:cNvPr id="4" name="灯片编号占位符 3"/>
          <p:cNvSpPr>
            <a:spLocks noGrp="1"/>
          </p:cNvSpPr>
          <p:nvPr>
            <p:ph type="sldNum" sz="quarter" idx="5"/>
          </p:nvPr>
        </p:nvSpPr>
        <p:spPr/>
        <p:txBody>
          <a:bodyPr/>
          <a:lstStyle/>
          <a:p>
            <a:pPr>
              <a:defRPr/>
            </a:pPr>
            <a:fld id="{505EBE2A-150C-472A-8AA4-1F7EBBD7798F}" type="slidenum">
              <a:rPr lang="zh-CN" altLang="zh-CN" smtClean="0"/>
              <a:pPr>
                <a:defRPr/>
              </a:pPr>
              <a:t>23</a:t>
            </a:fld>
            <a:endParaRPr lang="zh-CN" altLang="zh-CN"/>
          </a:p>
        </p:txBody>
      </p:sp>
    </p:spTree>
    <p:extLst>
      <p:ext uri="{BB962C8B-B14F-4D97-AF65-F5344CB8AC3E}">
        <p14:creationId xmlns:p14="http://schemas.microsoft.com/office/powerpoint/2010/main" val="388076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C8A56877-0FCA-46B7-A10A-3407CCFD81F9}"/>
              </a:ext>
            </a:extLst>
          </p:cNvPr>
          <p:cNvSpPr>
            <a:spLocks noChangeArrowheads="1"/>
          </p:cNvSpPr>
          <p:nvPr/>
        </p:nvSpPr>
        <p:spPr bwMode="auto">
          <a:xfrm>
            <a:off x="685800" y="2393950"/>
            <a:ext cx="7772400" cy="109538"/>
          </a:xfrm>
          <a:custGeom>
            <a:avLst/>
            <a:gdLst>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0 60000 65536"/>
              <a:gd name="T13" fmla="*/ 0 60000 65536"/>
              <a:gd name="T14" fmla="*/ 0 60000 65536"/>
              <a:gd name="T15" fmla="*/ 0 60000 65536"/>
              <a:gd name="T16" fmla="*/ 0 60000 65536"/>
              <a:gd name="T17" fmla="*/ 0 60000 65536"/>
              <a:gd name="T18" fmla="*/ 3163 w 1000"/>
              <a:gd name="T19" fmla="*/ 3163 h 1000"/>
              <a:gd name="T20" fmla="*/ 18437 w 1000"/>
              <a:gd name="T21" fmla="*/ 18437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noFill/>
          <a:ln w="34925" cmpd="sng">
            <a:solidFill>
              <a:srgbClr val="800000"/>
            </a:solidFill>
            <a:miter lim="800000"/>
            <a:headEnd/>
            <a:tailEnd/>
          </a:ln>
          <a:extLst>
            <a:ext uri="{909E8E84-426E-40DD-AFC4-6F175D3DCCD1}">
              <a14:hiddenFill xmlns:a14="http://schemas.microsoft.com/office/drawing/2010/main">
                <a:solidFill>
                  <a:schemeClr val="accent2"/>
                </a:solidFill>
              </a14:hiddenFill>
            </a:ext>
          </a:extLst>
        </p:spPr>
        <p:txBody>
          <a:bodyPr/>
          <a:lstStyle/>
          <a:p>
            <a:endParaRPr lang="zh-CN" altLang="en-US"/>
          </a:p>
        </p:txBody>
      </p:sp>
      <p:sp>
        <p:nvSpPr>
          <p:cNvPr id="2050" name="Rectangle 2">
            <a:extLst>
              <a:ext uri="{FF2B5EF4-FFF2-40B4-BE49-F238E27FC236}">
                <a16:creationId xmlns:a16="http://schemas.microsoft.com/office/drawing/2014/main" id="{597D5F1B-B804-40B8-94BF-FB1F317CA732}"/>
              </a:ext>
            </a:extLst>
          </p:cNvPr>
          <p:cNvSpPr>
            <a:spLocks noGrp="1" noChangeArrowheads="1"/>
          </p:cNvSpPr>
          <p:nvPr>
            <p:ph type="ctrTitle"/>
          </p:nvPr>
        </p:nvSpPr>
        <p:spPr>
          <a:xfrm>
            <a:off x="685800" y="990600"/>
            <a:ext cx="7772400" cy="1371600"/>
          </a:xfrm>
        </p:spPr>
        <p:txBody>
          <a:bodyPr/>
          <a:lstStyle>
            <a:lvl1pPr>
              <a:defRPr sz="3300">
                <a:solidFill>
                  <a:srgbClr val="663300"/>
                </a:solidFill>
              </a:defRPr>
            </a:lvl1pPr>
          </a:lstStyle>
          <a:p>
            <a:pPr lvl="0"/>
            <a:r>
              <a:rPr lang="zh-CN" altLang="zh-CN" noProof="0"/>
              <a:t>单击此处编辑母版标题样式</a:t>
            </a:r>
          </a:p>
        </p:txBody>
      </p:sp>
      <p:sp>
        <p:nvSpPr>
          <p:cNvPr id="2051" name="Rectangle 3">
            <a:extLst>
              <a:ext uri="{FF2B5EF4-FFF2-40B4-BE49-F238E27FC236}">
                <a16:creationId xmlns:a16="http://schemas.microsoft.com/office/drawing/2014/main" id="{B0146F4C-F98B-4806-AE76-9AEC11FF551F}"/>
              </a:ext>
            </a:extLst>
          </p:cNvPr>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1800"/>
            </a:lvl1pPr>
          </a:lstStyle>
          <a:p>
            <a:pPr lvl="0"/>
            <a:r>
              <a:rPr lang="zh-CN" altLang="zh-CN" noProof="0"/>
              <a:t>单击此处编辑母版副标题样式</a:t>
            </a:r>
          </a:p>
        </p:txBody>
      </p:sp>
      <p:sp>
        <p:nvSpPr>
          <p:cNvPr id="5" name="Rectangle 4">
            <a:extLst>
              <a:ext uri="{FF2B5EF4-FFF2-40B4-BE49-F238E27FC236}">
                <a16:creationId xmlns:a16="http://schemas.microsoft.com/office/drawing/2014/main" id="{48E67151-73A2-49A4-87FD-0F15A809A03D}"/>
              </a:ext>
            </a:extLst>
          </p:cNvPr>
          <p:cNvSpPr>
            <a:spLocks noGrp="1" noChangeArrowheads="1"/>
          </p:cNvSpPr>
          <p:nvPr>
            <p:ph type="dt" sz="half" idx="10"/>
          </p:nvPr>
        </p:nvSpPr>
        <p:spPr>
          <a:xfrm>
            <a:off x="457200" y="6248400"/>
            <a:ext cx="2286000" cy="457200"/>
          </a:xfrm>
        </p:spPr>
        <p:txBody>
          <a:bodyPr/>
          <a:lstStyle>
            <a:lvl1pPr>
              <a:defRPr/>
            </a:lvl1pPr>
          </a:lstStyle>
          <a:p>
            <a:pPr>
              <a:defRPr/>
            </a:pPr>
            <a:r>
              <a:rPr lang="zh-CN" altLang="zh-CN"/>
              <a:t>Digital Image Processing</a:t>
            </a:r>
          </a:p>
        </p:txBody>
      </p:sp>
      <p:sp>
        <p:nvSpPr>
          <p:cNvPr id="6" name="Rectangle 5">
            <a:extLst>
              <a:ext uri="{FF2B5EF4-FFF2-40B4-BE49-F238E27FC236}">
                <a16:creationId xmlns:a16="http://schemas.microsoft.com/office/drawing/2014/main" id="{1B29DE93-87D2-4540-B8A6-5E141B29FF7D}"/>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67E459C3-0319-43B7-9027-2ABB772A1085}"/>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6EC5AD7F-53A6-4C11-A27C-587BE3E99D2E}" type="slidenum">
              <a:rPr lang="zh-CN" altLang="zh-CN"/>
              <a:pPr>
                <a:defRPr/>
              </a:pPr>
              <a:t>‹#›</a:t>
            </a:fld>
            <a:endParaRPr lang="zh-CN" altLang="zh-CN"/>
          </a:p>
        </p:txBody>
      </p:sp>
    </p:spTree>
    <p:extLst>
      <p:ext uri="{BB962C8B-B14F-4D97-AF65-F5344CB8AC3E}">
        <p14:creationId xmlns:p14="http://schemas.microsoft.com/office/powerpoint/2010/main" val="180871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1A8DF-2C15-44A2-8323-B0422053C65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BAC530-293E-49B5-B7C2-E8562A0E4FF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8DACE38F-9C7A-44C1-B3F0-6C1E3D799E70}"/>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5" name="Rectangle 7">
            <a:extLst>
              <a:ext uri="{FF2B5EF4-FFF2-40B4-BE49-F238E27FC236}">
                <a16:creationId xmlns:a16="http://schemas.microsoft.com/office/drawing/2014/main" id="{4F01E0EE-C268-4D18-981A-80EC44671D2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a:extLst>
              <a:ext uri="{FF2B5EF4-FFF2-40B4-BE49-F238E27FC236}">
                <a16:creationId xmlns:a16="http://schemas.microsoft.com/office/drawing/2014/main" id="{3C603B07-E8C4-4AD6-9101-9C529993694F}"/>
              </a:ext>
            </a:extLst>
          </p:cNvPr>
          <p:cNvSpPr>
            <a:spLocks noGrp="1" noChangeArrowheads="1"/>
          </p:cNvSpPr>
          <p:nvPr>
            <p:ph type="sldNum" sz="quarter" idx="12"/>
          </p:nvPr>
        </p:nvSpPr>
        <p:spPr>
          <a:ln/>
        </p:spPr>
        <p:txBody>
          <a:bodyPr/>
          <a:lstStyle>
            <a:lvl1pPr>
              <a:defRPr/>
            </a:lvl1pPr>
          </a:lstStyle>
          <a:p>
            <a:pPr>
              <a:defRPr/>
            </a:pPr>
            <a:fld id="{D2281A6D-E641-45B0-BDBA-E6AEAD834B82}" type="slidenum">
              <a:rPr lang="zh-CN" altLang="zh-CN"/>
              <a:pPr>
                <a:defRPr/>
              </a:pPr>
              <a:t>‹#›</a:t>
            </a:fld>
            <a:endParaRPr lang="zh-CN" altLang="zh-CN"/>
          </a:p>
        </p:txBody>
      </p:sp>
    </p:spTree>
    <p:extLst>
      <p:ext uri="{BB962C8B-B14F-4D97-AF65-F5344CB8AC3E}">
        <p14:creationId xmlns:p14="http://schemas.microsoft.com/office/powerpoint/2010/main" val="58992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657862-0613-4C9A-8F99-DBC6B9BDA380}"/>
              </a:ext>
            </a:extLst>
          </p:cNvPr>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AA7832-4F19-404A-B613-3DFE91CA45AA}"/>
              </a:ext>
            </a:extLst>
          </p:cNvPr>
          <p:cNvSpPr>
            <a:spLocks noGrp="1"/>
          </p:cNvSpPr>
          <p:nvPr>
            <p:ph type="body" orient="vert" idx="1"/>
          </p:nvPr>
        </p:nvSpPr>
        <p:spPr>
          <a:xfrm>
            <a:off x="566738" y="304800"/>
            <a:ext cx="5854700" cy="57150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3C791E3B-2FD0-433E-903E-68C2FBF9EEBE}"/>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5" name="Rectangle 7">
            <a:extLst>
              <a:ext uri="{FF2B5EF4-FFF2-40B4-BE49-F238E27FC236}">
                <a16:creationId xmlns:a16="http://schemas.microsoft.com/office/drawing/2014/main" id="{77A16922-844A-40C3-AD8F-A582BACDCEE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a:extLst>
              <a:ext uri="{FF2B5EF4-FFF2-40B4-BE49-F238E27FC236}">
                <a16:creationId xmlns:a16="http://schemas.microsoft.com/office/drawing/2014/main" id="{32B7FF65-CEA5-49C0-9D41-A0C588A08269}"/>
              </a:ext>
            </a:extLst>
          </p:cNvPr>
          <p:cNvSpPr>
            <a:spLocks noGrp="1" noChangeArrowheads="1"/>
          </p:cNvSpPr>
          <p:nvPr>
            <p:ph type="sldNum" sz="quarter" idx="12"/>
          </p:nvPr>
        </p:nvSpPr>
        <p:spPr>
          <a:ln/>
        </p:spPr>
        <p:txBody>
          <a:bodyPr/>
          <a:lstStyle>
            <a:lvl1pPr>
              <a:defRPr/>
            </a:lvl1pPr>
          </a:lstStyle>
          <a:p>
            <a:pPr>
              <a:defRPr/>
            </a:pPr>
            <a:fld id="{CBCBF68D-78ED-489D-80C5-3C31B5B8F5F0}" type="slidenum">
              <a:rPr lang="zh-CN" altLang="zh-CN"/>
              <a:pPr>
                <a:defRPr/>
              </a:pPr>
              <a:t>‹#›</a:t>
            </a:fld>
            <a:endParaRPr lang="zh-CN" altLang="zh-CN"/>
          </a:p>
        </p:txBody>
      </p:sp>
    </p:spTree>
    <p:extLst>
      <p:ext uri="{BB962C8B-B14F-4D97-AF65-F5344CB8AC3E}">
        <p14:creationId xmlns:p14="http://schemas.microsoft.com/office/powerpoint/2010/main" val="573012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AF3DE-49AD-4C51-9B81-C69453698474}"/>
              </a:ext>
            </a:extLst>
          </p:cNvPr>
          <p:cNvSpPr>
            <a:spLocks noGrp="1"/>
          </p:cNvSpPr>
          <p:nvPr>
            <p:ph type="title"/>
          </p:nvPr>
        </p:nvSpPr>
        <p:spPr>
          <a:xfrm>
            <a:off x="574675" y="304800"/>
            <a:ext cx="8001000" cy="533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915964-3F27-4AAA-8776-F24853A9C7FE}"/>
              </a:ext>
            </a:extLst>
          </p:cNvPr>
          <p:cNvSpPr>
            <a:spLocks noGrp="1"/>
          </p:cNvSpPr>
          <p:nvPr>
            <p:ph type="body" sz="half" idx="1"/>
          </p:nvPr>
        </p:nvSpPr>
        <p:spPr>
          <a:xfrm>
            <a:off x="566738" y="1066800"/>
            <a:ext cx="39243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9440C5D-7EBB-487F-AE9C-E30C4E5D250F}"/>
              </a:ext>
            </a:extLst>
          </p:cNvPr>
          <p:cNvSpPr>
            <a:spLocks noGrp="1"/>
          </p:cNvSpPr>
          <p:nvPr>
            <p:ph sz="half" idx="2"/>
          </p:nvPr>
        </p:nvSpPr>
        <p:spPr>
          <a:xfrm>
            <a:off x="4643438" y="1066800"/>
            <a:ext cx="39243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7627A2D6-F0D4-47C7-8ECB-204606683108}"/>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6" name="Rectangle 7">
            <a:extLst>
              <a:ext uri="{FF2B5EF4-FFF2-40B4-BE49-F238E27FC236}">
                <a16:creationId xmlns:a16="http://schemas.microsoft.com/office/drawing/2014/main" id="{CBA78721-DAD3-475E-97EA-65A4797D9EB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a:extLst>
              <a:ext uri="{FF2B5EF4-FFF2-40B4-BE49-F238E27FC236}">
                <a16:creationId xmlns:a16="http://schemas.microsoft.com/office/drawing/2014/main" id="{93B67742-4E25-4FE6-8EDB-7560B54FCCD1}"/>
              </a:ext>
            </a:extLst>
          </p:cNvPr>
          <p:cNvSpPr>
            <a:spLocks noGrp="1" noChangeArrowheads="1"/>
          </p:cNvSpPr>
          <p:nvPr>
            <p:ph type="sldNum" sz="quarter" idx="12"/>
          </p:nvPr>
        </p:nvSpPr>
        <p:spPr>
          <a:ln/>
        </p:spPr>
        <p:txBody>
          <a:bodyPr/>
          <a:lstStyle>
            <a:lvl1pPr>
              <a:defRPr/>
            </a:lvl1pPr>
          </a:lstStyle>
          <a:p>
            <a:pPr>
              <a:defRPr/>
            </a:pPr>
            <a:fld id="{9880740A-DF61-4ACA-BED0-0FA8B1C6A7C4}" type="slidenum">
              <a:rPr lang="zh-CN" altLang="zh-CN"/>
              <a:pPr>
                <a:defRPr/>
              </a:pPr>
              <a:t>‹#›</a:t>
            </a:fld>
            <a:endParaRPr lang="zh-CN" altLang="zh-CN"/>
          </a:p>
        </p:txBody>
      </p:sp>
    </p:spTree>
    <p:extLst>
      <p:ext uri="{BB962C8B-B14F-4D97-AF65-F5344CB8AC3E}">
        <p14:creationId xmlns:p14="http://schemas.microsoft.com/office/powerpoint/2010/main" val="3884266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E20D7-D163-4DA5-997B-C65D7548FD09}"/>
              </a:ext>
            </a:extLst>
          </p:cNvPr>
          <p:cNvSpPr>
            <a:spLocks noGrp="1"/>
          </p:cNvSpPr>
          <p:nvPr>
            <p:ph type="title"/>
          </p:nvPr>
        </p:nvSpPr>
        <p:spPr>
          <a:xfrm>
            <a:off x="574675" y="304800"/>
            <a:ext cx="8001000" cy="5334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4A6AAD-D0A8-47F8-893D-822930FEC4FD}"/>
              </a:ext>
            </a:extLst>
          </p:cNvPr>
          <p:cNvSpPr>
            <a:spLocks noGrp="1"/>
          </p:cNvSpPr>
          <p:nvPr>
            <p:ph sz="half" idx="1"/>
          </p:nvPr>
        </p:nvSpPr>
        <p:spPr>
          <a:xfrm>
            <a:off x="566738" y="1066800"/>
            <a:ext cx="39243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47B92A9-F1FB-4AAA-B5F5-F90CF0E6D38D}"/>
              </a:ext>
            </a:extLst>
          </p:cNvPr>
          <p:cNvSpPr>
            <a:spLocks noGrp="1"/>
          </p:cNvSpPr>
          <p:nvPr>
            <p:ph type="body" sz="half" idx="2"/>
          </p:nvPr>
        </p:nvSpPr>
        <p:spPr>
          <a:xfrm>
            <a:off x="4643438" y="1066800"/>
            <a:ext cx="39243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4C36F017-46AF-4920-9B53-2D9A3515F24F}"/>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6" name="Rectangle 7">
            <a:extLst>
              <a:ext uri="{FF2B5EF4-FFF2-40B4-BE49-F238E27FC236}">
                <a16:creationId xmlns:a16="http://schemas.microsoft.com/office/drawing/2014/main" id="{5B23BF62-FF64-46B6-941C-EC5B7EECB17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a:extLst>
              <a:ext uri="{FF2B5EF4-FFF2-40B4-BE49-F238E27FC236}">
                <a16:creationId xmlns:a16="http://schemas.microsoft.com/office/drawing/2014/main" id="{E46BB194-16F4-44EC-ABBA-CF8630DCD5D2}"/>
              </a:ext>
            </a:extLst>
          </p:cNvPr>
          <p:cNvSpPr>
            <a:spLocks noGrp="1" noChangeArrowheads="1"/>
          </p:cNvSpPr>
          <p:nvPr>
            <p:ph type="sldNum" sz="quarter" idx="12"/>
          </p:nvPr>
        </p:nvSpPr>
        <p:spPr>
          <a:ln/>
        </p:spPr>
        <p:txBody>
          <a:bodyPr/>
          <a:lstStyle>
            <a:lvl1pPr>
              <a:defRPr/>
            </a:lvl1pPr>
          </a:lstStyle>
          <a:p>
            <a:pPr>
              <a:defRPr/>
            </a:pPr>
            <a:fld id="{C56D0095-91E0-429D-ADE9-33BB1D2049FF}" type="slidenum">
              <a:rPr lang="zh-CN" altLang="zh-CN"/>
              <a:pPr>
                <a:defRPr/>
              </a:pPr>
              <a:t>‹#›</a:t>
            </a:fld>
            <a:endParaRPr lang="zh-CN" altLang="zh-CN"/>
          </a:p>
        </p:txBody>
      </p:sp>
    </p:spTree>
    <p:extLst>
      <p:ext uri="{BB962C8B-B14F-4D97-AF65-F5344CB8AC3E}">
        <p14:creationId xmlns:p14="http://schemas.microsoft.com/office/powerpoint/2010/main" val="3814416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39108-CF4D-4B74-9FD5-7B24109D1EB7}"/>
              </a:ext>
            </a:extLst>
          </p:cNvPr>
          <p:cNvSpPr>
            <a:spLocks noGrp="1"/>
          </p:cNvSpPr>
          <p:nvPr>
            <p:ph type="title"/>
          </p:nvPr>
        </p:nvSpPr>
        <p:spPr>
          <a:xfrm>
            <a:off x="574675" y="304800"/>
            <a:ext cx="8001000" cy="533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76FE16-D8BF-40D0-8A23-3339F2091A59}"/>
              </a:ext>
            </a:extLst>
          </p:cNvPr>
          <p:cNvSpPr>
            <a:spLocks noGrp="1"/>
          </p:cNvSpPr>
          <p:nvPr>
            <p:ph type="body" sz="half" idx="1"/>
          </p:nvPr>
        </p:nvSpPr>
        <p:spPr>
          <a:xfrm>
            <a:off x="566738" y="1066800"/>
            <a:ext cx="39243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55C7042-5068-4A7F-91DB-79267A16DE59}"/>
              </a:ext>
            </a:extLst>
          </p:cNvPr>
          <p:cNvSpPr>
            <a:spLocks noGrp="1"/>
          </p:cNvSpPr>
          <p:nvPr>
            <p:ph sz="quarter" idx="2"/>
          </p:nvPr>
        </p:nvSpPr>
        <p:spPr>
          <a:xfrm>
            <a:off x="4643438" y="1066800"/>
            <a:ext cx="3924300" cy="2400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3406B508-D06D-4E03-AF9C-5167B3902EFC}"/>
              </a:ext>
            </a:extLst>
          </p:cNvPr>
          <p:cNvSpPr>
            <a:spLocks noGrp="1"/>
          </p:cNvSpPr>
          <p:nvPr>
            <p:ph sz="quarter" idx="3"/>
          </p:nvPr>
        </p:nvSpPr>
        <p:spPr>
          <a:xfrm>
            <a:off x="4643438" y="3619500"/>
            <a:ext cx="3924300" cy="2400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6E8CA418-7FE9-4416-A7B3-BE1E279EB6B8}"/>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7" name="Rectangle 7">
            <a:extLst>
              <a:ext uri="{FF2B5EF4-FFF2-40B4-BE49-F238E27FC236}">
                <a16:creationId xmlns:a16="http://schemas.microsoft.com/office/drawing/2014/main" id="{84449F8B-70FA-4512-B95F-3D7B5C07461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8">
            <a:extLst>
              <a:ext uri="{FF2B5EF4-FFF2-40B4-BE49-F238E27FC236}">
                <a16:creationId xmlns:a16="http://schemas.microsoft.com/office/drawing/2014/main" id="{E6CD3B33-B87D-4A00-8EE3-1034D4EFFBE7}"/>
              </a:ext>
            </a:extLst>
          </p:cNvPr>
          <p:cNvSpPr>
            <a:spLocks noGrp="1" noChangeArrowheads="1"/>
          </p:cNvSpPr>
          <p:nvPr>
            <p:ph type="sldNum" sz="quarter" idx="12"/>
          </p:nvPr>
        </p:nvSpPr>
        <p:spPr>
          <a:ln/>
        </p:spPr>
        <p:txBody>
          <a:bodyPr/>
          <a:lstStyle>
            <a:lvl1pPr>
              <a:defRPr/>
            </a:lvl1pPr>
          </a:lstStyle>
          <a:p>
            <a:pPr>
              <a:defRPr/>
            </a:pPr>
            <a:fld id="{0933F0F1-BDCC-407C-890C-B67355EC67F9}" type="slidenum">
              <a:rPr lang="zh-CN" altLang="zh-CN"/>
              <a:pPr>
                <a:defRPr/>
              </a:pPr>
              <a:t>‹#›</a:t>
            </a:fld>
            <a:endParaRPr lang="zh-CN" altLang="zh-CN"/>
          </a:p>
        </p:txBody>
      </p:sp>
    </p:spTree>
    <p:extLst>
      <p:ext uri="{BB962C8B-B14F-4D97-AF65-F5344CB8AC3E}">
        <p14:creationId xmlns:p14="http://schemas.microsoft.com/office/powerpoint/2010/main" val="404637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29A18-381B-4275-812B-CD3F68708E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A99ACA-15B8-4DEB-8E28-4810B615A91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26CBD96B-3A4B-41AB-B32B-D03FEA3333B9}"/>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5" name="Rectangle 7">
            <a:extLst>
              <a:ext uri="{FF2B5EF4-FFF2-40B4-BE49-F238E27FC236}">
                <a16:creationId xmlns:a16="http://schemas.microsoft.com/office/drawing/2014/main" id="{7D39BEF6-A12B-478B-B4C9-2E1F8F86019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a:extLst>
              <a:ext uri="{FF2B5EF4-FFF2-40B4-BE49-F238E27FC236}">
                <a16:creationId xmlns:a16="http://schemas.microsoft.com/office/drawing/2014/main" id="{6913711D-FEF7-499A-9A60-AE38CB9FF890}"/>
              </a:ext>
            </a:extLst>
          </p:cNvPr>
          <p:cNvSpPr>
            <a:spLocks noGrp="1" noChangeArrowheads="1"/>
          </p:cNvSpPr>
          <p:nvPr>
            <p:ph type="sldNum" sz="quarter" idx="12"/>
          </p:nvPr>
        </p:nvSpPr>
        <p:spPr>
          <a:ln/>
        </p:spPr>
        <p:txBody>
          <a:bodyPr/>
          <a:lstStyle>
            <a:lvl1pPr>
              <a:defRPr/>
            </a:lvl1pPr>
          </a:lstStyle>
          <a:p>
            <a:pPr>
              <a:defRPr/>
            </a:pPr>
            <a:fld id="{290646D2-14E0-433A-94C9-3B5347659AE3}" type="slidenum">
              <a:rPr lang="zh-CN" altLang="zh-CN"/>
              <a:pPr>
                <a:defRPr/>
              </a:pPr>
              <a:t>‹#›</a:t>
            </a:fld>
            <a:endParaRPr lang="zh-CN" altLang="zh-CN"/>
          </a:p>
        </p:txBody>
      </p:sp>
    </p:spTree>
    <p:extLst>
      <p:ext uri="{BB962C8B-B14F-4D97-AF65-F5344CB8AC3E}">
        <p14:creationId xmlns:p14="http://schemas.microsoft.com/office/powerpoint/2010/main" val="137518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1D73E-B1DF-4D11-82C5-6E6FEBB771A2}"/>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D2D3EDC-3D96-4EA4-BFAE-E39660E9B12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6">
            <a:extLst>
              <a:ext uri="{FF2B5EF4-FFF2-40B4-BE49-F238E27FC236}">
                <a16:creationId xmlns:a16="http://schemas.microsoft.com/office/drawing/2014/main" id="{DB52FB40-2876-451E-9619-71DCA2EC4E1E}"/>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5" name="Rectangle 7">
            <a:extLst>
              <a:ext uri="{FF2B5EF4-FFF2-40B4-BE49-F238E27FC236}">
                <a16:creationId xmlns:a16="http://schemas.microsoft.com/office/drawing/2014/main" id="{C98BB80D-CC52-4894-8122-82BD01D95B9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a:extLst>
              <a:ext uri="{FF2B5EF4-FFF2-40B4-BE49-F238E27FC236}">
                <a16:creationId xmlns:a16="http://schemas.microsoft.com/office/drawing/2014/main" id="{882D7620-8082-4EEF-B5D4-CC5D2A4853E3}"/>
              </a:ext>
            </a:extLst>
          </p:cNvPr>
          <p:cNvSpPr>
            <a:spLocks noGrp="1" noChangeArrowheads="1"/>
          </p:cNvSpPr>
          <p:nvPr>
            <p:ph type="sldNum" sz="quarter" idx="12"/>
          </p:nvPr>
        </p:nvSpPr>
        <p:spPr>
          <a:ln/>
        </p:spPr>
        <p:txBody>
          <a:bodyPr/>
          <a:lstStyle>
            <a:lvl1pPr>
              <a:defRPr/>
            </a:lvl1pPr>
          </a:lstStyle>
          <a:p>
            <a:pPr>
              <a:defRPr/>
            </a:pPr>
            <a:fld id="{F25E02E1-0484-4245-9F2B-3E27252E443C}" type="slidenum">
              <a:rPr lang="zh-CN" altLang="zh-CN"/>
              <a:pPr>
                <a:defRPr/>
              </a:pPr>
              <a:t>‹#›</a:t>
            </a:fld>
            <a:endParaRPr lang="zh-CN" altLang="zh-CN"/>
          </a:p>
        </p:txBody>
      </p:sp>
    </p:spTree>
    <p:extLst>
      <p:ext uri="{BB962C8B-B14F-4D97-AF65-F5344CB8AC3E}">
        <p14:creationId xmlns:p14="http://schemas.microsoft.com/office/powerpoint/2010/main" val="95608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6B62F-A1B6-4E6F-95C0-A4D745E0EC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F9931E-1D11-4E77-8BE9-807AF31A3618}"/>
              </a:ext>
            </a:extLst>
          </p:cNvPr>
          <p:cNvSpPr>
            <a:spLocks noGrp="1"/>
          </p:cNvSpPr>
          <p:nvPr>
            <p:ph sz="half" idx="1"/>
          </p:nvPr>
        </p:nvSpPr>
        <p:spPr>
          <a:xfrm>
            <a:off x="566738" y="1066800"/>
            <a:ext cx="39243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43B16DF-462D-4F8B-A552-25EF7D9D3D5E}"/>
              </a:ext>
            </a:extLst>
          </p:cNvPr>
          <p:cNvSpPr>
            <a:spLocks noGrp="1"/>
          </p:cNvSpPr>
          <p:nvPr>
            <p:ph sz="half" idx="2"/>
          </p:nvPr>
        </p:nvSpPr>
        <p:spPr>
          <a:xfrm>
            <a:off x="4643438" y="1066800"/>
            <a:ext cx="39243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E6D4FA49-BD4B-4BF3-9AA2-E23CCFD154B4}"/>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6" name="Rectangle 7">
            <a:extLst>
              <a:ext uri="{FF2B5EF4-FFF2-40B4-BE49-F238E27FC236}">
                <a16:creationId xmlns:a16="http://schemas.microsoft.com/office/drawing/2014/main" id="{840E629C-67BA-4BB0-9233-EDA58028132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a:extLst>
              <a:ext uri="{FF2B5EF4-FFF2-40B4-BE49-F238E27FC236}">
                <a16:creationId xmlns:a16="http://schemas.microsoft.com/office/drawing/2014/main" id="{3580CA44-9128-49B1-8F65-3A5272D8C26C}"/>
              </a:ext>
            </a:extLst>
          </p:cNvPr>
          <p:cNvSpPr>
            <a:spLocks noGrp="1" noChangeArrowheads="1"/>
          </p:cNvSpPr>
          <p:nvPr>
            <p:ph type="sldNum" sz="quarter" idx="12"/>
          </p:nvPr>
        </p:nvSpPr>
        <p:spPr>
          <a:ln/>
        </p:spPr>
        <p:txBody>
          <a:bodyPr/>
          <a:lstStyle>
            <a:lvl1pPr>
              <a:defRPr/>
            </a:lvl1pPr>
          </a:lstStyle>
          <a:p>
            <a:pPr>
              <a:defRPr/>
            </a:pPr>
            <a:fld id="{1F475176-2C2E-4EE9-803F-9B4A00FAEE47}" type="slidenum">
              <a:rPr lang="zh-CN" altLang="zh-CN"/>
              <a:pPr>
                <a:defRPr/>
              </a:pPr>
              <a:t>‹#›</a:t>
            </a:fld>
            <a:endParaRPr lang="zh-CN" altLang="zh-CN"/>
          </a:p>
        </p:txBody>
      </p:sp>
    </p:spTree>
    <p:extLst>
      <p:ext uri="{BB962C8B-B14F-4D97-AF65-F5344CB8AC3E}">
        <p14:creationId xmlns:p14="http://schemas.microsoft.com/office/powerpoint/2010/main" val="364110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AEDFC-AB4F-4BA2-BE80-2B99EA158E8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663C09-ABDA-4624-AB60-5F3C75D9626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B131A95-AFFC-4DA0-912E-6326B9829C65}"/>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B2653EC-F53E-42B2-B572-669F732652E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134EF5E-CD97-4AF6-A5AF-6200C4B7D77F}"/>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6DFC2DA1-9C8C-4287-8709-FDFB5F8C82D0}"/>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8" name="Rectangle 7">
            <a:extLst>
              <a:ext uri="{FF2B5EF4-FFF2-40B4-BE49-F238E27FC236}">
                <a16:creationId xmlns:a16="http://schemas.microsoft.com/office/drawing/2014/main" id="{454BC4ED-5B20-4311-8C5A-150C00C281C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8">
            <a:extLst>
              <a:ext uri="{FF2B5EF4-FFF2-40B4-BE49-F238E27FC236}">
                <a16:creationId xmlns:a16="http://schemas.microsoft.com/office/drawing/2014/main" id="{8148C638-2DDE-44C0-864C-A797DB3B9988}"/>
              </a:ext>
            </a:extLst>
          </p:cNvPr>
          <p:cNvSpPr>
            <a:spLocks noGrp="1" noChangeArrowheads="1"/>
          </p:cNvSpPr>
          <p:nvPr>
            <p:ph type="sldNum" sz="quarter" idx="12"/>
          </p:nvPr>
        </p:nvSpPr>
        <p:spPr>
          <a:ln/>
        </p:spPr>
        <p:txBody>
          <a:bodyPr/>
          <a:lstStyle>
            <a:lvl1pPr>
              <a:defRPr/>
            </a:lvl1pPr>
          </a:lstStyle>
          <a:p>
            <a:pPr>
              <a:defRPr/>
            </a:pPr>
            <a:fld id="{0A766F7F-F8E6-4A07-9E4B-C1DED1216F0F}" type="slidenum">
              <a:rPr lang="zh-CN" altLang="zh-CN"/>
              <a:pPr>
                <a:defRPr/>
              </a:pPr>
              <a:t>‹#›</a:t>
            </a:fld>
            <a:endParaRPr lang="zh-CN" altLang="zh-CN"/>
          </a:p>
        </p:txBody>
      </p:sp>
    </p:spTree>
    <p:extLst>
      <p:ext uri="{BB962C8B-B14F-4D97-AF65-F5344CB8AC3E}">
        <p14:creationId xmlns:p14="http://schemas.microsoft.com/office/powerpoint/2010/main" val="87283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ADC09-90DB-4C87-A06D-3ACB7A39E53C}"/>
              </a:ext>
            </a:extLst>
          </p:cNvPr>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14E89CE8-A74C-4ACD-B2A4-85F84110B47A}"/>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4" name="Rectangle 7">
            <a:extLst>
              <a:ext uri="{FF2B5EF4-FFF2-40B4-BE49-F238E27FC236}">
                <a16:creationId xmlns:a16="http://schemas.microsoft.com/office/drawing/2014/main" id="{BA04103D-464A-48AE-AC29-F725B181CB3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8">
            <a:extLst>
              <a:ext uri="{FF2B5EF4-FFF2-40B4-BE49-F238E27FC236}">
                <a16:creationId xmlns:a16="http://schemas.microsoft.com/office/drawing/2014/main" id="{C1CBE3C7-1CE7-4FCC-9514-36C05D14B4F2}"/>
              </a:ext>
            </a:extLst>
          </p:cNvPr>
          <p:cNvSpPr>
            <a:spLocks noGrp="1" noChangeArrowheads="1"/>
          </p:cNvSpPr>
          <p:nvPr>
            <p:ph type="sldNum" sz="quarter" idx="12"/>
          </p:nvPr>
        </p:nvSpPr>
        <p:spPr>
          <a:ln/>
        </p:spPr>
        <p:txBody>
          <a:bodyPr/>
          <a:lstStyle>
            <a:lvl1pPr>
              <a:defRPr/>
            </a:lvl1pPr>
          </a:lstStyle>
          <a:p>
            <a:pPr>
              <a:defRPr/>
            </a:pPr>
            <a:fld id="{78DE033B-1AFA-4C9E-8A6E-2269BB597CE4}" type="slidenum">
              <a:rPr lang="zh-CN" altLang="zh-CN"/>
              <a:pPr>
                <a:defRPr/>
              </a:pPr>
              <a:t>‹#›</a:t>
            </a:fld>
            <a:endParaRPr lang="zh-CN" altLang="zh-CN"/>
          </a:p>
        </p:txBody>
      </p:sp>
    </p:spTree>
    <p:extLst>
      <p:ext uri="{BB962C8B-B14F-4D97-AF65-F5344CB8AC3E}">
        <p14:creationId xmlns:p14="http://schemas.microsoft.com/office/powerpoint/2010/main" val="13982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4CA30B9-CFE2-440E-8E22-8A33C350BD95}"/>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3" name="Rectangle 7">
            <a:extLst>
              <a:ext uri="{FF2B5EF4-FFF2-40B4-BE49-F238E27FC236}">
                <a16:creationId xmlns:a16="http://schemas.microsoft.com/office/drawing/2014/main" id="{96AE4FB0-CB96-40AD-96B5-32685E96FC6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8">
            <a:extLst>
              <a:ext uri="{FF2B5EF4-FFF2-40B4-BE49-F238E27FC236}">
                <a16:creationId xmlns:a16="http://schemas.microsoft.com/office/drawing/2014/main" id="{3D85CEF9-F1A7-421F-8755-632D1C0DF687}"/>
              </a:ext>
            </a:extLst>
          </p:cNvPr>
          <p:cNvSpPr>
            <a:spLocks noGrp="1" noChangeArrowheads="1"/>
          </p:cNvSpPr>
          <p:nvPr>
            <p:ph type="sldNum" sz="quarter" idx="12"/>
          </p:nvPr>
        </p:nvSpPr>
        <p:spPr>
          <a:ln/>
        </p:spPr>
        <p:txBody>
          <a:bodyPr/>
          <a:lstStyle>
            <a:lvl1pPr>
              <a:defRPr/>
            </a:lvl1pPr>
          </a:lstStyle>
          <a:p>
            <a:pPr>
              <a:defRPr/>
            </a:pPr>
            <a:fld id="{3262C2BD-E197-4DD8-B8F5-1551B2497364}" type="slidenum">
              <a:rPr lang="zh-CN" altLang="zh-CN"/>
              <a:pPr>
                <a:defRPr/>
              </a:pPr>
              <a:t>‹#›</a:t>
            </a:fld>
            <a:endParaRPr lang="zh-CN" altLang="zh-CN"/>
          </a:p>
        </p:txBody>
      </p:sp>
    </p:spTree>
    <p:extLst>
      <p:ext uri="{BB962C8B-B14F-4D97-AF65-F5344CB8AC3E}">
        <p14:creationId xmlns:p14="http://schemas.microsoft.com/office/powerpoint/2010/main" val="258298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F5AC9-1B59-42E4-85F5-82BB596E742F}"/>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7B7F88B-E630-41D8-B001-DB17E481180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08B3F3F-7A27-4533-AE5F-42E43551228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6">
            <a:extLst>
              <a:ext uri="{FF2B5EF4-FFF2-40B4-BE49-F238E27FC236}">
                <a16:creationId xmlns:a16="http://schemas.microsoft.com/office/drawing/2014/main" id="{93C647D0-7FF6-4D1E-ADA4-80BFACEBC015}"/>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6" name="Rectangle 7">
            <a:extLst>
              <a:ext uri="{FF2B5EF4-FFF2-40B4-BE49-F238E27FC236}">
                <a16:creationId xmlns:a16="http://schemas.microsoft.com/office/drawing/2014/main" id="{6F1BDCEA-4561-4BB6-BB3C-78B09872C77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a:extLst>
              <a:ext uri="{FF2B5EF4-FFF2-40B4-BE49-F238E27FC236}">
                <a16:creationId xmlns:a16="http://schemas.microsoft.com/office/drawing/2014/main" id="{A621A19D-7528-4699-B6B1-1B8138620AA4}"/>
              </a:ext>
            </a:extLst>
          </p:cNvPr>
          <p:cNvSpPr>
            <a:spLocks noGrp="1" noChangeArrowheads="1"/>
          </p:cNvSpPr>
          <p:nvPr>
            <p:ph type="sldNum" sz="quarter" idx="12"/>
          </p:nvPr>
        </p:nvSpPr>
        <p:spPr>
          <a:ln/>
        </p:spPr>
        <p:txBody>
          <a:bodyPr/>
          <a:lstStyle>
            <a:lvl1pPr>
              <a:defRPr/>
            </a:lvl1pPr>
          </a:lstStyle>
          <a:p>
            <a:pPr>
              <a:defRPr/>
            </a:pPr>
            <a:fld id="{16931250-4A10-497E-8FAE-34991D6782A4}" type="slidenum">
              <a:rPr lang="zh-CN" altLang="zh-CN"/>
              <a:pPr>
                <a:defRPr/>
              </a:pPr>
              <a:t>‹#›</a:t>
            </a:fld>
            <a:endParaRPr lang="zh-CN" altLang="zh-CN"/>
          </a:p>
        </p:txBody>
      </p:sp>
    </p:spTree>
    <p:extLst>
      <p:ext uri="{BB962C8B-B14F-4D97-AF65-F5344CB8AC3E}">
        <p14:creationId xmlns:p14="http://schemas.microsoft.com/office/powerpoint/2010/main" val="27222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0CD44-7E37-42A5-AA0F-CCA02F1E4548}"/>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1BA163-3302-4053-A045-6F1830614BA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042458E8-8975-48C4-AF66-ACF3FDD0A5D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6">
            <a:extLst>
              <a:ext uri="{FF2B5EF4-FFF2-40B4-BE49-F238E27FC236}">
                <a16:creationId xmlns:a16="http://schemas.microsoft.com/office/drawing/2014/main" id="{E93970FC-CC59-4121-A14B-3EAF9E0007F3}"/>
              </a:ext>
            </a:extLst>
          </p:cNvPr>
          <p:cNvSpPr>
            <a:spLocks noGrp="1" noChangeArrowheads="1"/>
          </p:cNvSpPr>
          <p:nvPr>
            <p:ph type="dt" sz="half" idx="10"/>
          </p:nvPr>
        </p:nvSpPr>
        <p:spPr>
          <a:ln/>
        </p:spPr>
        <p:txBody>
          <a:bodyPr/>
          <a:lstStyle>
            <a:lvl1pPr>
              <a:defRPr/>
            </a:lvl1pPr>
          </a:lstStyle>
          <a:p>
            <a:pPr>
              <a:defRPr/>
            </a:pPr>
            <a:r>
              <a:rPr lang="zh-CN" altLang="zh-CN"/>
              <a:t>Digital Image Processing</a:t>
            </a:r>
          </a:p>
        </p:txBody>
      </p:sp>
      <p:sp>
        <p:nvSpPr>
          <p:cNvPr id="6" name="Rectangle 7">
            <a:extLst>
              <a:ext uri="{FF2B5EF4-FFF2-40B4-BE49-F238E27FC236}">
                <a16:creationId xmlns:a16="http://schemas.microsoft.com/office/drawing/2014/main" id="{6D07C6DA-155A-48CC-AB34-099660B7952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a:extLst>
              <a:ext uri="{FF2B5EF4-FFF2-40B4-BE49-F238E27FC236}">
                <a16:creationId xmlns:a16="http://schemas.microsoft.com/office/drawing/2014/main" id="{C2F76F4C-FBEA-4BB9-B18C-CFE6DDDD8F9A}"/>
              </a:ext>
            </a:extLst>
          </p:cNvPr>
          <p:cNvSpPr>
            <a:spLocks noGrp="1" noChangeArrowheads="1"/>
          </p:cNvSpPr>
          <p:nvPr>
            <p:ph type="sldNum" sz="quarter" idx="12"/>
          </p:nvPr>
        </p:nvSpPr>
        <p:spPr>
          <a:ln/>
        </p:spPr>
        <p:txBody>
          <a:bodyPr/>
          <a:lstStyle>
            <a:lvl1pPr>
              <a:defRPr/>
            </a:lvl1pPr>
          </a:lstStyle>
          <a:p>
            <a:pPr>
              <a:defRPr/>
            </a:pPr>
            <a:fld id="{861A64E7-9EEA-4CEC-873D-8678687A7B08}" type="slidenum">
              <a:rPr lang="zh-CN" altLang="zh-CN"/>
              <a:pPr>
                <a:defRPr/>
              </a:pPr>
              <a:t>‹#›</a:t>
            </a:fld>
            <a:endParaRPr lang="zh-CN" altLang="zh-CN"/>
          </a:p>
        </p:txBody>
      </p:sp>
    </p:spTree>
    <p:extLst>
      <p:ext uri="{BB962C8B-B14F-4D97-AF65-F5344CB8AC3E}">
        <p14:creationId xmlns:p14="http://schemas.microsoft.com/office/powerpoint/2010/main" val="227909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49C16E2-12E8-4BA3-9010-A1EEEFFB4D37}"/>
              </a:ext>
            </a:extLst>
          </p:cNvPr>
          <p:cNvSpPr>
            <a:spLocks noGrp="1" noChangeArrowheads="1"/>
          </p:cNvSpPr>
          <p:nvPr>
            <p:ph type="title"/>
          </p:nvPr>
        </p:nvSpPr>
        <p:spPr bwMode="auto">
          <a:xfrm>
            <a:off x="574675" y="304800"/>
            <a:ext cx="800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ECE03CCA-AFF8-459F-9FFA-217286D08A28}"/>
              </a:ext>
            </a:extLst>
          </p:cNvPr>
          <p:cNvSpPr>
            <a:spLocks noGrp="1" noChangeArrowheads="1"/>
          </p:cNvSpPr>
          <p:nvPr>
            <p:ph type="body" idx="1"/>
          </p:nvPr>
        </p:nvSpPr>
        <p:spPr bwMode="auto">
          <a:xfrm>
            <a:off x="566738" y="1066800"/>
            <a:ext cx="8001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AutoShape 4">
            <a:extLst>
              <a:ext uri="{FF2B5EF4-FFF2-40B4-BE49-F238E27FC236}">
                <a16:creationId xmlns:a16="http://schemas.microsoft.com/office/drawing/2014/main" id="{ACC7A712-69AC-4DE7-AE97-CCDE24057E49}"/>
              </a:ext>
            </a:extLst>
          </p:cNvPr>
          <p:cNvSpPr>
            <a:spLocks noChangeArrowheads="1"/>
          </p:cNvSpPr>
          <p:nvPr/>
        </p:nvSpPr>
        <p:spPr bwMode="auto">
          <a:xfrm>
            <a:off x="609600" y="914400"/>
            <a:ext cx="7958138" cy="109538"/>
          </a:xfrm>
          <a:custGeom>
            <a:avLst/>
            <a:gdLst>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0 60000 65536"/>
              <a:gd name="T13" fmla="*/ 0 60000 65536"/>
              <a:gd name="T14" fmla="*/ 0 60000 65536"/>
              <a:gd name="T15" fmla="*/ 0 60000 65536"/>
              <a:gd name="T16" fmla="*/ 0 60000 65536"/>
              <a:gd name="T17" fmla="*/ 0 60000 65536"/>
              <a:gd name="T18" fmla="*/ 3163 w 1000"/>
              <a:gd name="T19" fmla="*/ 3163 h 1000"/>
              <a:gd name="T20" fmla="*/ 18437 w 1000"/>
              <a:gd name="T21" fmla="*/ 18437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noFill/>
          <a:ln w="41275" cmpd="sng">
            <a:solidFill>
              <a:schemeClr val="tx2"/>
            </a:solidFill>
            <a:miter lim="800000"/>
            <a:headEnd/>
            <a:tailEnd/>
          </a:ln>
          <a:extLst>
            <a:ext uri="{909E8E84-426E-40DD-AFC4-6F175D3DCCD1}">
              <a14:hiddenFill xmlns:a14="http://schemas.microsoft.com/office/drawing/2010/main">
                <a:solidFill>
                  <a:schemeClr val="accent2"/>
                </a:solidFill>
              </a14:hiddenFill>
            </a:ext>
          </a:extLst>
        </p:spPr>
        <p:txBody>
          <a:bodyPr/>
          <a:lstStyle/>
          <a:p>
            <a:endParaRPr lang="zh-CN" altLang="en-US"/>
          </a:p>
        </p:txBody>
      </p:sp>
      <p:sp>
        <p:nvSpPr>
          <p:cNvPr id="1029" name="Line 5">
            <a:extLst>
              <a:ext uri="{FF2B5EF4-FFF2-40B4-BE49-F238E27FC236}">
                <a16:creationId xmlns:a16="http://schemas.microsoft.com/office/drawing/2014/main" id="{0581D767-CC66-4C65-9F09-3BDDC6178A50}"/>
              </a:ext>
            </a:extLst>
          </p:cNvPr>
          <p:cNvSpPr>
            <a:spLocks noChangeShapeType="1"/>
          </p:cNvSpPr>
          <p:nvPr/>
        </p:nvSpPr>
        <p:spPr bwMode="auto">
          <a:xfrm flipV="1">
            <a:off x="609600" y="6172200"/>
            <a:ext cx="7924800" cy="0"/>
          </a:xfrm>
          <a:prstGeom prst="line">
            <a:avLst/>
          </a:prstGeom>
          <a:noFill/>
          <a:ln w="412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6">
            <a:extLst>
              <a:ext uri="{FF2B5EF4-FFF2-40B4-BE49-F238E27FC236}">
                <a16:creationId xmlns:a16="http://schemas.microsoft.com/office/drawing/2014/main" id="{F5BE7A48-61D1-4ACF-B389-64FF1F7FCBB5}"/>
              </a:ext>
            </a:extLst>
          </p:cNvPr>
          <p:cNvSpPr>
            <a:spLocks noGrp="1" noChangeArrowheads="1"/>
          </p:cNvSpPr>
          <p:nvPr>
            <p:ph type="dt" sz="half" idx="2"/>
          </p:nvPr>
        </p:nvSpPr>
        <p:spPr bwMode="auto">
          <a:xfrm>
            <a:off x="609600" y="6248400"/>
            <a:ext cx="3352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r>
              <a:rPr lang="zh-CN" altLang="zh-CN"/>
              <a:t>Digital Image Processing</a:t>
            </a:r>
          </a:p>
        </p:txBody>
      </p:sp>
      <p:sp>
        <p:nvSpPr>
          <p:cNvPr id="1031" name="Rectangle 7">
            <a:extLst>
              <a:ext uri="{FF2B5EF4-FFF2-40B4-BE49-F238E27FC236}">
                <a16:creationId xmlns:a16="http://schemas.microsoft.com/office/drawing/2014/main" id="{5436E507-E619-4F2D-B2CB-786FC2FED28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tx1"/>
                </a:solidFill>
              </a:defRPr>
            </a:lvl1pPr>
          </a:lstStyle>
          <a:p>
            <a:pPr>
              <a:defRPr/>
            </a:pPr>
            <a:endParaRPr lang="zh-CN" altLang="zh-CN"/>
          </a:p>
        </p:txBody>
      </p:sp>
      <p:sp>
        <p:nvSpPr>
          <p:cNvPr id="1032" name="Rectangle 8">
            <a:extLst>
              <a:ext uri="{FF2B5EF4-FFF2-40B4-BE49-F238E27FC236}">
                <a16:creationId xmlns:a16="http://schemas.microsoft.com/office/drawing/2014/main" id="{902FDD0B-16FB-4E97-8D62-A34C9164CEC0}"/>
              </a:ext>
            </a:extLst>
          </p:cNvPr>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solidFill>
                  <a:schemeClr val="tx1"/>
                </a:solidFill>
              </a:defRPr>
            </a:lvl1pPr>
          </a:lstStyle>
          <a:p>
            <a:pPr>
              <a:defRPr/>
            </a:pPr>
            <a:fld id="{32132A16-1DB1-48D3-95C5-673DFB32400A}"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49"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Lst>
  <p:hf hdr="0" ftr="0"/>
  <p:txStyles>
    <p:titleStyle>
      <a:lvl1pPr algn="l" rtl="0" eaLnBrk="0" fontAlgn="base" hangingPunct="0">
        <a:spcBef>
          <a:spcPct val="0"/>
        </a:spcBef>
        <a:spcAft>
          <a:spcPct val="0"/>
        </a:spcAft>
        <a:defRPr sz="2400" b="1" kern="1200">
          <a:solidFill>
            <a:srgbClr val="996633"/>
          </a:solidFill>
          <a:latin typeface="+mj-lt"/>
          <a:ea typeface="+mj-ea"/>
          <a:cs typeface="+mj-cs"/>
        </a:defRPr>
      </a:lvl1pPr>
      <a:lvl2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rgbClr val="663300"/>
        </a:buClr>
        <a:buSzPct val="80000"/>
        <a:buFont typeface="Wingdings" panose="05000000000000000000" pitchFamily="2" charset="2"/>
        <a:buChar char="n"/>
        <a:defRPr sz="2000" kern="1200">
          <a:solidFill>
            <a:srgbClr val="800000"/>
          </a:solidFill>
          <a:latin typeface="+mn-lt"/>
          <a:ea typeface="+mn-ea"/>
          <a:cs typeface="+mn-cs"/>
        </a:defRPr>
      </a:lvl1pPr>
      <a:lvl2pPr marL="908050" indent="-436563" algn="l" rtl="0" eaLnBrk="0" fontAlgn="base" hangingPunct="0">
        <a:spcBef>
          <a:spcPct val="20000"/>
        </a:spcBef>
        <a:spcAft>
          <a:spcPct val="0"/>
        </a:spcAft>
        <a:buClr>
          <a:schemeClr val="tx1"/>
        </a:buClr>
        <a:buSzPct val="80000"/>
        <a:buFont typeface="Wingdings" panose="05000000000000000000" pitchFamily="2" charset="2"/>
        <a:buChar char="l"/>
        <a:defRPr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tx1"/>
        </a:buClr>
        <a:buFont typeface="Verdana" panose="020B0604030504040204" pitchFamily="34" charset="0"/>
        <a:buChar char="–"/>
        <a:defRPr sz="17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tx1"/>
        </a:buClr>
        <a:buChar char="•"/>
        <a:defRPr sz="14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tx1"/>
        </a:buClr>
        <a:buFont typeface="Wingdings" panose="05000000000000000000" pitchFamily="2" charset="2"/>
        <a:buChar char="ü"/>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10.wmf"/><Relationship Id="rId5" Type="http://schemas.openxmlformats.org/officeDocument/2006/relationships/oleObject" Target="../embeddings/oleObject198.bin"/><Relationship Id="rId4" Type="http://schemas.openxmlformats.org/officeDocument/2006/relationships/image" Target="../media/image209.wmf"/></Relationships>
</file>

<file path=ppt/slides/_rels/slide10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11.wmf"/><Relationship Id="rId5" Type="http://schemas.openxmlformats.org/officeDocument/2006/relationships/oleObject" Target="../embeddings/oleObject199.bin"/><Relationship Id="rId4" Type="http://schemas.openxmlformats.org/officeDocument/2006/relationships/image" Target="../media/image212.png"/></Relationships>
</file>

<file path=ppt/slides/_rels/slide108.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14.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216.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18.wmf"/><Relationship Id="rId5" Type="http://schemas.openxmlformats.org/officeDocument/2006/relationships/oleObject" Target="../embeddings/oleObject202.bin"/><Relationship Id="rId4" Type="http://schemas.openxmlformats.org/officeDocument/2006/relationships/image" Target="../media/image217.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219.wmf"/></Relationships>
</file>

<file path=ppt/slides/_rels/slide114.x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oleObject" Target="../embeddings/oleObject209.bin"/><Relationship Id="rId3" Type="http://schemas.openxmlformats.org/officeDocument/2006/relationships/oleObject" Target="../embeddings/oleObject204.bin"/><Relationship Id="rId7" Type="http://schemas.openxmlformats.org/officeDocument/2006/relationships/oleObject" Target="../embeddings/oleObject206.bin"/><Relationship Id="rId12" Type="http://schemas.openxmlformats.org/officeDocument/2006/relationships/image" Target="../media/image222.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221.wmf"/><Relationship Id="rId11" Type="http://schemas.openxmlformats.org/officeDocument/2006/relationships/oleObject" Target="../embeddings/oleObject208.bin"/><Relationship Id="rId5" Type="http://schemas.openxmlformats.org/officeDocument/2006/relationships/oleObject" Target="../embeddings/oleObject205.bin"/><Relationship Id="rId10" Type="http://schemas.openxmlformats.org/officeDocument/2006/relationships/image" Target="../media/image219.wmf"/><Relationship Id="rId4" Type="http://schemas.openxmlformats.org/officeDocument/2006/relationships/image" Target="../media/image220.wmf"/><Relationship Id="rId9" Type="http://schemas.openxmlformats.org/officeDocument/2006/relationships/oleObject" Target="../embeddings/oleObject207.bin"/><Relationship Id="rId14" Type="http://schemas.openxmlformats.org/officeDocument/2006/relationships/image" Target="../media/image223.wmf"/></Relationships>
</file>

<file path=ppt/slides/_rels/slide115.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210.bin"/><Relationship Id="rId7" Type="http://schemas.openxmlformats.org/officeDocument/2006/relationships/oleObject" Target="../embeddings/oleObject212.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225.wmf"/><Relationship Id="rId5" Type="http://schemas.openxmlformats.org/officeDocument/2006/relationships/oleObject" Target="../embeddings/oleObject211.bin"/><Relationship Id="rId4" Type="http://schemas.openxmlformats.org/officeDocument/2006/relationships/image" Target="../media/image224.wmf"/></Relationships>
</file>

<file path=ppt/slides/_rels/slide116.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227.wmf"/><Relationship Id="rId5" Type="http://schemas.openxmlformats.org/officeDocument/2006/relationships/oleObject" Target="../embeddings/oleObject214.bin"/><Relationship Id="rId4" Type="http://schemas.openxmlformats.org/officeDocument/2006/relationships/image" Target="../media/image226.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225.wmf"/><Relationship Id="rId5" Type="http://schemas.openxmlformats.org/officeDocument/2006/relationships/oleObject" Target="../embeddings/oleObject217.bin"/><Relationship Id="rId4" Type="http://schemas.openxmlformats.org/officeDocument/2006/relationships/image" Target="../media/image228.wmf"/></Relationships>
</file>

<file path=ppt/slides/_rels/slide118.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230.wmf"/><Relationship Id="rId5" Type="http://schemas.openxmlformats.org/officeDocument/2006/relationships/oleObject" Target="../embeddings/oleObject219.bin"/><Relationship Id="rId4" Type="http://schemas.openxmlformats.org/officeDocument/2006/relationships/image" Target="../media/image229.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5.xml"/><Relationship Id="rId7" Type="http://schemas.openxmlformats.org/officeDocument/2006/relationships/oleObject" Target="../embeddings/oleObject8.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12.png"/><Relationship Id="rId9"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2.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1.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3.wmf"/><Relationship Id="rId3" Type="http://schemas.openxmlformats.org/officeDocument/2006/relationships/image" Target="../media/image17.png"/><Relationship Id="rId7" Type="http://schemas.openxmlformats.org/officeDocument/2006/relationships/image" Target="../media/image30.wmf"/><Relationship Id="rId12"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4.bin"/><Relationship Id="rId11" Type="http://schemas.openxmlformats.org/officeDocument/2006/relationships/image" Target="../media/image32.wmf"/><Relationship Id="rId5" Type="http://schemas.openxmlformats.org/officeDocument/2006/relationships/image" Target="../media/image36.png"/><Relationship Id="rId15" Type="http://schemas.openxmlformats.org/officeDocument/2006/relationships/image" Target="../media/image34.wmf"/><Relationship Id="rId10" Type="http://schemas.openxmlformats.org/officeDocument/2006/relationships/oleObject" Target="../embeddings/oleObject26.bin"/><Relationship Id="rId4" Type="http://schemas.openxmlformats.org/officeDocument/2006/relationships/image" Target="../media/image35.png"/><Relationship Id="rId9" Type="http://schemas.openxmlformats.org/officeDocument/2006/relationships/image" Target="../media/image31.wmf"/><Relationship Id="rId14"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39.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6.xml"/><Relationship Id="rId7"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41.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7.wmf"/><Relationship Id="rId3" Type="http://schemas.openxmlformats.org/officeDocument/2006/relationships/notesSlide" Target="../notesSlides/notesSlide18.xml"/><Relationship Id="rId7" Type="http://schemas.openxmlformats.org/officeDocument/2006/relationships/image" Target="../media/image44.wmf"/><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3.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5.wmf"/></Relationships>
</file>

<file path=ppt/slides/_rels/slide5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6.wmf"/><Relationship Id="rId5" Type="http://schemas.openxmlformats.org/officeDocument/2006/relationships/oleObject" Target="../embeddings/oleObject38.bin"/><Relationship Id="rId10" Type="http://schemas.openxmlformats.org/officeDocument/2006/relationships/image" Target="../media/image45.wmf"/><Relationship Id="rId4" Type="http://schemas.openxmlformats.org/officeDocument/2006/relationships/image" Target="../media/image48.wmf"/><Relationship Id="rId9" Type="http://schemas.openxmlformats.org/officeDocument/2006/relationships/oleObject" Target="../embeddings/oleObject40.bin"/></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2.bin"/><Relationship Id="rId5" Type="http://schemas.openxmlformats.org/officeDocument/2006/relationships/image" Target="../media/image52.wmf"/><Relationship Id="rId4" Type="http://schemas.openxmlformats.org/officeDocument/2006/relationships/oleObject" Target="../embeddings/oleObject4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4.bin"/><Relationship Id="rId5" Type="http://schemas.openxmlformats.org/officeDocument/2006/relationships/image" Target="../media/image52.wmf"/><Relationship Id="rId4" Type="http://schemas.openxmlformats.org/officeDocument/2006/relationships/oleObject" Target="../embeddings/oleObject43.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4.xml"/><Relationship Id="rId1" Type="http://schemas.openxmlformats.org/officeDocument/2006/relationships/vmlDrawing" Target="../drawings/vmlDrawing17.vml"/><Relationship Id="rId5" Type="http://schemas.openxmlformats.org/officeDocument/2006/relationships/image" Target="../media/image56.png"/><Relationship Id="rId4" Type="http://schemas.openxmlformats.org/officeDocument/2006/relationships/image" Target="../media/image55.wmf"/></Relationships>
</file>

<file path=ppt/slides/_rels/slide62.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60.png"/><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7.wmf"/><Relationship Id="rId5" Type="http://schemas.openxmlformats.org/officeDocument/2006/relationships/oleObject" Target="../embeddings/oleObject46.bin"/><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60.wmf"/><Relationship Id="rId5" Type="http://schemas.openxmlformats.org/officeDocument/2006/relationships/oleObject" Target="../embeddings/oleObject49.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1.bin"/></Relationships>
</file>

<file path=ppt/slides/_rels/slide64.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7.wmf"/><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64.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5.bin"/></Relationships>
</file>

<file path=ppt/slides/_rels/slide65.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9.wmf"/><Relationship Id="rId5" Type="http://schemas.openxmlformats.org/officeDocument/2006/relationships/oleObject" Target="../embeddings/oleObject58.bin"/><Relationship Id="rId4" Type="http://schemas.openxmlformats.org/officeDocument/2006/relationships/image" Target="../media/image68.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72.wmf"/><Relationship Id="rId5" Type="http://schemas.openxmlformats.org/officeDocument/2006/relationships/oleObject" Target="../embeddings/oleObject61.bin"/><Relationship Id="rId4" Type="http://schemas.openxmlformats.org/officeDocument/2006/relationships/image" Target="../media/image71.wmf"/></Relationships>
</file>

<file path=ppt/slides/_rels/slide67.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17.png"/><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3.wmf"/><Relationship Id="rId5" Type="http://schemas.openxmlformats.org/officeDocument/2006/relationships/oleObject" Target="../embeddings/oleObject62.bin"/><Relationship Id="rId4" Type="http://schemas.openxmlformats.org/officeDocument/2006/relationships/image" Target="../media/image75.png"/><Relationship Id="rId9" Type="http://schemas.openxmlformats.org/officeDocument/2006/relationships/image" Target="../media/image76.png"/></Relationships>
</file>

<file path=ppt/slides/_rels/slide68.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69.bin"/><Relationship Id="rId18" Type="http://schemas.openxmlformats.org/officeDocument/2006/relationships/image" Target="../media/image84.wmf"/><Relationship Id="rId3" Type="http://schemas.openxmlformats.org/officeDocument/2006/relationships/oleObject" Target="../embeddings/oleObject64.bin"/><Relationship Id="rId21" Type="http://schemas.openxmlformats.org/officeDocument/2006/relationships/oleObject" Target="../embeddings/oleObject73.bin"/><Relationship Id="rId7" Type="http://schemas.openxmlformats.org/officeDocument/2006/relationships/oleObject" Target="../embeddings/oleObject66.bin"/><Relationship Id="rId12" Type="http://schemas.openxmlformats.org/officeDocument/2006/relationships/image" Target="../media/image81.wmf"/><Relationship Id="rId17" Type="http://schemas.openxmlformats.org/officeDocument/2006/relationships/oleObject" Target="../embeddings/oleObject71.bin"/><Relationship Id="rId2" Type="http://schemas.openxmlformats.org/officeDocument/2006/relationships/slideLayout" Target="../slideLayouts/slideLayout14.xml"/><Relationship Id="rId16" Type="http://schemas.openxmlformats.org/officeDocument/2006/relationships/image" Target="../media/image83.wmf"/><Relationship Id="rId20" Type="http://schemas.openxmlformats.org/officeDocument/2006/relationships/image" Target="../media/image85.wmf"/><Relationship Id="rId1" Type="http://schemas.openxmlformats.org/officeDocument/2006/relationships/vmlDrawing" Target="../drawings/vmlDrawing24.vml"/><Relationship Id="rId6" Type="http://schemas.openxmlformats.org/officeDocument/2006/relationships/image" Target="../media/image78.wmf"/><Relationship Id="rId11" Type="http://schemas.openxmlformats.org/officeDocument/2006/relationships/oleObject" Target="../embeddings/oleObject68.bin"/><Relationship Id="rId24" Type="http://schemas.openxmlformats.org/officeDocument/2006/relationships/image" Target="../media/image87.wmf"/><Relationship Id="rId5" Type="http://schemas.openxmlformats.org/officeDocument/2006/relationships/oleObject" Target="../embeddings/oleObject65.bin"/><Relationship Id="rId15" Type="http://schemas.openxmlformats.org/officeDocument/2006/relationships/oleObject" Target="../embeddings/oleObject70.bin"/><Relationship Id="rId23" Type="http://schemas.openxmlformats.org/officeDocument/2006/relationships/oleObject" Target="../embeddings/oleObject74.bin"/><Relationship Id="rId10" Type="http://schemas.openxmlformats.org/officeDocument/2006/relationships/image" Target="../media/image80.wmf"/><Relationship Id="rId19" Type="http://schemas.openxmlformats.org/officeDocument/2006/relationships/oleObject" Target="../embeddings/oleObject72.bin"/><Relationship Id="rId4" Type="http://schemas.openxmlformats.org/officeDocument/2006/relationships/image" Target="../media/image77.wmf"/><Relationship Id="rId9" Type="http://schemas.openxmlformats.org/officeDocument/2006/relationships/oleObject" Target="../embeddings/oleObject67.bin"/><Relationship Id="rId14" Type="http://schemas.openxmlformats.org/officeDocument/2006/relationships/image" Target="../media/image82.wmf"/><Relationship Id="rId22" Type="http://schemas.openxmlformats.org/officeDocument/2006/relationships/image" Target="../media/image86.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image" Target="../media/image92.png"/><Relationship Id="rId7" Type="http://schemas.openxmlformats.org/officeDocument/2006/relationships/image" Target="../media/image89.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76.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90.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95.wmf"/><Relationship Id="rId3" Type="http://schemas.openxmlformats.org/officeDocument/2006/relationships/notesSlide" Target="../notesSlides/notesSlide20.xml"/><Relationship Id="rId7" Type="http://schemas.openxmlformats.org/officeDocument/2006/relationships/image" Target="../media/image93.wmf"/><Relationship Id="rId12"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79.bin"/><Relationship Id="rId11" Type="http://schemas.openxmlformats.org/officeDocument/2006/relationships/image" Target="../media/image99.png"/><Relationship Id="rId5" Type="http://schemas.openxmlformats.org/officeDocument/2006/relationships/image" Target="../media/image97.png"/><Relationship Id="rId15" Type="http://schemas.openxmlformats.org/officeDocument/2006/relationships/image" Target="../media/image96.wmf"/><Relationship Id="rId10" Type="http://schemas.openxmlformats.org/officeDocument/2006/relationships/image" Target="../media/image94.wmf"/><Relationship Id="rId4" Type="http://schemas.openxmlformats.org/officeDocument/2006/relationships/image" Target="../media/image17.png"/><Relationship Id="rId9" Type="http://schemas.openxmlformats.org/officeDocument/2006/relationships/oleObject" Target="../embeddings/oleObject80.bin"/><Relationship Id="rId14" Type="http://schemas.openxmlformats.org/officeDocument/2006/relationships/oleObject" Target="../embeddings/oleObject82.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102.wmf"/><Relationship Id="rId18" Type="http://schemas.openxmlformats.org/officeDocument/2006/relationships/oleObject" Target="../embeddings/oleObject89.bin"/><Relationship Id="rId3" Type="http://schemas.openxmlformats.org/officeDocument/2006/relationships/image" Target="../media/image17.png"/><Relationship Id="rId21" Type="http://schemas.openxmlformats.org/officeDocument/2006/relationships/image" Target="../media/image106.wmf"/><Relationship Id="rId7" Type="http://schemas.openxmlformats.org/officeDocument/2006/relationships/image" Target="../media/image99.wmf"/><Relationship Id="rId12" Type="http://schemas.openxmlformats.org/officeDocument/2006/relationships/oleObject" Target="../embeddings/oleObject86.bin"/><Relationship Id="rId17" Type="http://schemas.openxmlformats.org/officeDocument/2006/relationships/image" Target="../media/image104.wmf"/><Relationship Id="rId2" Type="http://schemas.openxmlformats.org/officeDocument/2006/relationships/slideLayout" Target="../slideLayouts/slideLayout7.xml"/><Relationship Id="rId16" Type="http://schemas.openxmlformats.org/officeDocument/2006/relationships/oleObject" Target="../embeddings/oleObject88.bin"/><Relationship Id="rId20" Type="http://schemas.openxmlformats.org/officeDocument/2006/relationships/oleObject" Target="../embeddings/oleObject90.bin"/><Relationship Id="rId1" Type="http://schemas.openxmlformats.org/officeDocument/2006/relationships/vmlDrawing" Target="../drawings/vmlDrawing27.vml"/><Relationship Id="rId6" Type="http://schemas.openxmlformats.org/officeDocument/2006/relationships/oleObject" Target="../embeddings/oleObject83.bin"/><Relationship Id="rId11" Type="http://schemas.openxmlformats.org/officeDocument/2006/relationships/image" Target="../media/image101.wmf"/><Relationship Id="rId5" Type="http://schemas.openxmlformats.org/officeDocument/2006/relationships/image" Target="../media/image109.png"/><Relationship Id="rId15" Type="http://schemas.openxmlformats.org/officeDocument/2006/relationships/image" Target="../media/image103.wmf"/><Relationship Id="rId23" Type="http://schemas.openxmlformats.org/officeDocument/2006/relationships/image" Target="../media/image107.wmf"/><Relationship Id="rId10" Type="http://schemas.openxmlformats.org/officeDocument/2006/relationships/oleObject" Target="../embeddings/oleObject85.bin"/><Relationship Id="rId19" Type="http://schemas.openxmlformats.org/officeDocument/2006/relationships/image" Target="../media/image105.wmf"/><Relationship Id="rId4" Type="http://schemas.openxmlformats.org/officeDocument/2006/relationships/image" Target="../media/image108.png"/><Relationship Id="rId9" Type="http://schemas.openxmlformats.org/officeDocument/2006/relationships/image" Target="../media/image100.wmf"/><Relationship Id="rId14" Type="http://schemas.openxmlformats.org/officeDocument/2006/relationships/oleObject" Target="../embeddings/oleObject87.bin"/><Relationship Id="rId22" Type="http://schemas.openxmlformats.org/officeDocument/2006/relationships/oleObject" Target="../embeddings/oleObject91.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110.wmf"/></Relationships>
</file>

<file path=ppt/slides/_rels/slide7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image" Target="../media/image110.wmf"/><Relationship Id="rId4" Type="http://schemas.openxmlformats.org/officeDocument/2006/relationships/oleObject" Target="../embeddings/oleObject93.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image" Target="../media/image115.png"/><Relationship Id="rId7" Type="http://schemas.openxmlformats.org/officeDocument/2006/relationships/image" Target="../media/image113.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95.bin"/><Relationship Id="rId5" Type="http://schemas.openxmlformats.org/officeDocument/2006/relationships/image" Target="../media/image112.wmf"/><Relationship Id="rId4" Type="http://schemas.openxmlformats.org/officeDocument/2006/relationships/oleObject" Target="../embeddings/oleObject94.bin"/><Relationship Id="rId9" Type="http://schemas.openxmlformats.org/officeDocument/2006/relationships/image" Target="../media/image114.wmf"/></Relationships>
</file>

<file path=ppt/slides/_rels/slide7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24.wmf"/><Relationship Id="rId3" Type="http://schemas.openxmlformats.org/officeDocument/2006/relationships/oleObject" Target="../embeddings/oleObject97.bin"/><Relationship Id="rId7" Type="http://schemas.openxmlformats.org/officeDocument/2006/relationships/image" Target="../media/image125.png"/><Relationship Id="rId12" Type="http://schemas.openxmlformats.org/officeDocument/2006/relationships/oleObject" Target="../embeddings/oleObject101.bin"/><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121.wmf"/><Relationship Id="rId11" Type="http://schemas.openxmlformats.org/officeDocument/2006/relationships/image" Target="../media/image123.wmf"/><Relationship Id="rId5" Type="http://schemas.openxmlformats.org/officeDocument/2006/relationships/oleObject" Target="../embeddings/oleObject98.bin"/><Relationship Id="rId10" Type="http://schemas.openxmlformats.org/officeDocument/2006/relationships/oleObject" Target="../embeddings/oleObject100.bin"/><Relationship Id="rId4" Type="http://schemas.openxmlformats.org/officeDocument/2006/relationships/image" Target="../media/image120.wmf"/><Relationship Id="rId9" Type="http://schemas.openxmlformats.org/officeDocument/2006/relationships/image" Target="../media/image122.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30.wmf"/><Relationship Id="rId18" Type="http://schemas.openxmlformats.org/officeDocument/2006/relationships/oleObject" Target="../embeddings/oleObject109.bin"/><Relationship Id="rId3" Type="http://schemas.openxmlformats.org/officeDocument/2006/relationships/image" Target="../media/image17.png"/><Relationship Id="rId21" Type="http://schemas.openxmlformats.org/officeDocument/2006/relationships/image" Target="../media/image133.wmf"/><Relationship Id="rId7" Type="http://schemas.openxmlformats.org/officeDocument/2006/relationships/image" Target="../media/image127.wmf"/><Relationship Id="rId12" Type="http://schemas.openxmlformats.org/officeDocument/2006/relationships/oleObject" Target="../embeddings/oleObject106.bin"/><Relationship Id="rId17" Type="http://schemas.openxmlformats.org/officeDocument/2006/relationships/image" Target="../media/image132.wmf"/><Relationship Id="rId2" Type="http://schemas.openxmlformats.org/officeDocument/2006/relationships/slideLayout" Target="../slideLayouts/slideLayout7.xml"/><Relationship Id="rId16" Type="http://schemas.openxmlformats.org/officeDocument/2006/relationships/oleObject" Target="../embeddings/oleObject108.bin"/><Relationship Id="rId20" Type="http://schemas.openxmlformats.org/officeDocument/2006/relationships/oleObject" Target="../embeddings/oleObject110.bin"/><Relationship Id="rId1" Type="http://schemas.openxmlformats.org/officeDocument/2006/relationships/vmlDrawing" Target="../drawings/vmlDrawing32.vml"/><Relationship Id="rId6" Type="http://schemas.openxmlformats.org/officeDocument/2006/relationships/oleObject" Target="../embeddings/oleObject103.bin"/><Relationship Id="rId11" Type="http://schemas.openxmlformats.org/officeDocument/2006/relationships/image" Target="../media/image129.wmf"/><Relationship Id="rId5" Type="http://schemas.openxmlformats.org/officeDocument/2006/relationships/image" Target="../media/image126.wmf"/><Relationship Id="rId15" Type="http://schemas.openxmlformats.org/officeDocument/2006/relationships/image" Target="../media/image131.wmf"/><Relationship Id="rId23" Type="http://schemas.openxmlformats.org/officeDocument/2006/relationships/image" Target="../media/image121.wmf"/><Relationship Id="rId10" Type="http://schemas.openxmlformats.org/officeDocument/2006/relationships/oleObject" Target="../embeddings/oleObject105.bin"/><Relationship Id="rId19" Type="http://schemas.openxmlformats.org/officeDocument/2006/relationships/image" Target="../media/image122.wmf"/><Relationship Id="rId4" Type="http://schemas.openxmlformats.org/officeDocument/2006/relationships/oleObject" Target="../embeddings/oleObject102.bin"/><Relationship Id="rId9" Type="http://schemas.openxmlformats.org/officeDocument/2006/relationships/image" Target="../media/image128.wmf"/><Relationship Id="rId14" Type="http://schemas.openxmlformats.org/officeDocument/2006/relationships/oleObject" Target="../embeddings/oleObject107.bin"/><Relationship Id="rId22" Type="http://schemas.openxmlformats.org/officeDocument/2006/relationships/oleObject" Target="../embeddings/oleObject111.bin"/></Relationships>
</file>

<file path=ppt/slides/_rels/slide78.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05.wmf"/><Relationship Id="rId5" Type="http://schemas.openxmlformats.org/officeDocument/2006/relationships/oleObject" Target="../embeddings/oleObject112.bin"/><Relationship Id="rId4" Type="http://schemas.openxmlformats.org/officeDocument/2006/relationships/image" Target="../media/image135.png"/></Relationships>
</file>

<file path=ppt/slides/_rels/slide79.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17.bin"/><Relationship Id="rId3" Type="http://schemas.openxmlformats.org/officeDocument/2006/relationships/image" Target="../media/image17.png"/><Relationship Id="rId7" Type="http://schemas.openxmlformats.org/officeDocument/2006/relationships/oleObject" Target="../embeddings/oleObject114.bin"/><Relationship Id="rId12" Type="http://schemas.openxmlformats.org/officeDocument/2006/relationships/image" Target="../media/image137.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99.wmf"/><Relationship Id="rId11" Type="http://schemas.openxmlformats.org/officeDocument/2006/relationships/oleObject" Target="../embeddings/oleObject116.bin"/><Relationship Id="rId5" Type="http://schemas.openxmlformats.org/officeDocument/2006/relationships/oleObject" Target="../embeddings/oleObject113.bin"/><Relationship Id="rId10" Type="http://schemas.openxmlformats.org/officeDocument/2006/relationships/image" Target="../media/image136.wmf"/><Relationship Id="rId4" Type="http://schemas.openxmlformats.org/officeDocument/2006/relationships/image" Target="../media/image138.png"/><Relationship Id="rId9" Type="http://schemas.openxmlformats.org/officeDocument/2006/relationships/oleObject" Target="../embeddings/oleObject115.bin"/><Relationship Id="rId14" Type="http://schemas.openxmlformats.org/officeDocument/2006/relationships/image" Target="../media/image10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44.wmf"/><Relationship Id="rId2" Type="http://schemas.openxmlformats.org/officeDocument/2006/relationships/slideLayout" Target="../slideLayouts/slideLayout14.xml"/><Relationship Id="rId1" Type="http://schemas.openxmlformats.org/officeDocument/2006/relationships/vmlDrawing" Target="../drawings/vmlDrawing35.vml"/><Relationship Id="rId6" Type="http://schemas.openxmlformats.org/officeDocument/2006/relationships/image" Target="../media/image141.w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143.wmf"/><Relationship Id="rId4" Type="http://schemas.openxmlformats.org/officeDocument/2006/relationships/image" Target="../media/image140.wmf"/><Relationship Id="rId9" Type="http://schemas.openxmlformats.org/officeDocument/2006/relationships/oleObject" Target="../embeddings/oleObject121.bin"/><Relationship Id="rId14" Type="http://schemas.openxmlformats.org/officeDocument/2006/relationships/image" Target="../media/image145.wmf"/></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47.wmf"/><Relationship Id="rId2" Type="http://schemas.openxmlformats.org/officeDocument/2006/relationships/slideLayout" Target="../slideLayouts/slideLayout14.xml"/><Relationship Id="rId1" Type="http://schemas.openxmlformats.org/officeDocument/2006/relationships/vmlDrawing" Target="../drawings/vmlDrawing36.vml"/><Relationship Id="rId6" Type="http://schemas.openxmlformats.org/officeDocument/2006/relationships/oleObject" Target="../embeddings/oleObject125.bin"/><Relationship Id="rId5" Type="http://schemas.openxmlformats.org/officeDocument/2006/relationships/image" Target="../media/image146.wmf"/><Relationship Id="rId4" Type="http://schemas.openxmlformats.org/officeDocument/2006/relationships/oleObject" Target="../embeddings/oleObject124.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14.xml"/><Relationship Id="rId1" Type="http://schemas.openxmlformats.org/officeDocument/2006/relationships/vmlDrawing" Target="../drawings/vmlDrawing37.vml"/><Relationship Id="rId6" Type="http://schemas.openxmlformats.org/officeDocument/2006/relationships/image" Target="../media/image149.wmf"/><Relationship Id="rId5" Type="http://schemas.openxmlformats.org/officeDocument/2006/relationships/oleObject" Target="../embeddings/oleObject127.bin"/><Relationship Id="rId4" Type="http://schemas.openxmlformats.org/officeDocument/2006/relationships/image" Target="../media/image148.w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image" Target="../media/image154.wmf"/><Relationship Id="rId3" Type="http://schemas.openxmlformats.org/officeDocument/2006/relationships/notesSlide" Target="../notesSlides/notesSlide23.xml"/><Relationship Id="rId7" Type="http://schemas.openxmlformats.org/officeDocument/2006/relationships/image" Target="../media/image151.wmf"/><Relationship Id="rId12"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29.bin"/><Relationship Id="rId11" Type="http://schemas.openxmlformats.org/officeDocument/2006/relationships/image" Target="../media/image153.wmf"/><Relationship Id="rId5" Type="http://schemas.openxmlformats.org/officeDocument/2006/relationships/image" Target="../media/image150.wmf"/><Relationship Id="rId10" Type="http://schemas.openxmlformats.org/officeDocument/2006/relationships/oleObject" Target="../embeddings/oleObject131.bin"/><Relationship Id="rId4" Type="http://schemas.openxmlformats.org/officeDocument/2006/relationships/oleObject" Target="../embeddings/oleObject128.bin"/><Relationship Id="rId9" Type="http://schemas.openxmlformats.org/officeDocument/2006/relationships/image" Target="../media/image152.wmf"/></Relationships>
</file>

<file path=ppt/slides/_rels/slide87.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notesSlide" Target="../notesSlides/notesSlide24.xml"/><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55.wmf"/><Relationship Id="rId5" Type="http://schemas.openxmlformats.org/officeDocument/2006/relationships/oleObject" Target="../embeddings/oleObject133.bin"/><Relationship Id="rId4" Type="http://schemas.openxmlformats.org/officeDocument/2006/relationships/image" Target="../media/image157.jpeg"/></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59.wmf"/><Relationship Id="rId5" Type="http://schemas.openxmlformats.org/officeDocument/2006/relationships/oleObject" Target="../embeddings/oleObject136.bin"/><Relationship Id="rId4" Type="http://schemas.openxmlformats.org/officeDocument/2006/relationships/image" Target="../media/image158.wmf"/></Relationships>
</file>

<file path=ppt/slides/_rels/slide89.xml.rels><?xml version="1.0" encoding="UTF-8" standalone="yes"?>
<Relationships xmlns="http://schemas.openxmlformats.org/package/2006/relationships"><Relationship Id="rId13" Type="http://schemas.openxmlformats.org/officeDocument/2006/relationships/oleObject" Target="../embeddings/oleObject142.bin"/><Relationship Id="rId18" Type="http://schemas.openxmlformats.org/officeDocument/2006/relationships/image" Target="../media/image167.wmf"/><Relationship Id="rId26" Type="http://schemas.openxmlformats.org/officeDocument/2006/relationships/image" Target="../media/image171.wmf"/><Relationship Id="rId39" Type="http://schemas.openxmlformats.org/officeDocument/2006/relationships/oleObject" Target="../embeddings/oleObject155.bin"/><Relationship Id="rId21" Type="http://schemas.openxmlformats.org/officeDocument/2006/relationships/oleObject" Target="../embeddings/oleObject146.bin"/><Relationship Id="rId34" Type="http://schemas.openxmlformats.org/officeDocument/2006/relationships/image" Target="../media/image155.wmf"/><Relationship Id="rId42" Type="http://schemas.openxmlformats.org/officeDocument/2006/relationships/image" Target="../media/image176.wmf"/><Relationship Id="rId7" Type="http://schemas.openxmlformats.org/officeDocument/2006/relationships/oleObject" Target="../embeddings/oleObject139.bin"/><Relationship Id="rId2" Type="http://schemas.openxmlformats.org/officeDocument/2006/relationships/slideLayout" Target="../slideLayouts/slideLayout12.xml"/><Relationship Id="rId16" Type="http://schemas.openxmlformats.org/officeDocument/2006/relationships/image" Target="../media/image166.wmf"/><Relationship Id="rId20" Type="http://schemas.openxmlformats.org/officeDocument/2006/relationships/image" Target="../media/image168.wmf"/><Relationship Id="rId29" Type="http://schemas.openxmlformats.org/officeDocument/2006/relationships/oleObject" Target="../embeddings/oleObject150.bin"/><Relationship Id="rId41" Type="http://schemas.openxmlformats.org/officeDocument/2006/relationships/oleObject" Target="../embeddings/oleObject156.bin"/><Relationship Id="rId1" Type="http://schemas.openxmlformats.org/officeDocument/2006/relationships/vmlDrawing" Target="../drawings/vmlDrawing41.vml"/><Relationship Id="rId6" Type="http://schemas.openxmlformats.org/officeDocument/2006/relationships/image" Target="../media/image161.wmf"/><Relationship Id="rId11" Type="http://schemas.openxmlformats.org/officeDocument/2006/relationships/oleObject" Target="../embeddings/oleObject141.bin"/><Relationship Id="rId24" Type="http://schemas.openxmlformats.org/officeDocument/2006/relationships/image" Target="../media/image170.wmf"/><Relationship Id="rId32" Type="http://schemas.openxmlformats.org/officeDocument/2006/relationships/image" Target="../media/image173.wmf"/><Relationship Id="rId37" Type="http://schemas.openxmlformats.org/officeDocument/2006/relationships/oleObject" Target="../embeddings/oleObject154.bin"/><Relationship Id="rId40" Type="http://schemas.openxmlformats.org/officeDocument/2006/relationships/image" Target="../media/image175.wmf"/><Relationship Id="rId5" Type="http://schemas.openxmlformats.org/officeDocument/2006/relationships/oleObject" Target="../embeddings/oleObject138.bin"/><Relationship Id="rId15" Type="http://schemas.openxmlformats.org/officeDocument/2006/relationships/oleObject" Target="../embeddings/oleObject143.bin"/><Relationship Id="rId23" Type="http://schemas.openxmlformats.org/officeDocument/2006/relationships/oleObject" Target="../embeddings/oleObject147.bin"/><Relationship Id="rId28" Type="http://schemas.openxmlformats.org/officeDocument/2006/relationships/image" Target="../media/image156.wmf"/><Relationship Id="rId36" Type="http://schemas.openxmlformats.org/officeDocument/2006/relationships/image" Target="../media/image174.wmf"/><Relationship Id="rId10" Type="http://schemas.openxmlformats.org/officeDocument/2006/relationships/image" Target="../media/image163.wmf"/><Relationship Id="rId19" Type="http://schemas.openxmlformats.org/officeDocument/2006/relationships/oleObject" Target="../embeddings/oleObject145.bin"/><Relationship Id="rId31" Type="http://schemas.openxmlformats.org/officeDocument/2006/relationships/oleObject" Target="../embeddings/oleObject151.bin"/><Relationship Id="rId44" Type="http://schemas.openxmlformats.org/officeDocument/2006/relationships/oleObject" Target="../embeddings/oleObject158.bin"/><Relationship Id="rId4" Type="http://schemas.openxmlformats.org/officeDocument/2006/relationships/image" Target="../media/image160.wmf"/><Relationship Id="rId9" Type="http://schemas.openxmlformats.org/officeDocument/2006/relationships/oleObject" Target="../embeddings/oleObject140.bin"/><Relationship Id="rId14" Type="http://schemas.openxmlformats.org/officeDocument/2006/relationships/image" Target="../media/image165.wmf"/><Relationship Id="rId22" Type="http://schemas.openxmlformats.org/officeDocument/2006/relationships/image" Target="../media/image169.wmf"/><Relationship Id="rId27" Type="http://schemas.openxmlformats.org/officeDocument/2006/relationships/oleObject" Target="../embeddings/oleObject149.bin"/><Relationship Id="rId30" Type="http://schemas.openxmlformats.org/officeDocument/2006/relationships/image" Target="../media/image172.wmf"/><Relationship Id="rId35" Type="http://schemas.openxmlformats.org/officeDocument/2006/relationships/oleObject" Target="../embeddings/oleObject153.bin"/><Relationship Id="rId43" Type="http://schemas.openxmlformats.org/officeDocument/2006/relationships/oleObject" Target="../embeddings/oleObject157.bin"/><Relationship Id="rId8" Type="http://schemas.openxmlformats.org/officeDocument/2006/relationships/image" Target="../media/image162.wmf"/><Relationship Id="rId3" Type="http://schemas.openxmlformats.org/officeDocument/2006/relationships/oleObject" Target="../embeddings/oleObject137.bin"/><Relationship Id="rId12" Type="http://schemas.openxmlformats.org/officeDocument/2006/relationships/image" Target="../media/image164.wmf"/><Relationship Id="rId17" Type="http://schemas.openxmlformats.org/officeDocument/2006/relationships/oleObject" Target="../embeddings/oleObject144.bin"/><Relationship Id="rId25" Type="http://schemas.openxmlformats.org/officeDocument/2006/relationships/oleObject" Target="../embeddings/oleObject148.bin"/><Relationship Id="rId33" Type="http://schemas.openxmlformats.org/officeDocument/2006/relationships/oleObject" Target="../embeddings/oleObject152.bin"/><Relationship Id="rId38" Type="http://schemas.openxmlformats.org/officeDocument/2006/relationships/image" Target="../media/image159.wmf"/></Relationships>
</file>

<file path=ppt/slides/_rels/slide9.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90.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78.wmf"/><Relationship Id="rId5" Type="http://schemas.openxmlformats.org/officeDocument/2006/relationships/oleObject" Target="../embeddings/oleObject160.bin"/><Relationship Id="rId4" Type="http://schemas.openxmlformats.org/officeDocument/2006/relationships/image" Target="../media/image177.wmf"/></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81.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63.bin"/><Relationship Id="rId5" Type="http://schemas.openxmlformats.org/officeDocument/2006/relationships/image" Target="../media/image180.wmf"/><Relationship Id="rId4" Type="http://schemas.openxmlformats.org/officeDocument/2006/relationships/oleObject" Target="../embeddings/oleObject162.bin"/></Relationships>
</file>

<file path=ppt/slides/_rels/slide92.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64.bin"/><Relationship Id="rId7"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84.wmf"/><Relationship Id="rId5" Type="http://schemas.openxmlformats.org/officeDocument/2006/relationships/oleObject" Target="../embeddings/oleObject165.bin"/><Relationship Id="rId4" Type="http://schemas.openxmlformats.org/officeDocument/2006/relationships/image" Target="../media/image183.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59.wmf"/><Relationship Id="rId5" Type="http://schemas.openxmlformats.org/officeDocument/2006/relationships/oleObject" Target="../embeddings/oleObject168.bin"/><Relationship Id="rId4" Type="http://schemas.openxmlformats.org/officeDocument/2006/relationships/image" Target="../media/image158.wmf"/></Relationships>
</file>

<file path=ppt/slides/_rels/slide95.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174.bin"/><Relationship Id="rId18" Type="http://schemas.openxmlformats.org/officeDocument/2006/relationships/image" Target="../media/image191.wmf"/><Relationship Id="rId26" Type="http://schemas.openxmlformats.org/officeDocument/2006/relationships/image" Target="../media/image194.wmf"/><Relationship Id="rId3" Type="http://schemas.openxmlformats.org/officeDocument/2006/relationships/oleObject" Target="../embeddings/oleObject169.bin"/><Relationship Id="rId21" Type="http://schemas.openxmlformats.org/officeDocument/2006/relationships/oleObject" Target="../embeddings/oleObject178.bin"/><Relationship Id="rId7" Type="http://schemas.openxmlformats.org/officeDocument/2006/relationships/oleObject" Target="../embeddings/oleObject171.bin"/><Relationship Id="rId12" Type="http://schemas.openxmlformats.org/officeDocument/2006/relationships/image" Target="../media/image188.wmf"/><Relationship Id="rId17" Type="http://schemas.openxmlformats.org/officeDocument/2006/relationships/oleObject" Target="../embeddings/oleObject176.bin"/><Relationship Id="rId25" Type="http://schemas.openxmlformats.org/officeDocument/2006/relationships/oleObject" Target="../embeddings/oleObject180.bin"/><Relationship Id="rId2" Type="http://schemas.openxmlformats.org/officeDocument/2006/relationships/slideLayout" Target="../slideLayouts/slideLayout2.xml"/><Relationship Id="rId16" Type="http://schemas.openxmlformats.org/officeDocument/2006/relationships/image" Target="../media/image190.wmf"/><Relationship Id="rId20" Type="http://schemas.openxmlformats.org/officeDocument/2006/relationships/image" Target="../media/image192.wmf"/><Relationship Id="rId1" Type="http://schemas.openxmlformats.org/officeDocument/2006/relationships/vmlDrawing" Target="../drawings/vmlDrawing46.vml"/><Relationship Id="rId6" Type="http://schemas.openxmlformats.org/officeDocument/2006/relationships/image" Target="../media/image185.wmf"/><Relationship Id="rId11" Type="http://schemas.openxmlformats.org/officeDocument/2006/relationships/oleObject" Target="../embeddings/oleObject173.bin"/><Relationship Id="rId24" Type="http://schemas.openxmlformats.org/officeDocument/2006/relationships/image" Target="../media/image159.wmf"/><Relationship Id="rId5" Type="http://schemas.openxmlformats.org/officeDocument/2006/relationships/oleObject" Target="../embeddings/oleObject170.bin"/><Relationship Id="rId15" Type="http://schemas.openxmlformats.org/officeDocument/2006/relationships/oleObject" Target="../embeddings/oleObject175.bin"/><Relationship Id="rId23" Type="http://schemas.openxmlformats.org/officeDocument/2006/relationships/oleObject" Target="../embeddings/oleObject179.bin"/><Relationship Id="rId28" Type="http://schemas.openxmlformats.org/officeDocument/2006/relationships/image" Target="../media/image195.wmf"/><Relationship Id="rId10" Type="http://schemas.openxmlformats.org/officeDocument/2006/relationships/image" Target="../media/image187.wmf"/><Relationship Id="rId19" Type="http://schemas.openxmlformats.org/officeDocument/2006/relationships/oleObject" Target="../embeddings/oleObject177.bin"/><Relationship Id="rId4" Type="http://schemas.openxmlformats.org/officeDocument/2006/relationships/image" Target="../media/image160.wmf"/><Relationship Id="rId9" Type="http://schemas.openxmlformats.org/officeDocument/2006/relationships/oleObject" Target="../embeddings/oleObject172.bin"/><Relationship Id="rId14" Type="http://schemas.openxmlformats.org/officeDocument/2006/relationships/image" Target="../media/image189.wmf"/><Relationship Id="rId22" Type="http://schemas.openxmlformats.org/officeDocument/2006/relationships/image" Target="../media/image193.wmf"/><Relationship Id="rId27" Type="http://schemas.openxmlformats.org/officeDocument/2006/relationships/oleObject" Target="../embeddings/oleObject181.bin"/></Relationships>
</file>

<file path=ppt/slides/_rels/slide96.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87.bin"/><Relationship Id="rId18" Type="http://schemas.openxmlformats.org/officeDocument/2006/relationships/image" Target="../media/image199.wmf"/><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56.wmf"/><Relationship Id="rId17" Type="http://schemas.openxmlformats.org/officeDocument/2006/relationships/oleObject" Target="../embeddings/oleObject189.bin"/><Relationship Id="rId2" Type="http://schemas.openxmlformats.org/officeDocument/2006/relationships/slideLayout" Target="../slideLayouts/slideLayout2.xml"/><Relationship Id="rId16" Type="http://schemas.openxmlformats.org/officeDocument/2006/relationships/image" Target="../media/image198.wmf"/><Relationship Id="rId1" Type="http://schemas.openxmlformats.org/officeDocument/2006/relationships/vmlDrawing" Target="../drawings/vmlDrawing47.vml"/><Relationship Id="rId6" Type="http://schemas.openxmlformats.org/officeDocument/2006/relationships/image" Target="../media/image169.wmf"/><Relationship Id="rId11" Type="http://schemas.openxmlformats.org/officeDocument/2006/relationships/oleObject" Target="../embeddings/oleObject186.bin"/><Relationship Id="rId5" Type="http://schemas.openxmlformats.org/officeDocument/2006/relationships/oleObject" Target="../embeddings/oleObject183.bin"/><Relationship Id="rId15" Type="http://schemas.openxmlformats.org/officeDocument/2006/relationships/oleObject" Target="../embeddings/oleObject188.bin"/><Relationship Id="rId10" Type="http://schemas.openxmlformats.org/officeDocument/2006/relationships/image" Target="../media/image171.wmf"/><Relationship Id="rId4" Type="http://schemas.openxmlformats.org/officeDocument/2006/relationships/image" Target="../media/image196.wmf"/><Relationship Id="rId9" Type="http://schemas.openxmlformats.org/officeDocument/2006/relationships/oleObject" Target="../embeddings/oleObject185.bin"/><Relationship Id="rId14" Type="http://schemas.openxmlformats.org/officeDocument/2006/relationships/image" Target="../media/image197.wmf"/></Relationships>
</file>

<file path=ppt/slides/_rels/slide97.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190.bin"/><Relationship Id="rId7"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201.wmf"/><Relationship Id="rId5" Type="http://schemas.openxmlformats.org/officeDocument/2006/relationships/oleObject" Target="../embeddings/oleObject191.bin"/><Relationship Id="rId4" Type="http://schemas.openxmlformats.org/officeDocument/2006/relationships/image" Target="../media/image200.wmf"/></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195.bin"/><Relationship Id="rId3" Type="http://schemas.openxmlformats.org/officeDocument/2006/relationships/image" Target="../media/image207.png"/><Relationship Id="rId7" Type="http://schemas.openxmlformats.org/officeDocument/2006/relationships/image" Target="../media/image204.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194.bin"/><Relationship Id="rId11" Type="http://schemas.openxmlformats.org/officeDocument/2006/relationships/image" Target="../media/image206.wmf"/><Relationship Id="rId5" Type="http://schemas.openxmlformats.org/officeDocument/2006/relationships/image" Target="../media/image203.wmf"/><Relationship Id="rId10" Type="http://schemas.openxmlformats.org/officeDocument/2006/relationships/oleObject" Target="../embeddings/oleObject196.bin"/><Relationship Id="rId4" Type="http://schemas.openxmlformats.org/officeDocument/2006/relationships/oleObject" Target="../embeddings/oleObject193.bin"/><Relationship Id="rId9" Type="http://schemas.openxmlformats.org/officeDocument/2006/relationships/image" Target="../media/image205.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2EE497C3-D097-4E33-9A3C-CB1E81DF82AD}"/>
              </a:ext>
            </a:extLst>
          </p:cNvPr>
          <p:cNvSpPr>
            <a:spLocks noGrp="1" noChangeArrowheads="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1DF3474-39A0-4612-B6F6-B218BB76C2C9}" type="slidenum">
              <a:rPr lang="zh-CN" altLang="zh-CN" sz="1200">
                <a:solidFill>
                  <a:schemeClr val="tx1"/>
                </a:solidFill>
              </a:rPr>
              <a:pPr/>
              <a:t>1</a:t>
            </a:fld>
            <a:endParaRPr lang="zh-CN" altLang="zh-CN" sz="1200">
              <a:solidFill>
                <a:schemeClr val="tx1"/>
              </a:solidFill>
            </a:endParaRPr>
          </a:p>
        </p:txBody>
      </p:sp>
      <p:sp>
        <p:nvSpPr>
          <p:cNvPr id="4099" name="Rectangle 2">
            <a:extLst>
              <a:ext uri="{FF2B5EF4-FFF2-40B4-BE49-F238E27FC236}">
                <a16:creationId xmlns:a16="http://schemas.microsoft.com/office/drawing/2014/main" id="{D6372F04-0DA0-436C-9987-7F3A2DF987D2}"/>
              </a:ext>
            </a:extLst>
          </p:cNvPr>
          <p:cNvSpPr>
            <a:spLocks noGrp="1" noChangeArrowheads="1"/>
          </p:cNvSpPr>
          <p:nvPr>
            <p:ph type="ctrTitle"/>
          </p:nvPr>
        </p:nvSpPr>
        <p:spPr/>
        <p:txBody>
          <a:bodyPr/>
          <a:lstStyle/>
          <a:p>
            <a:pPr eaLnBrk="1" hangingPunct="1"/>
            <a:r>
              <a:rPr lang="en-US" altLang="zh-CN">
                <a:ea typeface="PMingLiU" panose="02020500000000000000" pitchFamily="18" charset="-120"/>
              </a:rPr>
              <a:t>6</a:t>
            </a:r>
            <a:r>
              <a:rPr lang="zh-CN" altLang="zh-CN">
                <a:ea typeface="PMingLiU" panose="02020500000000000000" pitchFamily="18" charset="-120"/>
              </a:rPr>
              <a:t> </a:t>
            </a:r>
            <a:r>
              <a:rPr lang="zh-TW" altLang="zh-CN">
                <a:ea typeface="黑体" panose="02010609060101010101" pitchFamily="49" charset="-122"/>
              </a:rPr>
              <a:t>图像压缩</a:t>
            </a:r>
            <a:br>
              <a:rPr lang="zh-TW" altLang="zh-CN">
                <a:ea typeface="华文琥珀" panose="02010800040101010101" pitchFamily="2" charset="-122"/>
              </a:rPr>
            </a:br>
            <a:r>
              <a:rPr lang="en-US" altLang="zh-CN"/>
              <a:t>IMAGE COMPRESSION</a:t>
            </a:r>
          </a:p>
        </p:txBody>
      </p:sp>
      <p:sp>
        <p:nvSpPr>
          <p:cNvPr id="4100" name="Rectangle 3">
            <a:extLst>
              <a:ext uri="{FF2B5EF4-FFF2-40B4-BE49-F238E27FC236}">
                <a16:creationId xmlns:a16="http://schemas.microsoft.com/office/drawing/2014/main" id="{EBF2F6B8-84E9-45E1-8C11-1B5FA85B29EA}"/>
              </a:ext>
            </a:extLst>
          </p:cNvPr>
          <p:cNvSpPr>
            <a:spLocks noGrp="1" noChangeArrowheads="1"/>
          </p:cNvSpPr>
          <p:nvPr>
            <p:ph type="subTitle" idx="1"/>
          </p:nvPr>
        </p:nvSpPr>
        <p:spPr>
          <a:xfrm>
            <a:off x="838200" y="2895600"/>
            <a:ext cx="6400800" cy="2971800"/>
          </a:xfrm>
        </p:spPr>
        <p:txBody>
          <a:bodyPr/>
          <a:lstStyle/>
          <a:p>
            <a:pPr marL="342900" indent="-342900" eaLnBrk="1" hangingPunct="1">
              <a:lnSpc>
                <a:spcPct val="90000"/>
              </a:lnSpc>
            </a:pPr>
            <a:r>
              <a:rPr lang="zh-CN" altLang="zh-CN" sz="2400"/>
              <a:t>1 基本概念</a:t>
            </a:r>
          </a:p>
          <a:p>
            <a:pPr marL="342900" indent="-342900" eaLnBrk="1" hangingPunct="1">
              <a:lnSpc>
                <a:spcPct val="90000"/>
              </a:lnSpc>
            </a:pPr>
            <a:r>
              <a:rPr lang="zh-CN" altLang="zh-CN">
                <a:solidFill>
                  <a:schemeClr val="tx1"/>
                </a:solidFill>
              </a:rPr>
              <a:t>	图像压缩概念及分类；图像冗余；图像保真度准则</a:t>
            </a:r>
          </a:p>
          <a:p>
            <a:pPr marL="342900" indent="-342900" eaLnBrk="1" hangingPunct="1">
              <a:lnSpc>
                <a:spcPct val="90000"/>
              </a:lnSpc>
            </a:pPr>
            <a:endParaRPr lang="zh-CN" altLang="zh-CN" sz="2400">
              <a:solidFill>
                <a:schemeClr val="tx1"/>
              </a:solidFill>
            </a:endParaRPr>
          </a:p>
          <a:p>
            <a:pPr marL="342900" indent="-342900" eaLnBrk="1" hangingPunct="1">
              <a:lnSpc>
                <a:spcPct val="90000"/>
              </a:lnSpc>
            </a:pPr>
            <a:r>
              <a:rPr lang="zh-CN" altLang="zh-CN" sz="2400"/>
              <a:t>2 图像压缩方法</a:t>
            </a:r>
          </a:p>
          <a:p>
            <a:pPr marL="342900" indent="-342900" eaLnBrk="1" hangingPunct="1">
              <a:lnSpc>
                <a:spcPct val="90000"/>
              </a:lnSpc>
            </a:pPr>
            <a:r>
              <a:rPr lang="zh-CN" altLang="zh-CN">
                <a:solidFill>
                  <a:schemeClr val="tx1"/>
                </a:solidFill>
              </a:rPr>
              <a:t>	Huffman编码；算术编码；LZW编码；位平面编码；预测编码；变换编码；量化编码</a:t>
            </a:r>
          </a:p>
          <a:p>
            <a:pPr marL="342900" indent="-342900" eaLnBrk="1" hangingPunct="1">
              <a:lnSpc>
                <a:spcPct val="90000"/>
              </a:lnSpc>
            </a:pPr>
            <a:endParaRPr lang="zh-CN" altLang="zh-CN">
              <a:solidFill>
                <a:schemeClr val="tx1"/>
              </a:solidFill>
            </a:endParaRPr>
          </a:p>
          <a:p>
            <a:pPr marL="342900" indent="-342900" eaLnBrk="1" hangingPunct="1">
              <a:lnSpc>
                <a:spcPct val="90000"/>
              </a:lnSpc>
            </a:pPr>
            <a:r>
              <a:rPr lang="zh-CN" altLang="zh-CN" sz="2400"/>
              <a:t>3 图像压缩标准</a:t>
            </a:r>
            <a:endParaRPr lang="en-US" altLang="zh-C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a:extLst>
              <a:ext uri="{FF2B5EF4-FFF2-40B4-BE49-F238E27FC236}">
                <a16:creationId xmlns:a16="http://schemas.microsoft.com/office/drawing/2014/main" id="{8E68E960-4DAB-485B-9870-DFF513350D65}"/>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3315" name="灯片编号占位符 5">
            <a:extLst>
              <a:ext uri="{FF2B5EF4-FFF2-40B4-BE49-F238E27FC236}">
                <a16:creationId xmlns:a16="http://schemas.microsoft.com/office/drawing/2014/main" id="{F1C77A9D-BF3F-44F0-9092-D4E4D6AB398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91B7E72-E5D6-4438-96E1-C8F2BBDF911D}" type="slidenum">
              <a:rPr lang="zh-CN" altLang="zh-CN" sz="1200">
                <a:solidFill>
                  <a:schemeClr val="tx1"/>
                </a:solidFill>
              </a:rPr>
              <a:pPr/>
              <a:t>10</a:t>
            </a:fld>
            <a:endParaRPr lang="zh-CN" altLang="zh-CN" sz="1200">
              <a:solidFill>
                <a:schemeClr val="tx1"/>
              </a:solidFill>
            </a:endParaRPr>
          </a:p>
        </p:txBody>
      </p:sp>
      <p:sp>
        <p:nvSpPr>
          <p:cNvPr id="13316" name="Rectangle 2">
            <a:extLst>
              <a:ext uri="{FF2B5EF4-FFF2-40B4-BE49-F238E27FC236}">
                <a16:creationId xmlns:a16="http://schemas.microsoft.com/office/drawing/2014/main" id="{9BBC7867-A24A-453E-98CB-5E0AA8C8991C}"/>
              </a:ext>
            </a:extLst>
          </p:cNvPr>
          <p:cNvSpPr>
            <a:spLocks noGrp="1" noChangeArrowheads="1"/>
          </p:cNvSpPr>
          <p:nvPr>
            <p:ph type="title"/>
          </p:nvPr>
        </p:nvSpPr>
        <p:spPr/>
        <p:txBody>
          <a:bodyPr/>
          <a:lstStyle/>
          <a:p>
            <a:pPr eaLnBrk="1" hangingPunct="1"/>
            <a:r>
              <a:rPr lang="zh-CN" altLang="zh-CN"/>
              <a:t>三种基本的图像冗余</a:t>
            </a:r>
          </a:p>
        </p:txBody>
      </p:sp>
      <p:sp>
        <p:nvSpPr>
          <p:cNvPr id="13317" name="Rectangle 3">
            <a:extLst>
              <a:ext uri="{FF2B5EF4-FFF2-40B4-BE49-F238E27FC236}">
                <a16:creationId xmlns:a16="http://schemas.microsoft.com/office/drawing/2014/main" id="{52527C66-F1FD-4F54-9880-4937C6762EDF}"/>
              </a:ext>
            </a:extLst>
          </p:cNvPr>
          <p:cNvSpPr>
            <a:spLocks noGrp="1" noChangeArrowheads="1"/>
          </p:cNvSpPr>
          <p:nvPr>
            <p:ph type="body" idx="1"/>
          </p:nvPr>
        </p:nvSpPr>
        <p:spPr/>
        <p:txBody>
          <a:bodyPr/>
          <a:lstStyle/>
          <a:p>
            <a:pPr eaLnBrk="1" hangingPunct="1"/>
            <a:r>
              <a:rPr lang="zh-CN" altLang="zh-CN" sz="2400" dirty="0"/>
              <a:t>编码冗余 (</a:t>
            </a:r>
            <a:r>
              <a:rPr lang="en-US" altLang="zh-CN" sz="2400" dirty="0">
                <a:cs typeface="Arial" panose="020B0604020202020204" pitchFamily="34" charset="0"/>
              </a:rPr>
              <a:t>Coding redundancy</a:t>
            </a:r>
            <a:r>
              <a:rPr lang="zh-CN" altLang="zh-CN" sz="2400" dirty="0">
                <a:cs typeface="Arial" panose="020B0604020202020204" pitchFamily="34" charset="0"/>
              </a:rPr>
              <a:t>)</a:t>
            </a:r>
            <a:endParaRPr lang="en-US" altLang="zh-CN" sz="2400" dirty="0">
              <a:cs typeface="Arial" panose="020B0604020202020204" pitchFamily="34" charset="0"/>
            </a:endParaRPr>
          </a:p>
          <a:p>
            <a:pPr lvl="1" eaLnBrk="1" hangingPunct="1"/>
            <a:r>
              <a:rPr lang="en-US" altLang="zh-CN" dirty="0">
                <a:cs typeface="Arial" panose="020B0604020202020204" pitchFamily="34" charset="0"/>
              </a:rPr>
              <a:t>If the gray level are coded in a way that uses more code symbols than absolutely necessary to represent each gray level.</a:t>
            </a:r>
            <a:endParaRPr lang="en-US" altLang="zh-CN" dirty="0">
              <a:solidFill>
                <a:schemeClr val="hlink"/>
              </a:solidFill>
              <a:ea typeface="Arial Unicode MS" charset="-122"/>
            </a:endParaRPr>
          </a:p>
          <a:p>
            <a:pPr lvl="2" eaLnBrk="1" hangingPunct="1"/>
            <a:r>
              <a:rPr lang="en-US" altLang="zh-CN" dirty="0">
                <a:solidFill>
                  <a:schemeClr val="hlink"/>
                </a:solidFill>
                <a:ea typeface="Arial Unicode MS" charset="-122"/>
              </a:rPr>
              <a:t>Variable-length coding (reversible)</a:t>
            </a:r>
          </a:p>
          <a:p>
            <a:pPr eaLnBrk="1" hangingPunct="1"/>
            <a:r>
              <a:rPr lang="zh-CN" altLang="zh-CN" sz="2400" dirty="0"/>
              <a:t>像素间冗余 (</a:t>
            </a:r>
            <a:r>
              <a:rPr lang="en-US" altLang="zh-CN" sz="2400" dirty="0">
                <a:cs typeface="Arial" panose="020B0604020202020204" pitchFamily="34" charset="0"/>
              </a:rPr>
              <a:t>Interpixel redundancy</a:t>
            </a:r>
            <a:r>
              <a:rPr lang="zh-CN" altLang="zh-CN" sz="2400" dirty="0">
                <a:cs typeface="Arial" panose="020B0604020202020204" pitchFamily="34" charset="0"/>
              </a:rPr>
              <a:t>)</a:t>
            </a:r>
            <a:endParaRPr lang="en-US" altLang="zh-CN" sz="2400" dirty="0">
              <a:cs typeface="Arial" panose="020B0604020202020204" pitchFamily="34" charset="0"/>
            </a:endParaRPr>
          </a:p>
          <a:p>
            <a:pPr lvl="1" eaLnBrk="1" hangingPunct="1"/>
            <a:r>
              <a:rPr lang="en-US" altLang="zh-CN" dirty="0">
                <a:cs typeface="Arial" panose="020B0604020202020204" pitchFamily="34" charset="0"/>
              </a:rPr>
              <a:t>Data redundancy directly related to the interpixel correlations within an image.</a:t>
            </a:r>
            <a:endParaRPr lang="en-US" altLang="zh-CN" dirty="0">
              <a:solidFill>
                <a:schemeClr val="hlink"/>
              </a:solidFill>
              <a:ea typeface="Arial Unicode MS" charset="-122"/>
            </a:endParaRPr>
          </a:p>
          <a:p>
            <a:pPr lvl="2" eaLnBrk="1" hangingPunct="1"/>
            <a:r>
              <a:rPr lang="en-US" altLang="zh-CN" dirty="0">
                <a:solidFill>
                  <a:schemeClr val="hlink"/>
                </a:solidFill>
                <a:ea typeface="Arial Unicode MS" charset="-122"/>
              </a:rPr>
              <a:t>Run-length coding (reversible)</a:t>
            </a:r>
          </a:p>
          <a:p>
            <a:pPr eaLnBrk="1" hangingPunct="1"/>
            <a:r>
              <a:rPr lang="zh-CN" altLang="zh-CN" sz="2400" dirty="0"/>
              <a:t>心理视觉冗余 (</a:t>
            </a:r>
            <a:r>
              <a:rPr lang="en-US" altLang="zh-CN" sz="2400" dirty="0">
                <a:cs typeface="Arial" panose="020B0604020202020204" pitchFamily="34" charset="0"/>
              </a:rPr>
              <a:t>Psychovisual </a:t>
            </a:r>
            <a:r>
              <a:rPr lang="en-US" altLang="zh-CN" sz="2400" dirty="0" err="1">
                <a:cs typeface="Arial" panose="020B0604020202020204" pitchFamily="34" charset="0"/>
              </a:rPr>
              <a:t>redun</a:t>
            </a:r>
            <a:r>
              <a:rPr lang="zh-CN" altLang="zh-CN" sz="2400" dirty="0">
                <a:cs typeface="Arial" panose="020B0604020202020204" pitchFamily="34" charset="0"/>
              </a:rPr>
              <a:t>d</a:t>
            </a:r>
            <a:r>
              <a:rPr lang="en-US" altLang="zh-CN" sz="2400" dirty="0" err="1">
                <a:cs typeface="Arial" panose="020B0604020202020204" pitchFamily="34" charset="0"/>
              </a:rPr>
              <a:t>ancy</a:t>
            </a:r>
            <a:r>
              <a:rPr lang="zh-CN" altLang="zh-CN" sz="2400" dirty="0">
                <a:cs typeface="Arial" panose="020B0604020202020204" pitchFamily="34" charset="0"/>
              </a:rPr>
              <a:t>)</a:t>
            </a:r>
            <a:endParaRPr lang="en-US" altLang="zh-CN" sz="2400" dirty="0">
              <a:cs typeface="Arial" panose="020B0604020202020204" pitchFamily="34" charset="0"/>
            </a:endParaRPr>
          </a:p>
          <a:p>
            <a:pPr lvl="1" eaLnBrk="1" hangingPunct="1"/>
            <a:r>
              <a:rPr lang="en-US" altLang="zh-CN" dirty="0">
                <a:cs typeface="Arial" panose="020B0604020202020204" pitchFamily="34" charset="0"/>
              </a:rPr>
              <a:t>Certain information simply has less relative importance than other information in normal visual processing.</a:t>
            </a:r>
            <a:endParaRPr lang="en-US" altLang="zh-CN" dirty="0">
              <a:solidFill>
                <a:schemeClr val="hlink"/>
              </a:solidFill>
              <a:ea typeface="Arial Unicode MS" charset="-122"/>
            </a:endParaRPr>
          </a:p>
          <a:p>
            <a:pPr lvl="2" eaLnBrk="1" hangingPunct="1"/>
            <a:r>
              <a:rPr lang="en-US" altLang="zh-CN" dirty="0">
                <a:solidFill>
                  <a:schemeClr val="hlink"/>
                </a:solidFill>
                <a:ea typeface="Arial Unicode MS" charset="-122"/>
              </a:rPr>
              <a:t>Improved gray-scale quantization (irreversible)</a:t>
            </a:r>
            <a:endParaRPr lang="zh-CN" altLang="zh-CN" dirty="0">
              <a:solidFill>
                <a:schemeClr val="hlink"/>
              </a:solidFill>
              <a:ea typeface="Arial Unicode MS" charset="-122"/>
            </a:endParaRPr>
          </a:p>
          <a:p>
            <a:pPr lvl="1" eaLnBrk="1" hangingPunct="1"/>
            <a:endParaRPr lang="zh-CN" altLang="zh-CN" dirty="0">
              <a:solidFill>
                <a:schemeClr val="hlink"/>
              </a:solidFill>
              <a:ea typeface="Arial Unicode MS" charset="-122"/>
            </a:endParaRPr>
          </a:p>
          <a:p>
            <a:pPr eaLnBrk="1" hangingPunct="1">
              <a:buFont typeface="Wingdings" panose="05000000000000000000" pitchFamily="2" charset="2"/>
              <a:buChar char="ü"/>
            </a:pPr>
            <a:r>
              <a:rPr lang="zh-CN" altLang="zh-CN" dirty="0">
                <a:solidFill>
                  <a:srgbClr val="0000FF"/>
                </a:solidFill>
              </a:rPr>
              <a:t>如果能减少上述一种或多种冗余，就能取得图像压缩的效果</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a:extLst>
              <a:ext uri="{FF2B5EF4-FFF2-40B4-BE49-F238E27FC236}">
                <a16:creationId xmlns:a16="http://schemas.microsoft.com/office/drawing/2014/main" id="{822C7102-70C7-481B-8818-02DEC8DD2463}"/>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14691" name="灯片编号占位符 5">
            <a:extLst>
              <a:ext uri="{FF2B5EF4-FFF2-40B4-BE49-F238E27FC236}">
                <a16:creationId xmlns:a16="http://schemas.microsoft.com/office/drawing/2014/main" id="{E6B90EAF-2CE4-4128-8178-CD23F888F5FF}"/>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1F8226FC-937E-49D0-BC61-8FD3E4D6E6D7}" type="slidenum">
              <a:rPr lang="zh-CN" altLang="zh-CN" sz="1200">
                <a:solidFill>
                  <a:schemeClr val="tx1"/>
                </a:solidFill>
              </a:rPr>
              <a:pPr/>
              <a:t>100</a:t>
            </a:fld>
            <a:endParaRPr lang="zh-CN" altLang="zh-CN" sz="1200">
              <a:solidFill>
                <a:schemeClr val="tx1"/>
              </a:solidFill>
            </a:endParaRPr>
          </a:p>
        </p:txBody>
      </p:sp>
      <p:sp>
        <p:nvSpPr>
          <p:cNvPr id="114692" name="Rectangle 2">
            <a:extLst>
              <a:ext uri="{FF2B5EF4-FFF2-40B4-BE49-F238E27FC236}">
                <a16:creationId xmlns:a16="http://schemas.microsoft.com/office/drawing/2014/main" id="{337295A5-C37F-4B95-ABB9-20B68B072094}"/>
              </a:ext>
            </a:extLst>
          </p:cNvPr>
          <p:cNvSpPr>
            <a:spLocks noGrp="1" noChangeArrowheads="1"/>
          </p:cNvSpPr>
          <p:nvPr>
            <p:ph type="title"/>
          </p:nvPr>
        </p:nvSpPr>
        <p:spPr/>
        <p:txBody>
          <a:bodyPr/>
          <a:lstStyle/>
          <a:p>
            <a:pPr eaLnBrk="1" hangingPunct="1"/>
            <a:r>
              <a:rPr lang="zh-CN" altLang="zh-CN"/>
              <a:t>其它编码方法</a:t>
            </a:r>
          </a:p>
        </p:txBody>
      </p:sp>
      <p:sp>
        <p:nvSpPr>
          <p:cNvPr id="114693" name="Rectangle 3">
            <a:extLst>
              <a:ext uri="{FF2B5EF4-FFF2-40B4-BE49-F238E27FC236}">
                <a16:creationId xmlns:a16="http://schemas.microsoft.com/office/drawing/2014/main" id="{AE0CB4B3-F2A8-4BEC-9C56-60CC55B60EE8}"/>
              </a:ext>
            </a:extLst>
          </p:cNvPr>
          <p:cNvSpPr>
            <a:spLocks noGrp="1" noChangeArrowheads="1"/>
          </p:cNvSpPr>
          <p:nvPr>
            <p:ph type="body" idx="1"/>
          </p:nvPr>
        </p:nvSpPr>
        <p:spPr/>
        <p:txBody>
          <a:bodyPr/>
          <a:lstStyle/>
          <a:p>
            <a:pPr eaLnBrk="1" hangingPunct="1"/>
            <a:r>
              <a:rPr lang="zh-CN" altLang="zh-CN"/>
              <a:t>小波编码</a:t>
            </a:r>
          </a:p>
          <a:p>
            <a:pPr eaLnBrk="1" hangingPunct="1"/>
            <a:r>
              <a:rPr lang="zh-CN" altLang="zh-CN"/>
              <a:t>分形（fractal）编码</a:t>
            </a:r>
          </a:p>
          <a:p>
            <a:pPr eaLnBrk="1" hangingPunct="1"/>
            <a:r>
              <a:rPr lang="zh-CN" altLang="zh-CN"/>
              <a:t>矢量量化(vector quantization,VQ)</a:t>
            </a:r>
          </a:p>
          <a:p>
            <a:pPr eaLnBrk="1" hangingPunct="1"/>
            <a:r>
              <a:rPr lang="zh-CN" altLang="zh-CN"/>
              <a:t>基于模型的编码</a:t>
            </a:r>
          </a:p>
          <a:p>
            <a:pPr eaLnBrk="1" hangingPunct="1"/>
            <a:r>
              <a:rPr lang="zh-CN" altLang="zh-CN">
                <a:latin typeface="Arial" panose="020B0604020202020204" pitchFamily="34" charset="0"/>
              </a:rPr>
              <a:t>……</a:t>
            </a:r>
            <a:endParaRPr lang="zh-CN"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a:extLst>
              <a:ext uri="{FF2B5EF4-FFF2-40B4-BE49-F238E27FC236}">
                <a16:creationId xmlns:a16="http://schemas.microsoft.com/office/drawing/2014/main" id="{D362BB21-C2C8-40ED-A553-34F2B91D3D1A}"/>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15715" name="灯片编号占位符 5">
            <a:extLst>
              <a:ext uri="{FF2B5EF4-FFF2-40B4-BE49-F238E27FC236}">
                <a16:creationId xmlns:a16="http://schemas.microsoft.com/office/drawing/2014/main" id="{59DA37DD-F833-484E-8FA7-F173422DF302}"/>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5B2CBB0B-6E1F-404A-B786-B32BC20057D7}" type="slidenum">
              <a:rPr lang="zh-CN" altLang="zh-CN" sz="1200">
                <a:solidFill>
                  <a:schemeClr val="tx1"/>
                </a:solidFill>
              </a:rPr>
              <a:pPr/>
              <a:t>101</a:t>
            </a:fld>
            <a:endParaRPr lang="zh-CN" altLang="zh-CN" sz="1200">
              <a:solidFill>
                <a:schemeClr val="tx1"/>
              </a:solidFill>
            </a:endParaRPr>
          </a:p>
        </p:txBody>
      </p:sp>
      <p:sp>
        <p:nvSpPr>
          <p:cNvPr id="115716" name="Rectangle 2">
            <a:extLst>
              <a:ext uri="{FF2B5EF4-FFF2-40B4-BE49-F238E27FC236}">
                <a16:creationId xmlns:a16="http://schemas.microsoft.com/office/drawing/2014/main" id="{530BDA47-72CB-4ABB-8CF9-1221AB4618BE}"/>
              </a:ext>
            </a:extLst>
          </p:cNvPr>
          <p:cNvSpPr>
            <a:spLocks noGrp="1" noChangeArrowheads="1"/>
          </p:cNvSpPr>
          <p:nvPr>
            <p:ph type="title"/>
          </p:nvPr>
        </p:nvSpPr>
        <p:spPr/>
        <p:txBody>
          <a:bodyPr/>
          <a:lstStyle/>
          <a:p>
            <a:pPr eaLnBrk="1" hangingPunct="1"/>
            <a:r>
              <a:rPr lang="en-US" altLang="zh-CN" sz="2800"/>
              <a:t>6</a:t>
            </a:r>
            <a:r>
              <a:rPr lang="zh-CN" altLang="zh-CN" sz="2800"/>
              <a:t>.3 图像压缩标准</a:t>
            </a:r>
          </a:p>
        </p:txBody>
      </p:sp>
      <p:sp>
        <p:nvSpPr>
          <p:cNvPr id="115717" name="Rectangle 3">
            <a:extLst>
              <a:ext uri="{FF2B5EF4-FFF2-40B4-BE49-F238E27FC236}">
                <a16:creationId xmlns:a16="http://schemas.microsoft.com/office/drawing/2014/main" id="{296DE8D1-8ADD-4A9A-AC85-69617ED48FB6}"/>
              </a:ext>
            </a:extLst>
          </p:cNvPr>
          <p:cNvSpPr>
            <a:spLocks noGrp="1" noChangeArrowheads="1"/>
          </p:cNvSpPr>
          <p:nvPr>
            <p:ph type="body" idx="1"/>
          </p:nvPr>
        </p:nvSpPr>
        <p:spPr/>
        <p:txBody>
          <a:bodyPr/>
          <a:lstStyle/>
          <a:p>
            <a:pPr eaLnBrk="1" hangingPunct="1"/>
            <a:r>
              <a:rPr lang="zh-CN" altLang="zh-CN" sz="2400"/>
              <a:t>二值图像压缩标准</a:t>
            </a:r>
          </a:p>
          <a:p>
            <a:pPr lvl="1" eaLnBrk="1" hangingPunct="1"/>
            <a:r>
              <a:rPr lang="zh-CN" altLang="zh-CN" sz="2000"/>
              <a:t>G3, G4, JBIG</a:t>
            </a:r>
          </a:p>
          <a:p>
            <a:pPr lvl="1" eaLnBrk="1" hangingPunct="1"/>
            <a:endParaRPr lang="zh-CN" altLang="zh-CN" sz="2000"/>
          </a:p>
          <a:p>
            <a:pPr eaLnBrk="1" hangingPunct="1"/>
            <a:r>
              <a:rPr lang="zh-CN" altLang="zh-CN" sz="2400"/>
              <a:t>静止图像压缩标准</a:t>
            </a:r>
          </a:p>
          <a:p>
            <a:pPr lvl="1" eaLnBrk="1" hangingPunct="1"/>
            <a:r>
              <a:rPr lang="zh-CN" altLang="zh-CN" sz="2000"/>
              <a:t>JPEG, JPEG2000 </a:t>
            </a:r>
          </a:p>
          <a:p>
            <a:pPr lvl="1" eaLnBrk="1" hangingPunct="1"/>
            <a:endParaRPr lang="zh-CN" altLang="zh-CN" sz="2000"/>
          </a:p>
          <a:p>
            <a:pPr eaLnBrk="1" hangingPunct="1"/>
            <a:r>
              <a:rPr lang="zh-CN" altLang="zh-CN" sz="2400"/>
              <a:t>视频压缩标准</a:t>
            </a:r>
          </a:p>
          <a:p>
            <a:pPr lvl="1" eaLnBrk="1" hangingPunct="1"/>
            <a:r>
              <a:rPr lang="zh-CN" altLang="zh-CN" sz="2000"/>
              <a:t>MPEG</a:t>
            </a:r>
          </a:p>
          <a:p>
            <a:pPr lvl="1" eaLnBrk="1" hangingPunct="1"/>
            <a:r>
              <a:rPr lang="zh-CN" altLang="zh-CN" sz="2000"/>
              <a:t>H.26X</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3">
            <a:extLst>
              <a:ext uri="{FF2B5EF4-FFF2-40B4-BE49-F238E27FC236}">
                <a16:creationId xmlns:a16="http://schemas.microsoft.com/office/drawing/2014/main" id="{493ED9E6-71B9-44ED-92B2-DFDAA38E91AE}"/>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16739" name="灯片编号占位符 5">
            <a:extLst>
              <a:ext uri="{FF2B5EF4-FFF2-40B4-BE49-F238E27FC236}">
                <a16:creationId xmlns:a16="http://schemas.microsoft.com/office/drawing/2014/main" id="{B78BFA92-4A57-4D11-A775-E44B8AE3DD4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80C90E35-9A77-4105-98D0-A1D72BE54D37}" type="slidenum">
              <a:rPr lang="zh-CN" altLang="zh-CN" sz="1200">
                <a:solidFill>
                  <a:schemeClr val="tx1"/>
                </a:solidFill>
              </a:rPr>
              <a:pPr/>
              <a:t>102</a:t>
            </a:fld>
            <a:endParaRPr lang="zh-CN" altLang="zh-CN" sz="1200">
              <a:solidFill>
                <a:schemeClr val="tx1"/>
              </a:solidFill>
            </a:endParaRPr>
          </a:p>
        </p:txBody>
      </p:sp>
      <p:sp>
        <p:nvSpPr>
          <p:cNvPr id="116740" name="Rectangle 2">
            <a:extLst>
              <a:ext uri="{FF2B5EF4-FFF2-40B4-BE49-F238E27FC236}">
                <a16:creationId xmlns:a16="http://schemas.microsoft.com/office/drawing/2014/main" id="{301FF008-782F-46C4-BF63-3ED8281321AA}"/>
              </a:ext>
            </a:extLst>
          </p:cNvPr>
          <p:cNvSpPr>
            <a:spLocks noGrp="1" noChangeArrowheads="1"/>
          </p:cNvSpPr>
          <p:nvPr>
            <p:ph type="title"/>
          </p:nvPr>
        </p:nvSpPr>
        <p:spPr/>
        <p:txBody>
          <a:bodyPr/>
          <a:lstStyle/>
          <a:p>
            <a:pPr eaLnBrk="1" hangingPunct="1"/>
            <a:r>
              <a:rPr lang="zh-CN" altLang="zh-CN" b="0"/>
              <a:t>相关的国际组织以及ISO国际标准的制定过程</a:t>
            </a:r>
          </a:p>
        </p:txBody>
      </p:sp>
      <p:sp>
        <p:nvSpPr>
          <p:cNvPr id="116741" name="Rectangle 3">
            <a:extLst>
              <a:ext uri="{FF2B5EF4-FFF2-40B4-BE49-F238E27FC236}">
                <a16:creationId xmlns:a16="http://schemas.microsoft.com/office/drawing/2014/main" id="{FFE7D783-03B9-497B-8657-2E050B61D5DA}"/>
              </a:ext>
            </a:extLst>
          </p:cNvPr>
          <p:cNvSpPr>
            <a:spLocks noGrp="1" noChangeArrowheads="1"/>
          </p:cNvSpPr>
          <p:nvPr>
            <p:ph type="body" idx="1"/>
          </p:nvPr>
        </p:nvSpPr>
        <p:spPr/>
        <p:txBody>
          <a:bodyPr/>
          <a:lstStyle/>
          <a:p>
            <a:pPr eaLnBrk="1" hangingPunct="1">
              <a:lnSpc>
                <a:spcPct val="110000"/>
              </a:lnSpc>
            </a:pPr>
            <a:r>
              <a:rPr lang="zh-CN" altLang="zh-CN"/>
              <a:t>相关的国际组织</a:t>
            </a:r>
          </a:p>
          <a:p>
            <a:pPr lvl="1" eaLnBrk="1" hangingPunct="1">
              <a:lnSpc>
                <a:spcPct val="110000"/>
              </a:lnSpc>
            </a:pPr>
            <a:r>
              <a:rPr lang="zh-CN" altLang="zh-CN"/>
              <a:t>ISO（International Standardization Organization, 国际标准化组织）</a:t>
            </a:r>
          </a:p>
          <a:p>
            <a:pPr lvl="1" eaLnBrk="1" hangingPunct="1">
              <a:lnSpc>
                <a:spcPct val="110000"/>
              </a:lnSpc>
            </a:pPr>
            <a:r>
              <a:rPr lang="zh-CN" altLang="zh-CN"/>
              <a:t>ITU（International Telecommunication Union, 国际电信联盟），前身是CCITT.</a:t>
            </a:r>
          </a:p>
          <a:p>
            <a:pPr eaLnBrk="1" hangingPunct="1">
              <a:lnSpc>
                <a:spcPct val="110000"/>
              </a:lnSpc>
            </a:pPr>
            <a:r>
              <a:rPr lang="zh-CN" altLang="zh-CN"/>
              <a:t>ISO国际标准的制定过程：WD → CD → DIS → IS</a:t>
            </a:r>
          </a:p>
          <a:p>
            <a:pPr lvl="1" eaLnBrk="1" hangingPunct="1">
              <a:lnSpc>
                <a:spcPct val="110000"/>
              </a:lnSpc>
              <a:buFont typeface="Wingdings" panose="05000000000000000000" pitchFamily="2" charset="2"/>
              <a:buAutoNum type="arabicPeriod"/>
            </a:pPr>
            <a:r>
              <a:rPr lang="zh-CN" altLang="zh-CN">
                <a:solidFill>
                  <a:srgbClr val="0000FF"/>
                </a:solidFill>
              </a:rPr>
              <a:t>工作组草案 WD(Working Draft)</a:t>
            </a:r>
            <a:r>
              <a:rPr lang="zh-CN" altLang="zh-CN"/>
              <a:t>：工作组WG(Working Group)准备的工作文件</a:t>
            </a:r>
          </a:p>
          <a:p>
            <a:pPr lvl="1" eaLnBrk="1" hangingPunct="1">
              <a:lnSpc>
                <a:spcPct val="110000"/>
              </a:lnSpc>
              <a:buFont typeface="Wingdings" panose="05000000000000000000" pitchFamily="2" charset="2"/>
              <a:buAutoNum type="arabicPeriod"/>
            </a:pPr>
            <a:r>
              <a:rPr lang="zh-CN" altLang="zh-CN">
                <a:solidFill>
                  <a:srgbClr val="0000FF"/>
                </a:solidFill>
              </a:rPr>
              <a:t>委员会草案 CD(Committee Draft)</a:t>
            </a:r>
            <a:r>
              <a:rPr lang="zh-CN" altLang="zh-CN"/>
              <a:t>：从WD提升上来的文件。这是ISO文档的最初形式，它由ISO内部正式调查研究和投票表决。</a:t>
            </a:r>
          </a:p>
          <a:p>
            <a:pPr lvl="1" eaLnBrk="1" hangingPunct="1">
              <a:lnSpc>
                <a:spcPct val="110000"/>
              </a:lnSpc>
              <a:buFont typeface="Wingdings" panose="05000000000000000000" pitchFamily="2" charset="2"/>
              <a:buAutoNum type="arabicPeriod"/>
            </a:pPr>
            <a:r>
              <a:rPr lang="zh-CN" altLang="zh-CN">
                <a:solidFill>
                  <a:srgbClr val="0000FF"/>
                </a:solidFill>
              </a:rPr>
              <a:t>标准草案 DIS(Draft International Standard)</a:t>
            </a:r>
            <a:r>
              <a:rPr lang="zh-CN" altLang="zh-CN"/>
              <a:t>：成员国对CD的内容和说明满意之后由CD提升上来的文件。</a:t>
            </a:r>
          </a:p>
          <a:p>
            <a:pPr lvl="1" eaLnBrk="1" hangingPunct="1">
              <a:lnSpc>
                <a:spcPct val="110000"/>
              </a:lnSpc>
              <a:buFont typeface="Wingdings" panose="05000000000000000000" pitchFamily="2" charset="2"/>
              <a:buAutoNum type="arabicPeriod"/>
            </a:pPr>
            <a:r>
              <a:rPr lang="zh-CN" altLang="zh-CN">
                <a:solidFill>
                  <a:srgbClr val="0000FF"/>
                </a:solidFill>
              </a:rPr>
              <a:t>国际标准 IS(International Standard)</a:t>
            </a:r>
            <a:r>
              <a:rPr lang="zh-CN" altLang="zh-CN"/>
              <a:t>：由成员国、ISO的其他部门和其他委员会投票通过之后出版发布的文件。</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a:extLst>
              <a:ext uri="{FF2B5EF4-FFF2-40B4-BE49-F238E27FC236}">
                <a16:creationId xmlns:a16="http://schemas.microsoft.com/office/drawing/2014/main" id="{61125421-FC93-4A18-95CF-5BD010C7ACEE}"/>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17763" name="灯片编号占位符 5">
            <a:extLst>
              <a:ext uri="{FF2B5EF4-FFF2-40B4-BE49-F238E27FC236}">
                <a16:creationId xmlns:a16="http://schemas.microsoft.com/office/drawing/2014/main" id="{4C160E47-F100-4D93-8BF0-24AF4AAABD5C}"/>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0407BF23-84FE-44E7-9DDB-3CB9180A9E82}" type="slidenum">
              <a:rPr lang="zh-CN" altLang="zh-CN" sz="1200">
                <a:solidFill>
                  <a:schemeClr val="tx1"/>
                </a:solidFill>
              </a:rPr>
              <a:pPr/>
              <a:t>103</a:t>
            </a:fld>
            <a:endParaRPr lang="zh-CN" altLang="zh-CN" sz="1200">
              <a:solidFill>
                <a:schemeClr val="tx1"/>
              </a:solidFill>
            </a:endParaRPr>
          </a:p>
        </p:txBody>
      </p:sp>
      <p:sp>
        <p:nvSpPr>
          <p:cNvPr id="117764" name="Rectangle 2">
            <a:extLst>
              <a:ext uri="{FF2B5EF4-FFF2-40B4-BE49-F238E27FC236}">
                <a16:creationId xmlns:a16="http://schemas.microsoft.com/office/drawing/2014/main" id="{5BD76C56-4EC6-455C-8DAE-180059D3975E}"/>
              </a:ext>
            </a:extLst>
          </p:cNvPr>
          <p:cNvSpPr>
            <a:spLocks noGrp="1" noChangeArrowheads="1"/>
          </p:cNvSpPr>
          <p:nvPr>
            <p:ph type="title"/>
          </p:nvPr>
        </p:nvSpPr>
        <p:spPr/>
        <p:txBody>
          <a:bodyPr/>
          <a:lstStyle/>
          <a:p>
            <a:pPr eaLnBrk="1" hangingPunct="1"/>
            <a:r>
              <a:rPr lang="zh-CN" altLang="zh-CN"/>
              <a:t>7.3.1 二值图像压缩标准</a:t>
            </a:r>
          </a:p>
        </p:txBody>
      </p:sp>
      <p:sp>
        <p:nvSpPr>
          <p:cNvPr id="117765" name="Rectangle 3">
            <a:extLst>
              <a:ext uri="{FF2B5EF4-FFF2-40B4-BE49-F238E27FC236}">
                <a16:creationId xmlns:a16="http://schemas.microsoft.com/office/drawing/2014/main" id="{A1C32AFC-93FC-46F0-8640-8F43C20748A0}"/>
              </a:ext>
            </a:extLst>
          </p:cNvPr>
          <p:cNvSpPr>
            <a:spLocks noGrp="1" noChangeArrowheads="1"/>
          </p:cNvSpPr>
          <p:nvPr>
            <p:ph type="body" idx="1"/>
          </p:nvPr>
        </p:nvSpPr>
        <p:spPr/>
        <p:txBody>
          <a:bodyPr/>
          <a:lstStyle/>
          <a:p>
            <a:pPr eaLnBrk="1" hangingPunct="1"/>
            <a:r>
              <a:rPr lang="zh-CN" altLang="zh-CN"/>
              <a:t>G3和G4</a:t>
            </a:r>
          </a:p>
          <a:p>
            <a:pPr lvl="1" eaLnBrk="1" hangingPunct="1"/>
            <a:r>
              <a:rPr lang="zh-CN" altLang="zh-CN"/>
              <a:t>这2个标准是由CCITT的两个小组(Group 3 和Group 4)负责制定的。最初是为传真应用而设计的，现也用于其它方面</a:t>
            </a:r>
          </a:p>
          <a:p>
            <a:pPr lvl="1" eaLnBrk="1" hangingPunct="1"/>
            <a:r>
              <a:rPr lang="zh-CN" altLang="zh-CN"/>
              <a:t>G3采用了非自适应、1维行程编码技术。对每组N行（N=2或N=4）扫描线中的后N-1行也可以用2维方式编码</a:t>
            </a:r>
          </a:p>
          <a:p>
            <a:pPr lvl="1" eaLnBrk="1" hangingPunct="1"/>
            <a:r>
              <a:rPr lang="zh-CN" altLang="zh-CN"/>
              <a:t>G4是G3的1种简化版本，其中只使用2维编码</a:t>
            </a:r>
          </a:p>
          <a:p>
            <a:pPr lvl="1" eaLnBrk="1" hangingPunct="1"/>
            <a:endParaRPr lang="zh-CN" altLang="zh-CN"/>
          </a:p>
          <a:p>
            <a:pPr eaLnBrk="1" hangingPunct="1"/>
            <a:r>
              <a:rPr lang="zh-CN" altLang="zh-CN"/>
              <a:t>JBIG（Joint Bi-level Image experts Group），JBIG2</a:t>
            </a:r>
          </a:p>
          <a:p>
            <a:pPr lvl="1" eaLnBrk="1" hangingPunct="1"/>
            <a:r>
              <a:rPr lang="zh-CN" altLang="zh-CN"/>
              <a:t>JBIG可以支持很高的图像分辨率，常用的文件格式为l728×2376或2304×2896。</a:t>
            </a:r>
          </a:p>
          <a:p>
            <a:pPr lvl="1" eaLnBrk="1" hangingPunct="1"/>
            <a:r>
              <a:rPr lang="zh-CN" altLang="zh-CN"/>
              <a:t>JBIG采用累进操作方式，可以使具有不同分辨率的图像设备使用同一个压缩图像，可以方便地在一组图像中浏览，非常适于在分组网中传输。</a:t>
            </a:r>
          </a:p>
          <a:p>
            <a:pPr lvl="1" eaLnBrk="1" hangingPunct="1"/>
            <a:r>
              <a:rPr lang="zh-CN" altLang="zh-CN"/>
              <a:t>JBIG采用无损压缩技术，它的压缩率比目前的传真标准(CCITT G3、G4标准)高得多。 </a:t>
            </a:r>
          </a:p>
          <a:p>
            <a:pPr lvl="1" eaLnBrk="1" hangingPunct="1"/>
            <a:endParaRPr lang="zh-CN"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占位符 3">
            <a:extLst>
              <a:ext uri="{FF2B5EF4-FFF2-40B4-BE49-F238E27FC236}">
                <a16:creationId xmlns:a16="http://schemas.microsoft.com/office/drawing/2014/main" id="{BD6060FE-BCD9-4E65-9282-4C33E877F456}"/>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18787" name="灯片编号占位符 5">
            <a:extLst>
              <a:ext uri="{FF2B5EF4-FFF2-40B4-BE49-F238E27FC236}">
                <a16:creationId xmlns:a16="http://schemas.microsoft.com/office/drawing/2014/main" id="{CDD77EEF-E1ED-4494-B28A-99C8B0347FB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9CC31F4-EA05-4F3B-8772-815BCD5DD908}" type="slidenum">
              <a:rPr lang="zh-CN" altLang="zh-CN" sz="1200">
                <a:solidFill>
                  <a:schemeClr val="tx1"/>
                </a:solidFill>
              </a:rPr>
              <a:pPr/>
              <a:t>104</a:t>
            </a:fld>
            <a:endParaRPr lang="zh-CN" altLang="zh-CN" sz="1200">
              <a:solidFill>
                <a:schemeClr val="tx1"/>
              </a:solidFill>
            </a:endParaRPr>
          </a:p>
        </p:txBody>
      </p:sp>
      <p:sp>
        <p:nvSpPr>
          <p:cNvPr id="118788" name="Rectangle 2">
            <a:extLst>
              <a:ext uri="{FF2B5EF4-FFF2-40B4-BE49-F238E27FC236}">
                <a16:creationId xmlns:a16="http://schemas.microsoft.com/office/drawing/2014/main" id="{27F4C58A-C38C-46F4-9718-9D071A9A6184}"/>
              </a:ext>
            </a:extLst>
          </p:cNvPr>
          <p:cNvSpPr>
            <a:spLocks noGrp="1" noChangeArrowheads="1"/>
          </p:cNvSpPr>
          <p:nvPr>
            <p:ph type="title"/>
          </p:nvPr>
        </p:nvSpPr>
        <p:spPr/>
        <p:txBody>
          <a:bodyPr/>
          <a:lstStyle/>
          <a:p>
            <a:pPr eaLnBrk="1" hangingPunct="1"/>
            <a:r>
              <a:rPr lang="zh-CN" altLang="zh-CN"/>
              <a:t>7.4.2 静止图像压缩标准</a:t>
            </a:r>
          </a:p>
        </p:txBody>
      </p:sp>
      <p:sp>
        <p:nvSpPr>
          <p:cNvPr id="118789" name="Rectangle 3">
            <a:extLst>
              <a:ext uri="{FF2B5EF4-FFF2-40B4-BE49-F238E27FC236}">
                <a16:creationId xmlns:a16="http://schemas.microsoft.com/office/drawing/2014/main" id="{2C3AD9E8-D9D9-4740-9EEE-9A755EF094D8}"/>
              </a:ext>
            </a:extLst>
          </p:cNvPr>
          <p:cNvSpPr>
            <a:spLocks noGrp="1" noChangeArrowheads="1"/>
          </p:cNvSpPr>
          <p:nvPr>
            <p:ph type="body" idx="1"/>
          </p:nvPr>
        </p:nvSpPr>
        <p:spPr/>
        <p:txBody>
          <a:bodyPr/>
          <a:lstStyle/>
          <a:p>
            <a:pPr eaLnBrk="1" hangingPunct="1"/>
            <a:r>
              <a:rPr lang="zh-CN" altLang="zh-CN" b="1" dirty="0">
                <a:solidFill>
                  <a:srgbClr val="0000FF"/>
                </a:solidFill>
              </a:rPr>
              <a:t>JPEG (Joint Picture Expert Group)</a:t>
            </a:r>
          </a:p>
          <a:p>
            <a:pPr eaLnBrk="1" hangingPunct="1">
              <a:buFont typeface="Wingdings" panose="05000000000000000000" pitchFamily="2" charset="2"/>
              <a:buNone/>
            </a:pPr>
            <a:r>
              <a:rPr lang="zh-CN" altLang="zh-CN" dirty="0"/>
              <a:t>	由ISO和CCITT的灰度图联合专家组制定并于1991年3月提出了连续色调静止图像的压缩编码标准JPEG，该标准定义了两种方式的编码: </a:t>
            </a:r>
          </a:p>
          <a:p>
            <a:pPr lvl="1" eaLnBrk="1" hangingPunct="1"/>
            <a:r>
              <a:rPr lang="zh-CN" altLang="zh-CN" dirty="0"/>
              <a:t>基于DCT变换的非可逆编码方式，该方式又分基本系统和扩展系统。 </a:t>
            </a:r>
          </a:p>
          <a:p>
            <a:pPr lvl="1" eaLnBrk="1" hangingPunct="1"/>
            <a:r>
              <a:rPr lang="zh-CN" altLang="zh-CN" dirty="0"/>
              <a:t>基于DPCM的可逆编码方式。 </a:t>
            </a:r>
          </a:p>
          <a:p>
            <a:pPr eaLnBrk="1" hangingPunct="1">
              <a:buFont typeface="Wingdings" panose="05000000000000000000" pitchFamily="2" charset="2"/>
              <a:buNone/>
            </a:pPr>
            <a:r>
              <a:rPr lang="zh-CN" altLang="zh-CN" dirty="0"/>
              <a:t>	综合上面的两种方式，JPEG共有四种工作模式：</a:t>
            </a:r>
          </a:p>
          <a:p>
            <a:pPr lvl="1" eaLnBrk="1" hangingPunct="1"/>
            <a:r>
              <a:rPr lang="zh-CN" altLang="zh-CN" dirty="0"/>
              <a:t>顺序编码模式;渐进编码模式;无失真编码模式;分层编码工作模式。</a:t>
            </a:r>
          </a:p>
          <a:p>
            <a:pPr eaLnBrk="1" hangingPunct="1"/>
            <a:endParaRPr lang="zh-CN" altLang="zh-CN" b="1" dirty="0"/>
          </a:p>
          <a:p>
            <a:pPr eaLnBrk="1" hangingPunct="1"/>
            <a:r>
              <a:rPr lang="zh-CN" altLang="zh-CN" b="1" dirty="0">
                <a:solidFill>
                  <a:srgbClr val="FF0000"/>
                </a:solidFill>
              </a:rPr>
              <a:t>JPEG2000</a:t>
            </a:r>
          </a:p>
          <a:p>
            <a:pPr lvl="1" eaLnBrk="1" hangingPunct="1"/>
            <a:r>
              <a:rPr lang="zh-CN" altLang="zh-CN" dirty="0"/>
              <a:t>编码变换采用DWT变换为主的多分辨编码方式，是具有更高压缩率和提供很多新功能的新型静态图像压缩标准。</a:t>
            </a:r>
          </a:p>
          <a:p>
            <a:pPr lvl="1" eaLnBrk="1" hangingPunct="1"/>
            <a:r>
              <a:rPr lang="zh-CN" altLang="zh-CN" dirty="0"/>
              <a:t>已经被广泛应用到互联网、电子商务、数字摄影、遥感、医疗图像等应用中</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a:extLst>
              <a:ext uri="{FF2B5EF4-FFF2-40B4-BE49-F238E27FC236}">
                <a16:creationId xmlns:a16="http://schemas.microsoft.com/office/drawing/2014/main" id="{E309D39D-91FF-4D7D-A8F2-74F53564ADC2}"/>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19811" name="灯片编号占位符 5">
            <a:extLst>
              <a:ext uri="{FF2B5EF4-FFF2-40B4-BE49-F238E27FC236}">
                <a16:creationId xmlns:a16="http://schemas.microsoft.com/office/drawing/2014/main" id="{01079522-D154-4E2F-BD92-C336BEE5C833}"/>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615E6CC8-56C0-490F-8442-484BECB0AF1F}" type="slidenum">
              <a:rPr lang="zh-CN" altLang="zh-CN" sz="1200">
                <a:solidFill>
                  <a:schemeClr val="tx1"/>
                </a:solidFill>
              </a:rPr>
              <a:pPr/>
              <a:t>105</a:t>
            </a:fld>
            <a:endParaRPr lang="zh-CN" altLang="zh-CN" sz="1200">
              <a:solidFill>
                <a:schemeClr val="tx1"/>
              </a:solidFill>
            </a:endParaRPr>
          </a:p>
        </p:txBody>
      </p:sp>
      <p:sp>
        <p:nvSpPr>
          <p:cNvPr id="119812" name="Rectangle 2">
            <a:extLst>
              <a:ext uri="{FF2B5EF4-FFF2-40B4-BE49-F238E27FC236}">
                <a16:creationId xmlns:a16="http://schemas.microsoft.com/office/drawing/2014/main" id="{50D292FF-8E41-4F30-9254-4FD3ED4858A2}"/>
              </a:ext>
            </a:extLst>
          </p:cNvPr>
          <p:cNvSpPr>
            <a:spLocks noGrp="1" noChangeArrowheads="1"/>
          </p:cNvSpPr>
          <p:nvPr>
            <p:ph type="title"/>
          </p:nvPr>
        </p:nvSpPr>
        <p:spPr/>
        <p:txBody>
          <a:bodyPr/>
          <a:lstStyle/>
          <a:p>
            <a:pPr eaLnBrk="1" hangingPunct="1"/>
            <a:r>
              <a:rPr lang="zh-CN" altLang="zh-CN" b="0"/>
              <a:t>JPEG</a:t>
            </a:r>
            <a:r>
              <a:rPr lang="zh-CN" altLang="zh-CN"/>
              <a:t>基本系统编码器</a:t>
            </a:r>
          </a:p>
        </p:txBody>
      </p:sp>
      <p:sp>
        <p:nvSpPr>
          <p:cNvPr id="119813" name="Rectangle 3">
            <a:extLst>
              <a:ext uri="{FF2B5EF4-FFF2-40B4-BE49-F238E27FC236}">
                <a16:creationId xmlns:a16="http://schemas.microsoft.com/office/drawing/2014/main" id="{9785DB9A-446D-47F9-AD02-77418A96464C}"/>
              </a:ext>
            </a:extLst>
          </p:cNvPr>
          <p:cNvSpPr>
            <a:spLocks noGrp="1" noChangeArrowheads="1"/>
          </p:cNvSpPr>
          <p:nvPr>
            <p:ph type="body" idx="1"/>
          </p:nvPr>
        </p:nvSpPr>
        <p:spPr>
          <a:xfrm>
            <a:off x="152400" y="1066800"/>
            <a:ext cx="8001000" cy="4953000"/>
          </a:xfrm>
        </p:spPr>
        <p:txBody>
          <a:bodyPr/>
          <a:lstStyle/>
          <a:p>
            <a:pPr eaLnBrk="1" hangingPunct="1"/>
            <a:r>
              <a:rPr lang="zh-CN" altLang="zh-CN"/>
              <a:t>编码步骤</a:t>
            </a:r>
          </a:p>
          <a:p>
            <a:pPr lvl="1" eaLnBrk="1" hangingPunct="1">
              <a:buFont typeface="Wingdings" panose="05000000000000000000" pitchFamily="2" charset="2"/>
              <a:buAutoNum type="arabicPeriod"/>
            </a:pPr>
            <a:r>
              <a:rPr lang="zh-CN" altLang="zh-CN"/>
              <a:t>图像分解成8×8子块</a:t>
            </a:r>
          </a:p>
          <a:p>
            <a:pPr lvl="1" eaLnBrk="1" hangingPunct="1">
              <a:buFont typeface="Wingdings" panose="05000000000000000000" pitchFamily="2" charset="2"/>
              <a:buAutoNum type="arabicPeriod"/>
            </a:pPr>
            <a:r>
              <a:rPr lang="zh-CN" altLang="zh-CN"/>
              <a:t>灰度平移</a:t>
            </a:r>
            <a:endParaRPr lang="zh-CN" altLang="zh-CN">
              <a:solidFill>
                <a:srgbClr val="0000FF"/>
              </a:solidFill>
            </a:endParaRPr>
          </a:p>
          <a:p>
            <a:pPr lvl="1" eaLnBrk="1" hangingPunct="1">
              <a:buFont typeface="Wingdings" panose="05000000000000000000" pitchFamily="2" charset="2"/>
              <a:buAutoNum type="arabicPeriod"/>
            </a:pPr>
            <a:r>
              <a:rPr lang="zh-CN" altLang="zh-CN"/>
              <a:t>DCT变换</a:t>
            </a:r>
          </a:p>
          <a:p>
            <a:pPr lvl="1" eaLnBrk="1" hangingPunct="1">
              <a:buFont typeface="Wingdings" panose="05000000000000000000" pitchFamily="2" charset="2"/>
              <a:buAutoNum type="arabicPeriod"/>
            </a:pPr>
            <a:r>
              <a:rPr lang="zh-CN" altLang="zh-CN"/>
              <a:t>量化</a:t>
            </a:r>
          </a:p>
          <a:p>
            <a:pPr lvl="1" eaLnBrk="1" hangingPunct="1">
              <a:buFont typeface="Wingdings" panose="05000000000000000000" pitchFamily="2" charset="2"/>
              <a:buAutoNum type="arabicPeriod"/>
            </a:pPr>
            <a:r>
              <a:rPr lang="zh-CN" altLang="zh-CN"/>
              <a:t>Zigzag扫描排序</a:t>
            </a:r>
          </a:p>
          <a:p>
            <a:pPr lvl="1" eaLnBrk="1" hangingPunct="1">
              <a:buFont typeface="Wingdings" panose="05000000000000000000" pitchFamily="2" charset="2"/>
              <a:buAutoNum type="arabicPeriod"/>
            </a:pPr>
            <a:r>
              <a:rPr lang="zh-CN" altLang="zh-CN"/>
              <a:t>AC系数编码</a:t>
            </a:r>
          </a:p>
          <a:p>
            <a:pPr lvl="1" eaLnBrk="1" hangingPunct="1">
              <a:buFont typeface="Wingdings" panose="05000000000000000000" pitchFamily="2" charset="2"/>
              <a:buAutoNum type="arabicPeriod"/>
            </a:pPr>
            <a:r>
              <a:rPr lang="zh-CN" altLang="zh-CN"/>
              <a:t>DC系数编码</a:t>
            </a:r>
          </a:p>
        </p:txBody>
      </p:sp>
      <p:pic>
        <p:nvPicPr>
          <p:cNvPr id="119814" name="Picture 4" descr="2">
            <a:extLst>
              <a:ext uri="{FF2B5EF4-FFF2-40B4-BE49-F238E27FC236}">
                <a16:creationId xmlns:a16="http://schemas.microsoft.com/office/drawing/2014/main" id="{B3291329-B2E6-42F8-8DD3-E082BD552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905000"/>
            <a:ext cx="6096000" cy="411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a:extLst>
              <a:ext uri="{FF2B5EF4-FFF2-40B4-BE49-F238E27FC236}">
                <a16:creationId xmlns:a16="http://schemas.microsoft.com/office/drawing/2014/main" id="{953BD360-1B93-4896-B059-2A80825660C0}"/>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21859" name="灯片编号占位符 5">
            <a:extLst>
              <a:ext uri="{FF2B5EF4-FFF2-40B4-BE49-F238E27FC236}">
                <a16:creationId xmlns:a16="http://schemas.microsoft.com/office/drawing/2014/main" id="{6610E08F-B557-4EF9-BC12-92EA69782042}"/>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8A70306D-7AD6-48E0-9370-A59F69743057}" type="slidenum">
              <a:rPr lang="zh-CN" altLang="zh-CN" sz="1200">
                <a:solidFill>
                  <a:schemeClr val="tx1"/>
                </a:solidFill>
              </a:rPr>
              <a:pPr/>
              <a:t>106</a:t>
            </a:fld>
            <a:endParaRPr lang="zh-CN" altLang="zh-CN" sz="1200">
              <a:solidFill>
                <a:schemeClr val="tx1"/>
              </a:solidFill>
            </a:endParaRPr>
          </a:p>
        </p:txBody>
      </p:sp>
      <p:sp>
        <p:nvSpPr>
          <p:cNvPr id="121860" name="Rectangle 2">
            <a:extLst>
              <a:ext uri="{FF2B5EF4-FFF2-40B4-BE49-F238E27FC236}">
                <a16:creationId xmlns:a16="http://schemas.microsoft.com/office/drawing/2014/main" id="{7AFC048E-31F4-4706-9211-CE14049919E1}"/>
              </a:ext>
            </a:extLst>
          </p:cNvPr>
          <p:cNvSpPr>
            <a:spLocks noGrp="1" noChangeArrowheads="1"/>
          </p:cNvSpPr>
          <p:nvPr>
            <p:ph type="title"/>
          </p:nvPr>
        </p:nvSpPr>
        <p:spPr/>
        <p:txBody>
          <a:bodyPr/>
          <a:lstStyle/>
          <a:p>
            <a:pPr eaLnBrk="1" hangingPunct="1"/>
            <a:r>
              <a:rPr lang="en-US" altLang="zh-CN">
                <a:cs typeface="Times New Roman" panose="02020603050405020304" pitchFamily="18" charset="0"/>
              </a:rPr>
              <a:t>Quantization</a:t>
            </a:r>
            <a:endParaRPr lang="en-US" altLang="zh-CN" sz="1800">
              <a:cs typeface="Times New Roman" panose="02020603050405020304" pitchFamily="18" charset="0"/>
            </a:endParaRPr>
          </a:p>
        </p:txBody>
      </p:sp>
      <p:sp>
        <p:nvSpPr>
          <p:cNvPr id="121861" name="Rectangle 3">
            <a:extLst>
              <a:ext uri="{FF2B5EF4-FFF2-40B4-BE49-F238E27FC236}">
                <a16:creationId xmlns:a16="http://schemas.microsoft.com/office/drawing/2014/main" id="{CC51452F-658F-4A7A-8F54-985F00218DED}"/>
              </a:ext>
            </a:extLst>
          </p:cNvPr>
          <p:cNvSpPr>
            <a:spLocks noGrp="1" noChangeArrowheads="1"/>
          </p:cNvSpPr>
          <p:nvPr>
            <p:ph type="body" idx="1"/>
          </p:nvPr>
        </p:nvSpPr>
        <p:spPr>
          <a:xfrm>
            <a:off x="685800" y="990600"/>
            <a:ext cx="7772400" cy="4114800"/>
          </a:xfrm>
        </p:spPr>
        <p:txBody>
          <a:bodyPr/>
          <a:lstStyle/>
          <a:p>
            <a:pPr eaLnBrk="1" hangingPunct="1"/>
            <a:r>
              <a:rPr lang="en-US" altLang="zh-CN"/>
              <a:t>Replace the transform coefficient</a:t>
            </a:r>
            <a:r>
              <a:rPr lang="zh-CN" altLang="zh-CN"/>
              <a:t> T(u, v)</a:t>
            </a:r>
            <a:r>
              <a:rPr lang="en-US" altLang="zh-CN"/>
              <a:t> by</a:t>
            </a:r>
            <a:br>
              <a:rPr lang="en-US" altLang="zh-CN"/>
            </a:br>
            <a:br>
              <a:rPr lang="en-US" altLang="zh-CN"/>
            </a:br>
            <a:endParaRPr lang="en-US" altLang="zh-CN"/>
          </a:p>
          <a:p>
            <a:pPr eaLnBrk="1" hangingPunct="1"/>
            <a:endParaRPr lang="zh-CN" altLang="zh-CN"/>
          </a:p>
          <a:p>
            <a:pPr eaLnBrk="1" hangingPunct="1"/>
            <a:endParaRPr lang="zh-CN" altLang="zh-CN"/>
          </a:p>
          <a:p>
            <a:pPr eaLnBrk="1" hangingPunct="1"/>
            <a:r>
              <a:rPr lang="en-US" altLang="zh-CN"/>
              <a:t>The transform normalization array Z</a:t>
            </a:r>
            <a:r>
              <a:rPr lang="zh-CN" altLang="zh-CN" b="1"/>
              <a:t> </a:t>
            </a:r>
            <a:r>
              <a:rPr lang="en-US" altLang="zh-CN"/>
              <a:t>is</a:t>
            </a:r>
            <a:br>
              <a:rPr lang="en-US" altLang="zh-CN"/>
            </a:br>
            <a:endParaRPr lang="en-US" altLang="zh-CN"/>
          </a:p>
        </p:txBody>
      </p:sp>
      <p:graphicFrame>
        <p:nvGraphicFramePr>
          <p:cNvPr id="121862" name="Object 4">
            <a:extLst>
              <a:ext uri="{FF2B5EF4-FFF2-40B4-BE49-F238E27FC236}">
                <a16:creationId xmlns:a16="http://schemas.microsoft.com/office/drawing/2014/main" id="{62005400-7665-4190-B8E3-571A5CD7DEC7}"/>
              </a:ext>
            </a:extLst>
          </p:cNvPr>
          <p:cNvGraphicFramePr>
            <a:graphicFrameLocks noChangeAspect="1"/>
          </p:cNvGraphicFramePr>
          <p:nvPr/>
        </p:nvGraphicFramePr>
        <p:xfrm>
          <a:off x="2209800" y="1447800"/>
          <a:ext cx="2843213" cy="825500"/>
        </p:xfrm>
        <a:graphic>
          <a:graphicData uri="http://schemas.openxmlformats.org/presentationml/2006/ole">
            <mc:AlternateContent xmlns:mc="http://schemas.openxmlformats.org/markup-compatibility/2006">
              <mc:Choice xmlns:v="urn:schemas-microsoft-com:vml" Requires="v">
                <p:oleObj spid="_x0000_s52362" r:id="rId3" imgW="1562778" imgH="457399" progId="Equation.3">
                  <p:embed/>
                </p:oleObj>
              </mc:Choice>
              <mc:Fallback>
                <p:oleObj r:id="rId3" imgW="1562778" imgH="45739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447800"/>
                        <a:ext cx="2843213" cy="825500"/>
                      </a:xfrm>
                      <a:prstGeom prst="rect">
                        <a:avLst/>
                      </a:prstGeom>
                      <a:solidFill>
                        <a:srgbClr val="FFFF99">
                          <a:alpha val="98822"/>
                        </a:srgbClr>
                      </a:solidFill>
                      <a:ln w="9525">
                        <a:solidFill>
                          <a:schemeClr val="tx1"/>
                        </a:solidFill>
                        <a:miter lim="800000"/>
                        <a:headEnd/>
                        <a:tailEnd/>
                      </a:ln>
                    </p:spPr>
                  </p:pic>
                </p:oleObj>
              </mc:Fallback>
            </mc:AlternateContent>
          </a:graphicData>
        </a:graphic>
      </p:graphicFrame>
      <p:graphicFrame>
        <p:nvGraphicFramePr>
          <p:cNvPr id="121863" name="Object 5">
            <a:extLst>
              <a:ext uri="{FF2B5EF4-FFF2-40B4-BE49-F238E27FC236}">
                <a16:creationId xmlns:a16="http://schemas.microsoft.com/office/drawing/2014/main" id="{294C16A4-8B21-4199-8DC7-30A32CFF1138}"/>
              </a:ext>
            </a:extLst>
          </p:cNvPr>
          <p:cNvGraphicFramePr>
            <a:graphicFrameLocks noChangeAspect="1"/>
          </p:cNvGraphicFramePr>
          <p:nvPr/>
        </p:nvGraphicFramePr>
        <p:xfrm>
          <a:off x="2133600" y="3352800"/>
          <a:ext cx="4113213" cy="2708275"/>
        </p:xfrm>
        <a:graphic>
          <a:graphicData uri="http://schemas.openxmlformats.org/presentationml/2006/ole">
            <mc:AlternateContent xmlns:mc="http://schemas.openxmlformats.org/markup-compatibility/2006">
              <mc:Choice xmlns:v="urn:schemas-microsoft-com:vml" Requires="v">
                <p:oleObj spid="_x0000_s52363" r:id="rId5" imgW="2743200" imgH="1803400" progId="Equation.3">
                  <p:embed/>
                </p:oleObj>
              </mc:Choice>
              <mc:Fallback>
                <p:oleObj r:id="rId5" imgW="2743200" imgH="1803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352800"/>
                        <a:ext cx="4113213" cy="2708275"/>
                      </a:xfrm>
                      <a:prstGeom prst="rect">
                        <a:avLst/>
                      </a:prstGeom>
                      <a:solidFill>
                        <a:srgbClr val="FFFF99"/>
                      </a:solidFill>
                      <a:ln w="9525">
                        <a:solidFill>
                          <a:schemeClr val="tx1"/>
                        </a:solidFill>
                        <a:miter lim="800000"/>
                        <a:headEnd/>
                        <a:tailEnd/>
                      </a:ln>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日期占位符 1">
            <a:extLst>
              <a:ext uri="{FF2B5EF4-FFF2-40B4-BE49-F238E27FC236}">
                <a16:creationId xmlns:a16="http://schemas.microsoft.com/office/drawing/2014/main" id="{1DCE349E-A7DE-405E-A2B0-F7D4F6B212C4}"/>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22883" name="灯片编号占位符 3">
            <a:extLst>
              <a:ext uri="{FF2B5EF4-FFF2-40B4-BE49-F238E27FC236}">
                <a16:creationId xmlns:a16="http://schemas.microsoft.com/office/drawing/2014/main" id="{2DEFDA3D-8752-4038-9043-8CB5104D2E20}"/>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D6EBC68E-803D-4800-81AD-70DD697A5F61}" type="slidenum">
              <a:rPr lang="zh-CN" altLang="zh-CN" sz="1200">
                <a:solidFill>
                  <a:schemeClr val="tx1"/>
                </a:solidFill>
              </a:rPr>
              <a:pPr/>
              <a:t>107</a:t>
            </a:fld>
            <a:endParaRPr lang="zh-CN" altLang="zh-CN" sz="1200">
              <a:solidFill>
                <a:schemeClr val="tx1"/>
              </a:solidFill>
            </a:endParaRPr>
          </a:p>
        </p:txBody>
      </p:sp>
      <p:pic>
        <p:nvPicPr>
          <p:cNvPr id="122884" name="Picture 2" descr="未命名">
            <a:extLst>
              <a:ext uri="{FF2B5EF4-FFF2-40B4-BE49-F238E27FC236}">
                <a16:creationId xmlns:a16="http://schemas.microsoft.com/office/drawing/2014/main" id="{FD5FC645-2DAE-4647-B43C-CF624CE17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5" name="Rectangle 3">
            <a:extLst>
              <a:ext uri="{FF2B5EF4-FFF2-40B4-BE49-F238E27FC236}">
                <a16:creationId xmlns:a16="http://schemas.microsoft.com/office/drawing/2014/main" id="{38D08F30-6B63-4F93-A087-0764C3C977D5}"/>
              </a:ext>
            </a:extLst>
          </p:cNvPr>
          <p:cNvSpPr>
            <a:spLocks noChangeArrowheads="1"/>
          </p:cNvSpPr>
          <p:nvPr/>
        </p:nvSpPr>
        <p:spPr bwMode="auto">
          <a:xfrm>
            <a:off x="2667000" y="5638800"/>
            <a:ext cx="4016375" cy="406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en-US" altLang="zh-CN">
                <a:solidFill>
                  <a:schemeClr val="tx1"/>
                </a:solidFill>
                <a:latin typeface="Tahoma" panose="020B0604030504040204" pitchFamily="34" charset="0"/>
                <a:ea typeface="PMingLiU" panose="02020500000000000000" pitchFamily="18" charset="-120"/>
              </a:rPr>
              <a:t>JPEG coefficient coding categories</a:t>
            </a:r>
          </a:p>
        </p:txBody>
      </p:sp>
      <p:pic>
        <p:nvPicPr>
          <p:cNvPr id="122886" name="Picture 4">
            <a:extLst>
              <a:ext uri="{FF2B5EF4-FFF2-40B4-BE49-F238E27FC236}">
                <a16:creationId xmlns:a16="http://schemas.microsoft.com/office/drawing/2014/main" id="{5CFCC121-CA8B-42A1-9E84-29A6021C6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62000"/>
            <a:ext cx="8915400" cy="459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2887" name="Object 5">
            <a:extLst>
              <a:ext uri="{FF2B5EF4-FFF2-40B4-BE49-F238E27FC236}">
                <a16:creationId xmlns:a16="http://schemas.microsoft.com/office/drawing/2014/main" id="{F1638723-A3AE-4BAB-97B4-563895965B0C}"/>
              </a:ext>
            </a:extLst>
          </p:cNvPr>
          <p:cNvGraphicFramePr>
            <a:graphicFrameLocks noChangeAspect="1"/>
          </p:cNvGraphicFramePr>
          <p:nvPr/>
        </p:nvGraphicFramePr>
        <p:xfrm>
          <a:off x="4572000" y="1538288"/>
          <a:ext cx="1604963" cy="1011237"/>
        </p:xfrm>
        <a:graphic>
          <a:graphicData uri="http://schemas.openxmlformats.org/presentationml/2006/ole">
            <mc:AlternateContent xmlns:mc="http://schemas.openxmlformats.org/markup-compatibility/2006">
              <mc:Choice xmlns:v="urn:schemas-microsoft-com:vml" Requires="v">
                <p:oleObj spid="_x0000_s53318" r:id="rId5" imgW="1066800" imgH="673100" progId="Equation.3">
                  <p:embed/>
                </p:oleObj>
              </mc:Choice>
              <mc:Fallback>
                <p:oleObj r:id="rId5" imgW="1066800" imgH="673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538288"/>
                        <a:ext cx="1604963" cy="1011237"/>
                      </a:xfrm>
                      <a:prstGeom prst="rect">
                        <a:avLst/>
                      </a:prstGeom>
                      <a:solidFill>
                        <a:srgbClr val="FF99CC"/>
                      </a:solidFill>
                      <a:ln w="9525">
                        <a:solidFill>
                          <a:schemeClr val="tx1"/>
                        </a:solidFill>
                        <a:miter lim="800000"/>
                        <a:headEnd/>
                        <a:tailEnd/>
                      </a:ln>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占位符 1">
            <a:extLst>
              <a:ext uri="{FF2B5EF4-FFF2-40B4-BE49-F238E27FC236}">
                <a16:creationId xmlns:a16="http://schemas.microsoft.com/office/drawing/2014/main" id="{A649C50C-E0BA-44B6-BE7C-8C9DD87FD037}"/>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23907" name="灯片编号占位符 3">
            <a:extLst>
              <a:ext uri="{FF2B5EF4-FFF2-40B4-BE49-F238E27FC236}">
                <a16:creationId xmlns:a16="http://schemas.microsoft.com/office/drawing/2014/main" id="{55CB7A48-E64E-41F9-AF57-64A21BC0613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22FD4CCE-BE95-42D8-A045-680F1BA71793}" type="slidenum">
              <a:rPr lang="zh-CN" altLang="zh-CN" sz="1200">
                <a:solidFill>
                  <a:schemeClr val="tx1"/>
                </a:solidFill>
              </a:rPr>
              <a:pPr/>
              <a:t>108</a:t>
            </a:fld>
            <a:endParaRPr lang="zh-CN" altLang="zh-CN" sz="1200">
              <a:solidFill>
                <a:schemeClr val="tx1"/>
              </a:solidFill>
            </a:endParaRPr>
          </a:p>
        </p:txBody>
      </p:sp>
      <p:pic>
        <p:nvPicPr>
          <p:cNvPr id="123908" name="Picture 2" descr="未命名">
            <a:extLst>
              <a:ext uri="{FF2B5EF4-FFF2-40B4-BE49-F238E27FC236}">
                <a16:creationId xmlns:a16="http://schemas.microsoft.com/office/drawing/2014/main" id="{B5CE5585-F98B-4696-8EFE-179F78E2A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9" name="Rectangle 3">
            <a:extLst>
              <a:ext uri="{FF2B5EF4-FFF2-40B4-BE49-F238E27FC236}">
                <a16:creationId xmlns:a16="http://schemas.microsoft.com/office/drawing/2014/main" id="{E8E90878-CA04-4C0C-AC1C-07F98A1FC96C}"/>
              </a:ext>
            </a:extLst>
          </p:cNvPr>
          <p:cNvSpPr>
            <a:spLocks noChangeArrowheads="1"/>
          </p:cNvSpPr>
          <p:nvPr/>
        </p:nvSpPr>
        <p:spPr bwMode="auto">
          <a:xfrm>
            <a:off x="3352800" y="4038600"/>
            <a:ext cx="2697163" cy="406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en-US" altLang="zh-CN">
                <a:solidFill>
                  <a:schemeClr val="tx1"/>
                </a:solidFill>
                <a:latin typeface="Tahoma" panose="020B0604030504040204" pitchFamily="34" charset="0"/>
                <a:ea typeface="PMingLiU" panose="02020500000000000000" pitchFamily="18" charset="-120"/>
              </a:rPr>
              <a:t>JPEG default DC code</a:t>
            </a:r>
            <a:r>
              <a:rPr lang="en-US" altLang="zh-CN" u="sng">
                <a:solidFill>
                  <a:schemeClr val="tx1"/>
                </a:solidFill>
                <a:latin typeface="Tahoma" panose="020B0604030504040204" pitchFamily="34" charset="0"/>
                <a:ea typeface="PMingLiU" panose="02020500000000000000" pitchFamily="18" charset="-120"/>
              </a:rPr>
              <a:t> </a:t>
            </a:r>
          </a:p>
        </p:txBody>
      </p:sp>
      <p:pic>
        <p:nvPicPr>
          <p:cNvPr id="123910" name="Picture 4">
            <a:extLst>
              <a:ext uri="{FF2B5EF4-FFF2-40B4-BE49-F238E27FC236}">
                <a16:creationId xmlns:a16="http://schemas.microsoft.com/office/drawing/2014/main" id="{11F6B48B-1B79-45CF-834D-5A3D3BE51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85938"/>
            <a:ext cx="9144000" cy="208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日期占位符 1">
            <a:extLst>
              <a:ext uri="{FF2B5EF4-FFF2-40B4-BE49-F238E27FC236}">
                <a16:creationId xmlns:a16="http://schemas.microsoft.com/office/drawing/2014/main" id="{D42271F2-46C1-4A94-9F0D-F1BF3EE1719B}"/>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24931" name="灯片编号占位符 3">
            <a:extLst>
              <a:ext uri="{FF2B5EF4-FFF2-40B4-BE49-F238E27FC236}">
                <a16:creationId xmlns:a16="http://schemas.microsoft.com/office/drawing/2014/main" id="{CF25077A-D35C-4CCA-AA1E-75F8AA573DAC}"/>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07918949-6A8E-470A-B304-8B4AEFCA6CEE}" type="slidenum">
              <a:rPr lang="zh-CN" altLang="zh-CN" sz="1200">
                <a:solidFill>
                  <a:schemeClr val="tx1"/>
                </a:solidFill>
              </a:rPr>
              <a:pPr/>
              <a:t>109</a:t>
            </a:fld>
            <a:endParaRPr lang="zh-CN" altLang="zh-CN" sz="1200">
              <a:solidFill>
                <a:schemeClr val="tx1"/>
              </a:solidFill>
            </a:endParaRPr>
          </a:p>
        </p:txBody>
      </p:sp>
      <p:pic>
        <p:nvPicPr>
          <p:cNvPr id="124932" name="Picture 2" descr="未命名">
            <a:extLst>
              <a:ext uri="{FF2B5EF4-FFF2-40B4-BE49-F238E27FC236}">
                <a16:creationId xmlns:a16="http://schemas.microsoft.com/office/drawing/2014/main" id="{67EDE967-96A0-4E60-8962-462DD46B5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3" name="Picture 3">
            <a:extLst>
              <a:ext uri="{FF2B5EF4-FFF2-40B4-BE49-F238E27FC236}">
                <a16:creationId xmlns:a16="http://schemas.microsoft.com/office/drawing/2014/main" id="{E055709D-EE07-403F-8072-2CB679EA7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
            <a:ext cx="8382000" cy="676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934" name="Rectangle 4">
            <a:extLst>
              <a:ext uri="{FF2B5EF4-FFF2-40B4-BE49-F238E27FC236}">
                <a16:creationId xmlns:a16="http://schemas.microsoft.com/office/drawing/2014/main" id="{0337C29C-EDE8-4D91-8947-8237D45CF0BB}"/>
              </a:ext>
            </a:extLst>
          </p:cNvPr>
          <p:cNvSpPr>
            <a:spLocks noChangeArrowheads="1"/>
          </p:cNvSpPr>
          <p:nvPr/>
        </p:nvSpPr>
        <p:spPr bwMode="auto">
          <a:xfrm>
            <a:off x="7315200" y="2514600"/>
            <a:ext cx="1604963" cy="711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JPEG default</a:t>
            </a:r>
          </a:p>
          <a:p>
            <a:pPr eaLnBrk="1" hangingPunct="1"/>
            <a:r>
              <a:rPr lang="en-US" altLang="zh-CN">
                <a:solidFill>
                  <a:schemeClr val="tx1"/>
                </a:solidFill>
                <a:latin typeface="Tahoma" panose="020B0604030504040204" pitchFamily="34" charset="0"/>
                <a:ea typeface="PMingLiU" panose="02020500000000000000" pitchFamily="18" charset="-120"/>
              </a:rPr>
              <a:t> AC 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a:extLst>
              <a:ext uri="{FF2B5EF4-FFF2-40B4-BE49-F238E27FC236}">
                <a16:creationId xmlns:a16="http://schemas.microsoft.com/office/drawing/2014/main" id="{13C27C1A-E52E-468F-A532-9D556B34717D}"/>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4339" name="灯片编号占位符 5">
            <a:extLst>
              <a:ext uri="{FF2B5EF4-FFF2-40B4-BE49-F238E27FC236}">
                <a16:creationId xmlns:a16="http://schemas.microsoft.com/office/drawing/2014/main" id="{4065210E-5F07-441B-8AB0-8DF988B10D1D}"/>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7213113-B86E-4146-B76A-5656DB9A20C0}" type="slidenum">
              <a:rPr lang="zh-CN" altLang="zh-CN" sz="1200">
                <a:solidFill>
                  <a:schemeClr val="tx1"/>
                </a:solidFill>
              </a:rPr>
              <a:pPr/>
              <a:t>11</a:t>
            </a:fld>
            <a:endParaRPr lang="zh-CN" altLang="zh-CN" sz="1200">
              <a:solidFill>
                <a:schemeClr val="tx1"/>
              </a:solidFill>
            </a:endParaRPr>
          </a:p>
        </p:txBody>
      </p:sp>
      <p:sp>
        <p:nvSpPr>
          <p:cNvPr id="14340" name="Rectangle 2">
            <a:extLst>
              <a:ext uri="{FF2B5EF4-FFF2-40B4-BE49-F238E27FC236}">
                <a16:creationId xmlns:a16="http://schemas.microsoft.com/office/drawing/2014/main" id="{7F3102C7-C046-46CA-A117-E745C644AE41}"/>
              </a:ext>
            </a:extLst>
          </p:cNvPr>
          <p:cNvSpPr>
            <a:spLocks noGrp="1" noChangeArrowheads="1"/>
          </p:cNvSpPr>
          <p:nvPr>
            <p:ph type="title"/>
          </p:nvPr>
        </p:nvSpPr>
        <p:spPr/>
        <p:txBody>
          <a:bodyPr/>
          <a:lstStyle/>
          <a:p>
            <a:pPr eaLnBrk="1" hangingPunct="1"/>
            <a:r>
              <a:rPr lang="zh-CN" altLang="zh-CN" dirty="0"/>
              <a:t>1. 编码冗余</a:t>
            </a:r>
            <a:r>
              <a:rPr lang="zh-CN" altLang="zh-CN" sz="2000" dirty="0"/>
              <a:t>(</a:t>
            </a:r>
            <a:r>
              <a:rPr lang="en-US" altLang="zh-CN" sz="2000" dirty="0">
                <a:cs typeface="Arial" panose="020B0604020202020204" pitchFamily="34" charset="0"/>
              </a:rPr>
              <a:t>Coding Redundancy</a:t>
            </a:r>
            <a:r>
              <a:rPr lang="zh-CN" altLang="zh-CN" sz="2000" dirty="0"/>
              <a:t>)</a:t>
            </a:r>
          </a:p>
        </p:txBody>
      </p:sp>
      <p:sp>
        <p:nvSpPr>
          <p:cNvPr id="14341" name="Rectangle 3">
            <a:extLst>
              <a:ext uri="{FF2B5EF4-FFF2-40B4-BE49-F238E27FC236}">
                <a16:creationId xmlns:a16="http://schemas.microsoft.com/office/drawing/2014/main" id="{57E99003-A350-460B-B9B1-A62F1D0F08C7}"/>
              </a:ext>
            </a:extLst>
          </p:cNvPr>
          <p:cNvSpPr>
            <a:spLocks noGrp="1" noChangeArrowheads="1"/>
          </p:cNvSpPr>
          <p:nvPr>
            <p:ph type="body" idx="1"/>
          </p:nvPr>
        </p:nvSpPr>
        <p:spPr/>
        <p:txBody>
          <a:bodyPr/>
          <a:lstStyle/>
          <a:p>
            <a:pPr eaLnBrk="1" hangingPunct="1"/>
            <a:r>
              <a:rPr lang="zh-CN" altLang="zh-CN" sz="2400" dirty="0"/>
              <a:t>编码冗余：如果一个图像的灰度级编码，使用了多于实际需要的编码符号，就称该图像包含了编码冗余。</a:t>
            </a:r>
          </a:p>
          <a:p>
            <a:pPr eaLnBrk="1" hangingPunct="1"/>
            <a:endParaRPr lang="zh-CN" altLang="zh-CN" dirty="0"/>
          </a:p>
          <a:p>
            <a:pPr eaLnBrk="1" hangingPunct="1"/>
            <a:r>
              <a:rPr lang="zh-CN" altLang="zh-CN" sz="2400" dirty="0"/>
              <a:t>消除编码冗余：</a:t>
            </a:r>
          </a:p>
          <a:p>
            <a:pPr lvl="1" eaLnBrk="1" hangingPunct="1"/>
            <a:r>
              <a:rPr lang="zh-CN" altLang="zh-CN" dirty="0"/>
              <a:t>可变长编码（</a:t>
            </a:r>
            <a:r>
              <a:rPr lang="en-US" altLang="zh-CN" dirty="0">
                <a:solidFill>
                  <a:schemeClr val="hlink"/>
                </a:solidFill>
              </a:rPr>
              <a:t>Variable-length </a:t>
            </a:r>
            <a:r>
              <a:rPr lang="zh-CN" altLang="zh-CN" dirty="0">
                <a:solidFill>
                  <a:schemeClr val="hlink"/>
                </a:solidFill>
              </a:rPr>
              <a:t>coding，VLC）</a:t>
            </a:r>
          </a:p>
          <a:p>
            <a:pPr lvl="2" eaLnBrk="1" hangingPunct="1"/>
            <a:r>
              <a:rPr lang="zh-CN" altLang="zh-CN" sz="1800" dirty="0"/>
              <a:t>The</a:t>
            </a:r>
            <a:r>
              <a:rPr lang="en-US" altLang="zh-CN" sz="1800" dirty="0"/>
              <a:t> shortest code words are assigned to the gray levels</a:t>
            </a:r>
            <a:r>
              <a:rPr lang="zh-CN" altLang="zh-CN" sz="1800" dirty="0"/>
              <a:t> </a:t>
            </a:r>
            <a:r>
              <a:rPr lang="en-US" altLang="zh-CN" sz="1800" dirty="0"/>
              <a:t>that occur most frequently in an image.</a:t>
            </a:r>
            <a:endParaRPr lang="zh-CN" altLang="zh-CN" sz="1800" dirty="0"/>
          </a:p>
          <a:p>
            <a:pPr lvl="1" eaLnBrk="1" hangingPunct="1"/>
            <a:r>
              <a:rPr lang="zh-CN" altLang="zh-CN" dirty="0"/>
              <a:t>Huffman编码；算术编码；</a:t>
            </a:r>
            <a:r>
              <a:rPr lang="zh-CN" altLang="zh-CN" dirty="0">
                <a:latin typeface="Arial" panose="020B0604020202020204" pitchFamily="34" charset="0"/>
              </a:rPr>
              <a:t>……</a:t>
            </a:r>
            <a:endParaRPr lang="zh-CN"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日期占位符 1">
            <a:extLst>
              <a:ext uri="{FF2B5EF4-FFF2-40B4-BE49-F238E27FC236}">
                <a16:creationId xmlns:a16="http://schemas.microsoft.com/office/drawing/2014/main" id="{109EA032-A276-4420-A911-2135EF47DC6D}"/>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25955" name="灯片编号占位符 3">
            <a:extLst>
              <a:ext uri="{FF2B5EF4-FFF2-40B4-BE49-F238E27FC236}">
                <a16:creationId xmlns:a16="http://schemas.microsoft.com/office/drawing/2014/main" id="{797A2155-514F-40DB-A797-DEE771942C26}"/>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336E90D6-F844-4888-ADB2-881CE12B15D4}" type="slidenum">
              <a:rPr lang="zh-CN" altLang="zh-CN" sz="1200">
                <a:solidFill>
                  <a:schemeClr val="tx1"/>
                </a:solidFill>
              </a:rPr>
              <a:pPr/>
              <a:t>110</a:t>
            </a:fld>
            <a:endParaRPr lang="zh-CN" altLang="zh-CN" sz="1200">
              <a:solidFill>
                <a:schemeClr val="tx1"/>
              </a:solidFill>
            </a:endParaRPr>
          </a:p>
        </p:txBody>
      </p:sp>
      <p:pic>
        <p:nvPicPr>
          <p:cNvPr id="125956" name="Picture 2" descr="未命名">
            <a:extLst>
              <a:ext uri="{FF2B5EF4-FFF2-40B4-BE49-F238E27FC236}">
                <a16:creationId xmlns:a16="http://schemas.microsoft.com/office/drawing/2014/main" id="{597BA2D0-89D9-48D7-A209-BE86D951D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7" name="Picture 3">
            <a:extLst>
              <a:ext uri="{FF2B5EF4-FFF2-40B4-BE49-F238E27FC236}">
                <a16:creationId xmlns:a16="http://schemas.microsoft.com/office/drawing/2014/main" id="{1080EF17-BBA5-4ECB-8FD2-99D9E8F3D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5725"/>
            <a:ext cx="8382000"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958" name="Rectangle 4">
            <a:extLst>
              <a:ext uri="{FF2B5EF4-FFF2-40B4-BE49-F238E27FC236}">
                <a16:creationId xmlns:a16="http://schemas.microsoft.com/office/drawing/2014/main" id="{69E31C37-AA6A-4265-8DDA-D9686A160D8E}"/>
              </a:ext>
            </a:extLst>
          </p:cNvPr>
          <p:cNvSpPr>
            <a:spLocks noChangeArrowheads="1"/>
          </p:cNvSpPr>
          <p:nvPr/>
        </p:nvSpPr>
        <p:spPr bwMode="auto">
          <a:xfrm>
            <a:off x="3124200" y="6096000"/>
            <a:ext cx="2597150" cy="406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JPEG default AC code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日期占位符 3">
            <a:extLst>
              <a:ext uri="{FF2B5EF4-FFF2-40B4-BE49-F238E27FC236}">
                <a16:creationId xmlns:a16="http://schemas.microsoft.com/office/drawing/2014/main" id="{842EF7C4-7E0A-4FD4-9E8C-3CC4F863D14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26979" name="灯片编号占位符 5">
            <a:extLst>
              <a:ext uri="{FF2B5EF4-FFF2-40B4-BE49-F238E27FC236}">
                <a16:creationId xmlns:a16="http://schemas.microsoft.com/office/drawing/2014/main" id="{04E262AE-CF13-4B87-A0C1-374FB5ECD7EA}"/>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7C9A5EC9-1755-49C0-914F-A09F50D7D196}" type="slidenum">
              <a:rPr lang="zh-CN" altLang="zh-CN" sz="1200">
                <a:solidFill>
                  <a:schemeClr val="tx1"/>
                </a:solidFill>
              </a:rPr>
              <a:pPr/>
              <a:t>111</a:t>
            </a:fld>
            <a:endParaRPr lang="zh-CN" altLang="zh-CN" sz="1200">
              <a:solidFill>
                <a:schemeClr val="tx1"/>
              </a:solidFill>
            </a:endParaRPr>
          </a:p>
        </p:txBody>
      </p:sp>
      <p:sp>
        <p:nvSpPr>
          <p:cNvPr id="126980" name="Rectangle 2">
            <a:extLst>
              <a:ext uri="{FF2B5EF4-FFF2-40B4-BE49-F238E27FC236}">
                <a16:creationId xmlns:a16="http://schemas.microsoft.com/office/drawing/2014/main" id="{A16081DD-607C-480D-BD77-0C6ABD04DE87}"/>
              </a:ext>
            </a:extLst>
          </p:cNvPr>
          <p:cNvSpPr>
            <a:spLocks noGrp="1" noChangeArrowheads="1"/>
          </p:cNvSpPr>
          <p:nvPr>
            <p:ph type="title"/>
          </p:nvPr>
        </p:nvSpPr>
        <p:spPr/>
        <p:txBody>
          <a:bodyPr/>
          <a:lstStyle/>
          <a:p>
            <a:pPr eaLnBrk="1" hangingPunct="1"/>
            <a:r>
              <a:rPr lang="en-US" altLang="zh-CN">
                <a:cs typeface="Times New Roman" panose="02020603050405020304" pitchFamily="18" charset="0"/>
              </a:rPr>
              <a:t>An Example of JPEG</a:t>
            </a:r>
          </a:p>
        </p:txBody>
      </p:sp>
      <p:sp>
        <p:nvSpPr>
          <p:cNvPr id="126981" name="Rectangle 3">
            <a:extLst>
              <a:ext uri="{FF2B5EF4-FFF2-40B4-BE49-F238E27FC236}">
                <a16:creationId xmlns:a16="http://schemas.microsoft.com/office/drawing/2014/main" id="{4C54C6FA-7F7C-44E5-B836-860A03DB8B50}"/>
              </a:ext>
            </a:extLst>
          </p:cNvPr>
          <p:cNvSpPr>
            <a:spLocks noGrp="1" noChangeArrowheads="1"/>
          </p:cNvSpPr>
          <p:nvPr>
            <p:ph type="body" idx="1"/>
          </p:nvPr>
        </p:nvSpPr>
        <p:spPr>
          <a:xfrm>
            <a:off x="609600" y="990600"/>
            <a:ext cx="7772400" cy="4114800"/>
          </a:xfrm>
        </p:spPr>
        <p:txBody>
          <a:bodyPr/>
          <a:lstStyle/>
          <a:p>
            <a:pPr eaLnBrk="1" hangingPunct="1"/>
            <a:r>
              <a:rPr lang="en-US" altLang="zh-CN" sz="2400">
                <a:cs typeface="Times New Roman" panose="02020603050405020304" pitchFamily="18" charset="0"/>
              </a:rPr>
              <a:t>Input image </a:t>
            </a:r>
            <a:r>
              <a:rPr lang="zh-CN" altLang="zh-CN" sz="2400">
                <a:cs typeface="Times New Roman" panose="02020603050405020304" pitchFamily="18" charset="0"/>
              </a:rPr>
              <a:t>(8</a:t>
            </a:r>
            <a:r>
              <a:rPr lang="zh-CN" altLang="zh-CN" sz="2400"/>
              <a:t>×</a:t>
            </a:r>
            <a:r>
              <a:rPr lang="zh-CN" altLang="zh-CN" sz="2400">
                <a:cs typeface="Times New Roman" panose="02020603050405020304" pitchFamily="18" charset="0"/>
              </a:rPr>
              <a:t>8)</a:t>
            </a:r>
          </a:p>
          <a:p>
            <a:pPr lvl="1" eaLnBrk="1" hangingPunct="1"/>
            <a:r>
              <a:rPr lang="en-US" altLang="zh-CN" sz="2000">
                <a:cs typeface="Times New Roman" panose="02020603050405020304" pitchFamily="18" charset="0"/>
              </a:rPr>
              <a:t>Gray </a:t>
            </a:r>
            <a:r>
              <a:rPr lang="zh-CN" altLang="zh-CN" sz="2000">
                <a:cs typeface="Times New Roman" panose="02020603050405020304" pitchFamily="18" charset="0"/>
              </a:rPr>
              <a:t>scale=2</a:t>
            </a:r>
            <a:r>
              <a:rPr lang="zh-CN" altLang="zh-CN" sz="2000" baseline="30000">
                <a:cs typeface="Times New Roman" panose="02020603050405020304" pitchFamily="18" charset="0"/>
              </a:rPr>
              <a:t>8</a:t>
            </a:r>
            <a:r>
              <a:rPr lang="zh-CN" altLang="zh-CN" sz="2000">
                <a:cs typeface="Times New Roman" panose="02020603050405020304" pitchFamily="18" charset="0"/>
              </a:rPr>
              <a:t>=256</a:t>
            </a:r>
            <a:r>
              <a:rPr lang="en-US" altLang="zh-CN" sz="2000">
                <a:cs typeface="Times New Roman" panose="02020603050405020304" pitchFamily="18" charset="0"/>
              </a:rPr>
              <a:t> </a:t>
            </a:r>
          </a:p>
        </p:txBody>
      </p:sp>
      <p:graphicFrame>
        <p:nvGraphicFramePr>
          <p:cNvPr id="126982" name="Object 4">
            <a:extLst>
              <a:ext uri="{FF2B5EF4-FFF2-40B4-BE49-F238E27FC236}">
                <a16:creationId xmlns:a16="http://schemas.microsoft.com/office/drawing/2014/main" id="{E5702D60-550D-4ACC-B39E-87200B616600}"/>
              </a:ext>
            </a:extLst>
          </p:cNvPr>
          <p:cNvGraphicFramePr>
            <a:graphicFrameLocks noChangeAspect="1"/>
          </p:cNvGraphicFramePr>
          <p:nvPr/>
        </p:nvGraphicFramePr>
        <p:xfrm>
          <a:off x="1600200" y="2057400"/>
          <a:ext cx="5867400" cy="3863975"/>
        </p:xfrm>
        <a:graphic>
          <a:graphicData uri="http://schemas.openxmlformats.org/presentationml/2006/ole">
            <mc:AlternateContent xmlns:mc="http://schemas.openxmlformats.org/markup-compatibility/2006">
              <mc:Choice xmlns:v="urn:schemas-microsoft-com:vml" Requires="v">
                <p:oleObj spid="_x0000_s54342" r:id="rId3" imgW="2743200" imgH="1803400" progId="Equation.3">
                  <p:embed/>
                </p:oleObj>
              </mc:Choice>
              <mc:Fallback>
                <p:oleObj r:id="rId3" imgW="2743200" imgH="180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057400"/>
                        <a:ext cx="5867400" cy="3863975"/>
                      </a:xfrm>
                      <a:prstGeom prst="rect">
                        <a:avLst/>
                      </a:prstGeom>
                      <a:solidFill>
                        <a:srgbClr val="FFCC99"/>
                      </a:solidFill>
                      <a:ln w="9525">
                        <a:solidFill>
                          <a:schemeClr val="tx1"/>
                        </a:solidFill>
                        <a:miter lim="800000"/>
                        <a:headEnd/>
                        <a:tailEnd/>
                      </a:ln>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日期占位符 3">
            <a:extLst>
              <a:ext uri="{FF2B5EF4-FFF2-40B4-BE49-F238E27FC236}">
                <a16:creationId xmlns:a16="http://schemas.microsoft.com/office/drawing/2014/main" id="{CE28657D-8B41-45B3-95C9-6F00CA8EEEDE}"/>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28003" name="灯片编号占位符 5">
            <a:extLst>
              <a:ext uri="{FF2B5EF4-FFF2-40B4-BE49-F238E27FC236}">
                <a16:creationId xmlns:a16="http://schemas.microsoft.com/office/drawing/2014/main" id="{99425FCF-8337-4052-A406-31BE6AB37EA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203CF28-225F-4157-94C8-5CC7E20686A7}" type="slidenum">
              <a:rPr lang="zh-CN" altLang="zh-CN" sz="1200">
                <a:solidFill>
                  <a:schemeClr val="tx1"/>
                </a:solidFill>
              </a:rPr>
              <a:pPr/>
              <a:t>112</a:t>
            </a:fld>
            <a:endParaRPr lang="zh-CN" altLang="zh-CN" sz="1200">
              <a:solidFill>
                <a:schemeClr val="tx1"/>
              </a:solidFill>
            </a:endParaRPr>
          </a:p>
        </p:txBody>
      </p:sp>
      <p:sp>
        <p:nvSpPr>
          <p:cNvPr id="128004" name="Rectangle 2">
            <a:extLst>
              <a:ext uri="{FF2B5EF4-FFF2-40B4-BE49-F238E27FC236}">
                <a16:creationId xmlns:a16="http://schemas.microsoft.com/office/drawing/2014/main" id="{4A7DFDE2-342B-4757-8783-14FD451EE37E}"/>
              </a:ext>
            </a:extLst>
          </p:cNvPr>
          <p:cNvSpPr>
            <a:spLocks noGrp="1" noChangeArrowheads="1"/>
          </p:cNvSpPr>
          <p:nvPr>
            <p:ph type="title"/>
          </p:nvPr>
        </p:nvSpPr>
        <p:spPr/>
        <p:txBody>
          <a:bodyPr/>
          <a:lstStyle/>
          <a:p>
            <a:pPr eaLnBrk="1" hangingPunct="1"/>
            <a:r>
              <a:rPr lang="en-US" altLang="zh-CN">
                <a:cs typeface="Times New Roman" panose="02020603050405020304" pitchFamily="18" charset="0"/>
              </a:rPr>
              <a:t>An Example of JPEG</a:t>
            </a:r>
            <a:endParaRPr lang="en-US" altLang="zh-CN" sz="2000">
              <a:cs typeface="Times New Roman" panose="02020603050405020304" pitchFamily="18" charset="0"/>
            </a:endParaRPr>
          </a:p>
        </p:txBody>
      </p:sp>
      <p:sp>
        <p:nvSpPr>
          <p:cNvPr id="128005" name="Rectangle 3">
            <a:extLst>
              <a:ext uri="{FF2B5EF4-FFF2-40B4-BE49-F238E27FC236}">
                <a16:creationId xmlns:a16="http://schemas.microsoft.com/office/drawing/2014/main" id="{6941B692-BB4D-417B-AC4D-6FB246B6B48D}"/>
              </a:ext>
            </a:extLst>
          </p:cNvPr>
          <p:cNvSpPr>
            <a:spLocks noGrp="1" noChangeArrowheads="1"/>
          </p:cNvSpPr>
          <p:nvPr>
            <p:ph type="body" idx="1"/>
          </p:nvPr>
        </p:nvSpPr>
        <p:spPr>
          <a:xfrm>
            <a:off x="685800" y="990600"/>
            <a:ext cx="7772400" cy="4114800"/>
          </a:xfrm>
        </p:spPr>
        <p:txBody>
          <a:bodyPr/>
          <a:lstStyle/>
          <a:p>
            <a:pPr eaLnBrk="1" hangingPunct="1"/>
            <a:r>
              <a:rPr lang="en-US" altLang="zh-CN" sz="2400">
                <a:cs typeface="Times New Roman" panose="02020603050405020304" pitchFamily="18" charset="0"/>
              </a:rPr>
              <a:t>Shifted image</a:t>
            </a:r>
          </a:p>
          <a:p>
            <a:pPr lvl="1" eaLnBrk="1" hangingPunct="1"/>
            <a:r>
              <a:rPr lang="en-US" altLang="zh-CN" sz="2000">
                <a:cs typeface="Times New Roman" panose="02020603050405020304" pitchFamily="18" charset="0"/>
              </a:rPr>
              <a:t>Each pixel is shifted by </a:t>
            </a:r>
          </a:p>
        </p:txBody>
      </p:sp>
      <p:graphicFrame>
        <p:nvGraphicFramePr>
          <p:cNvPr id="128006" name="Object 4">
            <a:extLst>
              <a:ext uri="{FF2B5EF4-FFF2-40B4-BE49-F238E27FC236}">
                <a16:creationId xmlns:a16="http://schemas.microsoft.com/office/drawing/2014/main" id="{2AF3F1B4-C32C-496A-9CC7-43D3560D2F48}"/>
              </a:ext>
            </a:extLst>
          </p:cNvPr>
          <p:cNvGraphicFramePr>
            <a:graphicFrameLocks noChangeAspect="1"/>
          </p:cNvGraphicFramePr>
          <p:nvPr/>
        </p:nvGraphicFramePr>
        <p:xfrm>
          <a:off x="1143000" y="1905000"/>
          <a:ext cx="6934200" cy="3944938"/>
        </p:xfrm>
        <a:graphic>
          <a:graphicData uri="http://schemas.openxmlformats.org/presentationml/2006/ole">
            <mc:AlternateContent xmlns:mc="http://schemas.openxmlformats.org/markup-compatibility/2006">
              <mc:Choice xmlns:v="urn:schemas-microsoft-com:vml" Requires="v">
                <p:oleObj spid="_x0000_s55434" r:id="rId3" imgW="3175000" imgH="1803400" progId="Equation.3">
                  <p:embed/>
                </p:oleObj>
              </mc:Choice>
              <mc:Fallback>
                <p:oleObj r:id="rId3" imgW="3175000" imgH="180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05000"/>
                        <a:ext cx="6934200" cy="3944938"/>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128007" name="Object 5">
            <a:extLst>
              <a:ext uri="{FF2B5EF4-FFF2-40B4-BE49-F238E27FC236}">
                <a16:creationId xmlns:a16="http://schemas.microsoft.com/office/drawing/2014/main" id="{65AD044B-E4F6-4B1B-906F-DBC2F58863C9}"/>
              </a:ext>
            </a:extLst>
          </p:cNvPr>
          <p:cNvGraphicFramePr>
            <a:graphicFrameLocks noChangeAspect="1"/>
          </p:cNvGraphicFramePr>
          <p:nvPr/>
        </p:nvGraphicFramePr>
        <p:xfrm>
          <a:off x="5029200" y="1447800"/>
          <a:ext cx="1573213" cy="406400"/>
        </p:xfrm>
        <a:graphic>
          <a:graphicData uri="http://schemas.openxmlformats.org/presentationml/2006/ole">
            <mc:AlternateContent xmlns:mc="http://schemas.openxmlformats.org/markup-compatibility/2006">
              <mc:Choice xmlns:v="urn:schemas-microsoft-com:vml" Requires="v">
                <p:oleObj spid="_x0000_s55435" r:id="rId5" imgW="787058" imgH="203112" progId="Equation.3">
                  <p:embed/>
                </p:oleObj>
              </mc:Choice>
              <mc:Fallback>
                <p:oleObj r:id="rId5" imgW="787058"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447800"/>
                        <a:ext cx="1573213" cy="406400"/>
                      </a:xfrm>
                      <a:prstGeom prst="rect">
                        <a:avLst/>
                      </a:prstGeom>
                      <a:solidFill>
                        <a:srgbClr val="CCFFFF"/>
                      </a:solidFill>
                      <a:ln w="9525">
                        <a:solidFill>
                          <a:schemeClr val="tx1"/>
                        </a:solidFill>
                        <a:miter lim="800000"/>
                        <a:headEnd/>
                        <a:tailEnd/>
                      </a:ln>
                    </p:spPr>
                  </p:pic>
                </p:oleObj>
              </mc:Fallback>
            </mc:AlternateContent>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日期占位符 3">
            <a:extLst>
              <a:ext uri="{FF2B5EF4-FFF2-40B4-BE49-F238E27FC236}">
                <a16:creationId xmlns:a16="http://schemas.microsoft.com/office/drawing/2014/main" id="{3AD8114C-5A6C-4388-AA21-F61CE1680AB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29027" name="灯片编号占位符 5">
            <a:extLst>
              <a:ext uri="{FF2B5EF4-FFF2-40B4-BE49-F238E27FC236}">
                <a16:creationId xmlns:a16="http://schemas.microsoft.com/office/drawing/2014/main" id="{8B81454F-4AD9-4DC3-A200-662DE08BB854}"/>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286C1FFB-034F-45E9-8ED9-7CE1E597503D}" type="slidenum">
              <a:rPr lang="zh-CN" altLang="zh-CN" sz="1200">
                <a:solidFill>
                  <a:schemeClr val="tx1"/>
                </a:solidFill>
              </a:rPr>
              <a:pPr/>
              <a:t>113</a:t>
            </a:fld>
            <a:endParaRPr lang="zh-CN" altLang="zh-CN" sz="1200">
              <a:solidFill>
                <a:schemeClr val="tx1"/>
              </a:solidFill>
            </a:endParaRPr>
          </a:p>
        </p:txBody>
      </p:sp>
      <p:sp>
        <p:nvSpPr>
          <p:cNvPr id="129028" name="Rectangle 2">
            <a:extLst>
              <a:ext uri="{FF2B5EF4-FFF2-40B4-BE49-F238E27FC236}">
                <a16:creationId xmlns:a16="http://schemas.microsoft.com/office/drawing/2014/main" id="{1C55775C-D00F-46D3-955B-5F13A511A4DA}"/>
              </a:ext>
            </a:extLst>
          </p:cNvPr>
          <p:cNvSpPr>
            <a:spLocks noGrp="1" noChangeArrowheads="1"/>
          </p:cNvSpPr>
          <p:nvPr>
            <p:ph type="title"/>
          </p:nvPr>
        </p:nvSpPr>
        <p:spPr/>
        <p:txBody>
          <a:bodyPr/>
          <a:lstStyle/>
          <a:p>
            <a:pPr eaLnBrk="1" hangingPunct="1"/>
            <a:r>
              <a:rPr lang="en-US" altLang="zh-CN">
                <a:cs typeface="Times New Roman" panose="02020603050405020304" pitchFamily="18" charset="0"/>
              </a:rPr>
              <a:t>An Example of JPEG</a:t>
            </a:r>
          </a:p>
        </p:txBody>
      </p:sp>
      <p:sp>
        <p:nvSpPr>
          <p:cNvPr id="129029" name="Rectangle 3">
            <a:extLst>
              <a:ext uri="{FF2B5EF4-FFF2-40B4-BE49-F238E27FC236}">
                <a16:creationId xmlns:a16="http://schemas.microsoft.com/office/drawing/2014/main" id="{FE8A34F6-E3D4-4EE1-A7FB-B0C7468F0E08}"/>
              </a:ext>
            </a:extLst>
          </p:cNvPr>
          <p:cNvSpPr>
            <a:spLocks noGrp="1" noChangeArrowheads="1"/>
          </p:cNvSpPr>
          <p:nvPr>
            <p:ph type="body" idx="1"/>
          </p:nvPr>
        </p:nvSpPr>
        <p:spPr>
          <a:xfrm>
            <a:off x="609600" y="990600"/>
            <a:ext cx="7772400" cy="4114800"/>
          </a:xfrm>
        </p:spPr>
        <p:txBody>
          <a:bodyPr/>
          <a:lstStyle/>
          <a:p>
            <a:pPr eaLnBrk="1" hangingPunct="1"/>
            <a:r>
              <a:rPr lang="en-US" altLang="zh-CN" sz="2400">
                <a:cs typeface="Times New Roman" panose="02020603050405020304" pitchFamily="18" charset="0"/>
              </a:rPr>
              <a:t>Transformed image</a:t>
            </a:r>
            <a:r>
              <a:rPr lang="zh-CN" altLang="zh-CN" sz="2400">
                <a:cs typeface="Times New Roman" panose="02020603050405020304" pitchFamily="18" charset="0"/>
              </a:rPr>
              <a:t> </a:t>
            </a:r>
            <a:r>
              <a:rPr lang="zh-CN" altLang="zh-CN" sz="2400" i="1">
                <a:cs typeface="Times New Roman" panose="02020603050405020304" pitchFamily="18" charset="0"/>
              </a:rPr>
              <a:t>T</a:t>
            </a:r>
            <a:r>
              <a:rPr lang="zh-CN" altLang="zh-CN" sz="2400">
                <a:cs typeface="Times New Roman" panose="02020603050405020304" pitchFamily="18" charset="0"/>
              </a:rPr>
              <a:t>(</a:t>
            </a:r>
            <a:r>
              <a:rPr lang="zh-CN" altLang="zh-CN" sz="2400" i="1">
                <a:cs typeface="Times New Roman" panose="02020603050405020304" pitchFamily="18" charset="0"/>
              </a:rPr>
              <a:t>u</a:t>
            </a:r>
            <a:r>
              <a:rPr lang="zh-CN" altLang="zh-CN" sz="2400">
                <a:cs typeface="Times New Roman" panose="02020603050405020304" pitchFamily="18" charset="0"/>
              </a:rPr>
              <a:t>,</a:t>
            </a:r>
            <a:r>
              <a:rPr lang="zh-CN" altLang="zh-CN" sz="2400" i="1">
                <a:cs typeface="Times New Roman" panose="02020603050405020304" pitchFamily="18" charset="0"/>
              </a:rPr>
              <a:t>v</a:t>
            </a:r>
            <a:r>
              <a:rPr lang="zh-CN" altLang="zh-CN" sz="2400">
                <a:cs typeface="Times New Roman" panose="02020603050405020304" pitchFamily="18" charset="0"/>
              </a:rPr>
              <a:t>)</a:t>
            </a:r>
            <a:endParaRPr lang="en-US" altLang="zh-CN" sz="2400">
              <a:cs typeface="Times New Roman" panose="02020603050405020304" pitchFamily="18" charset="0"/>
            </a:endParaRPr>
          </a:p>
        </p:txBody>
      </p:sp>
      <p:graphicFrame>
        <p:nvGraphicFramePr>
          <p:cNvPr id="129030" name="Object 4">
            <a:extLst>
              <a:ext uri="{FF2B5EF4-FFF2-40B4-BE49-F238E27FC236}">
                <a16:creationId xmlns:a16="http://schemas.microsoft.com/office/drawing/2014/main" id="{8B1C2573-14A3-4FCE-9C4D-EF326701F045}"/>
              </a:ext>
            </a:extLst>
          </p:cNvPr>
          <p:cNvGraphicFramePr>
            <a:graphicFrameLocks noChangeAspect="1"/>
          </p:cNvGraphicFramePr>
          <p:nvPr/>
        </p:nvGraphicFramePr>
        <p:xfrm>
          <a:off x="457200" y="1825625"/>
          <a:ext cx="8153400" cy="3898900"/>
        </p:xfrm>
        <a:graphic>
          <a:graphicData uri="http://schemas.openxmlformats.org/presentationml/2006/ole">
            <mc:AlternateContent xmlns:mc="http://schemas.openxmlformats.org/markup-compatibility/2006">
              <mc:Choice xmlns:v="urn:schemas-microsoft-com:vml" Requires="v">
                <p:oleObj spid="_x0000_s56390" r:id="rId3" imgW="3771900" imgH="1803400" progId="Equation.3">
                  <p:embed/>
                </p:oleObj>
              </mc:Choice>
              <mc:Fallback>
                <p:oleObj r:id="rId3" imgW="3771900" imgH="180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825625"/>
                        <a:ext cx="8153400" cy="3898900"/>
                      </a:xfrm>
                      <a:prstGeom prst="rect">
                        <a:avLst/>
                      </a:prstGeom>
                      <a:solidFill>
                        <a:srgbClr val="FFFF99"/>
                      </a:solidFill>
                      <a:ln w="9525">
                        <a:solidFill>
                          <a:schemeClr val="tx1"/>
                        </a:solidFill>
                        <a:miter lim="800000"/>
                        <a:headEnd/>
                        <a:tailEnd/>
                      </a:ln>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日期占位符 3">
            <a:extLst>
              <a:ext uri="{FF2B5EF4-FFF2-40B4-BE49-F238E27FC236}">
                <a16:creationId xmlns:a16="http://schemas.microsoft.com/office/drawing/2014/main" id="{D9BF2164-A192-41A7-A022-5E0E81BF30E7}"/>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30051" name="灯片编号占位符 5">
            <a:extLst>
              <a:ext uri="{FF2B5EF4-FFF2-40B4-BE49-F238E27FC236}">
                <a16:creationId xmlns:a16="http://schemas.microsoft.com/office/drawing/2014/main" id="{503CB798-D125-4878-9F9F-0CF385436342}"/>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35765FFC-3D33-4110-A37D-037A2C7AA966}" type="slidenum">
              <a:rPr lang="zh-CN" altLang="zh-CN" sz="1200">
                <a:solidFill>
                  <a:schemeClr val="tx1"/>
                </a:solidFill>
              </a:rPr>
              <a:pPr/>
              <a:t>114</a:t>
            </a:fld>
            <a:endParaRPr lang="zh-CN" altLang="zh-CN" sz="1200">
              <a:solidFill>
                <a:schemeClr val="tx1"/>
              </a:solidFill>
            </a:endParaRPr>
          </a:p>
        </p:txBody>
      </p:sp>
      <p:sp>
        <p:nvSpPr>
          <p:cNvPr id="130052" name="Rectangle 2">
            <a:extLst>
              <a:ext uri="{FF2B5EF4-FFF2-40B4-BE49-F238E27FC236}">
                <a16:creationId xmlns:a16="http://schemas.microsoft.com/office/drawing/2014/main" id="{6B3D0150-0A11-4862-8780-0B85DB8526F5}"/>
              </a:ext>
            </a:extLst>
          </p:cNvPr>
          <p:cNvSpPr>
            <a:spLocks noGrp="1" noChangeArrowheads="1"/>
          </p:cNvSpPr>
          <p:nvPr>
            <p:ph type="title"/>
          </p:nvPr>
        </p:nvSpPr>
        <p:spPr/>
        <p:txBody>
          <a:bodyPr/>
          <a:lstStyle/>
          <a:p>
            <a:pPr eaLnBrk="1" hangingPunct="1"/>
            <a:r>
              <a:rPr lang="en-US" altLang="zh-CN">
                <a:cs typeface="Times New Roman" panose="02020603050405020304" pitchFamily="18" charset="0"/>
              </a:rPr>
              <a:t>An Example of JPEG</a:t>
            </a:r>
          </a:p>
        </p:txBody>
      </p:sp>
      <p:sp>
        <p:nvSpPr>
          <p:cNvPr id="130053" name="Rectangle 3">
            <a:extLst>
              <a:ext uri="{FF2B5EF4-FFF2-40B4-BE49-F238E27FC236}">
                <a16:creationId xmlns:a16="http://schemas.microsoft.com/office/drawing/2014/main" id="{7E291422-8D18-4487-AD32-6A349A960B61}"/>
              </a:ext>
            </a:extLst>
          </p:cNvPr>
          <p:cNvSpPr>
            <a:spLocks noGrp="1" noChangeArrowheads="1"/>
          </p:cNvSpPr>
          <p:nvPr>
            <p:ph type="body" idx="1"/>
          </p:nvPr>
        </p:nvSpPr>
        <p:spPr>
          <a:xfrm>
            <a:off x="609600" y="990600"/>
            <a:ext cx="7772400" cy="4114800"/>
          </a:xfrm>
        </p:spPr>
        <p:txBody>
          <a:bodyPr/>
          <a:lstStyle/>
          <a:p>
            <a:pPr eaLnBrk="1" hangingPunct="1"/>
            <a:r>
              <a:rPr lang="en-US" altLang="zh-CN" sz="2400">
                <a:cs typeface="Times New Roman" panose="02020603050405020304" pitchFamily="18" charset="0"/>
              </a:rPr>
              <a:t>Quantized transformed image</a:t>
            </a:r>
          </a:p>
        </p:txBody>
      </p:sp>
      <p:graphicFrame>
        <p:nvGraphicFramePr>
          <p:cNvPr id="130054" name="Object 4">
            <a:extLst>
              <a:ext uri="{FF2B5EF4-FFF2-40B4-BE49-F238E27FC236}">
                <a16:creationId xmlns:a16="http://schemas.microsoft.com/office/drawing/2014/main" id="{DF561FC1-B7A8-46EE-A8F8-EF8C56291D04}"/>
              </a:ext>
            </a:extLst>
          </p:cNvPr>
          <p:cNvGraphicFramePr>
            <a:graphicFrameLocks noChangeAspect="1"/>
          </p:cNvGraphicFramePr>
          <p:nvPr/>
        </p:nvGraphicFramePr>
        <p:xfrm>
          <a:off x="304800" y="1676400"/>
          <a:ext cx="5059363" cy="2878138"/>
        </p:xfrm>
        <a:graphic>
          <a:graphicData uri="http://schemas.openxmlformats.org/presentationml/2006/ole">
            <mc:AlternateContent xmlns:mc="http://schemas.openxmlformats.org/markup-compatibility/2006">
              <mc:Choice xmlns:v="urn:schemas-microsoft-com:vml" Requires="v">
                <p:oleObj spid="_x0000_s57754" r:id="rId3" imgW="3175000" imgH="1803400" progId="Equation.3">
                  <p:embed/>
                </p:oleObj>
              </mc:Choice>
              <mc:Fallback>
                <p:oleObj r:id="rId3" imgW="3175000" imgH="180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76400"/>
                        <a:ext cx="5059363" cy="2878138"/>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130055" name="Object 5">
            <a:extLst>
              <a:ext uri="{FF2B5EF4-FFF2-40B4-BE49-F238E27FC236}">
                <a16:creationId xmlns:a16="http://schemas.microsoft.com/office/drawing/2014/main" id="{A14ED9C4-9E9D-4DCF-93F3-EE2D205A0EDD}"/>
              </a:ext>
            </a:extLst>
          </p:cNvPr>
          <p:cNvGraphicFramePr>
            <a:graphicFrameLocks noChangeAspect="1"/>
          </p:cNvGraphicFramePr>
          <p:nvPr/>
        </p:nvGraphicFramePr>
        <p:xfrm>
          <a:off x="228600" y="4953000"/>
          <a:ext cx="4797425" cy="735013"/>
        </p:xfrm>
        <a:graphic>
          <a:graphicData uri="http://schemas.openxmlformats.org/presentationml/2006/ole">
            <mc:AlternateContent xmlns:mc="http://schemas.openxmlformats.org/markup-compatibility/2006">
              <mc:Choice xmlns:v="urn:schemas-microsoft-com:vml" Requires="v">
                <p:oleObj spid="_x0000_s57755" r:id="rId5" imgW="2971800" imgH="457200" progId="Equation.3">
                  <p:embed/>
                </p:oleObj>
              </mc:Choice>
              <mc:Fallback>
                <p:oleObj r:id="rId5" imgW="29718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953000"/>
                        <a:ext cx="4797425" cy="735013"/>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130056" name="Object 6">
            <a:extLst>
              <a:ext uri="{FF2B5EF4-FFF2-40B4-BE49-F238E27FC236}">
                <a16:creationId xmlns:a16="http://schemas.microsoft.com/office/drawing/2014/main" id="{499EAF24-9FEB-4B87-AA3B-2CE0B3F3A8A9}"/>
              </a:ext>
            </a:extLst>
          </p:cNvPr>
          <p:cNvGraphicFramePr>
            <a:graphicFrameLocks noChangeAspect="1"/>
          </p:cNvGraphicFramePr>
          <p:nvPr/>
        </p:nvGraphicFramePr>
        <p:xfrm>
          <a:off x="5562600" y="3810000"/>
          <a:ext cx="3429000" cy="1704975"/>
        </p:xfrm>
        <a:graphic>
          <a:graphicData uri="http://schemas.openxmlformats.org/presentationml/2006/ole">
            <mc:AlternateContent xmlns:mc="http://schemas.openxmlformats.org/markup-compatibility/2006">
              <mc:Choice xmlns:v="urn:schemas-microsoft-com:vml" Requires="v">
                <p:oleObj spid="_x0000_s57756" r:id="rId7" imgW="2743200" imgH="1803400" progId="Equation.3">
                  <p:embed/>
                </p:oleObj>
              </mc:Choice>
              <mc:Fallback>
                <p:oleObj r:id="rId7" imgW="2743200" imgH="1803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810000"/>
                        <a:ext cx="3429000" cy="1704975"/>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130057" name="Object 7">
            <a:extLst>
              <a:ext uri="{FF2B5EF4-FFF2-40B4-BE49-F238E27FC236}">
                <a16:creationId xmlns:a16="http://schemas.microsoft.com/office/drawing/2014/main" id="{18777385-2BFA-4BAF-BA33-B47D13AB42ED}"/>
              </a:ext>
            </a:extLst>
          </p:cNvPr>
          <p:cNvGraphicFramePr>
            <a:graphicFrameLocks noChangeAspect="1"/>
          </p:cNvGraphicFramePr>
          <p:nvPr/>
        </p:nvGraphicFramePr>
        <p:xfrm>
          <a:off x="5562600" y="1676400"/>
          <a:ext cx="3352800" cy="1603375"/>
        </p:xfrm>
        <a:graphic>
          <a:graphicData uri="http://schemas.openxmlformats.org/presentationml/2006/ole">
            <mc:AlternateContent xmlns:mc="http://schemas.openxmlformats.org/markup-compatibility/2006">
              <mc:Choice xmlns:v="urn:schemas-microsoft-com:vml" Requires="v">
                <p:oleObj spid="_x0000_s57757" r:id="rId9" imgW="3771900" imgH="1803400" progId="Equation.3">
                  <p:embed/>
                </p:oleObj>
              </mc:Choice>
              <mc:Fallback>
                <p:oleObj r:id="rId9" imgW="3771900" imgH="18034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1676400"/>
                        <a:ext cx="3352800" cy="1603375"/>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130058" name="Object 8">
            <a:extLst>
              <a:ext uri="{FF2B5EF4-FFF2-40B4-BE49-F238E27FC236}">
                <a16:creationId xmlns:a16="http://schemas.microsoft.com/office/drawing/2014/main" id="{725481EA-55B7-402D-AA91-74291D73FF35}"/>
              </a:ext>
            </a:extLst>
          </p:cNvPr>
          <p:cNvGraphicFramePr>
            <a:graphicFrameLocks noChangeAspect="1"/>
          </p:cNvGraphicFramePr>
          <p:nvPr/>
        </p:nvGraphicFramePr>
        <p:xfrm>
          <a:off x="7391400" y="1219200"/>
          <a:ext cx="644525" cy="284163"/>
        </p:xfrm>
        <a:graphic>
          <a:graphicData uri="http://schemas.openxmlformats.org/presentationml/2006/ole">
            <mc:AlternateContent xmlns:mc="http://schemas.openxmlformats.org/markup-compatibility/2006">
              <mc:Choice xmlns:v="urn:schemas-microsoft-com:vml" Requires="v">
                <p:oleObj spid="_x0000_s57758" r:id="rId11" imgW="457200" imgH="203200" progId="Equation.3">
                  <p:embed/>
                </p:oleObj>
              </mc:Choice>
              <mc:Fallback>
                <p:oleObj r:id="rId11" imgW="457200" imgH="203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91400" y="1219200"/>
                        <a:ext cx="644525" cy="284163"/>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130059" name="Object 9">
            <a:extLst>
              <a:ext uri="{FF2B5EF4-FFF2-40B4-BE49-F238E27FC236}">
                <a16:creationId xmlns:a16="http://schemas.microsoft.com/office/drawing/2014/main" id="{1E93517D-7BC7-4DA2-82E5-C59279143578}"/>
              </a:ext>
            </a:extLst>
          </p:cNvPr>
          <p:cNvGraphicFramePr>
            <a:graphicFrameLocks noChangeAspect="1"/>
          </p:cNvGraphicFramePr>
          <p:nvPr/>
        </p:nvGraphicFramePr>
        <p:xfrm>
          <a:off x="7391400" y="3429000"/>
          <a:ext cx="681038" cy="284163"/>
        </p:xfrm>
        <a:graphic>
          <a:graphicData uri="http://schemas.openxmlformats.org/presentationml/2006/ole">
            <mc:AlternateContent xmlns:mc="http://schemas.openxmlformats.org/markup-compatibility/2006">
              <mc:Choice xmlns:v="urn:schemas-microsoft-com:vml" Requires="v">
                <p:oleObj spid="_x0000_s57759" r:id="rId13" imgW="482600" imgH="203200" progId="Equation.3">
                  <p:embed/>
                </p:oleObj>
              </mc:Choice>
              <mc:Fallback>
                <p:oleObj r:id="rId13" imgW="482600" imgH="2032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91400" y="3429000"/>
                        <a:ext cx="681038" cy="284163"/>
                      </a:xfrm>
                      <a:prstGeom prst="rect">
                        <a:avLst/>
                      </a:prstGeom>
                      <a:solidFill>
                        <a:srgbClr val="CCFFFF"/>
                      </a:solidFill>
                      <a:ln w="9525">
                        <a:solidFill>
                          <a:schemeClr val="tx1"/>
                        </a:solidFill>
                        <a:miter lim="800000"/>
                        <a:headEnd/>
                        <a:tailEnd/>
                      </a:ln>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日期占位符 3">
            <a:extLst>
              <a:ext uri="{FF2B5EF4-FFF2-40B4-BE49-F238E27FC236}">
                <a16:creationId xmlns:a16="http://schemas.microsoft.com/office/drawing/2014/main" id="{A4827B68-CA27-43AC-BA04-8939DF154D71}"/>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31075" name="灯片编号占位符 5">
            <a:extLst>
              <a:ext uri="{FF2B5EF4-FFF2-40B4-BE49-F238E27FC236}">
                <a16:creationId xmlns:a16="http://schemas.microsoft.com/office/drawing/2014/main" id="{12E3B27B-EF83-4536-9416-EA14C3D6AC93}"/>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33A45CC-6955-4A51-8305-E68B93BBB33C}" type="slidenum">
              <a:rPr lang="zh-CN" altLang="zh-CN" sz="1200">
                <a:solidFill>
                  <a:schemeClr val="tx1"/>
                </a:solidFill>
              </a:rPr>
              <a:pPr/>
              <a:t>115</a:t>
            </a:fld>
            <a:endParaRPr lang="zh-CN" altLang="zh-CN" sz="1200">
              <a:solidFill>
                <a:schemeClr val="tx1"/>
              </a:solidFill>
            </a:endParaRPr>
          </a:p>
        </p:txBody>
      </p:sp>
      <p:sp>
        <p:nvSpPr>
          <p:cNvPr id="131076" name="Rectangle 2">
            <a:extLst>
              <a:ext uri="{FF2B5EF4-FFF2-40B4-BE49-F238E27FC236}">
                <a16:creationId xmlns:a16="http://schemas.microsoft.com/office/drawing/2014/main" id="{F97685A8-839F-4C6B-A81B-0953B50DC0CB}"/>
              </a:ext>
            </a:extLst>
          </p:cNvPr>
          <p:cNvSpPr>
            <a:spLocks noGrp="1" noChangeArrowheads="1"/>
          </p:cNvSpPr>
          <p:nvPr>
            <p:ph type="title"/>
          </p:nvPr>
        </p:nvSpPr>
        <p:spPr/>
        <p:txBody>
          <a:bodyPr/>
          <a:lstStyle/>
          <a:p>
            <a:pPr eaLnBrk="1" hangingPunct="1"/>
            <a:r>
              <a:rPr lang="en-US" altLang="zh-CN">
                <a:cs typeface="Times New Roman" panose="02020603050405020304" pitchFamily="18" charset="0"/>
              </a:rPr>
              <a:t>An Example of JPEG</a:t>
            </a:r>
          </a:p>
        </p:txBody>
      </p:sp>
      <p:sp>
        <p:nvSpPr>
          <p:cNvPr id="131077" name="Rectangle 3">
            <a:extLst>
              <a:ext uri="{FF2B5EF4-FFF2-40B4-BE49-F238E27FC236}">
                <a16:creationId xmlns:a16="http://schemas.microsoft.com/office/drawing/2014/main" id="{CF4DE233-0967-4027-9485-F078E3C8240B}"/>
              </a:ext>
            </a:extLst>
          </p:cNvPr>
          <p:cNvSpPr>
            <a:spLocks noGrp="1" noChangeArrowheads="1"/>
          </p:cNvSpPr>
          <p:nvPr>
            <p:ph type="body" idx="1"/>
          </p:nvPr>
        </p:nvSpPr>
        <p:spPr>
          <a:xfrm>
            <a:off x="609600" y="990600"/>
            <a:ext cx="7772400" cy="4114800"/>
          </a:xfrm>
        </p:spPr>
        <p:txBody>
          <a:bodyPr/>
          <a:lstStyle/>
          <a:p>
            <a:pPr eaLnBrk="1" hangingPunct="1"/>
            <a:r>
              <a:rPr lang="zh-CN" altLang="zh-CN" sz="2400">
                <a:cs typeface="Times New Roman" panose="02020603050405020304" pitchFamily="18" charset="0"/>
              </a:rPr>
              <a:t>Reorder</a:t>
            </a:r>
            <a:r>
              <a:rPr lang="en-US" altLang="zh-CN" sz="2400">
                <a:cs typeface="Times New Roman" panose="02020603050405020304" pitchFamily="18" charset="0"/>
              </a:rPr>
              <a:t> the transformed coefficients in 1-D zigzag sequence.</a:t>
            </a:r>
          </a:p>
        </p:txBody>
      </p:sp>
      <p:graphicFrame>
        <p:nvGraphicFramePr>
          <p:cNvPr id="131078" name="Object 4">
            <a:extLst>
              <a:ext uri="{FF2B5EF4-FFF2-40B4-BE49-F238E27FC236}">
                <a16:creationId xmlns:a16="http://schemas.microsoft.com/office/drawing/2014/main" id="{E020BBA2-089E-433C-97A6-63265626C4BF}"/>
              </a:ext>
            </a:extLst>
          </p:cNvPr>
          <p:cNvGraphicFramePr>
            <a:graphicFrameLocks noChangeAspect="1"/>
          </p:cNvGraphicFramePr>
          <p:nvPr/>
        </p:nvGraphicFramePr>
        <p:xfrm>
          <a:off x="228600" y="2319338"/>
          <a:ext cx="3429000" cy="2709862"/>
        </p:xfrm>
        <a:graphic>
          <a:graphicData uri="http://schemas.openxmlformats.org/presentationml/2006/ole">
            <mc:AlternateContent xmlns:mc="http://schemas.openxmlformats.org/markup-compatibility/2006">
              <mc:Choice xmlns:v="urn:schemas-microsoft-com:vml" Requires="v">
                <p:oleObj spid="_x0000_s58574" r:id="rId3" imgW="2286000" imgH="1803400" progId="Equation.3">
                  <p:embed/>
                </p:oleObj>
              </mc:Choice>
              <mc:Fallback>
                <p:oleObj r:id="rId3" imgW="2286000" imgH="180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319338"/>
                        <a:ext cx="3429000" cy="2709862"/>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131079" name="Object 5">
            <a:extLst>
              <a:ext uri="{FF2B5EF4-FFF2-40B4-BE49-F238E27FC236}">
                <a16:creationId xmlns:a16="http://schemas.microsoft.com/office/drawing/2014/main" id="{A665C104-F3EB-4196-9610-9E26689A6DE8}"/>
              </a:ext>
            </a:extLst>
          </p:cNvPr>
          <p:cNvGraphicFramePr>
            <a:graphicFrameLocks noChangeAspect="1"/>
          </p:cNvGraphicFramePr>
          <p:nvPr/>
        </p:nvGraphicFramePr>
        <p:xfrm>
          <a:off x="914400" y="1844675"/>
          <a:ext cx="7467600" cy="365125"/>
        </p:xfrm>
        <a:graphic>
          <a:graphicData uri="http://schemas.openxmlformats.org/presentationml/2006/ole">
            <mc:AlternateContent xmlns:mc="http://schemas.openxmlformats.org/markup-compatibility/2006">
              <mc:Choice xmlns:v="urn:schemas-microsoft-com:vml" Requires="v">
                <p:oleObj spid="_x0000_s58575" r:id="rId5" imgW="4085853" imgH="203024" progId="Equation.3">
                  <p:embed/>
                </p:oleObj>
              </mc:Choice>
              <mc:Fallback>
                <p:oleObj r:id="rId5" imgW="4085853" imgH="20302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844675"/>
                        <a:ext cx="7467600" cy="365125"/>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31080" name="Object 6">
            <a:extLst>
              <a:ext uri="{FF2B5EF4-FFF2-40B4-BE49-F238E27FC236}">
                <a16:creationId xmlns:a16="http://schemas.microsoft.com/office/drawing/2014/main" id="{F3036DD7-3B60-4FB4-8147-D466A030AF49}"/>
              </a:ext>
            </a:extLst>
          </p:cNvPr>
          <p:cNvGraphicFramePr>
            <a:graphicFrameLocks noChangeAspect="1"/>
          </p:cNvGraphicFramePr>
          <p:nvPr/>
        </p:nvGraphicFramePr>
        <p:xfrm>
          <a:off x="3962400" y="2319338"/>
          <a:ext cx="4740275" cy="4310062"/>
        </p:xfrm>
        <a:graphic>
          <a:graphicData uri="http://schemas.openxmlformats.org/presentationml/2006/ole">
            <mc:AlternateContent xmlns:mc="http://schemas.openxmlformats.org/markup-compatibility/2006">
              <mc:Choice xmlns:v="urn:schemas-microsoft-com:vml" Requires="v">
                <p:oleObj spid="_x0000_s58576" r:id="rId7" imgW="3175000" imgH="1803400" progId="Equation.3">
                  <p:embed/>
                </p:oleObj>
              </mc:Choice>
              <mc:Fallback>
                <p:oleObj r:id="rId7" imgW="3175000" imgH="1803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2319338"/>
                        <a:ext cx="4740275" cy="4310062"/>
                      </a:xfrm>
                      <a:prstGeom prst="rect">
                        <a:avLst/>
                      </a:prstGeom>
                      <a:solidFill>
                        <a:srgbClr val="FFFF99"/>
                      </a:solidFill>
                      <a:ln w="9525">
                        <a:solidFill>
                          <a:schemeClr val="tx1"/>
                        </a:solidFill>
                        <a:miter lim="800000"/>
                        <a:headEnd/>
                        <a:tailEnd/>
                      </a:ln>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日期占位符 3">
            <a:extLst>
              <a:ext uri="{FF2B5EF4-FFF2-40B4-BE49-F238E27FC236}">
                <a16:creationId xmlns:a16="http://schemas.microsoft.com/office/drawing/2014/main" id="{8B4BF62D-FF85-4A22-8DCF-78E154A15E81}"/>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32099" name="灯片编号占位符 5">
            <a:extLst>
              <a:ext uri="{FF2B5EF4-FFF2-40B4-BE49-F238E27FC236}">
                <a16:creationId xmlns:a16="http://schemas.microsoft.com/office/drawing/2014/main" id="{90CDE7F5-6C69-4A23-9B6F-B9464DA4EF0E}"/>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F03CE5C2-A01B-4FA8-9A56-5603FCB8F758}" type="slidenum">
              <a:rPr lang="zh-CN" altLang="zh-CN" sz="1200">
                <a:solidFill>
                  <a:schemeClr val="tx1"/>
                </a:solidFill>
              </a:rPr>
              <a:pPr/>
              <a:t>116</a:t>
            </a:fld>
            <a:endParaRPr lang="zh-CN" altLang="zh-CN" sz="1200">
              <a:solidFill>
                <a:schemeClr val="tx1"/>
              </a:solidFill>
            </a:endParaRPr>
          </a:p>
        </p:txBody>
      </p:sp>
      <p:sp>
        <p:nvSpPr>
          <p:cNvPr id="132100" name="Rectangle 2">
            <a:extLst>
              <a:ext uri="{FF2B5EF4-FFF2-40B4-BE49-F238E27FC236}">
                <a16:creationId xmlns:a16="http://schemas.microsoft.com/office/drawing/2014/main" id="{0FCA7ACA-4876-4D0D-AE6A-333C95970640}"/>
              </a:ext>
            </a:extLst>
          </p:cNvPr>
          <p:cNvSpPr>
            <a:spLocks noGrp="1" noChangeArrowheads="1"/>
          </p:cNvSpPr>
          <p:nvPr>
            <p:ph type="title"/>
          </p:nvPr>
        </p:nvSpPr>
        <p:spPr/>
        <p:txBody>
          <a:bodyPr/>
          <a:lstStyle/>
          <a:p>
            <a:pPr eaLnBrk="1" hangingPunct="1"/>
            <a:r>
              <a:rPr lang="en-US" altLang="zh-CN">
                <a:cs typeface="Times New Roman" panose="02020603050405020304" pitchFamily="18" charset="0"/>
              </a:rPr>
              <a:t>An Example of JPEG</a:t>
            </a:r>
          </a:p>
        </p:txBody>
      </p:sp>
      <p:sp>
        <p:nvSpPr>
          <p:cNvPr id="132101" name="Rectangle 3">
            <a:extLst>
              <a:ext uri="{FF2B5EF4-FFF2-40B4-BE49-F238E27FC236}">
                <a16:creationId xmlns:a16="http://schemas.microsoft.com/office/drawing/2014/main" id="{E4BE39FF-4794-4B4F-934D-08633F1B8A38}"/>
              </a:ext>
            </a:extLst>
          </p:cNvPr>
          <p:cNvSpPr>
            <a:spLocks noGrp="1" noChangeArrowheads="1"/>
          </p:cNvSpPr>
          <p:nvPr>
            <p:ph type="body" idx="1"/>
          </p:nvPr>
        </p:nvSpPr>
        <p:spPr>
          <a:xfrm>
            <a:off x="609600" y="990600"/>
            <a:ext cx="7772400" cy="4114800"/>
          </a:xfrm>
        </p:spPr>
        <p:txBody>
          <a:bodyPr/>
          <a:lstStyle/>
          <a:p>
            <a:pPr eaLnBrk="1" hangingPunct="1"/>
            <a:r>
              <a:rPr lang="en-US" altLang="zh-CN" sz="2400">
                <a:cs typeface="Times New Roman" panose="02020603050405020304" pitchFamily="18" charset="0"/>
              </a:rPr>
              <a:t>Resulting JPEG codes</a:t>
            </a:r>
            <a:endParaRPr lang="en-US" altLang="zh-CN">
              <a:cs typeface="Times New Roman" panose="02020603050405020304" pitchFamily="18" charset="0"/>
            </a:endParaRPr>
          </a:p>
          <a:p>
            <a:pPr lvl="1" eaLnBrk="1" hangingPunct="1"/>
            <a:r>
              <a:rPr lang="en-US" altLang="zh-CN" sz="2000">
                <a:cs typeface="Times New Roman" panose="02020603050405020304" pitchFamily="18" charset="0"/>
              </a:rPr>
              <a:t>DC coefficients</a:t>
            </a:r>
            <a:endParaRPr lang="en-US" altLang="zh-CN">
              <a:cs typeface="Times New Roman" panose="02020603050405020304" pitchFamily="18" charset="0"/>
            </a:endParaRPr>
          </a:p>
          <a:p>
            <a:pPr lvl="2" eaLnBrk="1" hangingPunct="1"/>
            <a:r>
              <a:rPr lang="en-US" altLang="zh-CN" sz="1900">
                <a:cs typeface="Times New Roman" panose="02020603050405020304" pitchFamily="18" charset="0"/>
              </a:rPr>
              <a:t>DPCM coding</a:t>
            </a:r>
          </a:p>
          <a:p>
            <a:pPr lvl="2" eaLnBrk="1" hangingPunct="1"/>
            <a:r>
              <a:rPr lang="en-US" altLang="zh-CN" sz="1900">
                <a:cs typeface="Times New Roman" panose="02020603050405020304" pitchFamily="18" charset="0"/>
              </a:rPr>
              <a:t>DC coefficient of the previous block is</a:t>
            </a:r>
            <a:br>
              <a:rPr lang="en-US" altLang="zh-CN" sz="1900">
                <a:cs typeface="Times New Roman" panose="02020603050405020304" pitchFamily="18" charset="0"/>
              </a:rPr>
            </a:br>
            <a:br>
              <a:rPr lang="en-US" altLang="zh-CN" sz="1900">
                <a:cs typeface="Times New Roman" panose="02020603050405020304" pitchFamily="18" charset="0"/>
              </a:rPr>
            </a:br>
            <a:br>
              <a:rPr lang="en-US" altLang="zh-CN" sz="1900">
                <a:cs typeface="Times New Roman" panose="02020603050405020304" pitchFamily="18" charset="0"/>
              </a:rPr>
            </a:br>
            <a:endParaRPr lang="en-US" altLang="zh-CN" sz="1900">
              <a:cs typeface="Times New Roman" panose="02020603050405020304" pitchFamily="18" charset="0"/>
            </a:endParaRPr>
          </a:p>
          <a:p>
            <a:pPr lvl="2" eaLnBrk="1" hangingPunct="1"/>
            <a:endParaRPr lang="zh-CN" altLang="zh-CN" sz="1900">
              <a:cs typeface="Times New Roman" panose="02020603050405020304" pitchFamily="18" charset="0"/>
            </a:endParaRPr>
          </a:p>
          <a:p>
            <a:pPr lvl="2" eaLnBrk="1" hangingPunct="1"/>
            <a:r>
              <a:rPr lang="en-US" altLang="zh-CN" sz="1900">
                <a:cs typeface="Times New Roman" panose="02020603050405020304" pitchFamily="18" charset="0"/>
              </a:rPr>
              <a:t>The resulting DC code word is  </a:t>
            </a:r>
            <a:r>
              <a:rPr lang="en-US" altLang="zh-CN" sz="1900" b="1">
                <a:cs typeface="Times New Roman" panose="02020603050405020304" pitchFamily="18" charset="0"/>
              </a:rPr>
              <a:t>101</a:t>
            </a:r>
            <a:r>
              <a:rPr lang="en-US" altLang="zh-CN" sz="1900">
                <a:cs typeface="Times New Roman" panose="02020603050405020304" pitchFamily="18" charset="0"/>
              </a:rPr>
              <a:t>0110</a:t>
            </a:r>
          </a:p>
          <a:p>
            <a:pPr lvl="2" eaLnBrk="1" hangingPunct="1"/>
            <a:endParaRPr lang="en-US" altLang="zh-CN" sz="1900">
              <a:cs typeface="Times New Roman" panose="02020603050405020304" pitchFamily="18" charset="0"/>
            </a:endParaRPr>
          </a:p>
          <a:p>
            <a:pPr lvl="2" eaLnBrk="1" hangingPunct="1">
              <a:buFont typeface="Verdana" panose="020B0604030504040204" pitchFamily="34" charset="0"/>
              <a:buNone/>
            </a:pPr>
            <a:endParaRPr lang="en-US" altLang="zh-CN" sz="1900">
              <a:cs typeface="Times New Roman" panose="02020603050405020304" pitchFamily="18" charset="0"/>
            </a:endParaRPr>
          </a:p>
          <a:p>
            <a:pPr lvl="2" eaLnBrk="1" hangingPunct="1"/>
            <a:endParaRPr lang="zh-TW" altLang="zh-CN">
              <a:cs typeface="Times New Roman" panose="02020603050405020304" pitchFamily="18" charset="0"/>
            </a:endParaRPr>
          </a:p>
        </p:txBody>
      </p:sp>
      <p:graphicFrame>
        <p:nvGraphicFramePr>
          <p:cNvPr id="132102" name="Object 4">
            <a:extLst>
              <a:ext uri="{FF2B5EF4-FFF2-40B4-BE49-F238E27FC236}">
                <a16:creationId xmlns:a16="http://schemas.microsoft.com/office/drawing/2014/main" id="{3D23D0D2-F510-46C1-84BF-94A02A00FF2B}"/>
              </a:ext>
            </a:extLst>
          </p:cNvPr>
          <p:cNvGraphicFramePr>
            <a:graphicFrameLocks noChangeAspect="1"/>
          </p:cNvGraphicFramePr>
          <p:nvPr/>
        </p:nvGraphicFramePr>
        <p:xfrm>
          <a:off x="2057400" y="2667000"/>
          <a:ext cx="4418013" cy="820738"/>
        </p:xfrm>
        <a:graphic>
          <a:graphicData uri="http://schemas.openxmlformats.org/presentationml/2006/ole">
            <mc:AlternateContent xmlns:mc="http://schemas.openxmlformats.org/markup-compatibility/2006">
              <mc:Choice xmlns:v="urn:schemas-microsoft-com:vml" Requires="v">
                <p:oleObj spid="_x0000_s59598" r:id="rId3" imgW="2476500" imgH="457200" progId="Equation.3">
                  <p:embed/>
                </p:oleObj>
              </mc:Choice>
              <mc:Fallback>
                <p:oleObj r:id="rId3" imgW="24765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4418013" cy="820738"/>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132103" name="Object 5">
            <a:extLst>
              <a:ext uri="{FF2B5EF4-FFF2-40B4-BE49-F238E27FC236}">
                <a16:creationId xmlns:a16="http://schemas.microsoft.com/office/drawing/2014/main" id="{2F454222-2D3A-42D2-BA60-C055C7906D21}"/>
              </a:ext>
            </a:extLst>
          </p:cNvPr>
          <p:cNvGraphicFramePr>
            <a:graphicFrameLocks noChangeAspect="1"/>
          </p:cNvGraphicFramePr>
          <p:nvPr/>
        </p:nvGraphicFramePr>
        <p:xfrm>
          <a:off x="6780213" y="2074863"/>
          <a:ext cx="1525587" cy="363537"/>
        </p:xfrm>
        <a:graphic>
          <a:graphicData uri="http://schemas.openxmlformats.org/presentationml/2006/ole">
            <mc:AlternateContent xmlns:mc="http://schemas.openxmlformats.org/markup-compatibility/2006">
              <mc:Choice xmlns:v="urn:schemas-microsoft-com:vml" Requires="v">
                <p:oleObj spid="_x0000_s59599" r:id="rId5" imgW="837836" imgH="203112" progId="Equation.3">
                  <p:embed/>
                </p:oleObj>
              </mc:Choice>
              <mc:Fallback>
                <p:oleObj r:id="rId5" imgW="837836"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0213" y="2074863"/>
                        <a:ext cx="1525587" cy="363537"/>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132104" name="Object 6">
            <a:extLst>
              <a:ext uri="{FF2B5EF4-FFF2-40B4-BE49-F238E27FC236}">
                <a16:creationId xmlns:a16="http://schemas.microsoft.com/office/drawing/2014/main" id="{8F1BE39B-2D9E-459A-97AD-6FEE532C7BAB}"/>
              </a:ext>
            </a:extLst>
          </p:cNvPr>
          <p:cNvGraphicFramePr>
            <a:graphicFrameLocks noChangeAspect="1"/>
          </p:cNvGraphicFramePr>
          <p:nvPr/>
        </p:nvGraphicFramePr>
        <p:xfrm>
          <a:off x="1066800" y="4419600"/>
          <a:ext cx="7004050" cy="342900"/>
        </p:xfrm>
        <a:graphic>
          <a:graphicData uri="http://schemas.openxmlformats.org/presentationml/2006/ole">
            <mc:AlternateContent xmlns:mc="http://schemas.openxmlformats.org/markup-compatibility/2006">
              <mc:Choice xmlns:v="urn:schemas-microsoft-com:vml" Requires="v">
                <p:oleObj spid="_x0000_s59600" r:id="rId7" imgW="4085853" imgH="203024" progId="Equation.3">
                  <p:embed/>
                </p:oleObj>
              </mc:Choice>
              <mc:Fallback>
                <p:oleObj r:id="rId7" imgW="4085853" imgH="20302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419600"/>
                        <a:ext cx="7004050" cy="342900"/>
                      </a:xfrm>
                      <a:prstGeom prst="rect">
                        <a:avLst/>
                      </a:prstGeom>
                      <a:solidFill>
                        <a:srgbClr val="FF99CC"/>
                      </a:solidFill>
                      <a:ln w="9525">
                        <a:solidFill>
                          <a:schemeClr val="tx1"/>
                        </a:solidFill>
                        <a:miter lim="800000"/>
                        <a:headEnd/>
                        <a:tailEnd/>
                      </a:ln>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日期占位符 3">
            <a:extLst>
              <a:ext uri="{FF2B5EF4-FFF2-40B4-BE49-F238E27FC236}">
                <a16:creationId xmlns:a16="http://schemas.microsoft.com/office/drawing/2014/main" id="{C0C372E0-850D-4A04-BB52-2457F9BB4648}"/>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33123" name="灯片编号占位符 5">
            <a:extLst>
              <a:ext uri="{FF2B5EF4-FFF2-40B4-BE49-F238E27FC236}">
                <a16:creationId xmlns:a16="http://schemas.microsoft.com/office/drawing/2014/main" id="{8387D42E-6CFA-4226-B528-46D830E0CC08}"/>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EF565C2-6A45-4DA7-B99B-02B56B266450}" type="slidenum">
              <a:rPr lang="zh-CN" altLang="zh-CN" sz="1200">
                <a:solidFill>
                  <a:schemeClr val="tx1"/>
                </a:solidFill>
              </a:rPr>
              <a:pPr/>
              <a:t>117</a:t>
            </a:fld>
            <a:endParaRPr lang="zh-CN" altLang="zh-CN" sz="1200">
              <a:solidFill>
                <a:schemeClr val="tx1"/>
              </a:solidFill>
            </a:endParaRPr>
          </a:p>
        </p:txBody>
      </p:sp>
      <p:sp>
        <p:nvSpPr>
          <p:cNvPr id="133124" name="Rectangle 2">
            <a:extLst>
              <a:ext uri="{FF2B5EF4-FFF2-40B4-BE49-F238E27FC236}">
                <a16:creationId xmlns:a16="http://schemas.microsoft.com/office/drawing/2014/main" id="{094B39DA-55A1-43B1-8CB6-2E41BF6CB377}"/>
              </a:ext>
            </a:extLst>
          </p:cNvPr>
          <p:cNvSpPr>
            <a:spLocks noGrp="1" noChangeArrowheads="1"/>
          </p:cNvSpPr>
          <p:nvPr>
            <p:ph type="title"/>
          </p:nvPr>
        </p:nvSpPr>
        <p:spPr/>
        <p:txBody>
          <a:bodyPr/>
          <a:lstStyle/>
          <a:p>
            <a:pPr eaLnBrk="1" hangingPunct="1"/>
            <a:r>
              <a:rPr lang="en-US" altLang="zh-CN">
                <a:cs typeface="Times New Roman" panose="02020603050405020304" pitchFamily="18" charset="0"/>
              </a:rPr>
              <a:t>An Example of JPEG</a:t>
            </a:r>
          </a:p>
        </p:txBody>
      </p:sp>
      <p:sp>
        <p:nvSpPr>
          <p:cNvPr id="133125" name="Rectangle 3">
            <a:extLst>
              <a:ext uri="{FF2B5EF4-FFF2-40B4-BE49-F238E27FC236}">
                <a16:creationId xmlns:a16="http://schemas.microsoft.com/office/drawing/2014/main" id="{997A76B7-69BD-4C12-B168-AB0FBFB31700}"/>
              </a:ext>
            </a:extLst>
          </p:cNvPr>
          <p:cNvSpPr>
            <a:spLocks noGrp="1" noChangeArrowheads="1"/>
          </p:cNvSpPr>
          <p:nvPr>
            <p:ph type="body" idx="1"/>
          </p:nvPr>
        </p:nvSpPr>
        <p:spPr>
          <a:xfrm>
            <a:off x="685800" y="990600"/>
            <a:ext cx="8001000" cy="4114800"/>
          </a:xfrm>
        </p:spPr>
        <p:txBody>
          <a:bodyPr/>
          <a:lstStyle/>
          <a:p>
            <a:pPr eaLnBrk="1" hangingPunct="1"/>
            <a:r>
              <a:rPr lang="en-US" altLang="zh-CN" sz="2400">
                <a:cs typeface="Times New Roman" panose="02020603050405020304" pitchFamily="18" charset="0"/>
              </a:rPr>
              <a:t>Resulting JPEG codes </a:t>
            </a:r>
          </a:p>
          <a:p>
            <a:pPr lvl="1" eaLnBrk="1" hangingPunct="1"/>
            <a:r>
              <a:rPr lang="en-US" altLang="zh-CN" sz="2000">
                <a:cs typeface="Times New Roman" panose="02020603050405020304" pitchFamily="18" charset="0"/>
              </a:rPr>
              <a:t>AC coefficients</a:t>
            </a:r>
          </a:p>
          <a:p>
            <a:pPr lvl="2" eaLnBrk="1" hangingPunct="1"/>
            <a:r>
              <a:rPr lang="en-US" altLang="zh-CN" sz="1900">
                <a:cs typeface="Times New Roman" panose="02020603050405020304" pitchFamily="18" charset="0"/>
              </a:rPr>
              <a:t>Code are assigned according to number of zeros preceding and the nonzero coefficient value.</a:t>
            </a:r>
            <a:br>
              <a:rPr lang="en-US" altLang="zh-CN" sz="1900">
                <a:cs typeface="Times New Roman" panose="02020603050405020304" pitchFamily="18" charset="0"/>
              </a:rPr>
            </a:br>
            <a:br>
              <a:rPr lang="en-US" altLang="zh-CN" sz="1900">
                <a:cs typeface="Times New Roman" panose="02020603050405020304" pitchFamily="18" charset="0"/>
              </a:rPr>
            </a:br>
            <a:br>
              <a:rPr lang="en-US" altLang="zh-CN" sz="1900">
                <a:cs typeface="Times New Roman" panose="02020603050405020304" pitchFamily="18" charset="0"/>
              </a:rPr>
            </a:br>
            <a:endParaRPr lang="en-US" altLang="zh-CN" sz="1900">
              <a:cs typeface="Times New Roman" panose="02020603050405020304" pitchFamily="18" charset="0"/>
            </a:endParaRPr>
          </a:p>
          <a:p>
            <a:pPr lvl="2" eaLnBrk="1" hangingPunct="1"/>
            <a:endParaRPr lang="zh-CN" altLang="zh-CN" sz="1900">
              <a:cs typeface="Times New Roman" panose="02020603050405020304" pitchFamily="18" charset="0"/>
            </a:endParaRPr>
          </a:p>
          <a:p>
            <a:pPr lvl="2" eaLnBrk="1" hangingPunct="1"/>
            <a:endParaRPr lang="zh-CN" altLang="zh-CN" sz="1900">
              <a:cs typeface="Times New Roman" panose="02020603050405020304" pitchFamily="18" charset="0"/>
            </a:endParaRPr>
          </a:p>
          <a:p>
            <a:pPr lvl="2" eaLnBrk="1" hangingPunct="1"/>
            <a:r>
              <a:rPr lang="en-US" altLang="zh-CN" sz="1900">
                <a:cs typeface="Times New Roman" panose="02020603050405020304" pitchFamily="18" charset="0"/>
              </a:rPr>
              <a:t>The resulting AC code word of </a:t>
            </a:r>
            <a:r>
              <a:rPr lang="en-US" altLang="zh-CN" sz="1900">
                <a:latin typeface="Arial" panose="020B0604020202020204" pitchFamily="34" charset="0"/>
                <a:cs typeface="Times New Roman" panose="02020603050405020304" pitchFamily="18" charset="0"/>
              </a:rPr>
              <a:t>–</a:t>
            </a:r>
            <a:r>
              <a:rPr lang="en-US" altLang="zh-CN" sz="1900">
                <a:cs typeface="Times New Roman" panose="02020603050405020304" pitchFamily="18" charset="0"/>
              </a:rPr>
              <a:t>3 is </a:t>
            </a:r>
            <a:r>
              <a:rPr lang="en-US" altLang="zh-CN" sz="1900" b="1">
                <a:cs typeface="Times New Roman" panose="02020603050405020304" pitchFamily="18" charset="0"/>
              </a:rPr>
              <a:t>01</a:t>
            </a:r>
            <a:r>
              <a:rPr lang="en-US" altLang="zh-CN" sz="1900">
                <a:cs typeface="Times New Roman" panose="02020603050405020304" pitchFamily="18" charset="0"/>
              </a:rPr>
              <a:t>00</a:t>
            </a:r>
          </a:p>
          <a:p>
            <a:pPr lvl="2" eaLnBrk="1" hangingPunct="1"/>
            <a:endParaRPr lang="zh-TW" altLang="zh-CN" sz="1900">
              <a:cs typeface="Times New Roman" panose="02020603050405020304" pitchFamily="18" charset="0"/>
            </a:endParaRPr>
          </a:p>
        </p:txBody>
      </p:sp>
      <p:graphicFrame>
        <p:nvGraphicFramePr>
          <p:cNvPr id="133126" name="Object 4">
            <a:extLst>
              <a:ext uri="{FF2B5EF4-FFF2-40B4-BE49-F238E27FC236}">
                <a16:creationId xmlns:a16="http://schemas.microsoft.com/office/drawing/2014/main" id="{CEC836F8-455E-41B2-BCEB-E4F393FF4445}"/>
              </a:ext>
            </a:extLst>
          </p:cNvPr>
          <p:cNvGraphicFramePr>
            <a:graphicFrameLocks noChangeAspect="1"/>
          </p:cNvGraphicFramePr>
          <p:nvPr/>
        </p:nvGraphicFramePr>
        <p:xfrm>
          <a:off x="2057400" y="2759075"/>
          <a:ext cx="3714750" cy="822325"/>
        </p:xfrm>
        <a:graphic>
          <a:graphicData uri="http://schemas.openxmlformats.org/presentationml/2006/ole">
            <mc:AlternateContent xmlns:mc="http://schemas.openxmlformats.org/markup-compatibility/2006">
              <mc:Choice xmlns:v="urn:schemas-microsoft-com:vml" Requires="v">
                <p:oleObj spid="_x0000_s60554" r:id="rId3" imgW="2083704" imgH="457399" progId="Equation.3">
                  <p:embed/>
                </p:oleObj>
              </mc:Choice>
              <mc:Fallback>
                <p:oleObj r:id="rId3" imgW="2083704" imgH="45739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759075"/>
                        <a:ext cx="3714750" cy="822325"/>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133127" name="Object 5">
            <a:extLst>
              <a:ext uri="{FF2B5EF4-FFF2-40B4-BE49-F238E27FC236}">
                <a16:creationId xmlns:a16="http://schemas.microsoft.com/office/drawing/2014/main" id="{383A3DC0-D46A-4BFA-8BEC-8BC6533BDA53}"/>
              </a:ext>
            </a:extLst>
          </p:cNvPr>
          <p:cNvGraphicFramePr>
            <a:graphicFrameLocks noChangeAspect="1"/>
          </p:cNvGraphicFramePr>
          <p:nvPr/>
        </p:nvGraphicFramePr>
        <p:xfrm>
          <a:off x="1219200" y="4495800"/>
          <a:ext cx="7004050" cy="342900"/>
        </p:xfrm>
        <a:graphic>
          <a:graphicData uri="http://schemas.openxmlformats.org/presentationml/2006/ole">
            <mc:AlternateContent xmlns:mc="http://schemas.openxmlformats.org/markup-compatibility/2006">
              <mc:Choice xmlns:v="urn:schemas-microsoft-com:vml" Requires="v">
                <p:oleObj spid="_x0000_s60555" r:id="rId5" imgW="4085853" imgH="203024" progId="Equation.3">
                  <p:embed/>
                </p:oleObj>
              </mc:Choice>
              <mc:Fallback>
                <p:oleObj r:id="rId5" imgW="4085853" imgH="20302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495800"/>
                        <a:ext cx="7004050" cy="342900"/>
                      </a:xfrm>
                      <a:prstGeom prst="rect">
                        <a:avLst/>
                      </a:prstGeom>
                      <a:solidFill>
                        <a:srgbClr val="FF99CC"/>
                      </a:solidFill>
                      <a:ln w="9525">
                        <a:solidFill>
                          <a:schemeClr val="tx1"/>
                        </a:solidFill>
                        <a:miter lim="800000"/>
                        <a:headEnd/>
                        <a:tailEnd/>
                      </a:ln>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日期占位符 3">
            <a:extLst>
              <a:ext uri="{FF2B5EF4-FFF2-40B4-BE49-F238E27FC236}">
                <a16:creationId xmlns:a16="http://schemas.microsoft.com/office/drawing/2014/main" id="{EC06577C-B6A9-4CA0-9740-0DF4EDD86D9A}"/>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34147" name="灯片编号占位符 5">
            <a:extLst>
              <a:ext uri="{FF2B5EF4-FFF2-40B4-BE49-F238E27FC236}">
                <a16:creationId xmlns:a16="http://schemas.microsoft.com/office/drawing/2014/main" id="{5D13A4AB-888D-448F-A7F9-2599A006B712}"/>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E3A603F9-8566-437F-BCB2-928841733082}" type="slidenum">
              <a:rPr lang="zh-CN" altLang="zh-CN" sz="1200">
                <a:solidFill>
                  <a:schemeClr val="tx1"/>
                </a:solidFill>
              </a:rPr>
              <a:pPr/>
              <a:t>118</a:t>
            </a:fld>
            <a:endParaRPr lang="zh-CN" altLang="zh-CN" sz="1200">
              <a:solidFill>
                <a:schemeClr val="tx1"/>
              </a:solidFill>
            </a:endParaRPr>
          </a:p>
        </p:txBody>
      </p:sp>
      <p:sp>
        <p:nvSpPr>
          <p:cNvPr id="134148" name="Rectangle 2">
            <a:extLst>
              <a:ext uri="{FF2B5EF4-FFF2-40B4-BE49-F238E27FC236}">
                <a16:creationId xmlns:a16="http://schemas.microsoft.com/office/drawing/2014/main" id="{7362E7CE-9230-4149-A301-0C5792985DB9}"/>
              </a:ext>
            </a:extLst>
          </p:cNvPr>
          <p:cNvSpPr>
            <a:spLocks noGrp="1" noChangeArrowheads="1"/>
          </p:cNvSpPr>
          <p:nvPr>
            <p:ph type="title"/>
          </p:nvPr>
        </p:nvSpPr>
        <p:spPr/>
        <p:txBody>
          <a:bodyPr/>
          <a:lstStyle/>
          <a:p>
            <a:pPr eaLnBrk="1" hangingPunct="1"/>
            <a:r>
              <a:rPr lang="en-US" altLang="zh-CN">
                <a:cs typeface="Times New Roman" panose="02020603050405020304" pitchFamily="18" charset="0"/>
              </a:rPr>
              <a:t>An Example of JPEG</a:t>
            </a:r>
          </a:p>
        </p:txBody>
      </p:sp>
      <p:sp>
        <p:nvSpPr>
          <p:cNvPr id="134149" name="Rectangle 3">
            <a:extLst>
              <a:ext uri="{FF2B5EF4-FFF2-40B4-BE49-F238E27FC236}">
                <a16:creationId xmlns:a16="http://schemas.microsoft.com/office/drawing/2014/main" id="{0B605352-C02F-4E5A-A8B9-3F6416234A25}"/>
              </a:ext>
            </a:extLst>
          </p:cNvPr>
          <p:cNvSpPr>
            <a:spLocks noGrp="1" noChangeArrowheads="1"/>
          </p:cNvSpPr>
          <p:nvPr>
            <p:ph type="body" idx="1"/>
          </p:nvPr>
        </p:nvSpPr>
        <p:spPr>
          <a:xfrm>
            <a:off x="609600" y="990600"/>
            <a:ext cx="7772400" cy="4114800"/>
          </a:xfrm>
        </p:spPr>
        <p:txBody>
          <a:bodyPr/>
          <a:lstStyle/>
          <a:p>
            <a:pPr eaLnBrk="1" hangingPunct="1"/>
            <a:r>
              <a:rPr lang="en-US" altLang="zh-CN" sz="2400">
                <a:cs typeface="Times New Roman" panose="02020603050405020304" pitchFamily="18" charset="0"/>
              </a:rPr>
              <a:t>Resulting JPEG codes </a:t>
            </a:r>
            <a:br>
              <a:rPr lang="en-US" altLang="zh-CN" sz="2400">
                <a:cs typeface="Times New Roman" panose="02020603050405020304" pitchFamily="18" charset="0"/>
              </a:rPr>
            </a:br>
            <a:br>
              <a:rPr lang="en-US" altLang="zh-CN">
                <a:cs typeface="Times New Roman" panose="02020603050405020304" pitchFamily="18" charset="0"/>
              </a:rPr>
            </a:br>
            <a:br>
              <a:rPr lang="en-US" altLang="zh-CN" sz="2400">
                <a:cs typeface="Times New Roman" panose="02020603050405020304" pitchFamily="18" charset="0"/>
              </a:rPr>
            </a:br>
            <a:br>
              <a:rPr lang="en-US" altLang="zh-CN" sz="2400">
                <a:cs typeface="Times New Roman" panose="02020603050405020304" pitchFamily="18" charset="0"/>
              </a:rPr>
            </a:br>
            <a:br>
              <a:rPr lang="en-US" altLang="zh-CN" sz="2400">
                <a:cs typeface="Times New Roman" panose="02020603050405020304" pitchFamily="18" charset="0"/>
              </a:rPr>
            </a:br>
            <a:endParaRPr lang="en-US" altLang="zh-CN" sz="2400">
              <a:cs typeface="Times New Roman" panose="02020603050405020304" pitchFamily="18" charset="0"/>
            </a:endParaRPr>
          </a:p>
          <a:p>
            <a:pPr eaLnBrk="1" hangingPunct="1"/>
            <a:endParaRPr lang="zh-CN" altLang="zh-CN" sz="2400">
              <a:cs typeface="Times New Roman" panose="02020603050405020304" pitchFamily="18" charset="0"/>
            </a:endParaRPr>
          </a:p>
          <a:p>
            <a:pPr eaLnBrk="1" hangingPunct="1"/>
            <a:endParaRPr lang="zh-CN" altLang="zh-CN" sz="2400">
              <a:cs typeface="Times New Roman" panose="02020603050405020304" pitchFamily="18" charset="0"/>
            </a:endParaRPr>
          </a:p>
          <a:p>
            <a:pPr eaLnBrk="1" hangingPunct="1"/>
            <a:r>
              <a:rPr lang="en-US" altLang="zh-CN" sz="2400">
                <a:cs typeface="Times New Roman" panose="02020603050405020304" pitchFamily="18" charset="0"/>
              </a:rPr>
              <a:t>Compression ratio</a:t>
            </a:r>
          </a:p>
          <a:p>
            <a:pPr lvl="1" eaLnBrk="1" hangingPunct="1">
              <a:buFont typeface="Wingdings" panose="05000000000000000000" pitchFamily="2" charset="2"/>
              <a:buNone/>
            </a:pPr>
            <a:endParaRPr lang="zh-TW" altLang="zh-CN" sz="2000">
              <a:cs typeface="Times New Roman" panose="02020603050405020304" pitchFamily="18" charset="0"/>
            </a:endParaRPr>
          </a:p>
        </p:txBody>
      </p:sp>
      <p:graphicFrame>
        <p:nvGraphicFramePr>
          <p:cNvPr id="134150" name="Object 4">
            <a:extLst>
              <a:ext uri="{FF2B5EF4-FFF2-40B4-BE49-F238E27FC236}">
                <a16:creationId xmlns:a16="http://schemas.microsoft.com/office/drawing/2014/main" id="{C12DB028-C2C9-40B9-BF27-64612B044262}"/>
              </a:ext>
            </a:extLst>
          </p:cNvPr>
          <p:cNvGraphicFramePr>
            <a:graphicFrameLocks noChangeAspect="1"/>
          </p:cNvGraphicFramePr>
          <p:nvPr/>
        </p:nvGraphicFramePr>
        <p:xfrm>
          <a:off x="703263" y="1709738"/>
          <a:ext cx="8126412" cy="1185862"/>
        </p:xfrm>
        <a:graphic>
          <a:graphicData uri="http://schemas.openxmlformats.org/presentationml/2006/ole">
            <mc:AlternateContent xmlns:mc="http://schemas.openxmlformats.org/markup-compatibility/2006">
              <mc:Choice xmlns:v="urn:schemas-microsoft-com:vml" Requires="v">
                <p:oleObj spid="_x0000_s61646" r:id="rId3" imgW="4455766" imgH="660113" progId="Equation.3">
                  <p:embed/>
                </p:oleObj>
              </mc:Choice>
              <mc:Fallback>
                <p:oleObj r:id="rId3" imgW="4455766" imgH="6601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3" y="1709738"/>
                        <a:ext cx="8126412"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51" name="Object 5">
            <a:extLst>
              <a:ext uri="{FF2B5EF4-FFF2-40B4-BE49-F238E27FC236}">
                <a16:creationId xmlns:a16="http://schemas.microsoft.com/office/drawing/2014/main" id="{01EB059A-BDB2-41DA-BD1A-795C4ABA54A1}"/>
              </a:ext>
            </a:extLst>
          </p:cNvPr>
          <p:cNvGraphicFramePr>
            <a:graphicFrameLocks noChangeAspect="1"/>
          </p:cNvGraphicFramePr>
          <p:nvPr/>
        </p:nvGraphicFramePr>
        <p:xfrm>
          <a:off x="1695450" y="4551363"/>
          <a:ext cx="3333750" cy="1022350"/>
        </p:xfrm>
        <a:graphic>
          <a:graphicData uri="http://schemas.openxmlformats.org/presentationml/2006/ole">
            <mc:AlternateContent xmlns:mc="http://schemas.openxmlformats.org/markup-compatibility/2006">
              <mc:Choice xmlns:v="urn:schemas-microsoft-com:vml" Requires="v">
                <p:oleObj spid="_x0000_s61647" r:id="rId5" imgW="1282700" imgH="393700" progId="Equation.3">
                  <p:embed/>
                </p:oleObj>
              </mc:Choice>
              <mc:Fallback>
                <p:oleObj r:id="rId5" imgW="12827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5450" y="4551363"/>
                        <a:ext cx="33337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52" name="Object 6">
            <a:extLst>
              <a:ext uri="{FF2B5EF4-FFF2-40B4-BE49-F238E27FC236}">
                <a16:creationId xmlns:a16="http://schemas.microsoft.com/office/drawing/2014/main" id="{6262E14A-0664-4CCA-A6FD-D5641E74FDEB}"/>
              </a:ext>
            </a:extLst>
          </p:cNvPr>
          <p:cNvGraphicFramePr>
            <a:graphicFrameLocks noChangeAspect="1"/>
          </p:cNvGraphicFramePr>
          <p:nvPr/>
        </p:nvGraphicFramePr>
        <p:xfrm>
          <a:off x="1162050" y="3162300"/>
          <a:ext cx="7004050" cy="342900"/>
        </p:xfrm>
        <a:graphic>
          <a:graphicData uri="http://schemas.openxmlformats.org/presentationml/2006/ole">
            <mc:AlternateContent xmlns:mc="http://schemas.openxmlformats.org/markup-compatibility/2006">
              <mc:Choice xmlns:v="urn:schemas-microsoft-com:vml" Requires="v">
                <p:oleObj spid="_x0000_s61648" r:id="rId7" imgW="4085853" imgH="203024" progId="Equation.3">
                  <p:embed/>
                </p:oleObj>
              </mc:Choice>
              <mc:Fallback>
                <p:oleObj r:id="rId7" imgW="4085853" imgH="20302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2050" y="3162300"/>
                        <a:ext cx="7004050" cy="342900"/>
                      </a:xfrm>
                      <a:prstGeom prst="rect">
                        <a:avLst/>
                      </a:prstGeom>
                      <a:solidFill>
                        <a:srgbClr val="FF99CC"/>
                      </a:solidFill>
                      <a:ln w="9525">
                        <a:solidFill>
                          <a:schemeClr val="tx1"/>
                        </a:solidFill>
                        <a:miter lim="800000"/>
                        <a:headEnd/>
                        <a:tailEnd/>
                      </a:ln>
                    </p:spPr>
                  </p:pic>
                </p:oleObj>
              </mc:Fallback>
            </mc:AlternateContent>
          </a:graphicData>
        </a:graphic>
      </p:graphicFrame>
      <p:sp>
        <p:nvSpPr>
          <p:cNvPr id="134153" name="Rectangle 7">
            <a:extLst>
              <a:ext uri="{FF2B5EF4-FFF2-40B4-BE49-F238E27FC236}">
                <a16:creationId xmlns:a16="http://schemas.microsoft.com/office/drawing/2014/main" id="{561D53E7-6165-4B29-8946-1E9258D338CF}"/>
              </a:ext>
            </a:extLst>
          </p:cNvPr>
          <p:cNvSpPr>
            <a:spLocks noChangeArrowheads="1"/>
          </p:cNvSpPr>
          <p:nvPr/>
        </p:nvSpPr>
        <p:spPr bwMode="auto">
          <a:xfrm>
            <a:off x="7831138" y="1743075"/>
            <a:ext cx="1008062" cy="360363"/>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34154" name="Rectangle 8">
            <a:extLst>
              <a:ext uri="{FF2B5EF4-FFF2-40B4-BE49-F238E27FC236}">
                <a16:creationId xmlns:a16="http://schemas.microsoft.com/office/drawing/2014/main" id="{518E7C88-3BE8-40CF-8345-E6B5AE9F0734}"/>
              </a:ext>
            </a:extLst>
          </p:cNvPr>
          <p:cNvSpPr>
            <a:spLocks noChangeArrowheads="1"/>
          </p:cNvSpPr>
          <p:nvPr/>
        </p:nvSpPr>
        <p:spPr bwMode="auto">
          <a:xfrm>
            <a:off x="6896100" y="2176463"/>
            <a:ext cx="1655763" cy="360362"/>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34155" name="Rectangle 9">
            <a:extLst>
              <a:ext uri="{FF2B5EF4-FFF2-40B4-BE49-F238E27FC236}">
                <a16:creationId xmlns:a16="http://schemas.microsoft.com/office/drawing/2014/main" id="{89A16321-095A-489D-AEFE-FED69360F658}"/>
              </a:ext>
            </a:extLst>
          </p:cNvPr>
          <p:cNvSpPr>
            <a:spLocks noChangeArrowheads="1"/>
          </p:cNvSpPr>
          <p:nvPr/>
        </p:nvSpPr>
        <p:spPr bwMode="auto">
          <a:xfrm>
            <a:off x="2430463" y="2535238"/>
            <a:ext cx="1008062" cy="360362"/>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34156" name="Rectangle 10">
            <a:extLst>
              <a:ext uri="{FF2B5EF4-FFF2-40B4-BE49-F238E27FC236}">
                <a16:creationId xmlns:a16="http://schemas.microsoft.com/office/drawing/2014/main" id="{925A959A-BDC2-4E75-957B-996D73C2BC62}"/>
              </a:ext>
            </a:extLst>
          </p:cNvPr>
          <p:cNvSpPr>
            <a:spLocks noChangeArrowheads="1"/>
          </p:cNvSpPr>
          <p:nvPr/>
        </p:nvSpPr>
        <p:spPr bwMode="auto">
          <a:xfrm>
            <a:off x="3438525" y="2535238"/>
            <a:ext cx="2592388" cy="360362"/>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34157" name="Rectangle 11">
            <a:extLst>
              <a:ext uri="{FF2B5EF4-FFF2-40B4-BE49-F238E27FC236}">
                <a16:creationId xmlns:a16="http://schemas.microsoft.com/office/drawing/2014/main" id="{3DA306D2-B508-4D72-A913-563F23FB5FC8}"/>
              </a:ext>
            </a:extLst>
          </p:cNvPr>
          <p:cNvSpPr>
            <a:spLocks noChangeArrowheads="1"/>
          </p:cNvSpPr>
          <p:nvPr/>
        </p:nvSpPr>
        <p:spPr bwMode="auto">
          <a:xfrm>
            <a:off x="703263" y="2535238"/>
            <a:ext cx="1655762" cy="360362"/>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34158" name="Rectangle 12">
            <a:extLst>
              <a:ext uri="{FF2B5EF4-FFF2-40B4-BE49-F238E27FC236}">
                <a16:creationId xmlns:a16="http://schemas.microsoft.com/office/drawing/2014/main" id="{3AC2EF4D-AF29-486C-B636-A0B3286A2F63}"/>
              </a:ext>
            </a:extLst>
          </p:cNvPr>
          <p:cNvSpPr>
            <a:spLocks noChangeArrowheads="1"/>
          </p:cNvSpPr>
          <p:nvPr/>
        </p:nvSpPr>
        <p:spPr bwMode="auto">
          <a:xfrm>
            <a:off x="6030913" y="2535238"/>
            <a:ext cx="1008062" cy="360362"/>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日期占位符 3">
            <a:extLst>
              <a:ext uri="{FF2B5EF4-FFF2-40B4-BE49-F238E27FC236}">
                <a16:creationId xmlns:a16="http://schemas.microsoft.com/office/drawing/2014/main" id="{967B20C5-15B0-4FB6-ADD0-86109254B5E9}"/>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35171" name="灯片编号占位符 5">
            <a:extLst>
              <a:ext uri="{FF2B5EF4-FFF2-40B4-BE49-F238E27FC236}">
                <a16:creationId xmlns:a16="http://schemas.microsoft.com/office/drawing/2014/main" id="{EF5E567F-AFF3-48EB-9843-5BE8E28572EF}"/>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62073C43-64C1-4E23-8C48-E5F0C1E3758A}" type="slidenum">
              <a:rPr lang="zh-CN" altLang="zh-CN" sz="1200">
                <a:solidFill>
                  <a:schemeClr val="tx1"/>
                </a:solidFill>
              </a:rPr>
              <a:pPr/>
              <a:t>119</a:t>
            </a:fld>
            <a:endParaRPr lang="zh-CN" altLang="zh-CN" sz="1200">
              <a:solidFill>
                <a:schemeClr val="tx1"/>
              </a:solidFill>
            </a:endParaRPr>
          </a:p>
        </p:txBody>
      </p:sp>
      <p:sp>
        <p:nvSpPr>
          <p:cNvPr id="135172" name="Rectangle 2">
            <a:extLst>
              <a:ext uri="{FF2B5EF4-FFF2-40B4-BE49-F238E27FC236}">
                <a16:creationId xmlns:a16="http://schemas.microsoft.com/office/drawing/2014/main" id="{5192E0FE-795A-45B4-A257-811D572D7164}"/>
              </a:ext>
            </a:extLst>
          </p:cNvPr>
          <p:cNvSpPr>
            <a:spLocks noGrp="1" noChangeArrowheads="1"/>
          </p:cNvSpPr>
          <p:nvPr>
            <p:ph type="title"/>
          </p:nvPr>
        </p:nvSpPr>
        <p:spPr/>
        <p:txBody>
          <a:bodyPr/>
          <a:lstStyle/>
          <a:p>
            <a:pPr eaLnBrk="1" hangingPunct="1"/>
            <a:r>
              <a:rPr lang="zh-CN" altLang="zh-CN"/>
              <a:t>7.3.3 视频压缩标准</a:t>
            </a:r>
          </a:p>
        </p:txBody>
      </p:sp>
      <p:sp>
        <p:nvSpPr>
          <p:cNvPr id="135173" name="Rectangle 3">
            <a:extLst>
              <a:ext uri="{FF2B5EF4-FFF2-40B4-BE49-F238E27FC236}">
                <a16:creationId xmlns:a16="http://schemas.microsoft.com/office/drawing/2014/main" id="{14867505-519C-42E2-8996-1D666F6325D2}"/>
              </a:ext>
            </a:extLst>
          </p:cNvPr>
          <p:cNvSpPr>
            <a:spLocks noGrp="1" noChangeArrowheads="1"/>
          </p:cNvSpPr>
          <p:nvPr>
            <p:ph type="body" idx="1"/>
          </p:nvPr>
        </p:nvSpPr>
        <p:spPr/>
        <p:txBody>
          <a:bodyPr/>
          <a:lstStyle/>
          <a:p>
            <a:pPr eaLnBrk="1" hangingPunct="1"/>
            <a:r>
              <a:rPr lang="zh-CN" altLang="zh-CN"/>
              <a:t>MPEG标准：MPEG-1、MPEG-2、MPEG-4、MPEG-7和MPEG-21</a:t>
            </a:r>
          </a:p>
          <a:p>
            <a:pPr lvl="1" eaLnBrk="1" hangingPunct="1"/>
            <a:r>
              <a:rPr lang="zh-CN" altLang="zh-CN" b="1"/>
              <a:t>MPEG</a:t>
            </a:r>
            <a:r>
              <a:rPr lang="zh-CN" altLang="zh-CN"/>
              <a:t>标准包括</a:t>
            </a:r>
            <a:r>
              <a:rPr lang="zh-CN" altLang="zh-CN" b="1"/>
              <a:t>3</a:t>
            </a:r>
            <a:r>
              <a:rPr lang="zh-CN" altLang="zh-CN"/>
              <a:t>个子标准，即</a:t>
            </a:r>
            <a:r>
              <a:rPr lang="zh-CN" altLang="zh-CN" b="1"/>
              <a:t>MPEG</a:t>
            </a:r>
            <a:r>
              <a:rPr lang="zh-CN" altLang="zh-CN"/>
              <a:t>系统标准、</a:t>
            </a:r>
            <a:r>
              <a:rPr lang="zh-CN" altLang="zh-CN" b="1"/>
              <a:t>MPEG</a:t>
            </a:r>
            <a:r>
              <a:rPr lang="zh-CN" altLang="zh-CN"/>
              <a:t>视频标准和</a:t>
            </a:r>
            <a:r>
              <a:rPr lang="zh-CN" altLang="zh-CN" b="1"/>
              <a:t>MPEG</a:t>
            </a:r>
            <a:r>
              <a:rPr lang="zh-CN" altLang="zh-CN"/>
              <a:t>音频标准。</a:t>
            </a:r>
          </a:p>
          <a:p>
            <a:pPr lvl="2" eaLnBrk="1" hangingPunct="1"/>
            <a:r>
              <a:rPr lang="zh-CN" altLang="zh-CN" b="1"/>
              <a:t>MPEG</a:t>
            </a:r>
            <a:r>
              <a:rPr lang="zh-CN" altLang="zh-CN"/>
              <a:t>系统是用来解决视频流和音频流的多路复用和同步等问题，</a:t>
            </a:r>
          </a:p>
          <a:p>
            <a:pPr lvl="2" eaLnBrk="1" hangingPunct="1"/>
            <a:r>
              <a:rPr lang="zh-CN" altLang="zh-CN" b="1"/>
              <a:t>MPEG</a:t>
            </a:r>
            <a:r>
              <a:rPr lang="zh-CN" altLang="zh-CN"/>
              <a:t>视频和音频主要研究视频信号和音频信号的压缩和解压缩技术</a:t>
            </a:r>
          </a:p>
          <a:p>
            <a:pPr eaLnBrk="1" hangingPunct="1"/>
            <a:endParaRPr lang="zh-CN" altLang="zh-CN"/>
          </a:p>
          <a:p>
            <a:pPr eaLnBrk="1" hangingPunct="1"/>
            <a:r>
              <a:rPr lang="zh-CN" altLang="zh-CN"/>
              <a:t>电视会议标准：H.261、H.263，</a:t>
            </a:r>
            <a:r>
              <a:rPr lang="zh-CN" altLang="zh-CN">
                <a:latin typeface="Arial" panose="020B0604020202020204" pitchFamily="34" charset="0"/>
              </a:rPr>
              <a:t>……</a:t>
            </a:r>
            <a:endParaRPr lang="zh-CN" altLang="zh-CN"/>
          </a:p>
          <a:p>
            <a:pPr lvl="1" eaLnBrk="1" hangingPunct="1"/>
            <a:r>
              <a:rPr lang="zh-CN" altLang="zh-CN"/>
              <a:t>H.261是1990年由CCITT制定的序列灰度图像压缩标准，该标准主要应用到电视图像信号的编码中，其视频编码信号的传输速度为p×64kbps(p=1~30)，故该标准也称为p×64标准。</a:t>
            </a:r>
          </a:p>
          <a:p>
            <a:pPr lvl="1" eaLnBrk="1" hangingPunct="1"/>
            <a:r>
              <a:rPr lang="zh-CN" altLang="zh-CN"/>
              <a:t>H.263称为低码率图像编码国际标准，在称为低码率图像编码国际标准，在H.261的基础上，以混合编码为核心，并且比H.261支持更多的原始支持更多的原始图像分辨率</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a:extLst>
              <a:ext uri="{FF2B5EF4-FFF2-40B4-BE49-F238E27FC236}">
                <a16:creationId xmlns:a16="http://schemas.microsoft.com/office/drawing/2014/main" id="{B59DFF04-9DD5-449F-8A96-BAE9552976D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5363" name="灯片编号占位符 5">
            <a:extLst>
              <a:ext uri="{FF2B5EF4-FFF2-40B4-BE49-F238E27FC236}">
                <a16:creationId xmlns:a16="http://schemas.microsoft.com/office/drawing/2014/main" id="{04C6A0B0-34A6-463C-9F06-9A35A9AB6652}"/>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CD3BC96-50C6-4EB0-9420-D79CB2E51B70}" type="slidenum">
              <a:rPr lang="zh-CN" altLang="zh-CN" sz="1200">
                <a:solidFill>
                  <a:schemeClr val="tx1"/>
                </a:solidFill>
              </a:rPr>
              <a:pPr/>
              <a:t>12</a:t>
            </a:fld>
            <a:endParaRPr lang="zh-CN" altLang="zh-CN" sz="1200">
              <a:solidFill>
                <a:schemeClr val="tx1"/>
              </a:solidFill>
            </a:endParaRPr>
          </a:p>
        </p:txBody>
      </p:sp>
      <p:pic>
        <p:nvPicPr>
          <p:cNvPr id="15364" name="Picture 2">
            <a:extLst>
              <a:ext uri="{FF2B5EF4-FFF2-40B4-BE49-F238E27FC236}">
                <a16:creationId xmlns:a16="http://schemas.microsoft.com/office/drawing/2014/main" id="{546B4E39-58B4-4732-B850-FE57B014A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157288"/>
            <a:ext cx="5638800" cy="44053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5" name="Rectangle 3">
            <a:extLst>
              <a:ext uri="{FF2B5EF4-FFF2-40B4-BE49-F238E27FC236}">
                <a16:creationId xmlns:a16="http://schemas.microsoft.com/office/drawing/2014/main" id="{2B86A381-D376-41E6-A4A7-C1811BB74ABF}"/>
              </a:ext>
            </a:extLst>
          </p:cNvPr>
          <p:cNvSpPr>
            <a:spLocks noGrp="1" noChangeArrowheads="1"/>
          </p:cNvSpPr>
          <p:nvPr>
            <p:ph type="title"/>
          </p:nvPr>
        </p:nvSpPr>
        <p:spPr>
          <a:xfrm>
            <a:off x="574675" y="371475"/>
            <a:ext cx="8001000" cy="390525"/>
          </a:xfrm>
        </p:spPr>
        <p:txBody>
          <a:bodyPr/>
          <a:lstStyle/>
          <a:p>
            <a:pPr eaLnBrk="1" hangingPunct="1"/>
            <a:r>
              <a:rPr lang="zh-CN" altLang="zh-CN">
                <a:solidFill>
                  <a:schemeClr val="tx1"/>
                </a:solidFill>
                <a:latin typeface="华文新魏" panose="02010800040101010101" pitchFamily="2" charset="-122"/>
                <a:ea typeface="华文新魏" panose="02010800040101010101" pitchFamily="2" charset="-122"/>
              </a:rPr>
              <a:t>英文字母出现相对频率</a:t>
            </a:r>
          </a:p>
        </p:txBody>
      </p:sp>
      <p:sp>
        <p:nvSpPr>
          <p:cNvPr id="2" name="Text Box 4">
            <a:extLst>
              <a:ext uri="{FF2B5EF4-FFF2-40B4-BE49-F238E27FC236}">
                <a16:creationId xmlns:a16="http://schemas.microsoft.com/office/drawing/2014/main" id="{8B79037E-A7CB-48A1-B167-42D205899E92}"/>
              </a:ext>
            </a:extLst>
          </p:cNvPr>
          <p:cNvSpPr txBox="1">
            <a:spLocks noChangeArrowheads="1"/>
          </p:cNvSpPr>
          <p:nvPr/>
        </p:nvSpPr>
        <p:spPr bwMode="auto">
          <a:xfrm>
            <a:off x="304800" y="1003300"/>
            <a:ext cx="762000" cy="4510088"/>
          </a:xfrm>
          <a:prstGeom prst="rect">
            <a:avLst/>
          </a:prstGeom>
          <a:solidFill>
            <a:srgbClr val="CCFFCC"/>
          </a:solidFill>
          <a:ln w="254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字母</a:t>
            </a:r>
          </a:p>
          <a:p>
            <a:pPr eaLnBrk="1" hangingPunct="1">
              <a:spcBef>
                <a:spcPct val="50000"/>
              </a:spcBef>
              <a:defRPr/>
            </a:pPr>
            <a:r>
              <a:rPr lang="zh-CN" altLang="zh-CN" sz="1400">
                <a:solidFill>
                  <a:srgbClr val="FF0000"/>
                </a:solidFill>
                <a:effectLst>
                  <a:outerShdw blurRad="38100" dist="38100" dir="2700000" algn="tl">
                    <a:srgbClr val="000000"/>
                  </a:outerShdw>
                </a:effectLst>
                <a:latin typeface="Times New Roman" panose="02020603050405020304" pitchFamily="18" charset="0"/>
                <a:ea typeface="华文新魏" panose="02010800040101010101" pitchFamily="2" charset="-122"/>
              </a:rPr>
              <a:t>A</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B</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C</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D</a:t>
            </a:r>
          </a:p>
          <a:p>
            <a:pPr eaLnBrk="1" hangingPunct="1">
              <a:spcBef>
                <a:spcPct val="50000"/>
              </a:spcBef>
              <a:defRPr/>
            </a:pPr>
            <a:r>
              <a:rPr lang="zh-CN" altLang="zh-CN" sz="1400">
                <a:solidFill>
                  <a:srgbClr val="FF0000"/>
                </a:solidFill>
                <a:effectLst>
                  <a:outerShdw blurRad="38100" dist="38100" dir="2700000" algn="tl">
                    <a:srgbClr val="000000"/>
                  </a:outerShdw>
                </a:effectLst>
                <a:latin typeface="Times New Roman" panose="02020603050405020304" pitchFamily="18" charset="0"/>
                <a:ea typeface="华文新魏" panose="02010800040101010101" pitchFamily="2" charset="-122"/>
              </a:rPr>
              <a:t>E</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F</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G</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H</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I</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J</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K</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L</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M</a:t>
            </a:r>
          </a:p>
        </p:txBody>
      </p:sp>
      <p:sp>
        <p:nvSpPr>
          <p:cNvPr id="3" name="Text Box 5">
            <a:extLst>
              <a:ext uri="{FF2B5EF4-FFF2-40B4-BE49-F238E27FC236}">
                <a16:creationId xmlns:a16="http://schemas.microsoft.com/office/drawing/2014/main" id="{62EEBC56-7FB5-4EA2-930A-3B8B42657641}"/>
              </a:ext>
            </a:extLst>
          </p:cNvPr>
          <p:cNvSpPr txBox="1">
            <a:spLocks noChangeArrowheads="1"/>
          </p:cNvSpPr>
          <p:nvPr/>
        </p:nvSpPr>
        <p:spPr bwMode="auto">
          <a:xfrm>
            <a:off x="1066800" y="1012825"/>
            <a:ext cx="842963" cy="4510088"/>
          </a:xfrm>
          <a:prstGeom prst="rect">
            <a:avLst/>
          </a:prstGeom>
          <a:solidFill>
            <a:srgbClr val="FFFF99"/>
          </a:solidFill>
          <a:ln w="254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百分比</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8.2</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1.5</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2.8</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4.3</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12.7</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2.2</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2.0</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6.1</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7.0</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0.2</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0.8</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4.0</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2.4</a:t>
            </a:r>
          </a:p>
        </p:txBody>
      </p:sp>
      <p:sp>
        <p:nvSpPr>
          <p:cNvPr id="15366" name="Text Box 6">
            <a:extLst>
              <a:ext uri="{FF2B5EF4-FFF2-40B4-BE49-F238E27FC236}">
                <a16:creationId xmlns:a16="http://schemas.microsoft.com/office/drawing/2014/main" id="{DCB0DB82-DA17-4C2F-BA7F-0F033C768A0C}"/>
              </a:ext>
            </a:extLst>
          </p:cNvPr>
          <p:cNvSpPr txBox="1">
            <a:spLocks noChangeArrowheads="1"/>
          </p:cNvSpPr>
          <p:nvPr/>
        </p:nvSpPr>
        <p:spPr bwMode="auto">
          <a:xfrm>
            <a:off x="2057400" y="998538"/>
            <a:ext cx="685800" cy="4510087"/>
          </a:xfrm>
          <a:prstGeom prst="rect">
            <a:avLst/>
          </a:prstGeom>
          <a:solidFill>
            <a:srgbClr val="CCFFCC"/>
          </a:solidFill>
          <a:ln w="254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字母</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N</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O</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P</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Q</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R</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S</a:t>
            </a:r>
          </a:p>
          <a:p>
            <a:pPr eaLnBrk="1" hangingPunct="1">
              <a:spcBef>
                <a:spcPct val="50000"/>
              </a:spcBef>
              <a:defRPr/>
            </a:pPr>
            <a:r>
              <a:rPr lang="zh-CN" altLang="zh-CN" sz="1400">
                <a:solidFill>
                  <a:srgbClr val="FF0000"/>
                </a:solidFill>
                <a:effectLst>
                  <a:outerShdw blurRad="38100" dist="38100" dir="2700000" algn="tl">
                    <a:srgbClr val="000000"/>
                  </a:outerShdw>
                </a:effectLst>
                <a:latin typeface="Times New Roman" panose="02020603050405020304" pitchFamily="18" charset="0"/>
                <a:ea typeface="华文新魏" panose="02010800040101010101" pitchFamily="2" charset="-122"/>
              </a:rPr>
              <a:t>T</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U</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V</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W</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X</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Y</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Z</a:t>
            </a:r>
          </a:p>
        </p:txBody>
      </p:sp>
      <p:sp>
        <p:nvSpPr>
          <p:cNvPr id="15367" name="Text Box 7">
            <a:extLst>
              <a:ext uri="{FF2B5EF4-FFF2-40B4-BE49-F238E27FC236}">
                <a16:creationId xmlns:a16="http://schemas.microsoft.com/office/drawing/2014/main" id="{9A838B6F-C337-4EFD-855B-7BA6766F9902}"/>
              </a:ext>
            </a:extLst>
          </p:cNvPr>
          <p:cNvSpPr txBox="1">
            <a:spLocks noChangeArrowheads="1"/>
          </p:cNvSpPr>
          <p:nvPr/>
        </p:nvSpPr>
        <p:spPr bwMode="auto">
          <a:xfrm>
            <a:off x="2743200" y="1008063"/>
            <a:ext cx="838200" cy="4510087"/>
          </a:xfrm>
          <a:prstGeom prst="rect">
            <a:avLst/>
          </a:prstGeom>
          <a:solidFill>
            <a:srgbClr val="FFFF99"/>
          </a:solidFill>
          <a:ln w="254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百分比</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6.7</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7.5</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1.9</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0.1</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6.0</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6.3</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9.1</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2.8</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1.0</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2.4</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0.2</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2.0</a:t>
            </a:r>
          </a:p>
          <a:p>
            <a:pPr eaLnBrk="1" hangingPunct="1">
              <a:spcBef>
                <a:spcPct val="50000"/>
              </a:spcBef>
              <a:defRPr/>
            </a:pPr>
            <a:r>
              <a:rPr lang="zh-CN" altLang="zh-CN" sz="1400">
                <a:solidFill>
                  <a:schemeClr val="tx1"/>
                </a:solidFill>
                <a:effectLst>
                  <a:outerShdw blurRad="38100" dist="38100" dir="2700000" algn="tl">
                    <a:srgbClr val="FFFFFF"/>
                  </a:outerShdw>
                </a:effectLst>
                <a:latin typeface="Times New Roman" panose="02020603050405020304" pitchFamily="18" charset="0"/>
                <a:ea typeface="华文新魏" panose="02010800040101010101" pitchFamily="2" charset="-122"/>
              </a:rPr>
              <a:t>0.1</a:t>
            </a:r>
          </a:p>
        </p:txBody>
      </p:sp>
    </p:spTree>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占位符 3">
            <a:extLst>
              <a:ext uri="{FF2B5EF4-FFF2-40B4-BE49-F238E27FC236}">
                <a16:creationId xmlns:a16="http://schemas.microsoft.com/office/drawing/2014/main" id="{91B78811-9A58-448C-AE48-700D9E6FD820}"/>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36195" name="灯片编号占位符 5">
            <a:extLst>
              <a:ext uri="{FF2B5EF4-FFF2-40B4-BE49-F238E27FC236}">
                <a16:creationId xmlns:a16="http://schemas.microsoft.com/office/drawing/2014/main" id="{F93F6BD6-1615-4CF1-B331-9784FE5B5824}"/>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3C3DB228-92D2-42D0-AC50-96A445A20F56}" type="slidenum">
              <a:rPr lang="zh-CN" altLang="zh-CN" sz="1200">
                <a:solidFill>
                  <a:schemeClr val="tx1"/>
                </a:solidFill>
              </a:rPr>
              <a:pPr/>
              <a:t>120</a:t>
            </a:fld>
            <a:endParaRPr lang="zh-CN" altLang="zh-CN" sz="1200">
              <a:solidFill>
                <a:schemeClr val="tx1"/>
              </a:solidFill>
            </a:endParaRPr>
          </a:p>
        </p:txBody>
      </p:sp>
      <p:sp>
        <p:nvSpPr>
          <p:cNvPr id="136196" name="Rectangle 2">
            <a:extLst>
              <a:ext uri="{FF2B5EF4-FFF2-40B4-BE49-F238E27FC236}">
                <a16:creationId xmlns:a16="http://schemas.microsoft.com/office/drawing/2014/main" id="{5E9F1815-1C3E-4ED9-9646-377B0D2835CC}"/>
              </a:ext>
            </a:extLst>
          </p:cNvPr>
          <p:cNvSpPr>
            <a:spLocks noGrp="1" noChangeArrowheads="1"/>
          </p:cNvSpPr>
          <p:nvPr>
            <p:ph type="title"/>
          </p:nvPr>
        </p:nvSpPr>
        <p:spPr/>
        <p:txBody>
          <a:bodyPr/>
          <a:lstStyle/>
          <a:p>
            <a:pPr eaLnBrk="1" hangingPunct="1"/>
            <a:endParaRPr lang="zh-CN" altLang="zh-CN"/>
          </a:p>
        </p:txBody>
      </p:sp>
      <p:sp>
        <p:nvSpPr>
          <p:cNvPr id="136197" name="Rectangle 3">
            <a:extLst>
              <a:ext uri="{FF2B5EF4-FFF2-40B4-BE49-F238E27FC236}">
                <a16:creationId xmlns:a16="http://schemas.microsoft.com/office/drawing/2014/main" id="{DEC654EB-0651-4580-B8A1-D7CAACCC4795}"/>
              </a:ext>
            </a:extLst>
          </p:cNvPr>
          <p:cNvSpPr>
            <a:spLocks noGrp="1" noChangeArrowheads="1"/>
          </p:cNvSpPr>
          <p:nvPr>
            <p:ph type="body" idx="1"/>
          </p:nvPr>
        </p:nvSpPr>
        <p:spPr/>
        <p:txBody>
          <a:bodyPr/>
          <a:lstStyle/>
          <a:p>
            <a:pPr eaLnBrk="1" hangingPunct="1"/>
            <a:r>
              <a:rPr lang="zh-CN" altLang="zh-CN"/>
              <a:t>MPEG系列标准(Moving Picture Expert Group)</a:t>
            </a:r>
          </a:p>
          <a:p>
            <a:pPr lvl="1" eaLnBrk="1" hangingPunct="1"/>
            <a:r>
              <a:rPr lang="zh-CN" altLang="zh-CN"/>
              <a:t>ISO/IEC/JTC1/SC29的一个工作组WG11, 1988年成立, 目前有25个国家(团体)的200多个公司300多名成员分10个组工作</a:t>
            </a:r>
          </a:p>
          <a:p>
            <a:pPr lvl="1" eaLnBrk="1" hangingPunct="1"/>
            <a:r>
              <a:rPr lang="zh-CN" altLang="zh-CN"/>
              <a:t>JPEG的目标是专门集中于静止图像压缩，MPEG的目标是针对运动图像的数据压缩，但是JPEG和MPEG有密切联系</a:t>
            </a:r>
          </a:p>
          <a:p>
            <a:pPr lvl="1" eaLnBrk="1" hangingPunct="1"/>
            <a:r>
              <a:rPr lang="zh-CN" altLang="zh-CN"/>
              <a:t>MPEG专家小组，不仅限制于数字视频压缩，音频及音频和视频的同步问题都不能脱离视频压缩独立进行</a:t>
            </a:r>
          </a:p>
          <a:p>
            <a:pPr lvl="1" eaLnBrk="1" hangingPunct="1"/>
            <a:r>
              <a:rPr lang="zh-CN" altLang="zh-CN"/>
              <a:t>MPEG-1、MPEG-2、MPEG-4、MPEG-7和MPEG-21</a:t>
            </a:r>
          </a:p>
          <a:p>
            <a:pPr lvl="1" eaLnBrk="1" hangingPunct="1"/>
            <a:endParaRPr lang="zh-CN" altLang="zh-CN"/>
          </a:p>
          <a:p>
            <a:pPr eaLnBrk="1" hangingPunct="1"/>
            <a:r>
              <a:rPr lang="zh-CN" altLang="zh-CN"/>
              <a:t>MPEG标准包括3个子标准，即MPEG系统标准、MPEG视频标准和MPEG音频标准。</a:t>
            </a:r>
          </a:p>
          <a:p>
            <a:pPr lvl="1" eaLnBrk="1" hangingPunct="1"/>
            <a:r>
              <a:rPr lang="zh-CN" altLang="zh-CN"/>
              <a:t>MPEG系统是用来解决视频流和音频流的多路复用和同步等问题，</a:t>
            </a:r>
          </a:p>
          <a:p>
            <a:pPr lvl="1" eaLnBrk="1" hangingPunct="1"/>
            <a:r>
              <a:rPr lang="zh-CN" altLang="zh-CN"/>
              <a:t>MPEG视频和音频主要研究视频信号和音频信号的压缩和解压缩技术</a:t>
            </a:r>
          </a:p>
          <a:p>
            <a:pPr eaLnBrk="1" hangingPunct="1"/>
            <a:endParaRPr lang="zh-CN"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3">
            <a:extLst>
              <a:ext uri="{FF2B5EF4-FFF2-40B4-BE49-F238E27FC236}">
                <a16:creationId xmlns:a16="http://schemas.microsoft.com/office/drawing/2014/main" id="{72D8C7BF-AB64-4B9F-B929-F6F1A9E9DF3A}"/>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37219" name="灯片编号占位符 5">
            <a:extLst>
              <a:ext uri="{FF2B5EF4-FFF2-40B4-BE49-F238E27FC236}">
                <a16:creationId xmlns:a16="http://schemas.microsoft.com/office/drawing/2014/main" id="{720D86FA-E995-443F-B54F-CCA6E6D0B425}"/>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541725F9-3344-4DBF-B9B7-3F587775BE8B}" type="slidenum">
              <a:rPr lang="zh-CN" altLang="zh-CN" sz="1200">
                <a:solidFill>
                  <a:schemeClr val="tx1"/>
                </a:solidFill>
              </a:rPr>
              <a:pPr/>
              <a:t>121</a:t>
            </a:fld>
            <a:endParaRPr lang="zh-CN" altLang="zh-CN" sz="1200">
              <a:solidFill>
                <a:schemeClr val="tx1"/>
              </a:solidFill>
            </a:endParaRPr>
          </a:p>
        </p:txBody>
      </p:sp>
      <p:sp>
        <p:nvSpPr>
          <p:cNvPr id="137220" name="Rectangle 2">
            <a:extLst>
              <a:ext uri="{FF2B5EF4-FFF2-40B4-BE49-F238E27FC236}">
                <a16:creationId xmlns:a16="http://schemas.microsoft.com/office/drawing/2014/main" id="{AE0CE551-D80E-4EAB-9AC3-74CE2FEBD91D}"/>
              </a:ext>
            </a:extLst>
          </p:cNvPr>
          <p:cNvSpPr>
            <a:spLocks noGrp="1" noChangeArrowheads="1"/>
          </p:cNvSpPr>
          <p:nvPr>
            <p:ph type="title"/>
          </p:nvPr>
        </p:nvSpPr>
        <p:spPr/>
        <p:txBody>
          <a:bodyPr/>
          <a:lstStyle/>
          <a:p>
            <a:pPr eaLnBrk="1" hangingPunct="1"/>
            <a:r>
              <a:rPr lang="zh-CN" altLang="zh-CN" b="0"/>
              <a:t>MPEG</a:t>
            </a:r>
            <a:r>
              <a:rPr lang="zh-CN" altLang="zh-CN"/>
              <a:t>帧的分类</a:t>
            </a:r>
          </a:p>
        </p:txBody>
      </p:sp>
      <p:sp>
        <p:nvSpPr>
          <p:cNvPr id="137221" name="Rectangle 3">
            <a:extLst>
              <a:ext uri="{FF2B5EF4-FFF2-40B4-BE49-F238E27FC236}">
                <a16:creationId xmlns:a16="http://schemas.microsoft.com/office/drawing/2014/main" id="{AFA16A69-BB2D-45B5-9C36-5A842297F09C}"/>
              </a:ext>
            </a:extLst>
          </p:cNvPr>
          <p:cNvSpPr>
            <a:spLocks noGrp="1" noChangeArrowheads="1"/>
          </p:cNvSpPr>
          <p:nvPr>
            <p:ph type="body" idx="1"/>
          </p:nvPr>
        </p:nvSpPr>
        <p:spPr/>
        <p:txBody>
          <a:bodyPr/>
          <a:lstStyle/>
          <a:p>
            <a:pPr eaLnBrk="1" hangingPunct="1"/>
            <a:r>
              <a:rPr lang="zh-CN" altLang="zh-CN"/>
              <a:t>连续帧图像压缩的基本思想</a:t>
            </a:r>
          </a:p>
          <a:p>
            <a:pPr lvl="1" eaLnBrk="1" hangingPunct="1"/>
            <a:r>
              <a:rPr lang="zh-CN" altLang="zh-CN"/>
              <a:t>帧内编码技术：根据同帧附近像素来加以预测</a:t>
            </a:r>
          </a:p>
          <a:p>
            <a:pPr lvl="1" eaLnBrk="1" hangingPunct="1"/>
            <a:r>
              <a:rPr lang="zh-CN" altLang="zh-CN"/>
              <a:t>帧间编码技术：根据附近帧中的像素来加以预测</a:t>
            </a:r>
          </a:p>
          <a:p>
            <a:pPr eaLnBrk="1" hangingPunct="1"/>
            <a:endParaRPr lang="zh-CN" altLang="zh-CN"/>
          </a:p>
          <a:p>
            <a:pPr eaLnBrk="1" hangingPunct="1"/>
            <a:r>
              <a:rPr lang="zh-CN" altLang="zh-CN"/>
              <a:t>I帧（Intra-picture）</a:t>
            </a:r>
          </a:p>
          <a:p>
            <a:pPr lvl="1" eaLnBrk="1" hangingPunct="1"/>
            <a:r>
              <a:rPr lang="zh-CN" altLang="zh-CN"/>
              <a:t>不需要参考其它画面而独立进行压缩编码的画面</a:t>
            </a:r>
          </a:p>
          <a:p>
            <a:pPr eaLnBrk="1" hangingPunct="1"/>
            <a:r>
              <a:rPr lang="zh-CN" altLang="zh-CN"/>
              <a:t>P帧（Predicted-picture）</a:t>
            </a:r>
          </a:p>
          <a:p>
            <a:pPr lvl="1" eaLnBrk="1" hangingPunct="1"/>
            <a:r>
              <a:rPr lang="zh-CN" altLang="zh-CN"/>
              <a:t>参考前面已编码的I或P画面进行预测编码的画面</a:t>
            </a:r>
          </a:p>
          <a:p>
            <a:pPr eaLnBrk="1" hangingPunct="1"/>
            <a:r>
              <a:rPr lang="zh-CN" altLang="zh-CN"/>
              <a:t>B帧（Bidirectional-picture）</a:t>
            </a:r>
          </a:p>
          <a:p>
            <a:pPr lvl="1" eaLnBrk="1" hangingPunct="1"/>
            <a:r>
              <a:rPr lang="zh-CN" altLang="zh-CN"/>
              <a:t>既参考前面的I或P画面、又参考后面的I或P画面进行双向预测编码的画面</a:t>
            </a:r>
          </a:p>
          <a:p>
            <a:pPr eaLnBrk="1" hangingPunct="1"/>
            <a:endParaRPr lang="zh-CN"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日期占位符 3">
            <a:extLst>
              <a:ext uri="{FF2B5EF4-FFF2-40B4-BE49-F238E27FC236}">
                <a16:creationId xmlns:a16="http://schemas.microsoft.com/office/drawing/2014/main" id="{33F1130B-2548-4DA2-9AEB-31BB5D43B597}"/>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38243" name="灯片编号占位符 5">
            <a:extLst>
              <a:ext uri="{FF2B5EF4-FFF2-40B4-BE49-F238E27FC236}">
                <a16:creationId xmlns:a16="http://schemas.microsoft.com/office/drawing/2014/main" id="{6195DCF4-BE2A-4C3E-92C1-4679562C195A}"/>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A13C4F2A-30A9-4E9A-ACDC-F50AECA5EE4E}" type="slidenum">
              <a:rPr lang="zh-CN" altLang="zh-CN" sz="1200">
                <a:solidFill>
                  <a:schemeClr val="tx1"/>
                </a:solidFill>
              </a:rPr>
              <a:pPr/>
              <a:t>122</a:t>
            </a:fld>
            <a:endParaRPr lang="zh-CN" altLang="zh-CN" sz="1200">
              <a:solidFill>
                <a:schemeClr val="tx1"/>
              </a:solidFill>
            </a:endParaRPr>
          </a:p>
        </p:txBody>
      </p:sp>
      <p:sp>
        <p:nvSpPr>
          <p:cNvPr id="138244" name="Rectangle 2">
            <a:extLst>
              <a:ext uri="{FF2B5EF4-FFF2-40B4-BE49-F238E27FC236}">
                <a16:creationId xmlns:a16="http://schemas.microsoft.com/office/drawing/2014/main" id="{C4858591-9F01-49BD-8500-3EA52722D59C}"/>
              </a:ext>
            </a:extLst>
          </p:cNvPr>
          <p:cNvSpPr>
            <a:spLocks noGrp="1" noChangeArrowheads="1"/>
          </p:cNvSpPr>
          <p:nvPr>
            <p:ph type="title"/>
          </p:nvPr>
        </p:nvSpPr>
        <p:spPr/>
        <p:txBody>
          <a:bodyPr/>
          <a:lstStyle/>
          <a:p>
            <a:pPr eaLnBrk="1" hangingPunct="1"/>
            <a:r>
              <a:rPr lang="zh-CN" altLang="zh-CN" b="0"/>
              <a:t>画面的重新排序</a:t>
            </a:r>
          </a:p>
        </p:txBody>
      </p:sp>
      <p:sp>
        <p:nvSpPr>
          <p:cNvPr id="138245" name="Rectangle 3">
            <a:extLst>
              <a:ext uri="{FF2B5EF4-FFF2-40B4-BE49-F238E27FC236}">
                <a16:creationId xmlns:a16="http://schemas.microsoft.com/office/drawing/2014/main" id="{8ADDC77A-D2A2-49BA-B34D-2FC684E85C1C}"/>
              </a:ext>
            </a:extLst>
          </p:cNvPr>
          <p:cNvSpPr>
            <a:spLocks noGrp="1" noChangeArrowheads="1"/>
          </p:cNvSpPr>
          <p:nvPr>
            <p:ph type="body" idx="1"/>
          </p:nvPr>
        </p:nvSpPr>
        <p:spPr/>
        <p:txBody>
          <a:bodyPr/>
          <a:lstStyle/>
          <a:p>
            <a:pPr eaLnBrk="1" hangingPunct="1"/>
            <a:endParaRPr lang="zh-CN" altLang="zh-CN"/>
          </a:p>
        </p:txBody>
      </p:sp>
      <p:pic>
        <p:nvPicPr>
          <p:cNvPr id="138246" name="Picture 4" descr="1">
            <a:extLst>
              <a:ext uri="{FF2B5EF4-FFF2-40B4-BE49-F238E27FC236}">
                <a16:creationId xmlns:a16="http://schemas.microsoft.com/office/drawing/2014/main" id="{8BEED9C6-9763-4C6E-991D-36A079CC6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23925"/>
            <a:ext cx="89916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3">
            <a:extLst>
              <a:ext uri="{FF2B5EF4-FFF2-40B4-BE49-F238E27FC236}">
                <a16:creationId xmlns:a16="http://schemas.microsoft.com/office/drawing/2014/main" id="{E84574F5-3384-4C53-AF95-57703416071D}"/>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39267" name="灯片编号占位符 5">
            <a:extLst>
              <a:ext uri="{FF2B5EF4-FFF2-40B4-BE49-F238E27FC236}">
                <a16:creationId xmlns:a16="http://schemas.microsoft.com/office/drawing/2014/main" id="{29B16F07-86A0-4CE4-B813-52930E856F4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8A6C6522-DC48-45DF-B1FD-42BC399CAA90}" type="slidenum">
              <a:rPr lang="zh-CN" altLang="zh-CN" sz="1200">
                <a:solidFill>
                  <a:schemeClr val="tx1"/>
                </a:solidFill>
              </a:rPr>
              <a:pPr/>
              <a:t>123</a:t>
            </a:fld>
            <a:endParaRPr lang="zh-CN" altLang="zh-CN" sz="1200">
              <a:solidFill>
                <a:schemeClr val="tx1"/>
              </a:solidFill>
            </a:endParaRPr>
          </a:p>
        </p:txBody>
      </p:sp>
      <p:sp>
        <p:nvSpPr>
          <p:cNvPr id="139268" name="Rectangle 2">
            <a:extLst>
              <a:ext uri="{FF2B5EF4-FFF2-40B4-BE49-F238E27FC236}">
                <a16:creationId xmlns:a16="http://schemas.microsoft.com/office/drawing/2014/main" id="{F3488374-F8B7-46A1-8420-68D89448F5FC}"/>
              </a:ext>
            </a:extLst>
          </p:cNvPr>
          <p:cNvSpPr>
            <a:spLocks noGrp="1" noChangeArrowheads="1"/>
          </p:cNvSpPr>
          <p:nvPr>
            <p:ph type="title"/>
          </p:nvPr>
        </p:nvSpPr>
        <p:spPr/>
        <p:txBody>
          <a:bodyPr/>
          <a:lstStyle/>
          <a:p>
            <a:pPr eaLnBrk="1" hangingPunct="1"/>
            <a:r>
              <a:rPr lang="zh-CN" altLang="zh-CN"/>
              <a:t>MPEG-1</a:t>
            </a:r>
          </a:p>
        </p:txBody>
      </p:sp>
      <p:sp>
        <p:nvSpPr>
          <p:cNvPr id="139269" name="Rectangle 3">
            <a:extLst>
              <a:ext uri="{FF2B5EF4-FFF2-40B4-BE49-F238E27FC236}">
                <a16:creationId xmlns:a16="http://schemas.microsoft.com/office/drawing/2014/main" id="{01A69604-A50D-424D-8AF3-6F90039B9CE0}"/>
              </a:ext>
            </a:extLst>
          </p:cNvPr>
          <p:cNvSpPr>
            <a:spLocks noGrp="1" noChangeArrowheads="1"/>
          </p:cNvSpPr>
          <p:nvPr>
            <p:ph type="body" idx="1"/>
          </p:nvPr>
        </p:nvSpPr>
        <p:spPr/>
        <p:txBody>
          <a:bodyPr/>
          <a:lstStyle/>
          <a:p>
            <a:pPr eaLnBrk="1" hangingPunct="1"/>
            <a:r>
              <a:rPr lang="zh-CN" altLang="zh-CN"/>
              <a:t>MPEG-1标准(ISO/IEC 11172). 1993年。用于1.5Mbps数据传输率的运动图像及其伴音的编码。</a:t>
            </a:r>
          </a:p>
          <a:p>
            <a:pPr lvl="1" eaLnBrk="1" hangingPunct="1"/>
            <a:r>
              <a:rPr lang="zh-CN" altLang="zh-CN"/>
              <a:t>主要应用于VCD，MP3音乐等</a:t>
            </a:r>
          </a:p>
          <a:p>
            <a:pPr lvl="1" eaLnBrk="1" hangingPunct="1"/>
            <a:endParaRPr lang="zh-CN" altLang="zh-CN"/>
          </a:p>
          <a:p>
            <a:pPr eaLnBrk="1" hangingPunct="1"/>
            <a:r>
              <a:rPr lang="zh-CN" altLang="zh-CN"/>
              <a:t>主要编码技术：</a:t>
            </a:r>
          </a:p>
          <a:p>
            <a:pPr lvl="1" eaLnBrk="1" hangingPunct="1"/>
            <a:r>
              <a:rPr lang="zh-CN" altLang="zh-CN"/>
              <a:t>DCT变换</a:t>
            </a:r>
          </a:p>
          <a:p>
            <a:pPr lvl="1" eaLnBrk="1" hangingPunct="1"/>
            <a:r>
              <a:rPr lang="zh-CN" altLang="zh-CN"/>
              <a:t>前向、双向运动补偿预测</a:t>
            </a:r>
          </a:p>
          <a:p>
            <a:pPr lvl="1" eaLnBrk="1" hangingPunct="1"/>
            <a:r>
              <a:rPr lang="zh-CN" altLang="zh-CN"/>
              <a:t>Zig-zag排序</a:t>
            </a:r>
          </a:p>
          <a:p>
            <a:pPr lvl="1" eaLnBrk="1" hangingPunct="1"/>
            <a:r>
              <a:rPr lang="zh-CN" altLang="zh-CN"/>
              <a:t>Huffman编码、算术编码</a:t>
            </a:r>
          </a:p>
          <a:p>
            <a:pPr lvl="1" eaLnBrk="1" hangingPunct="1"/>
            <a:r>
              <a:rPr lang="zh-CN" altLang="zh-CN"/>
              <a:t>每15帧至少要有一个I帧</a:t>
            </a:r>
          </a:p>
          <a:p>
            <a:pPr lvl="1" eaLnBrk="1" hangingPunct="1">
              <a:buFont typeface="Wingdings" panose="05000000000000000000" pitchFamily="2" charset="2"/>
              <a:buNone/>
            </a:pPr>
            <a:r>
              <a:rPr lang="zh-CN" altLang="zh-CN"/>
              <a:t>IBBPBBPBBIBBP . . .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日期占位符 3">
            <a:extLst>
              <a:ext uri="{FF2B5EF4-FFF2-40B4-BE49-F238E27FC236}">
                <a16:creationId xmlns:a16="http://schemas.microsoft.com/office/drawing/2014/main" id="{2E3A5FAB-0C0B-403C-AEE2-A3F2651CC133}"/>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40291" name="灯片编号占位符 5">
            <a:extLst>
              <a:ext uri="{FF2B5EF4-FFF2-40B4-BE49-F238E27FC236}">
                <a16:creationId xmlns:a16="http://schemas.microsoft.com/office/drawing/2014/main" id="{BF726E19-5D8C-4FB6-9666-4C0D79CD1A71}"/>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70125E3F-B7DE-4911-8336-78A3DA007075}" type="slidenum">
              <a:rPr lang="zh-CN" altLang="zh-CN" sz="1200">
                <a:solidFill>
                  <a:schemeClr val="tx1"/>
                </a:solidFill>
              </a:rPr>
              <a:pPr/>
              <a:t>124</a:t>
            </a:fld>
            <a:endParaRPr lang="zh-CN" altLang="zh-CN" sz="1200">
              <a:solidFill>
                <a:schemeClr val="tx1"/>
              </a:solidFill>
            </a:endParaRPr>
          </a:p>
        </p:txBody>
      </p:sp>
      <p:sp>
        <p:nvSpPr>
          <p:cNvPr id="140292" name="Rectangle 2">
            <a:extLst>
              <a:ext uri="{FF2B5EF4-FFF2-40B4-BE49-F238E27FC236}">
                <a16:creationId xmlns:a16="http://schemas.microsoft.com/office/drawing/2014/main" id="{1177B5AB-E378-4C80-956B-45CC7C25F8AD}"/>
              </a:ext>
            </a:extLst>
          </p:cNvPr>
          <p:cNvSpPr>
            <a:spLocks noGrp="1" noChangeArrowheads="1"/>
          </p:cNvSpPr>
          <p:nvPr>
            <p:ph type="title"/>
          </p:nvPr>
        </p:nvSpPr>
        <p:spPr/>
        <p:txBody>
          <a:bodyPr/>
          <a:lstStyle/>
          <a:p>
            <a:pPr eaLnBrk="1" hangingPunct="1"/>
            <a:r>
              <a:rPr lang="zh-CN" altLang="zh-CN"/>
              <a:t>MPEG-2标准</a:t>
            </a:r>
          </a:p>
        </p:txBody>
      </p:sp>
      <p:sp>
        <p:nvSpPr>
          <p:cNvPr id="140293" name="Rectangle 3">
            <a:extLst>
              <a:ext uri="{FF2B5EF4-FFF2-40B4-BE49-F238E27FC236}">
                <a16:creationId xmlns:a16="http://schemas.microsoft.com/office/drawing/2014/main" id="{B1FC6856-7B58-41C3-B972-0C63FFC58499}"/>
              </a:ext>
            </a:extLst>
          </p:cNvPr>
          <p:cNvSpPr>
            <a:spLocks noGrp="1" noChangeArrowheads="1"/>
          </p:cNvSpPr>
          <p:nvPr>
            <p:ph type="body" idx="1"/>
          </p:nvPr>
        </p:nvSpPr>
        <p:spPr/>
        <p:txBody>
          <a:bodyPr/>
          <a:lstStyle/>
          <a:p>
            <a:pPr eaLnBrk="1" hangingPunct="1"/>
            <a:r>
              <a:rPr lang="zh-CN" altLang="zh-CN"/>
              <a:t>MPEG-2标准(ISO/IEC13818). 1994年。典型传输速率为10Mbps，与MPEG-1兼容</a:t>
            </a:r>
          </a:p>
          <a:p>
            <a:pPr lvl="1" eaLnBrk="1" hangingPunct="1"/>
            <a:r>
              <a:rPr lang="zh-CN" altLang="zh-CN"/>
              <a:t>针对高清晰度电视(HDTV) 的视频及伴音信号，</a:t>
            </a:r>
          </a:p>
          <a:p>
            <a:pPr lvl="1" eaLnBrk="1" hangingPunct="1"/>
            <a:r>
              <a:rPr lang="zh-CN" altLang="zh-CN"/>
              <a:t>DVD采用MPEG-2作为其视音频压缩标准(注:欧、美、日在视频方面采用MPEG-2标准,而在音频方面则采用AC-3标准)</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3">
            <a:extLst>
              <a:ext uri="{FF2B5EF4-FFF2-40B4-BE49-F238E27FC236}">
                <a16:creationId xmlns:a16="http://schemas.microsoft.com/office/drawing/2014/main" id="{F6AC354D-22A1-4531-93FB-8E05B8CA6CBA}"/>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41315" name="灯片编号占位符 5">
            <a:extLst>
              <a:ext uri="{FF2B5EF4-FFF2-40B4-BE49-F238E27FC236}">
                <a16:creationId xmlns:a16="http://schemas.microsoft.com/office/drawing/2014/main" id="{6835ACE3-66C2-46C8-AB6D-8DA4607ED054}"/>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2CEF5CDC-301D-4475-B379-5500DED6EBC2}" type="slidenum">
              <a:rPr lang="zh-CN" altLang="zh-CN" sz="1200">
                <a:solidFill>
                  <a:schemeClr val="tx1"/>
                </a:solidFill>
              </a:rPr>
              <a:pPr/>
              <a:t>125</a:t>
            </a:fld>
            <a:endParaRPr lang="zh-CN" altLang="zh-CN" sz="1200">
              <a:solidFill>
                <a:schemeClr val="tx1"/>
              </a:solidFill>
            </a:endParaRPr>
          </a:p>
        </p:txBody>
      </p:sp>
      <p:sp>
        <p:nvSpPr>
          <p:cNvPr id="141316" name="Rectangle 2">
            <a:extLst>
              <a:ext uri="{FF2B5EF4-FFF2-40B4-BE49-F238E27FC236}">
                <a16:creationId xmlns:a16="http://schemas.microsoft.com/office/drawing/2014/main" id="{A9EFF891-F502-45ED-9C3D-6D5539C56B12}"/>
              </a:ext>
            </a:extLst>
          </p:cNvPr>
          <p:cNvSpPr>
            <a:spLocks noGrp="1" noChangeArrowheads="1"/>
          </p:cNvSpPr>
          <p:nvPr>
            <p:ph type="title"/>
          </p:nvPr>
        </p:nvSpPr>
        <p:spPr/>
        <p:txBody>
          <a:bodyPr/>
          <a:lstStyle/>
          <a:p>
            <a:pPr eaLnBrk="1" hangingPunct="1"/>
            <a:r>
              <a:rPr lang="zh-CN" altLang="zh-CN"/>
              <a:t>MPEG-4标准</a:t>
            </a:r>
          </a:p>
        </p:txBody>
      </p:sp>
      <p:sp>
        <p:nvSpPr>
          <p:cNvPr id="141317" name="Rectangle 3">
            <a:extLst>
              <a:ext uri="{FF2B5EF4-FFF2-40B4-BE49-F238E27FC236}">
                <a16:creationId xmlns:a16="http://schemas.microsoft.com/office/drawing/2014/main" id="{68103754-10D7-450F-9123-021C7496BE73}"/>
              </a:ext>
            </a:extLst>
          </p:cNvPr>
          <p:cNvSpPr>
            <a:spLocks noGrp="1" noChangeArrowheads="1"/>
          </p:cNvSpPr>
          <p:nvPr>
            <p:ph type="body" idx="1"/>
          </p:nvPr>
        </p:nvSpPr>
        <p:spPr/>
        <p:txBody>
          <a:bodyPr/>
          <a:lstStyle/>
          <a:p>
            <a:pPr eaLnBrk="1" hangingPunct="1"/>
            <a:r>
              <a:rPr lang="zh-CN" altLang="zh-CN"/>
              <a:t>MPEG-4 标准(ISO/IEC l4496) .1999年5月形成国际标准(版本1),为了适应在窄带宽(一般指&lt;64kbps)通信线路上对动态图像进行传输的要求</a:t>
            </a:r>
          </a:p>
          <a:p>
            <a:pPr lvl="1" eaLnBrk="1" hangingPunct="1"/>
            <a:r>
              <a:rPr lang="zh-CN" altLang="zh-CN"/>
              <a:t>是一种基于对象的视(音)频编码标准,目标是支持各种多媒体应用(主要侧重于对多媒体信息内容的访问)</a:t>
            </a:r>
          </a:p>
          <a:p>
            <a:pPr lvl="1" eaLnBrk="1" hangingPunct="1"/>
            <a:r>
              <a:rPr lang="zh-CN" altLang="zh-CN"/>
              <a:t>总目标是对各种音频视频，主要包括：静止图像、序列图像、计算机图形、3D模型、动画、语言、声音等进行统一有效的编码</a:t>
            </a:r>
          </a:p>
          <a:p>
            <a:pPr lvl="1" eaLnBrk="1" hangingPunct="1"/>
            <a:r>
              <a:rPr lang="zh-CN" altLang="zh-CN"/>
              <a:t>既支持固定码流也支持变码流，对3种码流范围的视频已达最优：</a:t>
            </a:r>
          </a:p>
          <a:p>
            <a:pPr lvl="2" eaLnBrk="1" hangingPunct="1"/>
            <a:r>
              <a:rPr lang="zh-CN" altLang="zh-CN"/>
              <a:t>&lt; 64k bit/s</a:t>
            </a:r>
          </a:p>
          <a:p>
            <a:pPr lvl="2" eaLnBrk="1" hangingPunct="1"/>
            <a:r>
              <a:rPr lang="zh-CN" altLang="zh-CN"/>
              <a:t>64 - 384k bit/s</a:t>
            </a:r>
          </a:p>
          <a:p>
            <a:pPr lvl="2" eaLnBrk="1" hangingPunct="1"/>
            <a:r>
              <a:rPr lang="zh-CN" altLang="zh-CN"/>
              <a:t>364 kbit/s </a:t>
            </a:r>
            <a:r>
              <a:rPr lang="zh-CN" altLang="zh-CN">
                <a:latin typeface="Arial" panose="020B0604020202020204" pitchFamily="34" charset="0"/>
              </a:rPr>
              <a:t>–</a:t>
            </a:r>
            <a:r>
              <a:rPr lang="zh-CN" altLang="zh-CN"/>
              <a:t> 4M bit/s</a:t>
            </a:r>
          </a:p>
          <a:p>
            <a:pPr eaLnBrk="1" hangingPunct="1"/>
            <a:endParaRPr lang="zh-CN"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日期占位符 3">
            <a:extLst>
              <a:ext uri="{FF2B5EF4-FFF2-40B4-BE49-F238E27FC236}">
                <a16:creationId xmlns:a16="http://schemas.microsoft.com/office/drawing/2014/main" id="{B016D42B-666C-4C6E-9578-654C82B79F8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42339" name="灯片编号占位符 5">
            <a:extLst>
              <a:ext uri="{FF2B5EF4-FFF2-40B4-BE49-F238E27FC236}">
                <a16:creationId xmlns:a16="http://schemas.microsoft.com/office/drawing/2014/main" id="{30CB3AB7-8548-4696-991A-616690AB4022}"/>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5BDEB6E6-296B-43EF-B3F1-28AD87A75198}" type="slidenum">
              <a:rPr lang="zh-CN" altLang="zh-CN" sz="1200">
                <a:solidFill>
                  <a:schemeClr val="tx1"/>
                </a:solidFill>
              </a:rPr>
              <a:pPr/>
              <a:t>126</a:t>
            </a:fld>
            <a:endParaRPr lang="zh-CN" altLang="zh-CN" sz="1200">
              <a:solidFill>
                <a:schemeClr val="tx1"/>
              </a:solidFill>
            </a:endParaRPr>
          </a:p>
        </p:txBody>
      </p:sp>
      <p:sp>
        <p:nvSpPr>
          <p:cNvPr id="142340" name="Rectangle 2">
            <a:extLst>
              <a:ext uri="{FF2B5EF4-FFF2-40B4-BE49-F238E27FC236}">
                <a16:creationId xmlns:a16="http://schemas.microsoft.com/office/drawing/2014/main" id="{3EA599D6-F012-4E49-B8BD-625EB2905A4E}"/>
              </a:ext>
            </a:extLst>
          </p:cNvPr>
          <p:cNvSpPr>
            <a:spLocks noGrp="1" noChangeArrowheads="1"/>
          </p:cNvSpPr>
          <p:nvPr>
            <p:ph type="title"/>
          </p:nvPr>
        </p:nvSpPr>
        <p:spPr/>
        <p:txBody>
          <a:bodyPr/>
          <a:lstStyle/>
          <a:p>
            <a:pPr eaLnBrk="1" hangingPunct="1"/>
            <a:r>
              <a:rPr lang="zh-CN" altLang="zh-CN"/>
              <a:t>MPEG-7标准</a:t>
            </a:r>
          </a:p>
        </p:txBody>
      </p:sp>
      <p:sp>
        <p:nvSpPr>
          <p:cNvPr id="142341" name="Rectangle 3">
            <a:extLst>
              <a:ext uri="{FF2B5EF4-FFF2-40B4-BE49-F238E27FC236}">
                <a16:creationId xmlns:a16="http://schemas.microsoft.com/office/drawing/2014/main" id="{DC4416FA-E2C5-4448-849C-9C14AC52689C}"/>
              </a:ext>
            </a:extLst>
          </p:cNvPr>
          <p:cNvSpPr>
            <a:spLocks noGrp="1" noChangeArrowheads="1"/>
          </p:cNvSpPr>
          <p:nvPr>
            <p:ph type="body" idx="1"/>
          </p:nvPr>
        </p:nvSpPr>
        <p:spPr/>
        <p:txBody>
          <a:bodyPr/>
          <a:lstStyle/>
          <a:p>
            <a:pPr eaLnBrk="1" hangingPunct="1"/>
            <a:r>
              <a:rPr lang="zh-CN" altLang="zh-CN"/>
              <a:t>MPEG-7标准。</a:t>
            </a:r>
            <a:r>
              <a:rPr lang="zh-CN" altLang="zh-CN">
                <a:latin typeface="Arial" panose="020B0604020202020204" pitchFamily="34" charset="0"/>
              </a:rPr>
              <a:t>“</a:t>
            </a:r>
            <a:r>
              <a:rPr lang="zh-CN" altLang="zh-CN"/>
              <a:t>多媒体内容描述接口</a:t>
            </a:r>
            <a:r>
              <a:rPr lang="zh-CN" altLang="zh-CN">
                <a:latin typeface="Arial" panose="020B0604020202020204" pitchFamily="34" charset="0"/>
              </a:rPr>
              <a:t>”</a:t>
            </a:r>
            <a:r>
              <a:rPr lang="zh-CN" altLang="zh-CN"/>
              <a:t> (Multimedia Content Description Interface)的标准</a:t>
            </a:r>
          </a:p>
          <a:p>
            <a:pPr lvl="1" eaLnBrk="1" hangingPunct="1"/>
            <a:r>
              <a:rPr lang="zh-CN" altLang="zh-CN"/>
              <a:t>该标准将确定各种类型的多媒体信息的标准描述方法, 可应用于数字图书馆、各种多媒体目录服务、广播媒体的选择，以及多媒体编辑等领域</a:t>
            </a:r>
          </a:p>
          <a:p>
            <a:pPr lvl="1" eaLnBrk="1" hangingPunct="1"/>
            <a:r>
              <a:rPr lang="zh-CN" altLang="zh-CN"/>
              <a:t>目标是指定1组描述不同多媒体信息的标准描述符，这些描述要与信息内容相关以便能快速和有效地查询各种多媒体信息</a:t>
            </a:r>
          </a:p>
          <a:p>
            <a:pPr lvl="1" eaLnBrk="1" hangingPunct="1"/>
            <a:r>
              <a:rPr lang="zh-CN" altLang="zh-CN"/>
              <a:t>MPEG-7采取的描述方案和方法与被描述内容是否编码或如何存储无关，例如视觉信号仍可以用已有的各种编码方案（如JPEG，MPEG-1,MPEG-2,MPEG-4等）进行编码</a:t>
            </a:r>
          </a:p>
          <a:p>
            <a:pPr eaLnBrk="1" hangingPunct="1"/>
            <a:endParaRPr lang="zh-CN" altLang="zh-CN"/>
          </a:p>
          <a:p>
            <a:pPr eaLnBrk="1" hangingPunct="1"/>
            <a:endParaRPr lang="zh-CN"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日期占位符 3">
            <a:extLst>
              <a:ext uri="{FF2B5EF4-FFF2-40B4-BE49-F238E27FC236}">
                <a16:creationId xmlns:a16="http://schemas.microsoft.com/office/drawing/2014/main" id="{987DCE12-F5FE-43E1-992D-B1099873909F}"/>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43363" name="灯片编号占位符 5">
            <a:extLst>
              <a:ext uri="{FF2B5EF4-FFF2-40B4-BE49-F238E27FC236}">
                <a16:creationId xmlns:a16="http://schemas.microsoft.com/office/drawing/2014/main" id="{5F580114-EF31-43CF-8AE2-C3A34CD9A50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5371EC9-6BA7-49EE-B635-3F55923033DB}" type="slidenum">
              <a:rPr lang="zh-CN" altLang="zh-CN" sz="1200">
                <a:solidFill>
                  <a:schemeClr val="tx1"/>
                </a:solidFill>
              </a:rPr>
              <a:pPr/>
              <a:t>127</a:t>
            </a:fld>
            <a:endParaRPr lang="zh-CN" altLang="zh-CN" sz="1200">
              <a:solidFill>
                <a:schemeClr val="tx1"/>
              </a:solidFill>
            </a:endParaRPr>
          </a:p>
        </p:txBody>
      </p:sp>
      <p:sp>
        <p:nvSpPr>
          <p:cNvPr id="143364" name="Rectangle 2">
            <a:extLst>
              <a:ext uri="{FF2B5EF4-FFF2-40B4-BE49-F238E27FC236}">
                <a16:creationId xmlns:a16="http://schemas.microsoft.com/office/drawing/2014/main" id="{B97EDAFC-343C-4DB4-A906-C9C623E407ED}"/>
              </a:ext>
            </a:extLst>
          </p:cNvPr>
          <p:cNvSpPr>
            <a:spLocks noGrp="1" noChangeArrowheads="1"/>
          </p:cNvSpPr>
          <p:nvPr>
            <p:ph type="title"/>
          </p:nvPr>
        </p:nvSpPr>
        <p:spPr/>
        <p:txBody>
          <a:bodyPr/>
          <a:lstStyle/>
          <a:p>
            <a:pPr eaLnBrk="1" hangingPunct="1"/>
            <a:r>
              <a:rPr lang="zh-CN" altLang="zh-CN"/>
              <a:t>MPEG-21标准</a:t>
            </a:r>
          </a:p>
        </p:txBody>
      </p:sp>
      <p:sp>
        <p:nvSpPr>
          <p:cNvPr id="143365" name="Rectangle 3">
            <a:extLst>
              <a:ext uri="{FF2B5EF4-FFF2-40B4-BE49-F238E27FC236}">
                <a16:creationId xmlns:a16="http://schemas.microsoft.com/office/drawing/2014/main" id="{1E3C0147-146C-4B70-A313-5A478E27354F}"/>
              </a:ext>
            </a:extLst>
          </p:cNvPr>
          <p:cNvSpPr>
            <a:spLocks noGrp="1" noChangeArrowheads="1"/>
          </p:cNvSpPr>
          <p:nvPr>
            <p:ph type="body" idx="1"/>
          </p:nvPr>
        </p:nvSpPr>
        <p:spPr/>
        <p:txBody>
          <a:bodyPr/>
          <a:lstStyle/>
          <a:p>
            <a:pPr eaLnBrk="1" hangingPunct="1"/>
            <a:r>
              <a:rPr lang="zh-CN" altLang="zh-CN"/>
              <a:t>MPEG-21标准. (Multimedia Framework)</a:t>
            </a:r>
          </a:p>
          <a:p>
            <a:pPr lvl="1" eaLnBrk="1" hangingPunct="1"/>
            <a:r>
              <a:rPr lang="zh-CN" altLang="zh-CN"/>
              <a:t>多媒体框架标准适合于多种应用领域中各种类型用户对各种类型内容的传送和使用，可通过大范围的网络和设备允许对多媒体资源的透明和增强使用</a:t>
            </a:r>
          </a:p>
          <a:p>
            <a:pPr eaLnBrk="1" hangingPunct="1"/>
            <a:endParaRPr lang="zh-CN" altLang="zh-CN"/>
          </a:p>
          <a:p>
            <a:pPr eaLnBrk="1" hangingPunct="1"/>
            <a:endParaRPr lang="zh-CN" altLang="zh-C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日期占位符 3">
            <a:extLst>
              <a:ext uri="{FF2B5EF4-FFF2-40B4-BE49-F238E27FC236}">
                <a16:creationId xmlns:a16="http://schemas.microsoft.com/office/drawing/2014/main" id="{30C3A6E1-E014-4B50-98B6-1F81B99EEB9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44387" name="灯片编号占位符 5">
            <a:extLst>
              <a:ext uri="{FF2B5EF4-FFF2-40B4-BE49-F238E27FC236}">
                <a16:creationId xmlns:a16="http://schemas.microsoft.com/office/drawing/2014/main" id="{E20FDEBF-2128-4D3B-AC5D-495623A6A7D1}"/>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BCD5E151-D0D6-4851-ACD2-931494EBD2C7}" type="slidenum">
              <a:rPr lang="zh-CN" altLang="zh-CN" sz="1200">
                <a:solidFill>
                  <a:schemeClr val="tx1"/>
                </a:solidFill>
              </a:rPr>
              <a:pPr/>
              <a:t>128</a:t>
            </a:fld>
            <a:endParaRPr lang="zh-CN" altLang="zh-CN" sz="1200">
              <a:solidFill>
                <a:schemeClr val="tx1"/>
              </a:solidFill>
            </a:endParaRPr>
          </a:p>
        </p:txBody>
      </p:sp>
      <p:sp>
        <p:nvSpPr>
          <p:cNvPr id="144388" name="Rectangle 2">
            <a:extLst>
              <a:ext uri="{FF2B5EF4-FFF2-40B4-BE49-F238E27FC236}">
                <a16:creationId xmlns:a16="http://schemas.microsoft.com/office/drawing/2014/main" id="{196DC6B3-62FD-4954-A3B2-A737B992B797}"/>
              </a:ext>
            </a:extLst>
          </p:cNvPr>
          <p:cNvSpPr>
            <a:spLocks noGrp="1" noChangeArrowheads="1"/>
          </p:cNvSpPr>
          <p:nvPr>
            <p:ph type="title"/>
          </p:nvPr>
        </p:nvSpPr>
        <p:spPr/>
        <p:txBody>
          <a:bodyPr/>
          <a:lstStyle/>
          <a:p>
            <a:pPr eaLnBrk="1" hangingPunct="1"/>
            <a:r>
              <a:rPr lang="zh-CN" altLang="zh-CN"/>
              <a:t>电视会议标准</a:t>
            </a:r>
          </a:p>
        </p:txBody>
      </p:sp>
      <p:sp>
        <p:nvSpPr>
          <p:cNvPr id="144389" name="Rectangle 3">
            <a:extLst>
              <a:ext uri="{FF2B5EF4-FFF2-40B4-BE49-F238E27FC236}">
                <a16:creationId xmlns:a16="http://schemas.microsoft.com/office/drawing/2014/main" id="{05943C9E-7DCB-45CC-AB90-DB0552B30DC3}"/>
              </a:ext>
            </a:extLst>
          </p:cNvPr>
          <p:cNvSpPr>
            <a:spLocks noGrp="1" noChangeArrowheads="1"/>
          </p:cNvSpPr>
          <p:nvPr>
            <p:ph type="body" idx="1"/>
          </p:nvPr>
        </p:nvSpPr>
        <p:spPr/>
        <p:txBody>
          <a:bodyPr/>
          <a:lstStyle/>
          <a:p>
            <a:pPr eaLnBrk="1" hangingPunct="1">
              <a:lnSpc>
                <a:spcPct val="80000"/>
              </a:lnSpc>
            </a:pPr>
            <a:r>
              <a:rPr lang="zh-CN" altLang="zh-CN" b="1"/>
              <a:t>电视会议标准</a:t>
            </a:r>
          </a:p>
          <a:p>
            <a:pPr lvl="1" eaLnBrk="1" hangingPunct="1">
              <a:lnSpc>
                <a:spcPct val="80000"/>
              </a:lnSpc>
            </a:pPr>
            <a:r>
              <a:rPr lang="zh-CN" altLang="zh-CN"/>
              <a:t>H.261是1990年由CCITT制定的序列灰度图像压缩标准，该标准主要应用到电视图像信号的编码中，其视频编码信号的传输速度为p×64kbps(p=1~30)，故该标准也称为p×64标准。</a:t>
            </a:r>
          </a:p>
          <a:p>
            <a:pPr lvl="1" eaLnBrk="1" hangingPunct="1">
              <a:lnSpc>
                <a:spcPct val="80000"/>
              </a:lnSpc>
            </a:pPr>
            <a:r>
              <a:rPr lang="zh-CN" altLang="zh-CN"/>
              <a:t>H.263称为低码率图像编码国际标准，在称为低码率图像编码国际标准，在H.261的基础上，以混合编码为核心，并且比H.261支持更多的原始支持更多的原始图像分辨率</a:t>
            </a:r>
          </a:p>
          <a:p>
            <a:pPr eaLnBrk="1" hangingPunct="1">
              <a:lnSpc>
                <a:spcPct val="80000"/>
              </a:lnSpc>
            </a:pPr>
            <a:endParaRPr lang="zh-CN" altLang="zh-CN" sz="2800"/>
          </a:p>
          <a:p>
            <a:pPr eaLnBrk="1" hangingPunct="1">
              <a:lnSpc>
                <a:spcPct val="80000"/>
              </a:lnSpc>
            </a:pPr>
            <a:r>
              <a:rPr lang="zh-CN" altLang="zh-CN" sz="2400"/>
              <a:t>H.261标准</a:t>
            </a:r>
          </a:p>
          <a:p>
            <a:pPr lvl="1" eaLnBrk="1" hangingPunct="1">
              <a:lnSpc>
                <a:spcPct val="80000"/>
              </a:lnSpc>
            </a:pPr>
            <a:r>
              <a:rPr lang="zh-CN" altLang="zh-CN" sz="2000"/>
              <a:t>应用范围：电视会议</a:t>
            </a:r>
          </a:p>
          <a:p>
            <a:pPr lvl="1" eaLnBrk="1" hangingPunct="1">
              <a:lnSpc>
                <a:spcPct val="80000"/>
              </a:lnSpc>
            </a:pPr>
            <a:r>
              <a:rPr lang="zh-CN" altLang="zh-CN" sz="2000"/>
              <a:t>主要编码技术：</a:t>
            </a:r>
          </a:p>
          <a:p>
            <a:pPr lvl="2" eaLnBrk="1" hangingPunct="1">
              <a:lnSpc>
                <a:spcPct val="80000"/>
              </a:lnSpc>
            </a:pPr>
            <a:r>
              <a:rPr lang="zh-CN" altLang="zh-CN" sz="1900"/>
              <a:t>DCT变换</a:t>
            </a:r>
          </a:p>
          <a:p>
            <a:pPr lvl="2" eaLnBrk="1" hangingPunct="1">
              <a:lnSpc>
                <a:spcPct val="80000"/>
              </a:lnSpc>
            </a:pPr>
            <a:r>
              <a:rPr lang="zh-CN" altLang="zh-CN" sz="1900"/>
              <a:t>向前运动补偿预测</a:t>
            </a:r>
          </a:p>
          <a:p>
            <a:pPr lvl="2" eaLnBrk="1" hangingPunct="1">
              <a:lnSpc>
                <a:spcPct val="80000"/>
              </a:lnSpc>
            </a:pPr>
            <a:r>
              <a:rPr lang="zh-CN" altLang="zh-CN" sz="1900"/>
              <a:t>Zig-zag排序</a:t>
            </a:r>
          </a:p>
          <a:p>
            <a:pPr lvl="2" eaLnBrk="1" hangingPunct="1">
              <a:lnSpc>
                <a:spcPct val="80000"/>
              </a:lnSpc>
            </a:pPr>
            <a:r>
              <a:rPr lang="zh-CN" altLang="zh-CN" sz="1900"/>
              <a:t>霍夫曼编码</a:t>
            </a:r>
          </a:p>
          <a:p>
            <a:pPr lvl="2" eaLnBrk="1" hangingPunct="1">
              <a:lnSpc>
                <a:spcPct val="80000"/>
              </a:lnSpc>
              <a:buFont typeface="Verdana" panose="020B0604030504040204" pitchFamily="34" charset="0"/>
              <a:buNone/>
            </a:pPr>
            <a:r>
              <a:rPr lang="zh-CN" altLang="zh-CN" sz="1900"/>
              <a:t>IPPPPPPIPPP.....</a:t>
            </a:r>
          </a:p>
          <a:p>
            <a:pPr eaLnBrk="1" hangingPunct="1">
              <a:lnSpc>
                <a:spcPct val="80000"/>
              </a:lnSpc>
              <a:buFont typeface="Wingdings" panose="05000000000000000000" pitchFamily="2" charset="2"/>
              <a:buNone/>
            </a:pPr>
            <a:endParaRPr lang="zh-CN" altLang="zh-CN" sz="2400"/>
          </a:p>
          <a:p>
            <a:pPr eaLnBrk="1" hangingPunct="1">
              <a:lnSpc>
                <a:spcPct val="80000"/>
              </a:lnSpc>
            </a:pPr>
            <a:endParaRPr lang="zh-CN" altLang="zh-CN" sz="24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日期占位符 3">
            <a:extLst>
              <a:ext uri="{FF2B5EF4-FFF2-40B4-BE49-F238E27FC236}">
                <a16:creationId xmlns:a16="http://schemas.microsoft.com/office/drawing/2014/main" id="{8F2C2FCD-3597-45F3-9002-D3F7247F380B}"/>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45411" name="灯片编号占位符 5">
            <a:extLst>
              <a:ext uri="{FF2B5EF4-FFF2-40B4-BE49-F238E27FC236}">
                <a16:creationId xmlns:a16="http://schemas.microsoft.com/office/drawing/2014/main" id="{70C4F97D-E526-439A-A9C0-54B4405F4BD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A346F57-5D1E-480A-83F0-818AA63AAD90}" type="slidenum">
              <a:rPr lang="zh-CN" altLang="zh-CN" sz="1200">
                <a:solidFill>
                  <a:schemeClr val="tx1"/>
                </a:solidFill>
              </a:rPr>
              <a:pPr/>
              <a:t>129</a:t>
            </a:fld>
            <a:endParaRPr lang="zh-CN" altLang="zh-CN" sz="1200">
              <a:solidFill>
                <a:schemeClr val="tx1"/>
              </a:solidFill>
            </a:endParaRPr>
          </a:p>
        </p:txBody>
      </p:sp>
      <p:sp>
        <p:nvSpPr>
          <p:cNvPr id="145412" name="Rectangle 2">
            <a:extLst>
              <a:ext uri="{FF2B5EF4-FFF2-40B4-BE49-F238E27FC236}">
                <a16:creationId xmlns:a16="http://schemas.microsoft.com/office/drawing/2014/main" id="{191DA154-F100-455B-A4FE-1891A0AE8DD4}"/>
              </a:ext>
            </a:extLst>
          </p:cNvPr>
          <p:cNvSpPr>
            <a:spLocks noGrp="1" noChangeArrowheads="1"/>
          </p:cNvSpPr>
          <p:nvPr>
            <p:ph type="title"/>
          </p:nvPr>
        </p:nvSpPr>
        <p:spPr/>
        <p:txBody>
          <a:bodyPr/>
          <a:lstStyle/>
          <a:p>
            <a:pPr eaLnBrk="1" hangingPunct="1"/>
            <a:r>
              <a:rPr lang="zh-CN" altLang="zh-CN" b="0"/>
              <a:t>电视会议标准</a:t>
            </a:r>
          </a:p>
        </p:txBody>
      </p:sp>
      <p:sp>
        <p:nvSpPr>
          <p:cNvPr id="145413" name="Rectangle 3">
            <a:extLst>
              <a:ext uri="{FF2B5EF4-FFF2-40B4-BE49-F238E27FC236}">
                <a16:creationId xmlns:a16="http://schemas.microsoft.com/office/drawing/2014/main" id="{0448A29F-E592-4947-B225-3E5E43BDD338}"/>
              </a:ext>
            </a:extLst>
          </p:cNvPr>
          <p:cNvSpPr>
            <a:spLocks noGrp="1" noChangeArrowheads="1"/>
          </p:cNvSpPr>
          <p:nvPr>
            <p:ph type="body" idx="1"/>
          </p:nvPr>
        </p:nvSpPr>
        <p:spPr/>
        <p:txBody>
          <a:bodyPr/>
          <a:lstStyle/>
          <a:p>
            <a:pPr eaLnBrk="1" hangingPunct="1"/>
            <a:r>
              <a:rPr lang="zh-CN" altLang="zh-CN" sz="2400"/>
              <a:t>H.263标准</a:t>
            </a:r>
          </a:p>
          <a:p>
            <a:pPr lvl="1" eaLnBrk="1" hangingPunct="1"/>
            <a:r>
              <a:rPr lang="zh-CN" altLang="zh-CN" sz="2000"/>
              <a:t>应用范围：可视电话</a:t>
            </a:r>
          </a:p>
          <a:p>
            <a:pPr lvl="1" eaLnBrk="1" hangingPunct="1"/>
            <a:r>
              <a:rPr lang="zh-CN" altLang="zh-CN" sz="2000"/>
              <a:t>主要编码技术：</a:t>
            </a:r>
          </a:p>
          <a:p>
            <a:pPr lvl="2" eaLnBrk="1" hangingPunct="1"/>
            <a:r>
              <a:rPr lang="zh-CN" altLang="zh-CN" sz="1900"/>
              <a:t>DCT变换</a:t>
            </a:r>
          </a:p>
          <a:p>
            <a:pPr lvl="2" eaLnBrk="1" hangingPunct="1"/>
            <a:r>
              <a:rPr lang="zh-CN" altLang="zh-CN" sz="1900"/>
              <a:t>双向运动补偿预测</a:t>
            </a:r>
          </a:p>
          <a:p>
            <a:pPr lvl="2" eaLnBrk="1" hangingPunct="1"/>
            <a:r>
              <a:rPr lang="zh-CN" altLang="zh-CN" sz="1900"/>
              <a:t>Zig-zag排序</a:t>
            </a:r>
          </a:p>
          <a:p>
            <a:pPr lvl="2" eaLnBrk="1" hangingPunct="1"/>
            <a:r>
              <a:rPr lang="zh-CN" altLang="zh-CN" sz="1900"/>
              <a:t>霍夫曼编码</a:t>
            </a:r>
          </a:p>
          <a:p>
            <a:pPr lvl="2" eaLnBrk="1" hangingPunct="1">
              <a:buFont typeface="Verdana" panose="020B0604030504040204" pitchFamily="34" charset="0"/>
              <a:buNone/>
            </a:pPr>
            <a:r>
              <a:rPr lang="zh-CN" altLang="zh-CN" sz="1900"/>
              <a:t>IBBPBBPBBIBBP . . . .</a:t>
            </a:r>
          </a:p>
          <a:p>
            <a:pPr eaLnBrk="1" hangingPunct="1"/>
            <a:endParaRPr lang="zh-CN" altLang="zh-CN"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a:extLst>
              <a:ext uri="{FF2B5EF4-FFF2-40B4-BE49-F238E27FC236}">
                <a16:creationId xmlns:a16="http://schemas.microsoft.com/office/drawing/2014/main" id="{882CBED2-5351-4D7A-9245-209EE62CD1CA}"/>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7411" name="灯片编号占位符 5">
            <a:extLst>
              <a:ext uri="{FF2B5EF4-FFF2-40B4-BE49-F238E27FC236}">
                <a16:creationId xmlns:a16="http://schemas.microsoft.com/office/drawing/2014/main" id="{5FA61E3C-3288-4256-9E62-2B814CB7364C}"/>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64A53FB5-08A4-4446-A52B-07C28D738646}" type="slidenum">
              <a:rPr lang="zh-CN" altLang="zh-CN" sz="1200">
                <a:solidFill>
                  <a:schemeClr val="tx1"/>
                </a:solidFill>
              </a:rPr>
              <a:pPr/>
              <a:t>13</a:t>
            </a:fld>
            <a:endParaRPr lang="zh-CN" altLang="zh-CN" sz="1200">
              <a:solidFill>
                <a:schemeClr val="tx1"/>
              </a:solidFill>
            </a:endParaRPr>
          </a:p>
        </p:txBody>
      </p:sp>
      <p:sp>
        <p:nvSpPr>
          <p:cNvPr id="17412" name="Rectangle 2">
            <a:extLst>
              <a:ext uri="{FF2B5EF4-FFF2-40B4-BE49-F238E27FC236}">
                <a16:creationId xmlns:a16="http://schemas.microsoft.com/office/drawing/2014/main" id="{0D0609E7-0919-4736-A46D-4354656A45BC}"/>
              </a:ext>
            </a:extLst>
          </p:cNvPr>
          <p:cNvSpPr>
            <a:spLocks noGrp="1" noChangeArrowheads="1"/>
          </p:cNvSpPr>
          <p:nvPr>
            <p:ph type="title"/>
          </p:nvPr>
        </p:nvSpPr>
        <p:spPr>
          <a:xfrm>
            <a:off x="609600" y="371475"/>
            <a:ext cx="8001000" cy="390525"/>
          </a:xfrm>
        </p:spPr>
        <p:txBody>
          <a:bodyPr/>
          <a:lstStyle/>
          <a:p>
            <a:pPr eaLnBrk="1" hangingPunct="1"/>
            <a:r>
              <a:rPr lang="zh-CN" altLang="zh-CN">
                <a:solidFill>
                  <a:schemeClr val="tx1"/>
                </a:solidFill>
                <a:latin typeface="华文新魏" panose="02010800040101010101" pitchFamily="2" charset="-122"/>
                <a:ea typeface="华文新魏" panose="02010800040101010101" pitchFamily="2" charset="-122"/>
              </a:rPr>
              <a:t>国际莫尔斯电报码符号</a:t>
            </a:r>
          </a:p>
        </p:txBody>
      </p:sp>
      <p:sp>
        <p:nvSpPr>
          <p:cNvPr id="2" name="Text Box 3">
            <a:extLst>
              <a:ext uri="{FF2B5EF4-FFF2-40B4-BE49-F238E27FC236}">
                <a16:creationId xmlns:a16="http://schemas.microsoft.com/office/drawing/2014/main" id="{B20B5919-1703-4FE4-88A8-FAD414163A85}"/>
              </a:ext>
            </a:extLst>
          </p:cNvPr>
          <p:cNvSpPr txBox="1">
            <a:spLocks noChangeArrowheads="1"/>
          </p:cNvSpPr>
          <p:nvPr/>
        </p:nvSpPr>
        <p:spPr bwMode="auto">
          <a:xfrm>
            <a:off x="1238250" y="1076325"/>
            <a:ext cx="846138" cy="44846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Symbol</a:t>
            </a:r>
          </a:p>
          <a:p>
            <a:pPr algn="ctr" eaLnBrk="1" hangingPunct="1">
              <a:spcBef>
                <a:spcPct val="50000"/>
              </a:spcBef>
              <a:defRPr/>
            </a:pPr>
            <a:r>
              <a:rPr lang="zh-CN" altLang="zh-CN" sz="1400" b="1">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B</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C</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D</a:t>
            </a:r>
          </a:p>
          <a:p>
            <a:pPr algn="ctr" eaLnBrk="1" hangingPunct="1">
              <a:spcBef>
                <a:spcPct val="50000"/>
              </a:spcBef>
              <a:defRPr/>
            </a:pPr>
            <a:r>
              <a:rPr lang="zh-CN" altLang="zh-CN" sz="1400" b="1">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E</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F</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G</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H</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I</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J</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K</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M</a:t>
            </a:r>
          </a:p>
        </p:txBody>
      </p:sp>
      <p:sp>
        <p:nvSpPr>
          <p:cNvPr id="3" name="Text Box 4">
            <a:extLst>
              <a:ext uri="{FF2B5EF4-FFF2-40B4-BE49-F238E27FC236}">
                <a16:creationId xmlns:a16="http://schemas.microsoft.com/office/drawing/2014/main" id="{E55D31C9-B097-48F3-9C21-0AD76DA3318D}"/>
              </a:ext>
            </a:extLst>
          </p:cNvPr>
          <p:cNvSpPr txBox="1">
            <a:spLocks noChangeArrowheads="1"/>
          </p:cNvSpPr>
          <p:nvPr/>
        </p:nvSpPr>
        <p:spPr bwMode="auto">
          <a:xfrm>
            <a:off x="2147888" y="1085850"/>
            <a:ext cx="846137" cy="44846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Code</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p:txBody>
      </p:sp>
      <p:sp>
        <p:nvSpPr>
          <p:cNvPr id="17413" name="Text Box 5">
            <a:extLst>
              <a:ext uri="{FF2B5EF4-FFF2-40B4-BE49-F238E27FC236}">
                <a16:creationId xmlns:a16="http://schemas.microsoft.com/office/drawing/2014/main" id="{68B9D9D2-6F33-47D2-8309-FAAEFE33216B}"/>
              </a:ext>
            </a:extLst>
          </p:cNvPr>
          <p:cNvSpPr txBox="1">
            <a:spLocks noChangeArrowheads="1"/>
          </p:cNvSpPr>
          <p:nvPr/>
        </p:nvSpPr>
        <p:spPr bwMode="auto">
          <a:xfrm>
            <a:off x="2805113" y="1071563"/>
            <a:ext cx="846137" cy="44846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Symbol</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N</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O</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P</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Q</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R</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a:t>
            </a:r>
          </a:p>
          <a:p>
            <a:pPr algn="ctr" eaLnBrk="1" hangingPunct="1">
              <a:spcBef>
                <a:spcPct val="50000"/>
              </a:spcBef>
              <a:defRPr/>
            </a:pPr>
            <a:r>
              <a:rPr lang="zh-CN" altLang="zh-CN" sz="1400" b="1">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T</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U</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V</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W</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X</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Y</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Z</a:t>
            </a:r>
          </a:p>
        </p:txBody>
      </p:sp>
      <p:sp>
        <p:nvSpPr>
          <p:cNvPr id="17414" name="Text Box 6">
            <a:extLst>
              <a:ext uri="{FF2B5EF4-FFF2-40B4-BE49-F238E27FC236}">
                <a16:creationId xmlns:a16="http://schemas.microsoft.com/office/drawing/2014/main" id="{D86FC307-AE05-4178-AB26-B569CFE25516}"/>
              </a:ext>
            </a:extLst>
          </p:cNvPr>
          <p:cNvSpPr txBox="1">
            <a:spLocks noChangeArrowheads="1"/>
          </p:cNvSpPr>
          <p:nvPr/>
        </p:nvSpPr>
        <p:spPr bwMode="auto">
          <a:xfrm>
            <a:off x="3714750" y="1081088"/>
            <a:ext cx="846138" cy="44846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Code</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p:txBody>
      </p:sp>
      <p:sp>
        <p:nvSpPr>
          <p:cNvPr id="17415" name="Text Box 7">
            <a:extLst>
              <a:ext uri="{FF2B5EF4-FFF2-40B4-BE49-F238E27FC236}">
                <a16:creationId xmlns:a16="http://schemas.microsoft.com/office/drawing/2014/main" id="{A35014B2-9EE6-43D8-BBC8-8EC012C27867}"/>
              </a:ext>
            </a:extLst>
          </p:cNvPr>
          <p:cNvSpPr txBox="1">
            <a:spLocks noChangeArrowheads="1"/>
          </p:cNvSpPr>
          <p:nvPr/>
        </p:nvSpPr>
        <p:spPr bwMode="auto">
          <a:xfrm>
            <a:off x="4519613" y="1071563"/>
            <a:ext cx="846137" cy="35274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Symbol</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0</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1</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2</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3</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4</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5</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6</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7</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8</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9</a:t>
            </a:r>
          </a:p>
        </p:txBody>
      </p:sp>
      <p:sp>
        <p:nvSpPr>
          <p:cNvPr id="17416" name="Text Box 8">
            <a:extLst>
              <a:ext uri="{FF2B5EF4-FFF2-40B4-BE49-F238E27FC236}">
                <a16:creationId xmlns:a16="http://schemas.microsoft.com/office/drawing/2014/main" id="{A77CB561-9406-4E06-AAB8-56A92AC26063}"/>
              </a:ext>
            </a:extLst>
          </p:cNvPr>
          <p:cNvSpPr txBox="1">
            <a:spLocks noChangeArrowheads="1"/>
          </p:cNvSpPr>
          <p:nvPr/>
        </p:nvSpPr>
        <p:spPr bwMode="auto">
          <a:xfrm>
            <a:off x="5429250" y="1081088"/>
            <a:ext cx="846138" cy="38465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Code</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endPar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p:txBody>
      </p:sp>
      <p:sp>
        <p:nvSpPr>
          <p:cNvPr id="17417" name="Text Box 9">
            <a:extLst>
              <a:ext uri="{FF2B5EF4-FFF2-40B4-BE49-F238E27FC236}">
                <a16:creationId xmlns:a16="http://schemas.microsoft.com/office/drawing/2014/main" id="{76F74DCF-B495-4A34-B324-C8F50429C7F6}"/>
              </a:ext>
            </a:extLst>
          </p:cNvPr>
          <p:cNvSpPr txBox="1">
            <a:spLocks noChangeArrowheads="1"/>
          </p:cNvSpPr>
          <p:nvPr/>
        </p:nvSpPr>
        <p:spPr bwMode="auto">
          <a:xfrm>
            <a:off x="6372225" y="1066800"/>
            <a:ext cx="846138" cy="2889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Symbol</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endParaRPr lang="zh-CN" altLang="zh-CN" sz="1400" b="1">
              <a:solidFill>
                <a:srgbClr val="FF0000"/>
              </a:solidFill>
              <a:effectLst>
                <a:outerShdw blurRad="38100" dist="38100" dir="2700000" algn="tl">
                  <a:srgbClr val="C0C0C0"/>
                </a:outerShdw>
              </a:effectLst>
              <a:latin typeface="Times New Roman" panose="02020603050405020304" pitchFamily="18" charset="0"/>
              <a:ea typeface="华文新魏" panose="02010800040101010101" pitchFamily="2" charset="-122"/>
            </a:endParaRP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algn="ct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p:txBody>
      </p:sp>
      <p:sp>
        <p:nvSpPr>
          <p:cNvPr id="17418" name="Text Box 10">
            <a:extLst>
              <a:ext uri="{FF2B5EF4-FFF2-40B4-BE49-F238E27FC236}">
                <a16:creationId xmlns:a16="http://schemas.microsoft.com/office/drawing/2014/main" id="{4BFBEC77-3E03-4FB5-BD23-0DC5256819C2}"/>
              </a:ext>
            </a:extLst>
          </p:cNvPr>
          <p:cNvSpPr txBox="1">
            <a:spLocks noChangeArrowheads="1"/>
          </p:cNvSpPr>
          <p:nvPr/>
        </p:nvSpPr>
        <p:spPr bwMode="auto">
          <a:xfrm>
            <a:off x="7281863" y="1076325"/>
            <a:ext cx="846137" cy="2889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zh-CN" sz="16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Code</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a:p>
            <a:pPr eaLnBrk="1" hangingPunct="1">
              <a:spcBef>
                <a:spcPct val="50000"/>
              </a:spcBef>
              <a:defRPr/>
            </a:pPr>
            <a:r>
              <a:rPr lang="zh-CN" altLang="zh-CN" sz="1400" b="1">
                <a:solidFill>
                  <a:schemeClr val="tx1"/>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p>
        </p:txBody>
      </p:sp>
    </p:spTree>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日期占位符 3">
            <a:extLst>
              <a:ext uri="{FF2B5EF4-FFF2-40B4-BE49-F238E27FC236}">
                <a16:creationId xmlns:a16="http://schemas.microsoft.com/office/drawing/2014/main" id="{2B6D296D-14B3-4587-8725-77BFE79CEECA}"/>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46435" name="灯片编号占位符 5">
            <a:extLst>
              <a:ext uri="{FF2B5EF4-FFF2-40B4-BE49-F238E27FC236}">
                <a16:creationId xmlns:a16="http://schemas.microsoft.com/office/drawing/2014/main" id="{AF57177E-F1FC-4269-837A-A5BA42E80F63}"/>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FF880CEF-5997-46B6-AA93-B0569362EC9F}" type="slidenum">
              <a:rPr lang="zh-CN" altLang="zh-CN" sz="1200">
                <a:solidFill>
                  <a:schemeClr val="tx1"/>
                </a:solidFill>
              </a:rPr>
              <a:pPr/>
              <a:t>130</a:t>
            </a:fld>
            <a:endParaRPr lang="zh-CN" altLang="zh-CN" sz="1200">
              <a:solidFill>
                <a:schemeClr val="tx1"/>
              </a:solidFill>
            </a:endParaRPr>
          </a:p>
        </p:txBody>
      </p:sp>
      <p:sp>
        <p:nvSpPr>
          <p:cNvPr id="146436" name="Rectangle 2">
            <a:extLst>
              <a:ext uri="{FF2B5EF4-FFF2-40B4-BE49-F238E27FC236}">
                <a16:creationId xmlns:a16="http://schemas.microsoft.com/office/drawing/2014/main" id="{25484351-5B99-4382-9C24-45CEF3EB697F}"/>
              </a:ext>
            </a:extLst>
          </p:cNvPr>
          <p:cNvSpPr>
            <a:spLocks noGrp="1" noChangeArrowheads="1"/>
          </p:cNvSpPr>
          <p:nvPr>
            <p:ph type="title"/>
          </p:nvPr>
        </p:nvSpPr>
        <p:spPr/>
        <p:txBody>
          <a:bodyPr/>
          <a:lstStyle/>
          <a:p>
            <a:pPr eaLnBrk="1" hangingPunct="1"/>
            <a:r>
              <a:rPr lang="zh-CN" altLang="zh-CN"/>
              <a:t>本章小结</a:t>
            </a:r>
          </a:p>
        </p:txBody>
      </p:sp>
      <p:sp>
        <p:nvSpPr>
          <p:cNvPr id="146437" name="Rectangle 3">
            <a:extLst>
              <a:ext uri="{FF2B5EF4-FFF2-40B4-BE49-F238E27FC236}">
                <a16:creationId xmlns:a16="http://schemas.microsoft.com/office/drawing/2014/main" id="{207E6253-4039-4ED9-89D2-44549A0FD483}"/>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b="1" dirty="0"/>
              <a:t>6</a:t>
            </a:r>
            <a:r>
              <a:rPr lang="zh-CN" altLang="zh-CN" b="1" dirty="0"/>
              <a:t>.1 基本概念</a:t>
            </a:r>
          </a:p>
          <a:p>
            <a:pPr lvl="1" eaLnBrk="1" hangingPunct="1"/>
            <a:r>
              <a:rPr lang="zh-CN" altLang="zh-CN" sz="2000" dirty="0"/>
              <a:t>图像压缩概念及分类</a:t>
            </a:r>
          </a:p>
          <a:p>
            <a:pPr lvl="1" eaLnBrk="1" hangingPunct="1"/>
            <a:r>
              <a:rPr lang="zh-CN" altLang="zh-CN" sz="2000" dirty="0"/>
              <a:t>数据冗余：编码冗余，像素间冗余，心理视觉冗余</a:t>
            </a:r>
          </a:p>
          <a:p>
            <a:pPr lvl="1" eaLnBrk="1" hangingPunct="1"/>
            <a:r>
              <a:rPr lang="zh-CN" altLang="zh-CN" sz="2000" dirty="0"/>
              <a:t>图像保真度准则</a:t>
            </a:r>
          </a:p>
          <a:p>
            <a:pPr eaLnBrk="1" hangingPunct="1">
              <a:buFont typeface="Wingdings" panose="05000000000000000000" pitchFamily="2" charset="2"/>
              <a:buNone/>
            </a:pPr>
            <a:r>
              <a:rPr lang="en-US" altLang="zh-CN" b="1" dirty="0"/>
              <a:t>6</a:t>
            </a:r>
            <a:r>
              <a:rPr lang="zh-CN" altLang="zh-CN" b="1" dirty="0"/>
              <a:t>.2 图像压缩方法</a:t>
            </a:r>
          </a:p>
          <a:p>
            <a:pPr lvl="1" eaLnBrk="1" hangingPunct="1"/>
            <a:r>
              <a:rPr lang="zh-CN" altLang="zh-CN" dirty="0"/>
              <a:t>Huffman编码，算术编码</a:t>
            </a:r>
          </a:p>
          <a:p>
            <a:pPr lvl="1" eaLnBrk="1" hangingPunct="1"/>
            <a:r>
              <a:rPr lang="zh-CN" altLang="zh-CN" dirty="0"/>
              <a:t>LZW编码，位平面编码，预测编码，变换编码（DCT）</a:t>
            </a:r>
          </a:p>
          <a:p>
            <a:pPr lvl="1" eaLnBrk="1" hangingPunct="1"/>
            <a:r>
              <a:rPr lang="zh-CN" altLang="zh-CN" dirty="0"/>
              <a:t>量化编码</a:t>
            </a:r>
            <a:endParaRPr lang="zh-CN" altLang="zh-CN" sz="2000" b="1" dirty="0"/>
          </a:p>
          <a:p>
            <a:pPr eaLnBrk="1" hangingPunct="1">
              <a:buFont typeface="Wingdings" panose="05000000000000000000" pitchFamily="2" charset="2"/>
              <a:buNone/>
            </a:pPr>
            <a:r>
              <a:rPr lang="en-US" altLang="zh-CN" b="1" dirty="0"/>
              <a:t>6</a:t>
            </a:r>
            <a:r>
              <a:rPr lang="zh-CN" altLang="zh-CN" b="1" dirty="0"/>
              <a:t>.3 图像压缩标准</a:t>
            </a:r>
          </a:p>
          <a:p>
            <a:pPr lvl="1" eaLnBrk="1" hangingPunct="1"/>
            <a:r>
              <a:rPr lang="zh-CN" altLang="zh-CN" dirty="0"/>
              <a:t>二值图像压缩标准：G3, G4, JBIG</a:t>
            </a:r>
          </a:p>
          <a:p>
            <a:pPr lvl="1" eaLnBrk="1" hangingPunct="1"/>
            <a:r>
              <a:rPr lang="zh-CN" altLang="zh-CN" dirty="0"/>
              <a:t>静止图像压缩标准: JPEG, JPEG2000</a:t>
            </a:r>
          </a:p>
          <a:p>
            <a:pPr lvl="1" eaLnBrk="1" hangingPunct="1"/>
            <a:r>
              <a:rPr lang="zh-CN" altLang="zh-CN" dirty="0"/>
              <a:t>视频压缩标准: MPEG系列, H.26X系列</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a:extLst>
              <a:ext uri="{FF2B5EF4-FFF2-40B4-BE49-F238E27FC236}">
                <a16:creationId xmlns:a16="http://schemas.microsoft.com/office/drawing/2014/main" id="{E5F19057-0D26-4B7F-9CB6-DE542AE6F12E}"/>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9459" name="灯片编号占位符 5">
            <a:extLst>
              <a:ext uri="{FF2B5EF4-FFF2-40B4-BE49-F238E27FC236}">
                <a16:creationId xmlns:a16="http://schemas.microsoft.com/office/drawing/2014/main" id="{F4020D10-2661-4FC4-8392-A9285CDA32BA}"/>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15DE4070-3641-436C-9D10-ABD5F1B44B13}" type="slidenum">
              <a:rPr lang="zh-CN" altLang="zh-CN" sz="1200">
                <a:solidFill>
                  <a:schemeClr val="tx1"/>
                </a:solidFill>
              </a:rPr>
              <a:pPr/>
              <a:t>14</a:t>
            </a:fld>
            <a:endParaRPr lang="zh-CN" altLang="zh-CN" sz="1200">
              <a:solidFill>
                <a:schemeClr val="tx1"/>
              </a:solidFill>
            </a:endParaRPr>
          </a:p>
        </p:txBody>
      </p:sp>
      <p:sp>
        <p:nvSpPr>
          <p:cNvPr id="19460" name="Rectangle 2">
            <a:extLst>
              <a:ext uri="{FF2B5EF4-FFF2-40B4-BE49-F238E27FC236}">
                <a16:creationId xmlns:a16="http://schemas.microsoft.com/office/drawing/2014/main" id="{E6EB7336-C15C-4B9A-8BD3-90922996BA4A}"/>
              </a:ext>
            </a:extLst>
          </p:cNvPr>
          <p:cNvSpPr>
            <a:spLocks noGrp="1" noChangeArrowheads="1"/>
          </p:cNvSpPr>
          <p:nvPr>
            <p:ph type="title"/>
          </p:nvPr>
        </p:nvSpPr>
        <p:spPr/>
        <p:txBody>
          <a:bodyPr/>
          <a:lstStyle/>
          <a:p>
            <a:pPr eaLnBrk="1" hangingPunct="1"/>
            <a:r>
              <a:rPr lang="zh-CN" altLang="zh-CN"/>
              <a:t>编码冗余 </a:t>
            </a:r>
            <a:endParaRPr lang="en-US" altLang="zh-CN">
              <a:cs typeface="Arial" panose="020B0604020202020204" pitchFamily="34" charset="0"/>
            </a:endParaRPr>
          </a:p>
        </p:txBody>
      </p:sp>
      <p:sp>
        <p:nvSpPr>
          <p:cNvPr id="19461" name="Rectangle 3">
            <a:extLst>
              <a:ext uri="{FF2B5EF4-FFF2-40B4-BE49-F238E27FC236}">
                <a16:creationId xmlns:a16="http://schemas.microsoft.com/office/drawing/2014/main" id="{64400361-A2FA-4477-AB95-F54F4F8E5FB8}"/>
              </a:ext>
            </a:extLst>
          </p:cNvPr>
          <p:cNvSpPr>
            <a:spLocks noGrp="1" noChangeArrowheads="1"/>
          </p:cNvSpPr>
          <p:nvPr>
            <p:ph type="body" idx="1"/>
          </p:nvPr>
        </p:nvSpPr>
        <p:spPr/>
        <p:txBody>
          <a:bodyPr/>
          <a:lstStyle/>
          <a:p>
            <a:pPr eaLnBrk="1" hangingPunct="1"/>
            <a:r>
              <a:rPr lang="zh-CN" altLang="zh-CN" b="1" dirty="0"/>
              <a:t>图像直方图的定义</a:t>
            </a:r>
          </a:p>
          <a:p>
            <a:pPr eaLnBrk="1" hangingPunct="1"/>
            <a:endParaRPr lang="zh-CN" altLang="zh-CN" dirty="0"/>
          </a:p>
          <a:p>
            <a:pPr eaLnBrk="1" hangingPunct="1"/>
            <a:endParaRPr lang="zh-CN" altLang="zh-CN" dirty="0"/>
          </a:p>
          <a:p>
            <a:pPr eaLnBrk="1" hangingPunct="1"/>
            <a:endParaRPr lang="zh-CN" altLang="zh-CN" dirty="0"/>
          </a:p>
          <a:p>
            <a:pPr eaLnBrk="1" hangingPunct="1"/>
            <a:r>
              <a:rPr lang="zh-CN" altLang="zh-CN" b="1" dirty="0"/>
              <a:t>每个像素所需的平均比特数为</a:t>
            </a:r>
          </a:p>
          <a:p>
            <a:pPr eaLnBrk="1" hangingPunct="1"/>
            <a:endParaRPr lang="zh-CN" altLang="zh-CN" dirty="0"/>
          </a:p>
          <a:p>
            <a:pPr eaLnBrk="1" hangingPunct="1"/>
            <a:endParaRPr lang="zh-CN" altLang="zh-CN" dirty="0"/>
          </a:p>
          <a:p>
            <a:pPr eaLnBrk="1" hangingPunct="1"/>
            <a:endParaRPr lang="zh-CN" altLang="zh-CN" dirty="0"/>
          </a:p>
          <a:p>
            <a:pPr lvl="1" eaLnBrk="1" hangingPunct="1"/>
            <a:endParaRPr lang="zh-CN" altLang="zh-CN" dirty="0"/>
          </a:p>
          <a:p>
            <a:pPr lvl="1" eaLnBrk="1" hangingPunct="1"/>
            <a:r>
              <a:rPr lang="zh-CN" altLang="zh-CN" i="1" dirty="0"/>
              <a:t>l</a:t>
            </a:r>
            <a:r>
              <a:rPr lang="zh-CN" altLang="zh-CN" dirty="0"/>
              <a:t>(</a:t>
            </a:r>
            <a:r>
              <a:rPr lang="zh-CN" altLang="zh-CN" i="1" dirty="0"/>
              <a:t>r</a:t>
            </a:r>
            <a:r>
              <a:rPr lang="zh-CN" altLang="zh-CN" i="1" baseline="-25000" dirty="0"/>
              <a:t>k</a:t>
            </a:r>
            <a:r>
              <a:rPr lang="zh-CN" altLang="zh-CN" dirty="0"/>
              <a:t>)：表示像素值</a:t>
            </a:r>
            <a:r>
              <a:rPr lang="zh-CN" altLang="zh-CN" i="1" dirty="0"/>
              <a:t>r</a:t>
            </a:r>
            <a:r>
              <a:rPr lang="zh-CN" altLang="zh-CN" i="1" baseline="-25000" dirty="0"/>
              <a:t>k</a:t>
            </a:r>
            <a:r>
              <a:rPr lang="zh-CN" altLang="zh-CN" dirty="0"/>
              <a:t>的比特数</a:t>
            </a:r>
          </a:p>
          <a:p>
            <a:pPr lvl="1" eaLnBrk="1" hangingPunct="1"/>
            <a:endParaRPr lang="zh-CN" altLang="zh-CN" dirty="0"/>
          </a:p>
          <a:p>
            <a:pPr eaLnBrk="1" hangingPunct="1"/>
            <a:r>
              <a:rPr lang="zh-CN" altLang="zh-CN" b="1" dirty="0"/>
              <a:t>对</a:t>
            </a:r>
            <a:r>
              <a:rPr lang="zh-CN" altLang="zh-CN" b="1" i="1" dirty="0"/>
              <a:t>M</a:t>
            </a:r>
            <a:r>
              <a:rPr lang="zh-CN" altLang="zh-CN" b="1" dirty="0"/>
              <a:t>×</a:t>
            </a:r>
            <a:r>
              <a:rPr lang="zh-CN" altLang="zh-CN" b="1" i="1" dirty="0"/>
              <a:t>N</a:t>
            </a:r>
            <a:r>
              <a:rPr lang="zh-CN" altLang="zh-CN" b="1" dirty="0"/>
              <a:t>的图像进行编码所需的比特数为</a:t>
            </a:r>
            <a:r>
              <a:rPr lang="zh-CN" altLang="en-US" b="1" dirty="0"/>
              <a:t>：</a:t>
            </a:r>
            <a:r>
              <a:rPr lang="zh-CN" altLang="zh-CN" i="1" dirty="0"/>
              <a:t>MNL</a:t>
            </a:r>
            <a:r>
              <a:rPr lang="zh-CN" altLang="zh-CN" i="1" baseline="-25000" dirty="0"/>
              <a:t>avg</a:t>
            </a:r>
            <a:endParaRPr lang="en-US" altLang="zh-CN" i="1" dirty="0">
              <a:cs typeface="Arial" panose="020B0604020202020204" pitchFamily="34" charset="0"/>
            </a:endParaRPr>
          </a:p>
        </p:txBody>
      </p:sp>
      <p:graphicFrame>
        <p:nvGraphicFramePr>
          <p:cNvPr id="19462" name="Object 4">
            <a:extLst>
              <a:ext uri="{FF2B5EF4-FFF2-40B4-BE49-F238E27FC236}">
                <a16:creationId xmlns:a16="http://schemas.microsoft.com/office/drawing/2014/main" id="{3A7E683B-794E-459A-B69F-D2652399BBFB}"/>
              </a:ext>
            </a:extLst>
          </p:cNvPr>
          <p:cNvGraphicFramePr>
            <a:graphicFrameLocks noChangeAspect="1"/>
          </p:cNvGraphicFramePr>
          <p:nvPr/>
        </p:nvGraphicFramePr>
        <p:xfrm>
          <a:off x="1600200" y="1676400"/>
          <a:ext cx="4660900" cy="730250"/>
        </p:xfrm>
        <a:graphic>
          <a:graphicData uri="http://schemas.openxmlformats.org/presentationml/2006/ole">
            <mc:AlternateContent xmlns:mc="http://schemas.openxmlformats.org/markup-compatibility/2006">
              <mc:Choice xmlns:v="urn:schemas-microsoft-com:vml" Requires="v">
                <p:oleObj spid="_x0000_s2254" r:id="rId3" imgW="2588553" imgH="406048" progId="Equation.3">
                  <p:embed/>
                </p:oleObj>
              </mc:Choice>
              <mc:Fallback>
                <p:oleObj r:id="rId3" imgW="2588553" imgH="40604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76400"/>
                        <a:ext cx="4660900" cy="730250"/>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19463" name="Object 5">
            <a:extLst>
              <a:ext uri="{FF2B5EF4-FFF2-40B4-BE49-F238E27FC236}">
                <a16:creationId xmlns:a16="http://schemas.microsoft.com/office/drawing/2014/main" id="{7A6A1952-5D76-4A38-8D70-E16389E35567}"/>
              </a:ext>
            </a:extLst>
          </p:cNvPr>
          <p:cNvGraphicFramePr>
            <a:graphicFrameLocks noChangeAspect="1"/>
          </p:cNvGraphicFramePr>
          <p:nvPr/>
        </p:nvGraphicFramePr>
        <p:xfrm>
          <a:off x="1828800" y="3048000"/>
          <a:ext cx="3124200" cy="1052513"/>
        </p:xfrm>
        <a:graphic>
          <a:graphicData uri="http://schemas.openxmlformats.org/presentationml/2006/ole">
            <mc:AlternateContent xmlns:mc="http://schemas.openxmlformats.org/markup-compatibility/2006">
              <mc:Choice xmlns:v="urn:schemas-microsoft-com:vml" Requires="v">
                <p:oleObj spid="_x0000_s2255" r:id="rId5" imgW="1282700" imgH="431800" progId="Equation.3">
                  <p:embed/>
                </p:oleObj>
              </mc:Choice>
              <mc:Fallback>
                <p:oleObj r:id="rId5" imgW="12827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048000"/>
                        <a:ext cx="3124200" cy="1052513"/>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19464" name="Object 6">
            <a:extLst>
              <a:ext uri="{FF2B5EF4-FFF2-40B4-BE49-F238E27FC236}">
                <a16:creationId xmlns:a16="http://schemas.microsoft.com/office/drawing/2014/main" id="{97243FAA-DB24-45A1-A2BF-F650C9FEA18F}"/>
              </a:ext>
            </a:extLst>
          </p:cNvPr>
          <p:cNvGraphicFramePr>
            <a:graphicFrameLocks noChangeAspect="1"/>
          </p:cNvGraphicFramePr>
          <p:nvPr/>
        </p:nvGraphicFramePr>
        <p:xfrm>
          <a:off x="2133600" y="5486400"/>
          <a:ext cx="3405188" cy="433388"/>
        </p:xfrm>
        <a:graphic>
          <a:graphicData uri="http://schemas.openxmlformats.org/presentationml/2006/ole">
            <mc:AlternateContent xmlns:mc="http://schemas.openxmlformats.org/markup-compatibility/2006">
              <mc:Choice xmlns:v="urn:schemas-microsoft-com:vml" Requires="v">
                <p:oleObj spid="_x0000_s2256" r:id="rId7" imgW="1892300" imgH="241300" progId="Equation.3">
                  <p:embed/>
                </p:oleObj>
              </mc:Choice>
              <mc:Fallback>
                <p:oleObj r:id="rId7" imgW="18923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486400"/>
                        <a:ext cx="3405188" cy="433388"/>
                      </a:xfrm>
                      <a:prstGeom prst="rect">
                        <a:avLst/>
                      </a:prstGeom>
                      <a:solidFill>
                        <a:srgbClr val="CCFFFF"/>
                      </a:solidFill>
                      <a:ln w="9525">
                        <a:solidFill>
                          <a:schemeClr val="tx1"/>
                        </a:solidFill>
                        <a:miter lim="800000"/>
                        <a:headEnd/>
                        <a:tailEnd/>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a:extLst>
              <a:ext uri="{FF2B5EF4-FFF2-40B4-BE49-F238E27FC236}">
                <a16:creationId xmlns:a16="http://schemas.microsoft.com/office/drawing/2014/main" id="{C814A47D-A4A4-4557-909A-A6F54A18974F}"/>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20483" name="灯片编号占位符 5">
            <a:extLst>
              <a:ext uri="{FF2B5EF4-FFF2-40B4-BE49-F238E27FC236}">
                <a16:creationId xmlns:a16="http://schemas.microsoft.com/office/drawing/2014/main" id="{F6DC4B34-10EC-405B-A0C7-0ADA30595BFC}"/>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A9CDBA10-5B6D-477F-BC32-B77FCDF489FC}" type="slidenum">
              <a:rPr lang="zh-CN" altLang="zh-CN" sz="1200">
                <a:solidFill>
                  <a:schemeClr val="tx1"/>
                </a:solidFill>
              </a:rPr>
              <a:pPr/>
              <a:t>15</a:t>
            </a:fld>
            <a:endParaRPr lang="zh-CN" altLang="zh-CN" sz="1200">
              <a:solidFill>
                <a:schemeClr val="tx1"/>
              </a:solidFill>
            </a:endParaRPr>
          </a:p>
        </p:txBody>
      </p:sp>
      <p:sp>
        <p:nvSpPr>
          <p:cNvPr id="20484" name="Rectangle 2">
            <a:extLst>
              <a:ext uri="{FF2B5EF4-FFF2-40B4-BE49-F238E27FC236}">
                <a16:creationId xmlns:a16="http://schemas.microsoft.com/office/drawing/2014/main" id="{38179D44-72B6-4B01-AA17-61E538EFAFAC}"/>
              </a:ext>
            </a:extLst>
          </p:cNvPr>
          <p:cNvSpPr>
            <a:spLocks noGrp="1" noChangeArrowheads="1"/>
          </p:cNvSpPr>
          <p:nvPr>
            <p:ph type="title"/>
          </p:nvPr>
        </p:nvSpPr>
        <p:spPr/>
        <p:txBody>
          <a:bodyPr/>
          <a:lstStyle/>
          <a:p>
            <a:pPr eaLnBrk="1" hangingPunct="1"/>
            <a:r>
              <a:rPr lang="en-US" altLang="zh-CN" sz="2000">
                <a:cs typeface="Arial" panose="020B0604020202020204" pitchFamily="34" charset="0"/>
              </a:rPr>
              <a:t>Variable-Length Coding </a:t>
            </a:r>
          </a:p>
        </p:txBody>
      </p:sp>
      <p:sp>
        <p:nvSpPr>
          <p:cNvPr id="20485" name="Rectangle 3">
            <a:extLst>
              <a:ext uri="{FF2B5EF4-FFF2-40B4-BE49-F238E27FC236}">
                <a16:creationId xmlns:a16="http://schemas.microsoft.com/office/drawing/2014/main" id="{D265C0F0-6483-4BEB-91A8-A195356A2B70}"/>
              </a:ext>
            </a:extLst>
          </p:cNvPr>
          <p:cNvSpPr>
            <a:spLocks noGrp="1" noChangeArrowheads="1"/>
          </p:cNvSpPr>
          <p:nvPr>
            <p:ph type="body" idx="1"/>
          </p:nvPr>
        </p:nvSpPr>
        <p:spPr/>
        <p:txBody>
          <a:bodyPr/>
          <a:lstStyle/>
          <a:p>
            <a:pPr eaLnBrk="1" hangingPunct="1">
              <a:buFont typeface="Wingdings" panose="05000000000000000000" pitchFamily="2" charset="2"/>
              <a:buNone/>
            </a:pPr>
            <a:r>
              <a:rPr lang="zh-TW" altLang="zh-CN" sz="1800">
                <a:cs typeface="Arial" panose="020B0604020202020204" pitchFamily="34" charset="0"/>
              </a:rPr>
              <a:t> </a:t>
            </a:r>
          </a:p>
        </p:txBody>
      </p:sp>
      <p:pic>
        <p:nvPicPr>
          <p:cNvPr id="20486" name="Picture 4">
            <a:extLst>
              <a:ext uri="{FF2B5EF4-FFF2-40B4-BE49-F238E27FC236}">
                <a16:creationId xmlns:a16="http://schemas.microsoft.com/office/drawing/2014/main" id="{1C388589-40DD-4793-9B0F-E2E5CC8DAA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066800"/>
            <a:ext cx="8991600"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7" name="Rectangle 5">
            <a:extLst>
              <a:ext uri="{FF2B5EF4-FFF2-40B4-BE49-F238E27FC236}">
                <a16:creationId xmlns:a16="http://schemas.microsoft.com/office/drawing/2014/main" id="{C139306D-7C94-4903-8B45-C9050907224B}"/>
              </a:ext>
            </a:extLst>
          </p:cNvPr>
          <p:cNvSpPr>
            <a:spLocks noChangeArrowheads="1"/>
          </p:cNvSpPr>
          <p:nvPr/>
        </p:nvSpPr>
        <p:spPr bwMode="auto">
          <a:xfrm>
            <a:off x="228600" y="3962400"/>
            <a:ext cx="827088" cy="3762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Code1</a:t>
            </a:r>
          </a:p>
        </p:txBody>
      </p:sp>
      <p:sp>
        <p:nvSpPr>
          <p:cNvPr id="20488" name="Rectangle 6">
            <a:extLst>
              <a:ext uri="{FF2B5EF4-FFF2-40B4-BE49-F238E27FC236}">
                <a16:creationId xmlns:a16="http://schemas.microsoft.com/office/drawing/2014/main" id="{ACCCF741-56E6-4EF5-B4B9-A306CB251115}"/>
              </a:ext>
            </a:extLst>
          </p:cNvPr>
          <p:cNvSpPr>
            <a:spLocks noChangeArrowheads="1"/>
          </p:cNvSpPr>
          <p:nvPr/>
        </p:nvSpPr>
        <p:spPr bwMode="auto">
          <a:xfrm>
            <a:off x="228600" y="4724400"/>
            <a:ext cx="827088" cy="3762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Code2</a:t>
            </a:r>
          </a:p>
        </p:txBody>
      </p:sp>
      <p:graphicFrame>
        <p:nvGraphicFramePr>
          <p:cNvPr id="20489" name="Object 7">
            <a:extLst>
              <a:ext uri="{FF2B5EF4-FFF2-40B4-BE49-F238E27FC236}">
                <a16:creationId xmlns:a16="http://schemas.microsoft.com/office/drawing/2014/main" id="{C240F2C7-4BA6-446C-ACE0-F8F0B24C76B8}"/>
              </a:ext>
            </a:extLst>
          </p:cNvPr>
          <p:cNvGraphicFramePr>
            <a:graphicFrameLocks noChangeAspect="1"/>
          </p:cNvGraphicFramePr>
          <p:nvPr/>
        </p:nvGraphicFramePr>
        <p:xfrm>
          <a:off x="1143000" y="4724400"/>
          <a:ext cx="7843838" cy="338138"/>
        </p:xfrm>
        <a:graphic>
          <a:graphicData uri="http://schemas.openxmlformats.org/presentationml/2006/ole">
            <mc:AlternateContent xmlns:mc="http://schemas.openxmlformats.org/markup-compatibility/2006">
              <mc:Choice xmlns:v="urn:schemas-microsoft-com:vml" Requires="v">
                <p:oleObj spid="_x0000_s3346" r:id="rId5" imgW="5610965" imgH="241195" progId="Equation.3">
                  <p:embed/>
                </p:oleObj>
              </mc:Choice>
              <mc:Fallback>
                <p:oleObj r:id="rId5" imgW="5610965" imgH="24119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724400"/>
                        <a:ext cx="7843838" cy="338138"/>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0490" name="Object 8">
            <a:extLst>
              <a:ext uri="{FF2B5EF4-FFF2-40B4-BE49-F238E27FC236}">
                <a16:creationId xmlns:a16="http://schemas.microsoft.com/office/drawing/2014/main" id="{F8BDB874-FD60-479A-8A9C-30D96D322A04}"/>
              </a:ext>
            </a:extLst>
          </p:cNvPr>
          <p:cNvGraphicFramePr>
            <a:graphicFrameLocks noChangeAspect="1"/>
          </p:cNvGraphicFramePr>
          <p:nvPr/>
        </p:nvGraphicFramePr>
        <p:xfrm>
          <a:off x="1143000" y="3962400"/>
          <a:ext cx="835025" cy="387350"/>
        </p:xfrm>
        <a:graphic>
          <a:graphicData uri="http://schemas.openxmlformats.org/presentationml/2006/ole">
            <mc:AlternateContent xmlns:mc="http://schemas.openxmlformats.org/markup-compatibility/2006">
              <mc:Choice xmlns:v="urn:schemas-microsoft-com:vml" Requires="v">
                <p:oleObj spid="_x0000_s3347" r:id="rId7" imgW="520926" imgH="241405" progId="Equation.3">
                  <p:embed/>
                </p:oleObj>
              </mc:Choice>
              <mc:Fallback>
                <p:oleObj r:id="rId7" imgW="520926" imgH="241405"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962400"/>
                        <a:ext cx="835025" cy="387350"/>
                      </a:xfrm>
                      <a:prstGeom prst="rect">
                        <a:avLst/>
                      </a:prstGeom>
                      <a:solidFill>
                        <a:srgbClr val="FFCC99"/>
                      </a:solidFill>
                      <a:ln w="9525">
                        <a:solidFill>
                          <a:schemeClr val="tx1"/>
                        </a:solidFill>
                        <a:miter lim="800000"/>
                        <a:headEnd/>
                        <a:tailEnd/>
                      </a:ln>
                    </p:spPr>
                  </p:pic>
                </p:oleObj>
              </mc:Fallback>
            </mc:AlternateContent>
          </a:graphicData>
        </a:graphic>
      </p:graphicFrame>
      <p:sp>
        <p:nvSpPr>
          <p:cNvPr id="20491" name="Rectangle 9">
            <a:extLst>
              <a:ext uri="{FF2B5EF4-FFF2-40B4-BE49-F238E27FC236}">
                <a16:creationId xmlns:a16="http://schemas.microsoft.com/office/drawing/2014/main" id="{854687DF-E32B-4881-B3B9-D8BC2E2D20AB}"/>
              </a:ext>
            </a:extLst>
          </p:cNvPr>
          <p:cNvSpPr>
            <a:spLocks noChangeArrowheads="1"/>
          </p:cNvSpPr>
          <p:nvPr/>
        </p:nvSpPr>
        <p:spPr bwMode="auto">
          <a:xfrm>
            <a:off x="2209800" y="3962400"/>
            <a:ext cx="2049463"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3</a:t>
            </a:r>
            <a:r>
              <a:rPr lang="en-US" altLang="zh-CN" sz="1800">
                <a:solidFill>
                  <a:schemeClr val="tx1"/>
                </a:solidFill>
                <a:latin typeface="Tahoma" panose="020B0604030504040204" pitchFamily="34" charset="0"/>
                <a:ea typeface="PMingLiU" panose="02020500000000000000" pitchFamily="18" charset="-120"/>
              </a:rPr>
              <a:t>-bit</a:t>
            </a:r>
            <a:r>
              <a:rPr lang="en-US" altLang="zh-CN">
                <a:solidFill>
                  <a:schemeClr val="tx1"/>
                </a:solidFill>
                <a:latin typeface="Tahoma" panose="020B0604030504040204" pitchFamily="34" charset="0"/>
                <a:ea typeface="PMingLiU" panose="02020500000000000000" pitchFamily="18" charset="-120"/>
              </a:rPr>
              <a:t> binary code</a:t>
            </a:r>
          </a:p>
        </p:txBody>
      </p:sp>
      <p:graphicFrame>
        <p:nvGraphicFramePr>
          <p:cNvPr id="20492" name="Object 10">
            <a:extLst>
              <a:ext uri="{FF2B5EF4-FFF2-40B4-BE49-F238E27FC236}">
                <a16:creationId xmlns:a16="http://schemas.microsoft.com/office/drawing/2014/main" id="{BD56682C-0064-4BDF-8651-EACEE858387A}"/>
              </a:ext>
            </a:extLst>
          </p:cNvPr>
          <p:cNvGraphicFramePr>
            <a:graphicFrameLocks noChangeAspect="1"/>
          </p:cNvGraphicFramePr>
          <p:nvPr/>
        </p:nvGraphicFramePr>
        <p:xfrm>
          <a:off x="304800" y="5257800"/>
          <a:ext cx="1622425" cy="628650"/>
        </p:xfrm>
        <a:graphic>
          <a:graphicData uri="http://schemas.openxmlformats.org/presentationml/2006/ole">
            <mc:AlternateContent xmlns:mc="http://schemas.openxmlformats.org/markup-compatibility/2006">
              <mc:Choice xmlns:v="urn:schemas-microsoft-com:vml" Requires="v">
                <p:oleObj spid="_x0000_s3348" r:id="rId9" imgW="1016000" imgH="393700" progId="Equation.3">
                  <p:embed/>
                </p:oleObj>
              </mc:Choice>
              <mc:Fallback>
                <p:oleObj r:id="rId9" imgW="1016000" imgH="3937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5257800"/>
                        <a:ext cx="1622425" cy="628650"/>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20493" name="Object 11">
            <a:extLst>
              <a:ext uri="{FF2B5EF4-FFF2-40B4-BE49-F238E27FC236}">
                <a16:creationId xmlns:a16="http://schemas.microsoft.com/office/drawing/2014/main" id="{FAE13E24-0B19-48A1-A71B-11F28767F989}"/>
              </a:ext>
            </a:extLst>
          </p:cNvPr>
          <p:cNvGraphicFramePr>
            <a:graphicFrameLocks noChangeAspect="1"/>
          </p:cNvGraphicFramePr>
          <p:nvPr/>
        </p:nvGraphicFramePr>
        <p:xfrm>
          <a:off x="6248400" y="5122863"/>
          <a:ext cx="2209800" cy="744537"/>
        </p:xfrm>
        <a:graphic>
          <a:graphicData uri="http://schemas.openxmlformats.org/presentationml/2006/ole">
            <mc:AlternateContent xmlns:mc="http://schemas.openxmlformats.org/markup-compatibility/2006">
              <mc:Choice xmlns:v="urn:schemas-microsoft-com:vml" Requires="v">
                <p:oleObj spid="_x0000_s3349" r:id="rId11" imgW="1282700" imgH="431800" progId="Equation.3">
                  <p:embed/>
                </p:oleObj>
              </mc:Choice>
              <mc:Fallback>
                <p:oleObj r:id="rId11" imgW="1282700" imgH="4318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5122863"/>
                        <a:ext cx="2209800" cy="744537"/>
                      </a:xfrm>
                      <a:prstGeom prst="rect">
                        <a:avLst/>
                      </a:prstGeom>
                      <a:solidFill>
                        <a:srgbClr val="CCFFCC"/>
                      </a:solidFill>
                      <a:ln w="9525">
                        <a:solidFill>
                          <a:schemeClr val="tx1"/>
                        </a:solidFill>
                        <a:miter lim="800000"/>
                        <a:headEnd/>
                        <a:tailEnd/>
                      </a:ln>
                    </p:spPr>
                  </p:pic>
                </p:oleObj>
              </mc:Fallback>
            </mc:AlternateContent>
          </a:graphicData>
        </a:graphic>
      </p:graphicFrame>
      <p:sp>
        <p:nvSpPr>
          <p:cNvPr id="15" name="Rectangle 5">
            <a:extLst>
              <a:ext uri="{FF2B5EF4-FFF2-40B4-BE49-F238E27FC236}">
                <a16:creationId xmlns:a16="http://schemas.microsoft.com/office/drawing/2014/main" id="{EE82CFFC-57AF-4FBB-A87A-B380B4CEEB5B}"/>
              </a:ext>
            </a:extLst>
          </p:cNvPr>
          <p:cNvSpPr>
            <a:spLocks noChangeArrowheads="1"/>
          </p:cNvSpPr>
          <p:nvPr/>
        </p:nvSpPr>
        <p:spPr bwMode="auto">
          <a:xfrm>
            <a:off x="152400" y="6096000"/>
            <a:ext cx="8423275" cy="650875"/>
          </a:xfrm>
          <a:prstGeom prst="rect">
            <a:avLst/>
          </a:prstGeom>
          <a:solidFill>
            <a:srgbClr val="FFCC99"/>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1600">
                <a:solidFill>
                  <a:schemeClr val="hlink"/>
                </a:solidFill>
                <a:effectLst>
                  <a:outerShdw blurRad="38100" dist="38100" dir="2700000" algn="tl">
                    <a:srgbClr val="000000"/>
                  </a:outerShdw>
                </a:effectLst>
              </a:rPr>
              <a:t>Variable-length </a:t>
            </a:r>
            <a:r>
              <a:rPr lang="zh-CN" altLang="zh-CN" sz="1600">
                <a:solidFill>
                  <a:schemeClr val="hlink"/>
                </a:solidFill>
                <a:effectLst>
                  <a:outerShdw blurRad="38100" dist="38100" dir="2700000" algn="tl">
                    <a:srgbClr val="000000"/>
                  </a:outerShdw>
                </a:effectLst>
              </a:rPr>
              <a:t>coding：</a:t>
            </a:r>
            <a:r>
              <a:rPr lang="zh-CN" altLang="zh-CN" sz="1800">
                <a:solidFill>
                  <a:schemeClr val="tx1"/>
                </a:solidFill>
                <a:effectLst>
                  <a:outerShdw blurRad="38100" dist="38100" dir="2700000" algn="tl">
                    <a:srgbClr val="FFFFFF"/>
                  </a:outerShdw>
                </a:effectLst>
                <a:latin typeface="Tahoma" panose="020B0604030504040204" pitchFamily="34" charset="0"/>
                <a:ea typeface="PMingLiU" panose="02020500000000000000" pitchFamily="18" charset="-120"/>
              </a:rPr>
              <a:t>The</a:t>
            </a:r>
            <a:r>
              <a:rPr lang="en-US" altLang="zh-CN" sz="1800">
                <a:solidFill>
                  <a:schemeClr val="tx1"/>
                </a:solidFill>
                <a:effectLst>
                  <a:outerShdw blurRad="38100" dist="38100" dir="2700000" algn="tl">
                    <a:srgbClr val="FFFFFF"/>
                  </a:outerShdw>
                </a:effectLst>
                <a:latin typeface="Tahoma" panose="020B0604030504040204" pitchFamily="34" charset="0"/>
                <a:ea typeface="PMingLiU" panose="02020500000000000000" pitchFamily="18" charset="-120"/>
              </a:rPr>
              <a:t> shortest code words are assigned to the gray levels</a:t>
            </a:r>
            <a:r>
              <a:rPr lang="zh-CN" altLang="zh-CN" sz="1800">
                <a:solidFill>
                  <a:schemeClr val="tx1"/>
                </a:solidFill>
                <a:effectLst>
                  <a:outerShdw blurRad="38100" dist="38100" dir="2700000" algn="tl">
                    <a:srgbClr val="FFFFFF"/>
                  </a:outerShdw>
                </a:effectLst>
                <a:latin typeface="Tahoma" panose="020B0604030504040204" pitchFamily="34" charset="0"/>
                <a:ea typeface="PMingLiU" panose="02020500000000000000" pitchFamily="18" charset="-120"/>
              </a:rPr>
              <a:t> </a:t>
            </a:r>
            <a:r>
              <a:rPr lang="en-US" altLang="zh-CN" sz="1800">
                <a:solidFill>
                  <a:schemeClr val="tx1"/>
                </a:solidFill>
                <a:effectLst>
                  <a:outerShdw blurRad="38100" dist="38100" dir="2700000" algn="tl">
                    <a:srgbClr val="FFFFFF"/>
                  </a:outerShdw>
                </a:effectLst>
                <a:latin typeface="Tahoma" panose="020B0604030504040204" pitchFamily="34" charset="0"/>
                <a:ea typeface="PMingLiU" panose="02020500000000000000" pitchFamily="18" charset="-120"/>
              </a:rPr>
              <a:t>that occur most frequently in an image.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29C5F651-60B7-4822-B1A9-878017E42A1A}"/>
              </a:ext>
            </a:extLst>
          </p:cNvPr>
          <p:cNvSpPr>
            <a:spLocks noGrp="1"/>
          </p:cNvSpPr>
          <p:nvPr>
            <p:ph type="dt" sz="half" idx="10"/>
          </p:nvPr>
        </p:nvSpPr>
        <p:spPr/>
        <p:txBody>
          <a:bodyPr/>
          <a:lstStyle/>
          <a:p>
            <a:r>
              <a:rPr lang="zh-CN" altLang="zh-CN"/>
              <a:t>Digital Image Processing</a:t>
            </a:r>
          </a:p>
        </p:txBody>
      </p:sp>
      <p:sp>
        <p:nvSpPr>
          <p:cNvPr id="9" name="灯片编号占位符 5">
            <a:extLst>
              <a:ext uri="{FF2B5EF4-FFF2-40B4-BE49-F238E27FC236}">
                <a16:creationId xmlns:a16="http://schemas.microsoft.com/office/drawing/2014/main" id="{20734186-6BCC-4B10-A2F6-DF9D0AB79A8A}"/>
              </a:ext>
            </a:extLst>
          </p:cNvPr>
          <p:cNvSpPr>
            <a:spLocks noGrp="1"/>
          </p:cNvSpPr>
          <p:nvPr>
            <p:ph type="sldNum" sz="quarter" idx="12"/>
          </p:nvPr>
        </p:nvSpPr>
        <p:spPr/>
        <p:txBody>
          <a:bodyPr/>
          <a:lstStyle/>
          <a:p>
            <a:fld id="{11C9F323-5A40-4EDB-A9EA-C746936079B9}" type="slidenum">
              <a:rPr lang="zh-CN" altLang="zh-CN"/>
              <a:pPr/>
              <a:t>16</a:t>
            </a:fld>
            <a:endParaRPr lang="zh-CN" altLang="zh-CN"/>
          </a:p>
        </p:txBody>
      </p:sp>
      <p:sp>
        <p:nvSpPr>
          <p:cNvPr id="24578" name="Rectangle 2">
            <a:extLst>
              <a:ext uri="{FF2B5EF4-FFF2-40B4-BE49-F238E27FC236}">
                <a16:creationId xmlns:a16="http://schemas.microsoft.com/office/drawing/2014/main" id="{2FF3BE20-7593-4C85-A46A-96EEA3A21180}"/>
              </a:ext>
            </a:extLst>
          </p:cNvPr>
          <p:cNvSpPr>
            <a:spLocks noGrp="1" noChangeArrowheads="1"/>
          </p:cNvSpPr>
          <p:nvPr>
            <p:ph type="title"/>
          </p:nvPr>
        </p:nvSpPr>
        <p:spPr/>
        <p:txBody>
          <a:bodyPr/>
          <a:lstStyle/>
          <a:p>
            <a:r>
              <a:rPr lang="en-US" altLang="zh-CN" dirty="0">
                <a:cs typeface="Arial" panose="020B0604020202020204" pitchFamily="34" charset="0"/>
              </a:rPr>
              <a:t>2. </a:t>
            </a:r>
            <a:r>
              <a:rPr lang="zh-CN" altLang="en-US" dirty="0">
                <a:cs typeface="Arial" panose="020B0604020202020204" pitchFamily="34" charset="0"/>
              </a:rPr>
              <a:t>像素间冗余 </a:t>
            </a:r>
            <a:r>
              <a:rPr lang="en-US" altLang="zh-CN" dirty="0">
                <a:cs typeface="Arial" panose="020B0604020202020204" pitchFamily="34" charset="0"/>
              </a:rPr>
              <a:t>(Interpixel Redundancy)</a:t>
            </a:r>
          </a:p>
        </p:txBody>
      </p:sp>
      <p:sp>
        <p:nvSpPr>
          <p:cNvPr id="24579" name="Rectangle 3">
            <a:extLst>
              <a:ext uri="{FF2B5EF4-FFF2-40B4-BE49-F238E27FC236}">
                <a16:creationId xmlns:a16="http://schemas.microsoft.com/office/drawing/2014/main" id="{0147E9ED-48FD-4A00-BF3F-E73062EB342A}"/>
              </a:ext>
            </a:extLst>
          </p:cNvPr>
          <p:cNvSpPr>
            <a:spLocks noGrp="1" noChangeArrowheads="1"/>
          </p:cNvSpPr>
          <p:nvPr>
            <p:ph type="body" idx="1"/>
          </p:nvPr>
        </p:nvSpPr>
        <p:spPr>
          <a:xfrm>
            <a:off x="566738" y="1066800"/>
            <a:ext cx="8119954" cy="4953000"/>
          </a:xfrm>
        </p:spPr>
        <p:txBody>
          <a:bodyPr/>
          <a:lstStyle/>
          <a:p>
            <a:pPr eaLnBrk="1" hangingPunct="1">
              <a:lnSpc>
                <a:spcPct val="90000"/>
              </a:lnSpc>
            </a:pPr>
            <a:r>
              <a:rPr lang="zh-CN" altLang="zh-CN" sz="2400" dirty="0"/>
              <a:t>像素间冗余：反映图像像素之间的相关性</a:t>
            </a:r>
          </a:p>
          <a:p>
            <a:pPr lvl="1" eaLnBrk="1" hangingPunct="1">
              <a:lnSpc>
                <a:spcPct val="90000"/>
              </a:lnSpc>
            </a:pPr>
            <a:r>
              <a:rPr lang="zh-CN" altLang="zh-CN" sz="2000" dirty="0"/>
              <a:t>图像像素的灰度级是连续变化的，相邻像素的灰度值差别很小，所以任何像素值可以根据这个像素的相邻像素进行预测得到</a:t>
            </a:r>
            <a:r>
              <a:rPr lang="zh-CN" altLang="en-US" sz="2000" dirty="0"/>
              <a:t>。</a:t>
            </a:r>
            <a:endParaRPr lang="en-US" altLang="zh-CN" sz="2000" dirty="0"/>
          </a:p>
          <a:p>
            <a:pPr lvl="1" eaLnBrk="1" hangingPunct="1">
              <a:lnSpc>
                <a:spcPct val="90000"/>
              </a:lnSpc>
            </a:pPr>
            <a:endParaRPr lang="en-US" altLang="zh-CN" sz="2000" dirty="0">
              <a:cs typeface="Arial" panose="020B0604020202020204" pitchFamily="34" charset="0"/>
            </a:endParaRPr>
          </a:p>
          <a:p>
            <a:r>
              <a:rPr lang="zh-CN" altLang="zh-CN" sz="2400" dirty="0">
                <a:cs typeface="Arial" panose="020B0604020202020204" pitchFamily="34" charset="0"/>
              </a:rPr>
              <a:t>行程</a:t>
            </a:r>
            <a:r>
              <a:rPr lang="zh-CN" altLang="en-US" sz="2400" dirty="0">
                <a:cs typeface="Arial" panose="020B0604020202020204" pitchFamily="34" charset="0"/>
              </a:rPr>
              <a:t>编码：</a:t>
            </a:r>
            <a:r>
              <a:rPr lang="zh-CN" altLang="zh-CN" sz="2400" dirty="0">
                <a:cs typeface="Arial" panose="020B0604020202020204" pitchFamily="34" charset="0"/>
              </a:rPr>
              <a:t>具有相同灰度值的像素组成的序列，称一个行程</a:t>
            </a:r>
            <a:r>
              <a:rPr lang="zh-CN" altLang="en-US" sz="2400" dirty="0">
                <a:cs typeface="Arial" panose="020B0604020202020204" pitchFamily="34" charset="0"/>
              </a:rPr>
              <a:t>。</a:t>
            </a:r>
            <a:endParaRPr lang="zh-CN" altLang="zh-CN" sz="2400" dirty="0">
              <a:cs typeface="Arial" panose="020B0604020202020204" pitchFamily="34" charset="0"/>
            </a:endParaRPr>
          </a:p>
          <a:p>
            <a:endParaRPr lang="zh-CN" altLang="zh-CN" sz="1800" dirty="0">
              <a:cs typeface="Arial" panose="020B0604020202020204" pitchFamily="34" charset="0"/>
            </a:endParaRPr>
          </a:p>
          <a:p>
            <a:pPr lvl="1"/>
            <a:r>
              <a:rPr lang="en-US" altLang="zh-CN" sz="2000" dirty="0">
                <a:cs typeface="Arial" panose="020B0604020202020204" pitchFamily="34" charset="0"/>
              </a:rPr>
              <a:t>Mapping the pixels along each scan line into a sequence of pairs.</a:t>
            </a:r>
            <a:br>
              <a:rPr lang="en-US" altLang="zh-CN" dirty="0">
                <a:cs typeface="Arial" panose="020B0604020202020204" pitchFamily="34" charset="0"/>
              </a:rPr>
            </a:br>
            <a:br>
              <a:rPr lang="en-US" altLang="zh-CN" dirty="0">
                <a:cs typeface="Arial" panose="020B0604020202020204" pitchFamily="34" charset="0"/>
              </a:rPr>
            </a:br>
            <a:endParaRPr lang="zh-CN" altLang="zh-CN" dirty="0">
              <a:cs typeface="Arial" panose="020B0604020202020204" pitchFamily="34" charset="0"/>
            </a:endParaRPr>
          </a:p>
          <a:p>
            <a:endParaRPr lang="zh-CN" altLang="zh-CN" sz="1800" dirty="0">
              <a:cs typeface="Arial" panose="020B0604020202020204" pitchFamily="34" charset="0"/>
            </a:endParaRPr>
          </a:p>
          <a:p>
            <a:endParaRPr lang="zh-CN" altLang="zh-CN" sz="1800" dirty="0">
              <a:cs typeface="Arial" panose="020B0604020202020204" pitchFamily="34" charset="0"/>
            </a:endParaRPr>
          </a:p>
          <a:p>
            <a:endParaRPr lang="zh-CN" altLang="zh-CN" sz="1800" dirty="0">
              <a:cs typeface="Arial" panose="020B0604020202020204" pitchFamily="34" charset="0"/>
            </a:endParaRPr>
          </a:p>
          <a:p>
            <a:endParaRPr lang="zh-CN" altLang="zh-CN" sz="1800" dirty="0">
              <a:cs typeface="Arial" panose="020B0604020202020204" pitchFamily="34" charset="0"/>
            </a:endParaRPr>
          </a:p>
        </p:txBody>
      </p:sp>
      <p:graphicFrame>
        <p:nvGraphicFramePr>
          <p:cNvPr id="24580" name="Object 4">
            <a:extLst>
              <a:ext uri="{FF2B5EF4-FFF2-40B4-BE49-F238E27FC236}">
                <a16:creationId xmlns:a16="http://schemas.microsoft.com/office/drawing/2014/main" id="{9C62608E-A29B-4DD7-9E70-FE067A2A9AB7}"/>
              </a:ext>
            </a:extLst>
          </p:cNvPr>
          <p:cNvGraphicFramePr>
            <a:graphicFrameLocks noChangeAspect="1"/>
          </p:cNvGraphicFramePr>
          <p:nvPr>
            <p:extLst>
              <p:ext uri="{D42A27DB-BD31-4B8C-83A1-F6EECF244321}">
                <p14:modId xmlns:p14="http://schemas.microsoft.com/office/powerpoint/2010/main" val="1742368646"/>
              </p:ext>
            </p:extLst>
          </p:nvPr>
        </p:nvGraphicFramePr>
        <p:xfrm>
          <a:off x="2778125" y="5077383"/>
          <a:ext cx="3587750" cy="822325"/>
        </p:xfrm>
        <a:graphic>
          <a:graphicData uri="http://schemas.openxmlformats.org/presentationml/2006/ole">
            <mc:AlternateContent xmlns:mc="http://schemas.openxmlformats.org/markup-compatibility/2006">
              <mc:Choice xmlns:v="urn:schemas-microsoft-com:vml" Requires="v">
                <p:oleObj spid="_x0000_s4302" r:id="rId3" imgW="1994217" imgH="457517" progId="Equation.3">
                  <p:embed/>
                </p:oleObj>
              </mc:Choice>
              <mc:Fallback>
                <p:oleObj r:id="rId3" imgW="1994217" imgH="457517" progId="Equation.3">
                  <p:embed/>
                  <p:pic>
                    <p:nvPicPr>
                      <p:cNvPr id="24580" name="Object 4">
                        <a:extLst>
                          <a:ext uri="{FF2B5EF4-FFF2-40B4-BE49-F238E27FC236}">
                            <a16:creationId xmlns:a16="http://schemas.microsoft.com/office/drawing/2014/main" id="{9C62608E-A29B-4DD7-9E70-FE067A2A9A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25" y="5077383"/>
                        <a:ext cx="3587750" cy="822325"/>
                      </a:xfrm>
                      <a:prstGeom prst="rect">
                        <a:avLst/>
                      </a:prstGeom>
                      <a:solidFill>
                        <a:srgbClr val="FFFF99"/>
                      </a:solidFill>
                      <a:ln w="9525" cmpd="sng">
                        <a:solidFill>
                          <a:schemeClr val="tx1"/>
                        </a:solidFill>
                        <a:miter lim="800000"/>
                        <a:headEnd/>
                        <a:tailEnd/>
                      </a:ln>
                    </p:spPr>
                  </p:pic>
                </p:oleObj>
              </mc:Fallback>
            </mc:AlternateContent>
          </a:graphicData>
        </a:graphic>
      </p:graphicFrame>
      <p:graphicFrame>
        <p:nvGraphicFramePr>
          <p:cNvPr id="24581" name="Object 5">
            <a:extLst>
              <a:ext uri="{FF2B5EF4-FFF2-40B4-BE49-F238E27FC236}">
                <a16:creationId xmlns:a16="http://schemas.microsoft.com/office/drawing/2014/main" id="{3FCD175F-F71F-4980-99DD-CE9071DC9187}"/>
              </a:ext>
            </a:extLst>
          </p:cNvPr>
          <p:cNvGraphicFramePr>
            <a:graphicFrameLocks noChangeAspect="1"/>
          </p:cNvGraphicFramePr>
          <p:nvPr>
            <p:extLst>
              <p:ext uri="{D42A27DB-BD31-4B8C-83A1-F6EECF244321}">
                <p14:modId xmlns:p14="http://schemas.microsoft.com/office/powerpoint/2010/main" val="4236507243"/>
              </p:ext>
            </p:extLst>
          </p:nvPr>
        </p:nvGraphicFramePr>
        <p:xfrm>
          <a:off x="2951956" y="3037259"/>
          <a:ext cx="3240088" cy="365125"/>
        </p:xfrm>
        <a:graphic>
          <a:graphicData uri="http://schemas.openxmlformats.org/presentationml/2006/ole">
            <mc:AlternateContent xmlns:mc="http://schemas.openxmlformats.org/markup-compatibility/2006">
              <mc:Choice xmlns:v="urn:schemas-microsoft-com:vml" Requires="v">
                <p:oleObj spid="_x0000_s4303" r:id="rId5" imgW="1802153" imgH="203341" progId="Equation.3">
                  <p:embed/>
                </p:oleObj>
              </mc:Choice>
              <mc:Fallback>
                <p:oleObj r:id="rId5" imgW="1802153" imgH="203341" progId="Equation.3">
                  <p:embed/>
                  <p:pic>
                    <p:nvPicPr>
                      <p:cNvPr id="24581" name="Object 5">
                        <a:extLst>
                          <a:ext uri="{FF2B5EF4-FFF2-40B4-BE49-F238E27FC236}">
                            <a16:creationId xmlns:a16="http://schemas.microsoft.com/office/drawing/2014/main" id="{3FCD175F-F71F-4980-99DD-CE9071DC91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1956" y="3037259"/>
                        <a:ext cx="3240088" cy="365125"/>
                      </a:xfrm>
                      <a:prstGeom prst="rect">
                        <a:avLst/>
                      </a:prstGeom>
                      <a:solidFill>
                        <a:srgbClr val="CCFFFF"/>
                      </a:solidFill>
                      <a:ln w="9525" cmpd="sng">
                        <a:solidFill>
                          <a:schemeClr val="tx1"/>
                        </a:solidFill>
                        <a:miter lim="800000"/>
                        <a:headEnd/>
                        <a:tailEnd/>
                      </a:ln>
                    </p:spPr>
                  </p:pic>
                </p:oleObj>
              </mc:Fallback>
            </mc:AlternateContent>
          </a:graphicData>
        </a:graphic>
      </p:graphicFrame>
      <p:graphicFrame>
        <p:nvGraphicFramePr>
          <p:cNvPr id="24582" name="Object 6">
            <a:extLst>
              <a:ext uri="{FF2B5EF4-FFF2-40B4-BE49-F238E27FC236}">
                <a16:creationId xmlns:a16="http://schemas.microsoft.com/office/drawing/2014/main" id="{27078A6B-80F0-459C-9D1B-B6E89D71659C}"/>
              </a:ext>
            </a:extLst>
          </p:cNvPr>
          <p:cNvGraphicFramePr>
            <a:graphicFrameLocks noChangeAspect="1"/>
          </p:cNvGraphicFramePr>
          <p:nvPr>
            <p:extLst>
              <p:ext uri="{D42A27DB-BD31-4B8C-83A1-F6EECF244321}">
                <p14:modId xmlns:p14="http://schemas.microsoft.com/office/powerpoint/2010/main" val="3481351488"/>
              </p:ext>
            </p:extLst>
          </p:nvPr>
        </p:nvGraphicFramePr>
        <p:xfrm>
          <a:off x="3031331" y="4437620"/>
          <a:ext cx="3081338" cy="411163"/>
        </p:xfrm>
        <a:graphic>
          <a:graphicData uri="http://schemas.openxmlformats.org/presentationml/2006/ole">
            <mc:AlternateContent xmlns:mc="http://schemas.openxmlformats.org/markup-compatibility/2006">
              <mc:Choice xmlns:v="urn:schemas-microsoft-com:vml" Requires="v">
                <p:oleObj spid="_x0000_s4304" r:id="rId7" imgW="1714817" imgH="228917" progId="Equation.3">
                  <p:embed/>
                </p:oleObj>
              </mc:Choice>
              <mc:Fallback>
                <p:oleObj r:id="rId7" imgW="1714817" imgH="228917" progId="Equation.3">
                  <p:embed/>
                  <p:pic>
                    <p:nvPicPr>
                      <p:cNvPr id="24582" name="Object 6">
                        <a:extLst>
                          <a:ext uri="{FF2B5EF4-FFF2-40B4-BE49-F238E27FC236}">
                            <a16:creationId xmlns:a16="http://schemas.microsoft.com/office/drawing/2014/main" id="{27078A6B-80F0-459C-9D1B-B6E89D7165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1331" y="4437620"/>
                        <a:ext cx="3081338" cy="411163"/>
                      </a:xfrm>
                      <a:prstGeom prst="rect">
                        <a:avLst/>
                      </a:prstGeom>
                      <a:solidFill>
                        <a:srgbClr val="CCFFFF"/>
                      </a:solidFill>
                      <a:ln w="9525" cmpd="sng">
                        <a:solidFill>
                          <a:schemeClr val="tx1"/>
                        </a:solidFill>
                        <a:miter lim="800000"/>
                        <a:headEnd/>
                        <a:tailEnd/>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a:extLst>
              <a:ext uri="{FF2B5EF4-FFF2-40B4-BE49-F238E27FC236}">
                <a16:creationId xmlns:a16="http://schemas.microsoft.com/office/drawing/2014/main" id="{77F9A199-741D-444B-B955-9160450ED6B7}"/>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23555" name="灯片编号占位符 5">
            <a:extLst>
              <a:ext uri="{FF2B5EF4-FFF2-40B4-BE49-F238E27FC236}">
                <a16:creationId xmlns:a16="http://schemas.microsoft.com/office/drawing/2014/main" id="{5DF9EEB5-775F-4107-AA4B-8BA56D15CEE4}"/>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854DB6C7-1562-41C3-A68D-34D8A1C58746}" type="slidenum">
              <a:rPr lang="zh-CN" altLang="zh-CN" sz="1200">
                <a:solidFill>
                  <a:schemeClr val="tx1"/>
                </a:solidFill>
              </a:rPr>
              <a:pPr/>
              <a:t>17</a:t>
            </a:fld>
            <a:endParaRPr lang="zh-CN" altLang="zh-CN" sz="1200">
              <a:solidFill>
                <a:schemeClr val="tx1"/>
              </a:solidFill>
            </a:endParaRPr>
          </a:p>
        </p:txBody>
      </p:sp>
      <p:sp>
        <p:nvSpPr>
          <p:cNvPr id="23556" name="Rectangle 2">
            <a:extLst>
              <a:ext uri="{FF2B5EF4-FFF2-40B4-BE49-F238E27FC236}">
                <a16:creationId xmlns:a16="http://schemas.microsoft.com/office/drawing/2014/main" id="{6079927A-042A-4E2B-8141-CCDDA471092E}"/>
              </a:ext>
            </a:extLst>
          </p:cNvPr>
          <p:cNvSpPr>
            <a:spLocks noGrp="1" noChangeArrowheads="1"/>
          </p:cNvSpPr>
          <p:nvPr>
            <p:ph type="title"/>
          </p:nvPr>
        </p:nvSpPr>
        <p:spPr/>
        <p:txBody>
          <a:bodyPr/>
          <a:lstStyle/>
          <a:p>
            <a:pPr eaLnBrk="1" hangingPunct="1"/>
            <a:r>
              <a:rPr lang="zh-CN" altLang="zh-CN"/>
              <a:t>3. 心理视觉冗余</a:t>
            </a:r>
            <a:r>
              <a:rPr lang="zh-CN" altLang="zh-CN" sz="2000"/>
              <a:t> (</a:t>
            </a:r>
            <a:r>
              <a:rPr lang="en-US" altLang="zh-CN" sz="2000">
                <a:cs typeface="Arial" panose="020B0604020202020204" pitchFamily="34" charset="0"/>
              </a:rPr>
              <a:t>Psychovisual Redundancy</a:t>
            </a:r>
            <a:r>
              <a:rPr lang="zh-CN" altLang="zh-CN" sz="2000">
                <a:cs typeface="Arial" panose="020B0604020202020204" pitchFamily="34" charset="0"/>
              </a:rPr>
              <a:t>)</a:t>
            </a:r>
          </a:p>
        </p:txBody>
      </p:sp>
      <p:sp>
        <p:nvSpPr>
          <p:cNvPr id="23557" name="Rectangle 3">
            <a:extLst>
              <a:ext uri="{FF2B5EF4-FFF2-40B4-BE49-F238E27FC236}">
                <a16:creationId xmlns:a16="http://schemas.microsoft.com/office/drawing/2014/main" id="{4FA0DB72-27F3-4280-A669-8CA343756682}"/>
              </a:ext>
            </a:extLst>
          </p:cNvPr>
          <p:cNvSpPr>
            <a:spLocks noGrp="1" noChangeArrowheads="1"/>
          </p:cNvSpPr>
          <p:nvPr>
            <p:ph type="body" idx="1"/>
          </p:nvPr>
        </p:nvSpPr>
        <p:spPr/>
        <p:txBody>
          <a:bodyPr/>
          <a:lstStyle/>
          <a:p>
            <a:pPr eaLnBrk="1" hangingPunct="1"/>
            <a:r>
              <a:rPr lang="zh-CN" altLang="zh-CN" sz="2400" dirty="0">
                <a:latin typeface="宋体" panose="02010600030101010101" pitchFamily="2" charset="-122"/>
              </a:rPr>
              <a:t>人类视觉系统对视觉信息感受的灵敏度不同。例如：</a:t>
            </a:r>
          </a:p>
          <a:p>
            <a:pPr lvl="1" eaLnBrk="1" hangingPunct="1"/>
            <a:r>
              <a:rPr lang="zh-CN" altLang="zh-CN" dirty="0">
                <a:latin typeface="宋体" panose="02010600030101010101" pitchFamily="2" charset="-122"/>
              </a:rPr>
              <a:t>对较亮区域变化敏感，对较暗区域变化不敏感；</a:t>
            </a:r>
          </a:p>
          <a:p>
            <a:pPr lvl="1" eaLnBrk="1" hangingPunct="1"/>
            <a:r>
              <a:rPr lang="zh-CN" altLang="zh-CN" dirty="0">
                <a:latin typeface="宋体" panose="02010600030101010101" pitchFamily="2" charset="-122"/>
              </a:rPr>
              <a:t>对平坦区变化敏感，对边缘区变化不敏感；</a:t>
            </a:r>
          </a:p>
          <a:p>
            <a:pPr lvl="1" eaLnBrk="1" hangingPunct="1"/>
            <a:r>
              <a:rPr lang="zh-CN" altLang="zh-CN" dirty="0">
                <a:latin typeface="宋体" panose="02010600030101010101" pitchFamily="2" charset="-122"/>
              </a:rPr>
              <a:t>根据马赫带效应，在灰度值为常数的区域也能感觉到灰度值的变化；</a:t>
            </a:r>
          </a:p>
          <a:p>
            <a:pPr lvl="1" eaLnBrk="1" hangingPunct="1"/>
            <a:endParaRPr lang="zh-CN" altLang="zh-CN" dirty="0">
              <a:latin typeface="宋体" panose="02010600030101010101" pitchFamily="2" charset="-122"/>
            </a:endParaRPr>
          </a:p>
          <a:p>
            <a:pPr eaLnBrk="1" hangingPunct="1"/>
            <a:r>
              <a:rPr lang="zh-CN" altLang="zh-CN" sz="2400" dirty="0"/>
              <a:t>心理视觉冗余：</a:t>
            </a:r>
            <a:r>
              <a:rPr lang="zh-CN" altLang="zh-CN" sz="2400" dirty="0">
                <a:latin typeface="宋体" panose="02010600030101010101" pitchFamily="2" charset="-122"/>
              </a:rPr>
              <a:t>在正常视觉处理过程中，各种信息的相对重要程度不同，不重要的信息称心理视觉冗余。</a:t>
            </a:r>
          </a:p>
          <a:p>
            <a:pPr lvl="1" eaLnBrk="1" hangingPunct="1"/>
            <a:r>
              <a:rPr lang="zh-CN" altLang="zh-CN" sz="2000" dirty="0">
                <a:latin typeface="宋体" panose="02010600030101010101" pitchFamily="2" charset="-122"/>
              </a:rPr>
              <a:t>去除心理视觉冗余信息并不会削弱图像感知质量</a:t>
            </a:r>
          </a:p>
          <a:p>
            <a:pPr lvl="2" eaLnBrk="1" hangingPunct="1"/>
            <a:endParaRPr lang="zh-CN" altLang="zh-CN" dirty="0">
              <a:latin typeface="宋体" panose="02010600030101010101" pitchFamily="2" charset="-122"/>
            </a:endParaRPr>
          </a:p>
          <a:p>
            <a:pPr eaLnBrk="1" hangingPunct="1"/>
            <a:r>
              <a:rPr lang="zh-CN" altLang="zh-CN" sz="2400" dirty="0"/>
              <a:t>消除心理视觉冗余：</a:t>
            </a:r>
            <a:r>
              <a:rPr lang="zh-CN" altLang="zh-CN" sz="2400" dirty="0">
                <a:solidFill>
                  <a:srgbClr val="0000CC"/>
                </a:solidFill>
              </a:rPr>
              <a:t>量化</a:t>
            </a:r>
          </a:p>
          <a:p>
            <a:pPr lvl="1" eaLnBrk="1" hangingPunct="1"/>
            <a:r>
              <a:rPr lang="zh-CN" altLang="zh-CN" dirty="0"/>
              <a:t>消除心理视觉冗余数据会导致一定量信息的丢失。</a:t>
            </a:r>
          </a:p>
          <a:p>
            <a:pPr lvl="1" eaLnBrk="1" hangingPunct="1"/>
            <a:r>
              <a:rPr lang="zh-CN" altLang="zh-CN" dirty="0"/>
              <a:t>量化是不可逆的，导致数据有损压缩</a:t>
            </a:r>
          </a:p>
          <a:p>
            <a:pPr lvl="1" eaLnBrk="1" hangingPunct="1"/>
            <a:endParaRPr lang="zh-CN" altLang="zh-CN" dirty="0"/>
          </a:p>
          <a:p>
            <a:pPr lvl="1" eaLnBrk="1" hangingPunct="1"/>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1">
            <a:extLst>
              <a:ext uri="{FF2B5EF4-FFF2-40B4-BE49-F238E27FC236}">
                <a16:creationId xmlns:a16="http://schemas.microsoft.com/office/drawing/2014/main" id="{2D2F822E-2523-45BF-A345-883C2915FEA4}"/>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24579" name="灯片编号占位符 3">
            <a:extLst>
              <a:ext uri="{FF2B5EF4-FFF2-40B4-BE49-F238E27FC236}">
                <a16:creationId xmlns:a16="http://schemas.microsoft.com/office/drawing/2014/main" id="{7D9CC3C5-CBA0-4D23-932B-79A14310B51C}"/>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A778550-9CCC-4CCD-B2EE-8C49D567D3E4}" type="slidenum">
              <a:rPr lang="zh-CN" altLang="zh-CN" sz="1200">
                <a:solidFill>
                  <a:schemeClr val="tx1"/>
                </a:solidFill>
              </a:rPr>
              <a:pPr/>
              <a:t>18</a:t>
            </a:fld>
            <a:endParaRPr lang="zh-CN" altLang="zh-CN" sz="1200">
              <a:solidFill>
                <a:schemeClr val="tx1"/>
              </a:solidFill>
            </a:endParaRPr>
          </a:p>
        </p:txBody>
      </p:sp>
      <p:pic>
        <p:nvPicPr>
          <p:cNvPr id="24580" name="Picture 2" descr="未命名">
            <a:extLst>
              <a:ext uri="{FF2B5EF4-FFF2-40B4-BE49-F238E27FC236}">
                <a16:creationId xmlns:a16="http://schemas.microsoft.com/office/drawing/2014/main" id="{9EBE2C6C-080B-4D04-A5A4-38A4DEE240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3">
            <a:extLst>
              <a:ext uri="{FF2B5EF4-FFF2-40B4-BE49-F238E27FC236}">
                <a16:creationId xmlns:a16="http://schemas.microsoft.com/office/drawing/2014/main" id="{D4A42A5B-AAC9-48C1-AC1A-44DC14D4E64E}"/>
              </a:ext>
            </a:extLst>
          </p:cNvPr>
          <p:cNvSpPr>
            <a:spLocks noChangeArrowheads="1"/>
          </p:cNvSpPr>
          <p:nvPr/>
        </p:nvSpPr>
        <p:spPr bwMode="auto">
          <a:xfrm>
            <a:off x="1828800" y="4953000"/>
            <a:ext cx="2195513" cy="711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Original image</a:t>
            </a:r>
          </a:p>
          <a:p>
            <a:pPr eaLnBrk="1" hangingPunct="1"/>
            <a:r>
              <a:rPr lang="en-US" altLang="zh-CN">
                <a:solidFill>
                  <a:schemeClr val="tx1"/>
                </a:solidFill>
                <a:latin typeface="Tahoma" panose="020B0604030504040204" pitchFamily="34" charset="0"/>
                <a:ea typeface="PMingLiU" panose="02020500000000000000" pitchFamily="18" charset="-120"/>
              </a:rPr>
              <a:t>(256 levels, 8bits)</a:t>
            </a:r>
          </a:p>
        </p:txBody>
      </p:sp>
      <p:sp>
        <p:nvSpPr>
          <p:cNvPr id="24582" name="Rectangle 4">
            <a:extLst>
              <a:ext uri="{FF2B5EF4-FFF2-40B4-BE49-F238E27FC236}">
                <a16:creationId xmlns:a16="http://schemas.microsoft.com/office/drawing/2014/main" id="{101EDB83-7662-476B-91D1-983EAFEF943A}"/>
              </a:ext>
            </a:extLst>
          </p:cNvPr>
          <p:cNvSpPr>
            <a:spLocks noChangeArrowheads="1"/>
          </p:cNvSpPr>
          <p:nvPr/>
        </p:nvSpPr>
        <p:spPr bwMode="auto">
          <a:xfrm>
            <a:off x="4191000" y="4953000"/>
            <a:ext cx="2667000" cy="711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Uniform</a:t>
            </a:r>
            <a:r>
              <a:rPr lang="zh-CN" altLang="zh-CN">
                <a:solidFill>
                  <a:schemeClr val="tx1"/>
                </a:solidFill>
                <a:latin typeface="Tahoma" panose="020B0604030504040204" pitchFamily="34" charset="0"/>
                <a:ea typeface="PMingLiU" panose="02020500000000000000" pitchFamily="18" charset="-120"/>
              </a:rPr>
              <a:t> </a:t>
            </a:r>
            <a:r>
              <a:rPr lang="en-US" altLang="zh-CN">
                <a:solidFill>
                  <a:schemeClr val="tx1"/>
                </a:solidFill>
                <a:latin typeface="Tahoma" panose="020B0604030504040204" pitchFamily="34" charset="0"/>
                <a:ea typeface="PMingLiU" panose="02020500000000000000" pitchFamily="18" charset="-120"/>
              </a:rPr>
              <a:t>Quantization</a:t>
            </a:r>
            <a:br>
              <a:rPr lang="en-US" altLang="zh-CN">
                <a:solidFill>
                  <a:schemeClr val="tx1"/>
                </a:solidFill>
                <a:latin typeface="Tahoma" panose="020B0604030504040204" pitchFamily="34" charset="0"/>
                <a:ea typeface="PMingLiU" panose="02020500000000000000" pitchFamily="18" charset="-120"/>
              </a:rPr>
            </a:br>
            <a:r>
              <a:rPr lang="en-US" altLang="zh-CN">
                <a:solidFill>
                  <a:schemeClr val="tx1"/>
                </a:solidFill>
                <a:latin typeface="Tahoma" panose="020B0604030504040204" pitchFamily="34" charset="0"/>
                <a:ea typeface="PMingLiU" panose="02020500000000000000" pitchFamily="18" charset="-120"/>
              </a:rPr>
              <a:t>(16 levels, 4bits)</a:t>
            </a:r>
          </a:p>
        </p:txBody>
      </p:sp>
      <p:pic>
        <p:nvPicPr>
          <p:cNvPr id="24583" name="Picture 5">
            <a:extLst>
              <a:ext uri="{FF2B5EF4-FFF2-40B4-BE49-F238E27FC236}">
                <a16:creationId xmlns:a16="http://schemas.microsoft.com/office/drawing/2014/main" id="{1087072E-AA7F-4B86-8C15-EE13B0DEB8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2088"/>
            <a:ext cx="9144000"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4" name="Rectangle 6">
            <a:extLst>
              <a:ext uri="{FF2B5EF4-FFF2-40B4-BE49-F238E27FC236}">
                <a16:creationId xmlns:a16="http://schemas.microsoft.com/office/drawing/2014/main" id="{98377646-0FD6-490C-9BFD-0F2E5CD459AB}"/>
              </a:ext>
            </a:extLst>
          </p:cNvPr>
          <p:cNvSpPr>
            <a:spLocks noChangeArrowheads="1"/>
          </p:cNvSpPr>
          <p:nvPr/>
        </p:nvSpPr>
        <p:spPr bwMode="auto">
          <a:xfrm>
            <a:off x="7243763" y="4953000"/>
            <a:ext cx="1366837" cy="711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IGS</a:t>
            </a:r>
            <a:br>
              <a:rPr lang="en-US" altLang="zh-CN">
                <a:solidFill>
                  <a:schemeClr val="tx1"/>
                </a:solidFill>
                <a:latin typeface="Tahoma" panose="020B0604030504040204" pitchFamily="34" charset="0"/>
                <a:ea typeface="PMingLiU" panose="02020500000000000000" pitchFamily="18" charset="-120"/>
              </a:rPr>
            </a:br>
            <a:r>
              <a:rPr lang="en-US" altLang="zh-CN">
                <a:solidFill>
                  <a:schemeClr val="tx1"/>
                </a:solidFill>
                <a:latin typeface="Tahoma" panose="020B0604030504040204" pitchFamily="34" charset="0"/>
                <a:ea typeface="PMingLiU" panose="02020500000000000000" pitchFamily="18" charset="-120"/>
              </a:rPr>
              <a:t>(16 levels)</a:t>
            </a:r>
          </a:p>
        </p:txBody>
      </p:sp>
      <p:graphicFrame>
        <p:nvGraphicFramePr>
          <p:cNvPr id="24585" name="Object 7">
            <a:extLst>
              <a:ext uri="{FF2B5EF4-FFF2-40B4-BE49-F238E27FC236}">
                <a16:creationId xmlns:a16="http://schemas.microsoft.com/office/drawing/2014/main" id="{C77EAAE7-9E05-427C-A715-46C32366E255}"/>
              </a:ext>
            </a:extLst>
          </p:cNvPr>
          <p:cNvGraphicFramePr>
            <a:graphicFrameLocks noChangeAspect="1"/>
          </p:cNvGraphicFramePr>
          <p:nvPr/>
        </p:nvGraphicFramePr>
        <p:xfrm>
          <a:off x="4841875" y="5715000"/>
          <a:ext cx="1177925" cy="628650"/>
        </p:xfrm>
        <a:graphic>
          <a:graphicData uri="http://schemas.openxmlformats.org/presentationml/2006/ole">
            <mc:AlternateContent xmlns:mc="http://schemas.openxmlformats.org/markup-compatibility/2006">
              <mc:Choice xmlns:v="urn:schemas-microsoft-com:vml" Requires="v">
                <p:oleObj spid="_x0000_s5258" r:id="rId5" imgW="736600" imgH="393700" progId="Equation.3">
                  <p:embed/>
                </p:oleObj>
              </mc:Choice>
              <mc:Fallback>
                <p:oleObj r:id="rId5" imgW="736600" imgH="393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5715000"/>
                        <a:ext cx="1177925" cy="628650"/>
                      </a:xfrm>
                      <a:prstGeom prst="rect">
                        <a:avLst/>
                      </a:prstGeom>
                      <a:solidFill>
                        <a:srgbClr val="CCFFCC"/>
                      </a:solidFill>
                      <a:ln w="9525">
                        <a:solidFill>
                          <a:schemeClr val="tx1"/>
                        </a:solidFill>
                        <a:miter lim="800000"/>
                        <a:headEnd/>
                        <a:tailEnd/>
                      </a:ln>
                    </p:spPr>
                  </p:pic>
                </p:oleObj>
              </mc:Fallback>
            </mc:AlternateContent>
          </a:graphicData>
        </a:graphic>
      </p:graphicFrame>
      <p:sp>
        <p:nvSpPr>
          <p:cNvPr id="24586" name="AutoShape 8">
            <a:extLst>
              <a:ext uri="{FF2B5EF4-FFF2-40B4-BE49-F238E27FC236}">
                <a16:creationId xmlns:a16="http://schemas.microsoft.com/office/drawing/2014/main" id="{C4E080E6-61CA-4B0B-A7C7-8C5237B4311D}"/>
              </a:ext>
            </a:extLst>
          </p:cNvPr>
          <p:cNvSpPr>
            <a:spLocks noChangeArrowheads="1"/>
          </p:cNvSpPr>
          <p:nvPr/>
        </p:nvSpPr>
        <p:spPr bwMode="auto">
          <a:xfrm>
            <a:off x="228600" y="3962400"/>
            <a:ext cx="1371600" cy="609600"/>
          </a:xfrm>
          <a:prstGeom prst="wedgeRectCallout">
            <a:avLst>
              <a:gd name="adj1" fmla="val 285880"/>
              <a:gd name="adj2" fmla="val -70315"/>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en-US" altLang="zh-CN">
                <a:solidFill>
                  <a:schemeClr val="tx1"/>
                </a:solidFill>
                <a:latin typeface="Tahoma" panose="020B0604030504040204" pitchFamily="34" charset="0"/>
                <a:ea typeface="PMingLiU" panose="02020500000000000000" pitchFamily="18" charset="-120"/>
              </a:rPr>
              <a:t>False</a:t>
            </a:r>
            <a:br>
              <a:rPr lang="en-US" altLang="zh-CN">
                <a:solidFill>
                  <a:schemeClr val="tx1"/>
                </a:solidFill>
                <a:latin typeface="Tahoma" panose="020B0604030504040204" pitchFamily="34" charset="0"/>
                <a:ea typeface="PMingLiU" panose="02020500000000000000" pitchFamily="18" charset="-120"/>
              </a:rPr>
            </a:br>
            <a:r>
              <a:rPr lang="en-US" altLang="zh-CN">
                <a:solidFill>
                  <a:schemeClr val="tx1"/>
                </a:solidFill>
                <a:latin typeface="Tahoma" panose="020B0604030504040204" pitchFamily="34" charset="0"/>
                <a:ea typeface="PMingLiU" panose="02020500000000000000" pitchFamily="18" charset="-120"/>
              </a:rPr>
              <a:t> contouring</a:t>
            </a:r>
          </a:p>
        </p:txBody>
      </p:sp>
      <p:graphicFrame>
        <p:nvGraphicFramePr>
          <p:cNvPr id="24587" name="Object 9">
            <a:extLst>
              <a:ext uri="{FF2B5EF4-FFF2-40B4-BE49-F238E27FC236}">
                <a16:creationId xmlns:a16="http://schemas.microsoft.com/office/drawing/2014/main" id="{C692242C-EDC9-42C6-8488-439FC6B28F5B}"/>
              </a:ext>
            </a:extLst>
          </p:cNvPr>
          <p:cNvGraphicFramePr>
            <a:graphicFrameLocks noChangeAspect="1"/>
          </p:cNvGraphicFramePr>
          <p:nvPr/>
        </p:nvGraphicFramePr>
        <p:xfrm>
          <a:off x="7280275" y="5715000"/>
          <a:ext cx="1177925" cy="628650"/>
        </p:xfrm>
        <a:graphic>
          <a:graphicData uri="http://schemas.openxmlformats.org/presentationml/2006/ole">
            <mc:AlternateContent xmlns:mc="http://schemas.openxmlformats.org/markup-compatibility/2006">
              <mc:Choice xmlns:v="urn:schemas-microsoft-com:vml" Requires="v">
                <p:oleObj spid="_x0000_s5259" r:id="rId7" imgW="736600" imgH="393700" progId="Equation.3">
                  <p:embed/>
                </p:oleObj>
              </mc:Choice>
              <mc:Fallback>
                <p:oleObj r:id="rId7" imgW="736600" imgH="393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0275" y="5715000"/>
                        <a:ext cx="1177925" cy="628650"/>
                      </a:xfrm>
                      <a:prstGeom prst="rect">
                        <a:avLst/>
                      </a:prstGeom>
                      <a:solidFill>
                        <a:srgbClr val="CCFFCC"/>
                      </a:solidFill>
                      <a:ln w="9525">
                        <a:solidFill>
                          <a:schemeClr val="tx1"/>
                        </a:solidFill>
                        <a:miter lim="800000"/>
                        <a:headEnd/>
                        <a:tailEnd/>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4">
            <a:extLst>
              <a:ext uri="{FF2B5EF4-FFF2-40B4-BE49-F238E27FC236}">
                <a16:creationId xmlns:a16="http://schemas.microsoft.com/office/drawing/2014/main" id="{D4661A83-7644-40B6-BD4E-15DFB7DFF994}"/>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27651" name="灯片编号占位符 6">
            <a:extLst>
              <a:ext uri="{FF2B5EF4-FFF2-40B4-BE49-F238E27FC236}">
                <a16:creationId xmlns:a16="http://schemas.microsoft.com/office/drawing/2014/main" id="{32085FDA-77C8-49CF-B3A5-B9B877C5B4A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DE6D3B1E-48AC-4003-8132-7042A2309ACC}" type="slidenum">
              <a:rPr lang="zh-CN" altLang="zh-CN" sz="1200">
                <a:solidFill>
                  <a:schemeClr val="tx1"/>
                </a:solidFill>
              </a:rPr>
              <a:pPr/>
              <a:t>19</a:t>
            </a:fld>
            <a:endParaRPr lang="zh-CN" altLang="zh-CN" sz="1200">
              <a:solidFill>
                <a:schemeClr val="tx1"/>
              </a:solidFill>
            </a:endParaRPr>
          </a:p>
        </p:txBody>
      </p:sp>
      <p:sp>
        <p:nvSpPr>
          <p:cNvPr id="39939" name="Rectangle 3">
            <a:extLst>
              <a:ext uri="{FF2B5EF4-FFF2-40B4-BE49-F238E27FC236}">
                <a16:creationId xmlns:a16="http://schemas.microsoft.com/office/drawing/2014/main" id="{2FB7C74A-BE5C-4700-AB95-175E869C7894}"/>
              </a:ext>
            </a:extLst>
          </p:cNvPr>
          <p:cNvSpPr>
            <a:spLocks noGrp="1" noChangeArrowheads="1"/>
          </p:cNvSpPr>
          <p:nvPr>
            <p:ph type="body" sz="half" idx="1"/>
          </p:nvPr>
        </p:nvSpPr>
        <p:spPr>
          <a:xfrm>
            <a:off x="566738" y="1066800"/>
            <a:ext cx="7891462" cy="4953000"/>
          </a:xfrm>
        </p:spPr>
        <p:txBody>
          <a:bodyPr/>
          <a:lstStyle/>
          <a:p>
            <a:pPr eaLnBrk="1" hangingPunct="1"/>
            <a:r>
              <a:rPr lang="zh-CN" altLang="zh-CN" sz="2400" b="1" dirty="0">
                <a:solidFill>
                  <a:srgbClr val="0000FF"/>
                </a:solidFill>
              </a:rPr>
              <a:t>自信息量</a:t>
            </a:r>
            <a:r>
              <a:rPr lang="zh-CN" altLang="zh-CN" sz="2400" dirty="0"/>
              <a:t>：一个随机事件发生某一结果后所带来的信息量称为自信息量，简称自信息，定义为其发生概率对数的负值。若随机事件</a:t>
            </a:r>
            <a:r>
              <a:rPr lang="zh-CN" altLang="zh-CN" sz="2400" i="1" dirty="0"/>
              <a:t>x</a:t>
            </a:r>
            <a:r>
              <a:rPr lang="zh-CN" altLang="zh-CN" sz="2400" i="1" baseline="-25000" dirty="0"/>
              <a:t>i</a:t>
            </a:r>
            <a:r>
              <a:rPr lang="zh-CN" altLang="zh-CN" sz="2400" dirty="0"/>
              <a:t>发生的概率为p(</a:t>
            </a:r>
            <a:r>
              <a:rPr lang="zh-CN" altLang="zh-CN" sz="2400" i="1" dirty="0"/>
              <a:t>x</a:t>
            </a:r>
            <a:r>
              <a:rPr lang="zh-CN" altLang="zh-CN" sz="2400" i="1" baseline="-25000" dirty="0"/>
              <a:t>i</a:t>
            </a:r>
            <a:r>
              <a:rPr lang="zh-CN" altLang="zh-CN" sz="2400" dirty="0"/>
              <a:t>)，它的</a:t>
            </a:r>
            <a:r>
              <a:rPr lang="zh-CN" altLang="zh-CN" sz="2400" b="1" dirty="0">
                <a:solidFill>
                  <a:schemeClr val="tx1"/>
                </a:solidFill>
              </a:rPr>
              <a:t>自信息</a:t>
            </a:r>
            <a:r>
              <a:rPr lang="zh-CN" altLang="zh-CN" sz="2400" i="1" dirty="0"/>
              <a:t>I</a:t>
            </a:r>
            <a:r>
              <a:rPr lang="zh-CN" altLang="zh-CN" sz="2400" dirty="0"/>
              <a:t>(</a:t>
            </a:r>
            <a:r>
              <a:rPr lang="zh-CN" altLang="zh-CN" sz="2400" i="1" dirty="0"/>
              <a:t>x</a:t>
            </a:r>
            <a:r>
              <a:rPr lang="zh-CN" altLang="zh-CN" sz="2400" i="1" baseline="-25000" dirty="0"/>
              <a:t>i</a:t>
            </a:r>
            <a:r>
              <a:rPr lang="zh-CN" altLang="zh-CN" sz="2400" dirty="0"/>
              <a:t>)为</a:t>
            </a:r>
            <a:r>
              <a:rPr lang="zh-CN" altLang="en-US" sz="2400" dirty="0"/>
              <a:t>：</a:t>
            </a:r>
            <a:endParaRPr lang="zh-CN" altLang="zh-CN" sz="2400" dirty="0"/>
          </a:p>
          <a:p>
            <a:pPr lvl="1" eaLnBrk="1" hangingPunct="1"/>
            <a:endParaRPr lang="zh-CN" altLang="zh-CN" sz="2000" dirty="0"/>
          </a:p>
          <a:p>
            <a:pPr lvl="1" eaLnBrk="1" hangingPunct="1"/>
            <a:endParaRPr lang="zh-CN" altLang="zh-CN" sz="2000" dirty="0"/>
          </a:p>
          <a:p>
            <a:pPr lvl="1" eaLnBrk="1" hangingPunct="1"/>
            <a:endParaRPr lang="zh-CN" altLang="zh-CN" sz="2000" dirty="0"/>
          </a:p>
          <a:p>
            <a:pPr lvl="1" eaLnBrk="1" hangingPunct="1"/>
            <a:r>
              <a:rPr lang="zh-CN" altLang="zh-CN" sz="2000" dirty="0"/>
              <a:t>自信息量的单位取决于对数所取的底，</a:t>
            </a:r>
          </a:p>
          <a:p>
            <a:pPr lvl="2" eaLnBrk="1" hangingPunct="1"/>
            <a:r>
              <a:rPr lang="zh-CN" altLang="zh-CN" sz="1900" dirty="0"/>
              <a:t>若以2为底，单位为</a:t>
            </a:r>
            <a:r>
              <a:rPr lang="zh-CN" altLang="zh-CN" sz="1900" dirty="0">
                <a:solidFill>
                  <a:srgbClr val="FF0000"/>
                </a:solidFill>
              </a:rPr>
              <a:t>比特</a:t>
            </a:r>
            <a:r>
              <a:rPr lang="zh-CN" altLang="zh-CN" sz="1900" dirty="0"/>
              <a:t>（bit, binary unit）</a:t>
            </a:r>
          </a:p>
          <a:p>
            <a:pPr lvl="2" eaLnBrk="1" hangingPunct="1"/>
            <a:r>
              <a:rPr lang="zh-CN" altLang="zh-CN" sz="1900" dirty="0"/>
              <a:t>若以e为底，单位为</a:t>
            </a:r>
            <a:r>
              <a:rPr lang="zh-CN" altLang="zh-CN" sz="1900" dirty="0">
                <a:solidFill>
                  <a:srgbClr val="FF0000"/>
                </a:solidFill>
              </a:rPr>
              <a:t>奈特</a:t>
            </a:r>
            <a:r>
              <a:rPr lang="zh-CN" altLang="zh-CN" sz="1900" dirty="0"/>
              <a:t>（nat, nature unit)</a:t>
            </a:r>
            <a:r>
              <a:rPr lang="zh-CN" altLang="zh-CN" sz="1900" dirty="0">
                <a:solidFill>
                  <a:srgbClr val="FF0000"/>
                </a:solidFill>
              </a:rPr>
              <a:t> </a:t>
            </a:r>
            <a:endParaRPr lang="zh-CN" altLang="zh-CN" sz="1900" dirty="0"/>
          </a:p>
          <a:p>
            <a:pPr lvl="2" eaLnBrk="1" hangingPunct="1"/>
            <a:r>
              <a:rPr lang="zh-CN" altLang="zh-CN" sz="1900" dirty="0"/>
              <a:t>若以10为底，单位为</a:t>
            </a:r>
            <a:r>
              <a:rPr lang="zh-CN" altLang="zh-CN" sz="1900" dirty="0">
                <a:solidFill>
                  <a:srgbClr val="FF0000"/>
                </a:solidFill>
              </a:rPr>
              <a:t>哈特</a:t>
            </a:r>
            <a:r>
              <a:rPr lang="zh-CN" altLang="zh-CN" sz="1900" dirty="0"/>
              <a:t>（hart，以纪念Hartley; 1928年 Hartley提出信息量的关系)</a:t>
            </a:r>
          </a:p>
        </p:txBody>
      </p:sp>
      <p:graphicFrame>
        <p:nvGraphicFramePr>
          <p:cNvPr id="27653" name="Object 4">
            <a:extLst>
              <a:ext uri="{FF2B5EF4-FFF2-40B4-BE49-F238E27FC236}">
                <a16:creationId xmlns:a16="http://schemas.microsoft.com/office/drawing/2014/main" id="{53AE680F-6125-4DD9-BE86-1188770B2507}"/>
              </a:ext>
            </a:extLst>
          </p:cNvPr>
          <p:cNvGraphicFramePr>
            <a:graphicFrameLocks noChangeAspect="1"/>
          </p:cNvGraphicFramePr>
          <p:nvPr>
            <p:extLst>
              <p:ext uri="{D42A27DB-BD31-4B8C-83A1-F6EECF244321}">
                <p14:modId xmlns:p14="http://schemas.microsoft.com/office/powerpoint/2010/main" val="3451686276"/>
              </p:ext>
            </p:extLst>
          </p:nvPr>
        </p:nvGraphicFramePr>
        <p:xfrm>
          <a:off x="3043237" y="2863850"/>
          <a:ext cx="2938463" cy="565150"/>
        </p:xfrm>
        <a:graphic>
          <a:graphicData uri="http://schemas.openxmlformats.org/presentationml/2006/ole">
            <mc:AlternateContent xmlns:mc="http://schemas.openxmlformats.org/markup-compatibility/2006">
              <mc:Choice xmlns:v="urn:schemas-microsoft-com:vml" Requires="v">
                <p:oleObj spid="_x0000_s6214" r:id="rId4" imgW="1143496" imgH="228699" progId="Equation.3">
                  <p:embed/>
                </p:oleObj>
              </mc:Choice>
              <mc:Fallback>
                <p:oleObj r:id="rId4" imgW="1143496" imgH="22869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3237" y="2863850"/>
                        <a:ext cx="2938463"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DA53057A-F196-49A8-AFB8-519A74B5EC99}"/>
              </a:ext>
            </a:extLst>
          </p:cNvPr>
          <p:cNvSpPr>
            <a:spLocks noGrp="1" noChangeArrowheads="1"/>
          </p:cNvSpPr>
          <p:nvPr>
            <p:ph type="title"/>
          </p:nvPr>
        </p:nvSpPr>
        <p:spPr>
          <a:xfrm>
            <a:off x="574675" y="304800"/>
            <a:ext cx="8001000" cy="533400"/>
          </a:xfrm>
        </p:spPr>
        <p:txBody>
          <a:bodyPr/>
          <a:lstStyle/>
          <a:p>
            <a:pPr eaLnBrk="1" hangingPunct="1"/>
            <a:r>
              <a:rPr lang="en-US" altLang="zh-CN" dirty="0"/>
              <a:t>1</a:t>
            </a:r>
            <a:r>
              <a:rPr lang="zh-CN" altLang="zh-CN" dirty="0"/>
              <a:t>.</a:t>
            </a:r>
            <a:r>
              <a:rPr lang="en-US" altLang="zh-CN" dirty="0"/>
              <a:t>3</a:t>
            </a:r>
            <a:r>
              <a:rPr lang="zh-CN" altLang="zh-CN" dirty="0"/>
              <a:t> </a:t>
            </a:r>
            <a:r>
              <a:rPr lang="zh-CN" altLang="en-US" dirty="0"/>
              <a:t>图像信息的度量</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7" dur="500"/>
                                        <p:tgtEl>
                                          <p:spTgt spid="3993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9">
                                            <p:txEl>
                                              <p:pRg st="5" end="5"/>
                                            </p:txEl>
                                          </p:spTgt>
                                        </p:tgtEl>
                                        <p:attrNameLst>
                                          <p:attrName>style.visibility</p:attrName>
                                        </p:attrNameLst>
                                      </p:cBhvr>
                                      <p:to>
                                        <p:strVal val="visible"/>
                                      </p:to>
                                    </p:set>
                                    <p:animEffect transition="in" filter="blinds(horizontal)">
                                      <p:cBhvr>
                                        <p:cTn id="10" dur="500"/>
                                        <p:tgtEl>
                                          <p:spTgt spid="3993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39">
                                            <p:txEl>
                                              <p:pRg st="6" end="6"/>
                                            </p:txEl>
                                          </p:spTgt>
                                        </p:tgtEl>
                                        <p:attrNameLst>
                                          <p:attrName>style.visibility</p:attrName>
                                        </p:attrNameLst>
                                      </p:cBhvr>
                                      <p:to>
                                        <p:strVal val="visible"/>
                                      </p:to>
                                    </p:set>
                                    <p:animEffect transition="in" filter="blinds(horizontal)">
                                      <p:cBhvr>
                                        <p:cTn id="13" dur="500"/>
                                        <p:tgtEl>
                                          <p:spTgt spid="39939">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939">
                                            <p:txEl>
                                              <p:pRg st="7" end="7"/>
                                            </p:txEl>
                                          </p:spTgt>
                                        </p:tgtEl>
                                        <p:attrNameLst>
                                          <p:attrName>style.visibility</p:attrName>
                                        </p:attrNameLst>
                                      </p:cBhvr>
                                      <p:to>
                                        <p:strVal val="visible"/>
                                      </p:to>
                                    </p:set>
                                    <p:animEffect transition="in" filter="blinds(horizontal)">
                                      <p:cBhvr>
                                        <p:cTn id="16" dur="500"/>
                                        <p:tgtEl>
                                          <p:spTgt spid="39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日期占位符 3">
            <a:extLst>
              <a:ext uri="{FF2B5EF4-FFF2-40B4-BE49-F238E27FC236}">
                <a16:creationId xmlns:a16="http://schemas.microsoft.com/office/drawing/2014/main" id="{D01BB4D0-E43B-4FF9-A202-FE96ECAE6EA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5123" name="灯片编号占位符 5">
            <a:extLst>
              <a:ext uri="{FF2B5EF4-FFF2-40B4-BE49-F238E27FC236}">
                <a16:creationId xmlns:a16="http://schemas.microsoft.com/office/drawing/2014/main" id="{FCBBA31F-0127-4E04-9B8C-AC1A5383B955}"/>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6792D293-F081-4525-B508-15E30D0FC9BD}" type="slidenum">
              <a:rPr lang="zh-CN" altLang="zh-CN" sz="1200">
                <a:solidFill>
                  <a:schemeClr val="tx1"/>
                </a:solidFill>
              </a:rPr>
              <a:pPr/>
              <a:t>2</a:t>
            </a:fld>
            <a:endParaRPr lang="zh-CN" altLang="zh-CN" sz="1200">
              <a:solidFill>
                <a:schemeClr val="tx1"/>
              </a:solidFill>
            </a:endParaRPr>
          </a:p>
        </p:txBody>
      </p:sp>
      <p:sp>
        <p:nvSpPr>
          <p:cNvPr id="5124" name="Rectangle 2">
            <a:extLst>
              <a:ext uri="{FF2B5EF4-FFF2-40B4-BE49-F238E27FC236}">
                <a16:creationId xmlns:a16="http://schemas.microsoft.com/office/drawing/2014/main" id="{95B5DE31-DB75-431C-92D9-BCD44D499ECF}"/>
              </a:ext>
            </a:extLst>
          </p:cNvPr>
          <p:cNvSpPr>
            <a:spLocks noGrp="1" noChangeArrowheads="1"/>
          </p:cNvSpPr>
          <p:nvPr>
            <p:ph type="title"/>
          </p:nvPr>
        </p:nvSpPr>
        <p:spPr/>
        <p:txBody>
          <a:bodyPr/>
          <a:lstStyle/>
          <a:p>
            <a:pPr eaLnBrk="1" hangingPunct="1"/>
            <a:r>
              <a:rPr lang="zh-CN" altLang="zh-CN"/>
              <a:t>图像压缩的必要性</a:t>
            </a:r>
          </a:p>
        </p:txBody>
      </p:sp>
      <p:sp>
        <p:nvSpPr>
          <p:cNvPr id="2" name="Rectangle 3">
            <a:extLst>
              <a:ext uri="{FF2B5EF4-FFF2-40B4-BE49-F238E27FC236}">
                <a16:creationId xmlns:a16="http://schemas.microsoft.com/office/drawing/2014/main" id="{E368FCD4-EA1C-46D6-B1DB-2B862806D3C4}"/>
              </a:ext>
            </a:extLst>
          </p:cNvPr>
          <p:cNvSpPr>
            <a:spLocks noGrp="1" noChangeArrowheads="1"/>
          </p:cNvSpPr>
          <p:nvPr>
            <p:ph type="body" idx="1"/>
          </p:nvPr>
        </p:nvSpPr>
        <p:spPr/>
        <p:txBody>
          <a:bodyPr/>
          <a:lstStyle/>
          <a:p>
            <a:pPr eaLnBrk="1" hangingPunct="1">
              <a:lnSpc>
                <a:spcPct val="90000"/>
              </a:lnSpc>
            </a:pPr>
            <a:r>
              <a:rPr lang="zh-CN" altLang="zh-CN"/>
              <a:t>图像数据的特点之一是数据量庞大。给存储和传输带来许多困难</a:t>
            </a:r>
          </a:p>
          <a:p>
            <a:pPr lvl="1" eaLnBrk="1" hangingPunct="1">
              <a:lnSpc>
                <a:spcPct val="90000"/>
              </a:lnSpc>
            </a:pPr>
            <a:r>
              <a:rPr lang="zh-CN" altLang="zh-CN"/>
              <a:t>一幅低分辨率彩色图像640 × 480,24bit/pixel， 该图像数据量： </a:t>
            </a:r>
          </a:p>
          <a:p>
            <a:pPr lvl="2" eaLnBrk="1" hangingPunct="1">
              <a:lnSpc>
                <a:spcPct val="90000"/>
              </a:lnSpc>
            </a:pPr>
            <a:r>
              <a:rPr lang="zh-CN" altLang="zh-CN"/>
              <a:t>640× 480 × 3=921,600Byte=0.92MB</a:t>
            </a:r>
          </a:p>
          <a:p>
            <a:pPr lvl="2" eaLnBrk="1" hangingPunct="1">
              <a:lnSpc>
                <a:spcPct val="90000"/>
              </a:lnSpc>
            </a:pPr>
            <a:endParaRPr lang="zh-CN" altLang="zh-CN"/>
          </a:p>
          <a:p>
            <a:pPr lvl="1" eaLnBrk="1" hangingPunct="1">
              <a:lnSpc>
                <a:spcPct val="90000"/>
              </a:lnSpc>
            </a:pPr>
            <a:r>
              <a:rPr lang="zh-CN" altLang="zh-CN"/>
              <a:t>连续视频信号640× 480像素/帧，若30f/s，若不进行压缩处理：</a:t>
            </a:r>
          </a:p>
          <a:p>
            <a:pPr lvl="2" eaLnBrk="1" hangingPunct="1">
              <a:lnSpc>
                <a:spcPct val="90000"/>
              </a:lnSpc>
            </a:pPr>
            <a:r>
              <a:rPr lang="zh-CN" altLang="zh-CN"/>
              <a:t>1秒钟的数据量=0.9 × 30=27MB，</a:t>
            </a:r>
          </a:p>
          <a:p>
            <a:pPr lvl="2" eaLnBrk="1" hangingPunct="1">
              <a:lnSpc>
                <a:spcPct val="90000"/>
              </a:lnSpc>
            </a:pPr>
            <a:r>
              <a:rPr lang="zh-CN" altLang="zh-CN"/>
              <a:t>一张600MB字节的光盘，能存放600/27</a:t>
            </a:r>
            <a:r>
              <a:rPr lang="en-US" altLang="zh-CN"/>
              <a:t>≈</a:t>
            </a:r>
            <a:r>
              <a:rPr lang="zh-CN" altLang="zh-CN"/>
              <a:t>20秒左右视频信号，一个电影需要200张光盘。</a:t>
            </a:r>
          </a:p>
          <a:p>
            <a:pPr lvl="2" eaLnBrk="1" hangingPunct="1">
              <a:lnSpc>
                <a:spcPct val="90000"/>
              </a:lnSpc>
            </a:pPr>
            <a:endParaRPr lang="zh-CN" altLang="zh-CN"/>
          </a:p>
          <a:p>
            <a:pPr lvl="1" eaLnBrk="1" hangingPunct="1">
              <a:lnSpc>
                <a:spcPct val="90000"/>
              </a:lnSpc>
            </a:pPr>
            <a:r>
              <a:rPr lang="zh-CN" altLang="zh-CN"/>
              <a:t>HDTV系统中，每个画面720 × 1280点，24bit真彩色，60帧/s，具有6倍于传统电视系统的空间分辨率和画面动感。每秒数据量</a:t>
            </a:r>
          </a:p>
          <a:p>
            <a:pPr lvl="2" eaLnBrk="1" hangingPunct="1">
              <a:lnSpc>
                <a:spcPct val="90000"/>
              </a:lnSpc>
            </a:pPr>
            <a:r>
              <a:rPr lang="zh-CN" altLang="zh-CN"/>
              <a:t>720× 1280 × 3× 60=166MB=1.33Gb</a:t>
            </a:r>
          </a:p>
          <a:p>
            <a:pPr lvl="2" eaLnBrk="1" hangingPunct="1">
              <a:lnSpc>
                <a:spcPct val="90000"/>
              </a:lnSpc>
            </a:pPr>
            <a:endParaRPr lang="zh-CN" altLang="zh-CN"/>
          </a:p>
          <a:p>
            <a:pPr lvl="1" eaLnBrk="1" hangingPunct="1">
              <a:lnSpc>
                <a:spcPct val="90000"/>
              </a:lnSpc>
            </a:pPr>
            <a:r>
              <a:rPr lang="zh-CN" altLang="zh-CN"/>
              <a:t>目前数字传输能力，6MHz带宽，只有20Mb/s的传输速率，需要压缩比: </a:t>
            </a:r>
          </a:p>
          <a:p>
            <a:pPr lvl="2" eaLnBrk="1" hangingPunct="1">
              <a:lnSpc>
                <a:spcPct val="90000"/>
              </a:lnSpc>
            </a:pPr>
            <a:r>
              <a:rPr lang="zh-CN" altLang="zh-CN"/>
              <a:t>1330/20=66.4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blinds(horizontal)">
                                      <p:cBhvr>
                                        <p:cTn id="15" dur="500"/>
                                        <p:tgtEl>
                                          <p:spTgt spid="2">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blinds(horizontal)">
                                      <p:cBhvr>
                                        <p:cTn id="20" dur="500"/>
                                        <p:tgtEl>
                                          <p:spTgt spid="2">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linds(horizontal)">
                                      <p:cBhvr>
                                        <p:cTn id="25" dur="500"/>
                                        <p:tgtEl>
                                          <p:spTgt spid="2">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blinds(horizontal)">
                                      <p:cBhvr>
                                        <p:cTn id="30" dur="500"/>
                                        <p:tgtEl>
                                          <p:spTgt spid="2">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blinds(horizontal)">
                                      <p:cBhvr>
                                        <p:cTn id="33" dur="500"/>
                                        <p:tgtEl>
                                          <p:spTgt spid="2">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
                                            <p:txEl>
                                              <p:pRg st="11" end="11"/>
                                            </p:txEl>
                                          </p:spTgt>
                                        </p:tgtEl>
                                        <p:attrNameLst>
                                          <p:attrName>style.visibility</p:attrName>
                                        </p:attrNameLst>
                                      </p:cBhvr>
                                      <p:to>
                                        <p:strVal val="visible"/>
                                      </p:to>
                                    </p:set>
                                    <p:animEffect transition="in" filter="blinds(horizontal)">
                                      <p:cBhvr>
                                        <p:cTn id="38" dur="500"/>
                                        <p:tgtEl>
                                          <p:spTgt spid="2">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animEffect transition="in" filter="blinds(horizontal)">
                                      <p:cBhvr>
                                        <p:cTn id="41"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a:extLst>
              <a:ext uri="{FF2B5EF4-FFF2-40B4-BE49-F238E27FC236}">
                <a16:creationId xmlns:a16="http://schemas.microsoft.com/office/drawing/2014/main" id="{3C7F5D08-90ED-49C3-8866-CE30B3109715}"/>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28675" name="灯片编号占位符 5">
            <a:extLst>
              <a:ext uri="{FF2B5EF4-FFF2-40B4-BE49-F238E27FC236}">
                <a16:creationId xmlns:a16="http://schemas.microsoft.com/office/drawing/2014/main" id="{FB340201-2595-4F39-9054-266CA36D6A7E}"/>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131D3027-3AAC-445C-809C-50950DC28DDC}" type="slidenum">
              <a:rPr lang="zh-CN" altLang="zh-CN" sz="1200">
                <a:solidFill>
                  <a:schemeClr val="tx1"/>
                </a:solidFill>
              </a:rPr>
              <a:pPr/>
              <a:t>20</a:t>
            </a:fld>
            <a:endParaRPr lang="zh-CN" altLang="zh-CN" sz="1200">
              <a:solidFill>
                <a:schemeClr val="tx1"/>
              </a:solidFill>
            </a:endParaRPr>
          </a:p>
        </p:txBody>
      </p:sp>
      <p:sp>
        <p:nvSpPr>
          <p:cNvPr id="28676" name="Rectangle 3">
            <a:extLst>
              <a:ext uri="{FF2B5EF4-FFF2-40B4-BE49-F238E27FC236}">
                <a16:creationId xmlns:a16="http://schemas.microsoft.com/office/drawing/2014/main" id="{FED70149-2A9C-42BC-86CA-56A29D502F22}"/>
              </a:ext>
            </a:extLst>
          </p:cNvPr>
          <p:cNvSpPr>
            <a:spLocks noGrp="1" noChangeArrowheads="1"/>
          </p:cNvSpPr>
          <p:nvPr>
            <p:ph type="body" idx="1"/>
          </p:nvPr>
        </p:nvSpPr>
        <p:spPr>
          <a:xfrm>
            <a:off x="533506" y="1143060"/>
            <a:ext cx="8348548" cy="4953000"/>
          </a:xfrm>
        </p:spPr>
        <p:txBody>
          <a:bodyPr/>
          <a:lstStyle/>
          <a:p>
            <a:pPr eaLnBrk="1" hangingPunct="1"/>
            <a:r>
              <a:rPr lang="zh-CN" altLang="zh-CN" sz="2400" b="1" dirty="0">
                <a:solidFill>
                  <a:srgbClr val="0000FF"/>
                </a:solidFill>
              </a:rPr>
              <a:t>条件自信息量</a:t>
            </a:r>
            <a:r>
              <a:rPr lang="zh-CN" altLang="zh-CN" sz="2400" dirty="0"/>
              <a:t>：条件概率对数的负值。设</a:t>
            </a:r>
            <a:r>
              <a:rPr lang="zh-CN" altLang="en-US" sz="2400" dirty="0"/>
              <a:t>在</a:t>
            </a:r>
            <a:r>
              <a:rPr lang="zh-CN" altLang="zh-CN" sz="2400" dirty="0"/>
              <a:t>y</a:t>
            </a:r>
            <a:r>
              <a:rPr lang="zh-CN" altLang="zh-CN" sz="2400" baseline="-25000" dirty="0"/>
              <a:t>j</a:t>
            </a:r>
            <a:r>
              <a:rPr lang="zh-CN" altLang="zh-CN" sz="2400" dirty="0"/>
              <a:t>条件下发生x</a:t>
            </a:r>
            <a:r>
              <a:rPr lang="zh-CN" altLang="zh-CN" sz="2400" baseline="-25000" dirty="0"/>
              <a:t>i</a:t>
            </a:r>
            <a:r>
              <a:rPr lang="zh-CN" altLang="zh-CN" sz="2400" dirty="0"/>
              <a:t>的条件概率为p(x</a:t>
            </a:r>
            <a:r>
              <a:rPr lang="zh-CN" altLang="zh-CN" sz="2400" baseline="-25000" dirty="0"/>
              <a:t>i</a:t>
            </a:r>
            <a:r>
              <a:rPr lang="zh-CN" altLang="zh-CN" sz="2400" dirty="0"/>
              <a:t>|y</a:t>
            </a:r>
            <a:r>
              <a:rPr lang="zh-CN" altLang="zh-CN" sz="2400" baseline="-25000" dirty="0"/>
              <a:t>j</a:t>
            </a:r>
            <a:r>
              <a:rPr lang="zh-CN" altLang="zh-CN" sz="2400" dirty="0"/>
              <a:t>)，那么它的条件自信息量</a:t>
            </a:r>
            <a:r>
              <a:rPr lang="zh-CN" altLang="en-US" sz="2400" dirty="0"/>
              <a:t>为：</a:t>
            </a:r>
            <a:endParaRPr lang="zh-CN" altLang="zh-CN" sz="2400" dirty="0"/>
          </a:p>
          <a:p>
            <a:pPr lvl="1" eaLnBrk="1" hangingPunct="1"/>
            <a:endParaRPr lang="zh-CN" altLang="zh-CN" sz="2000" dirty="0"/>
          </a:p>
          <a:p>
            <a:pPr eaLnBrk="1" hangingPunct="1"/>
            <a:endParaRPr lang="zh-CN" altLang="zh-CN" dirty="0"/>
          </a:p>
        </p:txBody>
      </p:sp>
      <p:graphicFrame>
        <p:nvGraphicFramePr>
          <p:cNvPr id="28677" name="Object 4">
            <a:extLst>
              <a:ext uri="{FF2B5EF4-FFF2-40B4-BE49-F238E27FC236}">
                <a16:creationId xmlns:a16="http://schemas.microsoft.com/office/drawing/2014/main" id="{65A7BD22-9132-4A48-BE27-77030610604C}"/>
              </a:ext>
            </a:extLst>
          </p:cNvPr>
          <p:cNvGraphicFramePr>
            <a:graphicFrameLocks noChangeAspect="1"/>
          </p:cNvGraphicFramePr>
          <p:nvPr>
            <p:extLst>
              <p:ext uri="{D42A27DB-BD31-4B8C-83A1-F6EECF244321}">
                <p14:modId xmlns:p14="http://schemas.microsoft.com/office/powerpoint/2010/main" val="2986303115"/>
              </p:ext>
            </p:extLst>
          </p:nvPr>
        </p:nvGraphicFramePr>
        <p:xfrm>
          <a:off x="2216943" y="2514624"/>
          <a:ext cx="4710113" cy="681038"/>
        </p:xfrm>
        <a:graphic>
          <a:graphicData uri="http://schemas.openxmlformats.org/presentationml/2006/ole">
            <mc:AlternateContent xmlns:mc="http://schemas.openxmlformats.org/markup-compatibility/2006">
              <mc:Choice xmlns:v="urn:schemas-microsoft-com:vml" Requires="v">
                <p:oleObj spid="_x0000_s7238" r:id="rId3" imgW="1676400" imgH="241300" progId="Equation.3">
                  <p:embed/>
                </p:oleObj>
              </mc:Choice>
              <mc:Fallback>
                <p:oleObj r:id="rId3" imgW="16764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943" y="2514624"/>
                        <a:ext cx="4710113"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4">
            <a:extLst>
              <a:ext uri="{FF2B5EF4-FFF2-40B4-BE49-F238E27FC236}">
                <a16:creationId xmlns:a16="http://schemas.microsoft.com/office/drawing/2014/main" id="{54AEED1B-6AD9-4505-BEE2-2260AEE75E88}"/>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29699" name="灯片编号占位符 6">
            <a:extLst>
              <a:ext uri="{FF2B5EF4-FFF2-40B4-BE49-F238E27FC236}">
                <a16:creationId xmlns:a16="http://schemas.microsoft.com/office/drawing/2014/main" id="{483D1C52-D680-48A8-AE4F-42A0188513C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3F4DD60C-887B-490F-812F-9EAA73D448BD}" type="slidenum">
              <a:rPr lang="zh-CN" altLang="zh-CN" sz="1200">
                <a:solidFill>
                  <a:schemeClr val="tx1"/>
                </a:solidFill>
              </a:rPr>
              <a:pPr/>
              <a:t>21</a:t>
            </a:fld>
            <a:endParaRPr lang="zh-CN" altLang="zh-CN" sz="1200">
              <a:solidFill>
                <a:schemeClr val="tx1"/>
              </a:solidFill>
            </a:endParaRPr>
          </a:p>
        </p:txBody>
      </p:sp>
      <p:sp>
        <p:nvSpPr>
          <p:cNvPr id="29700" name="Rectangle 3">
            <a:extLst>
              <a:ext uri="{FF2B5EF4-FFF2-40B4-BE49-F238E27FC236}">
                <a16:creationId xmlns:a16="http://schemas.microsoft.com/office/drawing/2014/main" id="{E66942F3-6B48-42B0-9649-6A3CBC704C34}"/>
              </a:ext>
            </a:extLst>
          </p:cNvPr>
          <p:cNvSpPr>
            <a:spLocks noGrp="1" noChangeArrowheads="1"/>
          </p:cNvSpPr>
          <p:nvPr>
            <p:ph type="body" sz="half" idx="1"/>
          </p:nvPr>
        </p:nvSpPr>
        <p:spPr>
          <a:xfrm>
            <a:off x="566738" y="1066800"/>
            <a:ext cx="7891462" cy="4953000"/>
          </a:xfrm>
        </p:spPr>
        <p:txBody>
          <a:bodyPr/>
          <a:lstStyle/>
          <a:p>
            <a:pPr eaLnBrk="1" hangingPunct="1"/>
            <a:r>
              <a:rPr lang="zh-CN" altLang="zh-CN" sz="2400" b="1" dirty="0">
                <a:solidFill>
                  <a:srgbClr val="0000FF"/>
                </a:solidFill>
              </a:rPr>
              <a:t>信源熵</a:t>
            </a:r>
            <a:r>
              <a:rPr lang="zh-CN" altLang="zh-CN" sz="2400" dirty="0">
                <a:solidFill>
                  <a:srgbClr val="FF0000"/>
                </a:solidFill>
              </a:rPr>
              <a:t>：</a:t>
            </a:r>
            <a:r>
              <a:rPr lang="zh-CN" altLang="zh-CN" sz="2400" dirty="0"/>
              <a:t>信源的平均信息量，信源各个离散消息的自信息量的数学期望，简称熵，标记为</a:t>
            </a:r>
            <a:r>
              <a:rPr lang="zh-CN" altLang="zh-CN" sz="2400" i="1" dirty="0"/>
              <a:t>H</a:t>
            </a:r>
            <a:r>
              <a:rPr lang="zh-CN" altLang="zh-CN" sz="2400" dirty="0"/>
              <a:t>(</a:t>
            </a:r>
            <a:r>
              <a:rPr lang="zh-CN" altLang="zh-CN" sz="2400" i="1" dirty="0"/>
              <a:t>X</a:t>
            </a:r>
            <a:r>
              <a:rPr lang="zh-CN" altLang="zh-CN" sz="2400" dirty="0"/>
              <a:t>)</a:t>
            </a:r>
            <a:r>
              <a:rPr lang="zh-CN" altLang="en-US" sz="2400" dirty="0"/>
              <a:t>。</a:t>
            </a:r>
            <a:endParaRPr lang="zh-CN" altLang="zh-CN" sz="2400" dirty="0">
              <a:solidFill>
                <a:schemeClr val="tx1"/>
              </a:solidFill>
            </a:endParaRPr>
          </a:p>
          <a:p>
            <a:pPr eaLnBrk="1" hangingPunct="1"/>
            <a:endParaRPr lang="zh-CN" altLang="zh-CN" dirty="0">
              <a:solidFill>
                <a:schemeClr val="tx1"/>
              </a:solidFill>
            </a:endParaRPr>
          </a:p>
          <a:p>
            <a:pPr eaLnBrk="1" hangingPunct="1"/>
            <a:endParaRPr lang="en-US" altLang="zh-CN" dirty="0">
              <a:solidFill>
                <a:schemeClr val="tx1"/>
              </a:solidFill>
            </a:endParaRPr>
          </a:p>
          <a:p>
            <a:pPr eaLnBrk="1" hangingPunct="1"/>
            <a:endParaRPr lang="zh-CN" altLang="zh-CN" dirty="0">
              <a:solidFill>
                <a:schemeClr val="tx1"/>
              </a:solidFill>
            </a:endParaRPr>
          </a:p>
          <a:p>
            <a:pPr eaLnBrk="1" hangingPunct="1"/>
            <a:r>
              <a:rPr lang="zh-CN" altLang="zh-CN" sz="2400" b="1" dirty="0">
                <a:solidFill>
                  <a:srgbClr val="0000FF"/>
                </a:solidFill>
              </a:rPr>
              <a:t>条件熵</a:t>
            </a:r>
            <a:r>
              <a:rPr lang="zh-CN" altLang="zh-CN" sz="2400" dirty="0"/>
              <a:t>：已知随机变量</a:t>
            </a:r>
            <a:r>
              <a:rPr lang="zh-CN" altLang="zh-CN" sz="2400" i="1" dirty="0"/>
              <a:t>Y</a:t>
            </a:r>
            <a:r>
              <a:rPr lang="zh-CN" altLang="zh-CN" sz="2400" dirty="0"/>
              <a:t>的条件下，随机变量</a:t>
            </a:r>
            <a:r>
              <a:rPr lang="zh-CN" altLang="zh-CN" sz="2400" i="1" dirty="0"/>
              <a:t>X</a:t>
            </a:r>
            <a:r>
              <a:rPr lang="zh-CN" altLang="zh-CN" sz="2400" dirty="0"/>
              <a:t>的条件熵</a:t>
            </a:r>
            <a:r>
              <a:rPr lang="zh-CN" altLang="zh-CN" sz="2400" i="1" dirty="0"/>
              <a:t>H</a:t>
            </a:r>
            <a:r>
              <a:rPr lang="zh-CN" altLang="zh-CN" sz="2400" dirty="0"/>
              <a:t>(</a:t>
            </a:r>
            <a:r>
              <a:rPr lang="zh-CN" altLang="zh-CN" sz="2400" i="1" dirty="0"/>
              <a:t>X</a:t>
            </a:r>
            <a:r>
              <a:rPr lang="zh-CN" altLang="zh-CN" sz="2400" dirty="0"/>
              <a:t>|</a:t>
            </a:r>
            <a:r>
              <a:rPr lang="zh-CN" altLang="zh-CN" sz="2400" i="1" dirty="0"/>
              <a:t>Y</a:t>
            </a:r>
            <a:r>
              <a:rPr lang="zh-CN" altLang="zh-CN" sz="2400" dirty="0"/>
              <a:t>)</a:t>
            </a:r>
            <a:r>
              <a:rPr lang="zh-CN" altLang="en-US" sz="2400" dirty="0"/>
              <a:t>。</a:t>
            </a:r>
            <a:endParaRPr lang="zh-CN" altLang="zh-CN" sz="2400" dirty="0"/>
          </a:p>
          <a:p>
            <a:pPr lvl="1" eaLnBrk="1" hangingPunct="1"/>
            <a:endParaRPr lang="zh-CN" altLang="zh-CN" sz="2400" dirty="0"/>
          </a:p>
          <a:p>
            <a:pPr lvl="1" eaLnBrk="1" hangingPunct="1"/>
            <a:endParaRPr lang="zh-CN" altLang="zh-CN" dirty="0"/>
          </a:p>
          <a:p>
            <a:pPr lvl="1" eaLnBrk="1" hangingPunct="1"/>
            <a:endParaRPr lang="zh-CN" altLang="zh-CN" sz="2000" dirty="0"/>
          </a:p>
          <a:p>
            <a:pPr eaLnBrk="1" hangingPunct="1"/>
            <a:endParaRPr lang="zh-CN" altLang="zh-CN" dirty="0">
              <a:solidFill>
                <a:srgbClr val="FF0000"/>
              </a:solidFill>
            </a:endParaRPr>
          </a:p>
        </p:txBody>
      </p:sp>
      <p:graphicFrame>
        <p:nvGraphicFramePr>
          <p:cNvPr id="29701" name="Object 4">
            <a:extLst>
              <a:ext uri="{FF2B5EF4-FFF2-40B4-BE49-F238E27FC236}">
                <a16:creationId xmlns:a16="http://schemas.microsoft.com/office/drawing/2014/main" id="{3CB6DD07-C049-429E-86DF-138567B3C963}"/>
              </a:ext>
            </a:extLst>
          </p:cNvPr>
          <p:cNvGraphicFramePr>
            <a:graphicFrameLocks noChangeAspect="1"/>
          </p:cNvGraphicFramePr>
          <p:nvPr>
            <p:extLst>
              <p:ext uri="{D42A27DB-BD31-4B8C-83A1-F6EECF244321}">
                <p14:modId xmlns:p14="http://schemas.microsoft.com/office/powerpoint/2010/main" val="3161732150"/>
              </p:ext>
            </p:extLst>
          </p:nvPr>
        </p:nvGraphicFramePr>
        <p:xfrm>
          <a:off x="2104231" y="1899264"/>
          <a:ext cx="4935538" cy="838200"/>
        </p:xfrm>
        <a:graphic>
          <a:graphicData uri="http://schemas.openxmlformats.org/presentationml/2006/ole">
            <mc:AlternateContent xmlns:mc="http://schemas.openxmlformats.org/markup-compatibility/2006">
              <mc:Choice xmlns:v="urn:schemas-microsoft-com:vml" Requires="v">
                <p:oleObj spid="_x0000_s8330" r:id="rId4" imgW="2615065" imgH="444307" progId="Equation.3">
                  <p:embed/>
                </p:oleObj>
              </mc:Choice>
              <mc:Fallback>
                <p:oleObj r:id="rId4" imgW="2615065" imgH="44430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3716" r="-3716"/>
                      <a:stretch>
                        <a:fillRect/>
                      </a:stretch>
                    </p:blipFill>
                    <p:spPr bwMode="auto">
                      <a:xfrm>
                        <a:off x="2104231" y="1899264"/>
                        <a:ext cx="4935538" cy="838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5">
            <a:extLst>
              <a:ext uri="{FF2B5EF4-FFF2-40B4-BE49-F238E27FC236}">
                <a16:creationId xmlns:a16="http://schemas.microsoft.com/office/drawing/2014/main" id="{AEE46BF9-83FB-4CC3-8107-E0CDD8417DB0}"/>
              </a:ext>
            </a:extLst>
          </p:cNvPr>
          <p:cNvGraphicFramePr>
            <a:graphicFrameLocks noChangeAspect="1"/>
          </p:cNvGraphicFramePr>
          <p:nvPr>
            <p:extLst>
              <p:ext uri="{D42A27DB-BD31-4B8C-83A1-F6EECF244321}">
                <p14:modId xmlns:p14="http://schemas.microsoft.com/office/powerpoint/2010/main" val="2855795907"/>
              </p:ext>
            </p:extLst>
          </p:nvPr>
        </p:nvGraphicFramePr>
        <p:xfrm>
          <a:off x="1663700" y="3886188"/>
          <a:ext cx="5816600" cy="1765300"/>
        </p:xfrm>
        <a:graphic>
          <a:graphicData uri="http://schemas.openxmlformats.org/presentationml/2006/ole">
            <mc:AlternateContent xmlns:mc="http://schemas.openxmlformats.org/markup-compatibility/2006">
              <mc:Choice xmlns:v="urn:schemas-microsoft-com:vml" Requires="v">
                <p:oleObj spid="_x0000_s8331" r:id="rId6" imgW="3009900" imgH="914400" progId="Equation.3">
                  <p:embed/>
                </p:oleObj>
              </mc:Choice>
              <mc:Fallback>
                <p:oleObj r:id="rId6" imgW="3009900" imgH="914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3700" y="3886188"/>
                        <a:ext cx="5816600" cy="176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4">
            <a:extLst>
              <a:ext uri="{FF2B5EF4-FFF2-40B4-BE49-F238E27FC236}">
                <a16:creationId xmlns:a16="http://schemas.microsoft.com/office/drawing/2014/main" id="{2256C955-2D09-4F6C-91BE-4CD09DF8402E}"/>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30723" name="灯片编号占位符 6">
            <a:extLst>
              <a:ext uri="{FF2B5EF4-FFF2-40B4-BE49-F238E27FC236}">
                <a16:creationId xmlns:a16="http://schemas.microsoft.com/office/drawing/2014/main" id="{00B9865D-CC9D-47DE-A97F-866B7188335E}"/>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8FE794C5-19CF-4214-91E5-20046073E507}" type="slidenum">
              <a:rPr lang="zh-CN" altLang="zh-CN" sz="1200">
                <a:solidFill>
                  <a:schemeClr val="tx1"/>
                </a:solidFill>
              </a:rPr>
              <a:pPr/>
              <a:t>22</a:t>
            </a:fld>
            <a:endParaRPr lang="zh-CN" altLang="zh-CN" sz="1200">
              <a:solidFill>
                <a:schemeClr val="tx1"/>
              </a:solidFill>
            </a:endParaRPr>
          </a:p>
        </p:txBody>
      </p:sp>
      <p:sp>
        <p:nvSpPr>
          <p:cNvPr id="30724" name="Rectangle 2">
            <a:extLst>
              <a:ext uri="{FF2B5EF4-FFF2-40B4-BE49-F238E27FC236}">
                <a16:creationId xmlns:a16="http://schemas.microsoft.com/office/drawing/2014/main" id="{3C4CAA9D-A1B7-4274-8ACC-F60FC673D450}"/>
              </a:ext>
            </a:extLst>
          </p:cNvPr>
          <p:cNvSpPr>
            <a:spLocks noGrp="1" noChangeArrowheads="1"/>
          </p:cNvSpPr>
          <p:nvPr>
            <p:ph type="title"/>
          </p:nvPr>
        </p:nvSpPr>
        <p:spPr/>
        <p:txBody>
          <a:bodyPr/>
          <a:lstStyle/>
          <a:p>
            <a:pPr eaLnBrk="1" hangingPunct="1"/>
            <a:r>
              <a:rPr lang="zh-CN" altLang="zh-CN"/>
              <a:t>信源编码</a:t>
            </a:r>
          </a:p>
        </p:txBody>
      </p:sp>
      <mc:AlternateContent xmlns:mc="http://schemas.openxmlformats.org/markup-compatibility/2006" xmlns:a14="http://schemas.microsoft.com/office/drawing/2010/main">
        <mc:Choice Requires="a14">
          <p:sp>
            <p:nvSpPr>
              <p:cNvPr id="30725" name="Rectangle 3">
                <a:extLst>
                  <a:ext uri="{FF2B5EF4-FFF2-40B4-BE49-F238E27FC236}">
                    <a16:creationId xmlns:a16="http://schemas.microsoft.com/office/drawing/2014/main" id="{1017DE86-1ACB-45C3-97F2-562BFB8E26C3}"/>
                  </a:ext>
                </a:extLst>
              </p:cNvPr>
              <p:cNvSpPr>
                <a:spLocks noGrp="1" noChangeArrowheads="1"/>
              </p:cNvSpPr>
              <p:nvPr>
                <p:ph type="body" sz="half" idx="1"/>
              </p:nvPr>
            </p:nvSpPr>
            <p:spPr>
              <a:xfrm>
                <a:off x="566738" y="1066800"/>
                <a:ext cx="7815262" cy="4953000"/>
              </a:xfrm>
            </p:spPr>
            <p:txBody>
              <a:bodyPr/>
              <a:lstStyle/>
              <a:p>
                <a:pPr eaLnBrk="1" hangingPunct="1">
                  <a:lnSpc>
                    <a:spcPct val="110000"/>
                  </a:lnSpc>
                </a:pPr>
                <a:r>
                  <a:rPr lang="zh-CN" altLang="zh-CN" sz="2400" dirty="0">
                    <a:solidFill>
                      <a:srgbClr val="0000FF"/>
                    </a:solidFill>
                    <a:latin typeface="宋体" panose="02010600030101010101" pitchFamily="2" charset="-122"/>
                  </a:rPr>
                  <a:t>无失真信源编码定理</a:t>
                </a:r>
                <a:r>
                  <a:rPr lang="zh-CN" altLang="zh-CN" sz="1800" dirty="0">
                    <a:latin typeface="宋体" panose="02010600030101010101" pitchFamily="2" charset="-122"/>
                  </a:rPr>
                  <a:t>：</a:t>
                </a:r>
                <a:r>
                  <a:rPr lang="zh-CN" altLang="zh-CN" dirty="0">
                    <a:latin typeface="宋体" panose="02010600030101010101" pitchFamily="2" charset="-122"/>
                  </a:rPr>
                  <a:t>对于离散</a:t>
                </a:r>
                <a:r>
                  <a:rPr lang="zh-CN" altLang="zh-CN" dirty="0">
                    <a:latin typeface="Times New Roman" panose="02020603050405020304" pitchFamily="18" charset="0"/>
                    <a:cs typeface="Times New Roman" panose="02020603050405020304" pitchFamily="18" charset="0"/>
                  </a:rPr>
                  <a:t>信源</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，实现无失真</a:t>
                </a:r>
                <a:r>
                  <a:rPr lang="zh-CN" altLang="zh-CN" dirty="0">
                    <a:latin typeface="宋体" panose="02010600030101010101" pitchFamily="2" charset="-122"/>
                  </a:rPr>
                  <a:t>编码的条件是其平均码字长度不能小于其信息熵，即</a:t>
                </a:r>
              </a:p>
              <a:p>
                <a:pPr eaLnBrk="1" hangingPunct="1">
                  <a:lnSpc>
                    <a:spcPct val="110000"/>
                  </a:lnSpc>
                  <a:buNone/>
                </a:pPr>
                <a:r>
                  <a:rPr lang="zh-CN" altLang="zh-CN" sz="1800" dirty="0">
                    <a:latin typeface="宋体" panose="02010600030101010101" pitchFamily="2" charset="-122"/>
                  </a:rPr>
                  <a:t>				</a:t>
                </a:r>
                <a14:m>
                  <m:oMath xmlns:m="http://schemas.openxmlformats.org/officeDocument/2006/math">
                    <m:r>
                      <m:rPr>
                        <m:nor/>
                      </m:rPr>
                      <a:rPr lang="zh-CN" altLang="zh-CN" i="1" dirty="0">
                        <a:latin typeface="Times New Roman" panose="02020603050405020304" pitchFamily="18" charset="0"/>
                        <a:cs typeface="Times New Roman" panose="02020603050405020304" pitchFamily="18" charset="0"/>
                      </a:rPr>
                      <m:t>H</m:t>
                    </m:r>
                    <m:r>
                      <m:rPr>
                        <m:nor/>
                      </m:rPr>
                      <a:rPr lang="zh-CN" altLang="zh-CN" dirty="0">
                        <a:latin typeface="Times New Roman" panose="02020603050405020304" pitchFamily="18" charset="0"/>
                        <a:cs typeface="Times New Roman" panose="02020603050405020304" pitchFamily="18" charset="0"/>
                      </a:rPr>
                      <m:t>(</m:t>
                    </m:r>
                    <m:r>
                      <m:rPr>
                        <m:nor/>
                      </m:rPr>
                      <a:rPr lang="zh-CN" altLang="zh-CN" i="1" dirty="0">
                        <a:latin typeface="Times New Roman" panose="02020603050405020304" pitchFamily="18" charset="0"/>
                        <a:cs typeface="Times New Roman" panose="02020603050405020304" pitchFamily="18" charset="0"/>
                      </a:rPr>
                      <m:t>X</m:t>
                    </m:r>
                    <m:r>
                      <m:rPr>
                        <m:nor/>
                      </m:rPr>
                      <a:rPr lang="zh-CN" altLang="zh-CN" dirty="0">
                        <a:latin typeface="Times New Roman" panose="02020603050405020304" pitchFamily="18" charset="0"/>
                        <a:cs typeface="Times New Roman" panose="02020603050405020304" pitchFamily="18" charset="0"/>
                      </a:rPr>
                      <m:t>)</m:t>
                    </m:r>
                    <m:r>
                      <m:rPr>
                        <m:nor/>
                      </m:rPr>
                      <a:rPr lang="en-US" altLang="zh-CN" b="0" i="0" dirty="0" smtClean="0">
                        <a:latin typeface="Times New Roman" panose="02020603050405020304" pitchFamily="18" charset="0"/>
                        <a:cs typeface="Times New Roman" panose="02020603050405020304" pitchFamily="18" charset="0"/>
                      </a:rPr>
                      <m:t> </m:t>
                    </m:r>
                    <m:r>
                      <m:rPr>
                        <m:nor/>
                      </m:rPr>
                      <a:rPr lang="zh-CN"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 </m:t>
                    </m:r>
                    <m:r>
                      <m:rPr>
                        <m:nor/>
                      </m:rPr>
                      <a:rPr lang="zh-CN" altLang="zh-CN" i="1" dirty="0">
                        <a:latin typeface="Times New Roman" panose="02020603050405020304" pitchFamily="18" charset="0"/>
                        <a:cs typeface="Times New Roman" panose="02020603050405020304" pitchFamily="18" charset="0"/>
                      </a:rPr>
                      <m:t>L</m:t>
                    </m:r>
                    <m:r>
                      <a:rPr lang="zh-CN" altLang="zh-CN" dirty="0" smtClean="0">
                        <a:latin typeface="Cambria Math" panose="02040503050406030204" pitchFamily="18" charset="0"/>
                      </a:rPr>
                      <m:t>&lt;</m:t>
                    </m:r>
                  </m:oMath>
                </a14:m>
                <a:r>
                  <a:rPr lang="zh-CN" altLang="zh-CN" dirty="0">
                    <a:latin typeface="Times New Roman" panose="02020603050405020304" pitchFamily="18" charset="0"/>
                    <a:cs typeface="Times New Roman" panose="02020603050405020304" pitchFamily="18" charset="0"/>
                  </a:rPr>
                  <a:t> </a:t>
                </a:r>
                <a:r>
                  <a:rPr lang="zh-CN" altLang="zh-CN" i="1" dirty="0">
                    <a:latin typeface="Times New Roman" panose="02020603050405020304" pitchFamily="18" charset="0"/>
                    <a:cs typeface="Times New Roman" panose="02020603050405020304" pitchFamily="18" charset="0"/>
                  </a:rPr>
                  <a:t>H</a:t>
                </a:r>
                <a:r>
                  <a:rPr lang="zh-CN" altLang="zh-CN" dirty="0">
                    <a:latin typeface="Times New Roman" panose="02020603050405020304" pitchFamily="18" charset="0"/>
                    <a:cs typeface="Times New Roman" panose="02020603050405020304" pitchFamily="18" charset="0"/>
                  </a:rPr>
                  <a:t>(</a:t>
                </a:r>
                <a:r>
                  <a:rPr lang="zh-CN" altLang="zh-CN" i="1">
                    <a:latin typeface="Times New Roman" panose="02020603050405020304" pitchFamily="18" charset="0"/>
                    <a:cs typeface="Times New Roman" panose="02020603050405020304" pitchFamily="18" charset="0"/>
                  </a:rPr>
                  <a:t>X</a:t>
                </a:r>
                <a:r>
                  <a:rPr lang="zh-CN"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a:t>
                </a:r>
                <a:r>
                  <a:rPr lang="zh-CN"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a:t>
                </a:r>
                <a:r>
                  <a:rPr lang="zh-CN" altLang="zh-CN" i="1">
                    <a:latin typeface="Times New Roman" panose="02020603050405020304" pitchFamily="18" charset="0"/>
                    <a:cs typeface="Times New Roman" panose="02020603050405020304" pitchFamily="18" charset="0"/>
                  </a:rPr>
                  <a:t>ε</a:t>
                </a:r>
                <a:endParaRPr lang="zh-CN" altLang="zh-CN" dirty="0">
                  <a:latin typeface="Times New Roman" panose="02020603050405020304" pitchFamily="18" charset="0"/>
                  <a:cs typeface="Times New Roman" panose="02020603050405020304" pitchFamily="18" charset="0"/>
                </a:endParaRPr>
              </a:p>
              <a:p>
                <a:pPr lvl="1" eaLnBrk="1" hangingPunct="1">
                  <a:lnSpc>
                    <a:spcPct val="110000"/>
                  </a:lnSpc>
                </a:pPr>
                <a:r>
                  <a:rPr lang="zh-CN" altLang="zh-CN" sz="2000" dirty="0">
                    <a:latin typeface="宋体" panose="02010600030101010101" pitchFamily="2" charset="-122"/>
                  </a:rPr>
                  <a:t>其中</a:t>
                </a:r>
                <a:r>
                  <a:rPr lang="zh-CN" altLang="zh-CN" sz="2000" i="1" dirty="0">
                    <a:latin typeface="Times New Roman" panose="02020603050405020304" pitchFamily="18" charset="0"/>
                    <a:cs typeface="Times New Roman" panose="02020603050405020304" pitchFamily="18" charset="0"/>
                  </a:rPr>
                  <a:t>L</a:t>
                </a:r>
                <a:r>
                  <a:rPr lang="zh-CN" altLang="zh-CN" sz="2000" dirty="0">
                    <a:latin typeface="宋体" panose="02010600030101010101" pitchFamily="2" charset="-122"/>
                  </a:rPr>
                  <a:t>为码字平均长度，</a:t>
                </a:r>
                <a:r>
                  <a:rPr lang="zh-CN" altLang="zh-CN" sz="2000" i="1" dirty="0">
                    <a:latin typeface="宋体" panose="02010600030101010101" pitchFamily="2" charset="-122"/>
                  </a:rPr>
                  <a:t>ε</a:t>
                </a:r>
                <a:r>
                  <a:rPr lang="zh-CN" altLang="zh-CN" sz="2000" dirty="0">
                    <a:latin typeface="宋体" panose="02010600030101010101" pitchFamily="2" charset="-122"/>
                  </a:rPr>
                  <a:t>表示任意小正数.</a:t>
                </a:r>
              </a:p>
              <a:p>
                <a:pPr lvl="1" eaLnBrk="1" hangingPunct="1">
                  <a:lnSpc>
                    <a:spcPct val="110000"/>
                  </a:lnSpc>
                </a:pPr>
                <a:r>
                  <a:rPr lang="zh-CN" altLang="zh-CN" sz="2000" dirty="0">
                    <a:solidFill>
                      <a:srgbClr val="FF0000"/>
                    </a:solidFill>
                    <a:latin typeface="宋体" panose="02010600030101010101" pitchFamily="2" charset="-122"/>
                  </a:rPr>
                  <a:t>若对原始图像数据进行无失真编码，压缩后平均码长存在一个理论下限——</a:t>
                </a:r>
                <a:r>
                  <a:rPr lang="zh-CN" altLang="zh-CN" sz="2000" b="1" dirty="0">
                    <a:solidFill>
                      <a:srgbClr val="FF0000"/>
                    </a:solidFill>
                    <a:latin typeface="宋体" panose="02010600030101010101" pitchFamily="2" charset="-122"/>
                  </a:rPr>
                  <a:t>图像信息熵</a:t>
                </a:r>
                <a:r>
                  <a:rPr lang="zh-CN" altLang="zh-CN" sz="2000" dirty="0">
                    <a:solidFill>
                      <a:srgbClr val="FF0000"/>
                    </a:solidFill>
                    <a:latin typeface="宋体" panose="02010600030101010101" pitchFamily="2" charset="-122"/>
                  </a:rPr>
                  <a:t>。</a:t>
                </a:r>
              </a:p>
              <a:p>
                <a:pPr lvl="1" eaLnBrk="1" hangingPunct="1">
                  <a:lnSpc>
                    <a:spcPct val="110000"/>
                  </a:lnSpc>
                </a:pPr>
                <a:r>
                  <a:rPr lang="zh-CN" altLang="zh-CN" sz="2000" dirty="0">
                    <a:latin typeface="宋体" panose="02010600030101010101" pitchFamily="2" charset="-122"/>
                  </a:rPr>
                  <a:t>理论上，最佳无失真编码的平均码长可以无限接近、但总是大于或等于图像熵</a:t>
                </a:r>
                <a:r>
                  <a:rPr lang="zh-CN" altLang="zh-CN" sz="2000" i="1" dirty="0">
                    <a:latin typeface="Times New Roman" panose="02020603050405020304" pitchFamily="18" charset="0"/>
                    <a:cs typeface="Times New Roman" panose="02020603050405020304" pitchFamily="18" charset="0"/>
                  </a:rPr>
                  <a:t>H</a:t>
                </a:r>
                <a:r>
                  <a:rPr lang="zh-CN" altLang="zh-CN" sz="2000" dirty="0">
                    <a:latin typeface="宋体" panose="02010600030101010101" pitchFamily="2" charset="-122"/>
                  </a:rPr>
                  <a:t>。存在任意接近该下限的编码方法。</a:t>
                </a:r>
              </a:p>
              <a:p>
                <a:pPr eaLnBrk="1" hangingPunct="1">
                  <a:lnSpc>
                    <a:spcPct val="110000"/>
                  </a:lnSpc>
                </a:pPr>
                <a:endParaRPr lang="zh-CN" altLang="zh-CN" sz="1800" dirty="0">
                  <a:latin typeface="宋体" panose="02010600030101010101" pitchFamily="2" charset="-122"/>
                </a:endParaRPr>
              </a:p>
              <a:p>
                <a:pPr eaLnBrk="1" hangingPunct="1">
                  <a:lnSpc>
                    <a:spcPct val="110000"/>
                  </a:lnSpc>
                </a:pPr>
                <a:r>
                  <a:rPr lang="zh-CN" altLang="zh-CN" sz="2400" dirty="0"/>
                  <a:t>变字长编码定理：</a:t>
                </a:r>
              </a:p>
              <a:p>
                <a:pPr lvl="1" eaLnBrk="1" hangingPunct="1">
                  <a:lnSpc>
                    <a:spcPct val="110000"/>
                  </a:lnSpc>
                </a:pPr>
                <a:r>
                  <a:rPr lang="zh-CN" altLang="zh-CN" sz="2000" dirty="0"/>
                  <a:t>对出现概率大的信符赋予短码字，而对小的赋予长码字，则编码的平均码长不会大于任何其它排列方式。</a:t>
                </a:r>
                <a:endParaRPr lang="zh-CN" altLang="zh-CN" sz="2000" dirty="0">
                  <a:latin typeface="宋体" panose="02010600030101010101" pitchFamily="2" charset="-122"/>
                </a:endParaRPr>
              </a:p>
            </p:txBody>
          </p:sp>
        </mc:Choice>
        <mc:Fallback xmlns="">
          <p:sp>
            <p:nvSpPr>
              <p:cNvPr id="30725" name="Rectangle 3">
                <a:extLst>
                  <a:ext uri="{FF2B5EF4-FFF2-40B4-BE49-F238E27FC236}">
                    <a16:creationId xmlns:a16="http://schemas.microsoft.com/office/drawing/2014/main" id="{1017DE86-1ACB-45C3-97F2-562BFB8E26C3}"/>
                  </a:ext>
                </a:extLst>
              </p:cNvPr>
              <p:cNvSpPr>
                <a:spLocks noGrp="1" noRot="1" noChangeAspect="1" noMove="1" noResize="1" noEditPoints="1" noAdjustHandles="1" noChangeArrowheads="1" noChangeShapeType="1" noTextEdit="1"/>
              </p:cNvSpPr>
              <p:nvPr>
                <p:ph type="body" sz="half" idx="1"/>
              </p:nvPr>
            </p:nvSpPr>
            <p:spPr>
              <a:xfrm>
                <a:off x="566738" y="1066800"/>
                <a:ext cx="7815262" cy="4953000"/>
              </a:xfrm>
              <a:blipFill>
                <a:blip r:embed="rId3"/>
                <a:stretch>
                  <a:fillRect l="-624" t="-1230"/>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a:extLst>
              <a:ext uri="{FF2B5EF4-FFF2-40B4-BE49-F238E27FC236}">
                <a16:creationId xmlns:a16="http://schemas.microsoft.com/office/drawing/2014/main" id="{EAFF83A3-F1B5-47AF-A648-73C06C85854E}"/>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31747" name="灯片编号占位符 5">
            <a:extLst>
              <a:ext uri="{FF2B5EF4-FFF2-40B4-BE49-F238E27FC236}">
                <a16:creationId xmlns:a16="http://schemas.microsoft.com/office/drawing/2014/main" id="{3AB2313C-AE93-4F63-AC5F-1A8B402EC95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BDAEC704-5D0C-4648-BB8A-E8F870FB61D3}" type="slidenum">
              <a:rPr lang="zh-CN" altLang="zh-CN" sz="1200">
                <a:solidFill>
                  <a:schemeClr val="tx1"/>
                </a:solidFill>
              </a:rPr>
              <a:pPr/>
              <a:t>23</a:t>
            </a:fld>
            <a:endParaRPr lang="zh-CN" altLang="zh-CN" sz="1200">
              <a:solidFill>
                <a:schemeClr val="tx1"/>
              </a:solidFill>
            </a:endParaRPr>
          </a:p>
        </p:txBody>
      </p:sp>
      <p:sp>
        <p:nvSpPr>
          <p:cNvPr id="31748" name="Rectangle 2">
            <a:extLst>
              <a:ext uri="{FF2B5EF4-FFF2-40B4-BE49-F238E27FC236}">
                <a16:creationId xmlns:a16="http://schemas.microsoft.com/office/drawing/2014/main" id="{89668560-9DD0-4FD7-896C-92D0039B512A}"/>
              </a:ext>
            </a:extLst>
          </p:cNvPr>
          <p:cNvSpPr>
            <a:spLocks noGrp="1" noChangeArrowheads="1"/>
          </p:cNvSpPr>
          <p:nvPr>
            <p:ph type="title"/>
          </p:nvPr>
        </p:nvSpPr>
        <p:spPr/>
        <p:txBody>
          <a:bodyPr/>
          <a:lstStyle/>
          <a:p>
            <a:pPr eaLnBrk="1" hangingPunct="1"/>
            <a:r>
              <a:rPr lang="zh-CN" altLang="zh-CN"/>
              <a:t>1.</a:t>
            </a:r>
            <a:r>
              <a:rPr lang="en-US" altLang="zh-CN"/>
              <a:t>4</a:t>
            </a:r>
            <a:r>
              <a:rPr lang="zh-CN" altLang="zh-CN"/>
              <a:t> 图像保真度准则 </a:t>
            </a:r>
            <a:r>
              <a:rPr lang="zh-CN" altLang="zh-CN" sz="2000"/>
              <a:t>(</a:t>
            </a:r>
            <a:r>
              <a:rPr lang="en-US" altLang="zh-CN" sz="2000">
                <a:cs typeface="Arial" panose="020B0604020202020204" pitchFamily="34" charset="0"/>
              </a:rPr>
              <a:t>Fidelity Criteria</a:t>
            </a:r>
            <a:r>
              <a:rPr lang="zh-CN" altLang="zh-CN" sz="2000">
                <a:cs typeface="Arial" panose="020B0604020202020204" pitchFamily="34" charset="0"/>
              </a:rPr>
              <a:t>)</a:t>
            </a:r>
          </a:p>
        </p:txBody>
      </p:sp>
      <p:sp>
        <p:nvSpPr>
          <p:cNvPr id="31749" name="Rectangle 3">
            <a:extLst>
              <a:ext uri="{FF2B5EF4-FFF2-40B4-BE49-F238E27FC236}">
                <a16:creationId xmlns:a16="http://schemas.microsoft.com/office/drawing/2014/main" id="{A2090EF3-41F1-41C1-B2A7-BAEC8A041BB5}"/>
              </a:ext>
            </a:extLst>
          </p:cNvPr>
          <p:cNvSpPr>
            <a:spLocks noGrp="1" noChangeArrowheads="1"/>
          </p:cNvSpPr>
          <p:nvPr>
            <p:ph type="body" idx="1"/>
          </p:nvPr>
        </p:nvSpPr>
        <p:spPr/>
        <p:txBody>
          <a:bodyPr/>
          <a:lstStyle/>
          <a:p>
            <a:pPr eaLnBrk="1" hangingPunct="1"/>
            <a:r>
              <a:rPr lang="zh-CN" altLang="zh-CN"/>
              <a:t>图像压缩可能会导致信息损失（如量化），需要一种评价标准评价解码图像的质量。</a:t>
            </a:r>
          </a:p>
          <a:p>
            <a:pPr eaLnBrk="1" hangingPunct="1"/>
            <a:endParaRPr lang="zh-CN" altLang="zh-CN"/>
          </a:p>
          <a:p>
            <a:pPr eaLnBrk="1" hangingPunct="1"/>
            <a:r>
              <a:rPr lang="zh-CN" altLang="zh-CN"/>
              <a:t>保真度准则: 评价信息损失的测度。描述解码图像相对于原始图像的偏离程度。常用保真度准则分为两大类：</a:t>
            </a:r>
          </a:p>
          <a:p>
            <a:pPr lvl="1" eaLnBrk="1" hangingPunct="1"/>
            <a:r>
              <a:rPr lang="zh-CN" altLang="zh-CN"/>
              <a:t>客观保真度准则</a:t>
            </a:r>
          </a:p>
          <a:p>
            <a:pPr lvl="2" eaLnBrk="1" hangingPunct="1"/>
            <a:r>
              <a:rPr lang="en-US" altLang="zh-CN">
                <a:cs typeface="Arial" panose="020B0604020202020204" pitchFamily="34" charset="0"/>
              </a:rPr>
              <a:t>The level of information loss can be expressed as a </a:t>
            </a:r>
            <a:r>
              <a:rPr lang="en-US" altLang="zh-CN">
                <a:solidFill>
                  <a:srgbClr val="FF0000"/>
                </a:solidFill>
                <a:cs typeface="Arial" panose="020B0604020202020204" pitchFamily="34" charset="0"/>
              </a:rPr>
              <a:t>function</a:t>
            </a:r>
            <a:r>
              <a:rPr lang="en-US" altLang="zh-CN">
                <a:cs typeface="Arial" panose="020B0604020202020204" pitchFamily="34" charset="0"/>
              </a:rPr>
              <a:t> of the original or input image and the compressed and subsequently decompressed output image.</a:t>
            </a:r>
            <a:endParaRPr lang="zh-CN" altLang="zh-CN"/>
          </a:p>
          <a:p>
            <a:pPr lvl="1" eaLnBrk="1" hangingPunct="1"/>
            <a:r>
              <a:rPr lang="zh-CN" altLang="zh-CN"/>
              <a:t>主观保真度准则</a:t>
            </a:r>
          </a:p>
          <a:p>
            <a:pPr lvl="2" eaLnBrk="1" hangingPunct="1"/>
            <a:r>
              <a:rPr lang="en-US" altLang="zh-CN">
                <a:cs typeface="Arial" panose="020B0604020202020204" pitchFamily="34" charset="0"/>
              </a:rPr>
              <a:t>Measuring image quantity by the subjective evaluations of a </a:t>
            </a:r>
            <a:r>
              <a:rPr lang="en-US" altLang="zh-CN">
                <a:solidFill>
                  <a:srgbClr val="FF0000"/>
                </a:solidFill>
                <a:cs typeface="Arial" panose="020B0604020202020204" pitchFamily="34" charset="0"/>
              </a:rPr>
              <a:t>human observer</a:t>
            </a:r>
            <a:endParaRPr lang="zh-CN" altLang="zh-CN">
              <a:solidFill>
                <a:srgbClr val="FF0000"/>
              </a:solidFill>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a:extLst>
              <a:ext uri="{FF2B5EF4-FFF2-40B4-BE49-F238E27FC236}">
                <a16:creationId xmlns:a16="http://schemas.microsoft.com/office/drawing/2014/main" id="{A918B78B-2922-4E73-97E4-86C4E8970475}"/>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32771" name="灯片编号占位符 5">
            <a:extLst>
              <a:ext uri="{FF2B5EF4-FFF2-40B4-BE49-F238E27FC236}">
                <a16:creationId xmlns:a16="http://schemas.microsoft.com/office/drawing/2014/main" id="{F47B3AC7-2E91-412C-8CB9-29F6F4B4A01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53354BC-D4BF-4459-A423-31DDEC08B465}" type="slidenum">
              <a:rPr lang="zh-CN" altLang="zh-CN" sz="1200">
                <a:solidFill>
                  <a:schemeClr val="tx1"/>
                </a:solidFill>
              </a:rPr>
              <a:pPr/>
              <a:t>24</a:t>
            </a:fld>
            <a:endParaRPr lang="zh-CN" altLang="zh-CN" sz="1200">
              <a:solidFill>
                <a:schemeClr val="tx1"/>
              </a:solidFill>
            </a:endParaRPr>
          </a:p>
        </p:txBody>
      </p:sp>
      <p:sp>
        <p:nvSpPr>
          <p:cNvPr id="32772" name="Rectangle 2">
            <a:extLst>
              <a:ext uri="{FF2B5EF4-FFF2-40B4-BE49-F238E27FC236}">
                <a16:creationId xmlns:a16="http://schemas.microsoft.com/office/drawing/2014/main" id="{2802E8B7-C59C-468C-A029-EFDE5A894ECB}"/>
              </a:ext>
            </a:extLst>
          </p:cNvPr>
          <p:cNvSpPr>
            <a:spLocks noGrp="1" noChangeArrowheads="1"/>
          </p:cNvSpPr>
          <p:nvPr>
            <p:ph type="title"/>
          </p:nvPr>
        </p:nvSpPr>
        <p:spPr/>
        <p:txBody>
          <a:bodyPr/>
          <a:lstStyle/>
          <a:p>
            <a:pPr eaLnBrk="1" hangingPunct="1"/>
            <a:r>
              <a:rPr lang="zh-CN" altLang="zh-CN" sz="2000"/>
              <a:t>(1) 客观保真度准则 </a:t>
            </a:r>
            <a:r>
              <a:rPr lang="zh-CN" altLang="zh-CN" sz="1800"/>
              <a:t>(</a:t>
            </a:r>
            <a:r>
              <a:rPr lang="en-US" altLang="zh-CN" sz="1800">
                <a:cs typeface="Arial" panose="020B0604020202020204" pitchFamily="34" charset="0"/>
              </a:rPr>
              <a:t>Objective Fidelity Criteria</a:t>
            </a:r>
            <a:r>
              <a:rPr lang="zh-CN" altLang="zh-CN" sz="1800">
                <a:cs typeface="Arial" panose="020B0604020202020204" pitchFamily="34" charset="0"/>
              </a:rPr>
              <a:t>)</a:t>
            </a:r>
          </a:p>
        </p:txBody>
      </p:sp>
      <p:sp>
        <p:nvSpPr>
          <p:cNvPr id="32773" name="Rectangle 3">
            <a:extLst>
              <a:ext uri="{FF2B5EF4-FFF2-40B4-BE49-F238E27FC236}">
                <a16:creationId xmlns:a16="http://schemas.microsoft.com/office/drawing/2014/main" id="{BCB617B3-31CB-4024-837E-67B98CB6DE97}"/>
              </a:ext>
            </a:extLst>
          </p:cNvPr>
          <p:cNvSpPr>
            <a:spLocks noGrp="1" noChangeArrowheads="1"/>
          </p:cNvSpPr>
          <p:nvPr>
            <p:ph type="body" idx="1"/>
          </p:nvPr>
        </p:nvSpPr>
        <p:spPr>
          <a:xfrm>
            <a:off x="566738" y="990664"/>
            <a:ext cx="8001000" cy="4953000"/>
          </a:xfrm>
        </p:spPr>
        <p:txBody>
          <a:bodyPr/>
          <a:lstStyle/>
          <a:p>
            <a:pPr eaLnBrk="1" hangingPunct="1"/>
            <a:r>
              <a:rPr lang="zh-CN" altLang="zh-CN" sz="2400" dirty="0"/>
              <a:t>当所损失的信息量用原始图像与解码图像的函数表示时，它就是基于客观保真度准则的。</a:t>
            </a:r>
          </a:p>
          <a:p>
            <a:pPr marL="0" indent="0" eaLnBrk="1" hangingPunct="1">
              <a:buNone/>
            </a:pPr>
            <a:endParaRPr lang="en-US" altLang="zh-CN" dirty="0"/>
          </a:p>
          <a:p>
            <a:pPr marL="0" indent="0" eaLnBrk="1" hangingPunct="1">
              <a:buNone/>
            </a:pPr>
            <a:endParaRPr lang="zh-CN" altLang="zh-CN" dirty="0"/>
          </a:p>
          <a:p>
            <a:pPr eaLnBrk="1" hangingPunct="1">
              <a:buFont typeface="Wingdings" panose="05000000000000000000" pitchFamily="2" charset="2"/>
              <a:buChar char="l"/>
            </a:pPr>
            <a:r>
              <a:rPr lang="zh-CN" altLang="zh-CN" dirty="0"/>
              <a:t>常用的客观保真度准则</a:t>
            </a:r>
          </a:p>
          <a:p>
            <a:pPr lvl="1" eaLnBrk="1" hangingPunct="1"/>
            <a:r>
              <a:rPr lang="zh-CN" altLang="zh-CN" dirty="0"/>
              <a:t>均方根误差 (</a:t>
            </a:r>
            <a:r>
              <a:rPr lang="en-US" altLang="zh-CN" dirty="0">
                <a:cs typeface="Arial" panose="020B0604020202020204" pitchFamily="34" charset="0"/>
              </a:rPr>
              <a:t>Root-mean-square error</a:t>
            </a:r>
            <a:r>
              <a:rPr lang="zh-CN" altLang="zh-CN" dirty="0">
                <a:cs typeface="Arial" panose="020B0604020202020204" pitchFamily="34" charset="0"/>
              </a:rPr>
              <a:t>)</a:t>
            </a:r>
            <a:endParaRPr lang="zh-CN" altLang="zh-CN" dirty="0"/>
          </a:p>
          <a:p>
            <a:pPr lvl="1" eaLnBrk="1" hangingPunct="1"/>
            <a:endParaRPr lang="zh-CN" altLang="zh-CN" dirty="0"/>
          </a:p>
          <a:p>
            <a:pPr lvl="1" eaLnBrk="1" hangingPunct="1"/>
            <a:endParaRPr lang="zh-CN" altLang="zh-CN" dirty="0"/>
          </a:p>
          <a:p>
            <a:pPr lvl="1" eaLnBrk="1" hangingPunct="1"/>
            <a:endParaRPr lang="zh-CN" altLang="zh-CN" dirty="0"/>
          </a:p>
          <a:p>
            <a:pPr lvl="1" eaLnBrk="1" hangingPunct="1"/>
            <a:r>
              <a:rPr lang="zh-CN" altLang="zh-CN" dirty="0"/>
              <a:t>均方信噪比 (</a:t>
            </a:r>
            <a:r>
              <a:rPr lang="en-US" altLang="zh-CN" dirty="0">
                <a:cs typeface="Arial" panose="020B0604020202020204" pitchFamily="34" charset="0"/>
              </a:rPr>
              <a:t>Mean-square signal-to-noise</a:t>
            </a:r>
            <a:r>
              <a:rPr lang="zh-CN" altLang="zh-CN" dirty="0">
                <a:cs typeface="Arial" panose="020B0604020202020204" pitchFamily="34" charset="0"/>
              </a:rPr>
              <a:t>)</a:t>
            </a:r>
          </a:p>
        </p:txBody>
      </p:sp>
      <p:graphicFrame>
        <p:nvGraphicFramePr>
          <p:cNvPr id="32774" name="Object 4">
            <a:extLst>
              <a:ext uri="{FF2B5EF4-FFF2-40B4-BE49-F238E27FC236}">
                <a16:creationId xmlns:a16="http://schemas.microsoft.com/office/drawing/2014/main" id="{43F51EA9-627E-43C2-A6D8-868759778F42}"/>
              </a:ext>
            </a:extLst>
          </p:cNvPr>
          <p:cNvGraphicFramePr>
            <a:graphicFrameLocks noChangeAspect="1"/>
          </p:cNvGraphicFramePr>
          <p:nvPr>
            <p:extLst>
              <p:ext uri="{D42A27DB-BD31-4B8C-83A1-F6EECF244321}">
                <p14:modId xmlns:p14="http://schemas.microsoft.com/office/powerpoint/2010/main" val="2387485245"/>
              </p:ext>
            </p:extLst>
          </p:nvPr>
        </p:nvGraphicFramePr>
        <p:xfrm>
          <a:off x="2372518" y="3245895"/>
          <a:ext cx="4405313" cy="927100"/>
        </p:xfrm>
        <a:graphic>
          <a:graphicData uri="http://schemas.openxmlformats.org/presentationml/2006/ole">
            <mc:AlternateContent xmlns:mc="http://schemas.openxmlformats.org/markup-compatibility/2006">
              <mc:Choice xmlns:v="urn:schemas-microsoft-com:vml" Requires="v">
                <p:oleObj spid="_x0000_s9490" r:id="rId3" imgW="2349500" imgH="495300" progId="Equation.3">
                  <p:embed/>
                </p:oleObj>
              </mc:Choice>
              <mc:Fallback>
                <p:oleObj r:id="rId3" imgW="2349500" imgH="495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2518" y="3245895"/>
                        <a:ext cx="4405313" cy="927100"/>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32775" name="Object 5">
            <a:extLst>
              <a:ext uri="{FF2B5EF4-FFF2-40B4-BE49-F238E27FC236}">
                <a16:creationId xmlns:a16="http://schemas.microsoft.com/office/drawing/2014/main" id="{71433EED-AF6E-4322-BE1E-55FF49880106}"/>
              </a:ext>
            </a:extLst>
          </p:cNvPr>
          <p:cNvGraphicFramePr>
            <a:graphicFrameLocks noChangeAspect="1"/>
          </p:cNvGraphicFramePr>
          <p:nvPr>
            <p:extLst>
              <p:ext uri="{D42A27DB-BD31-4B8C-83A1-F6EECF244321}">
                <p14:modId xmlns:p14="http://schemas.microsoft.com/office/powerpoint/2010/main" val="40917171"/>
              </p:ext>
            </p:extLst>
          </p:nvPr>
        </p:nvGraphicFramePr>
        <p:xfrm>
          <a:off x="2693986" y="4555586"/>
          <a:ext cx="3762375" cy="1558925"/>
        </p:xfrm>
        <a:graphic>
          <a:graphicData uri="http://schemas.openxmlformats.org/presentationml/2006/ole">
            <mc:AlternateContent xmlns:mc="http://schemas.openxmlformats.org/markup-compatibility/2006">
              <mc:Choice xmlns:v="urn:schemas-microsoft-com:vml" Requires="v">
                <p:oleObj spid="_x0000_s9491" r:id="rId5" imgW="2146300" imgH="889000" progId="Equation.3">
                  <p:embed/>
                </p:oleObj>
              </mc:Choice>
              <mc:Fallback>
                <p:oleObj r:id="rId5" imgW="2146300" imgH="889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3986" y="4555586"/>
                        <a:ext cx="3762375" cy="1558925"/>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32776" name="Object 6">
            <a:extLst>
              <a:ext uri="{FF2B5EF4-FFF2-40B4-BE49-F238E27FC236}">
                <a16:creationId xmlns:a16="http://schemas.microsoft.com/office/drawing/2014/main" id="{F371F79F-FA27-489B-806A-D1FCB80010D1}"/>
              </a:ext>
            </a:extLst>
          </p:cNvPr>
          <p:cNvGraphicFramePr>
            <a:graphicFrameLocks noChangeAspect="1"/>
          </p:cNvGraphicFramePr>
          <p:nvPr>
            <p:extLst>
              <p:ext uri="{D42A27DB-BD31-4B8C-83A1-F6EECF244321}">
                <p14:modId xmlns:p14="http://schemas.microsoft.com/office/powerpoint/2010/main" val="992493288"/>
              </p:ext>
            </p:extLst>
          </p:nvPr>
        </p:nvGraphicFramePr>
        <p:xfrm>
          <a:off x="1246915" y="1955935"/>
          <a:ext cx="2662237" cy="323850"/>
        </p:xfrm>
        <a:graphic>
          <a:graphicData uri="http://schemas.openxmlformats.org/presentationml/2006/ole">
            <mc:AlternateContent xmlns:mc="http://schemas.openxmlformats.org/markup-compatibility/2006">
              <mc:Choice xmlns:v="urn:schemas-microsoft-com:vml" Requires="v">
                <p:oleObj spid="_x0000_s9492" r:id="rId7" imgW="1662978" imgH="203112" progId="Equation.3">
                  <p:embed/>
                </p:oleObj>
              </mc:Choice>
              <mc:Fallback>
                <p:oleObj r:id="rId7" imgW="1662978" imgH="20311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6915" y="1955935"/>
                        <a:ext cx="2662237" cy="323850"/>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32777" name="Object 7">
            <a:extLst>
              <a:ext uri="{FF2B5EF4-FFF2-40B4-BE49-F238E27FC236}">
                <a16:creationId xmlns:a16="http://schemas.microsoft.com/office/drawing/2014/main" id="{2D52B10B-3448-4F76-BF5E-C64D44564909}"/>
              </a:ext>
            </a:extLst>
          </p:cNvPr>
          <p:cNvGraphicFramePr>
            <a:graphicFrameLocks noChangeAspect="1"/>
          </p:cNvGraphicFramePr>
          <p:nvPr>
            <p:extLst>
              <p:ext uri="{D42A27DB-BD31-4B8C-83A1-F6EECF244321}">
                <p14:modId xmlns:p14="http://schemas.microsoft.com/office/powerpoint/2010/main" val="1504345397"/>
              </p:ext>
            </p:extLst>
          </p:nvPr>
        </p:nvGraphicFramePr>
        <p:xfrm>
          <a:off x="5029188" y="1916057"/>
          <a:ext cx="3271838" cy="385762"/>
        </p:xfrm>
        <a:graphic>
          <a:graphicData uri="http://schemas.openxmlformats.org/presentationml/2006/ole">
            <mc:AlternateContent xmlns:mc="http://schemas.openxmlformats.org/markup-compatibility/2006">
              <mc:Choice xmlns:v="urn:schemas-microsoft-com:vml" Requires="v">
                <p:oleObj spid="_x0000_s9493" r:id="rId9" imgW="2044700" imgH="241300" progId="Equation.3">
                  <p:embed/>
                </p:oleObj>
              </mc:Choice>
              <mc:Fallback>
                <p:oleObj r:id="rId9" imgW="20447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188" y="1916057"/>
                        <a:ext cx="3271838" cy="385762"/>
                      </a:xfrm>
                      <a:prstGeom prst="rect">
                        <a:avLst/>
                      </a:prstGeom>
                      <a:solidFill>
                        <a:srgbClr val="FFCC99"/>
                      </a:solidFill>
                      <a:ln w="9525">
                        <a:solidFill>
                          <a:schemeClr val="tx1"/>
                        </a:solidFill>
                        <a:miter lim="800000"/>
                        <a:headEnd/>
                        <a:tailEnd/>
                      </a:ln>
                    </p:spPr>
                  </p:pic>
                </p:oleObj>
              </mc:Fallback>
            </mc:AlternateContent>
          </a:graphicData>
        </a:graphic>
      </p:graphicFrame>
      <p:cxnSp>
        <p:nvCxnSpPr>
          <p:cNvPr id="5" name="直接箭头连接符 4">
            <a:extLst>
              <a:ext uri="{FF2B5EF4-FFF2-40B4-BE49-F238E27FC236}">
                <a16:creationId xmlns:a16="http://schemas.microsoft.com/office/drawing/2014/main" id="{AE1E34EF-F82D-4041-9530-EDF978F12212}"/>
              </a:ext>
            </a:extLst>
          </p:cNvPr>
          <p:cNvCxnSpPr/>
          <p:nvPr/>
        </p:nvCxnSpPr>
        <p:spPr bwMode="auto">
          <a:xfrm flipH="1">
            <a:off x="3909152" y="2086904"/>
            <a:ext cx="1120036" cy="0"/>
          </a:xfrm>
          <a:prstGeom prst="straightConnector1">
            <a:avLst/>
          </a:prstGeom>
          <a:noFill/>
          <a:ln w="9525" cap="flat" cmpd="sng" algn="ctr">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a:extLst>
              <a:ext uri="{FF2B5EF4-FFF2-40B4-BE49-F238E27FC236}">
                <a16:creationId xmlns:a16="http://schemas.microsoft.com/office/drawing/2014/main" id="{E0EB7A66-FD00-426D-B1E6-DE1C684CEF61}"/>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34819" name="灯片编号占位符 5">
            <a:extLst>
              <a:ext uri="{FF2B5EF4-FFF2-40B4-BE49-F238E27FC236}">
                <a16:creationId xmlns:a16="http://schemas.microsoft.com/office/drawing/2014/main" id="{406C0B2C-3B89-4FD3-BF1E-2259CE799048}"/>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BD9FAB83-6907-440B-A8BB-F439FFD05518}" type="slidenum">
              <a:rPr lang="zh-CN" altLang="zh-CN" sz="1200">
                <a:solidFill>
                  <a:schemeClr val="tx1"/>
                </a:solidFill>
              </a:rPr>
              <a:pPr/>
              <a:t>25</a:t>
            </a:fld>
            <a:endParaRPr lang="zh-CN" altLang="zh-CN" sz="1200">
              <a:solidFill>
                <a:schemeClr val="tx1"/>
              </a:solidFill>
            </a:endParaRPr>
          </a:p>
        </p:txBody>
      </p:sp>
      <p:sp>
        <p:nvSpPr>
          <p:cNvPr id="34820" name="Rectangle 2">
            <a:extLst>
              <a:ext uri="{FF2B5EF4-FFF2-40B4-BE49-F238E27FC236}">
                <a16:creationId xmlns:a16="http://schemas.microsoft.com/office/drawing/2014/main" id="{E3D60BDD-86CC-4269-AC91-1D56BFFC47C4}"/>
              </a:ext>
            </a:extLst>
          </p:cNvPr>
          <p:cNvSpPr>
            <a:spLocks noGrp="1" noChangeArrowheads="1"/>
          </p:cNvSpPr>
          <p:nvPr>
            <p:ph type="title"/>
          </p:nvPr>
        </p:nvSpPr>
        <p:spPr/>
        <p:txBody>
          <a:bodyPr/>
          <a:lstStyle/>
          <a:p>
            <a:pPr eaLnBrk="1" hangingPunct="1"/>
            <a:r>
              <a:rPr lang="zh-CN" altLang="zh-CN" sz="2000"/>
              <a:t>(2) 主观保真度准则 (</a:t>
            </a:r>
            <a:r>
              <a:rPr lang="en-US" altLang="zh-CN" sz="1800">
                <a:cs typeface="Arial" panose="020B0604020202020204" pitchFamily="34" charset="0"/>
              </a:rPr>
              <a:t>Subjective Fidelity Criteria</a:t>
            </a:r>
            <a:r>
              <a:rPr lang="zh-CN" altLang="zh-CN" sz="1800">
                <a:cs typeface="Arial" panose="020B0604020202020204" pitchFamily="34" charset="0"/>
              </a:rPr>
              <a:t>)</a:t>
            </a:r>
            <a:endParaRPr lang="en-US" altLang="zh-CN" sz="1800">
              <a:cs typeface="Arial" panose="020B0604020202020204" pitchFamily="34" charset="0"/>
            </a:endParaRPr>
          </a:p>
        </p:txBody>
      </p:sp>
      <p:sp>
        <p:nvSpPr>
          <p:cNvPr id="34821" name="Rectangle 3">
            <a:extLst>
              <a:ext uri="{FF2B5EF4-FFF2-40B4-BE49-F238E27FC236}">
                <a16:creationId xmlns:a16="http://schemas.microsoft.com/office/drawing/2014/main" id="{8090D233-0265-4D48-BF81-6B51BC873AA6}"/>
              </a:ext>
            </a:extLst>
          </p:cNvPr>
          <p:cNvSpPr>
            <a:spLocks noGrp="1" noChangeArrowheads="1"/>
          </p:cNvSpPr>
          <p:nvPr>
            <p:ph type="body" idx="1"/>
          </p:nvPr>
        </p:nvSpPr>
        <p:spPr/>
        <p:txBody>
          <a:bodyPr/>
          <a:lstStyle/>
          <a:p>
            <a:pPr eaLnBrk="1" hangingPunct="1"/>
            <a:r>
              <a:rPr lang="zh-CN" altLang="zh-CN">
                <a:cs typeface="Arial" panose="020B0604020202020204" pitchFamily="34" charset="0"/>
              </a:rPr>
              <a:t>很多解码图像最终是供人观看的。主观保真度准则常用的方法是让一组（不少于20人）观察者观察图像并给该图像评分，将他们对该图像的评分取平均，作为这幅图像的质量。</a:t>
            </a:r>
          </a:p>
          <a:p>
            <a:pPr lvl="1" eaLnBrk="1" hangingPunct="1"/>
            <a:r>
              <a:rPr lang="zh-CN" altLang="zh-CN">
                <a:cs typeface="Arial" panose="020B0604020202020204" pitchFamily="34" charset="0"/>
              </a:rPr>
              <a:t>绝对等级</a:t>
            </a:r>
            <a:r>
              <a:rPr lang="en-US" altLang="zh-CN">
                <a:cs typeface="Arial" panose="020B0604020202020204" pitchFamily="34" charset="0"/>
              </a:rPr>
              <a:t>Absolute rating scale</a:t>
            </a:r>
            <a:r>
              <a:rPr lang="zh-CN" altLang="zh-CN">
                <a:cs typeface="Arial" panose="020B0604020202020204" pitchFamily="34" charset="0"/>
              </a:rPr>
              <a:t>：</a:t>
            </a:r>
            <a:r>
              <a:rPr lang="en-US" altLang="zh-CN">
                <a:latin typeface="Times New Roman" panose="02020603050405020304" pitchFamily="18" charset="0"/>
                <a:cs typeface="Arial" panose="020B0604020202020204" pitchFamily="34" charset="0"/>
              </a:rPr>
              <a:t>(1,2,3,4,5,6)</a:t>
            </a:r>
            <a:endParaRPr lang="zh-CN" altLang="zh-CN">
              <a:latin typeface="Times New Roman" panose="02020603050405020304" pitchFamily="18" charset="0"/>
              <a:cs typeface="Arial" panose="020B0604020202020204" pitchFamily="34" charset="0"/>
            </a:endParaRPr>
          </a:p>
          <a:p>
            <a:pPr lvl="2" eaLnBrk="1" hangingPunct="1"/>
            <a:r>
              <a:rPr lang="en-US" altLang="zh-CN">
                <a:cs typeface="Arial" panose="020B0604020202020204" pitchFamily="34" charset="0"/>
              </a:rPr>
              <a:t>Excellent, Fine, Passable, Marginal, Inferior, Unusable</a:t>
            </a:r>
          </a:p>
          <a:p>
            <a:pPr lvl="1" eaLnBrk="1" hangingPunct="1"/>
            <a:r>
              <a:rPr lang="zh-CN" altLang="zh-CN">
                <a:cs typeface="Arial" panose="020B0604020202020204" pitchFamily="34" charset="0"/>
              </a:rPr>
              <a:t>并排对比</a:t>
            </a:r>
            <a:r>
              <a:rPr lang="en-US" altLang="zh-CN">
                <a:cs typeface="Arial" panose="020B0604020202020204" pitchFamily="34" charset="0"/>
              </a:rPr>
              <a:t>Side-by-side comparisons</a:t>
            </a:r>
            <a:r>
              <a:rPr lang="zh-CN" altLang="zh-CN">
                <a:cs typeface="Arial" panose="020B0604020202020204" pitchFamily="34" charset="0"/>
              </a:rPr>
              <a:t>：</a:t>
            </a:r>
            <a:r>
              <a:rPr lang="en-US" altLang="zh-CN">
                <a:latin typeface="Times New Roman" panose="02020603050405020304" pitchFamily="18" charset="0"/>
                <a:cs typeface="Arial" panose="020B0604020202020204" pitchFamily="34" charset="0"/>
              </a:rPr>
              <a:t>(-3,-2,-1,0,1,2,3)</a:t>
            </a:r>
            <a:endParaRPr lang="zh-CN" altLang="zh-CN">
              <a:latin typeface="Times New Roman" panose="02020603050405020304" pitchFamily="18" charset="0"/>
              <a:cs typeface="Arial" panose="020B0604020202020204" pitchFamily="34" charset="0"/>
            </a:endParaRPr>
          </a:p>
          <a:p>
            <a:pPr lvl="2" eaLnBrk="1" hangingPunct="1"/>
            <a:r>
              <a:rPr lang="en-US" altLang="zh-CN">
                <a:cs typeface="Arial" panose="020B0604020202020204" pitchFamily="34" charset="0"/>
              </a:rPr>
              <a:t>Much worse, worse, slightly worse, the same, slightly better, better, much better</a:t>
            </a:r>
          </a:p>
        </p:txBody>
      </p:sp>
      <p:pic>
        <p:nvPicPr>
          <p:cNvPr id="34822" name="Picture 4">
            <a:extLst>
              <a:ext uri="{FF2B5EF4-FFF2-40B4-BE49-F238E27FC236}">
                <a16:creationId xmlns:a16="http://schemas.microsoft.com/office/drawing/2014/main" id="{6B5247B9-7295-49FE-9FC0-C6E39C84B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32213"/>
            <a:ext cx="8077200" cy="297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a:extLst>
              <a:ext uri="{FF2B5EF4-FFF2-40B4-BE49-F238E27FC236}">
                <a16:creationId xmlns:a16="http://schemas.microsoft.com/office/drawing/2014/main" id="{2FAF13F0-C905-4CC6-BAED-1CE4F4C7B048}"/>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36867" name="灯片编号占位符 5">
            <a:extLst>
              <a:ext uri="{FF2B5EF4-FFF2-40B4-BE49-F238E27FC236}">
                <a16:creationId xmlns:a16="http://schemas.microsoft.com/office/drawing/2014/main" id="{797F7A9B-0218-4101-8828-DB89DCE9791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59516917-FD33-4F34-9984-A4734FE516FC}" type="slidenum">
              <a:rPr lang="zh-CN" altLang="zh-CN" sz="1200">
                <a:solidFill>
                  <a:schemeClr val="tx1"/>
                </a:solidFill>
              </a:rPr>
              <a:pPr/>
              <a:t>26</a:t>
            </a:fld>
            <a:endParaRPr lang="zh-CN" altLang="zh-CN" sz="1200">
              <a:solidFill>
                <a:schemeClr val="tx1"/>
              </a:solidFill>
            </a:endParaRPr>
          </a:p>
        </p:txBody>
      </p:sp>
      <p:sp>
        <p:nvSpPr>
          <p:cNvPr id="36868" name="Rectangle 2">
            <a:extLst>
              <a:ext uri="{FF2B5EF4-FFF2-40B4-BE49-F238E27FC236}">
                <a16:creationId xmlns:a16="http://schemas.microsoft.com/office/drawing/2014/main" id="{F49515A9-C649-474C-954F-831868B0FBAC}"/>
              </a:ext>
            </a:extLst>
          </p:cNvPr>
          <p:cNvSpPr>
            <a:spLocks noGrp="1" noChangeArrowheads="1"/>
          </p:cNvSpPr>
          <p:nvPr>
            <p:ph type="title"/>
          </p:nvPr>
        </p:nvSpPr>
        <p:spPr/>
        <p:txBody>
          <a:bodyPr/>
          <a:lstStyle/>
          <a:p>
            <a:pPr eaLnBrk="1" hangingPunct="1"/>
            <a:r>
              <a:rPr lang="zh-CN" altLang="zh-CN"/>
              <a:t>1.</a:t>
            </a:r>
            <a:r>
              <a:rPr lang="en-US" altLang="zh-CN"/>
              <a:t>5</a:t>
            </a:r>
            <a:r>
              <a:rPr lang="zh-CN" altLang="zh-CN"/>
              <a:t> 图像压缩模型</a:t>
            </a:r>
            <a:endParaRPr lang="en-US" altLang="zh-CN" sz="2000">
              <a:cs typeface="Arial" panose="020B0604020202020204" pitchFamily="34" charset="0"/>
            </a:endParaRPr>
          </a:p>
        </p:txBody>
      </p:sp>
      <p:sp>
        <p:nvSpPr>
          <p:cNvPr id="36869" name="Rectangle 3">
            <a:extLst>
              <a:ext uri="{FF2B5EF4-FFF2-40B4-BE49-F238E27FC236}">
                <a16:creationId xmlns:a16="http://schemas.microsoft.com/office/drawing/2014/main" id="{917DBD73-4D2C-4E96-9898-86C67FB2A71E}"/>
              </a:ext>
            </a:extLst>
          </p:cNvPr>
          <p:cNvSpPr>
            <a:spLocks noGrp="1" noChangeArrowheads="1"/>
          </p:cNvSpPr>
          <p:nvPr>
            <p:ph type="body" idx="1"/>
          </p:nvPr>
        </p:nvSpPr>
        <p:spPr/>
        <p:txBody>
          <a:bodyPr/>
          <a:lstStyle/>
          <a:p>
            <a:pPr eaLnBrk="1" hangingPunct="1">
              <a:buFont typeface="Wingdings" panose="05000000000000000000" pitchFamily="2" charset="2"/>
              <a:buNone/>
            </a:pPr>
            <a:r>
              <a:rPr lang="zh-TW" altLang="zh-CN">
                <a:cs typeface="Arial" panose="020B0604020202020204" pitchFamily="34" charset="0"/>
              </a:rPr>
              <a:t> </a:t>
            </a:r>
          </a:p>
        </p:txBody>
      </p:sp>
      <p:pic>
        <p:nvPicPr>
          <p:cNvPr id="36870" name="Picture 4">
            <a:extLst>
              <a:ext uri="{FF2B5EF4-FFF2-40B4-BE49-F238E27FC236}">
                <a16:creationId xmlns:a16="http://schemas.microsoft.com/office/drawing/2014/main" id="{FDE1717F-9572-428D-AAB3-DD2E0CE93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144000" cy="205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1" name="AutoShape 5">
            <a:extLst>
              <a:ext uri="{FF2B5EF4-FFF2-40B4-BE49-F238E27FC236}">
                <a16:creationId xmlns:a16="http://schemas.microsoft.com/office/drawing/2014/main" id="{4F002D2F-88A8-4465-B355-C7C5F7882BD8}"/>
              </a:ext>
            </a:extLst>
          </p:cNvPr>
          <p:cNvSpPr>
            <a:spLocks noChangeArrowheads="1"/>
          </p:cNvSpPr>
          <p:nvPr/>
        </p:nvSpPr>
        <p:spPr bwMode="auto">
          <a:xfrm>
            <a:off x="228600" y="4876800"/>
            <a:ext cx="1447800" cy="609600"/>
          </a:xfrm>
          <a:prstGeom prst="wedgeRectCallout">
            <a:avLst>
              <a:gd name="adj1" fmla="val 40898"/>
              <a:gd name="adj2" fmla="val -190106"/>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en-US" altLang="zh-CN" sz="1800">
                <a:solidFill>
                  <a:schemeClr val="tx1"/>
                </a:solidFill>
                <a:latin typeface="Tahoma" panose="020B0604030504040204" pitchFamily="34" charset="0"/>
                <a:ea typeface="PMingLiU" panose="02020500000000000000" pitchFamily="18" charset="-120"/>
              </a:rPr>
              <a:t>Remove input</a:t>
            </a:r>
          </a:p>
          <a:p>
            <a:pPr algn="ctr" eaLnBrk="1" hangingPunct="1"/>
            <a:r>
              <a:rPr lang="en-US" altLang="zh-CN" sz="1800">
                <a:solidFill>
                  <a:schemeClr val="tx1"/>
                </a:solidFill>
                <a:latin typeface="Tahoma" panose="020B0604030504040204" pitchFamily="34" charset="0"/>
                <a:ea typeface="PMingLiU" panose="02020500000000000000" pitchFamily="18" charset="-120"/>
              </a:rPr>
              <a:t>redundancies</a:t>
            </a:r>
          </a:p>
        </p:txBody>
      </p:sp>
      <p:sp>
        <p:nvSpPr>
          <p:cNvPr id="36872" name="AutoShape 6">
            <a:extLst>
              <a:ext uri="{FF2B5EF4-FFF2-40B4-BE49-F238E27FC236}">
                <a16:creationId xmlns:a16="http://schemas.microsoft.com/office/drawing/2014/main" id="{121403C5-2CB0-4775-86AD-A088E27CE63C}"/>
              </a:ext>
            </a:extLst>
          </p:cNvPr>
          <p:cNvSpPr>
            <a:spLocks noChangeArrowheads="1"/>
          </p:cNvSpPr>
          <p:nvPr/>
        </p:nvSpPr>
        <p:spPr bwMode="auto">
          <a:xfrm>
            <a:off x="1752600" y="1371600"/>
            <a:ext cx="1752600" cy="685800"/>
          </a:xfrm>
          <a:prstGeom prst="wedgeRectCallout">
            <a:avLst>
              <a:gd name="adj1" fmla="val -2444"/>
              <a:gd name="adj2" fmla="val 1541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Increase the</a:t>
            </a:r>
          </a:p>
          <a:p>
            <a:pPr eaLnBrk="1" hangingPunct="1"/>
            <a:r>
              <a:rPr lang="en-US" altLang="zh-CN" sz="1800">
                <a:solidFill>
                  <a:schemeClr val="tx1"/>
                </a:solidFill>
                <a:latin typeface="Tahoma" panose="020B0604030504040204" pitchFamily="34" charset="0"/>
                <a:ea typeface="PMingLiU" panose="02020500000000000000" pitchFamily="18" charset="-120"/>
              </a:rPr>
              <a:t>noise immunity </a:t>
            </a:r>
          </a:p>
        </p:txBody>
      </p:sp>
      <p:sp>
        <p:nvSpPr>
          <p:cNvPr id="36873" name="Rectangle 7">
            <a:extLst>
              <a:ext uri="{FF2B5EF4-FFF2-40B4-BE49-F238E27FC236}">
                <a16:creationId xmlns:a16="http://schemas.microsoft.com/office/drawing/2014/main" id="{C566579E-5B47-4439-B640-5123FE5E381F}"/>
              </a:ext>
            </a:extLst>
          </p:cNvPr>
          <p:cNvSpPr>
            <a:spLocks noChangeArrowheads="1"/>
          </p:cNvSpPr>
          <p:nvPr/>
        </p:nvSpPr>
        <p:spPr bwMode="auto">
          <a:xfrm>
            <a:off x="838200" y="2743200"/>
            <a:ext cx="2209800" cy="1676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6874" name="Rectangle 8">
            <a:extLst>
              <a:ext uri="{FF2B5EF4-FFF2-40B4-BE49-F238E27FC236}">
                <a16:creationId xmlns:a16="http://schemas.microsoft.com/office/drawing/2014/main" id="{1D8E5C4C-2DAF-4CE6-98B2-71D1BF868913}"/>
              </a:ext>
            </a:extLst>
          </p:cNvPr>
          <p:cNvSpPr>
            <a:spLocks noChangeArrowheads="1"/>
          </p:cNvSpPr>
          <p:nvPr/>
        </p:nvSpPr>
        <p:spPr bwMode="auto">
          <a:xfrm>
            <a:off x="4419600" y="2743200"/>
            <a:ext cx="2209800" cy="1676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6875" name="Text Box 9">
            <a:extLst>
              <a:ext uri="{FF2B5EF4-FFF2-40B4-BE49-F238E27FC236}">
                <a16:creationId xmlns:a16="http://schemas.microsoft.com/office/drawing/2014/main" id="{8990ABFD-5080-4626-AD65-BB59231CD36B}"/>
              </a:ext>
            </a:extLst>
          </p:cNvPr>
          <p:cNvSpPr txBox="1">
            <a:spLocks noChangeArrowheads="1"/>
          </p:cNvSpPr>
          <p:nvPr/>
        </p:nvSpPr>
        <p:spPr bwMode="auto">
          <a:xfrm>
            <a:off x="2286000" y="4953000"/>
            <a:ext cx="4191000" cy="65087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spcBef>
                <a:spcPct val="50000"/>
              </a:spcBef>
            </a:pPr>
            <a:r>
              <a:rPr lang="zh-CN" altLang="zh-CN" sz="1800">
                <a:solidFill>
                  <a:schemeClr val="tx1"/>
                </a:solidFill>
              </a:rPr>
              <a:t>信源编码：提高数据表示的有效性。</a:t>
            </a:r>
          </a:p>
          <a:p>
            <a:pPr eaLnBrk="1" hangingPunct="1"/>
            <a:r>
              <a:rPr lang="zh-CN" altLang="zh-CN" sz="1800">
                <a:solidFill>
                  <a:schemeClr val="tx1"/>
                </a:solidFill>
              </a:rPr>
              <a:t>信道编码：提高数据表示的可靠性。</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a:extLst>
              <a:ext uri="{FF2B5EF4-FFF2-40B4-BE49-F238E27FC236}">
                <a16:creationId xmlns:a16="http://schemas.microsoft.com/office/drawing/2014/main" id="{25F825E4-8006-45CA-BE0B-CCBA4ECC0F7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37891" name="灯片编号占位符 5">
            <a:extLst>
              <a:ext uri="{FF2B5EF4-FFF2-40B4-BE49-F238E27FC236}">
                <a16:creationId xmlns:a16="http://schemas.microsoft.com/office/drawing/2014/main" id="{97FF6413-FF15-41C3-9149-D57884428D16}"/>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754CC85-4018-41FA-BD7D-77773EBC47A9}" type="slidenum">
              <a:rPr lang="zh-CN" altLang="zh-CN" sz="1200">
                <a:solidFill>
                  <a:schemeClr val="tx1"/>
                </a:solidFill>
              </a:rPr>
              <a:pPr/>
              <a:t>27</a:t>
            </a:fld>
            <a:endParaRPr lang="zh-CN" altLang="zh-CN" sz="1200">
              <a:solidFill>
                <a:schemeClr val="tx1"/>
              </a:solidFill>
            </a:endParaRPr>
          </a:p>
        </p:txBody>
      </p:sp>
      <p:sp>
        <p:nvSpPr>
          <p:cNvPr id="37892" name="Rectangle 2">
            <a:extLst>
              <a:ext uri="{FF2B5EF4-FFF2-40B4-BE49-F238E27FC236}">
                <a16:creationId xmlns:a16="http://schemas.microsoft.com/office/drawing/2014/main" id="{D1577F58-DD66-42F0-822B-97EB12160C90}"/>
              </a:ext>
            </a:extLst>
          </p:cNvPr>
          <p:cNvSpPr>
            <a:spLocks noGrp="1" noChangeArrowheads="1"/>
          </p:cNvSpPr>
          <p:nvPr>
            <p:ph type="title"/>
          </p:nvPr>
        </p:nvSpPr>
        <p:spPr/>
        <p:txBody>
          <a:bodyPr/>
          <a:lstStyle/>
          <a:p>
            <a:pPr eaLnBrk="1" hangingPunct="1"/>
            <a:r>
              <a:rPr lang="zh-CN" altLang="zh-CN">
                <a:cs typeface="Arial" panose="020B0604020202020204" pitchFamily="34" charset="0"/>
              </a:rPr>
              <a:t>信源编码器和信源解码器模型</a:t>
            </a:r>
            <a:endParaRPr lang="zh-TW" altLang="zh-CN">
              <a:cs typeface="Arial" panose="020B0604020202020204" pitchFamily="34" charset="0"/>
            </a:endParaRPr>
          </a:p>
        </p:txBody>
      </p:sp>
      <p:sp>
        <p:nvSpPr>
          <p:cNvPr id="37893" name="Rectangle 3">
            <a:extLst>
              <a:ext uri="{FF2B5EF4-FFF2-40B4-BE49-F238E27FC236}">
                <a16:creationId xmlns:a16="http://schemas.microsoft.com/office/drawing/2014/main" id="{99707C71-EB53-44E9-8C29-2EE097250528}"/>
              </a:ext>
            </a:extLst>
          </p:cNvPr>
          <p:cNvSpPr>
            <a:spLocks noGrp="1" noChangeArrowheads="1"/>
          </p:cNvSpPr>
          <p:nvPr>
            <p:ph type="body" idx="1"/>
          </p:nvPr>
        </p:nvSpPr>
        <p:spPr/>
        <p:txBody>
          <a:bodyPr/>
          <a:lstStyle/>
          <a:p>
            <a:pPr eaLnBrk="1" hangingPunct="1">
              <a:buFont typeface="Wingdings" panose="05000000000000000000" pitchFamily="2" charset="2"/>
              <a:buNone/>
            </a:pPr>
            <a:r>
              <a:rPr lang="zh-TW" altLang="zh-CN">
                <a:cs typeface="Arial" panose="020B0604020202020204" pitchFamily="34" charset="0"/>
              </a:rPr>
              <a:t> </a:t>
            </a:r>
          </a:p>
        </p:txBody>
      </p:sp>
      <p:pic>
        <p:nvPicPr>
          <p:cNvPr id="37894" name="Picture 4">
            <a:extLst>
              <a:ext uri="{FF2B5EF4-FFF2-40B4-BE49-F238E27FC236}">
                <a16:creationId xmlns:a16="http://schemas.microsoft.com/office/drawing/2014/main" id="{81AFD01C-12BF-47CD-B781-7E7540C94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09800"/>
            <a:ext cx="8937625"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5" name="Rectangle 5">
            <a:extLst>
              <a:ext uri="{FF2B5EF4-FFF2-40B4-BE49-F238E27FC236}">
                <a16:creationId xmlns:a16="http://schemas.microsoft.com/office/drawing/2014/main" id="{EA1300EE-9591-425F-99CE-8F8A3C60424F}"/>
              </a:ext>
            </a:extLst>
          </p:cNvPr>
          <p:cNvSpPr>
            <a:spLocks noChangeArrowheads="1"/>
          </p:cNvSpPr>
          <p:nvPr/>
        </p:nvSpPr>
        <p:spPr bwMode="auto">
          <a:xfrm>
            <a:off x="1143000" y="1208088"/>
            <a:ext cx="2057400" cy="9255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Reduce interpixel redundancy</a:t>
            </a:r>
          </a:p>
          <a:p>
            <a:pPr eaLnBrk="1" hangingPunct="1"/>
            <a:r>
              <a:rPr lang="en-US" altLang="zh-CN" sz="1800">
                <a:solidFill>
                  <a:srgbClr val="FF0000"/>
                </a:solidFill>
                <a:latin typeface="Tahoma" panose="020B0604030504040204" pitchFamily="34" charset="0"/>
                <a:ea typeface="PMingLiU" panose="02020500000000000000" pitchFamily="18" charset="-120"/>
              </a:rPr>
              <a:t>Reversible</a:t>
            </a:r>
          </a:p>
        </p:txBody>
      </p:sp>
      <p:sp>
        <p:nvSpPr>
          <p:cNvPr id="37896" name="Rectangle 6">
            <a:extLst>
              <a:ext uri="{FF2B5EF4-FFF2-40B4-BE49-F238E27FC236}">
                <a16:creationId xmlns:a16="http://schemas.microsoft.com/office/drawing/2014/main" id="{3C4269C6-1953-4F8E-8D2C-23CFFDA5B636}"/>
              </a:ext>
            </a:extLst>
          </p:cNvPr>
          <p:cNvSpPr>
            <a:spLocks noChangeArrowheads="1"/>
          </p:cNvSpPr>
          <p:nvPr/>
        </p:nvSpPr>
        <p:spPr bwMode="auto">
          <a:xfrm>
            <a:off x="3429000" y="1208088"/>
            <a:ext cx="2362200" cy="9255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Reduce psychovisual redundancy</a:t>
            </a:r>
          </a:p>
          <a:p>
            <a:pPr eaLnBrk="1" hangingPunct="1"/>
            <a:r>
              <a:rPr lang="en-US" altLang="zh-CN" sz="1800">
                <a:solidFill>
                  <a:srgbClr val="FF0000"/>
                </a:solidFill>
                <a:latin typeface="Tahoma" panose="020B0604030504040204" pitchFamily="34" charset="0"/>
                <a:ea typeface="PMingLiU" panose="02020500000000000000" pitchFamily="18" charset="-120"/>
              </a:rPr>
              <a:t>Irreversible</a:t>
            </a:r>
          </a:p>
        </p:txBody>
      </p:sp>
      <p:sp>
        <p:nvSpPr>
          <p:cNvPr id="37897" name="Rectangle 7">
            <a:extLst>
              <a:ext uri="{FF2B5EF4-FFF2-40B4-BE49-F238E27FC236}">
                <a16:creationId xmlns:a16="http://schemas.microsoft.com/office/drawing/2014/main" id="{08C78F1C-6C0D-41E3-B101-1E559A686618}"/>
              </a:ext>
            </a:extLst>
          </p:cNvPr>
          <p:cNvSpPr>
            <a:spLocks noChangeArrowheads="1"/>
          </p:cNvSpPr>
          <p:nvPr/>
        </p:nvSpPr>
        <p:spPr bwMode="auto">
          <a:xfrm>
            <a:off x="5867400" y="1219200"/>
            <a:ext cx="1676400" cy="9255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Reduce coding redundancy</a:t>
            </a:r>
          </a:p>
          <a:p>
            <a:pPr eaLnBrk="1" hangingPunct="1"/>
            <a:r>
              <a:rPr lang="en-US" altLang="zh-CN" sz="1800">
                <a:solidFill>
                  <a:srgbClr val="FF0000"/>
                </a:solidFill>
                <a:latin typeface="Tahoma" panose="020B0604030504040204" pitchFamily="34" charset="0"/>
                <a:ea typeface="PMingLiU" panose="02020500000000000000" pitchFamily="18" charset="-120"/>
              </a:rPr>
              <a:t>Reversible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a:extLst>
              <a:ext uri="{FF2B5EF4-FFF2-40B4-BE49-F238E27FC236}">
                <a16:creationId xmlns:a16="http://schemas.microsoft.com/office/drawing/2014/main" id="{E8205E3F-D88E-4807-AAC6-E625076AC5F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38915" name="灯片编号占位符 5">
            <a:extLst>
              <a:ext uri="{FF2B5EF4-FFF2-40B4-BE49-F238E27FC236}">
                <a16:creationId xmlns:a16="http://schemas.microsoft.com/office/drawing/2014/main" id="{6FE75591-2E92-4030-B2AD-1103E4B29378}"/>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235847D6-E58E-4067-9F4C-E4427D9024CF}" type="slidenum">
              <a:rPr lang="zh-CN" altLang="zh-CN" sz="1200">
                <a:solidFill>
                  <a:schemeClr val="tx1"/>
                </a:solidFill>
              </a:rPr>
              <a:pPr/>
              <a:t>28</a:t>
            </a:fld>
            <a:endParaRPr lang="zh-CN" altLang="zh-CN" sz="1200">
              <a:solidFill>
                <a:schemeClr val="tx1"/>
              </a:solidFill>
            </a:endParaRPr>
          </a:p>
        </p:txBody>
      </p:sp>
      <p:sp>
        <p:nvSpPr>
          <p:cNvPr id="38917" name="Rectangle 3">
            <a:extLst>
              <a:ext uri="{FF2B5EF4-FFF2-40B4-BE49-F238E27FC236}">
                <a16:creationId xmlns:a16="http://schemas.microsoft.com/office/drawing/2014/main" id="{2C163F71-289F-4D94-BE79-9DC6FC3FC9F9}"/>
              </a:ext>
            </a:extLst>
          </p:cNvPr>
          <p:cNvSpPr>
            <a:spLocks noGrp="1" noChangeArrowheads="1"/>
          </p:cNvSpPr>
          <p:nvPr>
            <p:ph type="body" idx="1"/>
          </p:nvPr>
        </p:nvSpPr>
        <p:spPr/>
        <p:txBody>
          <a:bodyPr/>
          <a:lstStyle/>
          <a:p>
            <a:pPr eaLnBrk="1" hangingPunct="1"/>
            <a:r>
              <a:rPr lang="zh-CN" altLang="zh-CN" sz="2400" dirty="0">
                <a:solidFill>
                  <a:srgbClr val="0000FF"/>
                </a:solidFill>
              </a:rPr>
              <a:t>信源编码器</a:t>
            </a:r>
          </a:p>
          <a:p>
            <a:pPr lvl="1" eaLnBrk="1" hangingPunct="1"/>
            <a:r>
              <a:rPr lang="zh-CN" altLang="zh-CN" sz="2000" dirty="0"/>
              <a:t>变换器：减少像素间冗余</a:t>
            </a:r>
          </a:p>
          <a:p>
            <a:pPr lvl="2" eaLnBrk="1" hangingPunct="1"/>
            <a:r>
              <a:rPr lang="zh-CN" altLang="zh-CN" dirty="0"/>
              <a:t>LZW编码；位平面编码；预测编码；变换编码</a:t>
            </a:r>
          </a:p>
          <a:p>
            <a:pPr lvl="1" eaLnBrk="1" hangingPunct="1"/>
            <a:r>
              <a:rPr lang="zh-CN" altLang="zh-CN" sz="2000" dirty="0"/>
              <a:t>量化器：减少心理视觉冗余</a:t>
            </a:r>
          </a:p>
          <a:p>
            <a:pPr lvl="2" eaLnBrk="1" hangingPunct="1"/>
            <a:r>
              <a:rPr lang="zh-CN" altLang="zh-CN" dirty="0"/>
              <a:t>量化编码</a:t>
            </a:r>
          </a:p>
          <a:p>
            <a:pPr lvl="1" eaLnBrk="1" hangingPunct="1"/>
            <a:r>
              <a:rPr lang="zh-CN" altLang="zh-CN" sz="2000" dirty="0"/>
              <a:t>符号编码器：减少编码冗余</a:t>
            </a:r>
          </a:p>
          <a:p>
            <a:pPr lvl="2" eaLnBrk="1" hangingPunct="1"/>
            <a:r>
              <a:rPr lang="zh-CN" altLang="zh-CN" dirty="0"/>
              <a:t>Huffman编码；算术编码</a:t>
            </a:r>
          </a:p>
          <a:p>
            <a:pPr lvl="1" eaLnBrk="1" hangingPunct="1"/>
            <a:endParaRPr lang="zh-CN" altLang="zh-CN" sz="1700" dirty="0"/>
          </a:p>
          <a:p>
            <a:pPr eaLnBrk="1" hangingPunct="1"/>
            <a:r>
              <a:rPr lang="zh-CN" altLang="zh-CN" sz="2400" dirty="0">
                <a:solidFill>
                  <a:srgbClr val="0000FF"/>
                </a:solidFill>
              </a:rPr>
              <a:t>信源解码器</a:t>
            </a:r>
          </a:p>
          <a:p>
            <a:pPr lvl="1" eaLnBrk="1" hangingPunct="1"/>
            <a:r>
              <a:rPr lang="zh-CN" altLang="zh-CN" sz="2000" dirty="0"/>
              <a:t>符号解码器：进行符号编码的逆操作</a:t>
            </a:r>
          </a:p>
          <a:p>
            <a:pPr lvl="1" eaLnBrk="1" hangingPunct="1"/>
            <a:r>
              <a:rPr lang="zh-CN" altLang="zh-CN" sz="2000" dirty="0"/>
              <a:t>反向变换器：进行转换器的逆操作</a:t>
            </a:r>
          </a:p>
          <a:p>
            <a:pPr lvl="2" eaLnBrk="1" hangingPunct="1"/>
            <a:r>
              <a:rPr lang="zh-CN" altLang="zh-CN" dirty="0"/>
              <a:t>量化操作是不可逆转的，信源解码器中没有对量化的逆操作</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a:extLst>
              <a:ext uri="{FF2B5EF4-FFF2-40B4-BE49-F238E27FC236}">
                <a16:creationId xmlns:a16="http://schemas.microsoft.com/office/drawing/2014/main" id="{F8162F96-D9E6-4D6A-91AD-C4B26A955E7F}"/>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39939" name="灯片编号占位符 5">
            <a:extLst>
              <a:ext uri="{FF2B5EF4-FFF2-40B4-BE49-F238E27FC236}">
                <a16:creationId xmlns:a16="http://schemas.microsoft.com/office/drawing/2014/main" id="{E5DE5342-221F-4613-84C1-C85D23C39682}"/>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01D9AC4E-537D-41C0-803D-EBEDE54AE263}" type="slidenum">
              <a:rPr lang="zh-CN" altLang="zh-CN" sz="1200">
                <a:solidFill>
                  <a:schemeClr val="tx1"/>
                </a:solidFill>
              </a:rPr>
              <a:pPr/>
              <a:t>29</a:t>
            </a:fld>
            <a:endParaRPr lang="zh-CN" altLang="zh-CN" sz="1200">
              <a:solidFill>
                <a:schemeClr val="tx1"/>
              </a:solidFill>
            </a:endParaRPr>
          </a:p>
        </p:txBody>
      </p:sp>
      <p:sp>
        <p:nvSpPr>
          <p:cNvPr id="39940" name="Rectangle 2">
            <a:extLst>
              <a:ext uri="{FF2B5EF4-FFF2-40B4-BE49-F238E27FC236}">
                <a16:creationId xmlns:a16="http://schemas.microsoft.com/office/drawing/2014/main" id="{BF4905E4-A5B6-4F5A-86A4-EA9D9A68F476}"/>
              </a:ext>
            </a:extLst>
          </p:cNvPr>
          <p:cNvSpPr>
            <a:spLocks noGrp="1" noChangeArrowheads="1"/>
          </p:cNvSpPr>
          <p:nvPr>
            <p:ph type="title"/>
          </p:nvPr>
        </p:nvSpPr>
        <p:spPr/>
        <p:txBody>
          <a:bodyPr/>
          <a:lstStyle/>
          <a:p>
            <a:pPr eaLnBrk="1" hangingPunct="1"/>
            <a:r>
              <a:rPr lang="zh-CN" altLang="zh-CN"/>
              <a:t>2 图像压缩方法</a:t>
            </a:r>
          </a:p>
        </p:txBody>
      </p:sp>
      <p:sp>
        <p:nvSpPr>
          <p:cNvPr id="39941" name="Rectangle 3">
            <a:extLst>
              <a:ext uri="{FF2B5EF4-FFF2-40B4-BE49-F238E27FC236}">
                <a16:creationId xmlns:a16="http://schemas.microsoft.com/office/drawing/2014/main" id="{81949176-A364-4211-B629-E95C24D51BD1}"/>
              </a:ext>
            </a:extLst>
          </p:cNvPr>
          <p:cNvSpPr>
            <a:spLocks noGrp="1" noChangeArrowheads="1"/>
          </p:cNvSpPr>
          <p:nvPr>
            <p:ph type="body" idx="1"/>
          </p:nvPr>
        </p:nvSpPr>
        <p:spPr>
          <a:xfrm>
            <a:off x="566738" y="1143000"/>
            <a:ext cx="8001000" cy="4953000"/>
          </a:xfrm>
        </p:spPr>
        <p:txBody>
          <a:bodyPr/>
          <a:lstStyle/>
          <a:p>
            <a:pPr eaLnBrk="1" hangingPunct="1"/>
            <a:r>
              <a:rPr lang="zh-CN" altLang="zh-CN" sz="2200"/>
              <a:t>Huffman编码</a:t>
            </a:r>
          </a:p>
          <a:p>
            <a:pPr eaLnBrk="1" hangingPunct="1"/>
            <a:r>
              <a:rPr lang="zh-CN" altLang="zh-CN" sz="2200"/>
              <a:t>算术编码</a:t>
            </a:r>
          </a:p>
          <a:p>
            <a:pPr eaLnBrk="1" hangingPunct="1"/>
            <a:r>
              <a:rPr lang="zh-CN" altLang="zh-CN" sz="2200"/>
              <a:t>LZW编码</a:t>
            </a:r>
          </a:p>
          <a:p>
            <a:pPr eaLnBrk="1" hangingPunct="1"/>
            <a:r>
              <a:rPr lang="zh-CN" altLang="zh-CN" sz="2200"/>
              <a:t>位平面编码</a:t>
            </a:r>
          </a:p>
          <a:p>
            <a:pPr eaLnBrk="1" hangingPunct="1"/>
            <a:r>
              <a:rPr lang="zh-CN" altLang="zh-CN" sz="2200"/>
              <a:t>预测编码</a:t>
            </a:r>
          </a:p>
          <a:p>
            <a:pPr eaLnBrk="1" hangingPunct="1"/>
            <a:r>
              <a:rPr lang="zh-CN" altLang="zh-CN" sz="2200"/>
              <a:t>变换编码</a:t>
            </a:r>
          </a:p>
          <a:p>
            <a:pPr eaLnBrk="1" hangingPunct="1"/>
            <a:r>
              <a:rPr lang="zh-CN" altLang="zh-CN" sz="2200"/>
              <a:t>量化编码</a:t>
            </a:r>
          </a:p>
          <a:p>
            <a:pPr eaLnBrk="1" hangingPunct="1">
              <a:buFont typeface="Wingdings" panose="05000000000000000000" pitchFamily="2" charset="2"/>
              <a:buNone/>
            </a:pPr>
            <a:endParaRPr lang="zh-CN" altLang="zh-CN">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D3E29F86-256F-45C5-AE29-29427DC6C831}"/>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6147" name="灯片编号占位符 5">
            <a:extLst>
              <a:ext uri="{FF2B5EF4-FFF2-40B4-BE49-F238E27FC236}">
                <a16:creationId xmlns:a16="http://schemas.microsoft.com/office/drawing/2014/main" id="{53F06B09-3DFC-4F3C-9AA1-31541938CBBF}"/>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13FA0605-24B8-44E1-8283-378F2FDE2F06}" type="slidenum">
              <a:rPr lang="zh-CN" altLang="zh-CN" sz="1200">
                <a:solidFill>
                  <a:schemeClr val="tx1"/>
                </a:solidFill>
              </a:rPr>
              <a:pPr/>
              <a:t>3</a:t>
            </a:fld>
            <a:endParaRPr lang="zh-CN" altLang="zh-CN" sz="1200">
              <a:solidFill>
                <a:schemeClr val="tx1"/>
              </a:solidFill>
            </a:endParaRPr>
          </a:p>
        </p:txBody>
      </p:sp>
      <p:sp>
        <p:nvSpPr>
          <p:cNvPr id="6148" name="Rectangle 2">
            <a:extLst>
              <a:ext uri="{FF2B5EF4-FFF2-40B4-BE49-F238E27FC236}">
                <a16:creationId xmlns:a16="http://schemas.microsoft.com/office/drawing/2014/main" id="{225049C5-34E9-45AE-A64E-2A94D795CFC2}"/>
              </a:ext>
            </a:extLst>
          </p:cNvPr>
          <p:cNvSpPr>
            <a:spLocks noGrp="1" noChangeArrowheads="1"/>
          </p:cNvSpPr>
          <p:nvPr>
            <p:ph type="title"/>
          </p:nvPr>
        </p:nvSpPr>
        <p:spPr/>
        <p:txBody>
          <a:bodyPr/>
          <a:lstStyle/>
          <a:p>
            <a:pPr eaLnBrk="1" hangingPunct="1"/>
            <a:r>
              <a:rPr lang="zh-CN" altLang="zh-CN"/>
              <a:t>图像压缩的可能性</a:t>
            </a:r>
          </a:p>
        </p:txBody>
      </p:sp>
      <p:sp>
        <p:nvSpPr>
          <p:cNvPr id="2" name="Rectangle 3">
            <a:extLst>
              <a:ext uri="{FF2B5EF4-FFF2-40B4-BE49-F238E27FC236}">
                <a16:creationId xmlns:a16="http://schemas.microsoft.com/office/drawing/2014/main" id="{987D6482-3711-4DFB-9FE8-D7F55FF1D9F8}"/>
              </a:ext>
            </a:extLst>
          </p:cNvPr>
          <p:cNvSpPr>
            <a:spLocks noGrp="1" noChangeArrowheads="1"/>
          </p:cNvSpPr>
          <p:nvPr>
            <p:ph type="body" idx="1"/>
          </p:nvPr>
        </p:nvSpPr>
        <p:spPr/>
        <p:txBody>
          <a:bodyPr/>
          <a:lstStyle/>
          <a:p>
            <a:pPr eaLnBrk="1" hangingPunct="1"/>
            <a:r>
              <a:rPr lang="zh-CN" altLang="zh-CN"/>
              <a:t>从信息论的观点看，描述信源的数据由有用数据和冗余数据组成。例：</a:t>
            </a:r>
          </a:p>
          <a:p>
            <a:pPr lvl="1" eaLnBrk="1" hangingPunct="1"/>
            <a:r>
              <a:rPr lang="zh-CN" altLang="zh-CN">
                <a:latin typeface="Arial" panose="020B0604020202020204" pitchFamily="34" charset="0"/>
              </a:rPr>
              <a:t>“</a:t>
            </a:r>
            <a:r>
              <a:rPr lang="zh-CN" altLang="zh-CN" u="sng">
                <a:solidFill>
                  <a:srgbClr val="0000CC"/>
                </a:solidFill>
              </a:rPr>
              <a:t>你的妻子，Helen</a:t>
            </a:r>
            <a:r>
              <a:rPr lang="zh-CN" altLang="zh-CN"/>
              <a:t>，将于明天晚上6点零5分在</a:t>
            </a:r>
            <a:r>
              <a:rPr lang="zh-CN" altLang="zh-CN" u="sng">
                <a:solidFill>
                  <a:srgbClr val="0000CC"/>
                </a:solidFill>
              </a:rPr>
              <a:t>波士顿的Logan机场</a:t>
            </a:r>
            <a:r>
              <a:rPr lang="zh-CN" altLang="zh-CN"/>
              <a:t>接你</a:t>
            </a:r>
            <a:r>
              <a:rPr lang="zh-CN" altLang="zh-CN">
                <a:latin typeface="Arial" panose="020B0604020202020204" pitchFamily="34" charset="0"/>
              </a:rPr>
              <a:t>”</a:t>
            </a:r>
            <a:endParaRPr lang="zh-CN" altLang="zh-CN"/>
          </a:p>
          <a:p>
            <a:pPr lvl="1" eaLnBrk="1" hangingPunct="1"/>
            <a:r>
              <a:rPr lang="zh-CN" altLang="zh-CN">
                <a:latin typeface="Arial" panose="020B0604020202020204" pitchFamily="34" charset="0"/>
              </a:rPr>
              <a:t>“</a:t>
            </a:r>
            <a:r>
              <a:rPr lang="zh-CN" altLang="zh-CN"/>
              <a:t>你的妻子将于明晚6点零5分在Logan机场接你</a:t>
            </a:r>
            <a:r>
              <a:rPr lang="zh-CN" altLang="zh-CN">
                <a:latin typeface="Arial" panose="020B0604020202020204" pitchFamily="34" charset="0"/>
              </a:rPr>
              <a:t>”</a:t>
            </a:r>
            <a:endParaRPr lang="zh-CN" altLang="zh-CN"/>
          </a:p>
          <a:p>
            <a:pPr lvl="1" eaLnBrk="1" hangingPunct="1"/>
            <a:r>
              <a:rPr lang="zh-CN" altLang="zh-CN">
                <a:latin typeface="Arial" panose="020B0604020202020204" pitchFamily="34" charset="0"/>
              </a:rPr>
              <a:t>“</a:t>
            </a:r>
            <a:r>
              <a:rPr lang="zh-CN" altLang="zh-CN" u="sng">
                <a:solidFill>
                  <a:srgbClr val="FF0000"/>
                </a:solidFill>
              </a:rPr>
              <a:t>Helen</a:t>
            </a:r>
            <a:r>
              <a:rPr lang="zh-CN" altLang="zh-CN"/>
              <a:t>将于明晚</a:t>
            </a:r>
            <a:r>
              <a:rPr lang="zh-CN" altLang="zh-CN" u="sng">
                <a:solidFill>
                  <a:srgbClr val="FF0000"/>
                </a:solidFill>
              </a:rPr>
              <a:t>6点</a:t>
            </a:r>
            <a:r>
              <a:rPr lang="zh-CN" altLang="zh-CN"/>
              <a:t>在</a:t>
            </a:r>
            <a:r>
              <a:rPr lang="zh-CN" altLang="zh-CN" u="sng">
                <a:solidFill>
                  <a:srgbClr val="FF0000"/>
                </a:solidFill>
              </a:rPr>
              <a:t>Logan</a:t>
            </a:r>
            <a:r>
              <a:rPr lang="zh-CN" altLang="zh-CN"/>
              <a:t>接你</a:t>
            </a:r>
            <a:r>
              <a:rPr lang="zh-CN" altLang="zh-CN">
                <a:latin typeface="Arial" panose="020B0604020202020204" pitchFamily="34" charset="0"/>
              </a:rPr>
              <a:t>”</a:t>
            </a:r>
            <a:endParaRPr lang="zh-CN" altLang="zh-CN"/>
          </a:p>
          <a:p>
            <a:pPr lvl="1" eaLnBrk="1" hangingPunct="1"/>
            <a:endParaRPr lang="zh-CN" altLang="zh-CN"/>
          </a:p>
          <a:p>
            <a:pPr eaLnBrk="1" hangingPunct="1"/>
            <a:r>
              <a:rPr lang="zh-CN" altLang="zh-CN"/>
              <a:t>数量可观的冗余信息及不相关信息，为数据压缩技术提供可能。如果能够消除一种或多种冗余，就可取得数据压缩效果。</a:t>
            </a:r>
          </a:p>
          <a:p>
            <a:pPr lvl="1" eaLnBrk="1" hangingPunct="1"/>
            <a:endParaRPr lang="zh-CN" altLang="zh-CN"/>
          </a:p>
          <a:p>
            <a:pPr eaLnBrk="1" hangingPunct="1"/>
            <a:r>
              <a:rPr lang="zh-CN" altLang="zh-CN"/>
              <a:t>图像压缩的可能性</a:t>
            </a:r>
          </a:p>
          <a:p>
            <a:pPr lvl="1" eaLnBrk="1" hangingPunct="1"/>
            <a:r>
              <a:rPr lang="zh-CN" altLang="zh-CN"/>
              <a:t>图像中存在很大的冗余度。</a:t>
            </a:r>
          </a:p>
          <a:p>
            <a:pPr lvl="1" eaLnBrk="1" hangingPunct="1"/>
            <a:r>
              <a:rPr lang="zh-CN" altLang="zh-CN"/>
              <a:t>用户通常允许图像失真。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iterate type="lt">
                                    <p:tmAbs val="0"/>
                                  </p:iterate>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blinds(horizontal)">
                                      <p:cBhvr>
                                        <p:cTn id="30" dur="500"/>
                                        <p:tgtEl>
                                          <p:spTgt spid="2">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blinds(horizontal)">
                                      <p:cBhvr>
                                        <p:cTn id="3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a:extLst>
              <a:ext uri="{FF2B5EF4-FFF2-40B4-BE49-F238E27FC236}">
                <a16:creationId xmlns:a16="http://schemas.microsoft.com/office/drawing/2014/main" id="{6E2D750C-403A-4999-92BE-9BDC25E2D214}"/>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40963" name="灯片编号占位符 5">
            <a:extLst>
              <a:ext uri="{FF2B5EF4-FFF2-40B4-BE49-F238E27FC236}">
                <a16:creationId xmlns:a16="http://schemas.microsoft.com/office/drawing/2014/main" id="{72DB5D79-0505-4113-83B2-C7F9E91F25B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4730DD2-F81B-493D-AC8D-41E4FABD8BD8}" type="slidenum">
              <a:rPr lang="zh-CN" altLang="zh-CN" sz="1200">
                <a:solidFill>
                  <a:schemeClr val="tx1"/>
                </a:solidFill>
              </a:rPr>
              <a:pPr/>
              <a:t>30</a:t>
            </a:fld>
            <a:endParaRPr lang="zh-CN" altLang="zh-CN" sz="1200">
              <a:solidFill>
                <a:schemeClr val="tx1"/>
              </a:solidFill>
            </a:endParaRPr>
          </a:p>
        </p:txBody>
      </p:sp>
      <p:sp>
        <p:nvSpPr>
          <p:cNvPr id="40964" name="Rectangle 3">
            <a:extLst>
              <a:ext uri="{FF2B5EF4-FFF2-40B4-BE49-F238E27FC236}">
                <a16:creationId xmlns:a16="http://schemas.microsoft.com/office/drawing/2014/main" id="{BAA9EE08-401D-413F-AB3E-C1D8934AB1C2}"/>
              </a:ext>
            </a:extLst>
          </p:cNvPr>
          <p:cNvSpPr>
            <a:spLocks noGrp="1" noChangeArrowheads="1"/>
          </p:cNvSpPr>
          <p:nvPr>
            <p:ph type="body" idx="1"/>
          </p:nvPr>
        </p:nvSpPr>
        <p:spPr/>
        <p:txBody>
          <a:bodyPr/>
          <a:lstStyle/>
          <a:p>
            <a:pPr eaLnBrk="1" hangingPunct="1">
              <a:buFont typeface="Wingdings" panose="05000000000000000000" pitchFamily="2" charset="2"/>
              <a:buAutoNum type="arabicPeriod"/>
            </a:pPr>
            <a:r>
              <a:rPr lang="zh-CN" altLang="zh-CN" sz="2400">
                <a:solidFill>
                  <a:srgbClr val="0000FF"/>
                </a:solidFill>
              </a:rPr>
              <a:t>Huffman编码</a:t>
            </a:r>
          </a:p>
          <a:p>
            <a:pPr eaLnBrk="1" hangingPunct="1">
              <a:buFont typeface="Wingdings" panose="05000000000000000000" pitchFamily="2" charset="2"/>
              <a:buAutoNum type="arabicPeriod"/>
            </a:pPr>
            <a:r>
              <a:rPr lang="zh-CN" altLang="zh-CN" sz="2400">
                <a:solidFill>
                  <a:srgbClr val="0000FF"/>
                </a:solidFill>
              </a:rPr>
              <a:t>算术编码</a:t>
            </a:r>
          </a:p>
          <a:p>
            <a:pPr eaLnBrk="1" hangingPunct="1">
              <a:buFont typeface="Wingdings" panose="05000000000000000000" pitchFamily="2" charset="2"/>
              <a:buAutoNum type="arabicPeriod"/>
            </a:pPr>
            <a:r>
              <a:rPr lang="zh-CN" altLang="zh-CN" sz="2400">
                <a:solidFill>
                  <a:srgbClr val="FF0000"/>
                </a:solidFill>
              </a:rPr>
              <a:t>LZW编码</a:t>
            </a:r>
          </a:p>
          <a:p>
            <a:pPr eaLnBrk="1" hangingPunct="1">
              <a:buFont typeface="Wingdings" panose="05000000000000000000" pitchFamily="2" charset="2"/>
              <a:buAutoNum type="arabicPeriod"/>
            </a:pPr>
            <a:r>
              <a:rPr lang="zh-CN" altLang="zh-CN" sz="2400">
                <a:solidFill>
                  <a:srgbClr val="FF0000"/>
                </a:solidFill>
              </a:rPr>
              <a:t>位平面编码</a:t>
            </a:r>
          </a:p>
          <a:p>
            <a:pPr eaLnBrk="1" hangingPunct="1">
              <a:buFont typeface="Wingdings" panose="05000000000000000000" pitchFamily="2" charset="2"/>
              <a:buAutoNum type="arabicPeriod"/>
            </a:pPr>
            <a:r>
              <a:rPr lang="zh-CN" altLang="zh-CN" sz="2400">
                <a:solidFill>
                  <a:srgbClr val="FF0000"/>
                </a:solidFill>
              </a:rPr>
              <a:t>预测编码</a:t>
            </a:r>
          </a:p>
          <a:p>
            <a:pPr eaLnBrk="1" hangingPunct="1">
              <a:buFont typeface="Wingdings" panose="05000000000000000000" pitchFamily="2" charset="2"/>
              <a:buAutoNum type="arabicPeriod"/>
            </a:pPr>
            <a:r>
              <a:rPr lang="zh-CN" altLang="zh-CN" sz="2400">
                <a:solidFill>
                  <a:srgbClr val="FF0000"/>
                </a:solidFill>
              </a:rPr>
              <a:t>变换编码</a:t>
            </a:r>
          </a:p>
          <a:p>
            <a:pPr eaLnBrk="1" hangingPunct="1">
              <a:buFont typeface="Wingdings" panose="05000000000000000000" pitchFamily="2" charset="2"/>
              <a:buAutoNum type="arabicPeriod"/>
            </a:pPr>
            <a:r>
              <a:rPr lang="zh-CN" altLang="zh-CN" sz="2400">
                <a:solidFill>
                  <a:srgbClr val="00CC00"/>
                </a:solidFill>
              </a:rPr>
              <a:t>量化编码</a:t>
            </a:r>
          </a:p>
          <a:p>
            <a:pPr eaLnBrk="1" hangingPunct="1">
              <a:buFont typeface="Wingdings" panose="05000000000000000000" pitchFamily="2" charset="2"/>
              <a:buAutoNum type="arabicPeriod"/>
            </a:pPr>
            <a:endParaRPr lang="zh-CN" altLang="zh-CN" sz="2400"/>
          </a:p>
        </p:txBody>
      </p:sp>
      <p:sp>
        <p:nvSpPr>
          <p:cNvPr id="40965" name="AutoShape 4">
            <a:extLst>
              <a:ext uri="{FF2B5EF4-FFF2-40B4-BE49-F238E27FC236}">
                <a16:creationId xmlns:a16="http://schemas.microsoft.com/office/drawing/2014/main" id="{02C387CD-403C-47DF-BE69-F98A6DC7D574}"/>
              </a:ext>
            </a:extLst>
          </p:cNvPr>
          <p:cNvSpPr>
            <a:spLocks/>
          </p:cNvSpPr>
          <p:nvPr/>
        </p:nvSpPr>
        <p:spPr bwMode="auto">
          <a:xfrm>
            <a:off x="4648200" y="1752600"/>
            <a:ext cx="1981200" cy="357188"/>
          </a:xfrm>
          <a:prstGeom prst="accentCallout2">
            <a:avLst>
              <a:gd name="adj1" fmla="val 32000"/>
              <a:gd name="adj2" fmla="val -3847"/>
              <a:gd name="adj3" fmla="val 32000"/>
              <a:gd name="adj4" fmla="val -76282"/>
              <a:gd name="adj5" fmla="val -156000"/>
              <a:gd name="adj6" fmla="val -76921"/>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a:solidFill>
                  <a:srgbClr val="0000FF"/>
                </a:solidFill>
              </a:rPr>
              <a:t>消除编码冗余</a:t>
            </a:r>
          </a:p>
        </p:txBody>
      </p:sp>
      <p:sp>
        <p:nvSpPr>
          <p:cNvPr id="40966" name="AutoShape 5">
            <a:extLst>
              <a:ext uri="{FF2B5EF4-FFF2-40B4-BE49-F238E27FC236}">
                <a16:creationId xmlns:a16="http://schemas.microsoft.com/office/drawing/2014/main" id="{2B197978-4725-4C34-903F-CDD6640A8460}"/>
              </a:ext>
            </a:extLst>
          </p:cNvPr>
          <p:cNvSpPr>
            <a:spLocks/>
          </p:cNvSpPr>
          <p:nvPr/>
        </p:nvSpPr>
        <p:spPr bwMode="auto">
          <a:xfrm>
            <a:off x="4267200" y="2947988"/>
            <a:ext cx="2286000" cy="357187"/>
          </a:xfrm>
          <a:prstGeom prst="accentCallout2">
            <a:avLst>
              <a:gd name="adj1" fmla="val 32000"/>
              <a:gd name="adj2" fmla="val -3333"/>
              <a:gd name="adj3" fmla="val 32000"/>
              <a:gd name="adj4" fmla="val -68056"/>
              <a:gd name="adj5" fmla="val -183556"/>
              <a:gd name="adj6" fmla="val -68611"/>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a:solidFill>
                  <a:srgbClr val="FF0000"/>
                </a:solidFill>
              </a:rPr>
              <a:t>消除像素间冗余</a:t>
            </a:r>
          </a:p>
        </p:txBody>
      </p:sp>
      <p:sp>
        <p:nvSpPr>
          <p:cNvPr id="40967" name="AutoShape 6">
            <a:extLst>
              <a:ext uri="{FF2B5EF4-FFF2-40B4-BE49-F238E27FC236}">
                <a16:creationId xmlns:a16="http://schemas.microsoft.com/office/drawing/2014/main" id="{FA0F824C-2C95-4ACF-AA11-E55CA6F09944}"/>
              </a:ext>
            </a:extLst>
          </p:cNvPr>
          <p:cNvSpPr>
            <a:spLocks/>
          </p:cNvSpPr>
          <p:nvPr/>
        </p:nvSpPr>
        <p:spPr bwMode="auto">
          <a:xfrm>
            <a:off x="4114800" y="3910013"/>
            <a:ext cx="2514600" cy="357187"/>
          </a:xfrm>
          <a:prstGeom prst="accentCallout2">
            <a:avLst>
              <a:gd name="adj1" fmla="val 32000"/>
              <a:gd name="adj2" fmla="val -3032"/>
              <a:gd name="adj3" fmla="val 32000"/>
              <a:gd name="adj4" fmla="val -60102"/>
              <a:gd name="adj5" fmla="val -66667"/>
              <a:gd name="adj6" fmla="val -60606"/>
            </a:avLst>
          </a:prstGeom>
          <a:noFill/>
          <a:ln w="952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a:solidFill>
                  <a:srgbClr val="00CC00"/>
                </a:solidFill>
              </a:rPr>
              <a:t>消除心理视觉冗余</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a:extLst>
              <a:ext uri="{FF2B5EF4-FFF2-40B4-BE49-F238E27FC236}">
                <a16:creationId xmlns:a16="http://schemas.microsoft.com/office/drawing/2014/main" id="{DF71DDE1-457C-4DEB-B238-B20AE377E295}"/>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41987" name="灯片编号占位符 5">
            <a:extLst>
              <a:ext uri="{FF2B5EF4-FFF2-40B4-BE49-F238E27FC236}">
                <a16:creationId xmlns:a16="http://schemas.microsoft.com/office/drawing/2014/main" id="{2A11E4CD-A268-49B3-9DBC-EDFCD0CEF276}"/>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FDA15879-6035-49EC-BEC8-F629B183D01B}" type="slidenum">
              <a:rPr lang="zh-CN" altLang="zh-CN" sz="1200">
                <a:solidFill>
                  <a:schemeClr val="tx1"/>
                </a:solidFill>
              </a:rPr>
              <a:pPr/>
              <a:t>31</a:t>
            </a:fld>
            <a:endParaRPr lang="zh-CN" altLang="zh-CN" sz="1200">
              <a:solidFill>
                <a:schemeClr val="tx1"/>
              </a:solidFill>
            </a:endParaRPr>
          </a:p>
        </p:txBody>
      </p:sp>
      <p:sp>
        <p:nvSpPr>
          <p:cNvPr id="41988" name="Rectangle 2">
            <a:extLst>
              <a:ext uri="{FF2B5EF4-FFF2-40B4-BE49-F238E27FC236}">
                <a16:creationId xmlns:a16="http://schemas.microsoft.com/office/drawing/2014/main" id="{FEECD022-3D40-433F-AE82-1EE6B488293E}"/>
              </a:ext>
            </a:extLst>
          </p:cNvPr>
          <p:cNvSpPr>
            <a:spLocks noGrp="1" noChangeArrowheads="1"/>
          </p:cNvSpPr>
          <p:nvPr>
            <p:ph type="title"/>
          </p:nvPr>
        </p:nvSpPr>
        <p:spPr/>
        <p:txBody>
          <a:bodyPr/>
          <a:lstStyle/>
          <a:p>
            <a:pPr eaLnBrk="1" hangingPunct="1"/>
            <a:r>
              <a:rPr lang="zh-CN" altLang="zh-CN">
                <a:cs typeface="Arial" panose="020B0604020202020204" pitchFamily="34" charset="0"/>
              </a:rPr>
              <a:t>1. Huffman编码</a:t>
            </a:r>
          </a:p>
        </p:txBody>
      </p:sp>
      <p:sp>
        <p:nvSpPr>
          <p:cNvPr id="45059" name="Rectangle 3">
            <a:extLst>
              <a:ext uri="{FF2B5EF4-FFF2-40B4-BE49-F238E27FC236}">
                <a16:creationId xmlns:a16="http://schemas.microsoft.com/office/drawing/2014/main" id="{41BCC7D1-DB0D-4CDA-B658-A5FAA8B4812B}"/>
              </a:ext>
            </a:extLst>
          </p:cNvPr>
          <p:cNvSpPr>
            <a:spLocks noGrp="1" noChangeArrowheads="1"/>
          </p:cNvSpPr>
          <p:nvPr>
            <p:ph type="body" idx="1"/>
          </p:nvPr>
        </p:nvSpPr>
        <p:spPr/>
        <p:txBody>
          <a:bodyPr/>
          <a:lstStyle/>
          <a:p>
            <a:pPr eaLnBrk="1" hangingPunct="1">
              <a:lnSpc>
                <a:spcPct val="90000"/>
              </a:lnSpc>
              <a:buClr>
                <a:schemeClr val="tx1"/>
              </a:buClr>
              <a:buFontTx/>
              <a:buNone/>
            </a:pPr>
            <a:r>
              <a:rPr lang="zh-CN" altLang="zh-CN" sz="1800">
                <a:latin typeface="Arial" panose="020B0604020202020204" pitchFamily="34" charset="0"/>
              </a:rPr>
              <a:t>The Huffman code, developed by D. Huffman in 1952, is a </a:t>
            </a:r>
            <a:r>
              <a:rPr lang="zh-CN" altLang="zh-CN" sz="1800" i="1">
                <a:latin typeface="Arial" panose="020B0604020202020204" pitchFamily="34" charset="0"/>
              </a:rPr>
              <a:t>minimum length code </a:t>
            </a:r>
          </a:p>
          <a:p>
            <a:pPr eaLnBrk="1" hangingPunct="1">
              <a:lnSpc>
                <a:spcPct val="90000"/>
              </a:lnSpc>
              <a:buClr>
                <a:schemeClr val="tx1"/>
              </a:buClr>
              <a:buFontTx/>
              <a:buNone/>
            </a:pPr>
            <a:endParaRPr lang="zh-CN" altLang="zh-CN" sz="1800">
              <a:solidFill>
                <a:srgbClr val="FF0000"/>
              </a:solidFill>
            </a:endParaRPr>
          </a:p>
          <a:p>
            <a:pPr eaLnBrk="1" hangingPunct="1">
              <a:lnSpc>
                <a:spcPct val="90000"/>
              </a:lnSpc>
              <a:buClr>
                <a:schemeClr val="tx1"/>
              </a:buClr>
              <a:buFont typeface="Wingdings" panose="05000000000000000000" pitchFamily="2" charset="2"/>
              <a:buChar char="Ø"/>
            </a:pPr>
            <a:r>
              <a:rPr lang="zh-CN" altLang="zh-CN" sz="1800" b="1">
                <a:solidFill>
                  <a:srgbClr val="0000FF"/>
                </a:solidFill>
              </a:rPr>
              <a:t>思想</a:t>
            </a:r>
            <a:r>
              <a:rPr lang="zh-CN" altLang="zh-CN" sz="1800">
                <a:solidFill>
                  <a:srgbClr val="FF0000"/>
                </a:solidFill>
              </a:rPr>
              <a:t>：</a:t>
            </a:r>
            <a:r>
              <a:rPr lang="zh-CN" altLang="zh-CN" sz="1800">
                <a:latin typeface="Arial" panose="020B0604020202020204" pitchFamily="34" charset="0"/>
              </a:rPr>
              <a:t>根据信源数据符号发生的概率进行编码。</a:t>
            </a:r>
          </a:p>
          <a:p>
            <a:pPr lvl="1" eaLnBrk="1" hangingPunct="1">
              <a:lnSpc>
                <a:spcPct val="90000"/>
              </a:lnSpc>
            </a:pPr>
            <a:r>
              <a:rPr lang="zh-CN" altLang="zh-CN" sz="1600"/>
              <a:t>在信源数据中出现概率越大的符号，相应的编码码长越短；</a:t>
            </a:r>
          </a:p>
          <a:p>
            <a:pPr lvl="1" eaLnBrk="1" hangingPunct="1">
              <a:lnSpc>
                <a:spcPct val="90000"/>
              </a:lnSpc>
            </a:pPr>
            <a:r>
              <a:rPr lang="zh-CN" altLang="zh-CN" sz="1600"/>
              <a:t>出现概率越小的符号，其码长越长。</a:t>
            </a:r>
          </a:p>
          <a:p>
            <a:pPr eaLnBrk="1" hangingPunct="1">
              <a:lnSpc>
                <a:spcPct val="90000"/>
              </a:lnSpc>
              <a:buFont typeface="Wingdings" panose="05000000000000000000" pitchFamily="2" charset="2"/>
              <a:buNone/>
            </a:pPr>
            <a:r>
              <a:rPr lang="zh-CN" altLang="zh-CN" sz="1800">
                <a:solidFill>
                  <a:schemeClr val="tx1"/>
                </a:solidFill>
              </a:rPr>
              <a:t>	</a:t>
            </a:r>
            <a:r>
              <a:rPr lang="zh-CN" altLang="zh-CN" sz="1800">
                <a:latin typeface="Arial" panose="020B0604020202020204" pitchFamily="34" charset="0"/>
              </a:rPr>
              <a:t>从而达到用尽可能少的数据表示信源</a:t>
            </a:r>
            <a:r>
              <a:rPr lang="zh-CN" altLang="zh-CN" sz="1800">
                <a:solidFill>
                  <a:schemeClr val="tx1"/>
                </a:solidFill>
              </a:rPr>
              <a:t>。</a:t>
            </a:r>
          </a:p>
          <a:p>
            <a:pPr eaLnBrk="1" hangingPunct="1">
              <a:lnSpc>
                <a:spcPct val="90000"/>
              </a:lnSpc>
            </a:pPr>
            <a:endParaRPr lang="zh-CN" altLang="zh-CN" sz="1800">
              <a:solidFill>
                <a:schemeClr val="tx1"/>
              </a:solidFill>
            </a:endParaRPr>
          </a:p>
          <a:p>
            <a:pPr eaLnBrk="1" hangingPunct="1">
              <a:lnSpc>
                <a:spcPct val="90000"/>
              </a:lnSpc>
            </a:pPr>
            <a:r>
              <a:rPr lang="zh-CN" altLang="zh-CN" sz="1800">
                <a:solidFill>
                  <a:srgbClr val="FF0000"/>
                </a:solidFill>
                <a:effectLst>
                  <a:outerShdw blurRad="38100" dist="38100" dir="2700000" algn="tl">
                    <a:srgbClr val="000000">
                      <a:alpha val="43137"/>
                    </a:srgbClr>
                  </a:outerShdw>
                </a:effectLst>
                <a:cs typeface="Times New Roman" panose="02020603050405020304" pitchFamily="18" charset="0"/>
              </a:rPr>
              <a:t>构建Huffman编码表</a:t>
            </a:r>
            <a:r>
              <a:rPr lang="zh-CN" altLang="zh-CN" sz="1800">
                <a:solidFill>
                  <a:srgbClr val="FF0000"/>
                </a:solidFill>
                <a:effectLst>
                  <a:outerShdw blurRad="38100" dist="38100" dir="2700000" algn="tl">
                    <a:srgbClr val="000000">
                      <a:alpha val="43137"/>
                    </a:srgbClr>
                  </a:outerShdw>
                </a:effectLst>
              </a:rPr>
              <a:t>步骤</a:t>
            </a:r>
            <a:r>
              <a:rPr lang="zh-CN" altLang="zh-CN" sz="1800">
                <a:solidFill>
                  <a:srgbClr val="FF0000"/>
                </a:solidFill>
              </a:rPr>
              <a:t>：</a:t>
            </a:r>
          </a:p>
          <a:p>
            <a:pPr eaLnBrk="1" hangingPunct="1">
              <a:lnSpc>
                <a:spcPct val="90000"/>
              </a:lnSpc>
              <a:buFont typeface="Wingdings" panose="05000000000000000000" pitchFamily="2" charset="2"/>
              <a:buAutoNum type="arabicPeriod"/>
            </a:pPr>
            <a:r>
              <a:rPr lang="zh-CN" altLang="zh-CN" sz="1800">
                <a:solidFill>
                  <a:schemeClr val="tx1"/>
                </a:solidFill>
                <a:latin typeface="宋体" panose="02010600030101010101" pitchFamily="2" charset="-122"/>
                <a:cs typeface="Times New Roman" panose="02020603050405020304" pitchFamily="18" charset="0"/>
              </a:rPr>
              <a:t>把输入符号按出现的</a:t>
            </a:r>
            <a:r>
              <a:rPr lang="zh-CN" altLang="zh-CN" sz="1800">
                <a:solidFill>
                  <a:srgbClr val="FF0000"/>
                </a:solidFill>
                <a:latin typeface="宋体" panose="02010600030101010101" pitchFamily="2" charset="-122"/>
                <a:cs typeface="Times New Roman" panose="02020603050405020304" pitchFamily="18" charset="0"/>
              </a:rPr>
              <a:t>概率从大到小</a:t>
            </a:r>
            <a:r>
              <a:rPr lang="zh-CN" altLang="zh-CN" sz="1800">
                <a:solidFill>
                  <a:schemeClr val="tx1"/>
                </a:solidFill>
                <a:latin typeface="宋体" panose="02010600030101010101" pitchFamily="2" charset="-122"/>
                <a:cs typeface="Times New Roman" panose="02020603050405020304" pitchFamily="18" charset="0"/>
              </a:rPr>
              <a:t>排列起来,接着把概率最小的两个符号的</a:t>
            </a:r>
            <a:r>
              <a:rPr lang="zh-CN" altLang="zh-CN" sz="1800">
                <a:solidFill>
                  <a:srgbClr val="FF0000"/>
                </a:solidFill>
                <a:latin typeface="宋体" panose="02010600030101010101" pitchFamily="2" charset="-122"/>
                <a:cs typeface="Times New Roman" panose="02020603050405020304" pitchFamily="18" charset="0"/>
              </a:rPr>
              <a:t>概率求和</a:t>
            </a:r>
            <a:r>
              <a:rPr lang="zh-CN" altLang="zh-CN" sz="1800">
                <a:solidFill>
                  <a:schemeClr val="tx1"/>
                </a:solidFill>
                <a:latin typeface="宋体" panose="02010600030101010101" pitchFamily="2" charset="-122"/>
                <a:cs typeface="Times New Roman" panose="02020603050405020304" pitchFamily="18" charset="0"/>
              </a:rPr>
              <a:t>;</a:t>
            </a:r>
          </a:p>
          <a:p>
            <a:pPr eaLnBrk="1" hangingPunct="1">
              <a:lnSpc>
                <a:spcPct val="90000"/>
              </a:lnSpc>
              <a:buFont typeface="Wingdings" panose="05000000000000000000" pitchFamily="2" charset="2"/>
              <a:buAutoNum type="arabicPeriod"/>
            </a:pPr>
            <a:r>
              <a:rPr lang="zh-CN" altLang="zh-CN" sz="1800">
                <a:solidFill>
                  <a:schemeClr val="tx1"/>
                </a:solidFill>
                <a:latin typeface="宋体" panose="02010600030101010101" pitchFamily="2" charset="-122"/>
                <a:cs typeface="Times New Roman" panose="02020603050405020304" pitchFamily="18" charset="0"/>
              </a:rPr>
              <a:t>把它（概率之和）同其余符号概率由大到小</a:t>
            </a:r>
            <a:r>
              <a:rPr lang="zh-CN" altLang="zh-CN" sz="1800">
                <a:solidFill>
                  <a:srgbClr val="FF0000"/>
                </a:solidFill>
                <a:latin typeface="宋体" panose="02010600030101010101" pitchFamily="2" charset="-122"/>
                <a:cs typeface="Times New Roman" panose="02020603050405020304" pitchFamily="18" charset="0"/>
              </a:rPr>
              <a:t>排序</a:t>
            </a:r>
            <a:r>
              <a:rPr lang="zh-CN" altLang="zh-CN" sz="1800">
                <a:solidFill>
                  <a:schemeClr val="tx1"/>
                </a:solidFill>
                <a:latin typeface="宋体" panose="02010600030101010101" pitchFamily="2" charset="-122"/>
                <a:cs typeface="Times New Roman" panose="02020603050405020304" pitchFamily="18" charset="0"/>
              </a:rPr>
              <a:t>,然后把</a:t>
            </a:r>
            <a:r>
              <a:rPr lang="zh-CN" altLang="zh-CN" sz="1800">
                <a:solidFill>
                  <a:srgbClr val="FF0000"/>
                </a:solidFill>
                <a:latin typeface="宋体" panose="02010600030101010101" pitchFamily="2" charset="-122"/>
                <a:cs typeface="Times New Roman" panose="02020603050405020304" pitchFamily="18" charset="0"/>
              </a:rPr>
              <a:t>两个最小概率求和</a:t>
            </a:r>
            <a:r>
              <a:rPr lang="zh-CN" altLang="zh-CN" sz="1800">
                <a:solidFill>
                  <a:schemeClr val="tx1"/>
                </a:solidFill>
                <a:latin typeface="宋体" panose="02010600030101010101" pitchFamily="2" charset="-122"/>
                <a:cs typeface="Times New Roman" panose="02020603050405020304" pitchFamily="18" charset="0"/>
              </a:rPr>
              <a:t>;</a:t>
            </a:r>
          </a:p>
          <a:p>
            <a:pPr eaLnBrk="1" hangingPunct="1">
              <a:lnSpc>
                <a:spcPct val="90000"/>
              </a:lnSpc>
              <a:buFont typeface="Wingdings" panose="05000000000000000000" pitchFamily="2" charset="2"/>
              <a:buAutoNum type="arabicPeriod"/>
            </a:pPr>
            <a:r>
              <a:rPr lang="zh-CN" altLang="zh-CN" sz="1800">
                <a:solidFill>
                  <a:schemeClr val="tx1"/>
                </a:solidFill>
                <a:latin typeface="宋体" panose="02010600030101010101" pitchFamily="2" charset="-122"/>
                <a:cs typeface="Times New Roman" panose="02020603050405020304" pitchFamily="18" charset="0"/>
              </a:rPr>
              <a:t>重复②,直到最后只剩下两个概率为止。</a:t>
            </a:r>
          </a:p>
          <a:p>
            <a:pPr eaLnBrk="1" hangingPunct="1">
              <a:lnSpc>
                <a:spcPct val="90000"/>
              </a:lnSpc>
              <a:buFont typeface="Wingdings" panose="05000000000000000000" pitchFamily="2" charset="2"/>
              <a:buAutoNum type="arabicPeriod"/>
            </a:pPr>
            <a:r>
              <a:rPr lang="zh-CN" altLang="zh-CN" sz="1800">
                <a:solidFill>
                  <a:schemeClr val="tx1"/>
                </a:solidFill>
                <a:latin typeface="宋体" panose="02010600030101010101" pitchFamily="2" charset="-122"/>
                <a:cs typeface="Times New Roman" panose="02020603050405020304" pitchFamily="18" charset="0"/>
              </a:rPr>
              <a:t>从最后两个概率开始逐步向前进行</a:t>
            </a:r>
            <a:r>
              <a:rPr lang="zh-CN" altLang="zh-CN" sz="1800">
                <a:solidFill>
                  <a:srgbClr val="FF0000"/>
                </a:solidFill>
                <a:latin typeface="宋体" panose="02010600030101010101" pitchFamily="2" charset="-122"/>
                <a:cs typeface="Times New Roman" panose="02020603050405020304" pitchFamily="18" charset="0"/>
              </a:rPr>
              <a:t>编码</a:t>
            </a:r>
            <a:r>
              <a:rPr lang="zh-CN" altLang="zh-CN" sz="1800">
                <a:solidFill>
                  <a:schemeClr val="tx1"/>
                </a:solidFill>
                <a:latin typeface="宋体" panose="02010600030101010101" pitchFamily="2" charset="-122"/>
                <a:cs typeface="Times New Roman" panose="02020603050405020304" pitchFamily="18" charset="0"/>
              </a:rPr>
              <a:t>。对于概率大的消息赋予0，小的赋予1。</a:t>
            </a:r>
            <a:endParaRPr lang="en-US" altLang="zh-CN" sz="1800">
              <a:solidFill>
                <a:schemeClr val="tx1"/>
              </a:solidFill>
              <a:latin typeface="宋体" panose="02010600030101010101" pitchFamily="2" charset="-122"/>
              <a:cs typeface="Times New Roman" panose="02020603050405020304" pitchFamily="18" charset="0"/>
            </a:endParaRPr>
          </a:p>
          <a:p>
            <a:pPr eaLnBrk="1" hangingPunct="1">
              <a:lnSpc>
                <a:spcPct val="90000"/>
              </a:lnSpc>
            </a:pPr>
            <a:endParaRPr lang="zh-CN" altLang="zh-C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7" dur="500"/>
                                        <p:tgtEl>
                                          <p:spTgt spid="45059">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10" dur="500"/>
                                        <p:tgtEl>
                                          <p:spTgt spid="45059">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13" dur="500"/>
                                        <p:tgtEl>
                                          <p:spTgt spid="45059">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16" dur="500"/>
                                        <p:tgtEl>
                                          <p:spTgt spid="45059">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5059">
                                            <p:txEl>
                                              <p:pRg st="7" end="7"/>
                                            </p:txEl>
                                          </p:spTgt>
                                        </p:tgtEl>
                                        <p:attrNameLst>
                                          <p:attrName>style.visibility</p:attrName>
                                        </p:attrNameLst>
                                      </p:cBhvr>
                                      <p:to>
                                        <p:strVal val="visible"/>
                                      </p:to>
                                    </p:set>
                                    <p:animEffect transition="in" filter="blinds(horizontal)">
                                      <p:cBhvr>
                                        <p:cTn id="21" dur="500"/>
                                        <p:tgtEl>
                                          <p:spTgt spid="45059">
                                            <p:txEl>
                                              <p:pRg st="7" end="7"/>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5059">
                                            <p:txEl>
                                              <p:pRg st="8" end="8"/>
                                            </p:txEl>
                                          </p:spTgt>
                                        </p:tgtEl>
                                        <p:attrNameLst>
                                          <p:attrName>style.visibility</p:attrName>
                                        </p:attrNameLst>
                                      </p:cBhvr>
                                      <p:to>
                                        <p:strVal val="visible"/>
                                      </p:to>
                                    </p:set>
                                    <p:animEffect transition="in" filter="blinds(horizontal)">
                                      <p:cBhvr>
                                        <p:cTn id="24" dur="500"/>
                                        <p:tgtEl>
                                          <p:spTgt spid="45059">
                                            <p:txEl>
                                              <p:pRg st="8" end="8"/>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5059">
                                            <p:txEl>
                                              <p:pRg st="9" end="9"/>
                                            </p:txEl>
                                          </p:spTgt>
                                        </p:tgtEl>
                                        <p:attrNameLst>
                                          <p:attrName>style.visibility</p:attrName>
                                        </p:attrNameLst>
                                      </p:cBhvr>
                                      <p:to>
                                        <p:strVal val="visible"/>
                                      </p:to>
                                    </p:set>
                                    <p:animEffect transition="in" filter="blinds(horizontal)">
                                      <p:cBhvr>
                                        <p:cTn id="27" dur="500"/>
                                        <p:tgtEl>
                                          <p:spTgt spid="45059">
                                            <p:txEl>
                                              <p:pRg st="9" end="9"/>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059">
                                            <p:txEl>
                                              <p:pRg st="10" end="10"/>
                                            </p:txEl>
                                          </p:spTgt>
                                        </p:tgtEl>
                                        <p:attrNameLst>
                                          <p:attrName>style.visibility</p:attrName>
                                        </p:attrNameLst>
                                      </p:cBhvr>
                                      <p:to>
                                        <p:strVal val="visible"/>
                                      </p:to>
                                    </p:set>
                                    <p:animEffect transition="in" filter="blinds(horizontal)">
                                      <p:cBhvr>
                                        <p:cTn id="30" dur="500"/>
                                        <p:tgtEl>
                                          <p:spTgt spid="45059">
                                            <p:txEl>
                                              <p:pRg st="10" end="1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5059">
                                            <p:txEl>
                                              <p:pRg st="11" end="11"/>
                                            </p:txEl>
                                          </p:spTgt>
                                        </p:tgtEl>
                                        <p:attrNameLst>
                                          <p:attrName>style.visibility</p:attrName>
                                        </p:attrNameLst>
                                      </p:cBhvr>
                                      <p:to>
                                        <p:strVal val="visible"/>
                                      </p:to>
                                    </p:set>
                                    <p:animEffect transition="in" filter="blinds(horizontal)">
                                      <p:cBhvr>
                                        <p:cTn id="35" dur="500"/>
                                        <p:tgtEl>
                                          <p:spTgt spid="450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a:extLst>
              <a:ext uri="{FF2B5EF4-FFF2-40B4-BE49-F238E27FC236}">
                <a16:creationId xmlns:a16="http://schemas.microsoft.com/office/drawing/2014/main" id="{F2D62E10-21F4-4BA6-9338-3D029CBAE0EF}"/>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43011" name="灯片编号占位符 5">
            <a:extLst>
              <a:ext uri="{FF2B5EF4-FFF2-40B4-BE49-F238E27FC236}">
                <a16:creationId xmlns:a16="http://schemas.microsoft.com/office/drawing/2014/main" id="{15783253-27E7-44EE-89B5-2536163152C4}"/>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1386564-3B86-4648-AA8B-D361B25BACE2}" type="slidenum">
              <a:rPr lang="zh-CN" altLang="zh-CN" sz="1200">
                <a:solidFill>
                  <a:schemeClr val="tx1"/>
                </a:solidFill>
              </a:rPr>
              <a:pPr/>
              <a:t>32</a:t>
            </a:fld>
            <a:endParaRPr lang="zh-CN" altLang="zh-CN" sz="1200">
              <a:solidFill>
                <a:schemeClr val="tx1"/>
              </a:solidFill>
            </a:endParaRPr>
          </a:p>
        </p:txBody>
      </p:sp>
      <p:sp>
        <p:nvSpPr>
          <p:cNvPr id="43012" name="Rectangle 2">
            <a:extLst>
              <a:ext uri="{FF2B5EF4-FFF2-40B4-BE49-F238E27FC236}">
                <a16:creationId xmlns:a16="http://schemas.microsoft.com/office/drawing/2014/main" id="{EB4ADD0D-AA78-4796-ABD1-FA78E025F5E3}"/>
              </a:ext>
            </a:extLst>
          </p:cNvPr>
          <p:cNvSpPr>
            <a:spLocks noGrp="1" noChangeArrowheads="1"/>
          </p:cNvSpPr>
          <p:nvPr>
            <p:ph type="title"/>
          </p:nvPr>
        </p:nvSpPr>
        <p:spPr/>
        <p:txBody>
          <a:bodyPr/>
          <a:lstStyle/>
          <a:p>
            <a:pPr eaLnBrk="1" hangingPunct="1"/>
            <a:endParaRPr lang="zh-CN" altLang="zh-CN"/>
          </a:p>
        </p:txBody>
      </p:sp>
      <p:sp>
        <p:nvSpPr>
          <p:cNvPr id="46083" name="Rectangle 3">
            <a:extLst>
              <a:ext uri="{FF2B5EF4-FFF2-40B4-BE49-F238E27FC236}">
                <a16:creationId xmlns:a16="http://schemas.microsoft.com/office/drawing/2014/main" id="{09952703-776A-4577-AE04-599E1DD35BD0}"/>
              </a:ext>
            </a:extLst>
          </p:cNvPr>
          <p:cNvSpPr>
            <a:spLocks noGrp="1" noChangeArrowheads="1"/>
          </p:cNvSpPr>
          <p:nvPr>
            <p:ph type="body" idx="1"/>
          </p:nvPr>
        </p:nvSpPr>
        <p:spPr>
          <a:extLst>
            <a:ext uri="{909E8E84-426E-40DD-AFC4-6F175D3DCCD1}">
              <a14:hiddenFill xmlns:a14="http://schemas.microsoft.com/office/drawing/2010/main">
                <a:solidFill>
                  <a:srgbClr val="663300"/>
                </a:solidFill>
              </a14:hiddenFill>
            </a:ext>
          </a:extLst>
        </p:spPr>
        <p:txBody>
          <a:bodyPr/>
          <a:lstStyle/>
          <a:p>
            <a:pPr algn="just">
              <a:spcBef>
                <a:spcPct val="0"/>
              </a:spcBef>
              <a:buClrTx/>
              <a:buSzTx/>
              <a:buFontTx/>
              <a:buNone/>
              <a:defRPr/>
            </a:pPr>
            <a:r>
              <a:rPr lang="zh-CN" altLang="zh-CN"/>
              <a:t>    </a:t>
            </a:r>
            <a:r>
              <a:rPr lang="zh-CN" altLang="zh-CN">
                <a:effectLst>
                  <a:outerShdw blurRad="38100" dist="38100" dir="2700000" algn="tl">
                    <a:srgbClr val="C0C0C0"/>
                  </a:outerShdw>
                </a:effectLst>
              </a:rPr>
              <a:t>信源 </a:t>
            </a:r>
            <a:r>
              <a:rPr lang="zh-CN" altLang="zh-CN" b="1">
                <a:effectLst>
                  <a:outerShdw blurRad="38100" dist="38100" dir="2700000" algn="tl">
                    <a:srgbClr val="C0C0C0"/>
                  </a:outerShdw>
                </a:effectLst>
              </a:rPr>
              <a:t>A</a:t>
            </a:r>
            <a:r>
              <a:rPr lang="zh-CN" altLang="zh-CN">
                <a:effectLst>
                  <a:outerShdw blurRad="38100" dist="38100" dir="2700000" algn="tl">
                    <a:srgbClr val="C0C0C0"/>
                  </a:outerShdw>
                </a:effectLst>
              </a:rPr>
              <a:t>={a1, a2, a3, a4, a5, a6}，其概率分布为</a:t>
            </a:r>
          </a:p>
          <a:p>
            <a:pPr algn="just">
              <a:spcBef>
                <a:spcPct val="0"/>
              </a:spcBef>
              <a:buClrTx/>
              <a:buSzTx/>
              <a:buFontTx/>
              <a:buNone/>
              <a:defRPr/>
            </a:pPr>
            <a:r>
              <a:rPr lang="zh-CN" altLang="zh-CN">
                <a:effectLst>
                  <a:outerShdw blurRad="38100" dist="38100" dir="2700000" algn="tl">
                    <a:srgbClr val="C0C0C0"/>
                  </a:outerShdw>
                </a:effectLst>
              </a:rPr>
              <a:t>		p1=0.1  </a:t>
            </a:r>
          </a:p>
          <a:p>
            <a:pPr algn="just">
              <a:spcBef>
                <a:spcPct val="0"/>
              </a:spcBef>
              <a:buClrTx/>
              <a:buSzTx/>
              <a:buFontTx/>
              <a:buNone/>
              <a:defRPr/>
            </a:pPr>
            <a:r>
              <a:rPr lang="zh-CN" altLang="zh-CN">
                <a:effectLst>
                  <a:outerShdw blurRad="38100" dist="38100" dir="2700000" algn="tl">
                    <a:srgbClr val="C0C0C0"/>
                  </a:outerShdw>
                </a:effectLst>
              </a:rPr>
              <a:t>		p2=0.4  </a:t>
            </a:r>
          </a:p>
          <a:p>
            <a:pPr algn="just">
              <a:spcBef>
                <a:spcPct val="0"/>
              </a:spcBef>
              <a:buClrTx/>
              <a:buSzTx/>
              <a:buFontTx/>
              <a:buNone/>
              <a:defRPr/>
            </a:pPr>
            <a:r>
              <a:rPr lang="zh-CN" altLang="zh-CN">
                <a:effectLst>
                  <a:outerShdw blurRad="38100" dist="38100" dir="2700000" algn="tl">
                    <a:srgbClr val="C0C0C0"/>
                  </a:outerShdw>
                </a:effectLst>
              </a:rPr>
              <a:t>		p3=0.06  </a:t>
            </a:r>
          </a:p>
          <a:p>
            <a:pPr algn="just">
              <a:spcBef>
                <a:spcPct val="0"/>
              </a:spcBef>
              <a:buClrTx/>
              <a:buSzTx/>
              <a:buFontTx/>
              <a:buNone/>
              <a:defRPr/>
            </a:pPr>
            <a:r>
              <a:rPr lang="zh-CN" altLang="zh-CN">
                <a:effectLst>
                  <a:outerShdw blurRad="38100" dist="38100" dir="2700000" algn="tl">
                    <a:srgbClr val="C0C0C0"/>
                  </a:outerShdw>
                </a:effectLst>
              </a:rPr>
              <a:t>		p4=0.1  </a:t>
            </a:r>
          </a:p>
          <a:p>
            <a:pPr algn="just">
              <a:spcBef>
                <a:spcPct val="0"/>
              </a:spcBef>
              <a:buClrTx/>
              <a:buSzTx/>
              <a:buFontTx/>
              <a:buNone/>
              <a:defRPr/>
            </a:pPr>
            <a:r>
              <a:rPr lang="zh-CN" altLang="zh-CN">
                <a:effectLst>
                  <a:outerShdw blurRad="38100" dist="38100" dir="2700000" algn="tl">
                    <a:srgbClr val="C0C0C0"/>
                  </a:outerShdw>
                </a:effectLst>
              </a:rPr>
              <a:t>		p5=0.04  </a:t>
            </a:r>
          </a:p>
          <a:p>
            <a:pPr algn="just">
              <a:spcBef>
                <a:spcPct val="0"/>
              </a:spcBef>
              <a:buClrTx/>
              <a:buSzTx/>
              <a:buFontTx/>
              <a:buNone/>
              <a:defRPr/>
            </a:pPr>
            <a:r>
              <a:rPr lang="zh-CN" altLang="zh-CN">
                <a:effectLst>
                  <a:outerShdw blurRad="38100" dist="38100" dir="2700000" algn="tl">
                    <a:srgbClr val="C0C0C0"/>
                  </a:outerShdw>
                </a:effectLst>
              </a:rPr>
              <a:t>		p6=0.3，</a:t>
            </a:r>
          </a:p>
          <a:p>
            <a:pPr algn="just">
              <a:spcBef>
                <a:spcPct val="0"/>
              </a:spcBef>
              <a:buClrTx/>
              <a:buSzTx/>
              <a:buFontTx/>
              <a:buNone/>
              <a:defRPr/>
            </a:pPr>
            <a:r>
              <a:rPr lang="zh-CN" altLang="zh-CN">
                <a:effectLst>
                  <a:outerShdw blurRad="38100" dist="38100" dir="2700000" algn="tl">
                    <a:srgbClr val="C0C0C0"/>
                  </a:outerShdw>
                </a:effectLst>
              </a:rPr>
              <a:t>	求Huffman码。</a:t>
            </a:r>
          </a:p>
        </p:txBody>
      </p:sp>
      <p:sp>
        <p:nvSpPr>
          <p:cNvPr id="43014" name="Rectangle 4">
            <a:extLst>
              <a:ext uri="{FF2B5EF4-FFF2-40B4-BE49-F238E27FC236}">
                <a16:creationId xmlns:a16="http://schemas.microsoft.com/office/drawing/2014/main" id="{22847710-3D6D-406B-98EC-F464EBFC1F71}"/>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a:extLst>
              <a:ext uri="{FF2B5EF4-FFF2-40B4-BE49-F238E27FC236}">
                <a16:creationId xmlns:a16="http://schemas.microsoft.com/office/drawing/2014/main" id="{9221339E-B872-441B-BFAE-53F6F26D8795}"/>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44035" name="灯片编号占位符 5">
            <a:extLst>
              <a:ext uri="{FF2B5EF4-FFF2-40B4-BE49-F238E27FC236}">
                <a16:creationId xmlns:a16="http://schemas.microsoft.com/office/drawing/2014/main" id="{A18AC521-3097-455E-97D6-5A0F42D94177}"/>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1855E77E-1290-4309-9957-28DA3BCD4116}" type="slidenum">
              <a:rPr lang="zh-CN" altLang="zh-CN" sz="1200">
                <a:solidFill>
                  <a:schemeClr val="tx1"/>
                </a:solidFill>
              </a:rPr>
              <a:pPr/>
              <a:t>33</a:t>
            </a:fld>
            <a:endParaRPr lang="zh-CN" altLang="zh-CN" sz="1200">
              <a:solidFill>
                <a:schemeClr val="tx1"/>
              </a:solidFill>
            </a:endParaRPr>
          </a:p>
        </p:txBody>
      </p:sp>
      <p:sp>
        <p:nvSpPr>
          <p:cNvPr id="44036" name="Rectangle 2">
            <a:extLst>
              <a:ext uri="{FF2B5EF4-FFF2-40B4-BE49-F238E27FC236}">
                <a16:creationId xmlns:a16="http://schemas.microsoft.com/office/drawing/2014/main" id="{FF46C8AB-2AB6-472D-A96C-4D22B00E8BE3}"/>
              </a:ext>
            </a:extLst>
          </p:cNvPr>
          <p:cNvSpPr>
            <a:spLocks noGrp="1" noChangeArrowheads="1"/>
          </p:cNvSpPr>
          <p:nvPr>
            <p:ph type="title"/>
          </p:nvPr>
        </p:nvSpPr>
        <p:spPr>
          <a:xfrm>
            <a:off x="574675" y="447675"/>
            <a:ext cx="8001000" cy="390525"/>
          </a:xfrm>
        </p:spPr>
        <p:txBody>
          <a:bodyPr/>
          <a:lstStyle/>
          <a:p>
            <a:pPr eaLnBrk="1" hangingPunct="1"/>
            <a:endParaRPr lang="zh-CN" altLang="zh-CN">
              <a:solidFill>
                <a:schemeClr val="tx1"/>
              </a:solidFill>
              <a:latin typeface="华文新魏" panose="02010800040101010101" pitchFamily="2" charset="-122"/>
              <a:ea typeface="华文新魏" panose="02010800040101010101" pitchFamily="2" charset="-122"/>
            </a:endParaRPr>
          </a:p>
        </p:txBody>
      </p:sp>
      <p:sp>
        <p:nvSpPr>
          <p:cNvPr id="44037" name="Text Box 3">
            <a:extLst>
              <a:ext uri="{FF2B5EF4-FFF2-40B4-BE49-F238E27FC236}">
                <a16:creationId xmlns:a16="http://schemas.microsoft.com/office/drawing/2014/main" id="{B35960BC-81D3-465F-BB7A-9DACB3B1C994}"/>
              </a:ext>
            </a:extLst>
          </p:cNvPr>
          <p:cNvSpPr txBox="1">
            <a:spLocks noChangeArrowheads="1"/>
          </p:cNvSpPr>
          <p:nvPr/>
        </p:nvSpPr>
        <p:spPr bwMode="auto">
          <a:xfrm>
            <a:off x="1050925" y="2058988"/>
            <a:ext cx="996950" cy="3503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a</a:t>
            </a:r>
            <a:r>
              <a:rPr lang="zh-CN" altLang="zh-CN" sz="3200" baseline="-25000">
                <a:solidFill>
                  <a:schemeClr val="tx1"/>
                </a:solidFill>
                <a:latin typeface="Times New Roman" panose="02020603050405020304" pitchFamily="18" charset="0"/>
                <a:ea typeface="华文新魏" panose="02010800040101010101" pitchFamily="2" charset="-122"/>
              </a:rPr>
              <a:t>2</a:t>
            </a: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5</a:t>
            </a:r>
          </a:p>
        </p:txBody>
      </p:sp>
      <p:sp>
        <p:nvSpPr>
          <p:cNvPr id="44038" name="Text Box 4">
            <a:extLst>
              <a:ext uri="{FF2B5EF4-FFF2-40B4-BE49-F238E27FC236}">
                <a16:creationId xmlns:a16="http://schemas.microsoft.com/office/drawing/2014/main" id="{A26DDE76-2729-466A-B586-602799AEEFEB}"/>
              </a:ext>
            </a:extLst>
          </p:cNvPr>
          <p:cNvSpPr txBox="1">
            <a:spLocks noChangeArrowheads="1"/>
          </p:cNvSpPr>
          <p:nvPr/>
        </p:nvSpPr>
        <p:spPr bwMode="auto">
          <a:xfrm>
            <a:off x="1924050" y="2057400"/>
            <a:ext cx="1809750" cy="35036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输入概率</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0.06</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0.04</a:t>
            </a:r>
          </a:p>
        </p:txBody>
      </p:sp>
      <p:sp>
        <p:nvSpPr>
          <p:cNvPr id="47109" name="Text Box 5">
            <a:extLst>
              <a:ext uri="{FF2B5EF4-FFF2-40B4-BE49-F238E27FC236}">
                <a16:creationId xmlns:a16="http://schemas.microsoft.com/office/drawing/2014/main" id="{6F808318-9292-4A7F-8F3B-88FC05A33919}"/>
              </a:ext>
            </a:extLst>
          </p:cNvPr>
          <p:cNvSpPr txBox="1">
            <a:spLocks noChangeArrowheads="1"/>
          </p:cNvSpPr>
          <p:nvPr/>
        </p:nvSpPr>
        <p:spPr bwMode="auto">
          <a:xfrm>
            <a:off x="3549650" y="2057400"/>
            <a:ext cx="1403350" cy="3016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第一步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p:txBody>
      </p:sp>
      <p:grpSp>
        <p:nvGrpSpPr>
          <p:cNvPr id="47110" name="Group 6">
            <a:extLst>
              <a:ext uri="{FF2B5EF4-FFF2-40B4-BE49-F238E27FC236}">
                <a16:creationId xmlns:a16="http://schemas.microsoft.com/office/drawing/2014/main" id="{E3C9FB6D-BEA6-47F3-ACA5-B6F16856AE7F}"/>
              </a:ext>
            </a:extLst>
          </p:cNvPr>
          <p:cNvGrpSpPr>
            <a:grpSpLocks/>
          </p:cNvGrpSpPr>
          <p:nvPr/>
        </p:nvGrpSpPr>
        <p:grpSpPr bwMode="auto">
          <a:xfrm>
            <a:off x="3276600" y="4800600"/>
            <a:ext cx="685800" cy="457200"/>
            <a:chOff x="0" y="0"/>
            <a:chExt cx="432" cy="288"/>
          </a:xfrm>
        </p:grpSpPr>
        <p:sp>
          <p:nvSpPr>
            <p:cNvPr id="44043" name="AutoShape 7">
              <a:extLst>
                <a:ext uri="{FF2B5EF4-FFF2-40B4-BE49-F238E27FC236}">
                  <a16:creationId xmlns:a16="http://schemas.microsoft.com/office/drawing/2014/main" id="{3598E4DB-1F60-4286-97F4-DC80979F3357}"/>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44044" name="AutoShape 8">
              <a:extLst>
                <a:ext uri="{FF2B5EF4-FFF2-40B4-BE49-F238E27FC236}">
                  <a16:creationId xmlns:a16="http://schemas.microsoft.com/office/drawing/2014/main" id="{03F29E19-D935-4C8E-B9AE-E79126F14DCF}"/>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4041" name="Rectangle 9">
            <a:extLst>
              <a:ext uri="{FF2B5EF4-FFF2-40B4-BE49-F238E27FC236}">
                <a16:creationId xmlns:a16="http://schemas.microsoft.com/office/drawing/2014/main" id="{BC7A0BFF-1DD3-4845-B2D4-131F86EED99E}"/>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
        <p:nvSpPr>
          <p:cNvPr id="44042" name="Rectangle 10">
            <a:extLst>
              <a:ext uri="{FF2B5EF4-FFF2-40B4-BE49-F238E27FC236}">
                <a16:creationId xmlns:a16="http://schemas.microsoft.com/office/drawing/2014/main" id="{51D6CB0F-6E98-40DE-92C5-92D0F648C599}"/>
              </a:ext>
            </a:extLst>
          </p:cNvPr>
          <p:cNvSpPr>
            <a:spLocks noGrp="1" noChangeArrowheads="1"/>
          </p:cNvSpPr>
          <p:nvPr>
            <p:ph type="body" idx="1"/>
          </p:nvPr>
        </p:nvSpPr>
        <p:spPr/>
        <p:txBody>
          <a:bodyPr/>
          <a:lstStyle/>
          <a:p>
            <a:pPr eaLnBrk="1" hangingPunct="1"/>
            <a:r>
              <a:rPr lang="zh-CN" altLang="zh-CN">
                <a:solidFill>
                  <a:schemeClr val="tx1"/>
                </a:solidFill>
                <a:latin typeface="宋体" panose="02010600030101010101" pitchFamily="2" charset="-122"/>
                <a:cs typeface="Times New Roman" panose="02020603050405020304" pitchFamily="18" charset="0"/>
              </a:rPr>
              <a:t>把输入符号按出现的</a:t>
            </a:r>
            <a:r>
              <a:rPr lang="zh-CN" altLang="zh-CN">
                <a:solidFill>
                  <a:srgbClr val="FF0000"/>
                </a:solidFill>
                <a:latin typeface="宋体" panose="02010600030101010101" pitchFamily="2" charset="-122"/>
                <a:cs typeface="Times New Roman" panose="02020603050405020304" pitchFamily="18" charset="0"/>
              </a:rPr>
              <a:t>概率从大到小</a:t>
            </a:r>
            <a:r>
              <a:rPr lang="zh-CN" altLang="zh-CN">
                <a:solidFill>
                  <a:schemeClr val="tx1"/>
                </a:solidFill>
                <a:latin typeface="宋体" panose="02010600030101010101" pitchFamily="2" charset="-122"/>
                <a:cs typeface="Times New Roman" panose="02020603050405020304" pitchFamily="18" charset="0"/>
              </a:rPr>
              <a:t>排列起来,接着把概率最小的两个符号的</a:t>
            </a:r>
            <a:r>
              <a:rPr lang="zh-CN" altLang="zh-CN">
                <a:solidFill>
                  <a:srgbClr val="FF0000"/>
                </a:solidFill>
                <a:latin typeface="宋体" panose="02010600030101010101" pitchFamily="2" charset="-122"/>
                <a:cs typeface="Times New Roman" panose="02020603050405020304" pitchFamily="18" charset="0"/>
              </a:rPr>
              <a:t>概率求和</a:t>
            </a:r>
            <a:r>
              <a:rPr lang="zh-CN" altLang="zh-CN">
                <a:solidFill>
                  <a:schemeClr val="tx1"/>
                </a:solidFill>
                <a:latin typeface="宋体" panose="02010600030101010101" pitchFamily="2" charset="-122"/>
                <a:cs typeface="Times New Roman" panose="02020603050405020304" pitchFamily="18" charset="0"/>
              </a:rPr>
              <a:t>;</a:t>
            </a:r>
          </a:p>
          <a:p>
            <a:pPr eaLnBrk="1" hangingPunct="1"/>
            <a:endParaRPr lang="zh-CN"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iterate type="wd">
                                    <p:tmPct val="100000"/>
                                  </p:iterate>
                                  <p:childTnLst>
                                    <p:set>
                                      <p:cBhvr>
                                        <p:cTn id="6" dur="1" fill="hold">
                                          <p:stCondLst>
                                            <p:cond delay="0"/>
                                          </p:stCondLst>
                                        </p:cTn>
                                        <p:tgtEl>
                                          <p:spTgt spid="47109"/>
                                        </p:tgtEl>
                                        <p:attrNameLst>
                                          <p:attrName>style.visibility</p:attrName>
                                        </p:attrNameLst>
                                      </p:cBhvr>
                                      <p:to>
                                        <p:strVal val="visible"/>
                                      </p:to>
                                    </p:set>
                                    <p:animEffect transition="in" filter="wipe(up)">
                                      <p:cBhvr>
                                        <p:cTn id="7" dur="300"/>
                                        <p:tgtEl>
                                          <p:spTgt spid="47109"/>
                                        </p:tgtEl>
                                      </p:cBhvr>
                                    </p:animEffect>
                                  </p:childTnLst>
                                </p:cTn>
                              </p:par>
                            </p:childTnLst>
                          </p:cTn>
                        </p:par>
                        <p:par>
                          <p:cTn id="8" fill="hold" nodeType="afterGroup">
                            <p:stCondLst>
                              <p:cond delay="300"/>
                            </p:stCondLst>
                            <p:childTnLst>
                              <p:par>
                                <p:cTn id="9" presetID="22" presetClass="entr" presetSubtype="8" fill="hold" nodeType="afterEffect">
                                  <p:stCondLst>
                                    <p:cond delay="5000"/>
                                  </p:stCondLst>
                                  <p:childTnLst>
                                    <p:set>
                                      <p:cBhvr>
                                        <p:cTn id="10" dur="1" fill="hold">
                                          <p:stCondLst>
                                            <p:cond delay="0"/>
                                          </p:stCondLst>
                                        </p:cTn>
                                        <p:tgtEl>
                                          <p:spTgt spid="47110"/>
                                        </p:tgtEl>
                                        <p:attrNameLst>
                                          <p:attrName>style.visibility</p:attrName>
                                        </p:attrNameLst>
                                      </p:cBhvr>
                                      <p:to>
                                        <p:strVal val="visible"/>
                                      </p:to>
                                    </p:set>
                                    <p:animEffect transition="in" filter="wipe(left)">
                                      <p:cBhvr>
                                        <p:cTn id="11"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日期占位符 3">
            <a:extLst>
              <a:ext uri="{FF2B5EF4-FFF2-40B4-BE49-F238E27FC236}">
                <a16:creationId xmlns:a16="http://schemas.microsoft.com/office/drawing/2014/main" id="{0B4DEB9D-21C4-4927-8DCF-45EA58E6CC28}"/>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45059" name="灯片编号占位符 5">
            <a:extLst>
              <a:ext uri="{FF2B5EF4-FFF2-40B4-BE49-F238E27FC236}">
                <a16:creationId xmlns:a16="http://schemas.microsoft.com/office/drawing/2014/main" id="{63CD35FE-9A4E-4542-BD69-66D095BC3EDC}"/>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8DC7B3B-9D01-432C-8C15-117C07796EF9}" type="slidenum">
              <a:rPr lang="zh-CN" altLang="zh-CN" sz="1200">
                <a:solidFill>
                  <a:schemeClr val="tx1"/>
                </a:solidFill>
              </a:rPr>
              <a:pPr/>
              <a:t>34</a:t>
            </a:fld>
            <a:endParaRPr lang="zh-CN" altLang="zh-CN" sz="1200">
              <a:solidFill>
                <a:schemeClr val="tx1"/>
              </a:solidFill>
            </a:endParaRPr>
          </a:p>
        </p:txBody>
      </p:sp>
      <p:sp>
        <p:nvSpPr>
          <p:cNvPr id="45060" name="Rectangle 2">
            <a:extLst>
              <a:ext uri="{FF2B5EF4-FFF2-40B4-BE49-F238E27FC236}">
                <a16:creationId xmlns:a16="http://schemas.microsoft.com/office/drawing/2014/main" id="{4766A84E-9818-4759-8DC2-B579F86D6048}"/>
              </a:ext>
            </a:extLst>
          </p:cNvPr>
          <p:cNvSpPr>
            <a:spLocks noGrp="1" noChangeArrowheads="1"/>
          </p:cNvSpPr>
          <p:nvPr>
            <p:ph type="title"/>
          </p:nvPr>
        </p:nvSpPr>
        <p:spPr>
          <a:xfrm>
            <a:off x="574675" y="447675"/>
            <a:ext cx="8001000" cy="390525"/>
          </a:xfrm>
        </p:spPr>
        <p:txBody>
          <a:bodyPr/>
          <a:lstStyle/>
          <a:p>
            <a:pPr eaLnBrk="1" hangingPunct="1"/>
            <a:r>
              <a:rPr lang="zh-CN" altLang="zh-CN">
                <a:solidFill>
                  <a:schemeClr val="tx1"/>
                </a:solidFill>
                <a:ea typeface="华文新魏" panose="02010800040101010101" pitchFamily="2" charset="-122"/>
              </a:rPr>
              <a:t>Huffman</a:t>
            </a:r>
            <a:r>
              <a:rPr lang="zh-CN" altLang="zh-CN">
                <a:solidFill>
                  <a:schemeClr val="tx1"/>
                </a:solidFill>
                <a:latin typeface="华文新魏" panose="02010800040101010101" pitchFamily="2" charset="-122"/>
                <a:ea typeface="华文新魏" panose="02010800040101010101" pitchFamily="2" charset="-122"/>
              </a:rPr>
              <a:t>编码</a:t>
            </a:r>
          </a:p>
        </p:txBody>
      </p:sp>
      <p:sp>
        <p:nvSpPr>
          <p:cNvPr id="45061" name="Text Box 3">
            <a:extLst>
              <a:ext uri="{FF2B5EF4-FFF2-40B4-BE49-F238E27FC236}">
                <a16:creationId xmlns:a16="http://schemas.microsoft.com/office/drawing/2014/main" id="{B126B837-B671-46F5-9FDC-5B24E8C38325}"/>
              </a:ext>
            </a:extLst>
          </p:cNvPr>
          <p:cNvSpPr txBox="1">
            <a:spLocks noChangeArrowheads="1"/>
          </p:cNvSpPr>
          <p:nvPr/>
        </p:nvSpPr>
        <p:spPr bwMode="auto">
          <a:xfrm>
            <a:off x="1924050" y="2057400"/>
            <a:ext cx="1809750" cy="35036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输入概率</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0.06</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0.04</a:t>
            </a:r>
          </a:p>
        </p:txBody>
      </p:sp>
      <p:sp>
        <p:nvSpPr>
          <p:cNvPr id="45062" name="Text Box 4">
            <a:extLst>
              <a:ext uri="{FF2B5EF4-FFF2-40B4-BE49-F238E27FC236}">
                <a16:creationId xmlns:a16="http://schemas.microsoft.com/office/drawing/2014/main" id="{7D429130-4BBC-49FF-93F7-2252FF3D58F9}"/>
              </a:ext>
            </a:extLst>
          </p:cNvPr>
          <p:cNvSpPr txBox="1">
            <a:spLocks noChangeArrowheads="1"/>
          </p:cNvSpPr>
          <p:nvPr/>
        </p:nvSpPr>
        <p:spPr bwMode="auto">
          <a:xfrm>
            <a:off x="3549650" y="2057400"/>
            <a:ext cx="1403350" cy="3016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第一步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p:txBody>
      </p:sp>
      <p:grpSp>
        <p:nvGrpSpPr>
          <p:cNvPr id="45063" name="Group 5">
            <a:extLst>
              <a:ext uri="{FF2B5EF4-FFF2-40B4-BE49-F238E27FC236}">
                <a16:creationId xmlns:a16="http://schemas.microsoft.com/office/drawing/2014/main" id="{7AC72168-6E2A-42C5-BA18-7CBBBB594512}"/>
              </a:ext>
            </a:extLst>
          </p:cNvPr>
          <p:cNvGrpSpPr>
            <a:grpSpLocks/>
          </p:cNvGrpSpPr>
          <p:nvPr/>
        </p:nvGrpSpPr>
        <p:grpSpPr bwMode="auto">
          <a:xfrm>
            <a:off x="3276600" y="4800600"/>
            <a:ext cx="685800" cy="457200"/>
            <a:chOff x="0" y="0"/>
            <a:chExt cx="432" cy="288"/>
          </a:xfrm>
        </p:grpSpPr>
        <p:sp>
          <p:nvSpPr>
            <p:cNvPr id="45072" name="AutoShape 6">
              <a:extLst>
                <a:ext uri="{FF2B5EF4-FFF2-40B4-BE49-F238E27FC236}">
                  <a16:creationId xmlns:a16="http://schemas.microsoft.com/office/drawing/2014/main" id="{0F6721AF-178E-44AD-BD73-BE73674C63B7}"/>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45073" name="AutoShape 7">
              <a:extLst>
                <a:ext uri="{FF2B5EF4-FFF2-40B4-BE49-F238E27FC236}">
                  <a16:creationId xmlns:a16="http://schemas.microsoft.com/office/drawing/2014/main" id="{A1C12A3D-9553-4A4D-85BE-2005F9C2A655}"/>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136" name="Text Box 8">
            <a:extLst>
              <a:ext uri="{FF2B5EF4-FFF2-40B4-BE49-F238E27FC236}">
                <a16:creationId xmlns:a16="http://schemas.microsoft.com/office/drawing/2014/main" id="{8506FCF1-B67A-41FB-A71C-44FC93A43E94}"/>
              </a:ext>
            </a:extLst>
          </p:cNvPr>
          <p:cNvSpPr txBox="1">
            <a:spLocks noChangeArrowheads="1"/>
          </p:cNvSpPr>
          <p:nvPr/>
        </p:nvSpPr>
        <p:spPr bwMode="auto">
          <a:xfrm>
            <a:off x="4692650" y="2057400"/>
            <a:ext cx="1403350" cy="2528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第二步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0.2</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48137" name="Group 9">
            <a:extLst>
              <a:ext uri="{FF2B5EF4-FFF2-40B4-BE49-F238E27FC236}">
                <a16:creationId xmlns:a16="http://schemas.microsoft.com/office/drawing/2014/main" id="{B0DAAD5A-2920-4884-9EFC-5D55498430CC}"/>
              </a:ext>
            </a:extLst>
          </p:cNvPr>
          <p:cNvGrpSpPr>
            <a:grpSpLocks/>
          </p:cNvGrpSpPr>
          <p:nvPr/>
        </p:nvGrpSpPr>
        <p:grpSpPr bwMode="auto">
          <a:xfrm>
            <a:off x="4495800" y="3810000"/>
            <a:ext cx="685800" cy="990600"/>
            <a:chOff x="0" y="0"/>
            <a:chExt cx="432" cy="624"/>
          </a:xfrm>
        </p:grpSpPr>
        <p:sp>
          <p:nvSpPr>
            <p:cNvPr id="45068" name="AutoShape 10">
              <a:extLst>
                <a:ext uri="{FF2B5EF4-FFF2-40B4-BE49-F238E27FC236}">
                  <a16:creationId xmlns:a16="http://schemas.microsoft.com/office/drawing/2014/main" id="{C1F86525-F487-4B9E-B9BE-32E1F941F018}"/>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5069" name="Line 11">
              <a:extLst>
                <a:ext uri="{FF2B5EF4-FFF2-40B4-BE49-F238E27FC236}">
                  <a16:creationId xmlns:a16="http://schemas.microsoft.com/office/drawing/2014/main" id="{374D042D-3647-428E-9FDA-D324901AB7B5}"/>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70" name="Line 12">
              <a:extLst>
                <a:ext uri="{FF2B5EF4-FFF2-40B4-BE49-F238E27FC236}">
                  <a16:creationId xmlns:a16="http://schemas.microsoft.com/office/drawing/2014/main" id="{408170FE-E0C8-4656-A3D7-AC3C10233346}"/>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071" name="Line 13">
              <a:extLst>
                <a:ext uri="{FF2B5EF4-FFF2-40B4-BE49-F238E27FC236}">
                  <a16:creationId xmlns:a16="http://schemas.microsoft.com/office/drawing/2014/main" id="{40DDFE38-F496-4F92-9699-DCBEA9CB681E}"/>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5066" name="Rectangle 14">
            <a:extLst>
              <a:ext uri="{FF2B5EF4-FFF2-40B4-BE49-F238E27FC236}">
                <a16:creationId xmlns:a16="http://schemas.microsoft.com/office/drawing/2014/main" id="{2FA48E72-8493-424A-AC12-518D25A15D8A}"/>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
        <p:nvSpPr>
          <p:cNvPr id="45067" name="Text Box 15">
            <a:extLst>
              <a:ext uri="{FF2B5EF4-FFF2-40B4-BE49-F238E27FC236}">
                <a16:creationId xmlns:a16="http://schemas.microsoft.com/office/drawing/2014/main" id="{C8CB7D3A-CD18-4D09-BDB2-1FA313537784}"/>
              </a:ext>
            </a:extLst>
          </p:cNvPr>
          <p:cNvSpPr txBox="1">
            <a:spLocks noChangeArrowheads="1"/>
          </p:cNvSpPr>
          <p:nvPr/>
        </p:nvSpPr>
        <p:spPr bwMode="auto">
          <a:xfrm>
            <a:off x="1050925" y="2058988"/>
            <a:ext cx="996950" cy="3503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a</a:t>
            </a:r>
            <a:r>
              <a:rPr lang="zh-CN" altLang="zh-CN" sz="3200" baseline="-25000">
                <a:solidFill>
                  <a:schemeClr val="tx1"/>
                </a:solidFill>
                <a:latin typeface="Times New Roman" panose="02020603050405020304" pitchFamily="18" charset="0"/>
                <a:ea typeface="华文新魏" panose="02010800040101010101" pitchFamily="2" charset="-122"/>
              </a:rPr>
              <a:t>2</a:t>
            </a: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iterate type="wd">
                                    <p:tmPct val="100000"/>
                                  </p:iterate>
                                  <p:childTnLst>
                                    <p:set>
                                      <p:cBhvr>
                                        <p:cTn id="6" dur="1" fill="hold">
                                          <p:stCondLst>
                                            <p:cond delay="0"/>
                                          </p:stCondLst>
                                        </p:cTn>
                                        <p:tgtEl>
                                          <p:spTgt spid="48136"/>
                                        </p:tgtEl>
                                        <p:attrNameLst>
                                          <p:attrName>style.visibility</p:attrName>
                                        </p:attrNameLst>
                                      </p:cBhvr>
                                      <p:to>
                                        <p:strVal val="visible"/>
                                      </p:to>
                                    </p:set>
                                    <p:animEffect transition="in" filter="wipe(up)">
                                      <p:cBhvr>
                                        <p:cTn id="7" dur="300"/>
                                        <p:tgtEl>
                                          <p:spTgt spid="48136"/>
                                        </p:tgtEl>
                                      </p:cBhvr>
                                    </p:animEffect>
                                  </p:childTnLst>
                                </p:cTn>
                              </p:par>
                            </p:childTnLst>
                          </p:cTn>
                        </p:par>
                        <p:par>
                          <p:cTn id="8" fill="hold" nodeType="afterGroup">
                            <p:stCondLst>
                              <p:cond delay="300"/>
                            </p:stCondLst>
                            <p:childTnLst>
                              <p:par>
                                <p:cTn id="9" presetID="22" presetClass="entr" presetSubtype="8" fill="hold" nodeType="afterEffect">
                                  <p:stCondLst>
                                    <p:cond delay="5000"/>
                                  </p:stCondLst>
                                  <p:childTnLst>
                                    <p:set>
                                      <p:cBhvr>
                                        <p:cTn id="10" dur="1" fill="hold">
                                          <p:stCondLst>
                                            <p:cond delay="0"/>
                                          </p:stCondLst>
                                        </p:cTn>
                                        <p:tgtEl>
                                          <p:spTgt spid="48137"/>
                                        </p:tgtEl>
                                        <p:attrNameLst>
                                          <p:attrName>style.visibility</p:attrName>
                                        </p:attrNameLst>
                                      </p:cBhvr>
                                      <p:to>
                                        <p:strVal val="visible"/>
                                      </p:to>
                                    </p:set>
                                    <p:animEffect transition="in" filter="wipe(left)">
                                      <p:cBhvr>
                                        <p:cTn id="11" dur="500"/>
                                        <p:tgtEl>
                                          <p:spTgt spid="48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3">
            <a:extLst>
              <a:ext uri="{FF2B5EF4-FFF2-40B4-BE49-F238E27FC236}">
                <a16:creationId xmlns:a16="http://schemas.microsoft.com/office/drawing/2014/main" id="{C2CAB6DE-FDFE-4EAC-8E7B-409C38D945E3}"/>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46083" name="灯片编号占位符 5">
            <a:extLst>
              <a:ext uri="{FF2B5EF4-FFF2-40B4-BE49-F238E27FC236}">
                <a16:creationId xmlns:a16="http://schemas.microsoft.com/office/drawing/2014/main" id="{351DEB1D-467C-4A7D-88D0-B2CF4B2B9F74}"/>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B9F9E6E3-F043-4B0D-9904-8DFECCAE6EFB}" type="slidenum">
              <a:rPr lang="zh-CN" altLang="zh-CN" sz="1200">
                <a:solidFill>
                  <a:schemeClr val="tx1"/>
                </a:solidFill>
              </a:rPr>
              <a:pPr/>
              <a:t>35</a:t>
            </a:fld>
            <a:endParaRPr lang="zh-CN" altLang="zh-CN" sz="1200">
              <a:solidFill>
                <a:schemeClr val="tx1"/>
              </a:solidFill>
            </a:endParaRPr>
          </a:p>
        </p:txBody>
      </p:sp>
      <p:sp>
        <p:nvSpPr>
          <p:cNvPr id="46084" name="Rectangle 2">
            <a:extLst>
              <a:ext uri="{FF2B5EF4-FFF2-40B4-BE49-F238E27FC236}">
                <a16:creationId xmlns:a16="http://schemas.microsoft.com/office/drawing/2014/main" id="{C7F2C85D-B1AD-4FEF-8C8B-80690DE9E0B6}"/>
              </a:ext>
            </a:extLst>
          </p:cNvPr>
          <p:cNvSpPr>
            <a:spLocks noGrp="1" noChangeArrowheads="1"/>
          </p:cNvSpPr>
          <p:nvPr>
            <p:ph type="title"/>
          </p:nvPr>
        </p:nvSpPr>
        <p:spPr>
          <a:xfrm>
            <a:off x="574675" y="447675"/>
            <a:ext cx="8001000" cy="390525"/>
          </a:xfrm>
        </p:spPr>
        <p:txBody>
          <a:bodyPr/>
          <a:lstStyle/>
          <a:p>
            <a:pPr eaLnBrk="1" hangingPunct="1"/>
            <a:r>
              <a:rPr lang="zh-CN" altLang="zh-CN">
                <a:solidFill>
                  <a:schemeClr val="tx1"/>
                </a:solidFill>
                <a:ea typeface="华文新魏" panose="02010800040101010101" pitchFamily="2" charset="-122"/>
              </a:rPr>
              <a:t>Huffman</a:t>
            </a:r>
            <a:r>
              <a:rPr lang="zh-CN" altLang="zh-CN">
                <a:solidFill>
                  <a:schemeClr val="tx1"/>
                </a:solidFill>
                <a:latin typeface="华文新魏" panose="02010800040101010101" pitchFamily="2" charset="-122"/>
                <a:ea typeface="华文新魏" panose="02010800040101010101" pitchFamily="2" charset="-122"/>
              </a:rPr>
              <a:t>编码</a:t>
            </a:r>
          </a:p>
        </p:txBody>
      </p:sp>
      <p:sp>
        <p:nvSpPr>
          <p:cNvPr id="46085" name="Text Box 3">
            <a:extLst>
              <a:ext uri="{FF2B5EF4-FFF2-40B4-BE49-F238E27FC236}">
                <a16:creationId xmlns:a16="http://schemas.microsoft.com/office/drawing/2014/main" id="{49B60B11-215A-45C8-A02C-007EB5FA39F7}"/>
              </a:ext>
            </a:extLst>
          </p:cNvPr>
          <p:cNvSpPr txBox="1">
            <a:spLocks noChangeArrowheads="1"/>
          </p:cNvSpPr>
          <p:nvPr/>
        </p:nvSpPr>
        <p:spPr bwMode="auto">
          <a:xfrm>
            <a:off x="1924050" y="2057400"/>
            <a:ext cx="1809750" cy="35036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输入概率</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0.06</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0.04</a:t>
            </a:r>
          </a:p>
        </p:txBody>
      </p:sp>
      <p:sp>
        <p:nvSpPr>
          <p:cNvPr id="46086" name="Text Box 4">
            <a:extLst>
              <a:ext uri="{FF2B5EF4-FFF2-40B4-BE49-F238E27FC236}">
                <a16:creationId xmlns:a16="http://schemas.microsoft.com/office/drawing/2014/main" id="{2E0C460F-1E84-454B-A68B-F09A0DBD6B58}"/>
              </a:ext>
            </a:extLst>
          </p:cNvPr>
          <p:cNvSpPr txBox="1">
            <a:spLocks noChangeArrowheads="1"/>
          </p:cNvSpPr>
          <p:nvPr/>
        </p:nvSpPr>
        <p:spPr bwMode="auto">
          <a:xfrm>
            <a:off x="3549650" y="2057400"/>
            <a:ext cx="1403350" cy="3016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第一步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p:txBody>
      </p:sp>
      <p:grpSp>
        <p:nvGrpSpPr>
          <p:cNvPr id="46087" name="Group 5">
            <a:extLst>
              <a:ext uri="{FF2B5EF4-FFF2-40B4-BE49-F238E27FC236}">
                <a16:creationId xmlns:a16="http://schemas.microsoft.com/office/drawing/2014/main" id="{0C29E22D-4221-4C34-8E3D-9F62FA1A7F2D}"/>
              </a:ext>
            </a:extLst>
          </p:cNvPr>
          <p:cNvGrpSpPr>
            <a:grpSpLocks/>
          </p:cNvGrpSpPr>
          <p:nvPr/>
        </p:nvGrpSpPr>
        <p:grpSpPr bwMode="auto">
          <a:xfrm>
            <a:off x="3276600" y="4800600"/>
            <a:ext cx="685800" cy="457200"/>
            <a:chOff x="0" y="0"/>
            <a:chExt cx="432" cy="288"/>
          </a:xfrm>
        </p:grpSpPr>
        <p:sp>
          <p:nvSpPr>
            <p:cNvPr id="46100" name="AutoShape 6">
              <a:extLst>
                <a:ext uri="{FF2B5EF4-FFF2-40B4-BE49-F238E27FC236}">
                  <a16:creationId xmlns:a16="http://schemas.microsoft.com/office/drawing/2014/main" id="{5DE59859-1748-4E9F-93A4-C04E422141F6}"/>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46101" name="AutoShape 7">
              <a:extLst>
                <a:ext uri="{FF2B5EF4-FFF2-40B4-BE49-F238E27FC236}">
                  <a16:creationId xmlns:a16="http://schemas.microsoft.com/office/drawing/2014/main" id="{E92C0C94-9E81-44F6-907E-FBD696BBACDC}"/>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6088" name="Text Box 8">
            <a:extLst>
              <a:ext uri="{FF2B5EF4-FFF2-40B4-BE49-F238E27FC236}">
                <a16:creationId xmlns:a16="http://schemas.microsoft.com/office/drawing/2014/main" id="{FA8E5CC7-52F1-4260-AD5A-E78D6259C806}"/>
              </a:ext>
            </a:extLst>
          </p:cNvPr>
          <p:cNvSpPr txBox="1">
            <a:spLocks noChangeArrowheads="1"/>
          </p:cNvSpPr>
          <p:nvPr/>
        </p:nvSpPr>
        <p:spPr bwMode="auto">
          <a:xfrm>
            <a:off x="4692650" y="2057400"/>
            <a:ext cx="1403350" cy="2528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第二步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0.2</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46089" name="Group 9">
            <a:extLst>
              <a:ext uri="{FF2B5EF4-FFF2-40B4-BE49-F238E27FC236}">
                <a16:creationId xmlns:a16="http://schemas.microsoft.com/office/drawing/2014/main" id="{44D4B2D2-B128-4B5C-A567-EC5B333494DF}"/>
              </a:ext>
            </a:extLst>
          </p:cNvPr>
          <p:cNvGrpSpPr>
            <a:grpSpLocks/>
          </p:cNvGrpSpPr>
          <p:nvPr/>
        </p:nvGrpSpPr>
        <p:grpSpPr bwMode="auto">
          <a:xfrm>
            <a:off x="4495800" y="3810000"/>
            <a:ext cx="685800" cy="990600"/>
            <a:chOff x="0" y="0"/>
            <a:chExt cx="432" cy="624"/>
          </a:xfrm>
        </p:grpSpPr>
        <p:sp>
          <p:nvSpPr>
            <p:cNvPr id="46096" name="AutoShape 10">
              <a:extLst>
                <a:ext uri="{FF2B5EF4-FFF2-40B4-BE49-F238E27FC236}">
                  <a16:creationId xmlns:a16="http://schemas.microsoft.com/office/drawing/2014/main" id="{EE51C335-10DB-41C5-8F77-963B28B594BD}"/>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6097" name="Line 11">
              <a:extLst>
                <a:ext uri="{FF2B5EF4-FFF2-40B4-BE49-F238E27FC236}">
                  <a16:creationId xmlns:a16="http://schemas.microsoft.com/office/drawing/2014/main" id="{BA44E8EB-E113-4199-892A-FDE69E4CFEE6}"/>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8" name="Line 12">
              <a:extLst>
                <a:ext uri="{FF2B5EF4-FFF2-40B4-BE49-F238E27FC236}">
                  <a16:creationId xmlns:a16="http://schemas.microsoft.com/office/drawing/2014/main" id="{7811FAC1-5096-4FF2-9592-DEE7FB5ADE57}"/>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9" name="Line 13">
              <a:extLst>
                <a:ext uri="{FF2B5EF4-FFF2-40B4-BE49-F238E27FC236}">
                  <a16:creationId xmlns:a16="http://schemas.microsoft.com/office/drawing/2014/main" id="{7BFE241B-3BD2-4E35-B03A-0E2F5EFDBF15}"/>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66" name="Text Box 14">
            <a:extLst>
              <a:ext uri="{FF2B5EF4-FFF2-40B4-BE49-F238E27FC236}">
                <a16:creationId xmlns:a16="http://schemas.microsoft.com/office/drawing/2014/main" id="{65A2657A-43BD-496F-86C4-553509A32916}"/>
              </a:ext>
            </a:extLst>
          </p:cNvPr>
          <p:cNvSpPr txBox="1">
            <a:spLocks noChangeArrowheads="1"/>
          </p:cNvSpPr>
          <p:nvPr/>
        </p:nvSpPr>
        <p:spPr bwMode="auto">
          <a:xfrm>
            <a:off x="5835650" y="2057400"/>
            <a:ext cx="1403350" cy="2362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第三步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49167" name="Group 15">
            <a:extLst>
              <a:ext uri="{FF2B5EF4-FFF2-40B4-BE49-F238E27FC236}">
                <a16:creationId xmlns:a16="http://schemas.microsoft.com/office/drawing/2014/main" id="{97737957-AAD0-49AC-B1E1-5574EDAC744D}"/>
              </a:ext>
            </a:extLst>
          </p:cNvPr>
          <p:cNvGrpSpPr>
            <a:grpSpLocks/>
          </p:cNvGrpSpPr>
          <p:nvPr/>
        </p:nvGrpSpPr>
        <p:grpSpPr bwMode="auto">
          <a:xfrm>
            <a:off x="5638800" y="3810000"/>
            <a:ext cx="685800" cy="457200"/>
            <a:chOff x="0" y="0"/>
            <a:chExt cx="432" cy="288"/>
          </a:xfrm>
        </p:grpSpPr>
        <p:sp>
          <p:nvSpPr>
            <p:cNvPr id="46094" name="AutoShape 16">
              <a:extLst>
                <a:ext uri="{FF2B5EF4-FFF2-40B4-BE49-F238E27FC236}">
                  <a16:creationId xmlns:a16="http://schemas.microsoft.com/office/drawing/2014/main" id="{70EB06FA-DA3B-4C25-9F19-28D170D87C45}"/>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46095" name="AutoShape 17">
              <a:extLst>
                <a:ext uri="{FF2B5EF4-FFF2-40B4-BE49-F238E27FC236}">
                  <a16:creationId xmlns:a16="http://schemas.microsoft.com/office/drawing/2014/main" id="{7F244418-D384-418A-8CFB-24A0D95345E4}"/>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6092" name="Rectangle 18">
            <a:extLst>
              <a:ext uri="{FF2B5EF4-FFF2-40B4-BE49-F238E27FC236}">
                <a16:creationId xmlns:a16="http://schemas.microsoft.com/office/drawing/2014/main" id="{69F033F0-610E-4E80-803A-0A824E14E264}"/>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
        <p:nvSpPr>
          <p:cNvPr id="46093" name="Text Box 19">
            <a:extLst>
              <a:ext uri="{FF2B5EF4-FFF2-40B4-BE49-F238E27FC236}">
                <a16:creationId xmlns:a16="http://schemas.microsoft.com/office/drawing/2014/main" id="{350CB154-D46E-4B25-AD25-37CBEED6D530}"/>
              </a:ext>
            </a:extLst>
          </p:cNvPr>
          <p:cNvSpPr txBox="1">
            <a:spLocks noChangeArrowheads="1"/>
          </p:cNvSpPr>
          <p:nvPr/>
        </p:nvSpPr>
        <p:spPr bwMode="auto">
          <a:xfrm>
            <a:off x="1050925" y="2058988"/>
            <a:ext cx="996950" cy="3503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a</a:t>
            </a:r>
            <a:r>
              <a:rPr lang="zh-CN" altLang="zh-CN" sz="3200" baseline="-25000">
                <a:solidFill>
                  <a:schemeClr val="tx1"/>
                </a:solidFill>
                <a:latin typeface="Times New Roman" panose="02020603050405020304" pitchFamily="18" charset="0"/>
                <a:ea typeface="华文新魏" panose="02010800040101010101" pitchFamily="2" charset="-122"/>
              </a:rPr>
              <a:t>2</a:t>
            </a: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iterate type="wd">
                                    <p:tmPct val="100000"/>
                                  </p:iterate>
                                  <p:childTnLst>
                                    <p:set>
                                      <p:cBhvr>
                                        <p:cTn id="6" dur="1" fill="hold">
                                          <p:stCondLst>
                                            <p:cond delay="0"/>
                                          </p:stCondLst>
                                        </p:cTn>
                                        <p:tgtEl>
                                          <p:spTgt spid="49166"/>
                                        </p:tgtEl>
                                        <p:attrNameLst>
                                          <p:attrName>style.visibility</p:attrName>
                                        </p:attrNameLst>
                                      </p:cBhvr>
                                      <p:to>
                                        <p:strVal val="visible"/>
                                      </p:to>
                                    </p:set>
                                    <p:animEffect transition="in" filter="wipe(up)">
                                      <p:cBhvr>
                                        <p:cTn id="7" dur="300"/>
                                        <p:tgtEl>
                                          <p:spTgt spid="49166"/>
                                        </p:tgtEl>
                                      </p:cBhvr>
                                    </p:animEffect>
                                  </p:childTnLst>
                                </p:cTn>
                              </p:par>
                            </p:childTnLst>
                          </p:cTn>
                        </p:par>
                        <p:par>
                          <p:cTn id="8" fill="hold" nodeType="afterGroup">
                            <p:stCondLst>
                              <p:cond delay="300"/>
                            </p:stCondLst>
                            <p:childTnLst>
                              <p:par>
                                <p:cTn id="9" presetID="22" presetClass="entr" presetSubtype="8" fill="hold" nodeType="afterEffect">
                                  <p:stCondLst>
                                    <p:cond delay="5000"/>
                                  </p:stCondLst>
                                  <p:childTnLst>
                                    <p:set>
                                      <p:cBhvr>
                                        <p:cTn id="10" dur="1" fill="hold">
                                          <p:stCondLst>
                                            <p:cond delay="0"/>
                                          </p:stCondLst>
                                        </p:cTn>
                                        <p:tgtEl>
                                          <p:spTgt spid="49167"/>
                                        </p:tgtEl>
                                        <p:attrNameLst>
                                          <p:attrName>style.visibility</p:attrName>
                                        </p:attrNameLst>
                                      </p:cBhvr>
                                      <p:to>
                                        <p:strVal val="visible"/>
                                      </p:to>
                                    </p:set>
                                    <p:animEffect transition="in" filter="wipe(left)">
                                      <p:cBhvr>
                                        <p:cTn id="11" dur="500"/>
                                        <p:tgtEl>
                                          <p:spTgt spid="49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806805F3-A557-4900-A56D-79513A16972F}"/>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47107" name="灯片编号占位符 5">
            <a:extLst>
              <a:ext uri="{FF2B5EF4-FFF2-40B4-BE49-F238E27FC236}">
                <a16:creationId xmlns:a16="http://schemas.microsoft.com/office/drawing/2014/main" id="{DE98649F-CC45-45D7-A19E-E80242726C88}"/>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758AD46-6940-4881-AC7D-E5B4EB3370BF}" type="slidenum">
              <a:rPr lang="zh-CN" altLang="zh-CN" sz="1200">
                <a:solidFill>
                  <a:schemeClr val="tx1"/>
                </a:solidFill>
              </a:rPr>
              <a:pPr/>
              <a:t>36</a:t>
            </a:fld>
            <a:endParaRPr lang="zh-CN" altLang="zh-CN" sz="1200">
              <a:solidFill>
                <a:schemeClr val="tx1"/>
              </a:solidFill>
            </a:endParaRPr>
          </a:p>
        </p:txBody>
      </p:sp>
      <p:sp>
        <p:nvSpPr>
          <p:cNvPr id="47108" name="Rectangle 2">
            <a:extLst>
              <a:ext uri="{FF2B5EF4-FFF2-40B4-BE49-F238E27FC236}">
                <a16:creationId xmlns:a16="http://schemas.microsoft.com/office/drawing/2014/main" id="{CCB77D2B-18CA-4E39-A121-ECF71B69CAE8}"/>
              </a:ext>
            </a:extLst>
          </p:cNvPr>
          <p:cNvSpPr>
            <a:spLocks noGrp="1" noChangeArrowheads="1"/>
          </p:cNvSpPr>
          <p:nvPr>
            <p:ph type="title"/>
          </p:nvPr>
        </p:nvSpPr>
        <p:spPr>
          <a:xfrm>
            <a:off x="574675" y="447675"/>
            <a:ext cx="8001000" cy="390525"/>
          </a:xfrm>
        </p:spPr>
        <p:txBody>
          <a:bodyPr/>
          <a:lstStyle/>
          <a:p>
            <a:pPr eaLnBrk="1" hangingPunct="1"/>
            <a:r>
              <a:rPr lang="zh-CN" altLang="zh-CN">
                <a:solidFill>
                  <a:schemeClr val="tx1"/>
                </a:solidFill>
                <a:ea typeface="华文新魏" panose="02010800040101010101" pitchFamily="2" charset="-122"/>
              </a:rPr>
              <a:t>Huffman</a:t>
            </a:r>
            <a:r>
              <a:rPr lang="zh-CN" altLang="zh-CN">
                <a:solidFill>
                  <a:schemeClr val="tx1"/>
                </a:solidFill>
                <a:latin typeface="华文新魏" panose="02010800040101010101" pitchFamily="2" charset="-122"/>
                <a:ea typeface="华文新魏" panose="02010800040101010101" pitchFamily="2" charset="-122"/>
              </a:rPr>
              <a:t>编码</a:t>
            </a:r>
          </a:p>
        </p:txBody>
      </p:sp>
      <p:sp>
        <p:nvSpPr>
          <p:cNvPr id="47109" name="Text Box 3">
            <a:extLst>
              <a:ext uri="{FF2B5EF4-FFF2-40B4-BE49-F238E27FC236}">
                <a16:creationId xmlns:a16="http://schemas.microsoft.com/office/drawing/2014/main" id="{30D8F260-49E1-457B-9FEE-8C3D2142C5D3}"/>
              </a:ext>
            </a:extLst>
          </p:cNvPr>
          <p:cNvSpPr txBox="1">
            <a:spLocks noChangeArrowheads="1"/>
          </p:cNvSpPr>
          <p:nvPr/>
        </p:nvSpPr>
        <p:spPr bwMode="auto">
          <a:xfrm>
            <a:off x="1924050" y="2057400"/>
            <a:ext cx="1809750" cy="35036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输入概率</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0.06</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0.04</a:t>
            </a:r>
          </a:p>
        </p:txBody>
      </p:sp>
      <p:sp>
        <p:nvSpPr>
          <p:cNvPr id="47110" name="Text Box 4">
            <a:extLst>
              <a:ext uri="{FF2B5EF4-FFF2-40B4-BE49-F238E27FC236}">
                <a16:creationId xmlns:a16="http://schemas.microsoft.com/office/drawing/2014/main" id="{99BF4DBC-891F-48B8-8A8A-2C30EA344B78}"/>
              </a:ext>
            </a:extLst>
          </p:cNvPr>
          <p:cNvSpPr txBox="1">
            <a:spLocks noChangeArrowheads="1"/>
          </p:cNvSpPr>
          <p:nvPr/>
        </p:nvSpPr>
        <p:spPr bwMode="auto">
          <a:xfrm>
            <a:off x="3549650" y="2057400"/>
            <a:ext cx="1403350" cy="3016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第一步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p:txBody>
      </p:sp>
      <p:grpSp>
        <p:nvGrpSpPr>
          <p:cNvPr id="47111" name="Group 5">
            <a:extLst>
              <a:ext uri="{FF2B5EF4-FFF2-40B4-BE49-F238E27FC236}">
                <a16:creationId xmlns:a16="http://schemas.microsoft.com/office/drawing/2014/main" id="{61B30B45-1D6F-48BB-891F-19BE79D47716}"/>
              </a:ext>
            </a:extLst>
          </p:cNvPr>
          <p:cNvGrpSpPr>
            <a:grpSpLocks/>
          </p:cNvGrpSpPr>
          <p:nvPr/>
        </p:nvGrpSpPr>
        <p:grpSpPr bwMode="auto">
          <a:xfrm>
            <a:off x="3276600" y="4800600"/>
            <a:ext cx="685800" cy="457200"/>
            <a:chOff x="0" y="0"/>
            <a:chExt cx="432" cy="288"/>
          </a:xfrm>
        </p:grpSpPr>
        <p:sp>
          <p:nvSpPr>
            <p:cNvPr id="47130" name="AutoShape 6">
              <a:extLst>
                <a:ext uri="{FF2B5EF4-FFF2-40B4-BE49-F238E27FC236}">
                  <a16:creationId xmlns:a16="http://schemas.microsoft.com/office/drawing/2014/main" id="{9D59D7F7-C329-4679-81E3-54465D1EDAAB}"/>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47131" name="AutoShape 7">
              <a:extLst>
                <a:ext uri="{FF2B5EF4-FFF2-40B4-BE49-F238E27FC236}">
                  <a16:creationId xmlns:a16="http://schemas.microsoft.com/office/drawing/2014/main" id="{3EC7F2D1-CE38-4B49-AC8D-F2BEBB63C1F2}"/>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7112" name="Text Box 8">
            <a:extLst>
              <a:ext uri="{FF2B5EF4-FFF2-40B4-BE49-F238E27FC236}">
                <a16:creationId xmlns:a16="http://schemas.microsoft.com/office/drawing/2014/main" id="{1A6B9348-1CE8-44B8-ADC6-759DEEFF57C5}"/>
              </a:ext>
            </a:extLst>
          </p:cNvPr>
          <p:cNvSpPr txBox="1">
            <a:spLocks noChangeArrowheads="1"/>
          </p:cNvSpPr>
          <p:nvPr/>
        </p:nvSpPr>
        <p:spPr bwMode="auto">
          <a:xfrm>
            <a:off x="4692650" y="2057400"/>
            <a:ext cx="1403350" cy="2528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第二步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0.2</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47113" name="Group 9">
            <a:extLst>
              <a:ext uri="{FF2B5EF4-FFF2-40B4-BE49-F238E27FC236}">
                <a16:creationId xmlns:a16="http://schemas.microsoft.com/office/drawing/2014/main" id="{E00A29D9-E07A-433E-AC5D-E869300EBD73}"/>
              </a:ext>
            </a:extLst>
          </p:cNvPr>
          <p:cNvGrpSpPr>
            <a:grpSpLocks/>
          </p:cNvGrpSpPr>
          <p:nvPr/>
        </p:nvGrpSpPr>
        <p:grpSpPr bwMode="auto">
          <a:xfrm>
            <a:off x="4495800" y="3810000"/>
            <a:ext cx="685800" cy="990600"/>
            <a:chOff x="0" y="0"/>
            <a:chExt cx="432" cy="624"/>
          </a:xfrm>
        </p:grpSpPr>
        <p:sp>
          <p:nvSpPr>
            <p:cNvPr id="47126" name="AutoShape 10">
              <a:extLst>
                <a:ext uri="{FF2B5EF4-FFF2-40B4-BE49-F238E27FC236}">
                  <a16:creationId xmlns:a16="http://schemas.microsoft.com/office/drawing/2014/main" id="{BAC021F4-8129-402A-87D5-8957861FA3FB}"/>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7127" name="Line 11">
              <a:extLst>
                <a:ext uri="{FF2B5EF4-FFF2-40B4-BE49-F238E27FC236}">
                  <a16:creationId xmlns:a16="http://schemas.microsoft.com/office/drawing/2014/main" id="{67A94EE1-2383-436C-A690-AE3D14561A1C}"/>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8" name="Line 12">
              <a:extLst>
                <a:ext uri="{FF2B5EF4-FFF2-40B4-BE49-F238E27FC236}">
                  <a16:creationId xmlns:a16="http://schemas.microsoft.com/office/drawing/2014/main" id="{C4DEF06D-F313-44CA-BA01-5EC4E7E261A9}"/>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9" name="Line 13">
              <a:extLst>
                <a:ext uri="{FF2B5EF4-FFF2-40B4-BE49-F238E27FC236}">
                  <a16:creationId xmlns:a16="http://schemas.microsoft.com/office/drawing/2014/main" id="{9A5017EC-695F-4475-A35D-953FC928D02E}"/>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114" name="Text Box 14">
            <a:extLst>
              <a:ext uri="{FF2B5EF4-FFF2-40B4-BE49-F238E27FC236}">
                <a16:creationId xmlns:a16="http://schemas.microsoft.com/office/drawing/2014/main" id="{C8DC97B8-EF6F-4B0F-8E90-15B98185F006}"/>
              </a:ext>
            </a:extLst>
          </p:cNvPr>
          <p:cNvSpPr txBox="1">
            <a:spLocks noChangeArrowheads="1"/>
          </p:cNvSpPr>
          <p:nvPr/>
        </p:nvSpPr>
        <p:spPr bwMode="auto">
          <a:xfrm>
            <a:off x="5835650" y="2057400"/>
            <a:ext cx="1403350" cy="2362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第三步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47115" name="Group 15">
            <a:extLst>
              <a:ext uri="{FF2B5EF4-FFF2-40B4-BE49-F238E27FC236}">
                <a16:creationId xmlns:a16="http://schemas.microsoft.com/office/drawing/2014/main" id="{6505096D-E6A0-48BD-A074-8ED62D5411C0}"/>
              </a:ext>
            </a:extLst>
          </p:cNvPr>
          <p:cNvGrpSpPr>
            <a:grpSpLocks/>
          </p:cNvGrpSpPr>
          <p:nvPr/>
        </p:nvGrpSpPr>
        <p:grpSpPr bwMode="auto">
          <a:xfrm>
            <a:off x="5638800" y="3810000"/>
            <a:ext cx="685800" cy="457200"/>
            <a:chOff x="0" y="0"/>
            <a:chExt cx="432" cy="288"/>
          </a:xfrm>
        </p:grpSpPr>
        <p:sp>
          <p:nvSpPr>
            <p:cNvPr id="47124" name="AutoShape 16">
              <a:extLst>
                <a:ext uri="{FF2B5EF4-FFF2-40B4-BE49-F238E27FC236}">
                  <a16:creationId xmlns:a16="http://schemas.microsoft.com/office/drawing/2014/main" id="{7A8035D0-F1B7-464C-A988-C9184A80B5F3}"/>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47125" name="AutoShape 17">
              <a:extLst>
                <a:ext uri="{FF2B5EF4-FFF2-40B4-BE49-F238E27FC236}">
                  <a16:creationId xmlns:a16="http://schemas.microsoft.com/office/drawing/2014/main" id="{2756C67A-A4F5-4212-B32E-11DFE1C9CB5E}"/>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0194" name="Text Box 18">
            <a:extLst>
              <a:ext uri="{FF2B5EF4-FFF2-40B4-BE49-F238E27FC236}">
                <a16:creationId xmlns:a16="http://schemas.microsoft.com/office/drawing/2014/main" id="{7539041C-2D8F-4A48-A3BA-26F4189D7FEC}"/>
              </a:ext>
            </a:extLst>
          </p:cNvPr>
          <p:cNvSpPr txBox="1">
            <a:spLocks noChangeArrowheads="1"/>
          </p:cNvSpPr>
          <p:nvPr/>
        </p:nvSpPr>
        <p:spPr bwMode="auto">
          <a:xfrm>
            <a:off x="6978650" y="2057400"/>
            <a:ext cx="1403350" cy="18748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第四步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0195" name="Group 19">
            <a:extLst>
              <a:ext uri="{FF2B5EF4-FFF2-40B4-BE49-F238E27FC236}">
                <a16:creationId xmlns:a16="http://schemas.microsoft.com/office/drawing/2014/main" id="{0001AE72-931F-4CC5-9CA4-2B58E23B6578}"/>
              </a:ext>
            </a:extLst>
          </p:cNvPr>
          <p:cNvGrpSpPr>
            <a:grpSpLocks/>
          </p:cNvGrpSpPr>
          <p:nvPr/>
        </p:nvGrpSpPr>
        <p:grpSpPr bwMode="auto">
          <a:xfrm>
            <a:off x="6781800" y="2819400"/>
            <a:ext cx="685800" cy="990600"/>
            <a:chOff x="0" y="0"/>
            <a:chExt cx="432" cy="624"/>
          </a:xfrm>
        </p:grpSpPr>
        <p:sp>
          <p:nvSpPr>
            <p:cNvPr id="47120" name="AutoShape 20">
              <a:extLst>
                <a:ext uri="{FF2B5EF4-FFF2-40B4-BE49-F238E27FC236}">
                  <a16:creationId xmlns:a16="http://schemas.microsoft.com/office/drawing/2014/main" id="{4A5F4281-274A-4936-AD4E-9B9AFA2E4400}"/>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7121" name="Line 21">
              <a:extLst>
                <a:ext uri="{FF2B5EF4-FFF2-40B4-BE49-F238E27FC236}">
                  <a16:creationId xmlns:a16="http://schemas.microsoft.com/office/drawing/2014/main" id="{4B724B54-333B-4AB6-8D10-5A22E5CE70E1}"/>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2" name="Line 22">
              <a:extLst>
                <a:ext uri="{FF2B5EF4-FFF2-40B4-BE49-F238E27FC236}">
                  <a16:creationId xmlns:a16="http://schemas.microsoft.com/office/drawing/2014/main" id="{F115DA6A-C1FF-4FBB-B0A5-144F33E157F6}"/>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3" name="Line 23">
              <a:extLst>
                <a:ext uri="{FF2B5EF4-FFF2-40B4-BE49-F238E27FC236}">
                  <a16:creationId xmlns:a16="http://schemas.microsoft.com/office/drawing/2014/main" id="{4EFCD4C2-6705-4D1B-AD58-91A875B207BE}"/>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118" name="Rectangle 24">
            <a:extLst>
              <a:ext uri="{FF2B5EF4-FFF2-40B4-BE49-F238E27FC236}">
                <a16:creationId xmlns:a16="http://schemas.microsoft.com/office/drawing/2014/main" id="{E187C88F-6C40-49DD-B215-9D755E5486F6}"/>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
        <p:nvSpPr>
          <p:cNvPr id="47119" name="Text Box 25">
            <a:extLst>
              <a:ext uri="{FF2B5EF4-FFF2-40B4-BE49-F238E27FC236}">
                <a16:creationId xmlns:a16="http://schemas.microsoft.com/office/drawing/2014/main" id="{ABC37933-AC59-4D02-8665-CA62C21E6D43}"/>
              </a:ext>
            </a:extLst>
          </p:cNvPr>
          <p:cNvSpPr txBox="1">
            <a:spLocks noChangeArrowheads="1"/>
          </p:cNvSpPr>
          <p:nvPr/>
        </p:nvSpPr>
        <p:spPr bwMode="auto">
          <a:xfrm>
            <a:off x="1050925" y="2058988"/>
            <a:ext cx="996950" cy="3503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a</a:t>
            </a:r>
            <a:r>
              <a:rPr lang="zh-CN" altLang="zh-CN" sz="3200" baseline="-25000">
                <a:solidFill>
                  <a:schemeClr val="tx1"/>
                </a:solidFill>
                <a:latin typeface="Times New Roman" panose="02020603050405020304" pitchFamily="18" charset="0"/>
                <a:ea typeface="华文新魏" panose="02010800040101010101" pitchFamily="2" charset="-122"/>
              </a:rPr>
              <a:t>2</a:t>
            </a: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iterate type="wd">
                                    <p:tmPct val="100000"/>
                                  </p:iterate>
                                  <p:childTnLst>
                                    <p:set>
                                      <p:cBhvr>
                                        <p:cTn id="6" dur="1" fill="hold">
                                          <p:stCondLst>
                                            <p:cond delay="0"/>
                                          </p:stCondLst>
                                        </p:cTn>
                                        <p:tgtEl>
                                          <p:spTgt spid="50194"/>
                                        </p:tgtEl>
                                        <p:attrNameLst>
                                          <p:attrName>style.visibility</p:attrName>
                                        </p:attrNameLst>
                                      </p:cBhvr>
                                      <p:to>
                                        <p:strVal val="visible"/>
                                      </p:to>
                                    </p:set>
                                    <p:animEffect transition="in" filter="wipe(up)">
                                      <p:cBhvr>
                                        <p:cTn id="7" dur="300"/>
                                        <p:tgtEl>
                                          <p:spTgt spid="50194"/>
                                        </p:tgtEl>
                                      </p:cBhvr>
                                    </p:animEffect>
                                  </p:childTnLst>
                                </p:cTn>
                              </p:par>
                            </p:childTnLst>
                          </p:cTn>
                        </p:par>
                        <p:par>
                          <p:cTn id="8" fill="hold" nodeType="afterGroup">
                            <p:stCondLst>
                              <p:cond delay="300"/>
                            </p:stCondLst>
                            <p:childTnLst>
                              <p:par>
                                <p:cTn id="9" presetID="22" presetClass="entr" presetSubtype="8" fill="hold" nodeType="afterEffect">
                                  <p:stCondLst>
                                    <p:cond delay="5000"/>
                                  </p:stCondLst>
                                  <p:childTnLst>
                                    <p:set>
                                      <p:cBhvr>
                                        <p:cTn id="10" dur="1" fill="hold">
                                          <p:stCondLst>
                                            <p:cond delay="0"/>
                                          </p:stCondLst>
                                        </p:cTn>
                                        <p:tgtEl>
                                          <p:spTgt spid="50195"/>
                                        </p:tgtEl>
                                        <p:attrNameLst>
                                          <p:attrName>style.visibility</p:attrName>
                                        </p:attrNameLst>
                                      </p:cBhvr>
                                      <p:to>
                                        <p:strVal val="visible"/>
                                      </p:to>
                                    </p:set>
                                    <p:animEffect transition="in" filter="wipe(left)">
                                      <p:cBhvr>
                                        <p:cTn id="11" dur="500"/>
                                        <p:tgtEl>
                                          <p:spTgt spid="50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1F2E9885-18C2-4EEA-91AC-A9D200BE1248}"/>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48131" name="灯片编号占位符 5">
            <a:extLst>
              <a:ext uri="{FF2B5EF4-FFF2-40B4-BE49-F238E27FC236}">
                <a16:creationId xmlns:a16="http://schemas.microsoft.com/office/drawing/2014/main" id="{24DE044C-E210-455F-934A-DDFC9A2997A7}"/>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BF555A61-EF0A-48B2-94F0-A70F27BD6D5D}" type="slidenum">
              <a:rPr lang="zh-CN" altLang="zh-CN" sz="1200">
                <a:solidFill>
                  <a:schemeClr val="tx1"/>
                </a:solidFill>
              </a:rPr>
              <a:pPr/>
              <a:t>37</a:t>
            </a:fld>
            <a:endParaRPr lang="zh-CN" altLang="zh-CN" sz="1200">
              <a:solidFill>
                <a:schemeClr val="tx1"/>
              </a:solidFill>
            </a:endParaRPr>
          </a:p>
        </p:txBody>
      </p:sp>
      <p:sp>
        <p:nvSpPr>
          <p:cNvPr id="48132" name="Rectangle 2">
            <a:extLst>
              <a:ext uri="{FF2B5EF4-FFF2-40B4-BE49-F238E27FC236}">
                <a16:creationId xmlns:a16="http://schemas.microsoft.com/office/drawing/2014/main" id="{CFAE252C-886C-4738-8058-D3507E554EF9}"/>
              </a:ext>
            </a:extLst>
          </p:cNvPr>
          <p:cNvSpPr>
            <a:spLocks noGrp="1" noChangeArrowheads="1"/>
          </p:cNvSpPr>
          <p:nvPr>
            <p:ph type="title"/>
          </p:nvPr>
        </p:nvSpPr>
        <p:spPr>
          <a:xfrm>
            <a:off x="574675" y="447675"/>
            <a:ext cx="8001000" cy="390525"/>
          </a:xfrm>
        </p:spPr>
        <p:txBody>
          <a:bodyPr/>
          <a:lstStyle/>
          <a:p>
            <a:pPr eaLnBrk="1" hangingPunct="1"/>
            <a:r>
              <a:rPr lang="zh-CN" altLang="zh-CN">
                <a:solidFill>
                  <a:schemeClr val="tx1"/>
                </a:solidFill>
                <a:ea typeface="华文新魏" panose="02010800040101010101" pitchFamily="2" charset="-122"/>
              </a:rPr>
              <a:t>Huffman</a:t>
            </a:r>
            <a:r>
              <a:rPr lang="zh-CN" altLang="zh-CN">
                <a:solidFill>
                  <a:schemeClr val="tx1"/>
                </a:solidFill>
                <a:latin typeface="华文新魏" panose="02010800040101010101" pitchFamily="2" charset="-122"/>
                <a:ea typeface="华文新魏" panose="02010800040101010101" pitchFamily="2" charset="-122"/>
              </a:rPr>
              <a:t>编码</a:t>
            </a:r>
          </a:p>
        </p:txBody>
      </p:sp>
      <p:sp>
        <p:nvSpPr>
          <p:cNvPr id="48133" name="Text Box 3">
            <a:extLst>
              <a:ext uri="{FF2B5EF4-FFF2-40B4-BE49-F238E27FC236}">
                <a16:creationId xmlns:a16="http://schemas.microsoft.com/office/drawing/2014/main" id="{B5E91DAA-533F-4719-8EF1-9AABCA90469B}"/>
              </a:ext>
            </a:extLst>
          </p:cNvPr>
          <p:cNvSpPr txBox="1">
            <a:spLocks noChangeArrowheads="1"/>
          </p:cNvSpPr>
          <p:nvPr/>
        </p:nvSpPr>
        <p:spPr bwMode="auto">
          <a:xfrm>
            <a:off x="1924050" y="2057400"/>
            <a:ext cx="1809750" cy="35036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输入概率</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0.06</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0.04</a:t>
            </a:r>
          </a:p>
        </p:txBody>
      </p:sp>
      <p:sp>
        <p:nvSpPr>
          <p:cNvPr id="48134" name="Text Box 4">
            <a:extLst>
              <a:ext uri="{FF2B5EF4-FFF2-40B4-BE49-F238E27FC236}">
                <a16:creationId xmlns:a16="http://schemas.microsoft.com/office/drawing/2014/main" id="{AD2E51F6-0242-4361-A580-3008BD056A7C}"/>
              </a:ext>
            </a:extLst>
          </p:cNvPr>
          <p:cNvSpPr txBox="1">
            <a:spLocks noChangeArrowheads="1"/>
          </p:cNvSpPr>
          <p:nvPr/>
        </p:nvSpPr>
        <p:spPr bwMode="auto">
          <a:xfrm>
            <a:off x="3549650" y="2057400"/>
            <a:ext cx="1403350" cy="3016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第一步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p:txBody>
      </p:sp>
      <p:grpSp>
        <p:nvGrpSpPr>
          <p:cNvPr id="48135" name="Group 5">
            <a:extLst>
              <a:ext uri="{FF2B5EF4-FFF2-40B4-BE49-F238E27FC236}">
                <a16:creationId xmlns:a16="http://schemas.microsoft.com/office/drawing/2014/main" id="{00A430A8-CDB7-47B9-B5F5-DC46A51DF48D}"/>
              </a:ext>
            </a:extLst>
          </p:cNvPr>
          <p:cNvGrpSpPr>
            <a:grpSpLocks/>
          </p:cNvGrpSpPr>
          <p:nvPr/>
        </p:nvGrpSpPr>
        <p:grpSpPr bwMode="auto">
          <a:xfrm>
            <a:off x="3276600" y="4800600"/>
            <a:ext cx="685800" cy="457200"/>
            <a:chOff x="0" y="0"/>
            <a:chExt cx="432" cy="288"/>
          </a:xfrm>
        </p:grpSpPr>
        <p:sp>
          <p:nvSpPr>
            <p:cNvPr id="48160" name="AutoShape 6">
              <a:extLst>
                <a:ext uri="{FF2B5EF4-FFF2-40B4-BE49-F238E27FC236}">
                  <a16:creationId xmlns:a16="http://schemas.microsoft.com/office/drawing/2014/main" id="{44F8F472-6107-459D-A893-A6FD8072C6BB}"/>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48161" name="AutoShape 7">
              <a:extLst>
                <a:ext uri="{FF2B5EF4-FFF2-40B4-BE49-F238E27FC236}">
                  <a16:creationId xmlns:a16="http://schemas.microsoft.com/office/drawing/2014/main" id="{BF46014B-6EB8-4613-9550-7D89C5FD501E}"/>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136" name="Text Box 8">
            <a:extLst>
              <a:ext uri="{FF2B5EF4-FFF2-40B4-BE49-F238E27FC236}">
                <a16:creationId xmlns:a16="http://schemas.microsoft.com/office/drawing/2014/main" id="{F6CA5CD9-1BC4-46BB-A745-57344429E59D}"/>
              </a:ext>
            </a:extLst>
          </p:cNvPr>
          <p:cNvSpPr txBox="1">
            <a:spLocks noChangeArrowheads="1"/>
          </p:cNvSpPr>
          <p:nvPr/>
        </p:nvSpPr>
        <p:spPr bwMode="auto">
          <a:xfrm>
            <a:off x="4692650" y="2057400"/>
            <a:ext cx="1403350" cy="2528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第二步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0.2</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48137" name="Group 9">
            <a:extLst>
              <a:ext uri="{FF2B5EF4-FFF2-40B4-BE49-F238E27FC236}">
                <a16:creationId xmlns:a16="http://schemas.microsoft.com/office/drawing/2014/main" id="{92711409-5F12-4CB4-937D-39BF40ABFBA7}"/>
              </a:ext>
            </a:extLst>
          </p:cNvPr>
          <p:cNvGrpSpPr>
            <a:grpSpLocks/>
          </p:cNvGrpSpPr>
          <p:nvPr/>
        </p:nvGrpSpPr>
        <p:grpSpPr bwMode="auto">
          <a:xfrm>
            <a:off x="4495800" y="3810000"/>
            <a:ext cx="685800" cy="990600"/>
            <a:chOff x="0" y="0"/>
            <a:chExt cx="432" cy="624"/>
          </a:xfrm>
        </p:grpSpPr>
        <p:sp>
          <p:nvSpPr>
            <p:cNvPr id="48156" name="AutoShape 10">
              <a:extLst>
                <a:ext uri="{FF2B5EF4-FFF2-40B4-BE49-F238E27FC236}">
                  <a16:creationId xmlns:a16="http://schemas.microsoft.com/office/drawing/2014/main" id="{0534BE3A-B9AF-49FD-A92D-76B82C6A7BA2}"/>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8157" name="Line 11">
              <a:extLst>
                <a:ext uri="{FF2B5EF4-FFF2-40B4-BE49-F238E27FC236}">
                  <a16:creationId xmlns:a16="http://schemas.microsoft.com/office/drawing/2014/main" id="{B23A4B5F-77A8-4944-8901-FCF20C78B9A0}"/>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8" name="Line 12">
              <a:extLst>
                <a:ext uri="{FF2B5EF4-FFF2-40B4-BE49-F238E27FC236}">
                  <a16:creationId xmlns:a16="http://schemas.microsoft.com/office/drawing/2014/main" id="{D75F73A4-571B-49F8-8EF8-242552EEAC68}"/>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9" name="Line 13">
              <a:extLst>
                <a:ext uri="{FF2B5EF4-FFF2-40B4-BE49-F238E27FC236}">
                  <a16:creationId xmlns:a16="http://schemas.microsoft.com/office/drawing/2014/main" id="{688072F2-4C15-4322-9BC9-0C2781802AAF}"/>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138" name="Text Box 14">
            <a:extLst>
              <a:ext uri="{FF2B5EF4-FFF2-40B4-BE49-F238E27FC236}">
                <a16:creationId xmlns:a16="http://schemas.microsoft.com/office/drawing/2014/main" id="{EE6596F5-837A-4CAE-8F6A-78897F330B99}"/>
              </a:ext>
            </a:extLst>
          </p:cNvPr>
          <p:cNvSpPr txBox="1">
            <a:spLocks noChangeArrowheads="1"/>
          </p:cNvSpPr>
          <p:nvPr/>
        </p:nvSpPr>
        <p:spPr bwMode="auto">
          <a:xfrm>
            <a:off x="5835650" y="2057400"/>
            <a:ext cx="1403350" cy="2362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第三步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48139" name="Group 15">
            <a:extLst>
              <a:ext uri="{FF2B5EF4-FFF2-40B4-BE49-F238E27FC236}">
                <a16:creationId xmlns:a16="http://schemas.microsoft.com/office/drawing/2014/main" id="{7727E701-80E5-4319-8BAF-82926A438410}"/>
              </a:ext>
            </a:extLst>
          </p:cNvPr>
          <p:cNvGrpSpPr>
            <a:grpSpLocks/>
          </p:cNvGrpSpPr>
          <p:nvPr/>
        </p:nvGrpSpPr>
        <p:grpSpPr bwMode="auto">
          <a:xfrm>
            <a:off x="5638800" y="3810000"/>
            <a:ext cx="685800" cy="457200"/>
            <a:chOff x="0" y="0"/>
            <a:chExt cx="432" cy="288"/>
          </a:xfrm>
        </p:grpSpPr>
        <p:sp>
          <p:nvSpPr>
            <p:cNvPr id="48154" name="AutoShape 16">
              <a:extLst>
                <a:ext uri="{FF2B5EF4-FFF2-40B4-BE49-F238E27FC236}">
                  <a16:creationId xmlns:a16="http://schemas.microsoft.com/office/drawing/2014/main" id="{695BC03D-DEA6-4D9B-B6B9-E3007D7EFA08}"/>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48155" name="AutoShape 17">
              <a:extLst>
                <a:ext uri="{FF2B5EF4-FFF2-40B4-BE49-F238E27FC236}">
                  <a16:creationId xmlns:a16="http://schemas.microsoft.com/office/drawing/2014/main" id="{AB57C360-E8AD-4885-A455-2F710F483162}"/>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140" name="Text Box 18">
            <a:extLst>
              <a:ext uri="{FF2B5EF4-FFF2-40B4-BE49-F238E27FC236}">
                <a16:creationId xmlns:a16="http://schemas.microsoft.com/office/drawing/2014/main" id="{92E8872C-E831-4F8B-B163-47F99EE2914F}"/>
              </a:ext>
            </a:extLst>
          </p:cNvPr>
          <p:cNvSpPr txBox="1">
            <a:spLocks noChangeArrowheads="1"/>
          </p:cNvSpPr>
          <p:nvPr/>
        </p:nvSpPr>
        <p:spPr bwMode="auto">
          <a:xfrm>
            <a:off x="6978650" y="2057400"/>
            <a:ext cx="1403350" cy="18748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第四步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48141" name="Group 19">
            <a:extLst>
              <a:ext uri="{FF2B5EF4-FFF2-40B4-BE49-F238E27FC236}">
                <a16:creationId xmlns:a16="http://schemas.microsoft.com/office/drawing/2014/main" id="{6E74A439-E5CE-4F3B-9C8C-080EE630029D}"/>
              </a:ext>
            </a:extLst>
          </p:cNvPr>
          <p:cNvGrpSpPr>
            <a:grpSpLocks/>
          </p:cNvGrpSpPr>
          <p:nvPr/>
        </p:nvGrpSpPr>
        <p:grpSpPr bwMode="auto">
          <a:xfrm>
            <a:off x="6781800" y="2819400"/>
            <a:ext cx="685800" cy="990600"/>
            <a:chOff x="0" y="0"/>
            <a:chExt cx="432" cy="624"/>
          </a:xfrm>
        </p:grpSpPr>
        <p:sp>
          <p:nvSpPr>
            <p:cNvPr id="48150" name="AutoShape 20">
              <a:extLst>
                <a:ext uri="{FF2B5EF4-FFF2-40B4-BE49-F238E27FC236}">
                  <a16:creationId xmlns:a16="http://schemas.microsoft.com/office/drawing/2014/main" id="{06EF886D-9B80-420E-923E-24D44FD379DC}"/>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8151" name="Line 21">
              <a:extLst>
                <a:ext uri="{FF2B5EF4-FFF2-40B4-BE49-F238E27FC236}">
                  <a16:creationId xmlns:a16="http://schemas.microsoft.com/office/drawing/2014/main" id="{BB5A78B5-22C6-4803-B8E3-930FC1A42AD4}"/>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2" name="Line 22">
              <a:extLst>
                <a:ext uri="{FF2B5EF4-FFF2-40B4-BE49-F238E27FC236}">
                  <a16:creationId xmlns:a16="http://schemas.microsoft.com/office/drawing/2014/main" id="{9C4C5510-8FE8-4552-84DD-F2CADDEE6B09}"/>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3" name="Line 23">
              <a:extLst>
                <a:ext uri="{FF2B5EF4-FFF2-40B4-BE49-F238E27FC236}">
                  <a16:creationId xmlns:a16="http://schemas.microsoft.com/office/drawing/2014/main" id="{87DA23CF-050D-459F-A6A0-9A59AE068442}"/>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224" name="Text Box 24">
            <a:extLst>
              <a:ext uri="{FF2B5EF4-FFF2-40B4-BE49-F238E27FC236}">
                <a16:creationId xmlns:a16="http://schemas.microsoft.com/office/drawing/2014/main" id="{26C44D28-65F4-4805-B930-786322613D79}"/>
              </a:ext>
            </a:extLst>
          </p:cNvPr>
          <p:cNvSpPr txBox="1">
            <a:spLocks noChangeArrowheads="1"/>
          </p:cNvSpPr>
          <p:nvPr/>
        </p:nvSpPr>
        <p:spPr bwMode="auto">
          <a:xfrm>
            <a:off x="3260725" y="44958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1225" name="Text Box 25">
            <a:extLst>
              <a:ext uri="{FF2B5EF4-FFF2-40B4-BE49-F238E27FC236}">
                <a16:creationId xmlns:a16="http://schemas.microsoft.com/office/drawing/2014/main" id="{EC32A2BA-6703-4C13-9E61-800567FF64C9}"/>
              </a:ext>
            </a:extLst>
          </p:cNvPr>
          <p:cNvSpPr txBox="1">
            <a:spLocks noChangeArrowheads="1"/>
          </p:cNvSpPr>
          <p:nvPr/>
        </p:nvSpPr>
        <p:spPr bwMode="auto">
          <a:xfrm>
            <a:off x="4489450" y="4038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1226" name="Text Box 26">
            <a:extLst>
              <a:ext uri="{FF2B5EF4-FFF2-40B4-BE49-F238E27FC236}">
                <a16:creationId xmlns:a16="http://schemas.microsoft.com/office/drawing/2014/main" id="{ED1EE31D-BC64-410A-B59B-10F1872B3BC1}"/>
              </a:ext>
            </a:extLst>
          </p:cNvPr>
          <p:cNvSpPr txBox="1">
            <a:spLocks noChangeArrowheads="1"/>
          </p:cNvSpPr>
          <p:nvPr/>
        </p:nvSpPr>
        <p:spPr bwMode="auto">
          <a:xfrm>
            <a:off x="5632450" y="35052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1227" name="Text Box 27">
            <a:extLst>
              <a:ext uri="{FF2B5EF4-FFF2-40B4-BE49-F238E27FC236}">
                <a16:creationId xmlns:a16="http://schemas.microsoft.com/office/drawing/2014/main" id="{3003D332-2165-4A95-BCBA-6BC5C5E2228E}"/>
              </a:ext>
            </a:extLst>
          </p:cNvPr>
          <p:cNvSpPr txBox="1">
            <a:spLocks noChangeArrowheads="1"/>
          </p:cNvSpPr>
          <p:nvPr/>
        </p:nvSpPr>
        <p:spPr bwMode="auto">
          <a:xfrm>
            <a:off x="6851650" y="30480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1228" name="Text Box 28">
            <a:extLst>
              <a:ext uri="{FF2B5EF4-FFF2-40B4-BE49-F238E27FC236}">
                <a16:creationId xmlns:a16="http://schemas.microsoft.com/office/drawing/2014/main" id="{D5EEC599-A95F-4198-9B68-EED47D1DB068}"/>
              </a:ext>
            </a:extLst>
          </p:cNvPr>
          <p:cNvSpPr txBox="1">
            <a:spLocks noChangeArrowheads="1"/>
          </p:cNvSpPr>
          <p:nvPr/>
        </p:nvSpPr>
        <p:spPr bwMode="auto">
          <a:xfrm>
            <a:off x="8070850" y="2514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48147" name="Rectangle 29">
            <a:extLst>
              <a:ext uri="{FF2B5EF4-FFF2-40B4-BE49-F238E27FC236}">
                <a16:creationId xmlns:a16="http://schemas.microsoft.com/office/drawing/2014/main" id="{4D7938EB-2EA6-48A9-90AF-E8E7E2941EE0}"/>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
        <p:nvSpPr>
          <p:cNvPr id="48148" name="Text Box 30">
            <a:extLst>
              <a:ext uri="{FF2B5EF4-FFF2-40B4-BE49-F238E27FC236}">
                <a16:creationId xmlns:a16="http://schemas.microsoft.com/office/drawing/2014/main" id="{660D8AFB-1276-4D9B-85C0-31F0812AE16B}"/>
              </a:ext>
            </a:extLst>
          </p:cNvPr>
          <p:cNvSpPr txBox="1">
            <a:spLocks noChangeArrowheads="1"/>
          </p:cNvSpPr>
          <p:nvPr/>
        </p:nvSpPr>
        <p:spPr bwMode="auto">
          <a:xfrm>
            <a:off x="1050925" y="2058988"/>
            <a:ext cx="996950" cy="3503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a</a:t>
            </a:r>
            <a:r>
              <a:rPr lang="zh-CN" altLang="zh-CN" sz="3200" baseline="-25000">
                <a:solidFill>
                  <a:schemeClr val="tx1"/>
                </a:solidFill>
                <a:latin typeface="Times New Roman" panose="02020603050405020304" pitchFamily="18" charset="0"/>
                <a:ea typeface="华文新魏" panose="02010800040101010101" pitchFamily="2" charset="-122"/>
              </a:rPr>
              <a:t>2</a:t>
            </a: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5</a:t>
            </a:r>
          </a:p>
        </p:txBody>
      </p:sp>
      <p:sp>
        <p:nvSpPr>
          <p:cNvPr id="48149" name="Rectangle 31">
            <a:extLst>
              <a:ext uri="{FF2B5EF4-FFF2-40B4-BE49-F238E27FC236}">
                <a16:creationId xmlns:a16="http://schemas.microsoft.com/office/drawing/2014/main" id="{D3D82A00-1D62-44C3-87E9-8AA513AD054F}"/>
              </a:ext>
            </a:extLst>
          </p:cNvPr>
          <p:cNvSpPr>
            <a:spLocks noGrp="1" noChangeArrowheads="1"/>
          </p:cNvSpPr>
          <p:nvPr>
            <p:ph type="body" idx="1"/>
          </p:nvPr>
        </p:nvSpPr>
        <p:spPr/>
        <p:txBody>
          <a:bodyPr/>
          <a:lstStyle/>
          <a:p>
            <a:pPr eaLnBrk="1" hangingPunct="1"/>
            <a:r>
              <a:rPr lang="zh-CN" altLang="zh-CN">
                <a:solidFill>
                  <a:schemeClr val="tx1"/>
                </a:solidFill>
                <a:latin typeface="宋体" panose="02010600030101010101" pitchFamily="2" charset="-122"/>
                <a:cs typeface="Times New Roman" panose="02020603050405020304" pitchFamily="18" charset="0"/>
              </a:rPr>
              <a:t>从最后两个概率开始逐步向前进行</a:t>
            </a:r>
            <a:r>
              <a:rPr lang="zh-CN" altLang="zh-CN">
                <a:solidFill>
                  <a:srgbClr val="FF0000"/>
                </a:solidFill>
                <a:latin typeface="宋体" panose="02010600030101010101" pitchFamily="2" charset="-122"/>
                <a:cs typeface="Times New Roman" panose="02020603050405020304" pitchFamily="18" charset="0"/>
              </a:rPr>
              <a:t>编码</a:t>
            </a:r>
            <a:r>
              <a:rPr lang="zh-CN" altLang="zh-CN">
                <a:solidFill>
                  <a:schemeClr val="tx1"/>
                </a:solidFill>
                <a:latin typeface="宋体" panose="02010600030101010101" pitchFamily="2" charset="-122"/>
                <a:cs typeface="Times New Roman" panose="02020603050405020304" pitchFamily="18" charset="0"/>
              </a:rPr>
              <a:t>。对于概率大的消息赋予0，小的赋予1。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1000"/>
                                  </p:stCondLst>
                                  <p:iterate type="wd">
                                    <p:tmPct val="100000"/>
                                  </p:iterate>
                                  <p:childTnLst>
                                    <p:set>
                                      <p:cBhvr>
                                        <p:cTn id="6" dur="1" fill="hold">
                                          <p:stCondLst>
                                            <p:cond delay="0"/>
                                          </p:stCondLst>
                                        </p:cTn>
                                        <p:tgtEl>
                                          <p:spTgt spid="51224"/>
                                        </p:tgtEl>
                                        <p:attrNameLst>
                                          <p:attrName>style.visibility</p:attrName>
                                        </p:attrNameLst>
                                      </p:cBhvr>
                                      <p:to>
                                        <p:strVal val="visible"/>
                                      </p:to>
                                    </p:set>
                                    <p:anim calcmode="lin" valueType="num">
                                      <p:cBhvr>
                                        <p:cTn id="7" dur="300" fill="hold"/>
                                        <p:tgtEl>
                                          <p:spTgt spid="51224"/>
                                        </p:tgtEl>
                                        <p:attrNameLst>
                                          <p:attrName>ppt_w</p:attrName>
                                        </p:attrNameLst>
                                      </p:cBhvr>
                                      <p:tavLst>
                                        <p:tav tm="0">
                                          <p:val>
                                            <p:strVal val="4*#ppt_w"/>
                                          </p:val>
                                        </p:tav>
                                        <p:tav tm="100000">
                                          <p:val>
                                            <p:strVal val="#ppt_w"/>
                                          </p:val>
                                        </p:tav>
                                      </p:tavLst>
                                    </p:anim>
                                    <p:anim calcmode="lin" valueType="num">
                                      <p:cBhvr>
                                        <p:cTn id="8" dur="300" fill="hold"/>
                                        <p:tgtEl>
                                          <p:spTgt spid="5122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1300"/>
                            </p:stCondLst>
                            <p:childTnLst>
                              <p:par>
                                <p:cTn id="10" presetID="23" presetClass="entr" presetSubtype="32" fill="hold" grpId="0" nodeType="afterEffect">
                                  <p:stCondLst>
                                    <p:cond delay="1000"/>
                                  </p:stCondLst>
                                  <p:iterate type="wd">
                                    <p:tmPct val="100000"/>
                                  </p:iterate>
                                  <p:childTnLst>
                                    <p:set>
                                      <p:cBhvr>
                                        <p:cTn id="11" dur="1" fill="hold">
                                          <p:stCondLst>
                                            <p:cond delay="0"/>
                                          </p:stCondLst>
                                        </p:cTn>
                                        <p:tgtEl>
                                          <p:spTgt spid="51225"/>
                                        </p:tgtEl>
                                        <p:attrNameLst>
                                          <p:attrName>style.visibility</p:attrName>
                                        </p:attrNameLst>
                                      </p:cBhvr>
                                      <p:to>
                                        <p:strVal val="visible"/>
                                      </p:to>
                                    </p:set>
                                    <p:anim calcmode="lin" valueType="num">
                                      <p:cBhvr>
                                        <p:cTn id="12" dur="300" fill="hold"/>
                                        <p:tgtEl>
                                          <p:spTgt spid="51225"/>
                                        </p:tgtEl>
                                        <p:attrNameLst>
                                          <p:attrName>ppt_w</p:attrName>
                                        </p:attrNameLst>
                                      </p:cBhvr>
                                      <p:tavLst>
                                        <p:tav tm="0">
                                          <p:val>
                                            <p:strVal val="4*#ppt_w"/>
                                          </p:val>
                                        </p:tav>
                                        <p:tav tm="100000">
                                          <p:val>
                                            <p:strVal val="#ppt_w"/>
                                          </p:val>
                                        </p:tav>
                                      </p:tavLst>
                                    </p:anim>
                                    <p:anim calcmode="lin" valueType="num">
                                      <p:cBhvr>
                                        <p:cTn id="13" dur="300" fill="hold"/>
                                        <p:tgtEl>
                                          <p:spTgt spid="51225"/>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600"/>
                            </p:stCondLst>
                            <p:childTnLst>
                              <p:par>
                                <p:cTn id="15" presetID="23" presetClass="entr" presetSubtype="32" fill="hold" grpId="0" nodeType="afterEffect">
                                  <p:stCondLst>
                                    <p:cond delay="1000"/>
                                  </p:stCondLst>
                                  <p:iterate type="wd">
                                    <p:tmPct val="100000"/>
                                  </p:iterate>
                                  <p:childTnLst>
                                    <p:set>
                                      <p:cBhvr>
                                        <p:cTn id="16" dur="1" fill="hold">
                                          <p:stCondLst>
                                            <p:cond delay="0"/>
                                          </p:stCondLst>
                                        </p:cTn>
                                        <p:tgtEl>
                                          <p:spTgt spid="51226"/>
                                        </p:tgtEl>
                                        <p:attrNameLst>
                                          <p:attrName>style.visibility</p:attrName>
                                        </p:attrNameLst>
                                      </p:cBhvr>
                                      <p:to>
                                        <p:strVal val="visible"/>
                                      </p:to>
                                    </p:set>
                                    <p:anim calcmode="lin" valueType="num">
                                      <p:cBhvr>
                                        <p:cTn id="17" dur="300" fill="hold"/>
                                        <p:tgtEl>
                                          <p:spTgt spid="51226"/>
                                        </p:tgtEl>
                                        <p:attrNameLst>
                                          <p:attrName>ppt_w</p:attrName>
                                        </p:attrNameLst>
                                      </p:cBhvr>
                                      <p:tavLst>
                                        <p:tav tm="0">
                                          <p:val>
                                            <p:strVal val="4*#ppt_w"/>
                                          </p:val>
                                        </p:tav>
                                        <p:tav tm="100000">
                                          <p:val>
                                            <p:strVal val="#ppt_w"/>
                                          </p:val>
                                        </p:tav>
                                      </p:tavLst>
                                    </p:anim>
                                    <p:anim calcmode="lin" valueType="num">
                                      <p:cBhvr>
                                        <p:cTn id="18" dur="300" fill="hold"/>
                                        <p:tgtEl>
                                          <p:spTgt spid="51226"/>
                                        </p:tgtEl>
                                        <p:attrNameLst>
                                          <p:attrName>ppt_h</p:attrName>
                                        </p:attrNameLst>
                                      </p:cBhvr>
                                      <p:tavLst>
                                        <p:tav tm="0">
                                          <p:val>
                                            <p:strVal val="4*#ppt_h"/>
                                          </p:val>
                                        </p:tav>
                                        <p:tav tm="100000">
                                          <p:val>
                                            <p:strVal val="#ppt_h"/>
                                          </p:val>
                                        </p:tav>
                                      </p:tavLst>
                                    </p:anim>
                                  </p:childTnLst>
                                </p:cTn>
                              </p:par>
                            </p:childTnLst>
                          </p:cTn>
                        </p:par>
                        <p:par>
                          <p:cTn id="19" fill="hold" nodeType="afterGroup">
                            <p:stCondLst>
                              <p:cond delay="3900"/>
                            </p:stCondLst>
                            <p:childTnLst>
                              <p:par>
                                <p:cTn id="20" presetID="23" presetClass="entr" presetSubtype="32" fill="hold" grpId="0" nodeType="afterEffect">
                                  <p:stCondLst>
                                    <p:cond delay="1000"/>
                                  </p:stCondLst>
                                  <p:iterate type="wd">
                                    <p:tmPct val="100000"/>
                                  </p:iterate>
                                  <p:childTnLst>
                                    <p:set>
                                      <p:cBhvr>
                                        <p:cTn id="21" dur="1" fill="hold">
                                          <p:stCondLst>
                                            <p:cond delay="0"/>
                                          </p:stCondLst>
                                        </p:cTn>
                                        <p:tgtEl>
                                          <p:spTgt spid="51227"/>
                                        </p:tgtEl>
                                        <p:attrNameLst>
                                          <p:attrName>style.visibility</p:attrName>
                                        </p:attrNameLst>
                                      </p:cBhvr>
                                      <p:to>
                                        <p:strVal val="visible"/>
                                      </p:to>
                                    </p:set>
                                    <p:anim calcmode="lin" valueType="num">
                                      <p:cBhvr>
                                        <p:cTn id="22" dur="300" fill="hold"/>
                                        <p:tgtEl>
                                          <p:spTgt spid="51227"/>
                                        </p:tgtEl>
                                        <p:attrNameLst>
                                          <p:attrName>ppt_w</p:attrName>
                                        </p:attrNameLst>
                                      </p:cBhvr>
                                      <p:tavLst>
                                        <p:tav tm="0">
                                          <p:val>
                                            <p:strVal val="4*#ppt_w"/>
                                          </p:val>
                                        </p:tav>
                                        <p:tav tm="100000">
                                          <p:val>
                                            <p:strVal val="#ppt_w"/>
                                          </p:val>
                                        </p:tav>
                                      </p:tavLst>
                                    </p:anim>
                                    <p:anim calcmode="lin" valueType="num">
                                      <p:cBhvr>
                                        <p:cTn id="23" dur="300" fill="hold"/>
                                        <p:tgtEl>
                                          <p:spTgt spid="51227"/>
                                        </p:tgtEl>
                                        <p:attrNameLst>
                                          <p:attrName>ppt_h</p:attrName>
                                        </p:attrNameLst>
                                      </p:cBhvr>
                                      <p:tavLst>
                                        <p:tav tm="0">
                                          <p:val>
                                            <p:strVal val="4*#ppt_h"/>
                                          </p:val>
                                        </p:tav>
                                        <p:tav tm="100000">
                                          <p:val>
                                            <p:strVal val="#ppt_h"/>
                                          </p:val>
                                        </p:tav>
                                      </p:tavLst>
                                    </p:anim>
                                  </p:childTnLst>
                                </p:cTn>
                              </p:par>
                            </p:childTnLst>
                          </p:cTn>
                        </p:par>
                        <p:par>
                          <p:cTn id="24" fill="hold" nodeType="afterGroup">
                            <p:stCondLst>
                              <p:cond delay="5200"/>
                            </p:stCondLst>
                            <p:childTnLst>
                              <p:par>
                                <p:cTn id="25" presetID="23" presetClass="entr" presetSubtype="32" fill="hold" grpId="0" nodeType="afterEffect">
                                  <p:stCondLst>
                                    <p:cond delay="1000"/>
                                  </p:stCondLst>
                                  <p:iterate type="wd">
                                    <p:tmPct val="100000"/>
                                  </p:iterate>
                                  <p:childTnLst>
                                    <p:set>
                                      <p:cBhvr>
                                        <p:cTn id="26" dur="1" fill="hold">
                                          <p:stCondLst>
                                            <p:cond delay="0"/>
                                          </p:stCondLst>
                                        </p:cTn>
                                        <p:tgtEl>
                                          <p:spTgt spid="51228"/>
                                        </p:tgtEl>
                                        <p:attrNameLst>
                                          <p:attrName>style.visibility</p:attrName>
                                        </p:attrNameLst>
                                      </p:cBhvr>
                                      <p:to>
                                        <p:strVal val="visible"/>
                                      </p:to>
                                    </p:set>
                                    <p:anim calcmode="lin" valueType="num">
                                      <p:cBhvr>
                                        <p:cTn id="27" dur="300" fill="hold"/>
                                        <p:tgtEl>
                                          <p:spTgt spid="51228"/>
                                        </p:tgtEl>
                                        <p:attrNameLst>
                                          <p:attrName>ppt_w</p:attrName>
                                        </p:attrNameLst>
                                      </p:cBhvr>
                                      <p:tavLst>
                                        <p:tav tm="0">
                                          <p:val>
                                            <p:strVal val="4*#ppt_w"/>
                                          </p:val>
                                        </p:tav>
                                        <p:tav tm="100000">
                                          <p:val>
                                            <p:strVal val="#ppt_w"/>
                                          </p:val>
                                        </p:tav>
                                      </p:tavLst>
                                    </p:anim>
                                    <p:anim calcmode="lin" valueType="num">
                                      <p:cBhvr>
                                        <p:cTn id="28" dur="300" fill="hold"/>
                                        <p:tgtEl>
                                          <p:spTgt spid="5122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4" grpId="0" autoUpdateAnimBg="0"/>
      <p:bldP spid="51225" grpId="0" autoUpdateAnimBg="0"/>
      <p:bldP spid="51226" grpId="0" autoUpdateAnimBg="0"/>
      <p:bldP spid="51227" grpId="0" autoUpdateAnimBg="0"/>
      <p:bldP spid="5122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日期占位符 3">
            <a:extLst>
              <a:ext uri="{FF2B5EF4-FFF2-40B4-BE49-F238E27FC236}">
                <a16:creationId xmlns:a16="http://schemas.microsoft.com/office/drawing/2014/main" id="{966E5141-16DB-4B81-BD22-BE6C978C8E9D}"/>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49155" name="灯片编号占位符 5">
            <a:extLst>
              <a:ext uri="{FF2B5EF4-FFF2-40B4-BE49-F238E27FC236}">
                <a16:creationId xmlns:a16="http://schemas.microsoft.com/office/drawing/2014/main" id="{CC9CA3E8-0C85-4038-AFEC-53BBAF6CCA20}"/>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B5966FC7-9A6E-461C-BEC4-72452CF6AB3A}" type="slidenum">
              <a:rPr lang="zh-CN" altLang="zh-CN" sz="1200">
                <a:solidFill>
                  <a:schemeClr val="tx1"/>
                </a:solidFill>
              </a:rPr>
              <a:pPr/>
              <a:t>38</a:t>
            </a:fld>
            <a:endParaRPr lang="zh-CN" altLang="zh-CN" sz="1200">
              <a:solidFill>
                <a:schemeClr val="tx1"/>
              </a:solidFill>
            </a:endParaRPr>
          </a:p>
        </p:txBody>
      </p:sp>
      <p:sp>
        <p:nvSpPr>
          <p:cNvPr id="49156" name="Rectangle 2">
            <a:extLst>
              <a:ext uri="{FF2B5EF4-FFF2-40B4-BE49-F238E27FC236}">
                <a16:creationId xmlns:a16="http://schemas.microsoft.com/office/drawing/2014/main" id="{8FFC3E81-7083-4EB5-9676-CDD128DDD7F3}"/>
              </a:ext>
            </a:extLst>
          </p:cNvPr>
          <p:cNvSpPr>
            <a:spLocks noGrp="1" noChangeArrowheads="1"/>
          </p:cNvSpPr>
          <p:nvPr>
            <p:ph type="title"/>
          </p:nvPr>
        </p:nvSpPr>
        <p:spPr>
          <a:xfrm>
            <a:off x="574675" y="447675"/>
            <a:ext cx="8001000" cy="390525"/>
          </a:xfrm>
        </p:spPr>
        <p:txBody>
          <a:bodyPr/>
          <a:lstStyle/>
          <a:p>
            <a:pPr eaLnBrk="1" hangingPunct="1"/>
            <a:r>
              <a:rPr lang="zh-CN" altLang="zh-CN">
                <a:solidFill>
                  <a:schemeClr val="tx1"/>
                </a:solidFill>
                <a:ea typeface="华文新魏" panose="02010800040101010101" pitchFamily="2" charset="-122"/>
              </a:rPr>
              <a:t>Huffman</a:t>
            </a:r>
            <a:r>
              <a:rPr lang="zh-CN" altLang="zh-CN">
                <a:solidFill>
                  <a:schemeClr val="tx1"/>
                </a:solidFill>
                <a:latin typeface="华文新魏" panose="02010800040101010101" pitchFamily="2" charset="-122"/>
                <a:ea typeface="华文新魏" panose="02010800040101010101" pitchFamily="2" charset="-122"/>
              </a:rPr>
              <a:t>编码</a:t>
            </a:r>
          </a:p>
        </p:txBody>
      </p:sp>
      <p:sp>
        <p:nvSpPr>
          <p:cNvPr id="49157" name="Text Box 3">
            <a:extLst>
              <a:ext uri="{FF2B5EF4-FFF2-40B4-BE49-F238E27FC236}">
                <a16:creationId xmlns:a16="http://schemas.microsoft.com/office/drawing/2014/main" id="{D74BC751-BF9D-4AE9-8D47-632D396F1480}"/>
              </a:ext>
            </a:extLst>
          </p:cNvPr>
          <p:cNvSpPr txBox="1">
            <a:spLocks noChangeArrowheads="1"/>
          </p:cNvSpPr>
          <p:nvPr/>
        </p:nvSpPr>
        <p:spPr bwMode="auto">
          <a:xfrm>
            <a:off x="1924050" y="2057400"/>
            <a:ext cx="1809750" cy="35036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输入概率</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0.06</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0.04</a:t>
            </a:r>
          </a:p>
        </p:txBody>
      </p:sp>
      <p:sp>
        <p:nvSpPr>
          <p:cNvPr id="49158" name="Text Box 4">
            <a:extLst>
              <a:ext uri="{FF2B5EF4-FFF2-40B4-BE49-F238E27FC236}">
                <a16:creationId xmlns:a16="http://schemas.microsoft.com/office/drawing/2014/main" id="{DC93211D-DCC9-4D5E-9AE6-D3F77B4970F8}"/>
              </a:ext>
            </a:extLst>
          </p:cNvPr>
          <p:cNvSpPr txBox="1">
            <a:spLocks noChangeArrowheads="1"/>
          </p:cNvSpPr>
          <p:nvPr/>
        </p:nvSpPr>
        <p:spPr bwMode="auto">
          <a:xfrm>
            <a:off x="3549650" y="2057400"/>
            <a:ext cx="1403350" cy="3016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第一步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p:txBody>
      </p:sp>
      <p:grpSp>
        <p:nvGrpSpPr>
          <p:cNvPr id="49159" name="Group 5">
            <a:extLst>
              <a:ext uri="{FF2B5EF4-FFF2-40B4-BE49-F238E27FC236}">
                <a16:creationId xmlns:a16="http://schemas.microsoft.com/office/drawing/2014/main" id="{B2C16883-B200-40B2-AD42-5F4B04E39E0E}"/>
              </a:ext>
            </a:extLst>
          </p:cNvPr>
          <p:cNvGrpSpPr>
            <a:grpSpLocks/>
          </p:cNvGrpSpPr>
          <p:nvPr/>
        </p:nvGrpSpPr>
        <p:grpSpPr bwMode="auto">
          <a:xfrm>
            <a:off x="3276600" y="4800600"/>
            <a:ext cx="685800" cy="457200"/>
            <a:chOff x="0" y="0"/>
            <a:chExt cx="432" cy="288"/>
          </a:xfrm>
        </p:grpSpPr>
        <p:sp>
          <p:nvSpPr>
            <p:cNvPr id="49189" name="AutoShape 6">
              <a:extLst>
                <a:ext uri="{FF2B5EF4-FFF2-40B4-BE49-F238E27FC236}">
                  <a16:creationId xmlns:a16="http://schemas.microsoft.com/office/drawing/2014/main" id="{A22DB19A-3D35-42EE-8AF1-66EB1C02B515}"/>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49190" name="AutoShape 7">
              <a:extLst>
                <a:ext uri="{FF2B5EF4-FFF2-40B4-BE49-F238E27FC236}">
                  <a16:creationId xmlns:a16="http://schemas.microsoft.com/office/drawing/2014/main" id="{AE7C6306-C686-4881-B0A6-17E40202F8F6}"/>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160" name="Text Box 8">
            <a:extLst>
              <a:ext uri="{FF2B5EF4-FFF2-40B4-BE49-F238E27FC236}">
                <a16:creationId xmlns:a16="http://schemas.microsoft.com/office/drawing/2014/main" id="{0E6CA275-DF54-44BE-93C6-CE0F85FCCA47}"/>
              </a:ext>
            </a:extLst>
          </p:cNvPr>
          <p:cNvSpPr txBox="1">
            <a:spLocks noChangeArrowheads="1"/>
          </p:cNvSpPr>
          <p:nvPr/>
        </p:nvSpPr>
        <p:spPr bwMode="auto">
          <a:xfrm>
            <a:off x="4692650" y="2057400"/>
            <a:ext cx="1403350" cy="2528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第二步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0.2</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49161" name="Group 9">
            <a:extLst>
              <a:ext uri="{FF2B5EF4-FFF2-40B4-BE49-F238E27FC236}">
                <a16:creationId xmlns:a16="http://schemas.microsoft.com/office/drawing/2014/main" id="{2857EB57-CC67-43D3-8F3A-55AEC37A6090}"/>
              </a:ext>
            </a:extLst>
          </p:cNvPr>
          <p:cNvGrpSpPr>
            <a:grpSpLocks/>
          </p:cNvGrpSpPr>
          <p:nvPr/>
        </p:nvGrpSpPr>
        <p:grpSpPr bwMode="auto">
          <a:xfrm>
            <a:off x="4495800" y="3810000"/>
            <a:ext cx="685800" cy="990600"/>
            <a:chOff x="0" y="0"/>
            <a:chExt cx="432" cy="624"/>
          </a:xfrm>
        </p:grpSpPr>
        <p:sp>
          <p:nvSpPr>
            <p:cNvPr id="49185" name="AutoShape 10">
              <a:extLst>
                <a:ext uri="{FF2B5EF4-FFF2-40B4-BE49-F238E27FC236}">
                  <a16:creationId xmlns:a16="http://schemas.microsoft.com/office/drawing/2014/main" id="{75746E81-76F4-499D-9603-BFE217989CE5}"/>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86" name="Line 11">
              <a:extLst>
                <a:ext uri="{FF2B5EF4-FFF2-40B4-BE49-F238E27FC236}">
                  <a16:creationId xmlns:a16="http://schemas.microsoft.com/office/drawing/2014/main" id="{A5E04403-609B-44BF-8C79-CC742DA8EDCD}"/>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87" name="Line 12">
              <a:extLst>
                <a:ext uri="{FF2B5EF4-FFF2-40B4-BE49-F238E27FC236}">
                  <a16:creationId xmlns:a16="http://schemas.microsoft.com/office/drawing/2014/main" id="{1E5F74FE-B149-4466-A460-1F3CA567FA18}"/>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88" name="Line 13">
              <a:extLst>
                <a:ext uri="{FF2B5EF4-FFF2-40B4-BE49-F238E27FC236}">
                  <a16:creationId xmlns:a16="http://schemas.microsoft.com/office/drawing/2014/main" id="{E2ECCF97-30B1-4798-BFE1-36099DE693B9}"/>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62" name="Text Box 14">
            <a:extLst>
              <a:ext uri="{FF2B5EF4-FFF2-40B4-BE49-F238E27FC236}">
                <a16:creationId xmlns:a16="http://schemas.microsoft.com/office/drawing/2014/main" id="{74B03AA8-9D9B-43FB-9153-6DFE72F16997}"/>
              </a:ext>
            </a:extLst>
          </p:cNvPr>
          <p:cNvSpPr txBox="1">
            <a:spLocks noChangeArrowheads="1"/>
          </p:cNvSpPr>
          <p:nvPr/>
        </p:nvSpPr>
        <p:spPr bwMode="auto">
          <a:xfrm>
            <a:off x="5835650" y="2057400"/>
            <a:ext cx="1403350" cy="2362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第三步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49163" name="Group 15">
            <a:extLst>
              <a:ext uri="{FF2B5EF4-FFF2-40B4-BE49-F238E27FC236}">
                <a16:creationId xmlns:a16="http://schemas.microsoft.com/office/drawing/2014/main" id="{0CC956A5-9DFA-4BEF-8AF0-3ECFE7A6B17C}"/>
              </a:ext>
            </a:extLst>
          </p:cNvPr>
          <p:cNvGrpSpPr>
            <a:grpSpLocks/>
          </p:cNvGrpSpPr>
          <p:nvPr/>
        </p:nvGrpSpPr>
        <p:grpSpPr bwMode="auto">
          <a:xfrm>
            <a:off x="5638800" y="3810000"/>
            <a:ext cx="685800" cy="457200"/>
            <a:chOff x="0" y="0"/>
            <a:chExt cx="432" cy="288"/>
          </a:xfrm>
        </p:grpSpPr>
        <p:sp>
          <p:nvSpPr>
            <p:cNvPr id="49183" name="AutoShape 16">
              <a:extLst>
                <a:ext uri="{FF2B5EF4-FFF2-40B4-BE49-F238E27FC236}">
                  <a16:creationId xmlns:a16="http://schemas.microsoft.com/office/drawing/2014/main" id="{21EC8291-259D-446E-A4F6-F5D09CB110EE}"/>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49184" name="AutoShape 17">
              <a:extLst>
                <a:ext uri="{FF2B5EF4-FFF2-40B4-BE49-F238E27FC236}">
                  <a16:creationId xmlns:a16="http://schemas.microsoft.com/office/drawing/2014/main" id="{5D11A022-65D3-4DD3-BC82-5AB6FF8D01F7}"/>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164" name="Text Box 18">
            <a:extLst>
              <a:ext uri="{FF2B5EF4-FFF2-40B4-BE49-F238E27FC236}">
                <a16:creationId xmlns:a16="http://schemas.microsoft.com/office/drawing/2014/main" id="{6BABA1FB-D6B8-44D8-8FC4-48B930DD2C4F}"/>
              </a:ext>
            </a:extLst>
          </p:cNvPr>
          <p:cNvSpPr txBox="1">
            <a:spLocks noChangeArrowheads="1"/>
          </p:cNvSpPr>
          <p:nvPr/>
        </p:nvSpPr>
        <p:spPr bwMode="auto">
          <a:xfrm>
            <a:off x="6978650" y="2057400"/>
            <a:ext cx="1403350" cy="18748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第四步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49165" name="Group 19">
            <a:extLst>
              <a:ext uri="{FF2B5EF4-FFF2-40B4-BE49-F238E27FC236}">
                <a16:creationId xmlns:a16="http://schemas.microsoft.com/office/drawing/2014/main" id="{197499D7-7B7A-42A9-BCFD-1D91AE3E5506}"/>
              </a:ext>
            </a:extLst>
          </p:cNvPr>
          <p:cNvGrpSpPr>
            <a:grpSpLocks/>
          </p:cNvGrpSpPr>
          <p:nvPr/>
        </p:nvGrpSpPr>
        <p:grpSpPr bwMode="auto">
          <a:xfrm>
            <a:off x="6781800" y="2819400"/>
            <a:ext cx="685800" cy="990600"/>
            <a:chOff x="0" y="0"/>
            <a:chExt cx="432" cy="624"/>
          </a:xfrm>
        </p:grpSpPr>
        <p:sp>
          <p:nvSpPr>
            <p:cNvPr id="49179" name="AutoShape 20">
              <a:extLst>
                <a:ext uri="{FF2B5EF4-FFF2-40B4-BE49-F238E27FC236}">
                  <a16:creationId xmlns:a16="http://schemas.microsoft.com/office/drawing/2014/main" id="{73DA77BE-3E18-4E58-B748-8CE91AC3F0C1}"/>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80" name="Line 21">
              <a:extLst>
                <a:ext uri="{FF2B5EF4-FFF2-40B4-BE49-F238E27FC236}">
                  <a16:creationId xmlns:a16="http://schemas.microsoft.com/office/drawing/2014/main" id="{9A05EE5D-81FF-4480-B4BC-ACE8BFEC00AD}"/>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81" name="Line 22">
              <a:extLst>
                <a:ext uri="{FF2B5EF4-FFF2-40B4-BE49-F238E27FC236}">
                  <a16:creationId xmlns:a16="http://schemas.microsoft.com/office/drawing/2014/main" id="{34D6EF12-285F-4515-A1C4-CADBF4532FCB}"/>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82" name="Line 23">
              <a:extLst>
                <a:ext uri="{FF2B5EF4-FFF2-40B4-BE49-F238E27FC236}">
                  <a16:creationId xmlns:a16="http://schemas.microsoft.com/office/drawing/2014/main" id="{DC8B54E7-51BF-4A1C-A497-81403A56657A}"/>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66" name="Text Box 24">
            <a:extLst>
              <a:ext uri="{FF2B5EF4-FFF2-40B4-BE49-F238E27FC236}">
                <a16:creationId xmlns:a16="http://schemas.microsoft.com/office/drawing/2014/main" id="{A509B496-2D45-488B-84DB-F42154F580EF}"/>
              </a:ext>
            </a:extLst>
          </p:cNvPr>
          <p:cNvSpPr txBox="1">
            <a:spLocks noChangeArrowheads="1"/>
          </p:cNvSpPr>
          <p:nvPr/>
        </p:nvSpPr>
        <p:spPr bwMode="auto">
          <a:xfrm>
            <a:off x="3260725" y="44958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49167" name="Text Box 25">
            <a:extLst>
              <a:ext uri="{FF2B5EF4-FFF2-40B4-BE49-F238E27FC236}">
                <a16:creationId xmlns:a16="http://schemas.microsoft.com/office/drawing/2014/main" id="{722CF3E8-7749-4A7C-B65B-F05C4147E119}"/>
              </a:ext>
            </a:extLst>
          </p:cNvPr>
          <p:cNvSpPr txBox="1">
            <a:spLocks noChangeArrowheads="1"/>
          </p:cNvSpPr>
          <p:nvPr/>
        </p:nvSpPr>
        <p:spPr bwMode="auto">
          <a:xfrm>
            <a:off x="4489450" y="4038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49168" name="Text Box 26">
            <a:extLst>
              <a:ext uri="{FF2B5EF4-FFF2-40B4-BE49-F238E27FC236}">
                <a16:creationId xmlns:a16="http://schemas.microsoft.com/office/drawing/2014/main" id="{AE731E64-B374-4005-89BA-D2115638985C}"/>
              </a:ext>
            </a:extLst>
          </p:cNvPr>
          <p:cNvSpPr txBox="1">
            <a:spLocks noChangeArrowheads="1"/>
          </p:cNvSpPr>
          <p:nvPr/>
        </p:nvSpPr>
        <p:spPr bwMode="auto">
          <a:xfrm>
            <a:off x="5632450" y="35052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49169" name="Text Box 27">
            <a:extLst>
              <a:ext uri="{FF2B5EF4-FFF2-40B4-BE49-F238E27FC236}">
                <a16:creationId xmlns:a16="http://schemas.microsoft.com/office/drawing/2014/main" id="{3A2CE1ED-3CBD-4DCB-A781-DD5E35FEB211}"/>
              </a:ext>
            </a:extLst>
          </p:cNvPr>
          <p:cNvSpPr txBox="1">
            <a:spLocks noChangeArrowheads="1"/>
          </p:cNvSpPr>
          <p:nvPr/>
        </p:nvSpPr>
        <p:spPr bwMode="auto">
          <a:xfrm>
            <a:off x="6851650" y="30480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49170" name="Text Box 28">
            <a:extLst>
              <a:ext uri="{FF2B5EF4-FFF2-40B4-BE49-F238E27FC236}">
                <a16:creationId xmlns:a16="http://schemas.microsoft.com/office/drawing/2014/main" id="{906C5B13-87D7-4975-909F-07B873CEBF7A}"/>
              </a:ext>
            </a:extLst>
          </p:cNvPr>
          <p:cNvSpPr txBox="1">
            <a:spLocks noChangeArrowheads="1"/>
          </p:cNvSpPr>
          <p:nvPr/>
        </p:nvSpPr>
        <p:spPr bwMode="auto">
          <a:xfrm>
            <a:off x="8070850" y="2514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2253" name="Text Box 29">
            <a:extLst>
              <a:ext uri="{FF2B5EF4-FFF2-40B4-BE49-F238E27FC236}">
                <a16:creationId xmlns:a16="http://schemas.microsoft.com/office/drawing/2014/main" id="{056C05F2-80F1-46AE-9824-D0ABE9FCE7B2}"/>
              </a:ext>
            </a:extLst>
          </p:cNvPr>
          <p:cNvSpPr txBox="1">
            <a:spLocks noChangeArrowheads="1"/>
          </p:cNvSpPr>
          <p:nvPr/>
        </p:nvSpPr>
        <p:spPr bwMode="auto">
          <a:xfrm>
            <a:off x="7086600" y="5562600"/>
            <a:ext cx="930275" cy="5794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3333CC"/>
                </a:solidFill>
                <a:latin typeface="Times New Roman" panose="02020603050405020304" pitchFamily="18" charset="0"/>
                <a:ea typeface="华文新魏" panose="02010800040101010101" pitchFamily="2" charset="-122"/>
              </a:rPr>
              <a:t>a</a:t>
            </a:r>
            <a:r>
              <a:rPr lang="zh-CN" altLang="zh-CN" sz="3200" baseline="-25000">
                <a:solidFill>
                  <a:srgbClr val="3333CC"/>
                </a:solidFill>
                <a:latin typeface="Times New Roman" panose="02020603050405020304" pitchFamily="18" charset="0"/>
                <a:ea typeface="华文新魏" panose="02010800040101010101" pitchFamily="2" charset="-122"/>
              </a:rPr>
              <a:t>2</a:t>
            </a:r>
            <a:r>
              <a:rPr lang="zh-CN" altLang="zh-CN" sz="3200">
                <a:solidFill>
                  <a:srgbClr val="3333CC"/>
                </a:solidFill>
                <a:latin typeface="Times New Roman" panose="02020603050405020304" pitchFamily="18" charset="0"/>
                <a:ea typeface="华文新魏" panose="02010800040101010101" pitchFamily="2" charset="-122"/>
              </a:rPr>
              <a:t>=1</a:t>
            </a:r>
          </a:p>
        </p:txBody>
      </p:sp>
      <p:grpSp>
        <p:nvGrpSpPr>
          <p:cNvPr id="52254" name="Group 30">
            <a:extLst>
              <a:ext uri="{FF2B5EF4-FFF2-40B4-BE49-F238E27FC236}">
                <a16:creationId xmlns:a16="http://schemas.microsoft.com/office/drawing/2014/main" id="{8778F734-D666-4933-BA89-64A38C04311E}"/>
              </a:ext>
            </a:extLst>
          </p:cNvPr>
          <p:cNvGrpSpPr>
            <a:grpSpLocks/>
          </p:cNvGrpSpPr>
          <p:nvPr/>
        </p:nvGrpSpPr>
        <p:grpSpPr bwMode="auto">
          <a:xfrm>
            <a:off x="2057400" y="2743200"/>
            <a:ext cx="6019800" cy="609600"/>
            <a:chOff x="0" y="0"/>
            <a:chExt cx="3792" cy="384"/>
          </a:xfrm>
        </p:grpSpPr>
        <p:sp>
          <p:nvSpPr>
            <p:cNvPr id="49176" name="Line 31">
              <a:extLst>
                <a:ext uri="{FF2B5EF4-FFF2-40B4-BE49-F238E27FC236}">
                  <a16:creationId xmlns:a16="http://schemas.microsoft.com/office/drawing/2014/main" id="{47D99700-1671-4801-BEBF-98371C406AB6}"/>
                </a:ext>
              </a:extLst>
            </p:cNvPr>
            <p:cNvSpPr>
              <a:spLocks noChangeShapeType="1"/>
            </p:cNvSpPr>
            <p:nvPr/>
          </p:nvSpPr>
          <p:spPr bwMode="auto">
            <a:xfrm flipH="1">
              <a:off x="0" y="0"/>
              <a:ext cx="3216" cy="0"/>
            </a:xfrm>
            <a:prstGeom prst="line">
              <a:avLst/>
            </a:prstGeom>
            <a:noFill/>
            <a:ln w="254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7" name="Line 32">
              <a:extLst>
                <a:ext uri="{FF2B5EF4-FFF2-40B4-BE49-F238E27FC236}">
                  <a16:creationId xmlns:a16="http://schemas.microsoft.com/office/drawing/2014/main" id="{78B3492D-66DD-4E89-82F7-01665CC329FF}"/>
                </a:ext>
              </a:extLst>
            </p:cNvPr>
            <p:cNvSpPr>
              <a:spLocks noChangeShapeType="1"/>
            </p:cNvSpPr>
            <p:nvPr/>
          </p:nvSpPr>
          <p:spPr bwMode="auto">
            <a:xfrm>
              <a:off x="3216" y="0"/>
              <a:ext cx="0" cy="384"/>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8" name="Line 33">
              <a:extLst>
                <a:ext uri="{FF2B5EF4-FFF2-40B4-BE49-F238E27FC236}">
                  <a16:creationId xmlns:a16="http://schemas.microsoft.com/office/drawing/2014/main" id="{EC96C331-EB88-4976-986A-6FD32AD8EA3B}"/>
                </a:ext>
              </a:extLst>
            </p:cNvPr>
            <p:cNvSpPr>
              <a:spLocks noChangeShapeType="1"/>
            </p:cNvSpPr>
            <p:nvPr/>
          </p:nvSpPr>
          <p:spPr bwMode="auto">
            <a:xfrm>
              <a:off x="3216" y="384"/>
              <a:ext cx="576"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73" name="Rectangle 34">
            <a:extLst>
              <a:ext uri="{FF2B5EF4-FFF2-40B4-BE49-F238E27FC236}">
                <a16:creationId xmlns:a16="http://schemas.microsoft.com/office/drawing/2014/main" id="{EA073C1C-F5DA-4EA7-93B7-D33C4E764AA0}"/>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
        <p:nvSpPr>
          <p:cNvPr id="49174" name="Text Box 35">
            <a:extLst>
              <a:ext uri="{FF2B5EF4-FFF2-40B4-BE49-F238E27FC236}">
                <a16:creationId xmlns:a16="http://schemas.microsoft.com/office/drawing/2014/main" id="{EF531FF6-A2F6-427B-ACBA-52064024606C}"/>
              </a:ext>
            </a:extLst>
          </p:cNvPr>
          <p:cNvSpPr txBox="1">
            <a:spLocks noChangeArrowheads="1"/>
          </p:cNvSpPr>
          <p:nvPr/>
        </p:nvSpPr>
        <p:spPr bwMode="auto">
          <a:xfrm>
            <a:off x="1050925" y="2058988"/>
            <a:ext cx="996950" cy="3503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a</a:t>
            </a:r>
            <a:r>
              <a:rPr lang="zh-CN" altLang="zh-CN" sz="3200" baseline="-25000">
                <a:solidFill>
                  <a:schemeClr val="tx1"/>
                </a:solidFill>
                <a:latin typeface="Times New Roman" panose="02020603050405020304" pitchFamily="18" charset="0"/>
                <a:ea typeface="华文新魏" panose="02010800040101010101" pitchFamily="2" charset="-122"/>
              </a:rPr>
              <a:t>2</a:t>
            </a: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5</a:t>
            </a:r>
          </a:p>
        </p:txBody>
      </p:sp>
      <p:sp>
        <p:nvSpPr>
          <p:cNvPr id="49175" name="Rectangle 36">
            <a:extLst>
              <a:ext uri="{FF2B5EF4-FFF2-40B4-BE49-F238E27FC236}">
                <a16:creationId xmlns:a16="http://schemas.microsoft.com/office/drawing/2014/main" id="{597CCAB3-3D1B-445C-A5D1-F8BD79C61BD6}"/>
              </a:ext>
            </a:extLst>
          </p:cNvPr>
          <p:cNvSpPr>
            <a:spLocks noGrp="1" noChangeArrowheads="1"/>
          </p:cNvSpPr>
          <p:nvPr>
            <p:ph type="body" idx="1"/>
          </p:nvPr>
        </p:nvSpPr>
        <p:spPr/>
        <p:txBody>
          <a:bodyPr/>
          <a:lstStyle/>
          <a:p>
            <a:pPr eaLnBrk="1" hangingPunct="1"/>
            <a:r>
              <a:rPr lang="zh-CN" altLang="zh-CN"/>
              <a:t>画出每个符号到达概率为1.0处的路径，记下路径遇到的各个1和0，得到每个符号的Huffman码。</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2000"/>
                                  </p:stCondLst>
                                  <p:childTnLst>
                                    <p:set>
                                      <p:cBhvr>
                                        <p:cTn id="6" dur="1" fill="hold">
                                          <p:stCondLst>
                                            <p:cond delay="0"/>
                                          </p:stCondLst>
                                        </p:cTn>
                                        <p:tgtEl>
                                          <p:spTgt spid="52254"/>
                                        </p:tgtEl>
                                        <p:attrNameLst>
                                          <p:attrName>style.visibility</p:attrName>
                                        </p:attrNameLst>
                                      </p:cBhvr>
                                      <p:to>
                                        <p:strVal val="visible"/>
                                      </p:to>
                                    </p:set>
                                    <p:animEffect transition="in" filter="wipe(right)">
                                      <p:cBhvr>
                                        <p:cTn id="7" dur="500"/>
                                        <p:tgtEl>
                                          <p:spTgt spid="52254"/>
                                        </p:tgtEl>
                                      </p:cBhvr>
                                    </p:animEffect>
                                  </p:childTnLst>
                                </p:cTn>
                              </p:par>
                            </p:childTnLst>
                          </p:cTn>
                        </p:par>
                        <p:par>
                          <p:cTn id="8" fill="hold" nodeType="afterGroup">
                            <p:stCondLst>
                              <p:cond delay="2500"/>
                            </p:stCondLst>
                            <p:childTnLst>
                              <p:par>
                                <p:cTn id="9" presetID="2" presetClass="entr" presetSubtype="8" fill="hold" grpId="0" nodeType="afterEffect">
                                  <p:stCondLst>
                                    <p:cond delay="1000"/>
                                  </p:stCondLst>
                                  <p:iterate type="wd">
                                    <p:tmPct val="100000"/>
                                  </p:iterate>
                                  <p:childTnLst>
                                    <p:set>
                                      <p:cBhvr>
                                        <p:cTn id="10" dur="1" fill="hold">
                                          <p:stCondLst>
                                            <p:cond delay="0"/>
                                          </p:stCondLst>
                                        </p:cTn>
                                        <p:tgtEl>
                                          <p:spTgt spid="52253"/>
                                        </p:tgtEl>
                                        <p:attrNameLst>
                                          <p:attrName>style.visibility</p:attrName>
                                        </p:attrNameLst>
                                      </p:cBhvr>
                                      <p:to>
                                        <p:strVal val="visible"/>
                                      </p:to>
                                    </p:set>
                                    <p:anim calcmode="lin" valueType="num">
                                      <p:cBhvr additive="base">
                                        <p:cTn id="11" dur="300" fill="hold"/>
                                        <p:tgtEl>
                                          <p:spTgt spid="52253"/>
                                        </p:tgtEl>
                                        <p:attrNameLst>
                                          <p:attrName>ppt_x</p:attrName>
                                        </p:attrNameLst>
                                      </p:cBhvr>
                                      <p:tavLst>
                                        <p:tav tm="0">
                                          <p:val>
                                            <p:strVal val="0-#ppt_w/2"/>
                                          </p:val>
                                        </p:tav>
                                        <p:tav tm="100000">
                                          <p:val>
                                            <p:strVal val="#ppt_x"/>
                                          </p:val>
                                        </p:tav>
                                      </p:tavLst>
                                    </p:anim>
                                    <p:anim calcmode="lin" valueType="num">
                                      <p:cBhvr additive="base">
                                        <p:cTn id="12" dur="300" fill="hold"/>
                                        <p:tgtEl>
                                          <p:spTgt spid="52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5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日期占位符 3">
            <a:extLst>
              <a:ext uri="{FF2B5EF4-FFF2-40B4-BE49-F238E27FC236}">
                <a16:creationId xmlns:a16="http://schemas.microsoft.com/office/drawing/2014/main" id="{D0829332-C389-4054-B92A-6E4DC9D3ACDA}"/>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50179" name="灯片编号占位符 5">
            <a:extLst>
              <a:ext uri="{FF2B5EF4-FFF2-40B4-BE49-F238E27FC236}">
                <a16:creationId xmlns:a16="http://schemas.microsoft.com/office/drawing/2014/main" id="{3167A76C-203F-4235-93F6-A5763F167BF8}"/>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1752C00D-8D43-4C8C-B1D8-656AD57EAA4D}" type="slidenum">
              <a:rPr lang="zh-CN" altLang="zh-CN" sz="1200">
                <a:solidFill>
                  <a:schemeClr val="tx1"/>
                </a:solidFill>
              </a:rPr>
              <a:pPr/>
              <a:t>39</a:t>
            </a:fld>
            <a:endParaRPr lang="zh-CN" altLang="zh-CN" sz="1200">
              <a:solidFill>
                <a:schemeClr val="tx1"/>
              </a:solidFill>
            </a:endParaRPr>
          </a:p>
        </p:txBody>
      </p:sp>
      <p:sp>
        <p:nvSpPr>
          <p:cNvPr id="50180" name="Rectangle 2">
            <a:extLst>
              <a:ext uri="{FF2B5EF4-FFF2-40B4-BE49-F238E27FC236}">
                <a16:creationId xmlns:a16="http://schemas.microsoft.com/office/drawing/2014/main" id="{DC29EF80-4734-4292-AA90-3B174A117EB1}"/>
              </a:ext>
            </a:extLst>
          </p:cNvPr>
          <p:cNvSpPr>
            <a:spLocks noGrp="1" noChangeArrowheads="1"/>
          </p:cNvSpPr>
          <p:nvPr>
            <p:ph type="title"/>
          </p:nvPr>
        </p:nvSpPr>
        <p:spPr>
          <a:xfrm>
            <a:off x="574675" y="447675"/>
            <a:ext cx="8001000" cy="390525"/>
          </a:xfrm>
        </p:spPr>
        <p:txBody>
          <a:bodyPr/>
          <a:lstStyle/>
          <a:p>
            <a:pPr eaLnBrk="1" hangingPunct="1"/>
            <a:r>
              <a:rPr lang="zh-CN" altLang="zh-CN">
                <a:solidFill>
                  <a:schemeClr val="tx1"/>
                </a:solidFill>
                <a:ea typeface="华文新魏" panose="02010800040101010101" pitchFamily="2" charset="-122"/>
              </a:rPr>
              <a:t>Huffman</a:t>
            </a:r>
            <a:r>
              <a:rPr lang="zh-CN" altLang="zh-CN">
                <a:solidFill>
                  <a:schemeClr val="tx1"/>
                </a:solidFill>
                <a:latin typeface="华文新魏" panose="02010800040101010101" pitchFamily="2" charset="-122"/>
                <a:ea typeface="华文新魏" panose="02010800040101010101" pitchFamily="2" charset="-122"/>
              </a:rPr>
              <a:t>编码</a:t>
            </a:r>
          </a:p>
        </p:txBody>
      </p:sp>
      <p:sp>
        <p:nvSpPr>
          <p:cNvPr id="50181" name="Text Box 3">
            <a:extLst>
              <a:ext uri="{FF2B5EF4-FFF2-40B4-BE49-F238E27FC236}">
                <a16:creationId xmlns:a16="http://schemas.microsoft.com/office/drawing/2014/main" id="{FDDB2380-F449-45E6-B1BC-422806F2C319}"/>
              </a:ext>
            </a:extLst>
          </p:cNvPr>
          <p:cNvSpPr txBox="1">
            <a:spLocks noChangeArrowheads="1"/>
          </p:cNvSpPr>
          <p:nvPr/>
        </p:nvSpPr>
        <p:spPr bwMode="auto">
          <a:xfrm>
            <a:off x="1924050" y="2057400"/>
            <a:ext cx="1809750" cy="35036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输入概率</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0.06</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0.04</a:t>
            </a:r>
          </a:p>
        </p:txBody>
      </p:sp>
      <p:sp>
        <p:nvSpPr>
          <p:cNvPr id="50182" name="Text Box 4">
            <a:extLst>
              <a:ext uri="{FF2B5EF4-FFF2-40B4-BE49-F238E27FC236}">
                <a16:creationId xmlns:a16="http://schemas.microsoft.com/office/drawing/2014/main" id="{610460A2-78A2-404C-A671-51A15D6EFCF4}"/>
              </a:ext>
            </a:extLst>
          </p:cNvPr>
          <p:cNvSpPr txBox="1">
            <a:spLocks noChangeArrowheads="1"/>
          </p:cNvSpPr>
          <p:nvPr/>
        </p:nvSpPr>
        <p:spPr bwMode="auto">
          <a:xfrm>
            <a:off x="3549650" y="2057400"/>
            <a:ext cx="1403350" cy="3016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第一步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p:txBody>
      </p:sp>
      <p:grpSp>
        <p:nvGrpSpPr>
          <p:cNvPr id="50183" name="Group 5">
            <a:extLst>
              <a:ext uri="{FF2B5EF4-FFF2-40B4-BE49-F238E27FC236}">
                <a16:creationId xmlns:a16="http://schemas.microsoft.com/office/drawing/2014/main" id="{D0BCDA62-AF03-4848-8009-3BACEF38C171}"/>
              </a:ext>
            </a:extLst>
          </p:cNvPr>
          <p:cNvGrpSpPr>
            <a:grpSpLocks/>
          </p:cNvGrpSpPr>
          <p:nvPr/>
        </p:nvGrpSpPr>
        <p:grpSpPr bwMode="auto">
          <a:xfrm>
            <a:off x="3276600" y="4800600"/>
            <a:ext cx="685800" cy="457200"/>
            <a:chOff x="0" y="0"/>
            <a:chExt cx="432" cy="288"/>
          </a:xfrm>
        </p:grpSpPr>
        <p:sp>
          <p:nvSpPr>
            <p:cNvPr id="50213" name="AutoShape 6">
              <a:extLst>
                <a:ext uri="{FF2B5EF4-FFF2-40B4-BE49-F238E27FC236}">
                  <a16:creationId xmlns:a16="http://schemas.microsoft.com/office/drawing/2014/main" id="{0D664E96-222E-459A-8C96-7F0B43D2F411}"/>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50214" name="AutoShape 7">
              <a:extLst>
                <a:ext uri="{FF2B5EF4-FFF2-40B4-BE49-F238E27FC236}">
                  <a16:creationId xmlns:a16="http://schemas.microsoft.com/office/drawing/2014/main" id="{99E23E19-02CC-4B92-99B3-316199B86467}"/>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0184" name="Text Box 8">
            <a:extLst>
              <a:ext uri="{FF2B5EF4-FFF2-40B4-BE49-F238E27FC236}">
                <a16:creationId xmlns:a16="http://schemas.microsoft.com/office/drawing/2014/main" id="{AF6EAC46-FCD2-41CB-A19F-A4FDA871A43C}"/>
              </a:ext>
            </a:extLst>
          </p:cNvPr>
          <p:cNvSpPr txBox="1">
            <a:spLocks noChangeArrowheads="1"/>
          </p:cNvSpPr>
          <p:nvPr/>
        </p:nvSpPr>
        <p:spPr bwMode="auto">
          <a:xfrm>
            <a:off x="4692650" y="2057400"/>
            <a:ext cx="1403350" cy="2528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第二步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0.2</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0185" name="Group 9">
            <a:extLst>
              <a:ext uri="{FF2B5EF4-FFF2-40B4-BE49-F238E27FC236}">
                <a16:creationId xmlns:a16="http://schemas.microsoft.com/office/drawing/2014/main" id="{350FBB9D-1860-4C66-8DA5-861212799AB3}"/>
              </a:ext>
            </a:extLst>
          </p:cNvPr>
          <p:cNvGrpSpPr>
            <a:grpSpLocks/>
          </p:cNvGrpSpPr>
          <p:nvPr/>
        </p:nvGrpSpPr>
        <p:grpSpPr bwMode="auto">
          <a:xfrm>
            <a:off x="4495800" y="3810000"/>
            <a:ext cx="685800" cy="990600"/>
            <a:chOff x="0" y="0"/>
            <a:chExt cx="432" cy="624"/>
          </a:xfrm>
        </p:grpSpPr>
        <p:sp>
          <p:nvSpPr>
            <p:cNvPr id="50209" name="AutoShape 10">
              <a:extLst>
                <a:ext uri="{FF2B5EF4-FFF2-40B4-BE49-F238E27FC236}">
                  <a16:creationId xmlns:a16="http://schemas.microsoft.com/office/drawing/2014/main" id="{056308C7-45A4-4E58-917B-454C72CF55DC}"/>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0210" name="Line 11">
              <a:extLst>
                <a:ext uri="{FF2B5EF4-FFF2-40B4-BE49-F238E27FC236}">
                  <a16:creationId xmlns:a16="http://schemas.microsoft.com/office/drawing/2014/main" id="{EEE3FBB6-5059-45C3-9CAD-00BE2F284EAE}"/>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1" name="Line 12">
              <a:extLst>
                <a:ext uri="{FF2B5EF4-FFF2-40B4-BE49-F238E27FC236}">
                  <a16:creationId xmlns:a16="http://schemas.microsoft.com/office/drawing/2014/main" id="{5D0C8246-1AD1-4561-AE2E-B388200E20E1}"/>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2" name="Line 13">
              <a:extLst>
                <a:ext uri="{FF2B5EF4-FFF2-40B4-BE49-F238E27FC236}">
                  <a16:creationId xmlns:a16="http://schemas.microsoft.com/office/drawing/2014/main" id="{7D82F91B-49A4-4F83-8ADC-383B6BEA4123}"/>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186" name="Text Box 14">
            <a:extLst>
              <a:ext uri="{FF2B5EF4-FFF2-40B4-BE49-F238E27FC236}">
                <a16:creationId xmlns:a16="http://schemas.microsoft.com/office/drawing/2014/main" id="{6A30A9E0-D53D-4B62-BE69-D40014E542C6}"/>
              </a:ext>
            </a:extLst>
          </p:cNvPr>
          <p:cNvSpPr txBox="1">
            <a:spLocks noChangeArrowheads="1"/>
          </p:cNvSpPr>
          <p:nvPr/>
        </p:nvSpPr>
        <p:spPr bwMode="auto">
          <a:xfrm>
            <a:off x="5835650" y="2057400"/>
            <a:ext cx="1403350" cy="2362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第三步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0187" name="Group 15">
            <a:extLst>
              <a:ext uri="{FF2B5EF4-FFF2-40B4-BE49-F238E27FC236}">
                <a16:creationId xmlns:a16="http://schemas.microsoft.com/office/drawing/2014/main" id="{D6CBAE8F-2FBB-4C17-A351-0234BB4283CA}"/>
              </a:ext>
            </a:extLst>
          </p:cNvPr>
          <p:cNvGrpSpPr>
            <a:grpSpLocks/>
          </p:cNvGrpSpPr>
          <p:nvPr/>
        </p:nvGrpSpPr>
        <p:grpSpPr bwMode="auto">
          <a:xfrm>
            <a:off x="5638800" y="3810000"/>
            <a:ext cx="685800" cy="457200"/>
            <a:chOff x="0" y="0"/>
            <a:chExt cx="432" cy="288"/>
          </a:xfrm>
        </p:grpSpPr>
        <p:sp>
          <p:nvSpPr>
            <p:cNvPr id="50207" name="AutoShape 16">
              <a:extLst>
                <a:ext uri="{FF2B5EF4-FFF2-40B4-BE49-F238E27FC236}">
                  <a16:creationId xmlns:a16="http://schemas.microsoft.com/office/drawing/2014/main" id="{754E12BA-ED8E-4B2F-8D99-C27264CDC0DF}"/>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50208" name="AutoShape 17">
              <a:extLst>
                <a:ext uri="{FF2B5EF4-FFF2-40B4-BE49-F238E27FC236}">
                  <a16:creationId xmlns:a16="http://schemas.microsoft.com/office/drawing/2014/main" id="{18A187D5-9336-4626-8C85-BB8B9A635FA3}"/>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0188" name="Text Box 18">
            <a:extLst>
              <a:ext uri="{FF2B5EF4-FFF2-40B4-BE49-F238E27FC236}">
                <a16:creationId xmlns:a16="http://schemas.microsoft.com/office/drawing/2014/main" id="{FC9B62C4-1A21-48C8-8D3E-BA98403BBB26}"/>
              </a:ext>
            </a:extLst>
          </p:cNvPr>
          <p:cNvSpPr txBox="1">
            <a:spLocks noChangeArrowheads="1"/>
          </p:cNvSpPr>
          <p:nvPr/>
        </p:nvSpPr>
        <p:spPr bwMode="auto">
          <a:xfrm>
            <a:off x="6978650" y="2057400"/>
            <a:ext cx="1403350" cy="18748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第四步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0189" name="Group 19">
            <a:extLst>
              <a:ext uri="{FF2B5EF4-FFF2-40B4-BE49-F238E27FC236}">
                <a16:creationId xmlns:a16="http://schemas.microsoft.com/office/drawing/2014/main" id="{22FD7D82-9E94-4D72-B9FE-259BA516C1F7}"/>
              </a:ext>
            </a:extLst>
          </p:cNvPr>
          <p:cNvGrpSpPr>
            <a:grpSpLocks/>
          </p:cNvGrpSpPr>
          <p:nvPr/>
        </p:nvGrpSpPr>
        <p:grpSpPr bwMode="auto">
          <a:xfrm>
            <a:off x="6781800" y="2819400"/>
            <a:ext cx="685800" cy="990600"/>
            <a:chOff x="0" y="0"/>
            <a:chExt cx="432" cy="624"/>
          </a:xfrm>
        </p:grpSpPr>
        <p:sp>
          <p:nvSpPr>
            <p:cNvPr id="50203" name="AutoShape 20">
              <a:extLst>
                <a:ext uri="{FF2B5EF4-FFF2-40B4-BE49-F238E27FC236}">
                  <a16:creationId xmlns:a16="http://schemas.microsoft.com/office/drawing/2014/main" id="{EE01C6EA-1CB4-467A-A8B2-1C0EE46DFB36}"/>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0204" name="Line 21">
              <a:extLst>
                <a:ext uri="{FF2B5EF4-FFF2-40B4-BE49-F238E27FC236}">
                  <a16:creationId xmlns:a16="http://schemas.microsoft.com/office/drawing/2014/main" id="{77D2F0A7-E45B-4FF5-B3A1-19D55D27B922}"/>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5" name="Line 22">
              <a:extLst>
                <a:ext uri="{FF2B5EF4-FFF2-40B4-BE49-F238E27FC236}">
                  <a16:creationId xmlns:a16="http://schemas.microsoft.com/office/drawing/2014/main" id="{038A0A8B-D14C-4AD6-B956-5A082CD3481C}"/>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6" name="Line 23">
              <a:extLst>
                <a:ext uri="{FF2B5EF4-FFF2-40B4-BE49-F238E27FC236}">
                  <a16:creationId xmlns:a16="http://schemas.microsoft.com/office/drawing/2014/main" id="{0E5E9547-447F-480E-AD3D-28C59A5B5406}"/>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190" name="Text Box 24">
            <a:extLst>
              <a:ext uri="{FF2B5EF4-FFF2-40B4-BE49-F238E27FC236}">
                <a16:creationId xmlns:a16="http://schemas.microsoft.com/office/drawing/2014/main" id="{B7EAA2F7-B4A9-41C7-9376-9F173208D246}"/>
              </a:ext>
            </a:extLst>
          </p:cNvPr>
          <p:cNvSpPr txBox="1">
            <a:spLocks noChangeArrowheads="1"/>
          </p:cNvSpPr>
          <p:nvPr/>
        </p:nvSpPr>
        <p:spPr bwMode="auto">
          <a:xfrm>
            <a:off x="3260725" y="44958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0191" name="Text Box 25">
            <a:extLst>
              <a:ext uri="{FF2B5EF4-FFF2-40B4-BE49-F238E27FC236}">
                <a16:creationId xmlns:a16="http://schemas.microsoft.com/office/drawing/2014/main" id="{E44C4469-8A1E-4CF6-8F0A-0589069DE2BA}"/>
              </a:ext>
            </a:extLst>
          </p:cNvPr>
          <p:cNvSpPr txBox="1">
            <a:spLocks noChangeArrowheads="1"/>
          </p:cNvSpPr>
          <p:nvPr/>
        </p:nvSpPr>
        <p:spPr bwMode="auto">
          <a:xfrm>
            <a:off x="4489450" y="4038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0192" name="Text Box 26">
            <a:extLst>
              <a:ext uri="{FF2B5EF4-FFF2-40B4-BE49-F238E27FC236}">
                <a16:creationId xmlns:a16="http://schemas.microsoft.com/office/drawing/2014/main" id="{74BC65B1-1054-4875-BD6C-7714388C3DE3}"/>
              </a:ext>
            </a:extLst>
          </p:cNvPr>
          <p:cNvSpPr txBox="1">
            <a:spLocks noChangeArrowheads="1"/>
          </p:cNvSpPr>
          <p:nvPr/>
        </p:nvSpPr>
        <p:spPr bwMode="auto">
          <a:xfrm>
            <a:off x="5632450" y="35052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0193" name="Text Box 27">
            <a:extLst>
              <a:ext uri="{FF2B5EF4-FFF2-40B4-BE49-F238E27FC236}">
                <a16:creationId xmlns:a16="http://schemas.microsoft.com/office/drawing/2014/main" id="{0043601E-34CC-4EE9-9396-45A962DAF97A}"/>
              </a:ext>
            </a:extLst>
          </p:cNvPr>
          <p:cNvSpPr txBox="1">
            <a:spLocks noChangeArrowheads="1"/>
          </p:cNvSpPr>
          <p:nvPr/>
        </p:nvSpPr>
        <p:spPr bwMode="auto">
          <a:xfrm>
            <a:off x="6851650" y="30480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0194" name="Text Box 28">
            <a:extLst>
              <a:ext uri="{FF2B5EF4-FFF2-40B4-BE49-F238E27FC236}">
                <a16:creationId xmlns:a16="http://schemas.microsoft.com/office/drawing/2014/main" id="{C3D14603-0359-45C2-B7FA-74066B9C0509}"/>
              </a:ext>
            </a:extLst>
          </p:cNvPr>
          <p:cNvSpPr txBox="1">
            <a:spLocks noChangeArrowheads="1"/>
          </p:cNvSpPr>
          <p:nvPr/>
        </p:nvSpPr>
        <p:spPr bwMode="auto">
          <a:xfrm>
            <a:off x="8070850" y="2514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3277" name="Text Box 29">
            <a:extLst>
              <a:ext uri="{FF2B5EF4-FFF2-40B4-BE49-F238E27FC236}">
                <a16:creationId xmlns:a16="http://schemas.microsoft.com/office/drawing/2014/main" id="{ADED71CE-0712-4B17-8AF4-5FDE207832CE}"/>
              </a:ext>
            </a:extLst>
          </p:cNvPr>
          <p:cNvSpPr txBox="1">
            <a:spLocks noChangeArrowheads="1"/>
          </p:cNvSpPr>
          <p:nvPr/>
        </p:nvSpPr>
        <p:spPr bwMode="auto">
          <a:xfrm>
            <a:off x="7086600" y="5562600"/>
            <a:ext cx="1133475" cy="5794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3333CC"/>
                </a:solidFill>
                <a:latin typeface="Times New Roman" panose="02020603050405020304" pitchFamily="18" charset="0"/>
                <a:ea typeface="华文新魏" panose="02010800040101010101" pitchFamily="2" charset="-122"/>
              </a:rPr>
              <a:t>a</a:t>
            </a:r>
            <a:r>
              <a:rPr lang="zh-CN" altLang="zh-CN" sz="3200" baseline="-25000">
                <a:solidFill>
                  <a:srgbClr val="3333CC"/>
                </a:solidFill>
                <a:latin typeface="Times New Roman" panose="02020603050405020304" pitchFamily="18" charset="0"/>
                <a:ea typeface="华文新魏" panose="02010800040101010101" pitchFamily="2" charset="-122"/>
              </a:rPr>
              <a:t>6</a:t>
            </a:r>
            <a:r>
              <a:rPr lang="zh-CN" altLang="zh-CN" sz="3200">
                <a:solidFill>
                  <a:srgbClr val="3333CC"/>
                </a:solidFill>
                <a:latin typeface="Times New Roman" panose="02020603050405020304" pitchFamily="18" charset="0"/>
                <a:ea typeface="华文新魏" panose="02010800040101010101" pitchFamily="2" charset="-122"/>
              </a:rPr>
              <a:t>=00</a:t>
            </a:r>
          </a:p>
        </p:txBody>
      </p:sp>
      <p:grpSp>
        <p:nvGrpSpPr>
          <p:cNvPr id="53278" name="Group 30">
            <a:extLst>
              <a:ext uri="{FF2B5EF4-FFF2-40B4-BE49-F238E27FC236}">
                <a16:creationId xmlns:a16="http://schemas.microsoft.com/office/drawing/2014/main" id="{4EFF8AF5-2B89-4778-B37A-7117A2FC501D}"/>
              </a:ext>
            </a:extLst>
          </p:cNvPr>
          <p:cNvGrpSpPr>
            <a:grpSpLocks/>
          </p:cNvGrpSpPr>
          <p:nvPr/>
        </p:nvGrpSpPr>
        <p:grpSpPr bwMode="auto">
          <a:xfrm>
            <a:off x="2057400" y="2743200"/>
            <a:ext cx="6019800" cy="609600"/>
            <a:chOff x="0" y="0"/>
            <a:chExt cx="3792" cy="384"/>
          </a:xfrm>
        </p:grpSpPr>
        <p:sp>
          <p:nvSpPr>
            <p:cNvPr id="50200" name="Line 31">
              <a:extLst>
                <a:ext uri="{FF2B5EF4-FFF2-40B4-BE49-F238E27FC236}">
                  <a16:creationId xmlns:a16="http://schemas.microsoft.com/office/drawing/2014/main" id="{9363B7AA-7484-45E8-A395-37573E389453}"/>
                </a:ext>
              </a:extLst>
            </p:cNvPr>
            <p:cNvSpPr>
              <a:spLocks noChangeShapeType="1"/>
            </p:cNvSpPr>
            <p:nvPr/>
          </p:nvSpPr>
          <p:spPr bwMode="auto">
            <a:xfrm flipH="1">
              <a:off x="0" y="384"/>
              <a:ext cx="3216" cy="0"/>
            </a:xfrm>
            <a:prstGeom prst="line">
              <a:avLst/>
            </a:prstGeom>
            <a:noFill/>
            <a:ln w="254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1" name="Line 32">
              <a:extLst>
                <a:ext uri="{FF2B5EF4-FFF2-40B4-BE49-F238E27FC236}">
                  <a16:creationId xmlns:a16="http://schemas.microsoft.com/office/drawing/2014/main" id="{43A9353E-74D9-4822-BED4-99229960E4BC}"/>
                </a:ext>
              </a:extLst>
            </p:cNvPr>
            <p:cNvSpPr>
              <a:spLocks noChangeShapeType="1"/>
            </p:cNvSpPr>
            <p:nvPr/>
          </p:nvSpPr>
          <p:spPr bwMode="auto">
            <a:xfrm>
              <a:off x="3216" y="0"/>
              <a:ext cx="0" cy="384"/>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2" name="Line 33">
              <a:extLst>
                <a:ext uri="{FF2B5EF4-FFF2-40B4-BE49-F238E27FC236}">
                  <a16:creationId xmlns:a16="http://schemas.microsoft.com/office/drawing/2014/main" id="{E182F850-258B-42F1-BE20-14B84CE95EB2}"/>
                </a:ext>
              </a:extLst>
            </p:cNvPr>
            <p:cNvSpPr>
              <a:spLocks noChangeShapeType="1"/>
            </p:cNvSpPr>
            <p:nvPr/>
          </p:nvSpPr>
          <p:spPr bwMode="auto">
            <a:xfrm>
              <a:off x="3216" y="0"/>
              <a:ext cx="576"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197" name="Rectangle 34">
            <a:extLst>
              <a:ext uri="{FF2B5EF4-FFF2-40B4-BE49-F238E27FC236}">
                <a16:creationId xmlns:a16="http://schemas.microsoft.com/office/drawing/2014/main" id="{D26147B4-22DF-443D-B693-C2DED6E1147E}"/>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
        <p:nvSpPr>
          <p:cNvPr id="50198" name="Text Box 35">
            <a:extLst>
              <a:ext uri="{FF2B5EF4-FFF2-40B4-BE49-F238E27FC236}">
                <a16:creationId xmlns:a16="http://schemas.microsoft.com/office/drawing/2014/main" id="{FD73F99A-55B9-48AC-86F2-4BC871D8B034}"/>
              </a:ext>
            </a:extLst>
          </p:cNvPr>
          <p:cNvSpPr txBox="1">
            <a:spLocks noChangeArrowheads="1"/>
          </p:cNvSpPr>
          <p:nvPr/>
        </p:nvSpPr>
        <p:spPr bwMode="auto">
          <a:xfrm>
            <a:off x="1050925" y="2058988"/>
            <a:ext cx="996950" cy="3503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a</a:t>
            </a:r>
            <a:r>
              <a:rPr lang="zh-CN" altLang="zh-CN" sz="3200" baseline="-25000">
                <a:solidFill>
                  <a:schemeClr val="tx1"/>
                </a:solidFill>
                <a:latin typeface="Times New Roman" panose="02020603050405020304" pitchFamily="18" charset="0"/>
                <a:ea typeface="华文新魏" panose="02010800040101010101" pitchFamily="2" charset="-122"/>
              </a:rPr>
              <a:t>2</a:t>
            </a: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5</a:t>
            </a:r>
          </a:p>
        </p:txBody>
      </p:sp>
      <p:sp>
        <p:nvSpPr>
          <p:cNvPr id="50199" name="Rectangle 36">
            <a:extLst>
              <a:ext uri="{FF2B5EF4-FFF2-40B4-BE49-F238E27FC236}">
                <a16:creationId xmlns:a16="http://schemas.microsoft.com/office/drawing/2014/main" id="{0E5F8DA3-C33C-48DE-9FC1-97DF4820BA78}"/>
              </a:ext>
            </a:extLst>
          </p:cNvPr>
          <p:cNvSpPr>
            <a:spLocks noGrp="1" noChangeArrowheads="1"/>
          </p:cNvSpPr>
          <p:nvPr>
            <p:ph type="body" idx="1"/>
          </p:nvPr>
        </p:nvSpPr>
        <p:spPr/>
        <p:txBody>
          <a:bodyPr/>
          <a:lstStyle/>
          <a:p>
            <a:pPr eaLnBrk="1" hangingPunct="1"/>
            <a:endParaRPr lang="zh-CN"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2000"/>
                                  </p:stCondLst>
                                  <p:childTnLst>
                                    <p:set>
                                      <p:cBhvr>
                                        <p:cTn id="6" dur="1" fill="hold">
                                          <p:stCondLst>
                                            <p:cond delay="0"/>
                                          </p:stCondLst>
                                        </p:cTn>
                                        <p:tgtEl>
                                          <p:spTgt spid="53278"/>
                                        </p:tgtEl>
                                        <p:attrNameLst>
                                          <p:attrName>style.visibility</p:attrName>
                                        </p:attrNameLst>
                                      </p:cBhvr>
                                      <p:to>
                                        <p:strVal val="visible"/>
                                      </p:to>
                                    </p:set>
                                    <p:animEffect transition="in" filter="wipe(right)">
                                      <p:cBhvr>
                                        <p:cTn id="7" dur="500"/>
                                        <p:tgtEl>
                                          <p:spTgt spid="53278"/>
                                        </p:tgtEl>
                                      </p:cBhvr>
                                    </p:animEffect>
                                  </p:childTnLst>
                                </p:cTn>
                              </p:par>
                            </p:childTnLst>
                          </p:cTn>
                        </p:par>
                        <p:par>
                          <p:cTn id="8" fill="hold" nodeType="afterGroup">
                            <p:stCondLst>
                              <p:cond delay="2500"/>
                            </p:stCondLst>
                            <p:childTnLst>
                              <p:par>
                                <p:cTn id="9" presetID="2" presetClass="entr" presetSubtype="8" fill="hold" grpId="0" nodeType="afterEffect">
                                  <p:stCondLst>
                                    <p:cond delay="1000"/>
                                  </p:stCondLst>
                                  <p:iterate type="lt">
                                    <p:tmPct val="100000"/>
                                  </p:iterate>
                                  <p:childTnLst>
                                    <p:set>
                                      <p:cBhvr>
                                        <p:cTn id="10" dur="1" fill="hold">
                                          <p:stCondLst>
                                            <p:cond delay="0"/>
                                          </p:stCondLst>
                                        </p:cTn>
                                        <p:tgtEl>
                                          <p:spTgt spid="53277"/>
                                        </p:tgtEl>
                                        <p:attrNameLst>
                                          <p:attrName>style.visibility</p:attrName>
                                        </p:attrNameLst>
                                      </p:cBhvr>
                                      <p:to>
                                        <p:strVal val="visible"/>
                                      </p:to>
                                    </p:set>
                                    <p:anim calcmode="lin" valueType="num">
                                      <p:cBhvr additive="base">
                                        <p:cTn id="11" dur="75" fill="hold"/>
                                        <p:tgtEl>
                                          <p:spTgt spid="53277"/>
                                        </p:tgtEl>
                                        <p:attrNameLst>
                                          <p:attrName>ppt_x</p:attrName>
                                        </p:attrNameLst>
                                      </p:cBhvr>
                                      <p:tavLst>
                                        <p:tav tm="0">
                                          <p:val>
                                            <p:strVal val="0-#ppt_w/2"/>
                                          </p:val>
                                        </p:tav>
                                        <p:tav tm="100000">
                                          <p:val>
                                            <p:strVal val="#ppt_x"/>
                                          </p:val>
                                        </p:tav>
                                      </p:tavLst>
                                    </p:anim>
                                    <p:anim calcmode="lin" valueType="num">
                                      <p:cBhvr additive="base">
                                        <p:cTn id="12" dur="75" fill="hold"/>
                                        <p:tgtEl>
                                          <p:spTgt spid="53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a:extLst>
              <a:ext uri="{FF2B5EF4-FFF2-40B4-BE49-F238E27FC236}">
                <a16:creationId xmlns:a16="http://schemas.microsoft.com/office/drawing/2014/main" id="{1F4AB15A-6A3F-4806-AACF-46641499B966}"/>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7171" name="灯片编号占位符 5">
            <a:extLst>
              <a:ext uri="{FF2B5EF4-FFF2-40B4-BE49-F238E27FC236}">
                <a16:creationId xmlns:a16="http://schemas.microsoft.com/office/drawing/2014/main" id="{02880610-AF8F-407A-8DEC-A5B97C4E0532}"/>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ABE76297-0800-4962-A034-577D1AB31DA0}" type="slidenum">
              <a:rPr lang="zh-CN" altLang="zh-CN" sz="1200">
                <a:solidFill>
                  <a:schemeClr val="tx1"/>
                </a:solidFill>
              </a:rPr>
              <a:pPr/>
              <a:t>4</a:t>
            </a:fld>
            <a:endParaRPr lang="zh-CN" altLang="zh-CN" sz="1200">
              <a:solidFill>
                <a:schemeClr val="tx1"/>
              </a:solidFill>
            </a:endParaRPr>
          </a:p>
        </p:txBody>
      </p:sp>
      <p:sp>
        <p:nvSpPr>
          <p:cNvPr id="7172" name="Rectangle 2">
            <a:extLst>
              <a:ext uri="{FF2B5EF4-FFF2-40B4-BE49-F238E27FC236}">
                <a16:creationId xmlns:a16="http://schemas.microsoft.com/office/drawing/2014/main" id="{BA3A25E3-04C3-4E01-A701-0E13D81CA682}"/>
              </a:ext>
            </a:extLst>
          </p:cNvPr>
          <p:cNvSpPr>
            <a:spLocks noGrp="1" noChangeArrowheads="1"/>
          </p:cNvSpPr>
          <p:nvPr>
            <p:ph type="title"/>
          </p:nvPr>
        </p:nvSpPr>
        <p:spPr/>
        <p:txBody>
          <a:bodyPr/>
          <a:lstStyle/>
          <a:p>
            <a:pPr eaLnBrk="1" hangingPunct="1"/>
            <a:r>
              <a:rPr lang="zh-CN" altLang="zh-CN"/>
              <a:t>图像压缩的主要应用</a:t>
            </a:r>
          </a:p>
        </p:txBody>
      </p:sp>
      <p:sp>
        <p:nvSpPr>
          <p:cNvPr id="7173" name="Rectangle 3">
            <a:extLst>
              <a:ext uri="{FF2B5EF4-FFF2-40B4-BE49-F238E27FC236}">
                <a16:creationId xmlns:a16="http://schemas.microsoft.com/office/drawing/2014/main" id="{0F334D04-E9AE-4A8A-931A-4E964DF5296C}"/>
              </a:ext>
            </a:extLst>
          </p:cNvPr>
          <p:cNvSpPr>
            <a:spLocks noGrp="1" noChangeArrowheads="1"/>
          </p:cNvSpPr>
          <p:nvPr>
            <p:ph type="body" idx="1"/>
          </p:nvPr>
        </p:nvSpPr>
        <p:spPr/>
        <p:txBody>
          <a:bodyPr/>
          <a:lstStyle/>
          <a:p>
            <a:pPr eaLnBrk="1" hangingPunct="1">
              <a:lnSpc>
                <a:spcPct val="90000"/>
              </a:lnSpc>
            </a:pPr>
            <a:r>
              <a:rPr lang="zh-CN" altLang="zh-CN"/>
              <a:t>很多领域，都会遇到对大量图像数据进行传输和存储的问题,没有图像压缩技术的发展，大容量图像数据的存储与传输难以实现。</a:t>
            </a:r>
          </a:p>
          <a:p>
            <a:pPr lvl="1" eaLnBrk="1" hangingPunct="1">
              <a:lnSpc>
                <a:spcPct val="90000"/>
              </a:lnSpc>
            </a:pPr>
            <a:r>
              <a:rPr lang="zh-CN" altLang="zh-CN"/>
              <a:t>遥感图像</a:t>
            </a:r>
          </a:p>
          <a:p>
            <a:pPr lvl="1" eaLnBrk="1" hangingPunct="1">
              <a:lnSpc>
                <a:spcPct val="90000"/>
              </a:lnSpc>
            </a:pPr>
            <a:r>
              <a:rPr lang="zh-CN" altLang="zh-CN"/>
              <a:t>医学图像</a:t>
            </a:r>
          </a:p>
          <a:p>
            <a:pPr lvl="1" eaLnBrk="1" hangingPunct="1">
              <a:lnSpc>
                <a:spcPct val="90000"/>
              </a:lnSpc>
            </a:pPr>
            <a:r>
              <a:rPr lang="zh-CN" altLang="zh-CN"/>
              <a:t>电视会议，数字电视，可视电话</a:t>
            </a:r>
          </a:p>
          <a:p>
            <a:pPr lvl="1" eaLnBrk="1" hangingPunct="1">
              <a:lnSpc>
                <a:spcPct val="90000"/>
              </a:lnSpc>
            </a:pPr>
            <a:r>
              <a:rPr lang="zh-CN" altLang="zh-CN"/>
              <a:t>教育商业管理等图文资料</a:t>
            </a:r>
          </a:p>
          <a:p>
            <a:pPr lvl="1" eaLnBrk="1" hangingPunct="1">
              <a:lnSpc>
                <a:spcPct val="90000"/>
              </a:lnSpc>
            </a:pPr>
            <a:r>
              <a:rPr lang="zh-CN" altLang="zh-CN">
                <a:latin typeface="Arial" panose="020B0604020202020204" pitchFamily="34" charset="0"/>
              </a:rPr>
              <a:t>……</a:t>
            </a:r>
            <a:endParaRPr lang="zh-CN" altLang="zh-CN" sz="2000">
              <a:solidFill>
                <a:srgbClr val="800000"/>
              </a:solidFill>
            </a:endParaRPr>
          </a:p>
          <a:p>
            <a:pPr eaLnBrk="1" hangingPunct="1">
              <a:lnSpc>
                <a:spcPct val="90000"/>
              </a:lnSpc>
            </a:pPr>
            <a:endParaRPr lang="zh-CN" altLang="zh-CN">
              <a:solidFill>
                <a:srgbClr val="0000CC"/>
              </a:solidFill>
            </a:endParaRPr>
          </a:p>
          <a:p>
            <a:pPr eaLnBrk="1" hangingPunct="1">
              <a:lnSpc>
                <a:spcPct val="90000"/>
              </a:lnSpc>
            </a:pPr>
            <a:r>
              <a:rPr lang="zh-CN" altLang="zh-CN">
                <a:solidFill>
                  <a:srgbClr val="0000CC"/>
                </a:solidFill>
              </a:rPr>
              <a:t>存储</a:t>
            </a:r>
            <a:r>
              <a:rPr lang="zh-CN" altLang="zh-CN"/>
              <a:t>：在存储时压缩原始数据，而在使用时再解压缩，这样能够大大增加存储介质的存储量。</a:t>
            </a:r>
          </a:p>
          <a:p>
            <a:pPr eaLnBrk="1" hangingPunct="1">
              <a:lnSpc>
                <a:spcPct val="90000"/>
              </a:lnSpc>
            </a:pPr>
            <a:endParaRPr lang="zh-CN" altLang="zh-CN"/>
          </a:p>
          <a:p>
            <a:pPr eaLnBrk="1" hangingPunct="1">
              <a:lnSpc>
                <a:spcPct val="90000"/>
              </a:lnSpc>
            </a:pPr>
            <a:r>
              <a:rPr lang="zh-CN" altLang="zh-CN">
                <a:solidFill>
                  <a:srgbClr val="0000CC"/>
                </a:solidFill>
              </a:rPr>
              <a:t>传输</a:t>
            </a:r>
            <a:r>
              <a:rPr lang="zh-CN" altLang="zh-CN"/>
              <a:t>：在发送端压缩原始数据，在接收端将压缩数据解码，减少传输时间</a:t>
            </a:r>
          </a:p>
          <a:p>
            <a:pPr lvl="1" eaLnBrk="1" hangingPunct="1">
              <a:lnSpc>
                <a:spcPct val="90000"/>
              </a:lnSpc>
            </a:pPr>
            <a:r>
              <a:rPr lang="zh-CN" altLang="zh-CN"/>
              <a:t>在现代通信中，图像传输已成为重要内容之一。采用编码压缩技术，减少传输数据量，是提高通信速度的重要手段。</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日期占位符 3">
            <a:extLst>
              <a:ext uri="{FF2B5EF4-FFF2-40B4-BE49-F238E27FC236}">
                <a16:creationId xmlns:a16="http://schemas.microsoft.com/office/drawing/2014/main" id="{2E2FA8B9-AA1C-47D8-8299-B77E582C73B5}"/>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51203" name="灯片编号占位符 5">
            <a:extLst>
              <a:ext uri="{FF2B5EF4-FFF2-40B4-BE49-F238E27FC236}">
                <a16:creationId xmlns:a16="http://schemas.microsoft.com/office/drawing/2014/main" id="{66FA3F64-BEBF-4DD5-BBAA-F2963080D73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BA523896-F793-417F-8B3C-BFAB698FE5AB}" type="slidenum">
              <a:rPr lang="zh-CN" altLang="zh-CN" sz="1200">
                <a:solidFill>
                  <a:schemeClr val="tx1"/>
                </a:solidFill>
              </a:rPr>
              <a:pPr/>
              <a:t>40</a:t>
            </a:fld>
            <a:endParaRPr lang="zh-CN" altLang="zh-CN" sz="1200">
              <a:solidFill>
                <a:schemeClr val="tx1"/>
              </a:solidFill>
            </a:endParaRPr>
          </a:p>
        </p:txBody>
      </p:sp>
      <p:sp>
        <p:nvSpPr>
          <p:cNvPr id="51204" name="Rectangle 2">
            <a:extLst>
              <a:ext uri="{FF2B5EF4-FFF2-40B4-BE49-F238E27FC236}">
                <a16:creationId xmlns:a16="http://schemas.microsoft.com/office/drawing/2014/main" id="{AE0697D0-42D5-48FC-BD12-24CDDF5E975B}"/>
              </a:ext>
            </a:extLst>
          </p:cNvPr>
          <p:cNvSpPr>
            <a:spLocks noGrp="1" noChangeArrowheads="1"/>
          </p:cNvSpPr>
          <p:nvPr>
            <p:ph type="title"/>
          </p:nvPr>
        </p:nvSpPr>
        <p:spPr>
          <a:xfrm>
            <a:off x="574675" y="447675"/>
            <a:ext cx="8001000" cy="390525"/>
          </a:xfrm>
        </p:spPr>
        <p:txBody>
          <a:bodyPr/>
          <a:lstStyle/>
          <a:p>
            <a:pPr eaLnBrk="1" hangingPunct="1"/>
            <a:r>
              <a:rPr lang="zh-CN" altLang="zh-CN">
                <a:solidFill>
                  <a:schemeClr val="tx1"/>
                </a:solidFill>
                <a:ea typeface="华文新魏" panose="02010800040101010101" pitchFamily="2" charset="-122"/>
              </a:rPr>
              <a:t>Huffman</a:t>
            </a:r>
            <a:r>
              <a:rPr lang="zh-CN" altLang="zh-CN">
                <a:solidFill>
                  <a:schemeClr val="tx1"/>
                </a:solidFill>
                <a:latin typeface="华文新魏" panose="02010800040101010101" pitchFamily="2" charset="-122"/>
                <a:ea typeface="华文新魏" panose="02010800040101010101" pitchFamily="2" charset="-122"/>
              </a:rPr>
              <a:t>编码</a:t>
            </a:r>
          </a:p>
        </p:txBody>
      </p:sp>
      <p:sp>
        <p:nvSpPr>
          <p:cNvPr id="51205" name="Text Box 3">
            <a:extLst>
              <a:ext uri="{FF2B5EF4-FFF2-40B4-BE49-F238E27FC236}">
                <a16:creationId xmlns:a16="http://schemas.microsoft.com/office/drawing/2014/main" id="{DF6C48F4-A9FC-4DC4-B0CA-4C947761FE95}"/>
              </a:ext>
            </a:extLst>
          </p:cNvPr>
          <p:cNvSpPr txBox="1">
            <a:spLocks noChangeArrowheads="1"/>
          </p:cNvSpPr>
          <p:nvPr/>
        </p:nvSpPr>
        <p:spPr bwMode="auto">
          <a:xfrm>
            <a:off x="1924050" y="2057400"/>
            <a:ext cx="1809750" cy="35036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输入概率</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0.06</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0.04</a:t>
            </a:r>
          </a:p>
        </p:txBody>
      </p:sp>
      <p:sp>
        <p:nvSpPr>
          <p:cNvPr id="51206" name="Text Box 4">
            <a:extLst>
              <a:ext uri="{FF2B5EF4-FFF2-40B4-BE49-F238E27FC236}">
                <a16:creationId xmlns:a16="http://schemas.microsoft.com/office/drawing/2014/main" id="{B502D8B0-4556-4FF4-804E-331D5088444B}"/>
              </a:ext>
            </a:extLst>
          </p:cNvPr>
          <p:cNvSpPr txBox="1">
            <a:spLocks noChangeArrowheads="1"/>
          </p:cNvSpPr>
          <p:nvPr/>
        </p:nvSpPr>
        <p:spPr bwMode="auto">
          <a:xfrm>
            <a:off x="3549650" y="2057400"/>
            <a:ext cx="1403350" cy="3016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第一步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p:txBody>
      </p:sp>
      <p:grpSp>
        <p:nvGrpSpPr>
          <p:cNvPr id="51207" name="Group 5">
            <a:extLst>
              <a:ext uri="{FF2B5EF4-FFF2-40B4-BE49-F238E27FC236}">
                <a16:creationId xmlns:a16="http://schemas.microsoft.com/office/drawing/2014/main" id="{5E78BE7A-7408-4F08-8F2D-FE504E6C66BA}"/>
              </a:ext>
            </a:extLst>
          </p:cNvPr>
          <p:cNvGrpSpPr>
            <a:grpSpLocks/>
          </p:cNvGrpSpPr>
          <p:nvPr/>
        </p:nvGrpSpPr>
        <p:grpSpPr bwMode="auto">
          <a:xfrm>
            <a:off x="3276600" y="4800600"/>
            <a:ext cx="685800" cy="457200"/>
            <a:chOff x="0" y="0"/>
            <a:chExt cx="432" cy="288"/>
          </a:xfrm>
        </p:grpSpPr>
        <p:sp>
          <p:nvSpPr>
            <p:cNvPr id="51240" name="AutoShape 6">
              <a:extLst>
                <a:ext uri="{FF2B5EF4-FFF2-40B4-BE49-F238E27FC236}">
                  <a16:creationId xmlns:a16="http://schemas.microsoft.com/office/drawing/2014/main" id="{DEC8296A-FE36-41F2-8A37-5E033232727C}"/>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51241" name="AutoShape 7">
              <a:extLst>
                <a:ext uri="{FF2B5EF4-FFF2-40B4-BE49-F238E27FC236}">
                  <a16:creationId xmlns:a16="http://schemas.microsoft.com/office/drawing/2014/main" id="{F7FEBCBF-6327-4517-8CE3-5879D78847C9}"/>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208" name="Text Box 8">
            <a:extLst>
              <a:ext uri="{FF2B5EF4-FFF2-40B4-BE49-F238E27FC236}">
                <a16:creationId xmlns:a16="http://schemas.microsoft.com/office/drawing/2014/main" id="{6ABE42EC-4352-4357-882B-F9895457CB46}"/>
              </a:ext>
            </a:extLst>
          </p:cNvPr>
          <p:cNvSpPr txBox="1">
            <a:spLocks noChangeArrowheads="1"/>
          </p:cNvSpPr>
          <p:nvPr/>
        </p:nvSpPr>
        <p:spPr bwMode="auto">
          <a:xfrm>
            <a:off x="4692650" y="2057400"/>
            <a:ext cx="1403350" cy="2528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第二步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0.2</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1209" name="Group 9">
            <a:extLst>
              <a:ext uri="{FF2B5EF4-FFF2-40B4-BE49-F238E27FC236}">
                <a16:creationId xmlns:a16="http://schemas.microsoft.com/office/drawing/2014/main" id="{B7EFEF00-35AB-47A1-A1BB-1487394F5239}"/>
              </a:ext>
            </a:extLst>
          </p:cNvPr>
          <p:cNvGrpSpPr>
            <a:grpSpLocks/>
          </p:cNvGrpSpPr>
          <p:nvPr/>
        </p:nvGrpSpPr>
        <p:grpSpPr bwMode="auto">
          <a:xfrm>
            <a:off x="4495800" y="3810000"/>
            <a:ext cx="685800" cy="990600"/>
            <a:chOff x="0" y="0"/>
            <a:chExt cx="432" cy="624"/>
          </a:xfrm>
        </p:grpSpPr>
        <p:sp>
          <p:nvSpPr>
            <p:cNvPr id="51236" name="AutoShape 10">
              <a:extLst>
                <a:ext uri="{FF2B5EF4-FFF2-40B4-BE49-F238E27FC236}">
                  <a16:creationId xmlns:a16="http://schemas.microsoft.com/office/drawing/2014/main" id="{86090D9D-2927-4DFF-8B2C-10DF033232F6}"/>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237" name="Line 11">
              <a:extLst>
                <a:ext uri="{FF2B5EF4-FFF2-40B4-BE49-F238E27FC236}">
                  <a16:creationId xmlns:a16="http://schemas.microsoft.com/office/drawing/2014/main" id="{268B42F9-DDB0-46DD-BAD8-1374F206E5F6}"/>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38" name="Line 12">
              <a:extLst>
                <a:ext uri="{FF2B5EF4-FFF2-40B4-BE49-F238E27FC236}">
                  <a16:creationId xmlns:a16="http://schemas.microsoft.com/office/drawing/2014/main" id="{9F7925BF-4780-46E0-BE14-CE67238565F2}"/>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39" name="Line 13">
              <a:extLst>
                <a:ext uri="{FF2B5EF4-FFF2-40B4-BE49-F238E27FC236}">
                  <a16:creationId xmlns:a16="http://schemas.microsoft.com/office/drawing/2014/main" id="{D3B7D299-41B9-43B0-8EAA-D5651D8466D5}"/>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210" name="Text Box 14">
            <a:extLst>
              <a:ext uri="{FF2B5EF4-FFF2-40B4-BE49-F238E27FC236}">
                <a16:creationId xmlns:a16="http://schemas.microsoft.com/office/drawing/2014/main" id="{D8F3F98B-8191-4203-BB19-489A2EE9403C}"/>
              </a:ext>
            </a:extLst>
          </p:cNvPr>
          <p:cNvSpPr txBox="1">
            <a:spLocks noChangeArrowheads="1"/>
          </p:cNvSpPr>
          <p:nvPr/>
        </p:nvSpPr>
        <p:spPr bwMode="auto">
          <a:xfrm>
            <a:off x="5835650" y="2057400"/>
            <a:ext cx="1403350" cy="2362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第三步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1211" name="Group 15">
            <a:extLst>
              <a:ext uri="{FF2B5EF4-FFF2-40B4-BE49-F238E27FC236}">
                <a16:creationId xmlns:a16="http://schemas.microsoft.com/office/drawing/2014/main" id="{6CE6932A-230E-4A27-8A36-71304F51BC4D}"/>
              </a:ext>
            </a:extLst>
          </p:cNvPr>
          <p:cNvGrpSpPr>
            <a:grpSpLocks/>
          </p:cNvGrpSpPr>
          <p:nvPr/>
        </p:nvGrpSpPr>
        <p:grpSpPr bwMode="auto">
          <a:xfrm>
            <a:off x="5638800" y="3810000"/>
            <a:ext cx="685800" cy="457200"/>
            <a:chOff x="0" y="0"/>
            <a:chExt cx="432" cy="288"/>
          </a:xfrm>
        </p:grpSpPr>
        <p:sp>
          <p:nvSpPr>
            <p:cNvPr id="51234" name="AutoShape 16">
              <a:extLst>
                <a:ext uri="{FF2B5EF4-FFF2-40B4-BE49-F238E27FC236}">
                  <a16:creationId xmlns:a16="http://schemas.microsoft.com/office/drawing/2014/main" id="{17E9462A-3DFC-4159-9277-F425F1913AB9}"/>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51235" name="AutoShape 17">
              <a:extLst>
                <a:ext uri="{FF2B5EF4-FFF2-40B4-BE49-F238E27FC236}">
                  <a16:creationId xmlns:a16="http://schemas.microsoft.com/office/drawing/2014/main" id="{38E248E9-9B3D-454C-8329-AE0F61247986}"/>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212" name="Text Box 18">
            <a:extLst>
              <a:ext uri="{FF2B5EF4-FFF2-40B4-BE49-F238E27FC236}">
                <a16:creationId xmlns:a16="http://schemas.microsoft.com/office/drawing/2014/main" id="{CF25FE8F-4E0A-428E-8F36-EAB1A62E82A9}"/>
              </a:ext>
            </a:extLst>
          </p:cNvPr>
          <p:cNvSpPr txBox="1">
            <a:spLocks noChangeArrowheads="1"/>
          </p:cNvSpPr>
          <p:nvPr/>
        </p:nvSpPr>
        <p:spPr bwMode="auto">
          <a:xfrm>
            <a:off x="6978650" y="2057400"/>
            <a:ext cx="1403350" cy="18748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第四步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1213" name="Group 19">
            <a:extLst>
              <a:ext uri="{FF2B5EF4-FFF2-40B4-BE49-F238E27FC236}">
                <a16:creationId xmlns:a16="http://schemas.microsoft.com/office/drawing/2014/main" id="{881254BE-F720-487B-8479-60E622CC6C09}"/>
              </a:ext>
            </a:extLst>
          </p:cNvPr>
          <p:cNvGrpSpPr>
            <a:grpSpLocks/>
          </p:cNvGrpSpPr>
          <p:nvPr/>
        </p:nvGrpSpPr>
        <p:grpSpPr bwMode="auto">
          <a:xfrm>
            <a:off x="6781800" y="2819400"/>
            <a:ext cx="685800" cy="990600"/>
            <a:chOff x="0" y="0"/>
            <a:chExt cx="432" cy="624"/>
          </a:xfrm>
        </p:grpSpPr>
        <p:sp>
          <p:nvSpPr>
            <p:cNvPr id="51230" name="AutoShape 20">
              <a:extLst>
                <a:ext uri="{FF2B5EF4-FFF2-40B4-BE49-F238E27FC236}">
                  <a16:creationId xmlns:a16="http://schemas.microsoft.com/office/drawing/2014/main" id="{6E83FD2C-AFEA-4816-BC36-8544454E5451}"/>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231" name="Line 21">
              <a:extLst>
                <a:ext uri="{FF2B5EF4-FFF2-40B4-BE49-F238E27FC236}">
                  <a16:creationId xmlns:a16="http://schemas.microsoft.com/office/drawing/2014/main" id="{8913258E-5743-4B83-A0D9-F3108E538258}"/>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32" name="Line 22">
              <a:extLst>
                <a:ext uri="{FF2B5EF4-FFF2-40B4-BE49-F238E27FC236}">
                  <a16:creationId xmlns:a16="http://schemas.microsoft.com/office/drawing/2014/main" id="{C8386165-A8C5-4C44-8CBA-791FAB9E0F4E}"/>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33" name="Line 23">
              <a:extLst>
                <a:ext uri="{FF2B5EF4-FFF2-40B4-BE49-F238E27FC236}">
                  <a16:creationId xmlns:a16="http://schemas.microsoft.com/office/drawing/2014/main" id="{DDC58050-2240-4E9D-A90E-15636EB8DDC6}"/>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214" name="Text Box 24">
            <a:extLst>
              <a:ext uri="{FF2B5EF4-FFF2-40B4-BE49-F238E27FC236}">
                <a16:creationId xmlns:a16="http://schemas.microsoft.com/office/drawing/2014/main" id="{748E483F-0A86-4DF0-A676-A9AF8FA55CEF}"/>
              </a:ext>
            </a:extLst>
          </p:cNvPr>
          <p:cNvSpPr txBox="1">
            <a:spLocks noChangeArrowheads="1"/>
          </p:cNvSpPr>
          <p:nvPr/>
        </p:nvSpPr>
        <p:spPr bwMode="auto">
          <a:xfrm>
            <a:off x="3260725" y="44958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1215" name="Text Box 25">
            <a:extLst>
              <a:ext uri="{FF2B5EF4-FFF2-40B4-BE49-F238E27FC236}">
                <a16:creationId xmlns:a16="http://schemas.microsoft.com/office/drawing/2014/main" id="{D8EFF87A-003D-4F05-97AB-594AA2574C18}"/>
              </a:ext>
            </a:extLst>
          </p:cNvPr>
          <p:cNvSpPr txBox="1">
            <a:spLocks noChangeArrowheads="1"/>
          </p:cNvSpPr>
          <p:nvPr/>
        </p:nvSpPr>
        <p:spPr bwMode="auto">
          <a:xfrm>
            <a:off x="4489450" y="4038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1216" name="Text Box 26">
            <a:extLst>
              <a:ext uri="{FF2B5EF4-FFF2-40B4-BE49-F238E27FC236}">
                <a16:creationId xmlns:a16="http://schemas.microsoft.com/office/drawing/2014/main" id="{8D5FA7D6-2601-43E8-850F-D41452123BB0}"/>
              </a:ext>
            </a:extLst>
          </p:cNvPr>
          <p:cNvSpPr txBox="1">
            <a:spLocks noChangeArrowheads="1"/>
          </p:cNvSpPr>
          <p:nvPr/>
        </p:nvSpPr>
        <p:spPr bwMode="auto">
          <a:xfrm>
            <a:off x="5632450" y="35052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1217" name="Text Box 27">
            <a:extLst>
              <a:ext uri="{FF2B5EF4-FFF2-40B4-BE49-F238E27FC236}">
                <a16:creationId xmlns:a16="http://schemas.microsoft.com/office/drawing/2014/main" id="{876D647D-1041-43AA-9B1C-2C0275FC6D2F}"/>
              </a:ext>
            </a:extLst>
          </p:cNvPr>
          <p:cNvSpPr txBox="1">
            <a:spLocks noChangeArrowheads="1"/>
          </p:cNvSpPr>
          <p:nvPr/>
        </p:nvSpPr>
        <p:spPr bwMode="auto">
          <a:xfrm>
            <a:off x="6851650" y="30480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1218" name="Text Box 28">
            <a:extLst>
              <a:ext uri="{FF2B5EF4-FFF2-40B4-BE49-F238E27FC236}">
                <a16:creationId xmlns:a16="http://schemas.microsoft.com/office/drawing/2014/main" id="{82D10BA8-72DA-4EF1-96DD-DEABF26178C3}"/>
              </a:ext>
            </a:extLst>
          </p:cNvPr>
          <p:cNvSpPr txBox="1">
            <a:spLocks noChangeArrowheads="1"/>
          </p:cNvSpPr>
          <p:nvPr/>
        </p:nvSpPr>
        <p:spPr bwMode="auto">
          <a:xfrm>
            <a:off x="8070850" y="2514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4301" name="Text Box 29">
            <a:extLst>
              <a:ext uri="{FF2B5EF4-FFF2-40B4-BE49-F238E27FC236}">
                <a16:creationId xmlns:a16="http://schemas.microsoft.com/office/drawing/2014/main" id="{2C239C17-E867-4DF7-AD50-787387E0048A}"/>
              </a:ext>
            </a:extLst>
          </p:cNvPr>
          <p:cNvSpPr txBox="1">
            <a:spLocks noChangeArrowheads="1"/>
          </p:cNvSpPr>
          <p:nvPr/>
        </p:nvSpPr>
        <p:spPr bwMode="auto">
          <a:xfrm>
            <a:off x="7086600" y="5562600"/>
            <a:ext cx="1336675" cy="5794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3333CC"/>
                </a:solidFill>
                <a:latin typeface="Times New Roman" panose="02020603050405020304" pitchFamily="18" charset="0"/>
                <a:ea typeface="华文新魏" panose="02010800040101010101" pitchFamily="2" charset="-122"/>
              </a:rPr>
              <a:t>a</a:t>
            </a:r>
            <a:r>
              <a:rPr lang="zh-CN" altLang="zh-CN" sz="3200" baseline="-25000">
                <a:solidFill>
                  <a:srgbClr val="3333CC"/>
                </a:solidFill>
                <a:latin typeface="Times New Roman" panose="02020603050405020304" pitchFamily="18" charset="0"/>
                <a:ea typeface="华文新魏" panose="02010800040101010101" pitchFamily="2" charset="-122"/>
              </a:rPr>
              <a:t>1</a:t>
            </a:r>
            <a:r>
              <a:rPr lang="zh-CN" altLang="zh-CN" sz="3200">
                <a:solidFill>
                  <a:srgbClr val="3333CC"/>
                </a:solidFill>
                <a:latin typeface="Times New Roman" panose="02020603050405020304" pitchFamily="18" charset="0"/>
                <a:ea typeface="华文新魏" panose="02010800040101010101" pitchFamily="2" charset="-122"/>
              </a:rPr>
              <a:t>=011</a:t>
            </a:r>
          </a:p>
        </p:txBody>
      </p:sp>
      <p:grpSp>
        <p:nvGrpSpPr>
          <p:cNvPr id="54302" name="Group 30">
            <a:extLst>
              <a:ext uri="{FF2B5EF4-FFF2-40B4-BE49-F238E27FC236}">
                <a16:creationId xmlns:a16="http://schemas.microsoft.com/office/drawing/2014/main" id="{42F7AA53-E9A6-424B-84BE-E59CEACE3AC6}"/>
              </a:ext>
            </a:extLst>
          </p:cNvPr>
          <p:cNvGrpSpPr>
            <a:grpSpLocks/>
          </p:cNvGrpSpPr>
          <p:nvPr/>
        </p:nvGrpSpPr>
        <p:grpSpPr bwMode="auto">
          <a:xfrm>
            <a:off x="2057400" y="2743200"/>
            <a:ext cx="6019800" cy="1524000"/>
            <a:chOff x="0" y="0"/>
            <a:chExt cx="3792" cy="960"/>
          </a:xfrm>
        </p:grpSpPr>
        <p:sp>
          <p:nvSpPr>
            <p:cNvPr id="51223" name="Line 31">
              <a:extLst>
                <a:ext uri="{FF2B5EF4-FFF2-40B4-BE49-F238E27FC236}">
                  <a16:creationId xmlns:a16="http://schemas.microsoft.com/office/drawing/2014/main" id="{995A8B48-65FF-413D-AE0C-8E3F1BB4F6B0}"/>
                </a:ext>
              </a:extLst>
            </p:cNvPr>
            <p:cNvSpPr>
              <a:spLocks noChangeShapeType="1"/>
            </p:cNvSpPr>
            <p:nvPr/>
          </p:nvSpPr>
          <p:spPr bwMode="auto">
            <a:xfrm flipH="1">
              <a:off x="0" y="672"/>
              <a:ext cx="1776" cy="0"/>
            </a:xfrm>
            <a:prstGeom prst="line">
              <a:avLst/>
            </a:prstGeom>
            <a:noFill/>
            <a:ln w="254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4" name="Line 32">
              <a:extLst>
                <a:ext uri="{FF2B5EF4-FFF2-40B4-BE49-F238E27FC236}">
                  <a16:creationId xmlns:a16="http://schemas.microsoft.com/office/drawing/2014/main" id="{02C640D6-776A-4AA2-8FC2-A3B84581984C}"/>
                </a:ext>
              </a:extLst>
            </p:cNvPr>
            <p:cNvSpPr>
              <a:spLocks noChangeShapeType="1"/>
            </p:cNvSpPr>
            <p:nvPr/>
          </p:nvSpPr>
          <p:spPr bwMode="auto">
            <a:xfrm>
              <a:off x="3216" y="0"/>
              <a:ext cx="0" cy="624"/>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5" name="Line 33">
              <a:extLst>
                <a:ext uri="{FF2B5EF4-FFF2-40B4-BE49-F238E27FC236}">
                  <a16:creationId xmlns:a16="http://schemas.microsoft.com/office/drawing/2014/main" id="{11A38BB4-6A5A-440C-B760-B47C8948755A}"/>
                </a:ext>
              </a:extLst>
            </p:cNvPr>
            <p:cNvSpPr>
              <a:spLocks noChangeShapeType="1"/>
            </p:cNvSpPr>
            <p:nvPr/>
          </p:nvSpPr>
          <p:spPr bwMode="auto">
            <a:xfrm>
              <a:off x="3216" y="0"/>
              <a:ext cx="576"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6" name="Line 34">
              <a:extLst>
                <a:ext uri="{FF2B5EF4-FFF2-40B4-BE49-F238E27FC236}">
                  <a16:creationId xmlns:a16="http://schemas.microsoft.com/office/drawing/2014/main" id="{62DBD98E-C86D-4986-A248-8DA7AD30C7DE}"/>
                </a:ext>
              </a:extLst>
            </p:cNvPr>
            <p:cNvSpPr>
              <a:spLocks noChangeShapeType="1"/>
            </p:cNvSpPr>
            <p:nvPr/>
          </p:nvSpPr>
          <p:spPr bwMode="auto">
            <a:xfrm flipH="1">
              <a:off x="2448" y="624"/>
              <a:ext cx="768"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7" name="Line 35">
              <a:extLst>
                <a:ext uri="{FF2B5EF4-FFF2-40B4-BE49-F238E27FC236}">
                  <a16:creationId xmlns:a16="http://schemas.microsoft.com/office/drawing/2014/main" id="{76B521A2-3B53-4689-BE12-7A94FCDEC18A}"/>
                </a:ext>
              </a:extLst>
            </p:cNvPr>
            <p:cNvSpPr>
              <a:spLocks noChangeShapeType="1"/>
            </p:cNvSpPr>
            <p:nvPr/>
          </p:nvSpPr>
          <p:spPr bwMode="auto">
            <a:xfrm>
              <a:off x="2448" y="624"/>
              <a:ext cx="0" cy="336"/>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8" name="Line 36">
              <a:extLst>
                <a:ext uri="{FF2B5EF4-FFF2-40B4-BE49-F238E27FC236}">
                  <a16:creationId xmlns:a16="http://schemas.microsoft.com/office/drawing/2014/main" id="{9401C2AE-149A-4FA3-B73A-2377CED94D0C}"/>
                </a:ext>
              </a:extLst>
            </p:cNvPr>
            <p:cNvSpPr>
              <a:spLocks noChangeShapeType="1"/>
            </p:cNvSpPr>
            <p:nvPr/>
          </p:nvSpPr>
          <p:spPr bwMode="auto">
            <a:xfrm flipH="1">
              <a:off x="1776" y="960"/>
              <a:ext cx="672"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9" name="Line 37">
              <a:extLst>
                <a:ext uri="{FF2B5EF4-FFF2-40B4-BE49-F238E27FC236}">
                  <a16:creationId xmlns:a16="http://schemas.microsoft.com/office/drawing/2014/main" id="{071AA9CE-F770-47C3-BA2C-3127AB82BC02}"/>
                </a:ext>
              </a:extLst>
            </p:cNvPr>
            <p:cNvSpPr>
              <a:spLocks noChangeShapeType="1"/>
            </p:cNvSpPr>
            <p:nvPr/>
          </p:nvSpPr>
          <p:spPr bwMode="auto">
            <a:xfrm>
              <a:off x="1776" y="672"/>
              <a:ext cx="0" cy="288"/>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221" name="Rectangle 38">
            <a:extLst>
              <a:ext uri="{FF2B5EF4-FFF2-40B4-BE49-F238E27FC236}">
                <a16:creationId xmlns:a16="http://schemas.microsoft.com/office/drawing/2014/main" id="{9DC85F0B-1E06-4B09-9E37-93FEA25455DA}"/>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
        <p:nvSpPr>
          <p:cNvPr id="51222" name="Text Box 39">
            <a:extLst>
              <a:ext uri="{FF2B5EF4-FFF2-40B4-BE49-F238E27FC236}">
                <a16:creationId xmlns:a16="http://schemas.microsoft.com/office/drawing/2014/main" id="{AA5C7057-D6CC-4E53-A7F2-97996D3EF332}"/>
              </a:ext>
            </a:extLst>
          </p:cNvPr>
          <p:cNvSpPr txBox="1">
            <a:spLocks noChangeArrowheads="1"/>
          </p:cNvSpPr>
          <p:nvPr/>
        </p:nvSpPr>
        <p:spPr bwMode="auto">
          <a:xfrm>
            <a:off x="1050925" y="2058988"/>
            <a:ext cx="996950" cy="3503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a</a:t>
            </a:r>
            <a:r>
              <a:rPr lang="zh-CN" altLang="zh-CN" sz="3200" baseline="-25000">
                <a:solidFill>
                  <a:schemeClr val="tx1"/>
                </a:solidFill>
                <a:latin typeface="Times New Roman" panose="02020603050405020304" pitchFamily="18" charset="0"/>
                <a:ea typeface="华文新魏" panose="02010800040101010101" pitchFamily="2" charset="-122"/>
              </a:rPr>
              <a:t>2</a:t>
            </a: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2000"/>
                                  </p:stCondLst>
                                  <p:childTnLst>
                                    <p:set>
                                      <p:cBhvr>
                                        <p:cTn id="6" dur="1" fill="hold">
                                          <p:stCondLst>
                                            <p:cond delay="0"/>
                                          </p:stCondLst>
                                        </p:cTn>
                                        <p:tgtEl>
                                          <p:spTgt spid="54302"/>
                                        </p:tgtEl>
                                        <p:attrNameLst>
                                          <p:attrName>style.visibility</p:attrName>
                                        </p:attrNameLst>
                                      </p:cBhvr>
                                      <p:to>
                                        <p:strVal val="visible"/>
                                      </p:to>
                                    </p:set>
                                    <p:animEffect transition="in" filter="wipe(right)">
                                      <p:cBhvr>
                                        <p:cTn id="7" dur="500"/>
                                        <p:tgtEl>
                                          <p:spTgt spid="54302"/>
                                        </p:tgtEl>
                                      </p:cBhvr>
                                    </p:animEffect>
                                  </p:childTnLst>
                                </p:cTn>
                              </p:par>
                            </p:childTnLst>
                          </p:cTn>
                        </p:par>
                        <p:par>
                          <p:cTn id="8" fill="hold" nodeType="afterGroup">
                            <p:stCondLst>
                              <p:cond delay="2500"/>
                            </p:stCondLst>
                            <p:childTnLst>
                              <p:par>
                                <p:cTn id="9" presetID="2" presetClass="entr" presetSubtype="8" fill="hold" grpId="0" nodeType="afterEffect">
                                  <p:stCondLst>
                                    <p:cond delay="1000"/>
                                  </p:stCondLst>
                                  <p:iterate type="lt">
                                    <p:tmPct val="100000"/>
                                  </p:iterate>
                                  <p:childTnLst>
                                    <p:set>
                                      <p:cBhvr>
                                        <p:cTn id="10" dur="1" fill="hold">
                                          <p:stCondLst>
                                            <p:cond delay="0"/>
                                          </p:stCondLst>
                                        </p:cTn>
                                        <p:tgtEl>
                                          <p:spTgt spid="54301"/>
                                        </p:tgtEl>
                                        <p:attrNameLst>
                                          <p:attrName>style.visibility</p:attrName>
                                        </p:attrNameLst>
                                      </p:cBhvr>
                                      <p:to>
                                        <p:strVal val="visible"/>
                                      </p:to>
                                    </p:set>
                                    <p:anim calcmode="lin" valueType="num">
                                      <p:cBhvr additive="base">
                                        <p:cTn id="11" dur="75" fill="hold"/>
                                        <p:tgtEl>
                                          <p:spTgt spid="54301"/>
                                        </p:tgtEl>
                                        <p:attrNameLst>
                                          <p:attrName>ppt_x</p:attrName>
                                        </p:attrNameLst>
                                      </p:cBhvr>
                                      <p:tavLst>
                                        <p:tav tm="0">
                                          <p:val>
                                            <p:strVal val="0-#ppt_w/2"/>
                                          </p:val>
                                        </p:tav>
                                        <p:tav tm="100000">
                                          <p:val>
                                            <p:strVal val="#ppt_x"/>
                                          </p:val>
                                        </p:tav>
                                      </p:tavLst>
                                    </p:anim>
                                    <p:anim calcmode="lin" valueType="num">
                                      <p:cBhvr additive="base">
                                        <p:cTn id="12" dur="75" fill="hold"/>
                                        <p:tgtEl>
                                          <p:spTgt spid="54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CC67DFBF-26F5-4899-AD5D-7AD321C8BCA4}"/>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52227" name="灯片编号占位符 5">
            <a:extLst>
              <a:ext uri="{FF2B5EF4-FFF2-40B4-BE49-F238E27FC236}">
                <a16:creationId xmlns:a16="http://schemas.microsoft.com/office/drawing/2014/main" id="{F9A9C11C-29BF-4391-AD28-E91E98F8581D}"/>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26F7D76C-F876-4C89-A223-96B942E4962E}" type="slidenum">
              <a:rPr lang="zh-CN" altLang="zh-CN" sz="1200">
                <a:solidFill>
                  <a:schemeClr val="tx1"/>
                </a:solidFill>
              </a:rPr>
              <a:pPr/>
              <a:t>41</a:t>
            </a:fld>
            <a:endParaRPr lang="zh-CN" altLang="zh-CN" sz="1200">
              <a:solidFill>
                <a:schemeClr val="tx1"/>
              </a:solidFill>
            </a:endParaRPr>
          </a:p>
        </p:txBody>
      </p:sp>
      <p:sp>
        <p:nvSpPr>
          <p:cNvPr id="52228" name="Rectangle 2">
            <a:extLst>
              <a:ext uri="{FF2B5EF4-FFF2-40B4-BE49-F238E27FC236}">
                <a16:creationId xmlns:a16="http://schemas.microsoft.com/office/drawing/2014/main" id="{EA1001B5-8F17-486D-B2A5-F166A43468CB}"/>
              </a:ext>
            </a:extLst>
          </p:cNvPr>
          <p:cNvSpPr>
            <a:spLocks noGrp="1" noChangeArrowheads="1"/>
          </p:cNvSpPr>
          <p:nvPr>
            <p:ph type="title"/>
          </p:nvPr>
        </p:nvSpPr>
        <p:spPr>
          <a:xfrm>
            <a:off x="574675" y="447675"/>
            <a:ext cx="8001000" cy="390525"/>
          </a:xfrm>
        </p:spPr>
        <p:txBody>
          <a:bodyPr/>
          <a:lstStyle/>
          <a:p>
            <a:pPr eaLnBrk="1" hangingPunct="1"/>
            <a:r>
              <a:rPr lang="zh-CN" altLang="zh-CN">
                <a:solidFill>
                  <a:schemeClr val="tx1"/>
                </a:solidFill>
                <a:ea typeface="华文新魏" panose="02010800040101010101" pitchFamily="2" charset="-122"/>
              </a:rPr>
              <a:t>Huffman</a:t>
            </a:r>
            <a:r>
              <a:rPr lang="zh-CN" altLang="zh-CN">
                <a:solidFill>
                  <a:schemeClr val="tx1"/>
                </a:solidFill>
                <a:latin typeface="华文新魏" panose="02010800040101010101" pitchFamily="2" charset="-122"/>
                <a:ea typeface="华文新魏" panose="02010800040101010101" pitchFamily="2" charset="-122"/>
              </a:rPr>
              <a:t>编码</a:t>
            </a:r>
          </a:p>
        </p:txBody>
      </p:sp>
      <p:sp>
        <p:nvSpPr>
          <p:cNvPr id="52229" name="Text Box 3">
            <a:extLst>
              <a:ext uri="{FF2B5EF4-FFF2-40B4-BE49-F238E27FC236}">
                <a16:creationId xmlns:a16="http://schemas.microsoft.com/office/drawing/2014/main" id="{DCEE04EA-B91B-44E0-AC55-C4D21DA77816}"/>
              </a:ext>
            </a:extLst>
          </p:cNvPr>
          <p:cNvSpPr txBox="1">
            <a:spLocks noChangeArrowheads="1"/>
          </p:cNvSpPr>
          <p:nvPr/>
        </p:nvSpPr>
        <p:spPr bwMode="auto">
          <a:xfrm>
            <a:off x="1924050" y="2057400"/>
            <a:ext cx="1809750" cy="35036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输入概率</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0.06</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0.04</a:t>
            </a:r>
          </a:p>
        </p:txBody>
      </p:sp>
      <p:sp>
        <p:nvSpPr>
          <p:cNvPr id="52230" name="Text Box 4">
            <a:extLst>
              <a:ext uri="{FF2B5EF4-FFF2-40B4-BE49-F238E27FC236}">
                <a16:creationId xmlns:a16="http://schemas.microsoft.com/office/drawing/2014/main" id="{2351D162-209C-4452-88D4-CF4A88108A2C}"/>
              </a:ext>
            </a:extLst>
          </p:cNvPr>
          <p:cNvSpPr txBox="1">
            <a:spLocks noChangeArrowheads="1"/>
          </p:cNvSpPr>
          <p:nvPr/>
        </p:nvSpPr>
        <p:spPr bwMode="auto">
          <a:xfrm>
            <a:off x="3549650" y="2057400"/>
            <a:ext cx="1403350" cy="3016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第一步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p:txBody>
      </p:sp>
      <p:grpSp>
        <p:nvGrpSpPr>
          <p:cNvPr id="52231" name="Group 5">
            <a:extLst>
              <a:ext uri="{FF2B5EF4-FFF2-40B4-BE49-F238E27FC236}">
                <a16:creationId xmlns:a16="http://schemas.microsoft.com/office/drawing/2014/main" id="{A666A482-C695-4402-81FD-DDF4538071EF}"/>
              </a:ext>
            </a:extLst>
          </p:cNvPr>
          <p:cNvGrpSpPr>
            <a:grpSpLocks/>
          </p:cNvGrpSpPr>
          <p:nvPr/>
        </p:nvGrpSpPr>
        <p:grpSpPr bwMode="auto">
          <a:xfrm>
            <a:off x="3276600" y="4800600"/>
            <a:ext cx="685800" cy="457200"/>
            <a:chOff x="0" y="0"/>
            <a:chExt cx="432" cy="288"/>
          </a:xfrm>
        </p:grpSpPr>
        <p:sp>
          <p:nvSpPr>
            <p:cNvPr id="52262" name="AutoShape 6">
              <a:extLst>
                <a:ext uri="{FF2B5EF4-FFF2-40B4-BE49-F238E27FC236}">
                  <a16:creationId xmlns:a16="http://schemas.microsoft.com/office/drawing/2014/main" id="{459A178C-72C4-464E-A337-89A9C304852F}"/>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52263" name="AutoShape 7">
              <a:extLst>
                <a:ext uri="{FF2B5EF4-FFF2-40B4-BE49-F238E27FC236}">
                  <a16:creationId xmlns:a16="http://schemas.microsoft.com/office/drawing/2014/main" id="{A0EA557B-E1F8-44CC-BF7A-4850DA8B6E81}"/>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232" name="Text Box 8">
            <a:extLst>
              <a:ext uri="{FF2B5EF4-FFF2-40B4-BE49-F238E27FC236}">
                <a16:creationId xmlns:a16="http://schemas.microsoft.com/office/drawing/2014/main" id="{31590FE8-3076-4C36-B1B2-99928E5729AC}"/>
              </a:ext>
            </a:extLst>
          </p:cNvPr>
          <p:cNvSpPr txBox="1">
            <a:spLocks noChangeArrowheads="1"/>
          </p:cNvSpPr>
          <p:nvPr/>
        </p:nvSpPr>
        <p:spPr bwMode="auto">
          <a:xfrm>
            <a:off x="4692650" y="2057400"/>
            <a:ext cx="1403350" cy="2528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第二步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0.2</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2233" name="Group 9">
            <a:extLst>
              <a:ext uri="{FF2B5EF4-FFF2-40B4-BE49-F238E27FC236}">
                <a16:creationId xmlns:a16="http://schemas.microsoft.com/office/drawing/2014/main" id="{4243B4F3-29DA-4073-9417-6408CB8FD615}"/>
              </a:ext>
            </a:extLst>
          </p:cNvPr>
          <p:cNvGrpSpPr>
            <a:grpSpLocks/>
          </p:cNvGrpSpPr>
          <p:nvPr/>
        </p:nvGrpSpPr>
        <p:grpSpPr bwMode="auto">
          <a:xfrm>
            <a:off x="4495800" y="3810000"/>
            <a:ext cx="685800" cy="990600"/>
            <a:chOff x="0" y="0"/>
            <a:chExt cx="432" cy="624"/>
          </a:xfrm>
        </p:grpSpPr>
        <p:sp>
          <p:nvSpPr>
            <p:cNvPr id="52258" name="AutoShape 10">
              <a:extLst>
                <a:ext uri="{FF2B5EF4-FFF2-40B4-BE49-F238E27FC236}">
                  <a16:creationId xmlns:a16="http://schemas.microsoft.com/office/drawing/2014/main" id="{47503ACC-6CA2-4D2E-9781-CE2074C7889D}"/>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2259" name="Line 11">
              <a:extLst>
                <a:ext uri="{FF2B5EF4-FFF2-40B4-BE49-F238E27FC236}">
                  <a16:creationId xmlns:a16="http://schemas.microsoft.com/office/drawing/2014/main" id="{D39AA97B-8C8F-4DDA-AA3B-3BB5F82C9B0C}"/>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0" name="Line 12">
              <a:extLst>
                <a:ext uri="{FF2B5EF4-FFF2-40B4-BE49-F238E27FC236}">
                  <a16:creationId xmlns:a16="http://schemas.microsoft.com/office/drawing/2014/main" id="{38419828-796B-4CD1-A205-11ED64167696}"/>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1" name="Line 13">
              <a:extLst>
                <a:ext uri="{FF2B5EF4-FFF2-40B4-BE49-F238E27FC236}">
                  <a16:creationId xmlns:a16="http://schemas.microsoft.com/office/drawing/2014/main" id="{3F07ED28-89B7-4BB2-987E-D8F438FBAE05}"/>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34" name="Text Box 14">
            <a:extLst>
              <a:ext uri="{FF2B5EF4-FFF2-40B4-BE49-F238E27FC236}">
                <a16:creationId xmlns:a16="http://schemas.microsoft.com/office/drawing/2014/main" id="{FECC787A-BF67-4FBA-A784-F5321297674F}"/>
              </a:ext>
            </a:extLst>
          </p:cNvPr>
          <p:cNvSpPr txBox="1">
            <a:spLocks noChangeArrowheads="1"/>
          </p:cNvSpPr>
          <p:nvPr/>
        </p:nvSpPr>
        <p:spPr bwMode="auto">
          <a:xfrm>
            <a:off x="5835650" y="2057400"/>
            <a:ext cx="1403350" cy="2362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第三步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2235" name="Group 15">
            <a:extLst>
              <a:ext uri="{FF2B5EF4-FFF2-40B4-BE49-F238E27FC236}">
                <a16:creationId xmlns:a16="http://schemas.microsoft.com/office/drawing/2014/main" id="{A6C620E0-38C7-43C0-8818-747F6425F6A3}"/>
              </a:ext>
            </a:extLst>
          </p:cNvPr>
          <p:cNvGrpSpPr>
            <a:grpSpLocks/>
          </p:cNvGrpSpPr>
          <p:nvPr/>
        </p:nvGrpSpPr>
        <p:grpSpPr bwMode="auto">
          <a:xfrm>
            <a:off x="5638800" y="3810000"/>
            <a:ext cx="685800" cy="457200"/>
            <a:chOff x="0" y="0"/>
            <a:chExt cx="432" cy="288"/>
          </a:xfrm>
        </p:grpSpPr>
        <p:sp>
          <p:nvSpPr>
            <p:cNvPr id="52256" name="AutoShape 16">
              <a:extLst>
                <a:ext uri="{FF2B5EF4-FFF2-40B4-BE49-F238E27FC236}">
                  <a16:creationId xmlns:a16="http://schemas.microsoft.com/office/drawing/2014/main" id="{8FDB0ED4-DE40-485C-8284-D50175B81D89}"/>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52257" name="AutoShape 17">
              <a:extLst>
                <a:ext uri="{FF2B5EF4-FFF2-40B4-BE49-F238E27FC236}">
                  <a16:creationId xmlns:a16="http://schemas.microsoft.com/office/drawing/2014/main" id="{9E744172-B8B5-49C4-9709-15E5F8F7588C}"/>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236" name="Text Box 18">
            <a:extLst>
              <a:ext uri="{FF2B5EF4-FFF2-40B4-BE49-F238E27FC236}">
                <a16:creationId xmlns:a16="http://schemas.microsoft.com/office/drawing/2014/main" id="{F0971156-6C26-4C3D-A0BB-59C450BA78A0}"/>
              </a:ext>
            </a:extLst>
          </p:cNvPr>
          <p:cNvSpPr txBox="1">
            <a:spLocks noChangeArrowheads="1"/>
          </p:cNvSpPr>
          <p:nvPr/>
        </p:nvSpPr>
        <p:spPr bwMode="auto">
          <a:xfrm>
            <a:off x="6978650" y="2057400"/>
            <a:ext cx="1403350" cy="18748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第四步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2237" name="Group 19">
            <a:extLst>
              <a:ext uri="{FF2B5EF4-FFF2-40B4-BE49-F238E27FC236}">
                <a16:creationId xmlns:a16="http://schemas.microsoft.com/office/drawing/2014/main" id="{0C3EB016-1EA2-4BC0-B35F-5FCE1BAEF253}"/>
              </a:ext>
            </a:extLst>
          </p:cNvPr>
          <p:cNvGrpSpPr>
            <a:grpSpLocks/>
          </p:cNvGrpSpPr>
          <p:nvPr/>
        </p:nvGrpSpPr>
        <p:grpSpPr bwMode="auto">
          <a:xfrm>
            <a:off x="6781800" y="2819400"/>
            <a:ext cx="685800" cy="990600"/>
            <a:chOff x="0" y="0"/>
            <a:chExt cx="432" cy="624"/>
          </a:xfrm>
        </p:grpSpPr>
        <p:sp>
          <p:nvSpPr>
            <p:cNvPr id="52252" name="AutoShape 20">
              <a:extLst>
                <a:ext uri="{FF2B5EF4-FFF2-40B4-BE49-F238E27FC236}">
                  <a16:creationId xmlns:a16="http://schemas.microsoft.com/office/drawing/2014/main" id="{C428F780-BC60-4D48-813F-07EE19DFEDFB}"/>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2253" name="Line 21">
              <a:extLst>
                <a:ext uri="{FF2B5EF4-FFF2-40B4-BE49-F238E27FC236}">
                  <a16:creationId xmlns:a16="http://schemas.microsoft.com/office/drawing/2014/main" id="{A67A55F8-1488-4521-8218-908D673DA1E9}"/>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54" name="Line 22">
              <a:extLst>
                <a:ext uri="{FF2B5EF4-FFF2-40B4-BE49-F238E27FC236}">
                  <a16:creationId xmlns:a16="http://schemas.microsoft.com/office/drawing/2014/main" id="{6B563F95-0CAA-49ED-9BE3-322D75C1A9C0}"/>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55" name="Line 23">
              <a:extLst>
                <a:ext uri="{FF2B5EF4-FFF2-40B4-BE49-F238E27FC236}">
                  <a16:creationId xmlns:a16="http://schemas.microsoft.com/office/drawing/2014/main" id="{13C2644A-048C-4AF8-B3CB-F2F7956C22BC}"/>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38" name="Text Box 24">
            <a:extLst>
              <a:ext uri="{FF2B5EF4-FFF2-40B4-BE49-F238E27FC236}">
                <a16:creationId xmlns:a16="http://schemas.microsoft.com/office/drawing/2014/main" id="{9DC4129E-C904-43EA-BCD7-80E236BB9B27}"/>
              </a:ext>
            </a:extLst>
          </p:cNvPr>
          <p:cNvSpPr txBox="1">
            <a:spLocks noChangeArrowheads="1"/>
          </p:cNvSpPr>
          <p:nvPr/>
        </p:nvSpPr>
        <p:spPr bwMode="auto">
          <a:xfrm>
            <a:off x="3260725" y="44958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2239" name="Text Box 25">
            <a:extLst>
              <a:ext uri="{FF2B5EF4-FFF2-40B4-BE49-F238E27FC236}">
                <a16:creationId xmlns:a16="http://schemas.microsoft.com/office/drawing/2014/main" id="{5E2F40B7-2C52-41A5-8921-0A0CDF4F6C67}"/>
              </a:ext>
            </a:extLst>
          </p:cNvPr>
          <p:cNvSpPr txBox="1">
            <a:spLocks noChangeArrowheads="1"/>
          </p:cNvSpPr>
          <p:nvPr/>
        </p:nvSpPr>
        <p:spPr bwMode="auto">
          <a:xfrm>
            <a:off x="4489450" y="4038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2240" name="Text Box 26">
            <a:extLst>
              <a:ext uri="{FF2B5EF4-FFF2-40B4-BE49-F238E27FC236}">
                <a16:creationId xmlns:a16="http://schemas.microsoft.com/office/drawing/2014/main" id="{5B6BF845-C08F-4A8A-B7F4-D357DFB6DA62}"/>
              </a:ext>
            </a:extLst>
          </p:cNvPr>
          <p:cNvSpPr txBox="1">
            <a:spLocks noChangeArrowheads="1"/>
          </p:cNvSpPr>
          <p:nvPr/>
        </p:nvSpPr>
        <p:spPr bwMode="auto">
          <a:xfrm>
            <a:off x="5632450" y="35052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2241" name="Text Box 27">
            <a:extLst>
              <a:ext uri="{FF2B5EF4-FFF2-40B4-BE49-F238E27FC236}">
                <a16:creationId xmlns:a16="http://schemas.microsoft.com/office/drawing/2014/main" id="{DC9184E6-0AAC-486D-A56A-D0EE5F7913C8}"/>
              </a:ext>
            </a:extLst>
          </p:cNvPr>
          <p:cNvSpPr txBox="1">
            <a:spLocks noChangeArrowheads="1"/>
          </p:cNvSpPr>
          <p:nvPr/>
        </p:nvSpPr>
        <p:spPr bwMode="auto">
          <a:xfrm>
            <a:off x="6851650" y="30480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2242" name="Text Box 28">
            <a:extLst>
              <a:ext uri="{FF2B5EF4-FFF2-40B4-BE49-F238E27FC236}">
                <a16:creationId xmlns:a16="http://schemas.microsoft.com/office/drawing/2014/main" id="{7CC96F94-9DD1-46F3-8CB4-41413283542B}"/>
              </a:ext>
            </a:extLst>
          </p:cNvPr>
          <p:cNvSpPr txBox="1">
            <a:spLocks noChangeArrowheads="1"/>
          </p:cNvSpPr>
          <p:nvPr/>
        </p:nvSpPr>
        <p:spPr bwMode="auto">
          <a:xfrm>
            <a:off x="8070850" y="2514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5325" name="Text Box 29">
            <a:extLst>
              <a:ext uri="{FF2B5EF4-FFF2-40B4-BE49-F238E27FC236}">
                <a16:creationId xmlns:a16="http://schemas.microsoft.com/office/drawing/2014/main" id="{B84BCBA7-FB67-48E5-9C66-6E692AAADAFF}"/>
              </a:ext>
            </a:extLst>
          </p:cNvPr>
          <p:cNvSpPr txBox="1">
            <a:spLocks noChangeArrowheads="1"/>
          </p:cNvSpPr>
          <p:nvPr/>
        </p:nvSpPr>
        <p:spPr bwMode="auto">
          <a:xfrm>
            <a:off x="7086600" y="5562600"/>
            <a:ext cx="1539875" cy="5794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3333CC"/>
                </a:solidFill>
                <a:latin typeface="Times New Roman" panose="02020603050405020304" pitchFamily="18" charset="0"/>
                <a:ea typeface="华文新魏" panose="02010800040101010101" pitchFamily="2" charset="-122"/>
              </a:rPr>
              <a:t>a</a:t>
            </a:r>
            <a:r>
              <a:rPr lang="zh-CN" altLang="zh-CN" sz="3200" baseline="-25000">
                <a:solidFill>
                  <a:srgbClr val="3333CC"/>
                </a:solidFill>
                <a:latin typeface="Times New Roman" panose="02020603050405020304" pitchFamily="18" charset="0"/>
                <a:ea typeface="华文新魏" panose="02010800040101010101" pitchFamily="2" charset="-122"/>
              </a:rPr>
              <a:t>4</a:t>
            </a:r>
            <a:r>
              <a:rPr lang="zh-CN" altLang="zh-CN" sz="3200">
                <a:solidFill>
                  <a:srgbClr val="3333CC"/>
                </a:solidFill>
                <a:latin typeface="Times New Roman" panose="02020603050405020304" pitchFamily="18" charset="0"/>
                <a:ea typeface="华文新魏" panose="02010800040101010101" pitchFamily="2" charset="-122"/>
              </a:rPr>
              <a:t>=0100</a:t>
            </a:r>
          </a:p>
        </p:txBody>
      </p:sp>
      <p:grpSp>
        <p:nvGrpSpPr>
          <p:cNvPr id="55326" name="Group 30">
            <a:extLst>
              <a:ext uri="{FF2B5EF4-FFF2-40B4-BE49-F238E27FC236}">
                <a16:creationId xmlns:a16="http://schemas.microsoft.com/office/drawing/2014/main" id="{4DCF4EF9-8EB8-4C7E-A0A7-EF20DA261A70}"/>
              </a:ext>
            </a:extLst>
          </p:cNvPr>
          <p:cNvGrpSpPr>
            <a:grpSpLocks/>
          </p:cNvGrpSpPr>
          <p:nvPr/>
        </p:nvGrpSpPr>
        <p:grpSpPr bwMode="auto">
          <a:xfrm>
            <a:off x="2057400" y="2743200"/>
            <a:ext cx="6019800" cy="1600200"/>
            <a:chOff x="0" y="0"/>
            <a:chExt cx="3792" cy="1008"/>
          </a:xfrm>
        </p:grpSpPr>
        <p:sp>
          <p:nvSpPr>
            <p:cNvPr id="52247" name="Line 31">
              <a:extLst>
                <a:ext uri="{FF2B5EF4-FFF2-40B4-BE49-F238E27FC236}">
                  <a16:creationId xmlns:a16="http://schemas.microsoft.com/office/drawing/2014/main" id="{72F5ABAF-46EA-4F0A-9362-E5A790D07E49}"/>
                </a:ext>
              </a:extLst>
            </p:cNvPr>
            <p:cNvSpPr>
              <a:spLocks noChangeShapeType="1"/>
            </p:cNvSpPr>
            <p:nvPr/>
          </p:nvSpPr>
          <p:spPr bwMode="auto">
            <a:xfrm flipH="1">
              <a:off x="0" y="1008"/>
              <a:ext cx="1776" cy="0"/>
            </a:xfrm>
            <a:prstGeom prst="line">
              <a:avLst/>
            </a:prstGeom>
            <a:noFill/>
            <a:ln w="254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8" name="Line 32">
              <a:extLst>
                <a:ext uri="{FF2B5EF4-FFF2-40B4-BE49-F238E27FC236}">
                  <a16:creationId xmlns:a16="http://schemas.microsoft.com/office/drawing/2014/main" id="{22C2EDE2-AF85-4A08-BB8F-D7F28F8416CA}"/>
                </a:ext>
              </a:extLst>
            </p:cNvPr>
            <p:cNvSpPr>
              <a:spLocks noChangeShapeType="1"/>
            </p:cNvSpPr>
            <p:nvPr/>
          </p:nvSpPr>
          <p:spPr bwMode="auto">
            <a:xfrm>
              <a:off x="3216" y="0"/>
              <a:ext cx="0" cy="624"/>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9" name="Line 33">
              <a:extLst>
                <a:ext uri="{FF2B5EF4-FFF2-40B4-BE49-F238E27FC236}">
                  <a16:creationId xmlns:a16="http://schemas.microsoft.com/office/drawing/2014/main" id="{DE8BF438-E4E1-45EA-A93A-5FD2DA010100}"/>
                </a:ext>
              </a:extLst>
            </p:cNvPr>
            <p:cNvSpPr>
              <a:spLocks noChangeShapeType="1"/>
            </p:cNvSpPr>
            <p:nvPr/>
          </p:nvSpPr>
          <p:spPr bwMode="auto">
            <a:xfrm>
              <a:off x="3216" y="0"/>
              <a:ext cx="576"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50" name="Line 34">
              <a:extLst>
                <a:ext uri="{FF2B5EF4-FFF2-40B4-BE49-F238E27FC236}">
                  <a16:creationId xmlns:a16="http://schemas.microsoft.com/office/drawing/2014/main" id="{4A62D3A4-3216-4892-9859-5B6BE3C9F41C}"/>
                </a:ext>
              </a:extLst>
            </p:cNvPr>
            <p:cNvSpPr>
              <a:spLocks noChangeShapeType="1"/>
            </p:cNvSpPr>
            <p:nvPr/>
          </p:nvSpPr>
          <p:spPr bwMode="auto">
            <a:xfrm flipH="1">
              <a:off x="1776" y="624"/>
              <a:ext cx="1440"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51" name="Line 35">
              <a:extLst>
                <a:ext uri="{FF2B5EF4-FFF2-40B4-BE49-F238E27FC236}">
                  <a16:creationId xmlns:a16="http://schemas.microsoft.com/office/drawing/2014/main" id="{06369FD6-4BA2-42B9-9801-47BFB22F161A}"/>
                </a:ext>
              </a:extLst>
            </p:cNvPr>
            <p:cNvSpPr>
              <a:spLocks noChangeShapeType="1"/>
            </p:cNvSpPr>
            <p:nvPr/>
          </p:nvSpPr>
          <p:spPr bwMode="auto">
            <a:xfrm>
              <a:off x="1776" y="624"/>
              <a:ext cx="0" cy="384"/>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45" name="Rectangle 36">
            <a:extLst>
              <a:ext uri="{FF2B5EF4-FFF2-40B4-BE49-F238E27FC236}">
                <a16:creationId xmlns:a16="http://schemas.microsoft.com/office/drawing/2014/main" id="{D1290030-1019-4913-B1BB-EAB6953A9149}"/>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
        <p:nvSpPr>
          <p:cNvPr id="52246" name="Text Box 37">
            <a:extLst>
              <a:ext uri="{FF2B5EF4-FFF2-40B4-BE49-F238E27FC236}">
                <a16:creationId xmlns:a16="http://schemas.microsoft.com/office/drawing/2014/main" id="{8377FA77-6A4B-42C7-A96C-9472B56FDA02}"/>
              </a:ext>
            </a:extLst>
          </p:cNvPr>
          <p:cNvSpPr txBox="1">
            <a:spLocks noChangeArrowheads="1"/>
          </p:cNvSpPr>
          <p:nvPr/>
        </p:nvSpPr>
        <p:spPr bwMode="auto">
          <a:xfrm>
            <a:off x="1050925" y="2058988"/>
            <a:ext cx="996950" cy="3503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a</a:t>
            </a:r>
            <a:r>
              <a:rPr lang="zh-CN" altLang="zh-CN" sz="3200" baseline="-25000">
                <a:solidFill>
                  <a:schemeClr val="tx1"/>
                </a:solidFill>
                <a:latin typeface="Times New Roman" panose="02020603050405020304" pitchFamily="18" charset="0"/>
                <a:ea typeface="华文新魏" panose="02010800040101010101" pitchFamily="2" charset="-122"/>
              </a:rPr>
              <a:t>2</a:t>
            </a: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2000"/>
                                  </p:stCondLst>
                                  <p:childTnLst>
                                    <p:set>
                                      <p:cBhvr>
                                        <p:cTn id="6" dur="1" fill="hold">
                                          <p:stCondLst>
                                            <p:cond delay="0"/>
                                          </p:stCondLst>
                                        </p:cTn>
                                        <p:tgtEl>
                                          <p:spTgt spid="55326"/>
                                        </p:tgtEl>
                                        <p:attrNameLst>
                                          <p:attrName>style.visibility</p:attrName>
                                        </p:attrNameLst>
                                      </p:cBhvr>
                                      <p:to>
                                        <p:strVal val="visible"/>
                                      </p:to>
                                    </p:set>
                                    <p:animEffect transition="in" filter="wipe(right)">
                                      <p:cBhvr>
                                        <p:cTn id="7" dur="500"/>
                                        <p:tgtEl>
                                          <p:spTgt spid="55326"/>
                                        </p:tgtEl>
                                      </p:cBhvr>
                                    </p:animEffect>
                                  </p:childTnLst>
                                </p:cTn>
                              </p:par>
                            </p:childTnLst>
                          </p:cTn>
                        </p:par>
                        <p:par>
                          <p:cTn id="8" fill="hold" nodeType="afterGroup">
                            <p:stCondLst>
                              <p:cond delay="2500"/>
                            </p:stCondLst>
                            <p:childTnLst>
                              <p:par>
                                <p:cTn id="9" presetID="2" presetClass="entr" presetSubtype="8" fill="hold" grpId="0" nodeType="afterEffect">
                                  <p:stCondLst>
                                    <p:cond delay="1000"/>
                                  </p:stCondLst>
                                  <p:iterate type="lt">
                                    <p:tmPct val="100000"/>
                                  </p:iterate>
                                  <p:childTnLst>
                                    <p:set>
                                      <p:cBhvr>
                                        <p:cTn id="10" dur="1" fill="hold">
                                          <p:stCondLst>
                                            <p:cond delay="0"/>
                                          </p:stCondLst>
                                        </p:cTn>
                                        <p:tgtEl>
                                          <p:spTgt spid="55325"/>
                                        </p:tgtEl>
                                        <p:attrNameLst>
                                          <p:attrName>style.visibility</p:attrName>
                                        </p:attrNameLst>
                                      </p:cBhvr>
                                      <p:to>
                                        <p:strVal val="visible"/>
                                      </p:to>
                                    </p:set>
                                    <p:anim calcmode="lin" valueType="num">
                                      <p:cBhvr additive="base">
                                        <p:cTn id="11" dur="75" fill="hold"/>
                                        <p:tgtEl>
                                          <p:spTgt spid="55325"/>
                                        </p:tgtEl>
                                        <p:attrNameLst>
                                          <p:attrName>ppt_x</p:attrName>
                                        </p:attrNameLst>
                                      </p:cBhvr>
                                      <p:tavLst>
                                        <p:tav tm="0">
                                          <p:val>
                                            <p:strVal val="0-#ppt_w/2"/>
                                          </p:val>
                                        </p:tav>
                                        <p:tav tm="100000">
                                          <p:val>
                                            <p:strVal val="#ppt_x"/>
                                          </p:val>
                                        </p:tav>
                                      </p:tavLst>
                                    </p:anim>
                                    <p:anim calcmode="lin" valueType="num">
                                      <p:cBhvr additive="base">
                                        <p:cTn id="12" dur="75" fill="hold"/>
                                        <p:tgtEl>
                                          <p:spTgt spid="55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a:extLst>
              <a:ext uri="{FF2B5EF4-FFF2-40B4-BE49-F238E27FC236}">
                <a16:creationId xmlns:a16="http://schemas.microsoft.com/office/drawing/2014/main" id="{C154B08A-A949-414F-9E3E-312AB761482A}"/>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53251" name="灯片编号占位符 5">
            <a:extLst>
              <a:ext uri="{FF2B5EF4-FFF2-40B4-BE49-F238E27FC236}">
                <a16:creationId xmlns:a16="http://schemas.microsoft.com/office/drawing/2014/main" id="{FB535079-68F1-4D17-B303-F3CABE54B4C7}"/>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BB7826B7-FAB9-4A43-BBCD-9664E61C40DD}" type="slidenum">
              <a:rPr lang="zh-CN" altLang="zh-CN" sz="1200">
                <a:solidFill>
                  <a:schemeClr val="tx1"/>
                </a:solidFill>
              </a:rPr>
              <a:pPr/>
              <a:t>42</a:t>
            </a:fld>
            <a:endParaRPr lang="zh-CN" altLang="zh-CN" sz="1200">
              <a:solidFill>
                <a:schemeClr val="tx1"/>
              </a:solidFill>
            </a:endParaRPr>
          </a:p>
        </p:txBody>
      </p:sp>
      <p:sp>
        <p:nvSpPr>
          <p:cNvPr id="53252" name="Rectangle 2">
            <a:extLst>
              <a:ext uri="{FF2B5EF4-FFF2-40B4-BE49-F238E27FC236}">
                <a16:creationId xmlns:a16="http://schemas.microsoft.com/office/drawing/2014/main" id="{772492DF-0E6A-4CC4-8A2A-5C4D89081987}"/>
              </a:ext>
            </a:extLst>
          </p:cNvPr>
          <p:cNvSpPr>
            <a:spLocks noGrp="1" noChangeArrowheads="1"/>
          </p:cNvSpPr>
          <p:nvPr>
            <p:ph type="title"/>
          </p:nvPr>
        </p:nvSpPr>
        <p:spPr>
          <a:xfrm>
            <a:off x="574675" y="447675"/>
            <a:ext cx="8001000" cy="390525"/>
          </a:xfrm>
        </p:spPr>
        <p:txBody>
          <a:bodyPr/>
          <a:lstStyle/>
          <a:p>
            <a:pPr eaLnBrk="1" hangingPunct="1"/>
            <a:r>
              <a:rPr lang="zh-CN" altLang="zh-CN">
                <a:solidFill>
                  <a:schemeClr val="tx1"/>
                </a:solidFill>
                <a:ea typeface="华文新魏" panose="02010800040101010101" pitchFamily="2" charset="-122"/>
              </a:rPr>
              <a:t>Huffman</a:t>
            </a:r>
            <a:r>
              <a:rPr lang="zh-CN" altLang="zh-CN">
                <a:solidFill>
                  <a:schemeClr val="tx1"/>
                </a:solidFill>
                <a:latin typeface="华文新魏" panose="02010800040101010101" pitchFamily="2" charset="-122"/>
                <a:ea typeface="华文新魏" panose="02010800040101010101" pitchFamily="2" charset="-122"/>
              </a:rPr>
              <a:t>编码</a:t>
            </a:r>
          </a:p>
        </p:txBody>
      </p:sp>
      <p:sp>
        <p:nvSpPr>
          <p:cNvPr id="53253" name="Text Box 3">
            <a:extLst>
              <a:ext uri="{FF2B5EF4-FFF2-40B4-BE49-F238E27FC236}">
                <a16:creationId xmlns:a16="http://schemas.microsoft.com/office/drawing/2014/main" id="{B754D1EB-1694-429A-99AC-D475A4BF5EE1}"/>
              </a:ext>
            </a:extLst>
          </p:cNvPr>
          <p:cNvSpPr txBox="1">
            <a:spLocks noChangeArrowheads="1"/>
          </p:cNvSpPr>
          <p:nvPr/>
        </p:nvSpPr>
        <p:spPr bwMode="auto">
          <a:xfrm>
            <a:off x="1924050" y="2057400"/>
            <a:ext cx="1809750" cy="35036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输入概率</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0.06</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0.04</a:t>
            </a:r>
          </a:p>
        </p:txBody>
      </p:sp>
      <p:sp>
        <p:nvSpPr>
          <p:cNvPr id="53254" name="Text Box 4">
            <a:extLst>
              <a:ext uri="{FF2B5EF4-FFF2-40B4-BE49-F238E27FC236}">
                <a16:creationId xmlns:a16="http://schemas.microsoft.com/office/drawing/2014/main" id="{56F3A4F4-141F-4382-933A-3F7A40347CB7}"/>
              </a:ext>
            </a:extLst>
          </p:cNvPr>
          <p:cNvSpPr txBox="1">
            <a:spLocks noChangeArrowheads="1"/>
          </p:cNvSpPr>
          <p:nvPr/>
        </p:nvSpPr>
        <p:spPr bwMode="auto">
          <a:xfrm>
            <a:off x="3549650" y="2057400"/>
            <a:ext cx="1403350" cy="3016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第一步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p:txBody>
      </p:sp>
      <p:grpSp>
        <p:nvGrpSpPr>
          <p:cNvPr id="53255" name="Group 5">
            <a:extLst>
              <a:ext uri="{FF2B5EF4-FFF2-40B4-BE49-F238E27FC236}">
                <a16:creationId xmlns:a16="http://schemas.microsoft.com/office/drawing/2014/main" id="{591CAB0F-C9B5-4A73-8333-E6BB51217843}"/>
              </a:ext>
            </a:extLst>
          </p:cNvPr>
          <p:cNvGrpSpPr>
            <a:grpSpLocks/>
          </p:cNvGrpSpPr>
          <p:nvPr/>
        </p:nvGrpSpPr>
        <p:grpSpPr bwMode="auto">
          <a:xfrm>
            <a:off x="3276600" y="4800600"/>
            <a:ext cx="685800" cy="457200"/>
            <a:chOff x="0" y="0"/>
            <a:chExt cx="432" cy="288"/>
          </a:xfrm>
        </p:grpSpPr>
        <p:sp>
          <p:nvSpPr>
            <p:cNvPr id="53286" name="AutoShape 6">
              <a:extLst>
                <a:ext uri="{FF2B5EF4-FFF2-40B4-BE49-F238E27FC236}">
                  <a16:creationId xmlns:a16="http://schemas.microsoft.com/office/drawing/2014/main" id="{13BF761F-27AC-4A96-B43A-29F83ECCE113}"/>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53287" name="AutoShape 7">
              <a:extLst>
                <a:ext uri="{FF2B5EF4-FFF2-40B4-BE49-F238E27FC236}">
                  <a16:creationId xmlns:a16="http://schemas.microsoft.com/office/drawing/2014/main" id="{1525038F-138D-44F9-A102-B0C76CEA2927}"/>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3256" name="Text Box 8">
            <a:extLst>
              <a:ext uri="{FF2B5EF4-FFF2-40B4-BE49-F238E27FC236}">
                <a16:creationId xmlns:a16="http://schemas.microsoft.com/office/drawing/2014/main" id="{38F060F1-B164-4D76-B6AD-1C75C770C84D}"/>
              </a:ext>
            </a:extLst>
          </p:cNvPr>
          <p:cNvSpPr txBox="1">
            <a:spLocks noChangeArrowheads="1"/>
          </p:cNvSpPr>
          <p:nvPr/>
        </p:nvSpPr>
        <p:spPr bwMode="auto">
          <a:xfrm>
            <a:off x="4692650" y="2057400"/>
            <a:ext cx="1403350" cy="2528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第二步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0.2</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3257" name="Group 9">
            <a:extLst>
              <a:ext uri="{FF2B5EF4-FFF2-40B4-BE49-F238E27FC236}">
                <a16:creationId xmlns:a16="http://schemas.microsoft.com/office/drawing/2014/main" id="{C34CFCF9-318A-4965-965A-4F44752BCE81}"/>
              </a:ext>
            </a:extLst>
          </p:cNvPr>
          <p:cNvGrpSpPr>
            <a:grpSpLocks/>
          </p:cNvGrpSpPr>
          <p:nvPr/>
        </p:nvGrpSpPr>
        <p:grpSpPr bwMode="auto">
          <a:xfrm>
            <a:off x="4495800" y="3810000"/>
            <a:ext cx="685800" cy="990600"/>
            <a:chOff x="0" y="0"/>
            <a:chExt cx="432" cy="624"/>
          </a:xfrm>
        </p:grpSpPr>
        <p:sp>
          <p:nvSpPr>
            <p:cNvPr id="53282" name="AutoShape 10">
              <a:extLst>
                <a:ext uri="{FF2B5EF4-FFF2-40B4-BE49-F238E27FC236}">
                  <a16:creationId xmlns:a16="http://schemas.microsoft.com/office/drawing/2014/main" id="{8CB05414-1176-4E62-99B4-A43419234FB9}"/>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3283" name="Line 11">
              <a:extLst>
                <a:ext uri="{FF2B5EF4-FFF2-40B4-BE49-F238E27FC236}">
                  <a16:creationId xmlns:a16="http://schemas.microsoft.com/office/drawing/2014/main" id="{7437ABB8-315D-4706-9E41-229AC53E3CDB}"/>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4" name="Line 12">
              <a:extLst>
                <a:ext uri="{FF2B5EF4-FFF2-40B4-BE49-F238E27FC236}">
                  <a16:creationId xmlns:a16="http://schemas.microsoft.com/office/drawing/2014/main" id="{1FBF93B8-DB03-45EA-911A-D685283D82BE}"/>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5" name="Line 13">
              <a:extLst>
                <a:ext uri="{FF2B5EF4-FFF2-40B4-BE49-F238E27FC236}">
                  <a16:creationId xmlns:a16="http://schemas.microsoft.com/office/drawing/2014/main" id="{4968E040-1BFE-4B24-B016-63BED74847E9}"/>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3258" name="Text Box 14">
            <a:extLst>
              <a:ext uri="{FF2B5EF4-FFF2-40B4-BE49-F238E27FC236}">
                <a16:creationId xmlns:a16="http://schemas.microsoft.com/office/drawing/2014/main" id="{34ACE481-F83C-4FF0-A3C9-2D2333A246CF}"/>
              </a:ext>
            </a:extLst>
          </p:cNvPr>
          <p:cNvSpPr txBox="1">
            <a:spLocks noChangeArrowheads="1"/>
          </p:cNvSpPr>
          <p:nvPr/>
        </p:nvSpPr>
        <p:spPr bwMode="auto">
          <a:xfrm>
            <a:off x="5835650" y="2057400"/>
            <a:ext cx="1403350" cy="2362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第三步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3259" name="Group 15">
            <a:extLst>
              <a:ext uri="{FF2B5EF4-FFF2-40B4-BE49-F238E27FC236}">
                <a16:creationId xmlns:a16="http://schemas.microsoft.com/office/drawing/2014/main" id="{6B85A24E-B2AD-47C7-9F3E-A5FB7A61F79F}"/>
              </a:ext>
            </a:extLst>
          </p:cNvPr>
          <p:cNvGrpSpPr>
            <a:grpSpLocks/>
          </p:cNvGrpSpPr>
          <p:nvPr/>
        </p:nvGrpSpPr>
        <p:grpSpPr bwMode="auto">
          <a:xfrm>
            <a:off x="5638800" y="3810000"/>
            <a:ext cx="685800" cy="457200"/>
            <a:chOff x="0" y="0"/>
            <a:chExt cx="432" cy="288"/>
          </a:xfrm>
        </p:grpSpPr>
        <p:sp>
          <p:nvSpPr>
            <p:cNvPr id="53280" name="AutoShape 16">
              <a:extLst>
                <a:ext uri="{FF2B5EF4-FFF2-40B4-BE49-F238E27FC236}">
                  <a16:creationId xmlns:a16="http://schemas.microsoft.com/office/drawing/2014/main" id="{37B3210F-2F3B-4E94-AD8D-5C9E3563C700}"/>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53281" name="AutoShape 17">
              <a:extLst>
                <a:ext uri="{FF2B5EF4-FFF2-40B4-BE49-F238E27FC236}">
                  <a16:creationId xmlns:a16="http://schemas.microsoft.com/office/drawing/2014/main" id="{E15870C4-316E-4402-9C83-5A43E6BE1B9B}"/>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3260" name="Text Box 18">
            <a:extLst>
              <a:ext uri="{FF2B5EF4-FFF2-40B4-BE49-F238E27FC236}">
                <a16:creationId xmlns:a16="http://schemas.microsoft.com/office/drawing/2014/main" id="{DE26F17A-C748-4287-AAB7-91D71952A3AE}"/>
              </a:ext>
            </a:extLst>
          </p:cNvPr>
          <p:cNvSpPr txBox="1">
            <a:spLocks noChangeArrowheads="1"/>
          </p:cNvSpPr>
          <p:nvPr/>
        </p:nvSpPr>
        <p:spPr bwMode="auto">
          <a:xfrm>
            <a:off x="6978650" y="2057400"/>
            <a:ext cx="1403350" cy="18748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第四步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3261" name="Group 19">
            <a:extLst>
              <a:ext uri="{FF2B5EF4-FFF2-40B4-BE49-F238E27FC236}">
                <a16:creationId xmlns:a16="http://schemas.microsoft.com/office/drawing/2014/main" id="{916CDB71-596C-40A2-95C3-A9EA8D5971EB}"/>
              </a:ext>
            </a:extLst>
          </p:cNvPr>
          <p:cNvGrpSpPr>
            <a:grpSpLocks/>
          </p:cNvGrpSpPr>
          <p:nvPr/>
        </p:nvGrpSpPr>
        <p:grpSpPr bwMode="auto">
          <a:xfrm>
            <a:off x="6781800" y="2819400"/>
            <a:ext cx="685800" cy="990600"/>
            <a:chOff x="0" y="0"/>
            <a:chExt cx="432" cy="624"/>
          </a:xfrm>
        </p:grpSpPr>
        <p:sp>
          <p:nvSpPr>
            <p:cNvPr id="53276" name="AutoShape 20">
              <a:extLst>
                <a:ext uri="{FF2B5EF4-FFF2-40B4-BE49-F238E27FC236}">
                  <a16:creationId xmlns:a16="http://schemas.microsoft.com/office/drawing/2014/main" id="{70641A93-585B-4CE9-8862-DF19BB31AC16}"/>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3277" name="Line 21">
              <a:extLst>
                <a:ext uri="{FF2B5EF4-FFF2-40B4-BE49-F238E27FC236}">
                  <a16:creationId xmlns:a16="http://schemas.microsoft.com/office/drawing/2014/main" id="{F981A943-17DD-4412-96F7-83ADCA6DE016}"/>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8" name="Line 22">
              <a:extLst>
                <a:ext uri="{FF2B5EF4-FFF2-40B4-BE49-F238E27FC236}">
                  <a16:creationId xmlns:a16="http://schemas.microsoft.com/office/drawing/2014/main" id="{5A6AA571-FD02-4B0A-ABD0-349AD6B0EE76}"/>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9" name="Line 23">
              <a:extLst>
                <a:ext uri="{FF2B5EF4-FFF2-40B4-BE49-F238E27FC236}">
                  <a16:creationId xmlns:a16="http://schemas.microsoft.com/office/drawing/2014/main" id="{1F5C89A5-4160-4326-B84A-223F0ADFA83A}"/>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3262" name="Text Box 24">
            <a:extLst>
              <a:ext uri="{FF2B5EF4-FFF2-40B4-BE49-F238E27FC236}">
                <a16:creationId xmlns:a16="http://schemas.microsoft.com/office/drawing/2014/main" id="{5C6B8850-B77C-4DA7-A3A6-BD794A7E5164}"/>
              </a:ext>
            </a:extLst>
          </p:cNvPr>
          <p:cNvSpPr txBox="1">
            <a:spLocks noChangeArrowheads="1"/>
          </p:cNvSpPr>
          <p:nvPr/>
        </p:nvSpPr>
        <p:spPr bwMode="auto">
          <a:xfrm>
            <a:off x="3260725" y="44958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3263" name="Text Box 25">
            <a:extLst>
              <a:ext uri="{FF2B5EF4-FFF2-40B4-BE49-F238E27FC236}">
                <a16:creationId xmlns:a16="http://schemas.microsoft.com/office/drawing/2014/main" id="{C15F737F-6385-4E28-A7AF-2DA8C3AC2640}"/>
              </a:ext>
            </a:extLst>
          </p:cNvPr>
          <p:cNvSpPr txBox="1">
            <a:spLocks noChangeArrowheads="1"/>
          </p:cNvSpPr>
          <p:nvPr/>
        </p:nvSpPr>
        <p:spPr bwMode="auto">
          <a:xfrm>
            <a:off x="4489450" y="4038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3264" name="Text Box 26">
            <a:extLst>
              <a:ext uri="{FF2B5EF4-FFF2-40B4-BE49-F238E27FC236}">
                <a16:creationId xmlns:a16="http://schemas.microsoft.com/office/drawing/2014/main" id="{30F09AC6-7CD6-4DF0-A563-54C0883F907E}"/>
              </a:ext>
            </a:extLst>
          </p:cNvPr>
          <p:cNvSpPr txBox="1">
            <a:spLocks noChangeArrowheads="1"/>
          </p:cNvSpPr>
          <p:nvPr/>
        </p:nvSpPr>
        <p:spPr bwMode="auto">
          <a:xfrm>
            <a:off x="5632450" y="35052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3265" name="Text Box 27">
            <a:extLst>
              <a:ext uri="{FF2B5EF4-FFF2-40B4-BE49-F238E27FC236}">
                <a16:creationId xmlns:a16="http://schemas.microsoft.com/office/drawing/2014/main" id="{5DDEF823-E016-4724-9040-9AE0A2477EB6}"/>
              </a:ext>
            </a:extLst>
          </p:cNvPr>
          <p:cNvSpPr txBox="1">
            <a:spLocks noChangeArrowheads="1"/>
          </p:cNvSpPr>
          <p:nvPr/>
        </p:nvSpPr>
        <p:spPr bwMode="auto">
          <a:xfrm>
            <a:off x="6851650" y="30480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3266" name="Text Box 28">
            <a:extLst>
              <a:ext uri="{FF2B5EF4-FFF2-40B4-BE49-F238E27FC236}">
                <a16:creationId xmlns:a16="http://schemas.microsoft.com/office/drawing/2014/main" id="{A7F4874A-974C-405C-8666-FB28F4C91E0C}"/>
              </a:ext>
            </a:extLst>
          </p:cNvPr>
          <p:cNvSpPr txBox="1">
            <a:spLocks noChangeArrowheads="1"/>
          </p:cNvSpPr>
          <p:nvPr/>
        </p:nvSpPr>
        <p:spPr bwMode="auto">
          <a:xfrm>
            <a:off x="8070850" y="2514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6349" name="Text Box 29">
            <a:extLst>
              <a:ext uri="{FF2B5EF4-FFF2-40B4-BE49-F238E27FC236}">
                <a16:creationId xmlns:a16="http://schemas.microsoft.com/office/drawing/2014/main" id="{E000C8DE-3078-40BC-92DF-53BADD17898C}"/>
              </a:ext>
            </a:extLst>
          </p:cNvPr>
          <p:cNvSpPr txBox="1">
            <a:spLocks noChangeArrowheads="1"/>
          </p:cNvSpPr>
          <p:nvPr/>
        </p:nvSpPr>
        <p:spPr bwMode="auto">
          <a:xfrm>
            <a:off x="7086600" y="5562600"/>
            <a:ext cx="1743075" cy="5794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3333CC"/>
                </a:solidFill>
                <a:latin typeface="Times New Roman" panose="02020603050405020304" pitchFamily="18" charset="0"/>
                <a:ea typeface="华文新魏" panose="02010800040101010101" pitchFamily="2" charset="-122"/>
              </a:rPr>
              <a:t>a</a:t>
            </a:r>
            <a:r>
              <a:rPr lang="zh-CN" altLang="zh-CN" sz="3200" baseline="-25000">
                <a:solidFill>
                  <a:srgbClr val="3333CC"/>
                </a:solidFill>
                <a:latin typeface="Times New Roman" panose="02020603050405020304" pitchFamily="18" charset="0"/>
                <a:ea typeface="华文新魏" panose="02010800040101010101" pitchFamily="2" charset="-122"/>
              </a:rPr>
              <a:t>3</a:t>
            </a:r>
            <a:r>
              <a:rPr lang="zh-CN" altLang="zh-CN" sz="3200">
                <a:solidFill>
                  <a:srgbClr val="3333CC"/>
                </a:solidFill>
                <a:latin typeface="Times New Roman" panose="02020603050405020304" pitchFamily="18" charset="0"/>
                <a:ea typeface="华文新魏" panose="02010800040101010101" pitchFamily="2" charset="-122"/>
              </a:rPr>
              <a:t>=01010</a:t>
            </a:r>
          </a:p>
        </p:txBody>
      </p:sp>
      <p:grpSp>
        <p:nvGrpSpPr>
          <p:cNvPr id="56350" name="Group 30">
            <a:extLst>
              <a:ext uri="{FF2B5EF4-FFF2-40B4-BE49-F238E27FC236}">
                <a16:creationId xmlns:a16="http://schemas.microsoft.com/office/drawing/2014/main" id="{E52D9EAD-F45E-49EA-9579-C1AAF0C1EFFD}"/>
              </a:ext>
            </a:extLst>
          </p:cNvPr>
          <p:cNvGrpSpPr>
            <a:grpSpLocks/>
          </p:cNvGrpSpPr>
          <p:nvPr/>
        </p:nvGrpSpPr>
        <p:grpSpPr bwMode="auto">
          <a:xfrm>
            <a:off x="2057400" y="2743200"/>
            <a:ext cx="6019800" cy="2133600"/>
            <a:chOff x="0" y="0"/>
            <a:chExt cx="3792" cy="1344"/>
          </a:xfrm>
        </p:grpSpPr>
        <p:sp>
          <p:nvSpPr>
            <p:cNvPr id="53271" name="Line 31">
              <a:extLst>
                <a:ext uri="{FF2B5EF4-FFF2-40B4-BE49-F238E27FC236}">
                  <a16:creationId xmlns:a16="http://schemas.microsoft.com/office/drawing/2014/main" id="{C55A14B5-A846-481A-AEB0-FA0F85E3FA2D}"/>
                </a:ext>
              </a:extLst>
            </p:cNvPr>
            <p:cNvSpPr>
              <a:spLocks noChangeShapeType="1"/>
            </p:cNvSpPr>
            <p:nvPr/>
          </p:nvSpPr>
          <p:spPr bwMode="auto">
            <a:xfrm flipH="1">
              <a:off x="0" y="1344"/>
              <a:ext cx="1776" cy="0"/>
            </a:xfrm>
            <a:prstGeom prst="line">
              <a:avLst/>
            </a:prstGeom>
            <a:noFill/>
            <a:ln w="254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2" name="Line 32">
              <a:extLst>
                <a:ext uri="{FF2B5EF4-FFF2-40B4-BE49-F238E27FC236}">
                  <a16:creationId xmlns:a16="http://schemas.microsoft.com/office/drawing/2014/main" id="{69AA67D6-6B07-4F75-8A52-81D332E6268A}"/>
                </a:ext>
              </a:extLst>
            </p:cNvPr>
            <p:cNvSpPr>
              <a:spLocks noChangeShapeType="1"/>
            </p:cNvSpPr>
            <p:nvPr/>
          </p:nvSpPr>
          <p:spPr bwMode="auto">
            <a:xfrm>
              <a:off x="3216" y="0"/>
              <a:ext cx="0" cy="624"/>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3" name="Line 33">
              <a:extLst>
                <a:ext uri="{FF2B5EF4-FFF2-40B4-BE49-F238E27FC236}">
                  <a16:creationId xmlns:a16="http://schemas.microsoft.com/office/drawing/2014/main" id="{2B14B090-8856-4C5F-BD55-72A2B6A9A4E4}"/>
                </a:ext>
              </a:extLst>
            </p:cNvPr>
            <p:cNvSpPr>
              <a:spLocks noChangeShapeType="1"/>
            </p:cNvSpPr>
            <p:nvPr/>
          </p:nvSpPr>
          <p:spPr bwMode="auto">
            <a:xfrm>
              <a:off x="3216" y="0"/>
              <a:ext cx="576"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4" name="Line 34">
              <a:extLst>
                <a:ext uri="{FF2B5EF4-FFF2-40B4-BE49-F238E27FC236}">
                  <a16:creationId xmlns:a16="http://schemas.microsoft.com/office/drawing/2014/main" id="{D545B2A8-9B95-4A75-855E-2BE40F9556A4}"/>
                </a:ext>
              </a:extLst>
            </p:cNvPr>
            <p:cNvSpPr>
              <a:spLocks noChangeShapeType="1"/>
            </p:cNvSpPr>
            <p:nvPr/>
          </p:nvSpPr>
          <p:spPr bwMode="auto">
            <a:xfrm flipH="1">
              <a:off x="1776" y="624"/>
              <a:ext cx="1440"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5" name="Line 35">
              <a:extLst>
                <a:ext uri="{FF2B5EF4-FFF2-40B4-BE49-F238E27FC236}">
                  <a16:creationId xmlns:a16="http://schemas.microsoft.com/office/drawing/2014/main" id="{63AB8BD5-0A30-4DC5-AB26-70A31DDD13EB}"/>
                </a:ext>
              </a:extLst>
            </p:cNvPr>
            <p:cNvSpPr>
              <a:spLocks noChangeShapeType="1"/>
            </p:cNvSpPr>
            <p:nvPr/>
          </p:nvSpPr>
          <p:spPr bwMode="auto">
            <a:xfrm>
              <a:off x="1776" y="624"/>
              <a:ext cx="0" cy="72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3269" name="Rectangle 36">
            <a:extLst>
              <a:ext uri="{FF2B5EF4-FFF2-40B4-BE49-F238E27FC236}">
                <a16:creationId xmlns:a16="http://schemas.microsoft.com/office/drawing/2014/main" id="{F054BCAF-2336-4B1E-AE4E-81DC279C7C92}"/>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
        <p:nvSpPr>
          <p:cNvPr id="53270" name="Text Box 37">
            <a:extLst>
              <a:ext uri="{FF2B5EF4-FFF2-40B4-BE49-F238E27FC236}">
                <a16:creationId xmlns:a16="http://schemas.microsoft.com/office/drawing/2014/main" id="{AF5FD561-7DAB-4D14-8D46-0AED91075B02}"/>
              </a:ext>
            </a:extLst>
          </p:cNvPr>
          <p:cNvSpPr txBox="1">
            <a:spLocks noChangeArrowheads="1"/>
          </p:cNvSpPr>
          <p:nvPr/>
        </p:nvSpPr>
        <p:spPr bwMode="auto">
          <a:xfrm>
            <a:off x="1050925" y="2058988"/>
            <a:ext cx="996950" cy="3503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a</a:t>
            </a:r>
            <a:r>
              <a:rPr lang="zh-CN" altLang="zh-CN" sz="3200" baseline="-25000">
                <a:solidFill>
                  <a:schemeClr val="tx1"/>
                </a:solidFill>
                <a:latin typeface="Times New Roman" panose="02020603050405020304" pitchFamily="18" charset="0"/>
                <a:ea typeface="华文新魏" panose="02010800040101010101" pitchFamily="2" charset="-122"/>
              </a:rPr>
              <a:t>2</a:t>
            </a: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2000"/>
                                  </p:stCondLst>
                                  <p:childTnLst>
                                    <p:set>
                                      <p:cBhvr>
                                        <p:cTn id="6" dur="1" fill="hold">
                                          <p:stCondLst>
                                            <p:cond delay="0"/>
                                          </p:stCondLst>
                                        </p:cTn>
                                        <p:tgtEl>
                                          <p:spTgt spid="56350"/>
                                        </p:tgtEl>
                                        <p:attrNameLst>
                                          <p:attrName>style.visibility</p:attrName>
                                        </p:attrNameLst>
                                      </p:cBhvr>
                                      <p:to>
                                        <p:strVal val="visible"/>
                                      </p:to>
                                    </p:set>
                                    <p:animEffect transition="in" filter="wipe(right)">
                                      <p:cBhvr>
                                        <p:cTn id="7" dur="500"/>
                                        <p:tgtEl>
                                          <p:spTgt spid="56350"/>
                                        </p:tgtEl>
                                      </p:cBhvr>
                                    </p:animEffect>
                                  </p:childTnLst>
                                </p:cTn>
                              </p:par>
                            </p:childTnLst>
                          </p:cTn>
                        </p:par>
                        <p:par>
                          <p:cTn id="8" fill="hold" nodeType="afterGroup">
                            <p:stCondLst>
                              <p:cond delay="2500"/>
                            </p:stCondLst>
                            <p:childTnLst>
                              <p:par>
                                <p:cTn id="9" presetID="2" presetClass="entr" presetSubtype="8" fill="hold" grpId="0" nodeType="afterEffect">
                                  <p:stCondLst>
                                    <p:cond delay="1000"/>
                                  </p:stCondLst>
                                  <p:iterate type="lt">
                                    <p:tmPct val="100000"/>
                                  </p:iterate>
                                  <p:childTnLst>
                                    <p:set>
                                      <p:cBhvr>
                                        <p:cTn id="10" dur="1" fill="hold">
                                          <p:stCondLst>
                                            <p:cond delay="0"/>
                                          </p:stCondLst>
                                        </p:cTn>
                                        <p:tgtEl>
                                          <p:spTgt spid="56349"/>
                                        </p:tgtEl>
                                        <p:attrNameLst>
                                          <p:attrName>style.visibility</p:attrName>
                                        </p:attrNameLst>
                                      </p:cBhvr>
                                      <p:to>
                                        <p:strVal val="visible"/>
                                      </p:to>
                                    </p:set>
                                    <p:anim calcmode="lin" valueType="num">
                                      <p:cBhvr additive="base">
                                        <p:cTn id="11" dur="75" fill="hold"/>
                                        <p:tgtEl>
                                          <p:spTgt spid="56349"/>
                                        </p:tgtEl>
                                        <p:attrNameLst>
                                          <p:attrName>ppt_x</p:attrName>
                                        </p:attrNameLst>
                                      </p:cBhvr>
                                      <p:tavLst>
                                        <p:tav tm="0">
                                          <p:val>
                                            <p:strVal val="0-#ppt_w/2"/>
                                          </p:val>
                                        </p:tav>
                                        <p:tav tm="100000">
                                          <p:val>
                                            <p:strVal val="#ppt_x"/>
                                          </p:val>
                                        </p:tav>
                                      </p:tavLst>
                                    </p:anim>
                                    <p:anim calcmode="lin" valueType="num">
                                      <p:cBhvr additive="base">
                                        <p:cTn id="12" dur="75" fill="hold"/>
                                        <p:tgtEl>
                                          <p:spTgt spid="563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ADB20E18-8485-463B-A446-C85F10329E46}"/>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54275" name="灯片编号占位符 5">
            <a:extLst>
              <a:ext uri="{FF2B5EF4-FFF2-40B4-BE49-F238E27FC236}">
                <a16:creationId xmlns:a16="http://schemas.microsoft.com/office/drawing/2014/main" id="{D0E0C3B3-F509-49F7-8A14-3C4DD8147CDF}"/>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4C7D349-C138-4415-9E12-838F0B083201}" type="slidenum">
              <a:rPr lang="zh-CN" altLang="zh-CN" sz="1200">
                <a:solidFill>
                  <a:schemeClr val="tx1"/>
                </a:solidFill>
              </a:rPr>
              <a:pPr/>
              <a:t>43</a:t>
            </a:fld>
            <a:endParaRPr lang="zh-CN" altLang="zh-CN" sz="1200">
              <a:solidFill>
                <a:schemeClr val="tx1"/>
              </a:solidFill>
            </a:endParaRPr>
          </a:p>
        </p:txBody>
      </p:sp>
      <p:sp>
        <p:nvSpPr>
          <p:cNvPr id="54276" name="Rectangle 2">
            <a:extLst>
              <a:ext uri="{FF2B5EF4-FFF2-40B4-BE49-F238E27FC236}">
                <a16:creationId xmlns:a16="http://schemas.microsoft.com/office/drawing/2014/main" id="{88E9CBE4-DD67-4394-A261-C39BBD3BA411}"/>
              </a:ext>
            </a:extLst>
          </p:cNvPr>
          <p:cNvSpPr>
            <a:spLocks noGrp="1" noChangeArrowheads="1"/>
          </p:cNvSpPr>
          <p:nvPr>
            <p:ph type="title"/>
          </p:nvPr>
        </p:nvSpPr>
        <p:spPr>
          <a:xfrm>
            <a:off x="574675" y="447675"/>
            <a:ext cx="8001000" cy="390525"/>
          </a:xfrm>
        </p:spPr>
        <p:txBody>
          <a:bodyPr/>
          <a:lstStyle/>
          <a:p>
            <a:pPr eaLnBrk="1" hangingPunct="1"/>
            <a:r>
              <a:rPr lang="zh-CN" altLang="zh-CN">
                <a:solidFill>
                  <a:schemeClr val="tx1"/>
                </a:solidFill>
                <a:ea typeface="华文新魏" panose="02010800040101010101" pitchFamily="2" charset="-122"/>
              </a:rPr>
              <a:t>Huffman</a:t>
            </a:r>
            <a:r>
              <a:rPr lang="zh-CN" altLang="zh-CN">
                <a:solidFill>
                  <a:schemeClr val="tx1"/>
                </a:solidFill>
                <a:latin typeface="华文新魏" panose="02010800040101010101" pitchFamily="2" charset="-122"/>
                <a:ea typeface="华文新魏" panose="02010800040101010101" pitchFamily="2" charset="-122"/>
              </a:rPr>
              <a:t>编码</a:t>
            </a:r>
          </a:p>
        </p:txBody>
      </p:sp>
      <p:sp>
        <p:nvSpPr>
          <p:cNvPr id="54277" name="Text Box 3">
            <a:extLst>
              <a:ext uri="{FF2B5EF4-FFF2-40B4-BE49-F238E27FC236}">
                <a16:creationId xmlns:a16="http://schemas.microsoft.com/office/drawing/2014/main" id="{35133770-9928-4317-8130-DFD4C1682B91}"/>
              </a:ext>
            </a:extLst>
          </p:cNvPr>
          <p:cNvSpPr txBox="1">
            <a:spLocks noChangeArrowheads="1"/>
          </p:cNvSpPr>
          <p:nvPr/>
        </p:nvSpPr>
        <p:spPr bwMode="auto">
          <a:xfrm>
            <a:off x="1924050" y="2057400"/>
            <a:ext cx="1809750" cy="35036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输入概率</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0.06</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0.04</a:t>
            </a:r>
          </a:p>
        </p:txBody>
      </p:sp>
      <p:sp>
        <p:nvSpPr>
          <p:cNvPr id="54278" name="Text Box 4">
            <a:extLst>
              <a:ext uri="{FF2B5EF4-FFF2-40B4-BE49-F238E27FC236}">
                <a16:creationId xmlns:a16="http://schemas.microsoft.com/office/drawing/2014/main" id="{06C565EF-121F-43EE-A958-9CE1939FFEC5}"/>
              </a:ext>
            </a:extLst>
          </p:cNvPr>
          <p:cNvSpPr txBox="1">
            <a:spLocks noChangeArrowheads="1"/>
          </p:cNvSpPr>
          <p:nvPr/>
        </p:nvSpPr>
        <p:spPr bwMode="auto">
          <a:xfrm>
            <a:off x="3549650" y="2057400"/>
            <a:ext cx="1403350" cy="3016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第一步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p>
        </p:txBody>
      </p:sp>
      <p:grpSp>
        <p:nvGrpSpPr>
          <p:cNvPr id="54279" name="Group 5">
            <a:extLst>
              <a:ext uri="{FF2B5EF4-FFF2-40B4-BE49-F238E27FC236}">
                <a16:creationId xmlns:a16="http://schemas.microsoft.com/office/drawing/2014/main" id="{EEC9239C-E177-4C95-9A1B-D08D354B9549}"/>
              </a:ext>
            </a:extLst>
          </p:cNvPr>
          <p:cNvGrpSpPr>
            <a:grpSpLocks/>
          </p:cNvGrpSpPr>
          <p:nvPr/>
        </p:nvGrpSpPr>
        <p:grpSpPr bwMode="auto">
          <a:xfrm>
            <a:off x="3276600" y="4800600"/>
            <a:ext cx="685800" cy="457200"/>
            <a:chOff x="0" y="0"/>
            <a:chExt cx="432" cy="288"/>
          </a:xfrm>
        </p:grpSpPr>
        <p:sp>
          <p:nvSpPr>
            <p:cNvPr id="54312" name="AutoShape 6">
              <a:extLst>
                <a:ext uri="{FF2B5EF4-FFF2-40B4-BE49-F238E27FC236}">
                  <a16:creationId xmlns:a16="http://schemas.microsoft.com/office/drawing/2014/main" id="{C72846E8-B428-48EE-BA40-1B091252AC7C}"/>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54313" name="AutoShape 7">
              <a:extLst>
                <a:ext uri="{FF2B5EF4-FFF2-40B4-BE49-F238E27FC236}">
                  <a16:creationId xmlns:a16="http://schemas.microsoft.com/office/drawing/2014/main" id="{53915A66-2C16-429A-9A5F-1019FD0C5AB2}"/>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280" name="Text Box 8">
            <a:extLst>
              <a:ext uri="{FF2B5EF4-FFF2-40B4-BE49-F238E27FC236}">
                <a16:creationId xmlns:a16="http://schemas.microsoft.com/office/drawing/2014/main" id="{6D7CF03E-D3F4-49B1-927D-6E71591C0385}"/>
              </a:ext>
            </a:extLst>
          </p:cNvPr>
          <p:cNvSpPr txBox="1">
            <a:spLocks noChangeArrowheads="1"/>
          </p:cNvSpPr>
          <p:nvPr/>
        </p:nvSpPr>
        <p:spPr bwMode="auto">
          <a:xfrm>
            <a:off x="4692650" y="2057400"/>
            <a:ext cx="1403350" cy="2528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第二步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0.2</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0.1</a:t>
            </a:r>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4281" name="Group 9">
            <a:extLst>
              <a:ext uri="{FF2B5EF4-FFF2-40B4-BE49-F238E27FC236}">
                <a16:creationId xmlns:a16="http://schemas.microsoft.com/office/drawing/2014/main" id="{25C1C75A-D697-4859-9617-3DD3A53A6857}"/>
              </a:ext>
            </a:extLst>
          </p:cNvPr>
          <p:cNvGrpSpPr>
            <a:grpSpLocks/>
          </p:cNvGrpSpPr>
          <p:nvPr/>
        </p:nvGrpSpPr>
        <p:grpSpPr bwMode="auto">
          <a:xfrm>
            <a:off x="4495800" y="3810000"/>
            <a:ext cx="685800" cy="990600"/>
            <a:chOff x="0" y="0"/>
            <a:chExt cx="432" cy="624"/>
          </a:xfrm>
        </p:grpSpPr>
        <p:sp>
          <p:nvSpPr>
            <p:cNvPr id="54308" name="AutoShape 10">
              <a:extLst>
                <a:ext uri="{FF2B5EF4-FFF2-40B4-BE49-F238E27FC236}">
                  <a16:creationId xmlns:a16="http://schemas.microsoft.com/office/drawing/2014/main" id="{94D4C6D2-1BB4-414D-BD43-18AAA6FD6CDC}"/>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09" name="Line 11">
              <a:extLst>
                <a:ext uri="{FF2B5EF4-FFF2-40B4-BE49-F238E27FC236}">
                  <a16:creationId xmlns:a16="http://schemas.microsoft.com/office/drawing/2014/main" id="{1BBE0E48-87AF-4916-ABAB-EA54F2DB8040}"/>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10" name="Line 12">
              <a:extLst>
                <a:ext uri="{FF2B5EF4-FFF2-40B4-BE49-F238E27FC236}">
                  <a16:creationId xmlns:a16="http://schemas.microsoft.com/office/drawing/2014/main" id="{44FFFA13-466D-42BB-85B0-7157165B6A10}"/>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11" name="Line 13">
              <a:extLst>
                <a:ext uri="{FF2B5EF4-FFF2-40B4-BE49-F238E27FC236}">
                  <a16:creationId xmlns:a16="http://schemas.microsoft.com/office/drawing/2014/main" id="{F1E5C0C9-6687-42BE-9A27-65DE6A345142}"/>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4282" name="Text Box 14">
            <a:extLst>
              <a:ext uri="{FF2B5EF4-FFF2-40B4-BE49-F238E27FC236}">
                <a16:creationId xmlns:a16="http://schemas.microsoft.com/office/drawing/2014/main" id="{F950EEC9-A75E-4970-B518-B25B04DCDD2E}"/>
              </a:ext>
            </a:extLst>
          </p:cNvPr>
          <p:cNvSpPr txBox="1">
            <a:spLocks noChangeArrowheads="1"/>
          </p:cNvSpPr>
          <p:nvPr/>
        </p:nvSpPr>
        <p:spPr bwMode="auto">
          <a:xfrm>
            <a:off x="5835650" y="2057400"/>
            <a:ext cx="1403350" cy="2362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第三步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0.3</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4283" name="Group 15">
            <a:extLst>
              <a:ext uri="{FF2B5EF4-FFF2-40B4-BE49-F238E27FC236}">
                <a16:creationId xmlns:a16="http://schemas.microsoft.com/office/drawing/2014/main" id="{2D1B41A1-1ABE-4790-AF8B-AC65D9CA8017}"/>
              </a:ext>
            </a:extLst>
          </p:cNvPr>
          <p:cNvGrpSpPr>
            <a:grpSpLocks/>
          </p:cNvGrpSpPr>
          <p:nvPr/>
        </p:nvGrpSpPr>
        <p:grpSpPr bwMode="auto">
          <a:xfrm>
            <a:off x="5638800" y="3810000"/>
            <a:ext cx="685800" cy="457200"/>
            <a:chOff x="0" y="0"/>
            <a:chExt cx="432" cy="288"/>
          </a:xfrm>
        </p:grpSpPr>
        <p:sp>
          <p:nvSpPr>
            <p:cNvPr id="54306" name="AutoShape 16">
              <a:extLst>
                <a:ext uri="{FF2B5EF4-FFF2-40B4-BE49-F238E27FC236}">
                  <a16:creationId xmlns:a16="http://schemas.microsoft.com/office/drawing/2014/main" id="{977994A9-71C2-4402-980B-65F3E7ED2DE8}"/>
                </a:ext>
              </a:extLst>
            </p:cNvPr>
            <p:cNvSpPr>
              <a:spLocks/>
            </p:cNvSpPr>
            <p:nvPr/>
          </p:nvSpPr>
          <p:spPr bwMode="auto">
            <a:xfrm>
              <a:off x="0" y="0"/>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cxnSp>
          <p:nvCxnSpPr>
            <p:cNvPr id="54307" name="AutoShape 17">
              <a:extLst>
                <a:ext uri="{FF2B5EF4-FFF2-40B4-BE49-F238E27FC236}">
                  <a16:creationId xmlns:a16="http://schemas.microsoft.com/office/drawing/2014/main" id="{DABB1892-D58F-43FA-9873-691FCD94A55F}"/>
                </a:ext>
              </a:extLst>
            </p:cNvPr>
            <p:cNvCxnSpPr>
              <a:cxnSpLocks noChangeShapeType="1"/>
            </p:cNvCxnSpPr>
            <p:nvPr/>
          </p:nvCxnSpPr>
          <p:spPr bwMode="auto">
            <a:xfrm flipV="1">
              <a:off x="48" y="0"/>
              <a:ext cx="384" cy="145"/>
            </a:xfrm>
            <a:prstGeom prst="bentConnector3">
              <a:avLst>
                <a:gd name="adj1" fmla="val 50000"/>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284" name="Text Box 18">
            <a:extLst>
              <a:ext uri="{FF2B5EF4-FFF2-40B4-BE49-F238E27FC236}">
                <a16:creationId xmlns:a16="http://schemas.microsoft.com/office/drawing/2014/main" id="{721B9B4B-17B0-4C99-951F-44240CC117BB}"/>
              </a:ext>
            </a:extLst>
          </p:cNvPr>
          <p:cNvSpPr txBox="1">
            <a:spLocks noChangeArrowheads="1"/>
          </p:cNvSpPr>
          <p:nvPr/>
        </p:nvSpPr>
        <p:spPr bwMode="auto">
          <a:xfrm>
            <a:off x="6978650" y="2057400"/>
            <a:ext cx="1403350" cy="18748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第四步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0.4</a:t>
            </a:r>
          </a:p>
          <a:p>
            <a:pPr algn="ctr" eaLnBrk="1" hangingPunct="1"/>
            <a:endParaRPr lang="zh-CN" altLang="zh-CN" sz="3200" baseline="-25000">
              <a:solidFill>
                <a:schemeClr val="tx1"/>
              </a:solidFill>
              <a:latin typeface="Times New Roman" panose="02020603050405020304" pitchFamily="18" charset="0"/>
              <a:ea typeface="华文新魏" panose="02010800040101010101" pitchFamily="2" charset="-122"/>
            </a:endParaRPr>
          </a:p>
        </p:txBody>
      </p:sp>
      <p:grpSp>
        <p:nvGrpSpPr>
          <p:cNvPr id="54285" name="Group 19">
            <a:extLst>
              <a:ext uri="{FF2B5EF4-FFF2-40B4-BE49-F238E27FC236}">
                <a16:creationId xmlns:a16="http://schemas.microsoft.com/office/drawing/2014/main" id="{AD9B4341-9841-4E60-81D3-50804CBE3A51}"/>
              </a:ext>
            </a:extLst>
          </p:cNvPr>
          <p:cNvGrpSpPr>
            <a:grpSpLocks/>
          </p:cNvGrpSpPr>
          <p:nvPr/>
        </p:nvGrpSpPr>
        <p:grpSpPr bwMode="auto">
          <a:xfrm>
            <a:off x="6781800" y="2819400"/>
            <a:ext cx="685800" cy="990600"/>
            <a:chOff x="0" y="0"/>
            <a:chExt cx="432" cy="624"/>
          </a:xfrm>
        </p:grpSpPr>
        <p:sp>
          <p:nvSpPr>
            <p:cNvPr id="54302" name="AutoShape 20">
              <a:extLst>
                <a:ext uri="{FF2B5EF4-FFF2-40B4-BE49-F238E27FC236}">
                  <a16:creationId xmlns:a16="http://schemas.microsoft.com/office/drawing/2014/main" id="{EAE97ECC-1B19-4FB4-897F-265E682B0645}"/>
                </a:ext>
              </a:extLst>
            </p:cNvPr>
            <p:cNvSpPr>
              <a:spLocks/>
            </p:cNvSpPr>
            <p:nvPr/>
          </p:nvSpPr>
          <p:spPr bwMode="auto">
            <a:xfrm>
              <a:off x="0" y="336"/>
              <a:ext cx="48" cy="288"/>
            </a:xfrm>
            <a:prstGeom prst="rightBrace">
              <a:avLst>
                <a:gd name="adj1" fmla="val 5000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03" name="Line 21">
              <a:extLst>
                <a:ext uri="{FF2B5EF4-FFF2-40B4-BE49-F238E27FC236}">
                  <a16:creationId xmlns:a16="http://schemas.microsoft.com/office/drawing/2014/main" id="{8B130852-198B-48A1-ABAD-19CA0A6BC900}"/>
                </a:ext>
              </a:extLst>
            </p:cNvPr>
            <p:cNvSpPr>
              <a:spLocks noChangeShapeType="1"/>
            </p:cNvSpPr>
            <p:nvPr/>
          </p:nvSpPr>
          <p:spPr bwMode="auto">
            <a:xfrm>
              <a:off x="48" y="480"/>
              <a:ext cx="24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4" name="Line 22">
              <a:extLst>
                <a:ext uri="{FF2B5EF4-FFF2-40B4-BE49-F238E27FC236}">
                  <a16:creationId xmlns:a16="http://schemas.microsoft.com/office/drawing/2014/main" id="{6E3C722A-B2F4-4A7F-B986-14CD21745197}"/>
                </a:ext>
              </a:extLst>
            </p:cNvPr>
            <p:cNvSpPr>
              <a:spLocks noChangeShapeType="1"/>
            </p:cNvSpPr>
            <p:nvPr/>
          </p:nvSpPr>
          <p:spPr bwMode="auto">
            <a:xfrm flipV="1">
              <a:off x="288" y="0"/>
              <a:ext cx="0" cy="48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5" name="Line 23">
              <a:extLst>
                <a:ext uri="{FF2B5EF4-FFF2-40B4-BE49-F238E27FC236}">
                  <a16:creationId xmlns:a16="http://schemas.microsoft.com/office/drawing/2014/main" id="{74B84819-CBF5-4E90-A0D5-589963DDBB47}"/>
                </a:ext>
              </a:extLst>
            </p:cNvPr>
            <p:cNvSpPr>
              <a:spLocks noChangeShapeType="1"/>
            </p:cNvSpPr>
            <p:nvPr/>
          </p:nvSpPr>
          <p:spPr bwMode="auto">
            <a:xfrm flipV="1">
              <a:off x="288" y="0"/>
              <a:ext cx="14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4286" name="Text Box 24">
            <a:extLst>
              <a:ext uri="{FF2B5EF4-FFF2-40B4-BE49-F238E27FC236}">
                <a16:creationId xmlns:a16="http://schemas.microsoft.com/office/drawing/2014/main" id="{46E8E0E8-00EB-4D9D-B52C-FB7AA420BCE9}"/>
              </a:ext>
            </a:extLst>
          </p:cNvPr>
          <p:cNvSpPr txBox="1">
            <a:spLocks noChangeArrowheads="1"/>
          </p:cNvSpPr>
          <p:nvPr/>
        </p:nvSpPr>
        <p:spPr bwMode="auto">
          <a:xfrm>
            <a:off x="3260725" y="44958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4287" name="Text Box 25">
            <a:extLst>
              <a:ext uri="{FF2B5EF4-FFF2-40B4-BE49-F238E27FC236}">
                <a16:creationId xmlns:a16="http://schemas.microsoft.com/office/drawing/2014/main" id="{AAFD8966-CBCB-4410-8272-8E27D6916210}"/>
              </a:ext>
            </a:extLst>
          </p:cNvPr>
          <p:cNvSpPr txBox="1">
            <a:spLocks noChangeArrowheads="1"/>
          </p:cNvSpPr>
          <p:nvPr/>
        </p:nvSpPr>
        <p:spPr bwMode="auto">
          <a:xfrm>
            <a:off x="4489450" y="4038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4288" name="Text Box 26">
            <a:extLst>
              <a:ext uri="{FF2B5EF4-FFF2-40B4-BE49-F238E27FC236}">
                <a16:creationId xmlns:a16="http://schemas.microsoft.com/office/drawing/2014/main" id="{E4CA217C-BF36-43FD-8C3D-619E702F4E96}"/>
              </a:ext>
            </a:extLst>
          </p:cNvPr>
          <p:cNvSpPr txBox="1">
            <a:spLocks noChangeArrowheads="1"/>
          </p:cNvSpPr>
          <p:nvPr/>
        </p:nvSpPr>
        <p:spPr bwMode="auto">
          <a:xfrm>
            <a:off x="5632450" y="35052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4289" name="Text Box 27">
            <a:extLst>
              <a:ext uri="{FF2B5EF4-FFF2-40B4-BE49-F238E27FC236}">
                <a16:creationId xmlns:a16="http://schemas.microsoft.com/office/drawing/2014/main" id="{6A0894D4-D0F8-4EDB-8DC4-DB19D6168972}"/>
              </a:ext>
            </a:extLst>
          </p:cNvPr>
          <p:cNvSpPr txBox="1">
            <a:spLocks noChangeArrowheads="1"/>
          </p:cNvSpPr>
          <p:nvPr/>
        </p:nvSpPr>
        <p:spPr bwMode="auto">
          <a:xfrm>
            <a:off x="6851650" y="30480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4290" name="Text Box 28">
            <a:extLst>
              <a:ext uri="{FF2B5EF4-FFF2-40B4-BE49-F238E27FC236}">
                <a16:creationId xmlns:a16="http://schemas.microsoft.com/office/drawing/2014/main" id="{F9F4578C-FB7F-4D91-A063-E7257968D9D6}"/>
              </a:ext>
            </a:extLst>
          </p:cNvPr>
          <p:cNvSpPr txBox="1">
            <a:spLocks noChangeArrowheads="1"/>
          </p:cNvSpPr>
          <p:nvPr/>
        </p:nvSpPr>
        <p:spPr bwMode="auto">
          <a:xfrm>
            <a:off x="8070850" y="2514600"/>
            <a:ext cx="387350" cy="1066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FF0000"/>
                </a:solidFill>
                <a:latin typeface="Times New Roman" panose="02020603050405020304" pitchFamily="18" charset="0"/>
                <a:ea typeface="华文新魏" panose="02010800040101010101" pitchFamily="2" charset="-122"/>
              </a:rPr>
              <a:t>0</a:t>
            </a:r>
          </a:p>
          <a:p>
            <a:pPr eaLnBrk="1" hangingPunct="1"/>
            <a:r>
              <a:rPr lang="zh-CN" altLang="zh-CN" sz="3200">
                <a:solidFill>
                  <a:srgbClr val="FF0000"/>
                </a:solidFill>
                <a:latin typeface="Times New Roman" panose="02020603050405020304" pitchFamily="18" charset="0"/>
                <a:ea typeface="华文新魏" panose="02010800040101010101" pitchFamily="2" charset="-122"/>
              </a:rPr>
              <a:t>1</a:t>
            </a:r>
          </a:p>
        </p:txBody>
      </p:sp>
      <p:sp>
        <p:nvSpPr>
          <p:cNvPr id="57373" name="Text Box 29">
            <a:extLst>
              <a:ext uri="{FF2B5EF4-FFF2-40B4-BE49-F238E27FC236}">
                <a16:creationId xmlns:a16="http://schemas.microsoft.com/office/drawing/2014/main" id="{F60B3B09-927A-4392-919E-627059EF9DA5}"/>
              </a:ext>
            </a:extLst>
          </p:cNvPr>
          <p:cNvSpPr txBox="1">
            <a:spLocks noChangeArrowheads="1"/>
          </p:cNvSpPr>
          <p:nvPr/>
        </p:nvSpPr>
        <p:spPr bwMode="auto">
          <a:xfrm>
            <a:off x="7086600" y="5562600"/>
            <a:ext cx="1743075" cy="5794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3200">
                <a:solidFill>
                  <a:srgbClr val="3333CC"/>
                </a:solidFill>
                <a:latin typeface="Times New Roman" panose="02020603050405020304" pitchFamily="18" charset="0"/>
                <a:ea typeface="华文新魏" panose="02010800040101010101" pitchFamily="2" charset="-122"/>
              </a:rPr>
              <a:t>a</a:t>
            </a:r>
            <a:r>
              <a:rPr lang="zh-CN" altLang="zh-CN" sz="3200" baseline="-25000">
                <a:solidFill>
                  <a:srgbClr val="3333CC"/>
                </a:solidFill>
                <a:latin typeface="Times New Roman" panose="02020603050405020304" pitchFamily="18" charset="0"/>
                <a:ea typeface="华文新魏" panose="02010800040101010101" pitchFamily="2" charset="-122"/>
              </a:rPr>
              <a:t>5</a:t>
            </a:r>
            <a:r>
              <a:rPr lang="zh-CN" altLang="zh-CN" sz="3200">
                <a:solidFill>
                  <a:srgbClr val="3333CC"/>
                </a:solidFill>
                <a:latin typeface="Times New Roman" panose="02020603050405020304" pitchFamily="18" charset="0"/>
                <a:ea typeface="华文新魏" panose="02010800040101010101" pitchFamily="2" charset="-122"/>
              </a:rPr>
              <a:t>=01011</a:t>
            </a:r>
          </a:p>
        </p:txBody>
      </p:sp>
      <p:grpSp>
        <p:nvGrpSpPr>
          <p:cNvPr id="57374" name="Group 30">
            <a:extLst>
              <a:ext uri="{FF2B5EF4-FFF2-40B4-BE49-F238E27FC236}">
                <a16:creationId xmlns:a16="http://schemas.microsoft.com/office/drawing/2014/main" id="{527100D5-FF20-40EB-87B3-3D86597BA461}"/>
              </a:ext>
            </a:extLst>
          </p:cNvPr>
          <p:cNvGrpSpPr>
            <a:grpSpLocks/>
          </p:cNvGrpSpPr>
          <p:nvPr/>
        </p:nvGrpSpPr>
        <p:grpSpPr bwMode="auto">
          <a:xfrm>
            <a:off x="1981200" y="2743200"/>
            <a:ext cx="6096000" cy="2590800"/>
            <a:chOff x="0" y="0"/>
            <a:chExt cx="3840" cy="1632"/>
          </a:xfrm>
        </p:grpSpPr>
        <p:sp>
          <p:nvSpPr>
            <p:cNvPr id="54295" name="Line 31">
              <a:extLst>
                <a:ext uri="{FF2B5EF4-FFF2-40B4-BE49-F238E27FC236}">
                  <a16:creationId xmlns:a16="http://schemas.microsoft.com/office/drawing/2014/main" id="{2556C67A-E1A4-4B14-902E-5E16E46FAF30}"/>
                </a:ext>
              </a:extLst>
            </p:cNvPr>
            <p:cNvSpPr>
              <a:spLocks noChangeShapeType="1"/>
            </p:cNvSpPr>
            <p:nvPr/>
          </p:nvSpPr>
          <p:spPr bwMode="auto">
            <a:xfrm flipH="1">
              <a:off x="0" y="1632"/>
              <a:ext cx="1104" cy="0"/>
            </a:xfrm>
            <a:prstGeom prst="line">
              <a:avLst/>
            </a:prstGeom>
            <a:noFill/>
            <a:ln w="254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6" name="Line 32">
              <a:extLst>
                <a:ext uri="{FF2B5EF4-FFF2-40B4-BE49-F238E27FC236}">
                  <a16:creationId xmlns:a16="http://schemas.microsoft.com/office/drawing/2014/main" id="{1DFF0958-1291-4B65-B0C0-98EB6CD5661C}"/>
                </a:ext>
              </a:extLst>
            </p:cNvPr>
            <p:cNvSpPr>
              <a:spLocks noChangeShapeType="1"/>
            </p:cNvSpPr>
            <p:nvPr/>
          </p:nvSpPr>
          <p:spPr bwMode="auto">
            <a:xfrm>
              <a:off x="3264" y="0"/>
              <a:ext cx="0" cy="624"/>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7" name="Line 33">
              <a:extLst>
                <a:ext uri="{FF2B5EF4-FFF2-40B4-BE49-F238E27FC236}">
                  <a16:creationId xmlns:a16="http://schemas.microsoft.com/office/drawing/2014/main" id="{BFC1E8D6-DF2F-4E06-B520-3D4473CEBFC5}"/>
                </a:ext>
              </a:extLst>
            </p:cNvPr>
            <p:cNvSpPr>
              <a:spLocks noChangeShapeType="1"/>
            </p:cNvSpPr>
            <p:nvPr/>
          </p:nvSpPr>
          <p:spPr bwMode="auto">
            <a:xfrm>
              <a:off x="3264" y="0"/>
              <a:ext cx="576"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8" name="Line 34">
              <a:extLst>
                <a:ext uri="{FF2B5EF4-FFF2-40B4-BE49-F238E27FC236}">
                  <a16:creationId xmlns:a16="http://schemas.microsoft.com/office/drawing/2014/main" id="{4551F811-95D6-4886-AC74-A1602FD194C4}"/>
                </a:ext>
              </a:extLst>
            </p:cNvPr>
            <p:cNvSpPr>
              <a:spLocks noChangeShapeType="1"/>
            </p:cNvSpPr>
            <p:nvPr/>
          </p:nvSpPr>
          <p:spPr bwMode="auto">
            <a:xfrm flipH="1">
              <a:off x="1824" y="624"/>
              <a:ext cx="1440"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9" name="Line 35">
              <a:extLst>
                <a:ext uri="{FF2B5EF4-FFF2-40B4-BE49-F238E27FC236}">
                  <a16:creationId xmlns:a16="http://schemas.microsoft.com/office/drawing/2014/main" id="{AC958EE0-914D-46EF-B915-A9688C258A4A}"/>
                </a:ext>
              </a:extLst>
            </p:cNvPr>
            <p:cNvSpPr>
              <a:spLocks noChangeShapeType="1"/>
            </p:cNvSpPr>
            <p:nvPr/>
          </p:nvSpPr>
          <p:spPr bwMode="auto">
            <a:xfrm>
              <a:off x="1824" y="624"/>
              <a:ext cx="0" cy="72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0" name="Line 36">
              <a:extLst>
                <a:ext uri="{FF2B5EF4-FFF2-40B4-BE49-F238E27FC236}">
                  <a16:creationId xmlns:a16="http://schemas.microsoft.com/office/drawing/2014/main" id="{ED593528-DD74-4F6F-972F-E71C1717E272}"/>
                </a:ext>
              </a:extLst>
            </p:cNvPr>
            <p:cNvSpPr>
              <a:spLocks noChangeShapeType="1"/>
            </p:cNvSpPr>
            <p:nvPr/>
          </p:nvSpPr>
          <p:spPr bwMode="auto">
            <a:xfrm flipH="1">
              <a:off x="1104" y="1344"/>
              <a:ext cx="720" cy="0"/>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1" name="Line 37">
              <a:extLst>
                <a:ext uri="{FF2B5EF4-FFF2-40B4-BE49-F238E27FC236}">
                  <a16:creationId xmlns:a16="http://schemas.microsoft.com/office/drawing/2014/main" id="{83AC348E-DB48-4955-8FA1-6F1429ACC805}"/>
                </a:ext>
              </a:extLst>
            </p:cNvPr>
            <p:cNvSpPr>
              <a:spLocks noChangeShapeType="1"/>
            </p:cNvSpPr>
            <p:nvPr/>
          </p:nvSpPr>
          <p:spPr bwMode="auto">
            <a:xfrm>
              <a:off x="1104" y="1344"/>
              <a:ext cx="0" cy="288"/>
            </a:xfrm>
            <a:prstGeom prst="line">
              <a:avLst/>
            </a:prstGeom>
            <a:noFill/>
            <a:ln w="254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4293" name="Rectangle 38">
            <a:extLst>
              <a:ext uri="{FF2B5EF4-FFF2-40B4-BE49-F238E27FC236}">
                <a16:creationId xmlns:a16="http://schemas.microsoft.com/office/drawing/2014/main" id="{BDFC7F61-CAAF-413E-9AD6-C408D14695D3}"/>
              </a:ext>
            </a:extLst>
          </p:cNvPr>
          <p:cNvSpPr>
            <a:spLocks noChangeArrowheads="1"/>
          </p:cNvSpPr>
          <p:nvPr/>
        </p:nvSpPr>
        <p:spPr bwMode="auto">
          <a:xfrm>
            <a:off x="590550" y="385763"/>
            <a:ext cx="5048250" cy="5286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800">
                <a:solidFill>
                  <a:schemeClr val="tx1"/>
                </a:solidFill>
                <a:latin typeface="Tahoma" panose="020B0604030504040204" pitchFamily="34" charset="0"/>
                <a:ea typeface="PMingLiU" panose="02020500000000000000" pitchFamily="18" charset="-120"/>
              </a:rPr>
              <a:t>An example of Huffman coding</a:t>
            </a:r>
          </a:p>
        </p:txBody>
      </p:sp>
      <p:sp>
        <p:nvSpPr>
          <p:cNvPr id="54294" name="Text Box 39">
            <a:extLst>
              <a:ext uri="{FF2B5EF4-FFF2-40B4-BE49-F238E27FC236}">
                <a16:creationId xmlns:a16="http://schemas.microsoft.com/office/drawing/2014/main" id="{0CF8FD2A-57D5-49B8-9167-DE929277950C}"/>
              </a:ext>
            </a:extLst>
          </p:cNvPr>
          <p:cNvSpPr txBox="1">
            <a:spLocks noChangeArrowheads="1"/>
          </p:cNvSpPr>
          <p:nvPr/>
        </p:nvSpPr>
        <p:spPr bwMode="auto">
          <a:xfrm>
            <a:off x="1050925" y="2058988"/>
            <a:ext cx="996950" cy="3503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输入</a:t>
            </a:r>
          </a:p>
          <a:p>
            <a:pPr algn="ctr" eaLnBrk="1" hangingPunct="1"/>
            <a:r>
              <a:rPr lang="zh-CN" altLang="zh-CN" sz="3200">
                <a:solidFill>
                  <a:schemeClr val="tx1"/>
                </a:solidFill>
                <a:latin typeface="Times New Roman" panose="02020603050405020304" pitchFamily="18" charset="0"/>
                <a:ea typeface="华文新魏" panose="02010800040101010101" pitchFamily="2" charset="-122"/>
              </a:rPr>
              <a:t>a</a:t>
            </a:r>
            <a:r>
              <a:rPr lang="zh-CN" altLang="zh-CN" sz="3200" baseline="-25000">
                <a:solidFill>
                  <a:schemeClr val="tx1"/>
                </a:solidFill>
                <a:latin typeface="Times New Roman" panose="02020603050405020304" pitchFamily="18" charset="0"/>
                <a:ea typeface="华文新魏" panose="02010800040101010101" pitchFamily="2" charset="-122"/>
              </a:rPr>
              <a:t>2</a:t>
            </a: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6</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1</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4</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3</a:t>
            </a:r>
            <a:endParaRPr lang="zh-CN" altLang="zh-CN" sz="3200" baseline="-25000">
              <a:solidFill>
                <a:schemeClr val="tx1"/>
              </a:solidFill>
              <a:latin typeface="Times New Roman" panose="02020603050405020304" pitchFamily="18" charset="0"/>
              <a:ea typeface="华文新魏" panose="02010800040101010101" pitchFamily="2" charset="-122"/>
            </a:endParaRPr>
          </a:p>
          <a:p>
            <a:pPr algn="ctr" eaLnBrk="1" hangingPunct="1"/>
            <a:r>
              <a:rPr lang="zh-CN" altLang="zh-CN" sz="3200">
                <a:solidFill>
                  <a:schemeClr val="tx1"/>
                </a:solidFill>
                <a:latin typeface="Times New Roman" panose="02020603050405020304" pitchFamily="18" charset="0"/>
              </a:rPr>
              <a:t>a</a:t>
            </a:r>
            <a:r>
              <a:rPr lang="zh-CN" altLang="zh-CN" sz="3200" baseline="-25000">
                <a:solidFill>
                  <a:schemeClr val="tx1"/>
                </a:solidFill>
                <a:latin typeface="Times New Roman" panose="02020603050405020304" pitchFamily="18" charset="0"/>
              </a:rPr>
              <a:t>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2000"/>
                                  </p:stCondLst>
                                  <p:childTnLst>
                                    <p:set>
                                      <p:cBhvr>
                                        <p:cTn id="6" dur="1" fill="hold">
                                          <p:stCondLst>
                                            <p:cond delay="0"/>
                                          </p:stCondLst>
                                        </p:cTn>
                                        <p:tgtEl>
                                          <p:spTgt spid="57374"/>
                                        </p:tgtEl>
                                        <p:attrNameLst>
                                          <p:attrName>style.visibility</p:attrName>
                                        </p:attrNameLst>
                                      </p:cBhvr>
                                      <p:to>
                                        <p:strVal val="visible"/>
                                      </p:to>
                                    </p:set>
                                    <p:animEffect transition="in" filter="wipe(right)">
                                      <p:cBhvr>
                                        <p:cTn id="7" dur="500"/>
                                        <p:tgtEl>
                                          <p:spTgt spid="57374"/>
                                        </p:tgtEl>
                                      </p:cBhvr>
                                    </p:animEffect>
                                  </p:childTnLst>
                                </p:cTn>
                              </p:par>
                            </p:childTnLst>
                          </p:cTn>
                        </p:par>
                        <p:par>
                          <p:cTn id="8" fill="hold" nodeType="afterGroup">
                            <p:stCondLst>
                              <p:cond delay="2500"/>
                            </p:stCondLst>
                            <p:childTnLst>
                              <p:par>
                                <p:cTn id="9" presetID="2" presetClass="entr" presetSubtype="8" fill="hold" grpId="0" nodeType="afterEffect">
                                  <p:stCondLst>
                                    <p:cond delay="1000"/>
                                  </p:stCondLst>
                                  <p:iterate type="lt">
                                    <p:tmPct val="100000"/>
                                  </p:iterate>
                                  <p:childTnLst>
                                    <p:set>
                                      <p:cBhvr>
                                        <p:cTn id="10" dur="1" fill="hold">
                                          <p:stCondLst>
                                            <p:cond delay="0"/>
                                          </p:stCondLst>
                                        </p:cTn>
                                        <p:tgtEl>
                                          <p:spTgt spid="57373"/>
                                        </p:tgtEl>
                                        <p:attrNameLst>
                                          <p:attrName>style.visibility</p:attrName>
                                        </p:attrNameLst>
                                      </p:cBhvr>
                                      <p:to>
                                        <p:strVal val="visible"/>
                                      </p:to>
                                    </p:set>
                                    <p:anim calcmode="lin" valueType="num">
                                      <p:cBhvr additive="base">
                                        <p:cTn id="11" dur="75" fill="hold"/>
                                        <p:tgtEl>
                                          <p:spTgt spid="57373"/>
                                        </p:tgtEl>
                                        <p:attrNameLst>
                                          <p:attrName>ppt_x</p:attrName>
                                        </p:attrNameLst>
                                      </p:cBhvr>
                                      <p:tavLst>
                                        <p:tav tm="0">
                                          <p:val>
                                            <p:strVal val="0-#ppt_w/2"/>
                                          </p:val>
                                        </p:tav>
                                        <p:tav tm="100000">
                                          <p:val>
                                            <p:strVal val="#ppt_x"/>
                                          </p:val>
                                        </p:tav>
                                      </p:tavLst>
                                    </p:anim>
                                    <p:anim calcmode="lin" valueType="num">
                                      <p:cBhvr additive="base">
                                        <p:cTn id="12" dur="75" fill="hold"/>
                                        <p:tgtEl>
                                          <p:spTgt spid="57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1">
            <a:extLst>
              <a:ext uri="{FF2B5EF4-FFF2-40B4-BE49-F238E27FC236}">
                <a16:creationId xmlns:a16="http://schemas.microsoft.com/office/drawing/2014/main" id="{4AB5DD27-BD0F-4649-A182-B502E0FE484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55299" name="灯片编号占位符 3">
            <a:extLst>
              <a:ext uri="{FF2B5EF4-FFF2-40B4-BE49-F238E27FC236}">
                <a16:creationId xmlns:a16="http://schemas.microsoft.com/office/drawing/2014/main" id="{E14C75DB-2140-46E5-AD29-F3D8FA0BB8C1}"/>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FCCB3919-485B-47C4-9DF3-7F3DD83444AB}" type="slidenum">
              <a:rPr lang="zh-CN" altLang="zh-CN" sz="1200">
                <a:solidFill>
                  <a:schemeClr val="tx1"/>
                </a:solidFill>
              </a:rPr>
              <a:pPr/>
              <a:t>44</a:t>
            </a:fld>
            <a:endParaRPr lang="zh-CN" altLang="zh-CN" sz="1200">
              <a:solidFill>
                <a:schemeClr val="tx1"/>
              </a:solidFill>
            </a:endParaRPr>
          </a:p>
        </p:txBody>
      </p:sp>
      <p:pic>
        <p:nvPicPr>
          <p:cNvPr id="55300" name="Picture 2" descr="未命名">
            <a:extLst>
              <a:ext uri="{FF2B5EF4-FFF2-40B4-BE49-F238E27FC236}">
                <a16:creationId xmlns:a16="http://schemas.microsoft.com/office/drawing/2014/main" id="{E9918DBD-9C6D-4DB4-8D03-CE22525B2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a:extLst>
              <a:ext uri="{FF2B5EF4-FFF2-40B4-BE49-F238E27FC236}">
                <a16:creationId xmlns:a16="http://schemas.microsoft.com/office/drawing/2014/main" id="{ABC8B7C2-DBA4-4D64-A3FE-401312166A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762000"/>
            <a:ext cx="76962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2" name="Picture 4">
            <a:extLst>
              <a:ext uri="{FF2B5EF4-FFF2-40B4-BE49-F238E27FC236}">
                <a16:creationId xmlns:a16="http://schemas.microsoft.com/office/drawing/2014/main" id="{5612DD43-B3E4-4515-B3DE-6CF145565E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276600"/>
            <a:ext cx="8534400"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3" name="Rectangle 5">
            <a:extLst>
              <a:ext uri="{FF2B5EF4-FFF2-40B4-BE49-F238E27FC236}">
                <a16:creationId xmlns:a16="http://schemas.microsoft.com/office/drawing/2014/main" id="{D46354DD-ABE9-40F0-91D0-4A8FF6560966}"/>
              </a:ext>
            </a:extLst>
          </p:cNvPr>
          <p:cNvSpPr>
            <a:spLocks noChangeArrowheads="1"/>
          </p:cNvSpPr>
          <p:nvPr/>
        </p:nvSpPr>
        <p:spPr bwMode="auto">
          <a:xfrm>
            <a:off x="2743200" y="152400"/>
            <a:ext cx="3657600" cy="406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An example of Huffman coding</a:t>
            </a:r>
          </a:p>
        </p:txBody>
      </p:sp>
      <p:graphicFrame>
        <p:nvGraphicFramePr>
          <p:cNvPr id="55304" name="Object 6">
            <a:extLst>
              <a:ext uri="{FF2B5EF4-FFF2-40B4-BE49-F238E27FC236}">
                <a16:creationId xmlns:a16="http://schemas.microsoft.com/office/drawing/2014/main" id="{425CE34D-4BDE-4BF6-BD21-239B2740F13A}"/>
              </a:ext>
            </a:extLst>
          </p:cNvPr>
          <p:cNvGraphicFramePr>
            <a:graphicFrameLocks noChangeAspect="1"/>
          </p:cNvGraphicFramePr>
          <p:nvPr/>
        </p:nvGraphicFramePr>
        <p:xfrm>
          <a:off x="457200" y="5513388"/>
          <a:ext cx="6553200" cy="387350"/>
        </p:xfrm>
        <a:graphic>
          <a:graphicData uri="http://schemas.openxmlformats.org/presentationml/2006/ole">
            <mc:AlternateContent xmlns:mc="http://schemas.openxmlformats.org/markup-compatibility/2006">
              <mc:Choice xmlns:v="urn:schemas-microsoft-com:vml" Requires="v">
                <p:oleObj spid="_x0000_s10582" r:id="rId6" imgW="4087626" imgH="241195" progId="Equation.3">
                  <p:embed/>
                </p:oleObj>
              </mc:Choice>
              <mc:Fallback>
                <p:oleObj r:id="rId6" imgW="4087626" imgH="24119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513388"/>
                        <a:ext cx="6553200" cy="387350"/>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55305" name="Object 7">
            <a:extLst>
              <a:ext uri="{FF2B5EF4-FFF2-40B4-BE49-F238E27FC236}">
                <a16:creationId xmlns:a16="http://schemas.microsoft.com/office/drawing/2014/main" id="{46C41896-1592-4C84-841B-1DA2AF89DC6E}"/>
              </a:ext>
            </a:extLst>
          </p:cNvPr>
          <p:cNvGraphicFramePr>
            <a:graphicFrameLocks noChangeAspect="1"/>
          </p:cNvGraphicFramePr>
          <p:nvPr/>
        </p:nvGraphicFramePr>
        <p:xfrm>
          <a:off x="5875338" y="1592263"/>
          <a:ext cx="1755775" cy="620712"/>
        </p:xfrm>
        <a:graphic>
          <a:graphicData uri="http://schemas.openxmlformats.org/presentationml/2006/ole">
            <mc:AlternateContent xmlns:mc="http://schemas.openxmlformats.org/markup-compatibility/2006">
              <mc:Choice xmlns:v="urn:schemas-microsoft-com:vml" Requires="v">
                <p:oleObj spid="_x0000_s10583" r:id="rId8" imgW="1257300" imgH="444500" progId="Equation.3">
                  <p:embed/>
                </p:oleObj>
              </mc:Choice>
              <mc:Fallback>
                <p:oleObj r:id="rId8" imgW="1257300" imgH="4445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5338" y="1592263"/>
                        <a:ext cx="1755775" cy="620712"/>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55306" name="Object 8">
            <a:extLst>
              <a:ext uri="{FF2B5EF4-FFF2-40B4-BE49-F238E27FC236}">
                <a16:creationId xmlns:a16="http://schemas.microsoft.com/office/drawing/2014/main" id="{8447D9AE-2A36-4E20-A954-80DBBC24C28B}"/>
              </a:ext>
            </a:extLst>
          </p:cNvPr>
          <p:cNvGraphicFramePr>
            <a:graphicFrameLocks noChangeAspect="1"/>
          </p:cNvGraphicFramePr>
          <p:nvPr/>
        </p:nvGraphicFramePr>
        <p:xfrm>
          <a:off x="457200" y="5943600"/>
          <a:ext cx="6608763" cy="685800"/>
        </p:xfrm>
        <a:graphic>
          <a:graphicData uri="http://schemas.openxmlformats.org/presentationml/2006/ole">
            <mc:AlternateContent xmlns:mc="http://schemas.openxmlformats.org/markup-compatibility/2006">
              <mc:Choice xmlns:v="urn:schemas-microsoft-com:vml" Requires="v">
                <p:oleObj spid="_x0000_s10584" r:id="rId10" imgW="4394200" imgH="457200" progId="Equation.3">
                  <p:embed/>
                </p:oleObj>
              </mc:Choice>
              <mc:Fallback>
                <p:oleObj r:id="rId10" imgW="4394200" imgH="4572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943600"/>
                        <a:ext cx="6608763" cy="685800"/>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55307" name="Object 9">
            <a:extLst>
              <a:ext uri="{FF2B5EF4-FFF2-40B4-BE49-F238E27FC236}">
                <a16:creationId xmlns:a16="http://schemas.microsoft.com/office/drawing/2014/main" id="{749A10E5-24D4-4B5C-910B-3F1257741D32}"/>
              </a:ext>
            </a:extLst>
          </p:cNvPr>
          <p:cNvGraphicFramePr>
            <a:graphicFrameLocks noChangeAspect="1"/>
          </p:cNvGraphicFramePr>
          <p:nvPr/>
        </p:nvGraphicFramePr>
        <p:xfrm>
          <a:off x="5867400" y="2354263"/>
          <a:ext cx="2297113" cy="620712"/>
        </p:xfrm>
        <a:graphic>
          <a:graphicData uri="http://schemas.openxmlformats.org/presentationml/2006/ole">
            <mc:AlternateContent xmlns:mc="http://schemas.openxmlformats.org/markup-compatibility/2006">
              <mc:Choice xmlns:v="urn:schemas-microsoft-com:vml" Requires="v">
                <p:oleObj spid="_x0000_s10585" r:id="rId12" imgW="1638300" imgH="444500" progId="Equation.3">
                  <p:embed/>
                </p:oleObj>
              </mc:Choice>
              <mc:Fallback>
                <p:oleObj r:id="rId12" imgW="1638300" imgH="4445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67400" y="2354263"/>
                        <a:ext cx="2297113" cy="620712"/>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55308" name="Object 10">
            <a:extLst>
              <a:ext uri="{FF2B5EF4-FFF2-40B4-BE49-F238E27FC236}">
                <a16:creationId xmlns:a16="http://schemas.microsoft.com/office/drawing/2014/main" id="{281ABB6F-7223-463B-BA4D-E1E6F8162AF2}"/>
              </a:ext>
            </a:extLst>
          </p:cNvPr>
          <p:cNvGraphicFramePr>
            <a:graphicFrameLocks noChangeAspect="1"/>
          </p:cNvGraphicFramePr>
          <p:nvPr/>
        </p:nvGraphicFramePr>
        <p:xfrm>
          <a:off x="7734300" y="5365750"/>
          <a:ext cx="1333500" cy="1206500"/>
        </p:xfrm>
        <a:graphic>
          <a:graphicData uri="http://schemas.openxmlformats.org/presentationml/2006/ole">
            <mc:AlternateContent xmlns:mc="http://schemas.openxmlformats.org/markup-compatibility/2006">
              <mc:Choice xmlns:v="urn:schemas-microsoft-com:vml" Requires="v">
                <p:oleObj spid="_x0000_s10586" r:id="rId14" imgW="952500" imgH="863600" progId="Equation.3">
                  <p:embed/>
                </p:oleObj>
              </mc:Choice>
              <mc:Fallback>
                <p:oleObj r:id="rId14" imgW="952500" imgH="8636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34300" y="5365750"/>
                        <a:ext cx="1333500" cy="1206500"/>
                      </a:xfrm>
                      <a:prstGeom prst="rect">
                        <a:avLst/>
                      </a:prstGeom>
                      <a:solidFill>
                        <a:srgbClr val="FF99CC"/>
                      </a:solidFill>
                      <a:ln w="9525">
                        <a:solidFill>
                          <a:schemeClr val="tx1"/>
                        </a:solidFill>
                        <a:miter lim="800000"/>
                        <a:headEnd/>
                        <a:tailEnd/>
                      </a:ln>
                    </p:spPr>
                  </p:pic>
                </p:oleObj>
              </mc:Fallback>
            </mc:AlternateContent>
          </a:graphicData>
        </a:graphic>
      </p:graphicFrame>
      <p:sp>
        <p:nvSpPr>
          <p:cNvPr id="55309" name="AutoShape 11">
            <a:extLst>
              <a:ext uri="{FF2B5EF4-FFF2-40B4-BE49-F238E27FC236}">
                <a16:creationId xmlns:a16="http://schemas.microsoft.com/office/drawing/2014/main" id="{B9418FD0-A0FC-40FE-B05C-C1E84E8FD472}"/>
              </a:ext>
            </a:extLst>
          </p:cNvPr>
          <p:cNvSpPr>
            <a:spLocks noChangeArrowheads="1"/>
          </p:cNvSpPr>
          <p:nvPr/>
        </p:nvSpPr>
        <p:spPr bwMode="auto">
          <a:xfrm>
            <a:off x="7315200" y="5791200"/>
            <a:ext cx="381000" cy="152400"/>
          </a:xfrm>
          <a:prstGeom prst="rightArrow">
            <a:avLst>
              <a:gd name="adj1" fmla="val 50000"/>
              <a:gd name="adj2" fmla="val 62500"/>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a:extLst>
              <a:ext uri="{FF2B5EF4-FFF2-40B4-BE49-F238E27FC236}">
                <a16:creationId xmlns:a16="http://schemas.microsoft.com/office/drawing/2014/main" id="{28330D78-5374-43F5-8C58-A45C254FD726}"/>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56323" name="灯片编号占位符 5">
            <a:extLst>
              <a:ext uri="{FF2B5EF4-FFF2-40B4-BE49-F238E27FC236}">
                <a16:creationId xmlns:a16="http://schemas.microsoft.com/office/drawing/2014/main" id="{EC855A3C-9101-4E86-BDB8-34461B91648C}"/>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DA44625-C5A0-4038-B938-8C210D6A6DF8}" type="slidenum">
              <a:rPr lang="zh-CN" altLang="zh-CN" sz="1200">
                <a:solidFill>
                  <a:schemeClr val="tx1"/>
                </a:solidFill>
              </a:rPr>
              <a:pPr/>
              <a:t>45</a:t>
            </a:fld>
            <a:endParaRPr lang="zh-CN" altLang="zh-CN" sz="1200">
              <a:solidFill>
                <a:schemeClr val="tx1"/>
              </a:solidFill>
            </a:endParaRPr>
          </a:p>
        </p:txBody>
      </p:sp>
      <p:sp>
        <p:nvSpPr>
          <p:cNvPr id="56325" name="Rectangle 3">
            <a:extLst>
              <a:ext uri="{FF2B5EF4-FFF2-40B4-BE49-F238E27FC236}">
                <a16:creationId xmlns:a16="http://schemas.microsoft.com/office/drawing/2014/main" id="{2A0C0FBF-5B79-4DC0-8E50-7C64BD692C29}"/>
              </a:ext>
            </a:extLst>
          </p:cNvPr>
          <p:cNvSpPr>
            <a:spLocks noGrp="1" noChangeArrowheads="1"/>
          </p:cNvSpPr>
          <p:nvPr>
            <p:ph type="body" idx="1"/>
          </p:nvPr>
        </p:nvSpPr>
        <p:spPr/>
        <p:txBody>
          <a:bodyPr/>
          <a:lstStyle/>
          <a:p>
            <a:pPr eaLnBrk="1" hangingPunct="1">
              <a:buFont typeface="Wingdings" panose="05000000000000000000" pitchFamily="2" charset="2"/>
              <a:buNone/>
            </a:pPr>
            <a:r>
              <a:rPr lang="zh-CN" altLang="zh-CN"/>
              <a:t>Huffman编码步骤</a:t>
            </a:r>
          </a:p>
          <a:p>
            <a:pPr eaLnBrk="1" hangingPunct="1"/>
            <a:r>
              <a:rPr lang="zh-CN" altLang="zh-CN"/>
              <a:t>根据待编码的符号串，</a:t>
            </a:r>
            <a:r>
              <a:rPr lang="zh-CN" altLang="zh-CN">
                <a:solidFill>
                  <a:srgbClr val="FF0000"/>
                </a:solidFill>
              </a:rPr>
              <a:t>统计各个符号的概率</a:t>
            </a:r>
            <a:r>
              <a:rPr lang="zh-CN" altLang="zh-CN"/>
              <a:t>；</a:t>
            </a:r>
          </a:p>
          <a:p>
            <a:pPr eaLnBrk="1" hangingPunct="1"/>
            <a:r>
              <a:rPr lang="zh-CN" altLang="zh-CN"/>
              <a:t>根据符号的概率统计特征，</a:t>
            </a:r>
            <a:r>
              <a:rPr lang="zh-CN" altLang="zh-CN">
                <a:solidFill>
                  <a:srgbClr val="FF0000"/>
                </a:solidFill>
              </a:rPr>
              <a:t>构建Huffman编码表</a:t>
            </a:r>
            <a:r>
              <a:rPr lang="zh-CN" altLang="zh-CN"/>
              <a:t>，即计算每个符号的编码结果；</a:t>
            </a:r>
          </a:p>
          <a:p>
            <a:pPr eaLnBrk="1" hangingPunct="1"/>
            <a:r>
              <a:rPr lang="zh-CN" altLang="zh-CN"/>
              <a:t>用得到的编码表</a:t>
            </a:r>
            <a:r>
              <a:rPr lang="zh-CN" altLang="zh-CN">
                <a:solidFill>
                  <a:srgbClr val="FF0000"/>
                </a:solidFill>
              </a:rPr>
              <a:t>对符号序列进行编码</a:t>
            </a:r>
            <a:r>
              <a:rPr lang="zh-CN" altLang="zh-CN"/>
              <a:t>。</a:t>
            </a:r>
          </a:p>
          <a:p>
            <a:pPr eaLnBrk="1" hangingPunct="1"/>
            <a:endParaRPr lang="zh-CN" altLang="zh-CN"/>
          </a:p>
          <a:p>
            <a:pPr eaLnBrk="1" hangingPunct="1">
              <a:buFont typeface="Wingdings" panose="05000000000000000000" pitchFamily="2" charset="2"/>
              <a:buNone/>
            </a:pPr>
            <a:r>
              <a:rPr lang="zh-CN" altLang="zh-CN"/>
              <a:t>Huffman 解码</a:t>
            </a:r>
          </a:p>
          <a:p>
            <a:pPr eaLnBrk="1" hangingPunct="1"/>
            <a:r>
              <a:rPr lang="zh-CN" altLang="zh-CN"/>
              <a:t>例：01010 011  1   1  00</a:t>
            </a:r>
          </a:p>
          <a:p>
            <a:pPr eaLnBrk="1" hangingPunct="1">
              <a:buFont typeface="Wingdings" panose="05000000000000000000" pitchFamily="2" charset="2"/>
              <a:buNone/>
            </a:pPr>
            <a:r>
              <a:rPr lang="zh-CN" altLang="zh-CN"/>
              <a:t>	        a3      a1  a2 a2 a6</a:t>
            </a:r>
          </a:p>
          <a:p>
            <a:pPr eaLnBrk="1" hangingPunct="1"/>
            <a:endParaRPr lang="zh-CN" altLang="zh-CN"/>
          </a:p>
          <a:p>
            <a:pPr eaLnBrk="1" hangingPunct="1"/>
            <a:endParaRPr lang="zh-CN"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a:extLst>
              <a:ext uri="{FF2B5EF4-FFF2-40B4-BE49-F238E27FC236}">
                <a16:creationId xmlns:a16="http://schemas.microsoft.com/office/drawing/2014/main" id="{2A319AAF-D4FE-4F32-A926-7891620AE881}"/>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57347" name="灯片编号占位符 5">
            <a:extLst>
              <a:ext uri="{FF2B5EF4-FFF2-40B4-BE49-F238E27FC236}">
                <a16:creationId xmlns:a16="http://schemas.microsoft.com/office/drawing/2014/main" id="{210FBBCC-D0F2-49DF-8320-46B2E98546E2}"/>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D3642FD8-0DE0-4294-AFDA-D9A5D897FA34}" type="slidenum">
              <a:rPr lang="zh-CN" altLang="zh-CN" sz="1200">
                <a:solidFill>
                  <a:schemeClr val="tx1"/>
                </a:solidFill>
              </a:rPr>
              <a:pPr/>
              <a:t>46</a:t>
            </a:fld>
            <a:endParaRPr lang="zh-CN" altLang="zh-CN" sz="1200">
              <a:solidFill>
                <a:schemeClr val="tx1"/>
              </a:solidFill>
            </a:endParaRPr>
          </a:p>
        </p:txBody>
      </p:sp>
      <p:sp>
        <p:nvSpPr>
          <p:cNvPr id="57348" name="Rectangle 2">
            <a:extLst>
              <a:ext uri="{FF2B5EF4-FFF2-40B4-BE49-F238E27FC236}">
                <a16:creationId xmlns:a16="http://schemas.microsoft.com/office/drawing/2014/main" id="{11EFA158-253A-46B6-B9DF-E4F9E07C3893}"/>
              </a:ext>
            </a:extLst>
          </p:cNvPr>
          <p:cNvSpPr>
            <a:spLocks noGrp="1" noChangeArrowheads="1"/>
          </p:cNvSpPr>
          <p:nvPr>
            <p:ph type="title"/>
          </p:nvPr>
        </p:nvSpPr>
        <p:spPr/>
        <p:txBody>
          <a:bodyPr/>
          <a:lstStyle/>
          <a:p>
            <a:pPr eaLnBrk="1" hangingPunct="1"/>
            <a:r>
              <a:rPr lang="zh-CN" altLang="zh-CN"/>
              <a:t>2. 算术编码 (</a:t>
            </a:r>
            <a:r>
              <a:rPr lang="en-US" altLang="zh-CN">
                <a:cs typeface="Arial" panose="020B0604020202020204" pitchFamily="34" charset="0"/>
              </a:rPr>
              <a:t>Arithmetic Coding</a:t>
            </a:r>
            <a:r>
              <a:rPr lang="zh-CN" altLang="zh-CN">
                <a:cs typeface="Arial" panose="020B0604020202020204" pitchFamily="34" charset="0"/>
              </a:rPr>
              <a:t>)</a:t>
            </a:r>
          </a:p>
        </p:txBody>
      </p:sp>
      <p:sp>
        <p:nvSpPr>
          <p:cNvPr id="60419" name="Rectangle 3">
            <a:extLst>
              <a:ext uri="{FF2B5EF4-FFF2-40B4-BE49-F238E27FC236}">
                <a16:creationId xmlns:a16="http://schemas.microsoft.com/office/drawing/2014/main" id="{BB35CD20-64EC-497B-9865-1BC25668CEFB}"/>
              </a:ext>
            </a:extLst>
          </p:cNvPr>
          <p:cNvSpPr>
            <a:spLocks noGrp="1" noChangeArrowheads="1"/>
          </p:cNvSpPr>
          <p:nvPr>
            <p:ph type="body" idx="1"/>
          </p:nvPr>
        </p:nvSpPr>
        <p:spPr/>
        <p:txBody>
          <a:bodyPr/>
          <a:lstStyle/>
          <a:p>
            <a:pPr eaLnBrk="1" hangingPunct="1"/>
            <a:r>
              <a:rPr lang="zh-CN" altLang="zh-CN">
                <a:solidFill>
                  <a:srgbClr val="FF0000"/>
                </a:solidFill>
              </a:rPr>
              <a:t>算术编码基本原理</a:t>
            </a:r>
            <a:r>
              <a:rPr lang="zh-CN" altLang="zh-CN"/>
              <a:t>：是将被编码的信息流（称为消息）表示成实数</a:t>
            </a:r>
            <a:r>
              <a:rPr lang="zh-CN" altLang="zh-CN" b="1"/>
              <a:t>0</a:t>
            </a:r>
            <a:r>
              <a:rPr lang="zh-CN" altLang="zh-CN"/>
              <a:t>和</a:t>
            </a:r>
            <a:r>
              <a:rPr lang="zh-CN" altLang="zh-CN" b="1"/>
              <a:t>1</a:t>
            </a:r>
            <a:r>
              <a:rPr lang="zh-CN" altLang="zh-CN"/>
              <a:t>之间的一个</a:t>
            </a:r>
            <a:r>
              <a:rPr lang="zh-CN" altLang="zh-CN">
                <a:solidFill>
                  <a:srgbClr val="0000FF"/>
                </a:solidFill>
              </a:rPr>
              <a:t>区间</a:t>
            </a:r>
            <a:r>
              <a:rPr lang="zh-CN" altLang="en-US">
                <a:solidFill>
                  <a:srgbClr val="0000FF"/>
                </a:solidFill>
              </a:rPr>
              <a:t>：</a:t>
            </a:r>
            <a:endParaRPr lang="zh-CN" altLang="zh-CN"/>
          </a:p>
          <a:p>
            <a:pPr lvl="1" eaLnBrk="1" hangingPunct="1">
              <a:buFont typeface="Wingdings" panose="05000000000000000000" pitchFamily="2" charset="2"/>
              <a:buChar char="Ø"/>
            </a:pPr>
            <a:r>
              <a:rPr lang="zh-CN" altLang="zh-CN"/>
              <a:t>消息越长，编码表示它的区间就越小，表示这一小区间所需的二进制位数就越多。</a:t>
            </a:r>
          </a:p>
          <a:p>
            <a:pPr lvl="1" eaLnBrk="1" hangingPunct="1">
              <a:buFont typeface="Wingdings" panose="05000000000000000000" pitchFamily="2" charset="2"/>
              <a:buChar char="Ø"/>
            </a:pPr>
            <a:r>
              <a:rPr lang="zh-CN" altLang="zh-CN" i="1" u="sng">
                <a:solidFill>
                  <a:srgbClr val="FF0000"/>
                </a:solidFill>
              </a:rPr>
              <a:t>Arithmetic coding</a:t>
            </a:r>
            <a:r>
              <a:rPr lang="zh-CN" altLang="zh-CN" u="sng">
                <a:solidFill>
                  <a:srgbClr val="FF0000"/>
                </a:solidFill>
              </a:rPr>
              <a:t> transforms input data into a single floating point number between 0 and 1.</a:t>
            </a:r>
            <a:r>
              <a:rPr lang="zh-CN" altLang="zh-CN"/>
              <a:t> </a:t>
            </a:r>
          </a:p>
          <a:p>
            <a:pPr lvl="1" eaLnBrk="1" hangingPunct="1"/>
            <a:endParaRPr lang="zh-CN" altLang="zh-CN"/>
          </a:p>
          <a:p>
            <a:pPr eaLnBrk="1" hangingPunct="1"/>
            <a:r>
              <a:rPr lang="zh-CN" altLang="zh-CN"/>
              <a:t>算术编码与Huffman编码类似，都属于可变长编码。但算术编码更接近于最优熵编码，压缩性能优于Huffman编码。</a:t>
            </a:r>
          </a:p>
          <a:p>
            <a:pPr lvl="1" eaLnBrk="1" hangingPunct="1"/>
            <a:r>
              <a:rPr lang="zh-CN" altLang="zh-CN"/>
              <a:t>例如，当概率为</a:t>
            </a:r>
            <a:r>
              <a:rPr lang="zh-CN" altLang="zh-CN" b="1"/>
              <a:t>0.3</a:t>
            </a:r>
            <a:r>
              <a:rPr lang="zh-CN" altLang="zh-CN"/>
              <a:t>的符号，它的理想码字长度应该为</a:t>
            </a:r>
          </a:p>
          <a:p>
            <a:pPr lvl="1" eaLnBrk="1" hangingPunct="1">
              <a:buFont typeface="Wingdings" panose="05000000000000000000" pitchFamily="2" charset="2"/>
              <a:buNone/>
            </a:pPr>
            <a:r>
              <a:rPr lang="zh-CN" altLang="zh-CN"/>
              <a:t>			-log0.3=1.737</a:t>
            </a:r>
          </a:p>
          <a:p>
            <a:pPr lvl="1" eaLnBrk="1" hangingPunct="1">
              <a:buFont typeface="Wingdings" panose="05000000000000000000" pitchFamily="2" charset="2"/>
              <a:buNone/>
            </a:pPr>
            <a:r>
              <a:rPr lang="zh-CN" altLang="zh-CN"/>
              <a:t>	那么Huffman编码只能给该信符分配符分配</a:t>
            </a:r>
            <a:r>
              <a:rPr lang="zh-CN" altLang="zh-CN" b="1"/>
              <a:t>1</a:t>
            </a:r>
            <a:r>
              <a:rPr lang="zh-CN" altLang="zh-CN"/>
              <a:t>或</a:t>
            </a:r>
            <a:r>
              <a:rPr lang="zh-CN" altLang="zh-CN" b="1"/>
              <a:t>2</a:t>
            </a:r>
            <a:r>
              <a:rPr lang="zh-CN" altLang="zh-CN"/>
              <a:t>比特，算术编码则克服了这一问题。</a:t>
            </a:r>
          </a:p>
          <a:p>
            <a:pPr eaLnBrk="1" hangingPunct="1">
              <a:buFont typeface="Wingdings" panose="05000000000000000000" pitchFamily="2" charset="2"/>
              <a:buNone/>
            </a:pPr>
            <a:r>
              <a:rPr lang="zh-CN" altLang="zh-CN"/>
              <a:t>	</a:t>
            </a:r>
          </a:p>
          <a:p>
            <a:pP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7" dur="500"/>
                                        <p:tgtEl>
                                          <p:spTgt spid="60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2" dur="500"/>
                                        <p:tgtEl>
                                          <p:spTgt spid="6041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5" dur="500"/>
                                        <p:tgtEl>
                                          <p:spTgt spid="60419">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0419">
                                            <p:txEl>
                                              <p:pRg st="6" end="6"/>
                                            </p:txEl>
                                          </p:spTgt>
                                        </p:tgtEl>
                                        <p:attrNameLst>
                                          <p:attrName>style.visibility</p:attrName>
                                        </p:attrNameLst>
                                      </p:cBhvr>
                                      <p:to>
                                        <p:strVal val="visible"/>
                                      </p:to>
                                    </p:set>
                                    <p:animEffect transition="in" filter="blinds(horizontal)">
                                      <p:cBhvr>
                                        <p:cTn id="28" dur="500"/>
                                        <p:tgtEl>
                                          <p:spTgt spid="60419">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0419">
                                            <p:txEl>
                                              <p:pRg st="7" end="7"/>
                                            </p:txEl>
                                          </p:spTgt>
                                        </p:tgtEl>
                                        <p:attrNameLst>
                                          <p:attrName>style.visibility</p:attrName>
                                        </p:attrNameLst>
                                      </p:cBhvr>
                                      <p:to>
                                        <p:strVal val="visible"/>
                                      </p:to>
                                    </p:set>
                                    <p:animEffect transition="in" filter="blinds(horizontal)">
                                      <p:cBhvr>
                                        <p:cTn id="31" dur="500"/>
                                        <p:tgtEl>
                                          <p:spTgt spid="60419">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0419">
                                            <p:txEl>
                                              <p:pRg st="8" end="8"/>
                                            </p:txEl>
                                          </p:spTgt>
                                        </p:tgtEl>
                                        <p:attrNameLst>
                                          <p:attrName>style.visibility</p:attrName>
                                        </p:attrNameLst>
                                      </p:cBhvr>
                                      <p:to>
                                        <p:strVal val="visible"/>
                                      </p:to>
                                    </p:set>
                                    <p:animEffect transition="in" filter="blinds(horizontal)">
                                      <p:cBhvr>
                                        <p:cTn id="34" dur="500"/>
                                        <p:tgtEl>
                                          <p:spTgt spid="60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a:extLst>
              <a:ext uri="{FF2B5EF4-FFF2-40B4-BE49-F238E27FC236}">
                <a16:creationId xmlns:a16="http://schemas.microsoft.com/office/drawing/2014/main" id="{C629A4B9-1AC8-41B9-8B69-4D4E3C9A6409}"/>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58371" name="灯片编号占位符 5">
            <a:extLst>
              <a:ext uri="{FF2B5EF4-FFF2-40B4-BE49-F238E27FC236}">
                <a16:creationId xmlns:a16="http://schemas.microsoft.com/office/drawing/2014/main" id="{BEFEA1AC-3D42-4217-B4AB-975FA456047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04EAEA8-9C12-4E09-8CA3-BBCD2DD5221E}" type="slidenum">
              <a:rPr lang="zh-CN" altLang="zh-CN" sz="1200">
                <a:solidFill>
                  <a:schemeClr val="tx1"/>
                </a:solidFill>
              </a:rPr>
              <a:pPr/>
              <a:t>47</a:t>
            </a:fld>
            <a:endParaRPr lang="zh-CN" altLang="zh-CN" sz="1200">
              <a:solidFill>
                <a:schemeClr val="tx1"/>
              </a:solidFill>
            </a:endParaRPr>
          </a:p>
        </p:txBody>
      </p:sp>
      <p:sp>
        <p:nvSpPr>
          <p:cNvPr id="58372" name="Rectangle 2">
            <a:extLst>
              <a:ext uri="{FF2B5EF4-FFF2-40B4-BE49-F238E27FC236}">
                <a16:creationId xmlns:a16="http://schemas.microsoft.com/office/drawing/2014/main" id="{80703208-8048-4937-8E85-F66DD55EC852}"/>
              </a:ext>
            </a:extLst>
          </p:cNvPr>
          <p:cNvSpPr>
            <a:spLocks noGrp="1" noChangeArrowheads="1"/>
          </p:cNvSpPr>
          <p:nvPr>
            <p:ph type="title"/>
          </p:nvPr>
        </p:nvSpPr>
        <p:spPr/>
        <p:txBody>
          <a:bodyPr/>
          <a:lstStyle/>
          <a:p>
            <a:pPr eaLnBrk="1" hangingPunct="1"/>
            <a:r>
              <a:rPr lang="zh-CN" altLang="zh-CN"/>
              <a:t>算术编码步骤</a:t>
            </a:r>
          </a:p>
        </p:txBody>
      </p:sp>
      <p:sp>
        <p:nvSpPr>
          <p:cNvPr id="58373" name="Rectangle 3">
            <a:extLst>
              <a:ext uri="{FF2B5EF4-FFF2-40B4-BE49-F238E27FC236}">
                <a16:creationId xmlns:a16="http://schemas.microsoft.com/office/drawing/2014/main" id="{1933F50B-D9F6-4CA4-AA52-6990A4038B34}"/>
              </a:ext>
            </a:extLst>
          </p:cNvPr>
          <p:cNvSpPr>
            <a:spLocks noGrp="1" noChangeArrowheads="1"/>
          </p:cNvSpPr>
          <p:nvPr>
            <p:ph type="body" idx="1"/>
          </p:nvPr>
        </p:nvSpPr>
        <p:spPr>
          <a:xfrm>
            <a:off x="566738" y="1142926"/>
            <a:ext cx="8001000" cy="5105400"/>
          </a:xfrm>
        </p:spPr>
        <p:txBody>
          <a:bodyPr/>
          <a:lstStyle/>
          <a:p>
            <a:pPr eaLnBrk="1" hangingPunct="1">
              <a:lnSpc>
                <a:spcPct val="95000"/>
              </a:lnSpc>
              <a:spcBef>
                <a:spcPct val="50000"/>
              </a:spcBef>
            </a:pPr>
            <a:r>
              <a:rPr lang="zh-CN" altLang="zh-CN" b="1">
                <a:solidFill>
                  <a:srgbClr val="FF0000"/>
                </a:solidFill>
              </a:rPr>
              <a:t>算术编码用到两个基本参数</a:t>
            </a:r>
            <a:r>
              <a:rPr lang="zh-CN" altLang="zh-CN"/>
              <a:t>：</a:t>
            </a:r>
            <a:r>
              <a:rPr lang="zh-CN" altLang="zh-CN">
                <a:solidFill>
                  <a:srgbClr val="0000FF"/>
                </a:solidFill>
              </a:rPr>
              <a:t>符号的概率</a:t>
            </a:r>
            <a:r>
              <a:rPr lang="zh-CN" altLang="zh-CN"/>
              <a:t>和它的</a:t>
            </a:r>
            <a:r>
              <a:rPr lang="zh-CN" altLang="zh-CN">
                <a:solidFill>
                  <a:srgbClr val="0000FF"/>
                </a:solidFill>
              </a:rPr>
              <a:t>编码区间</a:t>
            </a:r>
            <a:r>
              <a:rPr lang="zh-CN" altLang="zh-CN"/>
              <a:t>。</a:t>
            </a:r>
          </a:p>
          <a:p>
            <a:pPr lvl="1" eaLnBrk="1" hangingPunct="1">
              <a:lnSpc>
                <a:spcPct val="95000"/>
              </a:lnSpc>
              <a:spcBef>
                <a:spcPct val="50000"/>
              </a:spcBef>
            </a:pPr>
            <a:r>
              <a:rPr lang="zh-CN" altLang="zh-CN"/>
              <a:t>信源符号的概率</a:t>
            </a:r>
            <a:r>
              <a:rPr lang="zh-CN" altLang="en-US"/>
              <a:t>：</a:t>
            </a:r>
            <a:r>
              <a:rPr lang="zh-CN" altLang="zh-CN"/>
              <a:t>决定压缩编码的效率，也决定编码过程中信源符号在</a:t>
            </a:r>
            <a:r>
              <a:rPr lang="zh-CN" altLang="zh-CN" b="1"/>
              <a:t>0</a:t>
            </a:r>
            <a:r>
              <a:rPr lang="zh-CN" altLang="zh-CN"/>
              <a:t>到</a:t>
            </a:r>
            <a:r>
              <a:rPr lang="zh-CN" altLang="zh-CN" b="1"/>
              <a:t>1</a:t>
            </a:r>
            <a:r>
              <a:rPr lang="zh-CN" altLang="zh-CN"/>
              <a:t>之间的区间；</a:t>
            </a:r>
          </a:p>
          <a:p>
            <a:pPr lvl="1" eaLnBrk="1" hangingPunct="1">
              <a:lnSpc>
                <a:spcPct val="95000"/>
              </a:lnSpc>
              <a:spcBef>
                <a:spcPct val="50000"/>
              </a:spcBef>
            </a:pPr>
            <a:r>
              <a:rPr lang="zh-CN" altLang="zh-CN"/>
              <a:t>编码过程中的区间</a:t>
            </a:r>
            <a:r>
              <a:rPr lang="zh-CN" altLang="en-US"/>
              <a:t>：</a:t>
            </a:r>
            <a:r>
              <a:rPr lang="zh-CN" altLang="zh-CN"/>
              <a:t>决定了符号压缩后的输出.</a:t>
            </a:r>
            <a:endParaRPr lang="zh-CN" altLang="zh-CN" b="1"/>
          </a:p>
          <a:p>
            <a:pPr eaLnBrk="1" hangingPunct="1">
              <a:lnSpc>
                <a:spcPct val="95000"/>
              </a:lnSpc>
              <a:spcBef>
                <a:spcPct val="50000"/>
              </a:spcBef>
            </a:pPr>
            <a:r>
              <a:rPr lang="zh-CN" altLang="zh-CN" b="1">
                <a:solidFill>
                  <a:srgbClr val="FF0000"/>
                </a:solidFill>
              </a:rPr>
              <a:t>步骤</a:t>
            </a:r>
            <a:r>
              <a:rPr lang="zh-CN" altLang="zh-CN" b="1"/>
              <a:t>：</a:t>
            </a:r>
          </a:p>
          <a:p>
            <a:pPr lvl="1" eaLnBrk="1" hangingPunct="1">
              <a:lnSpc>
                <a:spcPct val="95000"/>
              </a:lnSpc>
              <a:spcBef>
                <a:spcPct val="50000"/>
              </a:spcBef>
            </a:pPr>
            <a:r>
              <a:rPr lang="zh-CN" altLang="zh-CN" b="1">
                <a:latin typeface="Arial" panose="020B0604020202020204" pitchFamily="34" charset="0"/>
              </a:rPr>
              <a:t>“</a:t>
            </a:r>
            <a:r>
              <a:rPr lang="zh-CN" altLang="zh-CN"/>
              <a:t>当前区间</a:t>
            </a:r>
            <a:r>
              <a:rPr lang="zh-CN" altLang="zh-CN" b="1">
                <a:latin typeface="Arial" panose="020B0604020202020204" pitchFamily="34" charset="0"/>
              </a:rPr>
              <a:t>”</a:t>
            </a:r>
            <a:r>
              <a:rPr lang="zh-CN" altLang="zh-CN"/>
              <a:t>初始化为[0,1);</a:t>
            </a:r>
          </a:p>
          <a:p>
            <a:pPr lvl="1" eaLnBrk="1" hangingPunct="1">
              <a:lnSpc>
                <a:spcPct val="95000"/>
              </a:lnSpc>
              <a:spcBef>
                <a:spcPct val="50000"/>
              </a:spcBef>
            </a:pPr>
            <a:r>
              <a:rPr lang="zh-CN" altLang="zh-CN"/>
              <a:t>对于输入信息流中的每个符号，编码器执行如下两个步骤：</a:t>
            </a:r>
          </a:p>
          <a:p>
            <a:pPr lvl="2" eaLnBrk="1" hangingPunct="1">
              <a:lnSpc>
                <a:spcPct val="95000"/>
              </a:lnSpc>
              <a:spcBef>
                <a:spcPct val="50000"/>
              </a:spcBef>
            </a:pPr>
            <a:r>
              <a:rPr lang="zh-CN" altLang="zh-CN" b="1">
                <a:solidFill>
                  <a:srgbClr val="0000FF"/>
                </a:solidFill>
              </a:rPr>
              <a:t>将</a:t>
            </a:r>
            <a:r>
              <a:rPr lang="zh-CN" altLang="zh-CN" b="1">
                <a:solidFill>
                  <a:srgbClr val="0000FF"/>
                </a:solidFill>
                <a:latin typeface="Arial" panose="020B0604020202020204" pitchFamily="34" charset="0"/>
              </a:rPr>
              <a:t>“</a:t>
            </a:r>
            <a:r>
              <a:rPr lang="zh-CN" altLang="zh-CN" b="1">
                <a:solidFill>
                  <a:srgbClr val="0000FF"/>
                </a:solidFill>
              </a:rPr>
              <a:t>当前区间</a:t>
            </a:r>
            <a:r>
              <a:rPr lang="zh-CN" altLang="zh-CN" b="1">
                <a:solidFill>
                  <a:srgbClr val="0000FF"/>
                </a:solidFill>
                <a:latin typeface="Arial" panose="020B0604020202020204" pitchFamily="34" charset="0"/>
              </a:rPr>
              <a:t>”</a:t>
            </a:r>
            <a:r>
              <a:rPr lang="zh-CN" altLang="zh-CN" b="1">
                <a:solidFill>
                  <a:srgbClr val="0000FF"/>
                </a:solidFill>
              </a:rPr>
              <a:t>分成子区间，该子区间的长度正比于符号的概率；</a:t>
            </a:r>
          </a:p>
          <a:p>
            <a:pPr lvl="2" eaLnBrk="1" hangingPunct="1">
              <a:lnSpc>
                <a:spcPct val="95000"/>
              </a:lnSpc>
              <a:spcBef>
                <a:spcPct val="50000"/>
              </a:spcBef>
            </a:pPr>
            <a:r>
              <a:rPr lang="zh-CN" altLang="zh-CN" b="1">
                <a:solidFill>
                  <a:srgbClr val="0000FF"/>
                </a:solidFill>
              </a:rPr>
              <a:t>选择下一个符号对应的子区间，并使它成为新的</a:t>
            </a:r>
            <a:r>
              <a:rPr lang="zh-CN" altLang="zh-CN" b="1">
                <a:solidFill>
                  <a:srgbClr val="0000FF"/>
                </a:solidFill>
                <a:latin typeface="Arial" panose="020B0604020202020204" pitchFamily="34" charset="0"/>
              </a:rPr>
              <a:t>“</a:t>
            </a:r>
            <a:r>
              <a:rPr lang="zh-CN" altLang="zh-CN" b="1">
                <a:solidFill>
                  <a:srgbClr val="0000FF"/>
                </a:solidFill>
              </a:rPr>
              <a:t>当前区间</a:t>
            </a:r>
            <a:r>
              <a:rPr lang="zh-CN" altLang="zh-CN" b="1">
                <a:solidFill>
                  <a:srgbClr val="0000FF"/>
                </a:solidFill>
                <a:latin typeface="Arial" panose="020B0604020202020204" pitchFamily="34" charset="0"/>
              </a:rPr>
              <a:t>”</a:t>
            </a:r>
            <a:endParaRPr lang="zh-CN" altLang="zh-CN" b="1">
              <a:solidFill>
                <a:srgbClr val="0000FF"/>
              </a:solidFill>
            </a:endParaRPr>
          </a:p>
          <a:p>
            <a:pPr lvl="1" eaLnBrk="1" hangingPunct="1">
              <a:lnSpc>
                <a:spcPct val="95000"/>
              </a:lnSpc>
              <a:spcBef>
                <a:spcPct val="50000"/>
              </a:spcBef>
              <a:buFont typeface="Wingdings" panose="05000000000000000000" pitchFamily="2" charset="2"/>
              <a:buNone/>
            </a:pPr>
            <a:r>
              <a:rPr lang="zh-CN" altLang="zh-CN"/>
              <a:t>	当每个符号被处理的时候，分配给该符号的区间就变窄，随着编码过程的进行，区间就越来越窄。</a:t>
            </a:r>
          </a:p>
          <a:p>
            <a:pPr lvl="1" eaLnBrk="1" hangingPunct="1">
              <a:lnSpc>
                <a:spcPct val="95000"/>
              </a:lnSpc>
              <a:spcBef>
                <a:spcPct val="50000"/>
              </a:spcBef>
            </a:pPr>
            <a:r>
              <a:rPr lang="zh-CN" altLang="zh-CN"/>
              <a:t>将整个消息处理后，在</a:t>
            </a:r>
            <a:r>
              <a:rPr lang="zh-CN" altLang="zh-CN" b="1">
                <a:latin typeface="Arial" panose="020B0604020202020204" pitchFamily="34" charset="0"/>
              </a:rPr>
              <a:t>“</a:t>
            </a:r>
            <a:r>
              <a:rPr lang="zh-CN" altLang="zh-CN"/>
              <a:t>当前区间</a:t>
            </a:r>
            <a:r>
              <a:rPr lang="zh-CN" altLang="zh-CN" b="1">
                <a:latin typeface="Arial" panose="020B0604020202020204" pitchFamily="34" charset="0"/>
              </a:rPr>
              <a:t>”</a:t>
            </a:r>
            <a:r>
              <a:rPr lang="zh-CN" altLang="zh-CN"/>
              <a:t>中任取一个数，该数就是输入信息流的算术编码。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4">
            <a:extLst>
              <a:ext uri="{FF2B5EF4-FFF2-40B4-BE49-F238E27FC236}">
                <a16:creationId xmlns:a16="http://schemas.microsoft.com/office/drawing/2014/main" id="{A984488D-EA18-4B3C-9A9B-B6C92E95B645}"/>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59395" name="灯片编号占位符 6">
            <a:extLst>
              <a:ext uri="{FF2B5EF4-FFF2-40B4-BE49-F238E27FC236}">
                <a16:creationId xmlns:a16="http://schemas.microsoft.com/office/drawing/2014/main" id="{B2541075-2966-4BF5-BA3E-1A57A11906E5}"/>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32AC18FD-4886-416E-86CC-A7334E02B76C}" type="slidenum">
              <a:rPr lang="zh-CN" altLang="zh-CN" sz="1200">
                <a:solidFill>
                  <a:schemeClr val="tx1"/>
                </a:solidFill>
              </a:rPr>
              <a:pPr/>
              <a:t>48</a:t>
            </a:fld>
            <a:endParaRPr lang="zh-CN" altLang="zh-CN" sz="1200">
              <a:solidFill>
                <a:schemeClr val="tx1"/>
              </a:solidFill>
            </a:endParaRPr>
          </a:p>
        </p:txBody>
      </p:sp>
      <p:pic>
        <p:nvPicPr>
          <p:cNvPr id="59396" name="Picture 2" descr="未命名">
            <a:extLst>
              <a:ext uri="{FF2B5EF4-FFF2-40B4-BE49-F238E27FC236}">
                <a16:creationId xmlns:a16="http://schemas.microsoft.com/office/drawing/2014/main" id="{2339FC7C-748D-4D1D-92AE-4E16C6E2D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3">
            <a:extLst>
              <a:ext uri="{FF2B5EF4-FFF2-40B4-BE49-F238E27FC236}">
                <a16:creationId xmlns:a16="http://schemas.microsoft.com/office/drawing/2014/main" id="{59F3D56C-3FC0-4711-B30E-03CE7CF76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200"/>
            <a:ext cx="853440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8" name="AutoShape 4">
            <a:extLst>
              <a:ext uri="{FF2B5EF4-FFF2-40B4-BE49-F238E27FC236}">
                <a16:creationId xmlns:a16="http://schemas.microsoft.com/office/drawing/2014/main" id="{B5946001-698C-4747-A3E2-346877772392}"/>
              </a:ext>
            </a:extLst>
          </p:cNvPr>
          <p:cNvSpPr>
            <a:spLocks noChangeArrowheads="1"/>
          </p:cNvSpPr>
          <p:nvPr/>
        </p:nvSpPr>
        <p:spPr bwMode="auto">
          <a:xfrm>
            <a:off x="762000" y="4191000"/>
            <a:ext cx="3733800" cy="457200"/>
          </a:xfrm>
          <a:prstGeom prst="wedgeRectCallout">
            <a:avLst>
              <a:gd name="adj1" fmla="val -47662"/>
              <a:gd name="adj2" fmla="val -15208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Probabilities of each source symbol</a:t>
            </a:r>
          </a:p>
        </p:txBody>
      </p:sp>
      <p:sp>
        <p:nvSpPr>
          <p:cNvPr id="59399" name="Rectangle 5">
            <a:extLst>
              <a:ext uri="{FF2B5EF4-FFF2-40B4-BE49-F238E27FC236}">
                <a16:creationId xmlns:a16="http://schemas.microsoft.com/office/drawing/2014/main" id="{2394F0DF-D268-4106-A17C-50DD2ABCBFBA}"/>
              </a:ext>
            </a:extLst>
          </p:cNvPr>
          <p:cNvSpPr>
            <a:spLocks noGrp="1" noChangeArrowheads="1"/>
          </p:cNvSpPr>
          <p:nvPr>
            <p:ph type="title"/>
          </p:nvPr>
        </p:nvSpPr>
        <p:spPr/>
        <p:txBody>
          <a:bodyPr/>
          <a:lstStyle/>
          <a:p>
            <a:pPr eaLnBrk="1" hangingPunct="1"/>
            <a:r>
              <a:rPr lang="zh-CN" altLang="zh-CN"/>
              <a:t>算术编码举例</a:t>
            </a:r>
          </a:p>
        </p:txBody>
      </p:sp>
      <p:pic>
        <p:nvPicPr>
          <p:cNvPr id="59401" name="Picture 7">
            <a:extLst>
              <a:ext uri="{FF2B5EF4-FFF2-40B4-BE49-F238E27FC236}">
                <a16:creationId xmlns:a16="http://schemas.microsoft.com/office/drawing/2014/main" id="{E2281689-A1D0-4A9F-9361-8B2A23511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505" y="4952918"/>
            <a:ext cx="818137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402" name="Text Box 8">
            <a:extLst>
              <a:ext uri="{FF2B5EF4-FFF2-40B4-BE49-F238E27FC236}">
                <a16:creationId xmlns:a16="http://schemas.microsoft.com/office/drawing/2014/main" id="{E4B5A118-F86E-4DA2-A966-C1855FA25A2A}"/>
              </a:ext>
            </a:extLst>
          </p:cNvPr>
          <p:cNvSpPr txBox="1">
            <a:spLocks noChangeArrowheads="1"/>
          </p:cNvSpPr>
          <p:nvPr/>
        </p:nvSpPr>
        <p:spPr bwMode="auto">
          <a:xfrm>
            <a:off x="5791200" y="4180706"/>
            <a:ext cx="3276600" cy="1804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sz="2000">
                <a:solidFill>
                  <a:srgbClr val="800000"/>
                </a:solidFill>
                <a:latin typeface="Verdana" panose="020B0604030504040204" pitchFamily="34" charset="0"/>
                <a:ea typeface="宋体" panose="02010600030101010101" pitchFamily="2" charset="-122"/>
              </a:defRPr>
            </a:lvl1pPr>
            <a:lvl2pPr marL="800100" indent="-342900">
              <a:defRPr sz="2000">
                <a:solidFill>
                  <a:srgbClr val="800000"/>
                </a:solidFill>
                <a:latin typeface="Verdana" panose="020B0604030504040204" pitchFamily="34" charset="0"/>
                <a:ea typeface="宋体" panose="02010600030101010101" pitchFamily="2" charset="-122"/>
              </a:defRPr>
            </a:lvl2pPr>
            <a:lvl3pPr marL="1257300" indent="-342900">
              <a:defRPr sz="2000">
                <a:solidFill>
                  <a:srgbClr val="800000"/>
                </a:solidFill>
                <a:latin typeface="Verdana" panose="020B0604030504040204" pitchFamily="34" charset="0"/>
                <a:ea typeface="宋体" panose="02010600030101010101" pitchFamily="2" charset="-122"/>
              </a:defRPr>
            </a:lvl3pPr>
            <a:lvl4pPr marL="1714500" indent="-342900">
              <a:defRPr sz="2000">
                <a:solidFill>
                  <a:srgbClr val="800000"/>
                </a:solidFill>
                <a:latin typeface="Verdana" panose="020B0604030504040204" pitchFamily="34" charset="0"/>
                <a:ea typeface="宋体" panose="02010600030101010101" pitchFamily="2" charset="-122"/>
              </a:defRPr>
            </a:lvl4pPr>
            <a:lvl5pPr marL="2171700" indent="-342900">
              <a:defRPr sz="2000">
                <a:solidFill>
                  <a:srgbClr val="800000"/>
                </a:solidFill>
                <a:latin typeface="Verdana" panose="020B0604030504040204" pitchFamily="34" charset="0"/>
                <a:ea typeface="宋体" panose="02010600030101010101" pitchFamily="2" charset="-122"/>
              </a:defRPr>
            </a:lvl5pPr>
            <a:lvl6pPr marL="2628900" indent="-3429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3086100" indent="-3429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543300" indent="-3429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4000500" indent="-3429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spcBef>
                <a:spcPct val="20000"/>
              </a:spcBef>
              <a:buClr>
                <a:srgbClr val="663300"/>
              </a:buClr>
              <a:buSzPct val="80000"/>
              <a:buFont typeface="Wingdings" panose="05000000000000000000" pitchFamily="2" charset="2"/>
              <a:buAutoNum type="arabicPeriod"/>
            </a:pPr>
            <a:r>
              <a:rPr lang="zh-CN" altLang="zh-CN" sz="1800"/>
              <a:t>将</a:t>
            </a:r>
            <a:r>
              <a:rPr lang="zh-CN" altLang="zh-CN" sz="1800" b="1">
                <a:latin typeface="Arial" panose="020B0604020202020204" pitchFamily="34" charset="0"/>
              </a:rPr>
              <a:t>“</a:t>
            </a:r>
            <a:r>
              <a:rPr lang="zh-CN" altLang="zh-CN" sz="1800"/>
              <a:t>当前区间</a:t>
            </a:r>
            <a:r>
              <a:rPr lang="zh-CN" altLang="zh-CN" sz="1800" b="1">
                <a:latin typeface="Arial" panose="020B0604020202020204" pitchFamily="34" charset="0"/>
              </a:rPr>
              <a:t>”</a:t>
            </a:r>
            <a:r>
              <a:rPr lang="zh-CN" altLang="zh-CN" sz="1800"/>
              <a:t>分成子区间，该子区间的长度正比于符号的概率；</a:t>
            </a:r>
          </a:p>
          <a:p>
            <a:pPr eaLnBrk="1" hangingPunct="1">
              <a:spcBef>
                <a:spcPct val="20000"/>
              </a:spcBef>
              <a:buClr>
                <a:srgbClr val="663300"/>
              </a:buClr>
              <a:buSzPct val="80000"/>
              <a:buFont typeface="Wingdings" panose="05000000000000000000" pitchFamily="2" charset="2"/>
              <a:buAutoNum type="arabicPeriod"/>
            </a:pPr>
            <a:r>
              <a:rPr lang="zh-CN" altLang="zh-CN" sz="1800"/>
              <a:t>选择下一个符号对应的子区间，并使它成为新的</a:t>
            </a:r>
            <a:r>
              <a:rPr lang="zh-CN" altLang="zh-CN" sz="1800" b="1">
                <a:latin typeface="Arial" panose="020B0604020202020204" pitchFamily="34" charset="0"/>
              </a:rPr>
              <a:t>“</a:t>
            </a:r>
            <a:r>
              <a:rPr lang="zh-CN" altLang="zh-CN" sz="1800"/>
              <a:t>当前区间</a:t>
            </a:r>
            <a:r>
              <a:rPr lang="zh-CN" altLang="zh-CN" sz="1800" b="1">
                <a:latin typeface="Arial" panose="020B0604020202020204" pitchFamily="34" charset="0"/>
              </a:rPr>
              <a:t>”</a:t>
            </a:r>
            <a:endParaRPr lang="zh-CN"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DFAFC420-DE06-424B-A7CD-48754F748D3F}"/>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60419" name="灯片编号占位符 5">
            <a:extLst>
              <a:ext uri="{FF2B5EF4-FFF2-40B4-BE49-F238E27FC236}">
                <a16:creationId xmlns:a16="http://schemas.microsoft.com/office/drawing/2014/main" id="{6278EE48-D80D-4EFC-97FB-ED2AC64FEB00}"/>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609D54B-1684-456F-8F9D-26FA1C31E7DD}" type="slidenum">
              <a:rPr lang="zh-CN" altLang="zh-CN" sz="1200">
                <a:solidFill>
                  <a:schemeClr val="tx1"/>
                </a:solidFill>
              </a:rPr>
              <a:pPr/>
              <a:t>49</a:t>
            </a:fld>
            <a:endParaRPr lang="zh-CN" altLang="zh-CN" sz="1200">
              <a:solidFill>
                <a:schemeClr val="tx1"/>
              </a:solidFill>
            </a:endParaRPr>
          </a:p>
        </p:txBody>
      </p:sp>
      <p:sp>
        <p:nvSpPr>
          <p:cNvPr id="60420" name="Rectangle 2">
            <a:extLst>
              <a:ext uri="{FF2B5EF4-FFF2-40B4-BE49-F238E27FC236}">
                <a16:creationId xmlns:a16="http://schemas.microsoft.com/office/drawing/2014/main" id="{04ABFC5A-22A7-4E15-80EE-265C3316A787}"/>
              </a:ext>
            </a:extLst>
          </p:cNvPr>
          <p:cNvSpPr>
            <a:spLocks noGrp="1" noChangeArrowheads="1"/>
          </p:cNvSpPr>
          <p:nvPr>
            <p:ph type="title"/>
          </p:nvPr>
        </p:nvSpPr>
        <p:spPr/>
        <p:txBody>
          <a:bodyPr/>
          <a:lstStyle/>
          <a:p>
            <a:pPr eaLnBrk="1" hangingPunct="1"/>
            <a:r>
              <a:rPr lang="zh-CN" altLang="zh-CN"/>
              <a:t>算术编码举例</a:t>
            </a:r>
          </a:p>
        </p:txBody>
      </p:sp>
      <p:sp>
        <p:nvSpPr>
          <p:cNvPr id="60421" name="Rectangle 3">
            <a:extLst>
              <a:ext uri="{FF2B5EF4-FFF2-40B4-BE49-F238E27FC236}">
                <a16:creationId xmlns:a16="http://schemas.microsoft.com/office/drawing/2014/main" id="{067F80AF-61AC-4244-A971-FC6096CCC1B8}"/>
              </a:ext>
            </a:extLst>
          </p:cNvPr>
          <p:cNvSpPr>
            <a:spLocks noGrp="1" noChangeArrowheads="1"/>
          </p:cNvSpPr>
          <p:nvPr>
            <p:ph type="body" idx="1"/>
          </p:nvPr>
        </p:nvSpPr>
        <p:spPr>
          <a:xfrm>
            <a:off x="566738" y="1066800"/>
            <a:ext cx="8424746" cy="4953000"/>
          </a:xfrm>
        </p:spPr>
        <p:txBody>
          <a:bodyPr/>
          <a:lstStyle/>
          <a:p>
            <a:pPr eaLnBrk="1" hangingPunct="1">
              <a:lnSpc>
                <a:spcPct val="80000"/>
              </a:lnSpc>
            </a:pPr>
            <a:r>
              <a:rPr lang="zh-CN" altLang="zh-CN" sz="1800" b="1"/>
              <a:t>符号   概率     区间</a:t>
            </a:r>
          </a:p>
          <a:p>
            <a:pPr eaLnBrk="1" hangingPunct="1">
              <a:lnSpc>
                <a:spcPct val="80000"/>
              </a:lnSpc>
              <a:buFont typeface="Wingdings" panose="05000000000000000000" pitchFamily="2" charset="2"/>
              <a:buNone/>
            </a:pPr>
            <a:r>
              <a:rPr lang="en-US" altLang="zh-CN" sz="1800"/>
              <a:t>	</a:t>
            </a:r>
            <a:r>
              <a:rPr lang="zh-CN" altLang="zh-CN" sz="1800"/>
              <a:t>00      0.1     [0，0.1</a:t>
            </a:r>
            <a:r>
              <a:rPr lang="zh-CN" altLang="zh-CN" sz="1800">
                <a:sym typeface="Symbol" panose="05050102010706020507" pitchFamily="18" charset="2"/>
              </a:rPr>
              <a:t></a:t>
            </a:r>
            <a:endParaRPr lang="zh-CN" altLang="zh-CN" sz="1800"/>
          </a:p>
          <a:p>
            <a:pPr eaLnBrk="1" hangingPunct="1">
              <a:lnSpc>
                <a:spcPct val="80000"/>
              </a:lnSpc>
              <a:buFont typeface="Wingdings" panose="05000000000000000000" pitchFamily="2" charset="2"/>
              <a:buNone/>
            </a:pPr>
            <a:r>
              <a:rPr lang="en-US" altLang="zh-CN" sz="1800"/>
              <a:t>	</a:t>
            </a:r>
            <a:r>
              <a:rPr lang="zh-CN" altLang="zh-CN" sz="1800"/>
              <a:t>01      0.3     [0.1，0.4</a:t>
            </a:r>
            <a:r>
              <a:rPr lang="zh-CN" altLang="zh-CN" sz="1800">
                <a:sym typeface="Symbol" panose="05050102010706020507" pitchFamily="18" charset="2"/>
              </a:rPr>
              <a:t></a:t>
            </a:r>
            <a:endParaRPr lang="zh-CN" altLang="zh-CN" sz="1800"/>
          </a:p>
          <a:p>
            <a:pPr eaLnBrk="1" hangingPunct="1">
              <a:lnSpc>
                <a:spcPct val="80000"/>
              </a:lnSpc>
              <a:buFont typeface="Wingdings" panose="05000000000000000000" pitchFamily="2" charset="2"/>
              <a:buNone/>
            </a:pPr>
            <a:r>
              <a:rPr lang="en-US" altLang="zh-CN" sz="1800"/>
              <a:t>	</a:t>
            </a:r>
            <a:r>
              <a:rPr lang="zh-CN" altLang="zh-CN" sz="1800"/>
              <a:t>10      0.4     [0.4，0.8</a:t>
            </a:r>
            <a:r>
              <a:rPr lang="zh-CN" altLang="zh-CN" sz="1800">
                <a:sym typeface="Symbol" panose="05050102010706020507" pitchFamily="18" charset="2"/>
              </a:rPr>
              <a:t></a:t>
            </a:r>
            <a:endParaRPr lang="zh-CN" altLang="zh-CN" sz="1800"/>
          </a:p>
          <a:p>
            <a:pPr eaLnBrk="1" hangingPunct="1">
              <a:lnSpc>
                <a:spcPct val="80000"/>
              </a:lnSpc>
              <a:buFont typeface="Wingdings" panose="05000000000000000000" pitchFamily="2" charset="2"/>
              <a:buNone/>
            </a:pPr>
            <a:r>
              <a:rPr lang="en-US" altLang="zh-CN" sz="1800"/>
              <a:t>	</a:t>
            </a:r>
            <a:r>
              <a:rPr lang="zh-CN" altLang="zh-CN" sz="1800"/>
              <a:t>11      0.2     [0.8，1.0</a:t>
            </a:r>
            <a:r>
              <a:rPr lang="zh-CN" altLang="zh-CN" sz="1800">
                <a:sym typeface="Symbol" panose="05050102010706020507" pitchFamily="18" charset="2"/>
              </a:rPr>
              <a:t></a:t>
            </a:r>
          </a:p>
          <a:p>
            <a:pPr eaLnBrk="1" hangingPunct="1">
              <a:lnSpc>
                <a:spcPct val="80000"/>
              </a:lnSpc>
              <a:buFont typeface="Wingdings" panose="05000000000000000000" pitchFamily="2" charset="2"/>
              <a:buNone/>
            </a:pPr>
            <a:endParaRPr lang="zh-CN" altLang="zh-CN" sz="1800"/>
          </a:p>
          <a:p>
            <a:pPr eaLnBrk="1" hangingPunct="1">
              <a:lnSpc>
                <a:spcPct val="80000"/>
              </a:lnSpc>
            </a:pPr>
            <a:r>
              <a:rPr lang="zh-CN" altLang="zh-CN" sz="1800" b="1"/>
              <a:t>假设有一条消息</a:t>
            </a:r>
            <a:r>
              <a:rPr lang="zh-CN" altLang="zh-CN" sz="1800"/>
              <a:t>：01，11，10；</a:t>
            </a:r>
          </a:p>
          <a:p>
            <a:pPr eaLnBrk="1" hangingPunct="1">
              <a:lnSpc>
                <a:spcPct val="80000"/>
              </a:lnSpc>
              <a:buFont typeface="Wingdings" panose="05000000000000000000" pitchFamily="2" charset="2"/>
              <a:buNone/>
            </a:pPr>
            <a:endParaRPr lang="zh-CN" altLang="zh-CN" sz="1800"/>
          </a:p>
          <a:p>
            <a:pPr eaLnBrk="1" hangingPunct="1">
              <a:lnSpc>
                <a:spcPct val="80000"/>
              </a:lnSpc>
              <a:buFont typeface="Wingdings" panose="05000000000000000000" pitchFamily="2" charset="2"/>
              <a:buNone/>
            </a:pPr>
            <a:r>
              <a:rPr lang="zh-CN" altLang="en-US" sz="1800"/>
              <a:t>第</a:t>
            </a:r>
            <a:r>
              <a:rPr lang="en-US" altLang="zh-CN" sz="1800"/>
              <a:t>1</a:t>
            </a:r>
            <a:r>
              <a:rPr lang="zh-CN" altLang="en-US" sz="1800"/>
              <a:t>步：</a:t>
            </a:r>
            <a:r>
              <a:rPr lang="zh-CN" altLang="zh-CN" sz="1800"/>
              <a:t>01</a:t>
            </a:r>
            <a:r>
              <a:rPr lang="zh-CN" altLang="zh-CN" sz="1800">
                <a:sym typeface="Symbol" panose="05050102010706020507" pitchFamily="18" charset="2"/>
              </a:rPr>
              <a:t>区</a:t>
            </a:r>
            <a:r>
              <a:rPr lang="zh-CN" altLang="zh-CN" sz="1800"/>
              <a:t>间 =  [0.1，0.4</a:t>
            </a:r>
            <a:r>
              <a:rPr lang="zh-CN" altLang="zh-CN" sz="1800">
                <a:sym typeface="Symbol" panose="05050102010706020507" pitchFamily="18" charset="2"/>
              </a:rPr>
              <a:t></a:t>
            </a:r>
          </a:p>
          <a:p>
            <a:pPr eaLnBrk="1" hangingPunct="1">
              <a:lnSpc>
                <a:spcPct val="80000"/>
              </a:lnSpc>
              <a:buFont typeface="Wingdings" panose="05000000000000000000" pitchFamily="2" charset="2"/>
              <a:buNone/>
            </a:pPr>
            <a:endParaRPr lang="zh-CN" altLang="zh-CN" sz="1800"/>
          </a:p>
          <a:p>
            <a:pPr eaLnBrk="1" hangingPunct="1">
              <a:lnSpc>
                <a:spcPct val="80000"/>
              </a:lnSpc>
              <a:buNone/>
            </a:pPr>
            <a:r>
              <a:rPr lang="zh-CN" altLang="en-US" sz="1800"/>
              <a:t>第</a:t>
            </a:r>
            <a:r>
              <a:rPr lang="en-US" altLang="zh-CN" sz="1800"/>
              <a:t>2</a:t>
            </a:r>
            <a:r>
              <a:rPr lang="zh-CN" altLang="en-US" sz="1800"/>
              <a:t>步：</a:t>
            </a:r>
            <a:r>
              <a:rPr lang="zh-CN" altLang="zh-CN" sz="1800"/>
              <a:t>11</a:t>
            </a:r>
            <a:r>
              <a:rPr lang="zh-CN" altLang="zh-CN" sz="1800">
                <a:sym typeface="Symbol" panose="05050102010706020507" pitchFamily="18" charset="2"/>
              </a:rPr>
              <a:t>区</a:t>
            </a:r>
            <a:r>
              <a:rPr lang="zh-CN" altLang="zh-CN" sz="1800"/>
              <a:t>间 =  [0.1+(0.4-0.1) ×0.8，0.1+(0.4-0.1) × 1.0</a:t>
            </a:r>
            <a:r>
              <a:rPr lang="zh-CN" altLang="zh-CN" sz="1800">
                <a:sym typeface="Symbol" panose="05050102010706020507" pitchFamily="18" charset="2"/>
              </a:rPr>
              <a:t></a:t>
            </a:r>
            <a:r>
              <a:rPr lang="zh-CN" altLang="zh-CN" sz="1800"/>
              <a:t> </a:t>
            </a:r>
          </a:p>
          <a:p>
            <a:pPr eaLnBrk="1" hangingPunct="1">
              <a:lnSpc>
                <a:spcPct val="80000"/>
              </a:lnSpc>
              <a:buFont typeface="Wingdings" panose="05000000000000000000" pitchFamily="2" charset="2"/>
              <a:buNone/>
            </a:pPr>
            <a:r>
              <a:rPr lang="zh-CN" altLang="zh-CN" sz="1800"/>
              <a:t>  		  = [0.34，0.4</a:t>
            </a:r>
            <a:r>
              <a:rPr lang="zh-CN" altLang="zh-CN" sz="1800">
                <a:sym typeface="Symbol" panose="05050102010706020507" pitchFamily="18" charset="2"/>
              </a:rPr>
              <a:t></a:t>
            </a:r>
          </a:p>
          <a:p>
            <a:pPr eaLnBrk="1" hangingPunct="1">
              <a:lnSpc>
                <a:spcPct val="80000"/>
              </a:lnSpc>
              <a:buFont typeface="Wingdings" panose="05000000000000000000" pitchFamily="2" charset="2"/>
              <a:buNone/>
            </a:pPr>
            <a:endParaRPr lang="zh-CN" altLang="zh-CN" sz="1800">
              <a:sym typeface="Symbol" panose="05050102010706020507" pitchFamily="18" charset="2"/>
            </a:endParaRPr>
          </a:p>
          <a:p>
            <a:pPr eaLnBrk="1" hangingPunct="1">
              <a:lnSpc>
                <a:spcPct val="80000"/>
              </a:lnSpc>
              <a:buNone/>
            </a:pPr>
            <a:r>
              <a:rPr lang="zh-CN" altLang="en-US" sz="1800"/>
              <a:t>第</a:t>
            </a:r>
            <a:r>
              <a:rPr lang="en-US" altLang="zh-CN" sz="1800"/>
              <a:t>3</a:t>
            </a:r>
            <a:r>
              <a:rPr lang="zh-CN" altLang="en-US" sz="1800"/>
              <a:t>步：</a:t>
            </a:r>
            <a:r>
              <a:rPr lang="zh-CN" altLang="zh-CN" sz="1800"/>
              <a:t>00</a:t>
            </a:r>
            <a:r>
              <a:rPr lang="zh-CN" altLang="zh-CN" sz="1800">
                <a:sym typeface="Symbol" panose="05050102010706020507" pitchFamily="18" charset="2"/>
              </a:rPr>
              <a:t>区</a:t>
            </a:r>
            <a:r>
              <a:rPr lang="zh-CN" altLang="zh-CN" sz="1800"/>
              <a:t>间 =  [0.34+(0.4-0.34) × 0，0.34+(0.4-0.34) × 0.1</a:t>
            </a:r>
            <a:r>
              <a:rPr lang="zh-CN" altLang="zh-CN" sz="1800">
                <a:sym typeface="Symbol" panose="05050102010706020507" pitchFamily="18" charset="2"/>
              </a:rPr>
              <a:t></a:t>
            </a:r>
            <a:r>
              <a:rPr lang="zh-CN" altLang="zh-CN" sz="1800"/>
              <a:t> </a:t>
            </a:r>
          </a:p>
          <a:p>
            <a:pPr eaLnBrk="1" hangingPunct="1">
              <a:lnSpc>
                <a:spcPct val="80000"/>
              </a:lnSpc>
              <a:buFont typeface="Wingdings" panose="05000000000000000000" pitchFamily="2" charset="2"/>
              <a:buNone/>
            </a:pPr>
            <a:r>
              <a:rPr lang="zh-CN" altLang="zh-CN" sz="1800"/>
              <a:t>  		  = [0.34，0.346</a:t>
            </a:r>
            <a:r>
              <a:rPr lang="zh-CN" altLang="zh-CN" sz="1800">
                <a:sym typeface="Symbol" panose="05050102010706020507" pitchFamily="18" charset="2"/>
              </a:rPr>
              <a:t></a:t>
            </a:r>
            <a:endParaRPr lang="zh-CN" altLang="zh-CN" sz="1800"/>
          </a:p>
          <a:p>
            <a:pPr eaLnBrk="1" hangingPunct="1">
              <a:lnSpc>
                <a:spcPct val="80000"/>
              </a:lnSpc>
              <a:buFont typeface="Wingdings" panose="05000000000000000000" pitchFamily="2" charset="2"/>
              <a:buNone/>
            </a:pPr>
            <a:endParaRPr lang="zh-CN" altLang="zh-CN" sz="1800"/>
          </a:p>
          <a:p>
            <a:pPr eaLnBrk="1" hangingPunct="1">
              <a:lnSpc>
                <a:spcPct val="80000"/>
              </a:lnSpc>
            </a:pPr>
            <a:r>
              <a:rPr lang="zh-CN" altLang="zh-CN" sz="1800"/>
              <a:t>因此，消息被编码为</a:t>
            </a:r>
            <a:r>
              <a:rPr lang="zh-CN" altLang="zh-CN" sz="1800">
                <a:sym typeface="Symbol" panose="05050102010706020507" pitchFamily="18" charset="2"/>
              </a:rPr>
              <a:t>区</a:t>
            </a:r>
            <a:r>
              <a:rPr lang="zh-CN" altLang="zh-CN" sz="1800"/>
              <a:t>间[0.34，0.346</a:t>
            </a:r>
            <a:r>
              <a:rPr lang="zh-CN" altLang="zh-CN" sz="1800">
                <a:sym typeface="Symbol" panose="05050102010706020507" pitchFamily="18" charset="2"/>
              </a:rPr>
              <a:t></a:t>
            </a:r>
            <a:r>
              <a:rPr lang="zh-CN" altLang="zh-CN" sz="18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a:extLst>
              <a:ext uri="{FF2B5EF4-FFF2-40B4-BE49-F238E27FC236}">
                <a16:creationId xmlns:a16="http://schemas.microsoft.com/office/drawing/2014/main" id="{C038150E-60CC-42E3-8AA1-0C5656052F4E}"/>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8195" name="灯片编号占位符 5">
            <a:extLst>
              <a:ext uri="{FF2B5EF4-FFF2-40B4-BE49-F238E27FC236}">
                <a16:creationId xmlns:a16="http://schemas.microsoft.com/office/drawing/2014/main" id="{93AD1A8F-FD28-4AD9-B857-C6341AF703F1}"/>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24838C79-4A58-4D0C-857B-AA15DA8AE3E8}" type="slidenum">
              <a:rPr lang="zh-CN" altLang="zh-CN" sz="1200">
                <a:solidFill>
                  <a:schemeClr val="tx1"/>
                </a:solidFill>
              </a:rPr>
              <a:pPr/>
              <a:t>5</a:t>
            </a:fld>
            <a:endParaRPr lang="zh-CN" altLang="zh-CN" sz="1200">
              <a:solidFill>
                <a:schemeClr val="tx1"/>
              </a:solidFill>
            </a:endParaRPr>
          </a:p>
        </p:txBody>
      </p:sp>
      <p:sp>
        <p:nvSpPr>
          <p:cNvPr id="8196" name="Rectangle 2">
            <a:extLst>
              <a:ext uri="{FF2B5EF4-FFF2-40B4-BE49-F238E27FC236}">
                <a16:creationId xmlns:a16="http://schemas.microsoft.com/office/drawing/2014/main" id="{A7FEE093-1E70-43E1-9228-58FC0F2810F0}"/>
              </a:ext>
            </a:extLst>
          </p:cNvPr>
          <p:cNvSpPr>
            <a:spLocks noGrp="1" noChangeArrowheads="1"/>
          </p:cNvSpPr>
          <p:nvPr>
            <p:ph type="title"/>
          </p:nvPr>
        </p:nvSpPr>
        <p:spPr/>
        <p:txBody>
          <a:bodyPr/>
          <a:lstStyle/>
          <a:p>
            <a:pPr eaLnBrk="1" hangingPunct="1"/>
            <a:r>
              <a:rPr lang="zh-CN" altLang="zh-CN"/>
              <a:t>1 基本概念</a:t>
            </a:r>
          </a:p>
        </p:txBody>
      </p:sp>
      <p:sp>
        <p:nvSpPr>
          <p:cNvPr id="8197" name="Rectangle 3">
            <a:extLst>
              <a:ext uri="{FF2B5EF4-FFF2-40B4-BE49-F238E27FC236}">
                <a16:creationId xmlns:a16="http://schemas.microsoft.com/office/drawing/2014/main" id="{E868B5DC-C7DE-4C08-ADC4-C05C9AF12412}"/>
              </a:ext>
            </a:extLst>
          </p:cNvPr>
          <p:cNvSpPr>
            <a:spLocks noGrp="1" noChangeArrowheads="1"/>
          </p:cNvSpPr>
          <p:nvPr>
            <p:ph type="body" idx="1"/>
          </p:nvPr>
        </p:nvSpPr>
        <p:spPr/>
        <p:txBody>
          <a:bodyPr/>
          <a:lstStyle/>
          <a:p>
            <a:pPr eaLnBrk="1" hangingPunct="1">
              <a:buFont typeface="Wingdings" panose="05000000000000000000" pitchFamily="2" charset="2"/>
              <a:buNone/>
            </a:pPr>
            <a:r>
              <a:rPr lang="zh-CN" altLang="zh-CN" sz="2400"/>
              <a:t>1.1 图像压缩概念及分类</a:t>
            </a:r>
          </a:p>
          <a:p>
            <a:pPr eaLnBrk="1" hangingPunct="1">
              <a:buFont typeface="Wingdings" panose="05000000000000000000" pitchFamily="2" charset="2"/>
              <a:buNone/>
            </a:pPr>
            <a:r>
              <a:rPr lang="zh-CN" altLang="zh-CN" sz="2400"/>
              <a:t>1.2 图像冗余</a:t>
            </a:r>
          </a:p>
          <a:p>
            <a:pPr lvl="1" eaLnBrk="1" hangingPunct="1"/>
            <a:r>
              <a:rPr lang="zh-CN" altLang="zh-CN" sz="2000"/>
              <a:t>编码冗余</a:t>
            </a:r>
          </a:p>
          <a:p>
            <a:pPr lvl="1" eaLnBrk="1" hangingPunct="1"/>
            <a:r>
              <a:rPr lang="zh-CN" altLang="zh-CN" sz="2000"/>
              <a:t>像素间冗余</a:t>
            </a:r>
          </a:p>
          <a:p>
            <a:pPr lvl="1" eaLnBrk="1" hangingPunct="1"/>
            <a:r>
              <a:rPr lang="zh-CN" altLang="zh-CN" sz="2000"/>
              <a:t>心理视觉冗余</a:t>
            </a:r>
          </a:p>
          <a:p>
            <a:pPr eaLnBrk="1" hangingPunct="1">
              <a:buFont typeface="Wingdings" panose="05000000000000000000" pitchFamily="2" charset="2"/>
              <a:buNone/>
            </a:pPr>
            <a:r>
              <a:rPr lang="zh-CN" altLang="zh-CN" sz="2400"/>
              <a:t>1.3 图像保真度准则</a:t>
            </a:r>
          </a:p>
          <a:p>
            <a:pPr eaLnBrk="1" hangingPunct="1">
              <a:buFont typeface="Wingdings" panose="05000000000000000000" pitchFamily="2" charset="2"/>
              <a:buNone/>
            </a:pPr>
            <a:r>
              <a:rPr lang="zh-CN" altLang="zh-CN" sz="2400"/>
              <a:t>1.4</a:t>
            </a:r>
            <a:r>
              <a:rPr lang="en-US" altLang="zh-CN" sz="2400"/>
              <a:t> </a:t>
            </a:r>
            <a:r>
              <a:rPr lang="zh-CN" altLang="zh-CN" sz="2400"/>
              <a:t>图像压缩模型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a:extLst>
              <a:ext uri="{FF2B5EF4-FFF2-40B4-BE49-F238E27FC236}">
                <a16:creationId xmlns:a16="http://schemas.microsoft.com/office/drawing/2014/main" id="{761962FE-9706-4493-8DFF-28D3F14062AF}"/>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61443" name="灯片编号占位符 5">
            <a:extLst>
              <a:ext uri="{FF2B5EF4-FFF2-40B4-BE49-F238E27FC236}">
                <a16:creationId xmlns:a16="http://schemas.microsoft.com/office/drawing/2014/main" id="{B3E78CCA-619F-4CA5-90FB-EAE97F78156A}"/>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76AA3069-0C47-4DA3-BBFE-E6186BBC9987}" type="slidenum">
              <a:rPr lang="zh-CN" altLang="zh-CN" sz="1200">
                <a:solidFill>
                  <a:schemeClr val="tx1"/>
                </a:solidFill>
              </a:rPr>
              <a:pPr/>
              <a:t>50</a:t>
            </a:fld>
            <a:endParaRPr lang="zh-CN" altLang="zh-CN" sz="1200">
              <a:solidFill>
                <a:schemeClr val="tx1"/>
              </a:solidFill>
            </a:endParaRPr>
          </a:p>
        </p:txBody>
      </p:sp>
      <p:sp>
        <p:nvSpPr>
          <p:cNvPr id="61444" name="Rectangle 2">
            <a:extLst>
              <a:ext uri="{FF2B5EF4-FFF2-40B4-BE49-F238E27FC236}">
                <a16:creationId xmlns:a16="http://schemas.microsoft.com/office/drawing/2014/main" id="{E471AD1B-6C2D-4928-BD94-4CBB6303878B}"/>
              </a:ext>
            </a:extLst>
          </p:cNvPr>
          <p:cNvSpPr>
            <a:spLocks noGrp="1" noChangeArrowheads="1"/>
          </p:cNvSpPr>
          <p:nvPr>
            <p:ph type="title"/>
          </p:nvPr>
        </p:nvSpPr>
        <p:spPr/>
        <p:txBody>
          <a:bodyPr/>
          <a:lstStyle/>
          <a:p>
            <a:pPr marL="342900" indent="-342900" eaLnBrk="1" hangingPunct="1">
              <a:buFont typeface="Wingdings" panose="05000000000000000000" pitchFamily="2" charset="2"/>
              <a:buChar char="Ø"/>
            </a:pPr>
            <a:r>
              <a:rPr lang="zh-CN" altLang="zh-CN"/>
              <a:t>编码过程用C语言可表示如下：</a:t>
            </a:r>
          </a:p>
        </p:txBody>
      </p:sp>
      <p:sp>
        <p:nvSpPr>
          <p:cNvPr id="61445" name="Rectangle 3">
            <a:extLst>
              <a:ext uri="{FF2B5EF4-FFF2-40B4-BE49-F238E27FC236}">
                <a16:creationId xmlns:a16="http://schemas.microsoft.com/office/drawing/2014/main" id="{E8B029C4-99CC-48B3-8E79-C820007CBB4A}"/>
              </a:ext>
            </a:extLst>
          </p:cNvPr>
          <p:cNvSpPr>
            <a:spLocks noGrp="1" noChangeArrowheads="1"/>
          </p:cNvSpPr>
          <p:nvPr>
            <p:ph type="body" idx="1"/>
          </p:nvPr>
        </p:nvSpPr>
        <p:spPr>
          <a:xfrm>
            <a:off x="685902" y="1607796"/>
            <a:ext cx="7467508" cy="3809962"/>
          </a:xfrm>
        </p:spPr>
        <p:txBody>
          <a:bodyPr/>
          <a:lstStyle/>
          <a:p>
            <a:pPr eaLnBrk="1" hangingPunct="1">
              <a:lnSpc>
                <a:spcPct val="90000"/>
              </a:lnSpc>
              <a:buFont typeface="Wingdings" panose="05000000000000000000" pitchFamily="2" charset="2"/>
              <a:buNone/>
            </a:pPr>
            <a:r>
              <a:rPr lang="zh-CN" altLang="zh-CN"/>
              <a:t>low=0.0;</a:t>
            </a:r>
          </a:p>
          <a:p>
            <a:pPr eaLnBrk="1" hangingPunct="1">
              <a:lnSpc>
                <a:spcPct val="90000"/>
              </a:lnSpc>
              <a:buFont typeface="Wingdings" panose="05000000000000000000" pitchFamily="2" charset="2"/>
              <a:buNone/>
            </a:pPr>
            <a:r>
              <a:rPr lang="zh-CN" altLang="zh-CN"/>
              <a:t>high=1.0;</a:t>
            </a:r>
          </a:p>
          <a:p>
            <a:pPr eaLnBrk="1" hangingPunct="1">
              <a:lnSpc>
                <a:spcPct val="90000"/>
              </a:lnSpc>
              <a:buFont typeface="Wingdings" panose="05000000000000000000" pitchFamily="2" charset="2"/>
              <a:buNone/>
            </a:pPr>
            <a:r>
              <a:rPr lang="zh-CN" altLang="zh-CN"/>
              <a:t>while((c=fgetc(input))!=EOF)</a:t>
            </a:r>
          </a:p>
          <a:p>
            <a:pPr eaLnBrk="1" hangingPunct="1">
              <a:lnSpc>
                <a:spcPct val="90000"/>
              </a:lnSpc>
              <a:buFont typeface="Wingdings" panose="05000000000000000000" pitchFamily="2" charset="2"/>
              <a:buNone/>
            </a:pPr>
            <a:r>
              <a:rPr lang="zh-CN" altLang="zh-CN"/>
              <a:t>{</a:t>
            </a:r>
          </a:p>
          <a:p>
            <a:pPr eaLnBrk="1" hangingPunct="1">
              <a:lnSpc>
                <a:spcPct val="90000"/>
              </a:lnSpc>
              <a:buFont typeface="Wingdings" panose="05000000000000000000" pitchFamily="2" charset="2"/>
              <a:buNone/>
            </a:pPr>
            <a:r>
              <a:rPr lang="zh-CN" altLang="zh-CN"/>
              <a:t>	range=high-low;</a:t>
            </a:r>
          </a:p>
          <a:p>
            <a:pPr eaLnBrk="1" hangingPunct="1">
              <a:lnSpc>
                <a:spcPct val="90000"/>
              </a:lnSpc>
              <a:buFont typeface="Wingdings" panose="05000000000000000000" pitchFamily="2" charset="2"/>
              <a:buNone/>
            </a:pPr>
            <a:r>
              <a:rPr lang="zh-CN" altLang="zh-CN"/>
              <a:t>	high=low+range*high_range(c);</a:t>
            </a:r>
          </a:p>
          <a:p>
            <a:pPr eaLnBrk="1" hangingPunct="1">
              <a:lnSpc>
                <a:spcPct val="90000"/>
              </a:lnSpc>
              <a:buFont typeface="Wingdings" panose="05000000000000000000" pitchFamily="2" charset="2"/>
              <a:buNone/>
            </a:pPr>
            <a:r>
              <a:rPr lang="zh-CN" altLang="zh-CN"/>
              <a:t>	low=low+range*low_range(c);</a:t>
            </a:r>
          </a:p>
          <a:p>
            <a:pPr eaLnBrk="1" hangingPunct="1">
              <a:lnSpc>
                <a:spcPct val="90000"/>
              </a:lnSpc>
              <a:buFont typeface="Wingdings" panose="05000000000000000000" pitchFamily="2" charset="2"/>
              <a:buNone/>
            </a:pPr>
            <a:r>
              <a:rPr lang="zh-CN" altLang="zh-CN"/>
              <a:t>}</a:t>
            </a:r>
          </a:p>
          <a:p>
            <a:pPr eaLnBrk="1" hangingPunct="1">
              <a:lnSpc>
                <a:spcPct val="90000"/>
              </a:lnSpc>
              <a:buFont typeface="Wingdings" panose="05000000000000000000" pitchFamily="2" charset="2"/>
              <a:buNone/>
            </a:pPr>
            <a:r>
              <a:rPr lang="zh-CN" altLang="zh-CN"/>
              <a:t>output(low);</a:t>
            </a:r>
            <a:endParaRPr lang="en-US" altLang="zh-CN"/>
          </a:p>
          <a:p>
            <a:pPr eaLnBrk="1" hangingPunct="1">
              <a:lnSpc>
                <a:spcPct val="90000"/>
              </a:lnSpc>
              <a:buFont typeface="Wingdings" panose="05000000000000000000" pitchFamily="2" charset="2"/>
              <a:buNone/>
            </a:pPr>
            <a:endParaRPr lang="zh-CN" altLang="zh-CN"/>
          </a:p>
          <a:p>
            <a:pPr eaLnBrk="1" hangingPunct="1">
              <a:lnSpc>
                <a:spcPct val="90000"/>
              </a:lnSpc>
              <a:buFont typeface="Wingdings" panose="05000000000000000000" pitchFamily="2" charset="2"/>
              <a:buNone/>
            </a:pPr>
            <a:r>
              <a:rPr lang="zh-CN" altLang="zh-CN"/>
              <a:t>反之，为解码过程。</a:t>
            </a:r>
          </a:p>
          <a:p>
            <a:pPr eaLnBrk="1" hangingPunct="1">
              <a:lnSpc>
                <a:spcPct val="90000"/>
              </a:lnSpc>
            </a:pPr>
            <a:endParaRPr lang="zh-CN"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a:extLst>
              <a:ext uri="{FF2B5EF4-FFF2-40B4-BE49-F238E27FC236}">
                <a16:creationId xmlns:a16="http://schemas.microsoft.com/office/drawing/2014/main" id="{BC824E65-D6A3-421B-9FE2-4F1A6F8AAD88}"/>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62467" name="灯片编号占位符 5">
            <a:extLst>
              <a:ext uri="{FF2B5EF4-FFF2-40B4-BE49-F238E27FC236}">
                <a16:creationId xmlns:a16="http://schemas.microsoft.com/office/drawing/2014/main" id="{E033E10B-DE45-4E65-8109-B2B71BE26EBC}"/>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A727832-BE83-464F-9118-FEBECB7B11E2}" type="slidenum">
              <a:rPr lang="zh-CN" altLang="zh-CN" sz="1200">
                <a:solidFill>
                  <a:schemeClr val="tx1"/>
                </a:solidFill>
              </a:rPr>
              <a:pPr/>
              <a:t>51</a:t>
            </a:fld>
            <a:endParaRPr lang="zh-CN" altLang="zh-CN" sz="1200">
              <a:solidFill>
                <a:schemeClr val="tx1"/>
              </a:solidFill>
            </a:endParaRPr>
          </a:p>
        </p:txBody>
      </p:sp>
      <p:sp>
        <p:nvSpPr>
          <p:cNvPr id="62468" name="Rectangle 2">
            <a:extLst>
              <a:ext uri="{FF2B5EF4-FFF2-40B4-BE49-F238E27FC236}">
                <a16:creationId xmlns:a16="http://schemas.microsoft.com/office/drawing/2014/main" id="{2171BF3D-C77D-4952-AF53-CF9C2E6C9F3E}"/>
              </a:ext>
            </a:extLst>
          </p:cNvPr>
          <p:cNvSpPr>
            <a:spLocks noGrp="1" noChangeArrowheads="1"/>
          </p:cNvSpPr>
          <p:nvPr>
            <p:ph type="title"/>
          </p:nvPr>
        </p:nvSpPr>
        <p:spPr/>
        <p:txBody>
          <a:bodyPr/>
          <a:lstStyle/>
          <a:p>
            <a:pPr eaLnBrk="1" hangingPunct="1"/>
            <a:r>
              <a:rPr lang="zh-CN" altLang="zh-CN"/>
              <a:t>3. LZW编码 (</a:t>
            </a:r>
            <a:r>
              <a:rPr lang="en-US" altLang="zh-CN">
                <a:cs typeface="Arial" panose="020B0604020202020204" pitchFamily="34" charset="0"/>
              </a:rPr>
              <a:t>Lempel-Ziv-Welch coding</a:t>
            </a:r>
            <a:r>
              <a:rPr lang="zh-CN" altLang="zh-CN"/>
              <a:t>)</a:t>
            </a:r>
          </a:p>
        </p:txBody>
      </p:sp>
      <p:sp>
        <p:nvSpPr>
          <p:cNvPr id="65539" name="Rectangle 3">
            <a:extLst>
              <a:ext uri="{FF2B5EF4-FFF2-40B4-BE49-F238E27FC236}">
                <a16:creationId xmlns:a16="http://schemas.microsoft.com/office/drawing/2014/main" id="{5BA58A93-17C3-44FF-A279-79483813BF73}"/>
              </a:ext>
            </a:extLst>
          </p:cNvPr>
          <p:cNvSpPr>
            <a:spLocks noGrp="1" noChangeArrowheads="1"/>
          </p:cNvSpPr>
          <p:nvPr>
            <p:ph type="body" idx="1"/>
          </p:nvPr>
        </p:nvSpPr>
        <p:spPr>
          <a:xfrm>
            <a:off x="566738" y="1295326"/>
            <a:ext cx="8001000" cy="4953000"/>
          </a:xfrm>
        </p:spPr>
        <p:txBody>
          <a:bodyPr/>
          <a:lstStyle/>
          <a:p>
            <a:pPr eaLnBrk="1" hangingPunct="1"/>
            <a:r>
              <a:rPr lang="zh-CN" altLang="zh-CN" b="1">
                <a:solidFill>
                  <a:srgbClr val="FF0000"/>
                </a:solidFill>
              </a:rPr>
              <a:t>LZW编码</a:t>
            </a:r>
            <a:r>
              <a:rPr lang="zh-CN" altLang="zh-CN"/>
              <a:t>: </a:t>
            </a:r>
            <a:r>
              <a:rPr lang="zh-CN" altLang="zh-CN">
                <a:solidFill>
                  <a:schemeClr val="tx1"/>
                </a:solidFill>
              </a:rPr>
              <a:t>又称字符串表编码</a:t>
            </a:r>
            <a:r>
              <a:rPr lang="zh-CN" altLang="zh-CN"/>
              <a:t>。Lemple和Ziv最早提出，Welch改进，有专利保护的算法.</a:t>
            </a:r>
          </a:p>
          <a:p>
            <a:pPr lvl="1" eaLnBrk="1" hangingPunct="1"/>
            <a:r>
              <a:rPr lang="zh-CN" altLang="zh-CN"/>
              <a:t>使用LZW编码方法的文件格式有GIF，TIFF和PDF等</a:t>
            </a:r>
            <a:r>
              <a:rPr lang="zh-CN" altLang="en-US"/>
              <a:t>。</a:t>
            </a:r>
            <a:endParaRPr lang="zh-CN" altLang="zh-CN"/>
          </a:p>
          <a:p>
            <a:pPr eaLnBrk="1" hangingPunct="1"/>
            <a:endParaRPr lang="zh-CN" altLang="zh-CN"/>
          </a:p>
          <a:p>
            <a:pPr eaLnBrk="1" hangingPunct="1"/>
            <a:r>
              <a:rPr lang="zh-CN" altLang="zh-CN">
                <a:solidFill>
                  <a:srgbClr val="0000FF"/>
                </a:solidFill>
              </a:rPr>
              <a:t>LZW编码思想</a:t>
            </a:r>
            <a:r>
              <a:rPr lang="zh-CN" altLang="zh-CN"/>
              <a:t>：编码过程中将所遇到的字符串建立一个字符串表，字符串表中的每个字符串都对应一个索引，编码时</a:t>
            </a:r>
            <a:r>
              <a:rPr lang="zh-CN" altLang="zh-CN" u="sng">
                <a:solidFill>
                  <a:srgbClr val="FF0000"/>
                </a:solidFill>
              </a:rPr>
              <a:t>用字串表中的索引替代原始的字符串</a:t>
            </a:r>
            <a:r>
              <a:rPr lang="zh-CN" altLang="zh-CN"/>
              <a:t>，达到压缩的目的。</a:t>
            </a:r>
          </a:p>
          <a:p>
            <a:pPr lvl="1" eaLnBrk="1" hangingPunct="1"/>
            <a:r>
              <a:rPr lang="zh-CN" altLang="zh-CN"/>
              <a:t>一个由8位灰度图像，可采用12位表示每个字符串的索引。</a:t>
            </a:r>
          </a:p>
          <a:p>
            <a:pPr lvl="1" eaLnBrk="1" hangingPunct="1"/>
            <a:r>
              <a:rPr lang="zh-CN" altLang="zh-CN"/>
              <a:t>在2</a:t>
            </a:r>
            <a:r>
              <a:rPr lang="zh-CN" altLang="zh-CN" baseline="30000"/>
              <a:t>12</a:t>
            </a:r>
            <a:r>
              <a:rPr lang="zh-CN" altLang="zh-CN"/>
              <a:t>＝4096个可能的代码中，2</a:t>
            </a:r>
            <a:r>
              <a:rPr lang="zh-CN" altLang="zh-CN" baseline="30000"/>
              <a:t>8</a:t>
            </a:r>
            <a:r>
              <a:rPr lang="zh-CN" altLang="zh-CN"/>
              <a:t>＝256个代表所有可能的单个字符，剩下的3840个代码分配给压缩过程中出现的字符串。</a:t>
            </a:r>
          </a:p>
          <a:p>
            <a:pPr lvl="1"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7" dur="500"/>
                                        <p:tgtEl>
                                          <p:spTgt spid="6553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12" dur="500"/>
                                        <p:tgtEl>
                                          <p:spTgt spid="65539">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15" dur="500"/>
                                        <p:tgtEl>
                                          <p:spTgt spid="65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4">
            <a:extLst>
              <a:ext uri="{FF2B5EF4-FFF2-40B4-BE49-F238E27FC236}">
                <a16:creationId xmlns:a16="http://schemas.microsoft.com/office/drawing/2014/main" id="{D90300DD-5FAB-4687-8AB0-FCF02EAF969E}"/>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63491" name="灯片编号占位符 6">
            <a:extLst>
              <a:ext uri="{FF2B5EF4-FFF2-40B4-BE49-F238E27FC236}">
                <a16:creationId xmlns:a16="http://schemas.microsoft.com/office/drawing/2014/main" id="{97F71664-98EE-4B15-8A90-83E8BE2A7121}"/>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A736E21F-943A-465D-ABA5-6FECF37C9115}" type="slidenum">
              <a:rPr lang="zh-CN" altLang="zh-CN" sz="1200">
                <a:solidFill>
                  <a:schemeClr val="tx1"/>
                </a:solidFill>
              </a:rPr>
              <a:pPr/>
              <a:t>52</a:t>
            </a:fld>
            <a:endParaRPr lang="zh-CN" altLang="zh-CN" sz="1200">
              <a:solidFill>
                <a:schemeClr val="tx1"/>
              </a:solidFill>
            </a:endParaRPr>
          </a:p>
        </p:txBody>
      </p:sp>
      <p:sp>
        <p:nvSpPr>
          <p:cNvPr id="63492" name="Rectangle 2">
            <a:extLst>
              <a:ext uri="{FF2B5EF4-FFF2-40B4-BE49-F238E27FC236}">
                <a16:creationId xmlns:a16="http://schemas.microsoft.com/office/drawing/2014/main" id="{EDD6E2FD-3213-4199-A6B2-72F5C357CA3A}"/>
              </a:ext>
            </a:extLst>
          </p:cNvPr>
          <p:cNvSpPr>
            <a:spLocks noGrp="1" noChangeArrowheads="1"/>
          </p:cNvSpPr>
          <p:nvPr>
            <p:ph type="title"/>
          </p:nvPr>
        </p:nvSpPr>
        <p:spPr/>
        <p:txBody>
          <a:bodyPr/>
          <a:lstStyle/>
          <a:p>
            <a:pPr eaLnBrk="1" hangingPunct="1"/>
            <a:r>
              <a:rPr lang="zh-CN" altLang="zh-CN"/>
              <a:t>LZW编码</a:t>
            </a:r>
          </a:p>
        </p:txBody>
      </p:sp>
      <p:sp>
        <p:nvSpPr>
          <p:cNvPr id="63493" name="Rectangle 3">
            <a:extLst>
              <a:ext uri="{FF2B5EF4-FFF2-40B4-BE49-F238E27FC236}">
                <a16:creationId xmlns:a16="http://schemas.microsoft.com/office/drawing/2014/main" id="{FF62142B-6F08-48C5-A62F-FFC5365AC7AD}"/>
              </a:ext>
            </a:extLst>
          </p:cNvPr>
          <p:cNvSpPr>
            <a:spLocks noGrp="1" noChangeArrowheads="1"/>
          </p:cNvSpPr>
          <p:nvPr>
            <p:ph type="body" sz="half" idx="1"/>
          </p:nvPr>
        </p:nvSpPr>
        <p:spPr>
          <a:xfrm>
            <a:off x="566738" y="1066800"/>
            <a:ext cx="8001000" cy="4953000"/>
          </a:xfrm>
        </p:spPr>
        <p:txBody>
          <a:bodyPr/>
          <a:lstStyle/>
          <a:p>
            <a:pPr eaLnBrk="1" hangingPunct="1">
              <a:lnSpc>
                <a:spcPct val="90000"/>
              </a:lnSpc>
            </a:pPr>
            <a:r>
              <a:rPr lang="zh-CN" altLang="zh-CN" sz="2400" b="1">
                <a:solidFill>
                  <a:srgbClr val="FF0000"/>
                </a:solidFill>
              </a:rPr>
              <a:t>方法</a:t>
            </a:r>
            <a:r>
              <a:rPr lang="zh-CN" altLang="zh-CN" sz="2400"/>
              <a:t>：</a:t>
            </a:r>
          </a:p>
          <a:p>
            <a:pPr lvl="1" eaLnBrk="1" hangingPunct="1">
              <a:lnSpc>
                <a:spcPct val="90000"/>
              </a:lnSpc>
            </a:pPr>
            <a:r>
              <a:rPr lang="zh-CN" altLang="zh-CN" sz="2000"/>
              <a:t>每当字符串表中没有的字符串</a:t>
            </a:r>
            <a:r>
              <a:rPr lang="zh-CN" altLang="zh-CN" sz="2000" b="1"/>
              <a:t>第一次出现</a:t>
            </a:r>
            <a:r>
              <a:rPr lang="zh-CN" altLang="zh-CN" sz="2000"/>
              <a:t>时，它就被原样保存，同时给这个字符串分配一个索引。</a:t>
            </a:r>
          </a:p>
          <a:p>
            <a:pPr lvl="1" eaLnBrk="1" hangingPunct="1">
              <a:lnSpc>
                <a:spcPct val="90000"/>
              </a:lnSpc>
            </a:pPr>
            <a:r>
              <a:rPr lang="zh-CN" altLang="zh-CN" sz="2000"/>
              <a:t>当这个串再次出现时，只保存它的索引。</a:t>
            </a:r>
            <a:endParaRPr lang="en-US" altLang="zh-CN" sz="2000"/>
          </a:p>
          <a:p>
            <a:pPr lvl="1" eaLnBrk="1" hangingPunct="1">
              <a:lnSpc>
                <a:spcPct val="90000"/>
              </a:lnSpc>
            </a:pPr>
            <a:endParaRPr lang="zh-CN" altLang="zh-CN"/>
          </a:p>
          <a:p>
            <a:pPr eaLnBrk="1" hangingPunct="1">
              <a:lnSpc>
                <a:spcPct val="90000"/>
              </a:lnSpc>
              <a:buFont typeface="Wingdings" panose="05000000000000000000" pitchFamily="2" charset="2"/>
              <a:buNone/>
            </a:pPr>
            <a:r>
              <a:rPr lang="zh-CN" altLang="zh-CN"/>
              <a:t>	</a:t>
            </a:r>
            <a:r>
              <a:rPr lang="zh-CN" altLang="zh-CN" sz="2400">
                <a:solidFill>
                  <a:srgbClr val="0000FF"/>
                </a:solidFill>
              </a:rPr>
              <a:t>说明</a:t>
            </a:r>
            <a:r>
              <a:rPr lang="zh-CN" altLang="zh-CN">
                <a:solidFill>
                  <a:srgbClr val="0000FF"/>
                </a:solidFill>
              </a:rPr>
              <a:t>：</a:t>
            </a:r>
            <a:r>
              <a:rPr lang="zh-CN" altLang="zh-CN"/>
              <a:t>字符串表是在编码过程中动态生成</a:t>
            </a:r>
            <a:r>
              <a:rPr lang="zh-CN" altLang="en-US"/>
              <a:t>的</a:t>
            </a:r>
            <a:r>
              <a:rPr lang="zh-CN" altLang="zh-CN"/>
              <a:t>，字符串表不必保存在压缩文件里。因为解码时</a:t>
            </a:r>
            <a:r>
              <a:rPr lang="zh-CN" altLang="en-US"/>
              <a:t>，</a:t>
            </a:r>
            <a:r>
              <a:rPr lang="zh-CN" altLang="zh-CN"/>
              <a:t>字符串表可由压缩文件的信息动态重构</a:t>
            </a:r>
            <a:r>
              <a:rPr lang="zh-CN" altLang="en-US"/>
              <a:t>。</a:t>
            </a:r>
            <a:endParaRPr lang="zh-CN" altLang="zh-CN"/>
          </a:p>
          <a:p>
            <a:pPr eaLnBrk="1" hangingPunct="1">
              <a:lnSpc>
                <a:spcPct val="90000"/>
              </a:lnSpc>
            </a:pPr>
            <a:endParaRPr lang="zh-CN" altLang="zh-CN" sz="2400"/>
          </a:p>
          <a:p>
            <a:pPr eaLnBrk="1" hangingPunct="1">
              <a:lnSpc>
                <a:spcPct val="90000"/>
              </a:lnSpc>
            </a:pPr>
            <a:r>
              <a:rPr lang="zh-CN" altLang="zh-CN"/>
              <a:t>例：一个4×4，8位图像</a:t>
            </a:r>
          </a:p>
          <a:p>
            <a:pPr lvl="1" eaLnBrk="1" hangingPunct="1">
              <a:lnSpc>
                <a:spcPct val="90000"/>
              </a:lnSpc>
            </a:pPr>
            <a:r>
              <a:rPr lang="zh-CN" altLang="zh-CN"/>
              <a:t>一个512索引的字典编码</a:t>
            </a:r>
          </a:p>
        </p:txBody>
      </p:sp>
      <p:graphicFrame>
        <p:nvGraphicFramePr>
          <p:cNvPr id="63494" name="Object 4">
            <a:extLst>
              <a:ext uri="{FF2B5EF4-FFF2-40B4-BE49-F238E27FC236}">
                <a16:creationId xmlns:a16="http://schemas.microsoft.com/office/drawing/2014/main" id="{EF79ED7E-0770-439B-8F19-EB36DEC1AE50}"/>
              </a:ext>
            </a:extLst>
          </p:cNvPr>
          <p:cNvGraphicFramePr>
            <a:graphicFrameLocks noGrp="1" noChangeAspect="1"/>
          </p:cNvGraphicFramePr>
          <p:nvPr>
            <p:ph sz="half" idx="2"/>
          </p:nvPr>
        </p:nvGraphicFramePr>
        <p:xfrm>
          <a:off x="5305425" y="4076700"/>
          <a:ext cx="2238375" cy="1866900"/>
        </p:xfrm>
        <a:graphic>
          <a:graphicData uri="http://schemas.openxmlformats.org/presentationml/2006/ole">
            <mc:AlternateContent xmlns:mc="http://schemas.openxmlformats.org/markup-compatibility/2006">
              <mc:Choice xmlns:v="urn:schemas-microsoft-com:vml" Requires="v">
                <p:oleObj spid="_x0000_s12359" r:id="rId3" imgW="1194318" imgH="889386" progId="Equation.3">
                  <p:embed/>
                </p:oleObj>
              </mc:Choice>
              <mc:Fallback>
                <p:oleObj r:id="rId3" imgW="1194318" imgH="88938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5425" y="4076700"/>
                        <a:ext cx="2238375" cy="1866900"/>
                      </a:xfrm>
                      <a:prstGeom prst="rect">
                        <a:avLst/>
                      </a:prstGeom>
                      <a:solidFill>
                        <a:srgbClr val="FFCC99"/>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1">
            <a:extLst>
              <a:ext uri="{FF2B5EF4-FFF2-40B4-BE49-F238E27FC236}">
                <a16:creationId xmlns:a16="http://schemas.microsoft.com/office/drawing/2014/main" id="{C6DC681D-D30C-46E5-A16B-8B726B39223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64515" name="灯片编号占位符 3">
            <a:extLst>
              <a:ext uri="{FF2B5EF4-FFF2-40B4-BE49-F238E27FC236}">
                <a16:creationId xmlns:a16="http://schemas.microsoft.com/office/drawing/2014/main" id="{90F43633-DE1E-4C77-8451-8E989D455C0E}"/>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A9D2C84B-8972-4196-80D9-953FC0F05655}" type="slidenum">
              <a:rPr lang="zh-CN" altLang="zh-CN" sz="1200">
                <a:solidFill>
                  <a:schemeClr val="tx1"/>
                </a:solidFill>
              </a:rPr>
              <a:pPr/>
              <a:t>53</a:t>
            </a:fld>
            <a:endParaRPr lang="zh-CN" altLang="zh-CN" sz="1200">
              <a:solidFill>
                <a:schemeClr val="tx1"/>
              </a:solidFill>
            </a:endParaRPr>
          </a:p>
        </p:txBody>
      </p:sp>
      <p:pic>
        <p:nvPicPr>
          <p:cNvPr id="64516" name="Picture 2" descr="未命名">
            <a:extLst>
              <a:ext uri="{FF2B5EF4-FFF2-40B4-BE49-F238E27FC236}">
                <a16:creationId xmlns:a16="http://schemas.microsoft.com/office/drawing/2014/main" id="{A27A54AA-2F2C-45E7-8859-4A4AC1DEB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a:extLst>
              <a:ext uri="{FF2B5EF4-FFF2-40B4-BE49-F238E27FC236}">
                <a16:creationId xmlns:a16="http://schemas.microsoft.com/office/drawing/2014/main" id="{50DF0F2A-CB98-47E0-BF6F-EB888BAAB6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81000"/>
            <a:ext cx="80772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4518" name="Object 4">
            <a:extLst>
              <a:ext uri="{FF2B5EF4-FFF2-40B4-BE49-F238E27FC236}">
                <a16:creationId xmlns:a16="http://schemas.microsoft.com/office/drawing/2014/main" id="{C399FE6C-3496-47A8-81F1-937FACC30A3A}"/>
              </a:ext>
            </a:extLst>
          </p:cNvPr>
          <p:cNvGraphicFramePr>
            <a:graphicFrameLocks noChangeAspect="1"/>
          </p:cNvGraphicFramePr>
          <p:nvPr/>
        </p:nvGraphicFramePr>
        <p:xfrm>
          <a:off x="6172200" y="5410200"/>
          <a:ext cx="2713038" cy="627063"/>
        </p:xfrm>
        <a:graphic>
          <a:graphicData uri="http://schemas.openxmlformats.org/presentationml/2006/ole">
            <mc:AlternateContent xmlns:mc="http://schemas.openxmlformats.org/markup-compatibility/2006">
              <mc:Choice xmlns:v="urn:schemas-microsoft-com:vml" Requires="v">
                <p:oleObj spid="_x0000_s13452" r:id="rId6" imgW="1701800" imgH="393700" progId="Equation.3">
                  <p:embed/>
                </p:oleObj>
              </mc:Choice>
              <mc:Fallback>
                <p:oleObj r:id="rId6" imgW="1701800" imgH="3937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5410200"/>
                        <a:ext cx="2713038" cy="627063"/>
                      </a:xfrm>
                      <a:prstGeom prst="rect">
                        <a:avLst/>
                      </a:prstGeom>
                      <a:solidFill>
                        <a:srgbClr val="CC99FF"/>
                      </a:solidFill>
                      <a:ln w="9525">
                        <a:solidFill>
                          <a:schemeClr val="tx1"/>
                        </a:solidFill>
                        <a:miter lim="800000"/>
                        <a:headEnd/>
                        <a:tailEnd/>
                      </a:ln>
                    </p:spPr>
                  </p:pic>
                </p:oleObj>
              </mc:Fallback>
            </mc:AlternateContent>
          </a:graphicData>
        </a:graphic>
      </p:graphicFrame>
      <p:sp>
        <p:nvSpPr>
          <p:cNvPr id="64519" name="AutoShape 5">
            <a:extLst>
              <a:ext uri="{FF2B5EF4-FFF2-40B4-BE49-F238E27FC236}">
                <a16:creationId xmlns:a16="http://schemas.microsoft.com/office/drawing/2014/main" id="{8C9CBB0B-3435-418F-A920-B0CAA0FBBFFE}"/>
              </a:ext>
            </a:extLst>
          </p:cNvPr>
          <p:cNvSpPr>
            <a:spLocks noChangeArrowheads="1"/>
          </p:cNvSpPr>
          <p:nvPr/>
        </p:nvSpPr>
        <p:spPr bwMode="auto">
          <a:xfrm>
            <a:off x="5410200" y="6248400"/>
            <a:ext cx="2743200" cy="457200"/>
          </a:xfrm>
          <a:prstGeom prst="wedgeRectCallout">
            <a:avLst>
              <a:gd name="adj1" fmla="val 23380"/>
              <a:gd name="adj2" fmla="val -107986"/>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9-bit 512-word dictionary</a:t>
            </a:r>
          </a:p>
        </p:txBody>
      </p:sp>
      <p:sp>
        <p:nvSpPr>
          <p:cNvPr id="64520" name="Rectangle 6">
            <a:extLst>
              <a:ext uri="{FF2B5EF4-FFF2-40B4-BE49-F238E27FC236}">
                <a16:creationId xmlns:a16="http://schemas.microsoft.com/office/drawing/2014/main" id="{39780492-ACBC-4FE9-9301-61BD9536B6E1}"/>
              </a:ext>
            </a:extLst>
          </p:cNvPr>
          <p:cNvSpPr>
            <a:spLocks noChangeArrowheads="1"/>
          </p:cNvSpPr>
          <p:nvPr/>
        </p:nvSpPr>
        <p:spPr bwMode="auto">
          <a:xfrm>
            <a:off x="2286000" y="152400"/>
            <a:ext cx="307975"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k</a:t>
            </a:r>
          </a:p>
        </p:txBody>
      </p:sp>
      <p:sp>
        <p:nvSpPr>
          <p:cNvPr id="64521" name="Rectangle 7">
            <a:extLst>
              <a:ext uri="{FF2B5EF4-FFF2-40B4-BE49-F238E27FC236}">
                <a16:creationId xmlns:a16="http://schemas.microsoft.com/office/drawing/2014/main" id="{555E3D50-247A-4812-9004-B0401BC5952A}"/>
              </a:ext>
            </a:extLst>
          </p:cNvPr>
          <p:cNvSpPr>
            <a:spLocks noChangeArrowheads="1"/>
          </p:cNvSpPr>
          <p:nvPr/>
        </p:nvSpPr>
        <p:spPr bwMode="auto">
          <a:xfrm>
            <a:off x="1066800" y="177800"/>
            <a:ext cx="363538"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w</a:t>
            </a:r>
          </a:p>
        </p:txBody>
      </p:sp>
      <p:sp>
        <p:nvSpPr>
          <p:cNvPr id="64522" name="Rectangle 8">
            <a:extLst>
              <a:ext uri="{FF2B5EF4-FFF2-40B4-BE49-F238E27FC236}">
                <a16:creationId xmlns:a16="http://schemas.microsoft.com/office/drawing/2014/main" id="{94D5E600-391C-4881-B911-BB9B0CB80EF3}"/>
              </a:ext>
            </a:extLst>
          </p:cNvPr>
          <p:cNvSpPr>
            <a:spLocks noChangeArrowheads="1"/>
          </p:cNvSpPr>
          <p:nvPr/>
        </p:nvSpPr>
        <p:spPr bwMode="auto">
          <a:xfrm>
            <a:off x="990600" y="1143000"/>
            <a:ext cx="533400" cy="346075"/>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600">
                <a:solidFill>
                  <a:schemeClr val="tx1"/>
                </a:solidFill>
                <a:latin typeface="Tahoma" panose="020B0604030504040204" pitchFamily="34" charset="0"/>
                <a:ea typeface="PMingLiU" panose="02020500000000000000" pitchFamily="18" charset="-120"/>
              </a:rPr>
              <a:t>Null</a:t>
            </a:r>
          </a:p>
        </p:txBody>
      </p:sp>
      <p:sp>
        <p:nvSpPr>
          <p:cNvPr id="64523" name="Rectangle 9">
            <a:extLst>
              <a:ext uri="{FF2B5EF4-FFF2-40B4-BE49-F238E27FC236}">
                <a16:creationId xmlns:a16="http://schemas.microsoft.com/office/drawing/2014/main" id="{4A6D0DA0-F149-45C1-A73F-3DD33DB2C69F}"/>
              </a:ext>
            </a:extLst>
          </p:cNvPr>
          <p:cNvSpPr>
            <a:spLocks noChangeArrowheads="1"/>
          </p:cNvSpPr>
          <p:nvPr/>
        </p:nvSpPr>
        <p:spPr bwMode="auto">
          <a:xfrm>
            <a:off x="228600" y="5715000"/>
            <a:ext cx="4475163" cy="9255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wk not in database  </a:t>
            </a:r>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 put wk in database</a:t>
            </a:r>
          </a:p>
          <a:p>
            <a:pPr eaLnBrk="1" hangingPunct="1"/>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		       output w</a:t>
            </a:r>
          </a:p>
          <a:p>
            <a:pPr eaLnBrk="1" hangingPunct="1"/>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                                 w=k	</a:t>
            </a:r>
            <a:endParaRPr lang="en-US" altLang="zh-CN" sz="1800">
              <a:solidFill>
                <a:schemeClr val="tx1"/>
              </a:solidFill>
              <a:latin typeface="Tahoma" panose="020B0604030504040204" pitchFamily="34" charset="0"/>
              <a:ea typeface="PMingLiU" panose="02020500000000000000" pitchFamily="18" charset="-120"/>
            </a:endParaRPr>
          </a:p>
        </p:txBody>
      </p:sp>
      <p:sp>
        <p:nvSpPr>
          <p:cNvPr id="64524" name="Rectangle 10">
            <a:extLst>
              <a:ext uri="{FF2B5EF4-FFF2-40B4-BE49-F238E27FC236}">
                <a16:creationId xmlns:a16="http://schemas.microsoft.com/office/drawing/2014/main" id="{AA38672B-1329-4428-93ED-25A74BA6A6FA}"/>
              </a:ext>
            </a:extLst>
          </p:cNvPr>
          <p:cNvSpPr>
            <a:spLocks noChangeArrowheads="1"/>
          </p:cNvSpPr>
          <p:nvPr/>
        </p:nvSpPr>
        <p:spPr bwMode="auto">
          <a:xfrm>
            <a:off x="228600" y="5257800"/>
            <a:ext cx="3132138"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wk in database       </a:t>
            </a:r>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 w=wk</a:t>
            </a:r>
            <a:endParaRPr lang="en-US" altLang="zh-CN" sz="1800">
              <a:solidFill>
                <a:schemeClr val="tx1"/>
              </a:solidFill>
              <a:latin typeface="Tahoma" panose="020B0604030504040204" pitchFamily="34" charset="0"/>
              <a:ea typeface="PMingLiU" panose="02020500000000000000" pitchFamily="18" charset="-120"/>
            </a:endParaRPr>
          </a:p>
        </p:txBody>
      </p:sp>
      <p:sp>
        <p:nvSpPr>
          <p:cNvPr id="64525" name="Rectangle 11">
            <a:extLst>
              <a:ext uri="{FF2B5EF4-FFF2-40B4-BE49-F238E27FC236}">
                <a16:creationId xmlns:a16="http://schemas.microsoft.com/office/drawing/2014/main" id="{CB4523D5-3AFE-419B-81D2-D766962D33A8}"/>
              </a:ext>
            </a:extLst>
          </p:cNvPr>
          <p:cNvSpPr>
            <a:spLocks noChangeArrowheads="1"/>
          </p:cNvSpPr>
          <p:nvPr/>
        </p:nvSpPr>
        <p:spPr bwMode="auto">
          <a:xfrm>
            <a:off x="684213" y="2349500"/>
            <a:ext cx="6769100" cy="244475"/>
          </a:xfrm>
          <a:prstGeom prst="rect">
            <a:avLst/>
          </a:prstGeom>
          <a:solidFill>
            <a:srgbClr val="FF99CC">
              <a:alpha val="4705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TW" altLang="zh-CN" sz="1000">
                <a:solidFill>
                  <a:schemeClr val="tx1"/>
                </a:solidFill>
                <a:latin typeface="Tahoma" panose="020B0604030504040204" pitchFamily="34" charset="0"/>
                <a:ea typeface="PMingLiU" panose="02020500000000000000" pitchFamily="18" charset="-120"/>
              </a:rPr>
              <a:t>                                                                                                                                                                                         </a:t>
            </a:r>
          </a:p>
        </p:txBody>
      </p:sp>
      <p:sp>
        <p:nvSpPr>
          <p:cNvPr id="64526" name="Rectangle 12">
            <a:extLst>
              <a:ext uri="{FF2B5EF4-FFF2-40B4-BE49-F238E27FC236}">
                <a16:creationId xmlns:a16="http://schemas.microsoft.com/office/drawing/2014/main" id="{EAE9CBF8-2DC6-41EB-89F8-8D24B16C0A29}"/>
              </a:ext>
            </a:extLst>
          </p:cNvPr>
          <p:cNvSpPr>
            <a:spLocks noChangeArrowheads="1"/>
          </p:cNvSpPr>
          <p:nvPr/>
        </p:nvSpPr>
        <p:spPr bwMode="auto">
          <a:xfrm>
            <a:off x="684213" y="3284538"/>
            <a:ext cx="6769100" cy="396875"/>
          </a:xfrm>
          <a:prstGeom prst="rect">
            <a:avLst/>
          </a:prstGeom>
          <a:solidFill>
            <a:srgbClr val="FF99CC">
              <a:alpha val="4705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TW" altLang="zh-CN" sz="1000">
              <a:solidFill>
                <a:schemeClr val="tx1"/>
              </a:solidFill>
              <a:latin typeface="Tahoma" panose="020B0604030504040204" pitchFamily="34" charset="0"/>
              <a:ea typeface="PMingLiU" panose="02020500000000000000" pitchFamily="18" charset="-120"/>
            </a:endParaRPr>
          </a:p>
          <a:p>
            <a:pPr eaLnBrk="1" hangingPunct="1"/>
            <a:r>
              <a:rPr lang="zh-TW" altLang="zh-CN" sz="1000">
                <a:solidFill>
                  <a:schemeClr val="tx1"/>
                </a:solidFill>
                <a:latin typeface="Tahoma" panose="020B0604030504040204" pitchFamily="34" charset="0"/>
                <a:ea typeface="PMingLiU" panose="02020500000000000000" pitchFamily="18" charset="-120"/>
              </a:rPr>
              <a:t>                                                                                                                                                                                        </a:t>
            </a:r>
          </a:p>
        </p:txBody>
      </p:sp>
      <p:sp>
        <p:nvSpPr>
          <p:cNvPr id="64527" name="Rectangle 13">
            <a:extLst>
              <a:ext uri="{FF2B5EF4-FFF2-40B4-BE49-F238E27FC236}">
                <a16:creationId xmlns:a16="http://schemas.microsoft.com/office/drawing/2014/main" id="{11CDF197-33BF-488B-89CF-7DBD59927E31}"/>
              </a:ext>
            </a:extLst>
          </p:cNvPr>
          <p:cNvSpPr>
            <a:spLocks noChangeArrowheads="1"/>
          </p:cNvSpPr>
          <p:nvPr/>
        </p:nvSpPr>
        <p:spPr bwMode="auto">
          <a:xfrm>
            <a:off x="684213" y="3933825"/>
            <a:ext cx="6769100" cy="244475"/>
          </a:xfrm>
          <a:prstGeom prst="rect">
            <a:avLst/>
          </a:prstGeom>
          <a:solidFill>
            <a:srgbClr val="FF99CC">
              <a:alpha val="4705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TW" altLang="zh-CN" sz="1000">
                <a:solidFill>
                  <a:schemeClr val="tx1"/>
                </a:solidFill>
                <a:latin typeface="Tahoma" panose="020B0604030504040204" pitchFamily="34" charset="0"/>
                <a:ea typeface="PMingLiU" panose="02020500000000000000" pitchFamily="18" charset="-120"/>
              </a:rPr>
              <a:t>                                                                                                                                                                                         </a:t>
            </a:r>
          </a:p>
        </p:txBody>
      </p:sp>
      <p:sp>
        <p:nvSpPr>
          <p:cNvPr id="64528" name="Rectangle 14">
            <a:extLst>
              <a:ext uri="{FF2B5EF4-FFF2-40B4-BE49-F238E27FC236}">
                <a16:creationId xmlns:a16="http://schemas.microsoft.com/office/drawing/2014/main" id="{46928229-6E9B-4ABA-AB2F-E4D936F15FF0}"/>
              </a:ext>
            </a:extLst>
          </p:cNvPr>
          <p:cNvSpPr>
            <a:spLocks noChangeArrowheads="1"/>
          </p:cNvSpPr>
          <p:nvPr/>
        </p:nvSpPr>
        <p:spPr bwMode="auto">
          <a:xfrm>
            <a:off x="684213" y="4365625"/>
            <a:ext cx="6769100" cy="244475"/>
          </a:xfrm>
          <a:prstGeom prst="rect">
            <a:avLst/>
          </a:prstGeom>
          <a:solidFill>
            <a:srgbClr val="FF99CC">
              <a:alpha val="4705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TW" altLang="zh-CN" sz="1000">
                <a:solidFill>
                  <a:schemeClr val="tx1"/>
                </a:solidFill>
                <a:latin typeface="Tahoma" panose="020B0604030504040204" pitchFamily="34" charset="0"/>
                <a:ea typeface="PMingLiU" panose="02020500000000000000" pitchFamily="18" charset="-120"/>
              </a:rPr>
              <a:t>                                                                                                                                                                                         </a:t>
            </a:r>
          </a:p>
        </p:txBody>
      </p:sp>
      <p:sp>
        <p:nvSpPr>
          <p:cNvPr id="64529" name="Rectangle 15">
            <a:extLst>
              <a:ext uri="{FF2B5EF4-FFF2-40B4-BE49-F238E27FC236}">
                <a16:creationId xmlns:a16="http://schemas.microsoft.com/office/drawing/2014/main" id="{7321084D-8E6B-4FB2-B650-853B735EC535}"/>
              </a:ext>
            </a:extLst>
          </p:cNvPr>
          <p:cNvSpPr>
            <a:spLocks noChangeArrowheads="1"/>
          </p:cNvSpPr>
          <p:nvPr/>
        </p:nvSpPr>
        <p:spPr bwMode="auto">
          <a:xfrm>
            <a:off x="684213" y="2852738"/>
            <a:ext cx="6769100" cy="244475"/>
          </a:xfrm>
          <a:prstGeom prst="rect">
            <a:avLst/>
          </a:prstGeom>
          <a:solidFill>
            <a:srgbClr val="FF99CC">
              <a:alpha val="4705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TW" altLang="zh-CN" sz="1000">
                <a:solidFill>
                  <a:schemeClr val="tx1"/>
                </a:solidFill>
                <a:latin typeface="Tahoma" panose="020B0604030504040204" pitchFamily="34" charset="0"/>
                <a:ea typeface="PMingLiU" panose="02020500000000000000" pitchFamily="18" charset="-120"/>
              </a:rPr>
              <a:t>                                                                                                                                                                                         </a:t>
            </a:r>
          </a:p>
        </p:txBody>
      </p:sp>
      <p:sp>
        <p:nvSpPr>
          <p:cNvPr id="64530" name="Rectangle 16">
            <a:extLst>
              <a:ext uri="{FF2B5EF4-FFF2-40B4-BE49-F238E27FC236}">
                <a16:creationId xmlns:a16="http://schemas.microsoft.com/office/drawing/2014/main" id="{1C8913AC-485A-4CB4-BC1E-16693EFD5A54}"/>
              </a:ext>
            </a:extLst>
          </p:cNvPr>
          <p:cNvSpPr>
            <a:spLocks noChangeArrowheads="1"/>
          </p:cNvSpPr>
          <p:nvPr/>
        </p:nvSpPr>
        <p:spPr bwMode="auto">
          <a:xfrm>
            <a:off x="611188" y="4797425"/>
            <a:ext cx="6769100" cy="244475"/>
          </a:xfrm>
          <a:prstGeom prst="rect">
            <a:avLst/>
          </a:prstGeom>
          <a:solidFill>
            <a:srgbClr val="FF99CC">
              <a:alpha val="4705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TW" altLang="zh-CN" sz="1000">
                <a:solidFill>
                  <a:schemeClr val="tx1"/>
                </a:solidFill>
                <a:latin typeface="Tahoma" panose="020B0604030504040204" pitchFamily="34" charset="0"/>
                <a:ea typeface="PMingLiU" panose="02020500000000000000" pitchFamily="18" charset="-120"/>
              </a:rPr>
              <a:t>                                                                                                                                                                                         </a:t>
            </a:r>
          </a:p>
        </p:txBody>
      </p:sp>
      <p:sp>
        <p:nvSpPr>
          <p:cNvPr id="64531" name="Line 17">
            <a:extLst>
              <a:ext uri="{FF2B5EF4-FFF2-40B4-BE49-F238E27FC236}">
                <a16:creationId xmlns:a16="http://schemas.microsoft.com/office/drawing/2014/main" id="{4CCE67ED-E80A-4440-BDA5-5EAFED3EA3A6}"/>
              </a:ext>
            </a:extLst>
          </p:cNvPr>
          <p:cNvSpPr>
            <a:spLocks noChangeShapeType="1"/>
          </p:cNvSpPr>
          <p:nvPr/>
        </p:nvSpPr>
        <p:spPr bwMode="auto">
          <a:xfrm>
            <a:off x="1143000" y="1676400"/>
            <a:ext cx="16002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2" name="Line 18">
            <a:extLst>
              <a:ext uri="{FF2B5EF4-FFF2-40B4-BE49-F238E27FC236}">
                <a16:creationId xmlns:a16="http://schemas.microsoft.com/office/drawing/2014/main" id="{92E3EA94-BB2F-40DC-8059-D789CAAAFAF8}"/>
              </a:ext>
            </a:extLst>
          </p:cNvPr>
          <p:cNvSpPr>
            <a:spLocks noChangeShapeType="1"/>
          </p:cNvSpPr>
          <p:nvPr/>
        </p:nvSpPr>
        <p:spPr bwMode="auto">
          <a:xfrm>
            <a:off x="1143000" y="1905000"/>
            <a:ext cx="16002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3" name="Line 19">
            <a:extLst>
              <a:ext uri="{FF2B5EF4-FFF2-40B4-BE49-F238E27FC236}">
                <a16:creationId xmlns:a16="http://schemas.microsoft.com/office/drawing/2014/main" id="{7B70598B-EEF6-4F51-BC09-E577B65EF5FF}"/>
              </a:ext>
            </a:extLst>
          </p:cNvPr>
          <p:cNvSpPr>
            <a:spLocks noChangeShapeType="1"/>
          </p:cNvSpPr>
          <p:nvPr/>
        </p:nvSpPr>
        <p:spPr bwMode="auto">
          <a:xfrm>
            <a:off x="1143000" y="2133600"/>
            <a:ext cx="16002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4" name="Line 20">
            <a:extLst>
              <a:ext uri="{FF2B5EF4-FFF2-40B4-BE49-F238E27FC236}">
                <a16:creationId xmlns:a16="http://schemas.microsoft.com/office/drawing/2014/main" id="{A5C656B1-9922-4831-8B62-9CE9F1F550A5}"/>
              </a:ext>
            </a:extLst>
          </p:cNvPr>
          <p:cNvSpPr>
            <a:spLocks noChangeShapeType="1"/>
          </p:cNvSpPr>
          <p:nvPr/>
        </p:nvSpPr>
        <p:spPr bwMode="auto">
          <a:xfrm>
            <a:off x="1143000" y="2362200"/>
            <a:ext cx="16002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5" name="Line 21">
            <a:extLst>
              <a:ext uri="{FF2B5EF4-FFF2-40B4-BE49-F238E27FC236}">
                <a16:creationId xmlns:a16="http://schemas.microsoft.com/office/drawing/2014/main" id="{F09D8B0D-332D-428B-A28D-9A8331DEF38E}"/>
              </a:ext>
            </a:extLst>
          </p:cNvPr>
          <p:cNvSpPr>
            <a:spLocks noChangeShapeType="1"/>
          </p:cNvSpPr>
          <p:nvPr/>
        </p:nvSpPr>
        <p:spPr bwMode="auto">
          <a:xfrm>
            <a:off x="1219200" y="2590800"/>
            <a:ext cx="16002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6" name="Line 22">
            <a:extLst>
              <a:ext uri="{FF2B5EF4-FFF2-40B4-BE49-F238E27FC236}">
                <a16:creationId xmlns:a16="http://schemas.microsoft.com/office/drawing/2014/main" id="{BCC0C8F4-884E-4AD1-938F-CC58D4DE4070}"/>
              </a:ext>
            </a:extLst>
          </p:cNvPr>
          <p:cNvSpPr>
            <a:spLocks noChangeShapeType="1"/>
          </p:cNvSpPr>
          <p:nvPr/>
        </p:nvSpPr>
        <p:spPr bwMode="auto">
          <a:xfrm>
            <a:off x="990600" y="2819400"/>
            <a:ext cx="18288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7" name="Line 23">
            <a:extLst>
              <a:ext uri="{FF2B5EF4-FFF2-40B4-BE49-F238E27FC236}">
                <a16:creationId xmlns:a16="http://schemas.microsoft.com/office/drawing/2014/main" id="{2612716C-3708-4027-848F-F78ACA410CDA}"/>
              </a:ext>
            </a:extLst>
          </p:cNvPr>
          <p:cNvSpPr>
            <a:spLocks noChangeShapeType="1"/>
          </p:cNvSpPr>
          <p:nvPr/>
        </p:nvSpPr>
        <p:spPr bwMode="auto">
          <a:xfrm>
            <a:off x="1066800" y="3048000"/>
            <a:ext cx="18288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8" name="Line 24">
            <a:extLst>
              <a:ext uri="{FF2B5EF4-FFF2-40B4-BE49-F238E27FC236}">
                <a16:creationId xmlns:a16="http://schemas.microsoft.com/office/drawing/2014/main" id="{76395E4F-C624-4C61-9F9E-01622E1F9B25}"/>
              </a:ext>
            </a:extLst>
          </p:cNvPr>
          <p:cNvSpPr>
            <a:spLocks noChangeShapeType="1"/>
          </p:cNvSpPr>
          <p:nvPr/>
        </p:nvSpPr>
        <p:spPr bwMode="auto">
          <a:xfrm>
            <a:off x="990600" y="3276600"/>
            <a:ext cx="18288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9" name="Line 25">
            <a:extLst>
              <a:ext uri="{FF2B5EF4-FFF2-40B4-BE49-F238E27FC236}">
                <a16:creationId xmlns:a16="http://schemas.microsoft.com/office/drawing/2014/main" id="{4E415D34-4139-4E87-A027-AA02A93D9591}"/>
              </a:ext>
            </a:extLst>
          </p:cNvPr>
          <p:cNvSpPr>
            <a:spLocks noChangeShapeType="1"/>
          </p:cNvSpPr>
          <p:nvPr/>
        </p:nvSpPr>
        <p:spPr bwMode="auto">
          <a:xfrm>
            <a:off x="1143000" y="3429000"/>
            <a:ext cx="18288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0" name="Line 26">
            <a:extLst>
              <a:ext uri="{FF2B5EF4-FFF2-40B4-BE49-F238E27FC236}">
                <a16:creationId xmlns:a16="http://schemas.microsoft.com/office/drawing/2014/main" id="{B1A0B23A-6A11-4979-82A1-75E209240E91}"/>
              </a:ext>
            </a:extLst>
          </p:cNvPr>
          <p:cNvSpPr>
            <a:spLocks noChangeShapeType="1"/>
          </p:cNvSpPr>
          <p:nvPr/>
        </p:nvSpPr>
        <p:spPr bwMode="auto">
          <a:xfrm>
            <a:off x="990600" y="3657600"/>
            <a:ext cx="18288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1" name="Line 27">
            <a:extLst>
              <a:ext uri="{FF2B5EF4-FFF2-40B4-BE49-F238E27FC236}">
                <a16:creationId xmlns:a16="http://schemas.microsoft.com/office/drawing/2014/main" id="{124D3F22-0217-4B7B-B12B-342F341D8341}"/>
              </a:ext>
            </a:extLst>
          </p:cNvPr>
          <p:cNvSpPr>
            <a:spLocks noChangeShapeType="1"/>
          </p:cNvSpPr>
          <p:nvPr/>
        </p:nvSpPr>
        <p:spPr bwMode="auto">
          <a:xfrm>
            <a:off x="914400" y="3886200"/>
            <a:ext cx="18288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2" name="Line 28">
            <a:extLst>
              <a:ext uri="{FF2B5EF4-FFF2-40B4-BE49-F238E27FC236}">
                <a16:creationId xmlns:a16="http://schemas.microsoft.com/office/drawing/2014/main" id="{858563DF-F28E-4201-AB05-D6641B81BCBD}"/>
              </a:ext>
            </a:extLst>
          </p:cNvPr>
          <p:cNvSpPr>
            <a:spLocks noChangeShapeType="1"/>
          </p:cNvSpPr>
          <p:nvPr/>
        </p:nvSpPr>
        <p:spPr bwMode="auto">
          <a:xfrm>
            <a:off x="990600" y="4114800"/>
            <a:ext cx="18288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3" name="Line 29">
            <a:extLst>
              <a:ext uri="{FF2B5EF4-FFF2-40B4-BE49-F238E27FC236}">
                <a16:creationId xmlns:a16="http://schemas.microsoft.com/office/drawing/2014/main" id="{1076B0FF-F572-4A99-9C4B-61D29A995FFF}"/>
              </a:ext>
            </a:extLst>
          </p:cNvPr>
          <p:cNvSpPr>
            <a:spLocks noChangeShapeType="1"/>
          </p:cNvSpPr>
          <p:nvPr/>
        </p:nvSpPr>
        <p:spPr bwMode="auto">
          <a:xfrm>
            <a:off x="990600" y="4343400"/>
            <a:ext cx="18288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4" name="Line 30">
            <a:extLst>
              <a:ext uri="{FF2B5EF4-FFF2-40B4-BE49-F238E27FC236}">
                <a16:creationId xmlns:a16="http://schemas.microsoft.com/office/drawing/2014/main" id="{19176603-CF76-4066-AF40-5A661943F3DD}"/>
              </a:ext>
            </a:extLst>
          </p:cNvPr>
          <p:cNvSpPr>
            <a:spLocks noChangeShapeType="1"/>
          </p:cNvSpPr>
          <p:nvPr/>
        </p:nvSpPr>
        <p:spPr bwMode="auto">
          <a:xfrm>
            <a:off x="1066800" y="4572000"/>
            <a:ext cx="18288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5" name="Line 31">
            <a:extLst>
              <a:ext uri="{FF2B5EF4-FFF2-40B4-BE49-F238E27FC236}">
                <a16:creationId xmlns:a16="http://schemas.microsoft.com/office/drawing/2014/main" id="{F2DF9DC2-44F4-4DA1-89F2-77725EDD6700}"/>
              </a:ext>
            </a:extLst>
          </p:cNvPr>
          <p:cNvSpPr>
            <a:spLocks noChangeShapeType="1"/>
          </p:cNvSpPr>
          <p:nvPr/>
        </p:nvSpPr>
        <p:spPr bwMode="auto">
          <a:xfrm>
            <a:off x="990600" y="4800600"/>
            <a:ext cx="18288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46" name="Line 32">
            <a:extLst>
              <a:ext uri="{FF2B5EF4-FFF2-40B4-BE49-F238E27FC236}">
                <a16:creationId xmlns:a16="http://schemas.microsoft.com/office/drawing/2014/main" id="{65714010-663A-4716-A20D-B08A007E38E1}"/>
              </a:ext>
            </a:extLst>
          </p:cNvPr>
          <p:cNvSpPr>
            <a:spLocks noChangeShapeType="1"/>
          </p:cNvSpPr>
          <p:nvPr/>
        </p:nvSpPr>
        <p:spPr bwMode="auto">
          <a:xfrm>
            <a:off x="1066800" y="5029200"/>
            <a:ext cx="1828800" cy="0"/>
          </a:xfrm>
          <a:prstGeom prst="line">
            <a:avLst/>
          </a:prstGeom>
          <a:noFill/>
          <a:ln w="190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4547" name="Object 33">
            <a:extLst>
              <a:ext uri="{FF2B5EF4-FFF2-40B4-BE49-F238E27FC236}">
                <a16:creationId xmlns:a16="http://schemas.microsoft.com/office/drawing/2014/main" id="{3A271526-6FDB-4A3A-AAF4-0ACE0190A908}"/>
              </a:ext>
            </a:extLst>
          </p:cNvPr>
          <p:cNvGraphicFramePr>
            <a:graphicFrameLocks noChangeAspect="1"/>
          </p:cNvGraphicFramePr>
          <p:nvPr/>
        </p:nvGraphicFramePr>
        <p:xfrm>
          <a:off x="7467600" y="1371600"/>
          <a:ext cx="1524000" cy="1271588"/>
        </p:xfrm>
        <a:graphic>
          <a:graphicData uri="http://schemas.openxmlformats.org/presentationml/2006/ole">
            <mc:AlternateContent xmlns:mc="http://schemas.openxmlformats.org/markup-compatibility/2006">
              <mc:Choice xmlns:v="urn:schemas-microsoft-com:vml" Requires="v">
                <p:oleObj spid="_x0000_s13453" r:id="rId8" imgW="1194318" imgH="889386" progId="Equation.3">
                  <p:embed/>
                </p:oleObj>
              </mc:Choice>
              <mc:Fallback>
                <p:oleObj r:id="rId8" imgW="1194318" imgH="889386"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7600" y="1371600"/>
                        <a:ext cx="1524000" cy="1271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a:extLst>
              <a:ext uri="{FF2B5EF4-FFF2-40B4-BE49-F238E27FC236}">
                <a16:creationId xmlns:a16="http://schemas.microsoft.com/office/drawing/2014/main" id="{59A4F657-997C-4D51-8B4B-D5E86C8892D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65539" name="灯片编号占位符 5">
            <a:extLst>
              <a:ext uri="{FF2B5EF4-FFF2-40B4-BE49-F238E27FC236}">
                <a16:creationId xmlns:a16="http://schemas.microsoft.com/office/drawing/2014/main" id="{4323C936-663C-403D-8B88-D235F0B8527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D5065840-988F-48CB-97A3-7C99EB7DE4AE}" type="slidenum">
              <a:rPr lang="zh-CN" altLang="zh-CN" sz="1200">
                <a:solidFill>
                  <a:schemeClr val="tx1"/>
                </a:solidFill>
              </a:rPr>
              <a:pPr/>
              <a:t>54</a:t>
            </a:fld>
            <a:endParaRPr lang="zh-CN" altLang="zh-CN" sz="1200">
              <a:solidFill>
                <a:schemeClr val="tx1"/>
              </a:solidFill>
            </a:endParaRPr>
          </a:p>
        </p:txBody>
      </p:sp>
      <p:sp>
        <p:nvSpPr>
          <p:cNvPr id="65540" name="Rectangle 2">
            <a:extLst>
              <a:ext uri="{FF2B5EF4-FFF2-40B4-BE49-F238E27FC236}">
                <a16:creationId xmlns:a16="http://schemas.microsoft.com/office/drawing/2014/main" id="{34DA1520-1A09-4DB6-8C16-863D37077337}"/>
              </a:ext>
            </a:extLst>
          </p:cNvPr>
          <p:cNvSpPr>
            <a:spLocks noGrp="1" noChangeArrowheads="1"/>
          </p:cNvSpPr>
          <p:nvPr>
            <p:ph type="title"/>
          </p:nvPr>
        </p:nvSpPr>
        <p:spPr/>
        <p:txBody>
          <a:bodyPr/>
          <a:lstStyle/>
          <a:p>
            <a:pPr eaLnBrk="1" hangingPunct="1"/>
            <a:r>
              <a:rPr lang="zh-CN" altLang="zh-CN"/>
              <a:t>4. 位平面编码  (</a:t>
            </a:r>
            <a:r>
              <a:rPr lang="en-US" altLang="zh-CN">
                <a:cs typeface="Arial" panose="020B0604020202020204" pitchFamily="34" charset="0"/>
              </a:rPr>
              <a:t>Bit-Plane Coding</a:t>
            </a:r>
            <a:r>
              <a:rPr lang="zh-CN" altLang="zh-CN">
                <a:cs typeface="Arial" panose="020B0604020202020204" pitchFamily="34" charset="0"/>
              </a:rPr>
              <a:t>)</a:t>
            </a:r>
            <a:endParaRPr lang="zh-CN" altLang="zh-CN"/>
          </a:p>
        </p:txBody>
      </p:sp>
      <p:sp>
        <p:nvSpPr>
          <p:cNvPr id="65541" name="Rectangle 3">
            <a:extLst>
              <a:ext uri="{FF2B5EF4-FFF2-40B4-BE49-F238E27FC236}">
                <a16:creationId xmlns:a16="http://schemas.microsoft.com/office/drawing/2014/main" id="{1CB0B7F6-6B48-46DF-AC0E-A1E60EC1837D}"/>
              </a:ext>
            </a:extLst>
          </p:cNvPr>
          <p:cNvSpPr>
            <a:spLocks noGrp="1" noChangeArrowheads="1"/>
          </p:cNvSpPr>
          <p:nvPr>
            <p:ph type="body" idx="1"/>
          </p:nvPr>
        </p:nvSpPr>
        <p:spPr>
          <a:xfrm>
            <a:off x="566738" y="1295326"/>
            <a:ext cx="8001000" cy="4953000"/>
          </a:xfrm>
        </p:spPr>
        <p:txBody>
          <a:bodyPr/>
          <a:lstStyle/>
          <a:p>
            <a:pPr eaLnBrk="1" hangingPunct="1">
              <a:buFont typeface="Wingdings" panose="05000000000000000000" pitchFamily="2" charset="2"/>
              <a:buChar char="Ø"/>
            </a:pPr>
            <a:r>
              <a:rPr lang="zh-CN" altLang="en-US" sz="2400" b="1"/>
              <a:t>步骤</a:t>
            </a:r>
            <a:r>
              <a:rPr lang="zh-CN" altLang="en-US" sz="2400"/>
              <a:t>：先进行</a:t>
            </a:r>
            <a:r>
              <a:rPr lang="zh-CN" altLang="zh-CN" sz="2400"/>
              <a:t>位平面</a:t>
            </a:r>
            <a:r>
              <a:rPr lang="zh-CN" altLang="en-US" sz="2400"/>
              <a:t>分解，然后编码。</a:t>
            </a:r>
            <a:endParaRPr lang="en-US" altLang="zh-CN" sz="2400"/>
          </a:p>
          <a:p>
            <a:pPr eaLnBrk="1" hangingPunct="1">
              <a:buFont typeface="Wingdings" panose="05000000000000000000" pitchFamily="2" charset="2"/>
              <a:buChar char="Ø"/>
            </a:pPr>
            <a:endParaRPr lang="zh-CN" altLang="zh-CN" sz="1200"/>
          </a:p>
          <a:p>
            <a:pPr eaLnBrk="1" hangingPunct="1"/>
            <a:r>
              <a:rPr lang="zh-CN" altLang="zh-CN">
                <a:solidFill>
                  <a:srgbClr val="0000FF"/>
                </a:solidFill>
              </a:rPr>
              <a:t>位平面分解</a:t>
            </a:r>
            <a:r>
              <a:rPr lang="zh-CN" altLang="zh-CN"/>
              <a:t>：将一幅图像分解为一系列二值图像</a:t>
            </a:r>
          </a:p>
          <a:p>
            <a:pPr lvl="1" eaLnBrk="1" hangingPunct="1"/>
            <a:r>
              <a:rPr lang="zh-CN" altLang="zh-CN"/>
              <a:t>Natural </a:t>
            </a:r>
            <a:r>
              <a:rPr lang="en-US" altLang="zh-CN"/>
              <a:t>C</a:t>
            </a:r>
            <a:r>
              <a:rPr lang="zh-CN" altLang="zh-CN"/>
              <a:t>ode</a:t>
            </a:r>
          </a:p>
          <a:p>
            <a:pPr lvl="1" eaLnBrk="1" hangingPunct="1"/>
            <a:r>
              <a:rPr lang="zh-CN" altLang="zh-CN"/>
              <a:t>Gray </a:t>
            </a:r>
            <a:r>
              <a:rPr lang="en-US" altLang="zh-CN"/>
              <a:t>C</a:t>
            </a:r>
            <a:r>
              <a:rPr lang="zh-CN" altLang="zh-CN"/>
              <a:t>ode（格雷码）</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a:extLst>
              <a:ext uri="{FF2B5EF4-FFF2-40B4-BE49-F238E27FC236}">
                <a16:creationId xmlns:a16="http://schemas.microsoft.com/office/drawing/2014/main" id="{197B5EA3-5FC8-4D2C-B4CA-A0511DD4974F}"/>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66563" name="灯片编号占位符 5">
            <a:extLst>
              <a:ext uri="{FF2B5EF4-FFF2-40B4-BE49-F238E27FC236}">
                <a16:creationId xmlns:a16="http://schemas.microsoft.com/office/drawing/2014/main" id="{D760FCD3-3FB0-4BE7-B1EB-B8AE2F5D63EA}"/>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99420DE6-F4BF-456F-ADF5-A824661E91DF}" type="slidenum">
              <a:rPr lang="zh-CN" altLang="zh-CN" sz="1200">
                <a:solidFill>
                  <a:schemeClr val="tx1"/>
                </a:solidFill>
              </a:rPr>
              <a:pPr/>
              <a:t>55</a:t>
            </a:fld>
            <a:endParaRPr lang="zh-CN" altLang="zh-CN" sz="1200">
              <a:solidFill>
                <a:schemeClr val="tx1"/>
              </a:solidFill>
            </a:endParaRPr>
          </a:p>
        </p:txBody>
      </p:sp>
      <p:sp>
        <p:nvSpPr>
          <p:cNvPr id="66565" name="Rectangle 3">
            <a:extLst>
              <a:ext uri="{FF2B5EF4-FFF2-40B4-BE49-F238E27FC236}">
                <a16:creationId xmlns:a16="http://schemas.microsoft.com/office/drawing/2014/main" id="{6A66BD97-85D5-47BB-BEC2-783ED6567960}"/>
              </a:ext>
            </a:extLst>
          </p:cNvPr>
          <p:cNvSpPr>
            <a:spLocks noGrp="1" noChangeArrowheads="1"/>
          </p:cNvSpPr>
          <p:nvPr>
            <p:ph type="body" idx="1"/>
          </p:nvPr>
        </p:nvSpPr>
        <p:spPr>
          <a:xfrm>
            <a:off x="566738" y="1295326"/>
            <a:ext cx="8001000" cy="4953000"/>
          </a:xfrm>
        </p:spPr>
        <p:txBody>
          <a:bodyPr/>
          <a:lstStyle/>
          <a:p>
            <a:pPr eaLnBrk="1" hangingPunct="1"/>
            <a:r>
              <a:rPr lang="en-US" altLang="zh-CN"/>
              <a:t>The </a:t>
            </a:r>
            <a:r>
              <a:rPr lang="en-US" altLang="zh-CN" i="1">
                <a:latin typeface="Times New Roman" panose="02020603050405020304" pitchFamily="18" charset="0"/>
              </a:rPr>
              <a:t>m</a:t>
            </a:r>
            <a:r>
              <a:rPr lang="en-US" altLang="zh-CN"/>
              <a:t>-bit </a:t>
            </a:r>
            <a:r>
              <a:rPr lang="en-US" altLang="zh-CN">
                <a:highlight>
                  <a:srgbClr val="00FFFF"/>
                </a:highlight>
              </a:rPr>
              <a:t>N</a:t>
            </a:r>
            <a:r>
              <a:rPr lang="en-US" altLang="zh-CN">
                <a:solidFill>
                  <a:schemeClr val="tx1"/>
                </a:solidFill>
                <a:highlight>
                  <a:srgbClr val="00FFFF"/>
                </a:highlight>
              </a:rPr>
              <a:t>atural Code</a:t>
            </a:r>
            <a:r>
              <a:rPr lang="en-US" altLang="zh-CN"/>
              <a:t> </a:t>
            </a:r>
            <a:br>
              <a:rPr lang="en-US" altLang="zh-CN"/>
            </a:br>
            <a:r>
              <a:rPr lang="en-US" altLang="zh-CN"/>
              <a:t>can be represented in the form of the base 2 polynomial</a:t>
            </a:r>
            <a:br>
              <a:rPr lang="en-US" altLang="zh-CN"/>
            </a:br>
            <a:r>
              <a:rPr lang="en-US" altLang="zh-CN"/>
              <a:t> </a:t>
            </a:r>
            <a:br>
              <a:rPr lang="en-US" altLang="zh-CN"/>
            </a:br>
            <a:endParaRPr lang="en-US" altLang="zh-CN"/>
          </a:p>
          <a:p>
            <a:pPr eaLnBrk="1" hangingPunct="1"/>
            <a:endParaRPr lang="zh-CN" altLang="zh-CN"/>
          </a:p>
          <a:p>
            <a:pPr eaLnBrk="1" hangingPunct="1"/>
            <a:r>
              <a:rPr lang="en-US" altLang="zh-CN"/>
              <a:t>The </a:t>
            </a:r>
            <a:r>
              <a:rPr lang="en-US" altLang="zh-CN" i="1">
                <a:latin typeface="Times New Roman" panose="02020603050405020304" pitchFamily="18" charset="0"/>
              </a:rPr>
              <a:t>m</a:t>
            </a:r>
            <a:r>
              <a:rPr lang="en-US" altLang="zh-CN"/>
              <a:t>-bit </a:t>
            </a:r>
            <a:r>
              <a:rPr lang="en-US" altLang="zh-CN">
                <a:solidFill>
                  <a:schemeClr val="tx1"/>
                </a:solidFill>
                <a:highlight>
                  <a:srgbClr val="00FFFF"/>
                </a:highlight>
              </a:rPr>
              <a:t>Gray code</a:t>
            </a:r>
            <a:br>
              <a:rPr lang="en-US" altLang="zh-CN"/>
            </a:br>
            <a:r>
              <a:rPr lang="en-US" altLang="zh-CN"/>
              <a:t>can be computed by</a:t>
            </a:r>
            <a:br>
              <a:rPr lang="en-US" altLang="zh-CN"/>
            </a:br>
            <a:br>
              <a:rPr lang="en-US" altLang="zh-CN" sz="1800"/>
            </a:br>
            <a:br>
              <a:rPr lang="en-US" altLang="zh-CN" sz="1800"/>
            </a:br>
            <a:br>
              <a:rPr lang="en-US" altLang="zh-CN" sz="1800"/>
            </a:br>
            <a:r>
              <a:rPr lang="en-US" altLang="zh-CN" sz="1800"/>
              <a:t>     </a:t>
            </a:r>
            <a:endParaRPr lang="zh-CN" altLang="zh-CN" sz="1800"/>
          </a:p>
          <a:p>
            <a:pPr lvl="1" eaLnBrk="1" hangingPunct="1">
              <a:buFont typeface="Wingdings" panose="05000000000000000000" pitchFamily="2" charset="2"/>
              <a:buNone/>
            </a:pPr>
            <a:r>
              <a:rPr lang="zh-CN" altLang="zh-CN"/>
              <a:t>	</a:t>
            </a:r>
            <a:r>
              <a:rPr lang="en-US" altLang="zh-CN"/>
              <a:t>Exclusive OR operation</a:t>
            </a:r>
            <a:endParaRPr lang="zh-CN" altLang="zh-CN"/>
          </a:p>
          <a:p>
            <a:pPr lvl="1" eaLnBrk="1" hangingPunct="1">
              <a:buFont typeface="Wingdings" panose="05000000000000000000" pitchFamily="2" charset="2"/>
              <a:buNone/>
            </a:pPr>
            <a:endParaRPr lang="zh-CN" altLang="zh-CN"/>
          </a:p>
        </p:txBody>
      </p:sp>
      <p:graphicFrame>
        <p:nvGraphicFramePr>
          <p:cNvPr id="66566" name="Object 4">
            <a:extLst>
              <a:ext uri="{FF2B5EF4-FFF2-40B4-BE49-F238E27FC236}">
                <a16:creationId xmlns:a16="http://schemas.microsoft.com/office/drawing/2014/main" id="{2BB51075-8238-4688-9115-08D411147EB6}"/>
              </a:ext>
            </a:extLst>
          </p:cNvPr>
          <p:cNvGraphicFramePr>
            <a:graphicFrameLocks noChangeAspect="1"/>
          </p:cNvGraphicFramePr>
          <p:nvPr>
            <p:extLst>
              <p:ext uri="{D42A27DB-BD31-4B8C-83A1-F6EECF244321}">
                <p14:modId xmlns:p14="http://schemas.microsoft.com/office/powerpoint/2010/main" val="1413007882"/>
              </p:ext>
            </p:extLst>
          </p:nvPr>
        </p:nvGraphicFramePr>
        <p:xfrm>
          <a:off x="4224345" y="1222035"/>
          <a:ext cx="2260600" cy="457200"/>
        </p:xfrm>
        <a:graphic>
          <a:graphicData uri="http://schemas.openxmlformats.org/presentationml/2006/ole">
            <mc:AlternateContent xmlns:mc="http://schemas.openxmlformats.org/markup-compatibility/2006">
              <mc:Choice xmlns:v="urn:schemas-microsoft-com:vml" Requires="v">
                <p:oleObj spid="_x0000_s14678" r:id="rId4" imgW="1130300" imgH="228600" progId="Equation.3">
                  <p:embed/>
                </p:oleObj>
              </mc:Choice>
              <mc:Fallback>
                <p:oleObj r:id="rId4" imgW="11303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45" y="1222035"/>
                        <a:ext cx="2260600" cy="457200"/>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66567" name="Object 5">
            <a:extLst>
              <a:ext uri="{FF2B5EF4-FFF2-40B4-BE49-F238E27FC236}">
                <a16:creationId xmlns:a16="http://schemas.microsoft.com/office/drawing/2014/main" id="{85D96626-0BA7-4721-B5E2-7C9BF6E220A0}"/>
              </a:ext>
            </a:extLst>
          </p:cNvPr>
          <p:cNvGraphicFramePr>
            <a:graphicFrameLocks noChangeAspect="1"/>
          </p:cNvGraphicFramePr>
          <p:nvPr>
            <p:extLst>
              <p:ext uri="{D42A27DB-BD31-4B8C-83A1-F6EECF244321}">
                <p14:modId xmlns:p14="http://schemas.microsoft.com/office/powerpoint/2010/main" val="4132606140"/>
              </p:ext>
            </p:extLst>
          </p:nvPr>
        </p:nvGraphicFramePr>
        <p:xfrm>
          <a:off x="1752600" y="2155751"/>
          <a:ext cx="4721225" cy="434975"/>
        </p:xfrm>
        <a:graphic>
          <a:graphicData uri="http://schemas.openxmlformats.org/presentationml/2006/ole">
            <mc:AlternateContent xmlns:mc="http://schemas.openxmlformats.org/markup-compatibility/2006">
              <mc:Choice xmlns:v="urn:schemas-microsoft-com:vml" Requires="v">
                <p:oleObj spid="_x0000_s14679" r:id="rId6" imgW="2616200" imgH="241300" progId="Equation.3">
                  <p:embed/>
                </p:oleObj>
              </mc:Choice>
              <mc:Fallback>
                <p:oleObj r:id="rId6" imgW="2616200" imgH="2413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2155751"/>
                        <a:ext cx="4721225" cy="434975"/>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66568" name="Object 6">
            <a:extLst>
              <a:ext uri="{FF2B5EF4-FFF2-40B4-BE49-F238E27FC236}">
                <a16:creationId xmlns:a16="http://schemas.microsoft.com/office/drawing/2014/main" id="{52968451-33CC-4749-8789-E80BD5A6E8BC}"/>
              </a:ext>
            </a:extLst>
          </p:cNvPr>
          <p:cNvGraphicFramePr>
            <a:graphicFrameLocks noChangeAspect="1"/>
          </p:cNvGraphicFramePr>
          <p:nvPr>
            <p:extLst>
              <p:ext uri="{D42A27DB-BD31-4B8C-83A1-F6EECF244321}">
                <p14:modId xmlns:p14="http://schemas.microsoft.com/office/powerpoint/2010/main" val="3389766392"/>
              </p:ext>
            </p:extLst>
          </p:nvPr>
        </p:nvGraphicFramePr>
        <p:xfrm>
          <a:off x="3862388" y="3047926"/>
          <a:ext cx="2386012" cy="457200"/>
        </p:xfrm>
        <a:graphic>
          <a:graphicData uri="http://schemas.openxmlformats.org/presentationml/2006/ole">
            <mc:AlternateContent xmlns:mc="http://schemas.openxmlformats.org/markup-compatibility/2006">
              <mc:Choice xmlns:v="urn:schemas-microsoft-com:vml" Requires="v">
                <p:oleObj spid="_x0000_s14680" r:id="rId8" imgW="1194318" imgH="228699" progId="Equation.3">
                  <p:embed/>
                </p:oleObj>
              </mc:Choice>
              <mc:Fallback>
                <p:oleObj r:id="rId8" imgW="1194318" imgH="228699"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2388" y="3047926"/>
                        <a:ext cx="2386012" cy="457200"/>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66569" name="Object 7">
            <a:extLst>
              <a:ext uri="{FF2B5EF4-FFF2-40B4-BE49-F238E27FC236}">
                <a16:creationId xmlns:a16="http://schemas.microsoft.com/office/drawing/2014/main" id="{ED669E77-BD70-4183-9A45-556F5BF3F3AC}"/>
              </a:ext>
            </a:extLst>
          </p:cNvPr>
          <p:cNvGraphicFramePr>
            <a:graphicFrameLocks noChangeAspect="1"/>
          </p:cNvGraphicFramePr>
          <p:nvPr>
            <p:extLst>
              <p:ext uri="{D42A27DB-BD31-4B8C-83A1-F6EECF244321}">
                <p14:modId xmlns:p14="http://schemas.microsoft.com/office/powerpoint/2010/main" val="4075386805"/>
              </p:ext>
            </p:extLst>
          </p:nvPr>
        </p:nvGraphicFramePr>
        <p:xfrm>
          <a:off x="1890713" y="3657526"/>
          <a:ext cx="3343275" cy="823913"/>
        </p:xfrm>
        <a:graphic>
          <a:graphicData uri="http://schemas.openxmlformats.org/presentationml/2006/ole">
            <mc:AlternateContent xmlns:mc="http://schemas.openxmlformats.org/markup-compatibility/2006">
              <mc:Choice xmlns:v="urn:schemas-microsoft-com:vml" Requires="v">
                <p:oleObj spid="_x0000_s14681" r:id="rId10" imgW="1855005" imgH="457399" progId="Equation.3">
                  <p:embed/>
                </p:oleObj>
              </mc:Choice>
              <mc:Fallback>
                <p:oleObj r:id="rId10" imgW="1855005" imgH="457399"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90713" y="3657526"/>
                        <a:ext cx="3343275" cy="823913"/>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66570" name="Object 8">
            <a:extLst>
              <a:ext uri="{FF2B5EF4-FFF2-40B4-BE49-F238E27FC236}">
                <a16:creationId xmlns:a16="http://schemas.microsoft.com/office/drawing/2014/main" id="{CB9075C8-8CD7-4DEA-BA7A-A78ECFFADCEF}"/>
              </a:ext>
            </a:extLst>
          </p:cNvPr>
          <p:cNvGraphicFramePr>
            <a:graphicFrameLocks noChangeAspect="1"/>
          </p:cNvGraphicFramePr>
          <p:nvPr>
            <p:extLst>
              <p:ext uri="{D42A27DB-BD31-4B8C-83A1-F6EECF244321}">
                <p14:modId xmlns:p14="http://schemas.microsoft.com/office/powerpoint/2010/main" val="3471749007"/>
              </p:ext>
            </p:extLst>
          </p:nvPr>
        </p:nvGraphicFramePr>
        <p:xfrm>
          <a:off x="1219200" y="4673526"/>
          <a:ext cx="330200" cy="355600"/>
        </p:xfrm>
        <a:graphic>
          <a:graphicData uri="http://schemas.openxmlformats.org/presentationml/2006/ole">
            <mc:AlternateContent xmlns:mc="http://schemas.openxmlformats.org/markup-compatibility/2006">
              <mc:Choice xmlns:v="urn:schemas-microsoft-com:vml" Requires="v">
                <p:oleObj spid="_x0000_s14682" r:id="rId12" imgW="165100" imgH="177800" progId="Equation.3">
                  <p:embed/>
                </p:oleObj>
              </mc:Choice>
              <mc:Fallback>
                <p:oleObj r:id="rId12" imgW="165100" imgH="1778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4673526"/>
                        <a:ext cx="33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
            <a:extLst>
              <a:ext uri="{FF2B5EF4-FFF2-40B4-BE49-F238E27FC236}">
                <a16:creationId xmlns:a16="http://schemas.microsoft.com/office/drawing/2014/main" id="{CEB58AC0-4721-40FC-90F0-F967B270B0A6}"/>
              </a:ext>
            </a:extLst>
          </p:cNvPr>
          <p:cNvSpPr>
            <a:spLocks noGrp="1" noChangeArrowheads="1"/>
          </p:cNvSpPr>
          <p:nvPr>
            <p:ph type="title"/>
          </p:nvPr>
        </p:nvSpPr>
        <p:spPr>
          <a:xfrm>
            <a:off x="574675" y="304800"/>
            <a:ext cx="8001000" cy="533400"/>
          </a:xfrm>
        </p:spPr>
        <p:txBody>
          <a:bodyPr/>
          <a:lstStyle/>
          <a:p>
            <a:pPr eaLnBrk="1" hangingPunct="1"/>
            <a:r>
              <a:rPr lang="zh-CN" altLang="zh-CN"/>
              <a:t>4. 位平面编码  (</a:t>
            </a:r>
            <a:r>
              <a:rPr lang="en-US" altLang="zh-CN">
                <a:cs typeface="Arial" panose="020B0604020202020204" pitchFamily="34" charset="0"/>
              </a:rPr>
              <a:t>Bit-Plane Coding</a:t>
            </a:r>
            <a:r>
              <a:rPr lang="zh-CN" altLang="zh-CN">
                <a:cs typeface="Arial" panose="020B0604020202020204" pitchFamily="34" charset="0"/>
              </a:rPr>
              <a:t>)</a:t>
            </a:r>
            <a:endParaRPr lang="zh-CN"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a:extLst>
              <a:ext uri="{FF2B5EF4-FFF2-40B4-BE49-F238E27FC236}">
                <a16:creationId xmlns:a16="http://schemas.microsoft.com/office/drawing/2014/main" id="{F87C1EA7-684F-42BC-B8E5-8801D2D049CA}"/>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67587" name="灯片编号占位符 5">
            <a:extLst>
              <a:ext uri="{FF2B5EF4-FFF2-40B4-BE49-F238E27FC236}">
                <a16:creationId xmlns:a16="http://schemas.microsoft.com/office/drawing/2014/main" id="{E839CCCA-B75F-425B-8D7A-27000A26F3E6}"/>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DB6351C7-77F3-48B2-92F1-96A86B5BF7CF}" type="slidenum">
              <a:rPr lang="zh-CN" altLang="zh-CN" sz="1200">
                <a:solidFill>
                  <a:schemeClr val="tx1"/>
                </a:solidFill>
              </a:rPr>
              <a:pPr/>
              <a:t>56</a:t>
            </a:fld>
            <a:endParaRPr lang="zh-CN" altLang="zh-CN" sz="1200">
              <a:solidFill>
                <a:schemeClr val="tx1"/>
              </a:solidFill>
            </a:endParaRPr>
          </a:p>
        </p:txBody>
      </p:sp>
      <p:grpSp>
        <p:nvGrpSpPr>
          <p:cNvPr id="67588" name="Group 2">
            <a:extLst>
              <a:ext uri="{FF2B5EF4-FFF2-40B4-BE49-F238E27FC236}">
                <a16:creationId xmlns:a16="http://schemas.microsoft.com/office/drawing/2014/main" id="{92298640-136B-4D42-9D45-E6D0D45241FE}"/>
              </a:ext>
            </a:extLst>
          </p:cNvPr>
          <p:cNvGrpSpPr>
            <a:grpSpLocks/>
          </p:cNvGrpSpPr>
          <p:nvPr/>
        </p:nvGrpSpPr>
        <p:grpSpPr bwMode="auto">
          <a:xfrm>
            <a:off x="3963988" y="0"/>
            <a:ext cx="4418012" cy="6858000"/>
            <a:chOff x="0" y="0"/>
            <a:chExt cx="2783" cy="4320"/>
          </a:xfrm>
        </p:grpSpPr>
        <p:graphicFrame>
          <p:nvGraphicFramePr>
            <p:cNvPr id="67595" name="Object 3">
              <a:extLst>
                <a:ext uri="{FF2B5EF4-FFF2-40B4-BE49-F238E27FC236}">
                  <a16:creationId xmlns:a16="http://schemas.microsoft.com/office/drawing/2014/main" id="{5EBF8305-B9BF-4556-A60F-4622B0E1C7E0}"/>
                </a:ext>
              </a:extLst>
            </p:cNvPr>
            <p:cNvGraphicFramePr>
              <a:graphicFrameLocks noChangeAspect="1"/>
            </p:cNvGraphicFramePr>
            <p:nvPr/>
          </p:nvGraphicFramePr>
          <p:xfrm>
            <a:off x="240" y="240"/>
            <a:ext cx="2430" cy="4080"/>
          </p:xfrm>
          <a:graphic>
            <a:graphicData uri="http://schemas.openxmlformats.org/presentationml/2006/ole">
              <mc:AlternateContent xmlns:mc="http://schemas.openxmlformats.org/markup-compatibility/2006">
                <mc:Choice xmlns:v="urn:schemas-microsoft-com:vml" Requires="v">
                  <p:oleObj spid="_x0000_s15638" r:id="rId3" imgW="2159000" imgH="3632200" progId="Equation.3">
                    <p:embed/>
                  </p:oleObj>
                </mc:Choice>
                <mc:Fallback>
                  <p:oleObj r:id="rId3" imgW="2159000" imgH="3632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240"/>
                          <a:ext cx="2430" cy="4080"/>
                        </a:xfrm>
                        <a:prstGeom prst="rect">
                          <a:avLst/>
                        </a:prstGeom>
                        <a:solidFill>
                          <a:srgbClr val="CCFFCC"/>
                        </a:solidFill>
                        <a:ln w="9525">
                          <a:solidFill>
                            <a:schemeClr val="tx1"/>
                          </a:solidFill>
                          <a:miter lim="800000"/>
                          <a:headEnd/>
                          <a:tailEnd/>
                        </a:ln>
                      </p:spPr>
                    </p:pic>
                  </p:oleObj>
                </mc:Fallback>
              </mc:AlternateContent>
            </a:graphicData>
          </a:graphic>
        </p:graphicFrame>
        <p:sp>
          <p:nvSpPr>
            <p:cNvPr id="67596" name="Rectangle 4">
              <a:extLst>
                <a:ext uri="{FF2B5EF4-FFF2-40B4-BE49-F238E27FC236}">
                  <a16:creationId xmlns:a16="http://schemas.microsoft.com/office/drawing/2014/main" id="{3C4689F7-73EE-4CDD-A20E-0546ACCAFA62}"/>
                </a:ext>
              </a:extLst>
            </p:cNvPr>
            <p:cNvSpPr>
              <a:spLocks noChangeArrowheads="1"/>
            </p:cNvSpPr>
            <p:nvPr/>
          </p:nvSpPr>
          <p:spPr bwMode="auto">
            <a:xfrm>
              <a:off x="0" y="0"/>
              <a:ext cx="2783" cy="2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en-US" altLang="zh-CN">
                  <a:solidFill>
                    <a:schemeClr val="tx1"/>
                  </a:solidFill>
                  <a:latin typeface="Tahoma" panose="020B0604030504040204" pitchFamily="34" charset="0"/>
                  <a:ea typeface="PMingLiU" panose="02020500000000000000" pitchFamily="18" charset="-120"/>
                </a:rPr>
                <a:t>Decimal     Natural code     Gray code</a:t>
              </a:r>
            </a:p>
          </p:txBody>
        </p:sp>
      </p:grpSp>
      <p:graphicFrame>
        <p:nvGraphicFramePr>
          <p:cNvPr id="67589" name="Object 5">
            <a:extLst>
              <a:ext uri="{FF2B5EF4-FFF2-40B4-BE49-F238E27FC236}">
                <a16:creationId xmlns:a16="http://schemas.microsoft.com/office/drawing/2014/main" id="{38C687D6-7AB0-4117-9F3B-A9BC09ECEBE7}"/>
              </a:ext>
            </a:extLst>
          </p:cNvPr>
          <p:cNvGraphicFramePr>
            <a:graphicFrameLocks noChangeAspect="1"/>
          </p:cNvGraphicFramePr>
          <p:nvPr/>
        </p:nvGraphicFramePr>
        <p:xfrm>
          <a:off x="533400" y="3649663"/>
          <a:ext cx="3429000" cy="846137"/>
        </p:xfrm>
        <a:graphic>
          <a:graphicData uri="http://schemas.openxmlformats.org/presentationml/2006/ole">
            <mc:AlternateContent xmlns:mc="http://schemas.openxmlformats.org/markup-compatibility/2006">
              <mc:Choice xmlns:v="urn:schemas-microsoft-com:vml" Requires="v">
                <p:oleObj spid="_x0000_s15639" r:id="rId5" imgW="1855005" imgH="457399" progId="Equation.3">
                  <p:embed/>
                </p:oleObj>
              </mc:Choice>
              <mc:Fallback>
                <p:oleObj r:id="rId5" imgW="1855005" imgH="45739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649663"/>
                        <a:ext cx="3429000" cy="846137"/>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67590" name="Object 6">
            <a:extLst>
              <a:ext uri="{FF2B5EF4-FFF2-40B4-BE49-F238E27FC236}">
                <a16:creationId xmlns:a16="http://schemas.microsoft.com/office/drawing/2014/main" id="{094EBB71-9F7F-4BDF-852C-E5A413D09FD2}"/>
              </a:ext>
            </a:extLst>
          </p:cNvPr>
          <p:cNvGraphicFramePr>
            <a:graphicFrameLocks noChangeAspect="1"/>
          </p:cNvGraphicFramePr>
          <p:nvPr/>
        </p:nvGraphicFramePr>
        <p:xfrm>
          <a:off x="579438" y="2438400"/>
          <a:ext cx="2239962" cy="452438"/>
        </p:xfrm>
        <a:graphic>
          <a:graphicData uri="http://schemas.openxmlformats.org/presentationml/2006/ole">
            <mc:AlternateContent xmlns:mc="http://schemas.openxmlformats.org/markup-compatibility/2006">
              <mc:Choice xmlns:v="urn:schemas-microsoft-com:vml" Requires="v">
                <p:oleObj spid="_x0000_s15640" r:id="rId7" imgW="1130300" imgH="228600" progId="Equation.3">
                  <p:embed/>
                </p:oleObj>
              </mc:Choice>
              <mc:Fallback>
                <p:oleObj r:id="rId7" imgW="11303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438" y="2438400"/>
                        <a:ext cx="2239962" cy="452438"/>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67591" name="Object 7">
            <a:extLst>
              <a:ext uri="{FF2B5EF4-FFF2-40B4-BE49-F238E27FC236}">
                <a16:creationId xmlns:a16="http://schemas.microsoft.com/office/drawing/2014/main" id="{C93ADEFB-9D32-4EB1-9DEB-C6EE8C0B3E2D}"/>
              </a:ext>
            </a:extLst>
          </p:cNvPr>
          <p:cNvGraphicFramePr>
            <a:graphicFrameLocks noChangeAspect="1"/>
          </p:cNvGraphicFramePr>
          <p:nvPr/>
        </p:nvGraphicFramePr>
        <p:xfrm>
          <a:off x="533400" y="3128963"/>
          <a:ext cx="2362200" cy="452437"/>
        </p:xfrm>
        <a:graphic>
          <a:graphicData uri="http://schemas.openxmlformats.org/presentationml/2006/ole">
            <mc:AlternateContent xmlns:mc="http://schemas.openxmlformats.org/markup-compatibility/2006">
              <mc:Choice xmlns:v="urn:schemas-microsoft-com:vml" Requires="v">
                <p:oleObj spid="_x0000_s15641" r:id="rId9" imgW="1194318" imgH="228699" progId="Equation.3">
                  <p:embed/>
                </p:oleObj>
              </mc:Choice>
              <mc:Fallback>
                <p:oleObj r:id="rId9" imgW="1194318" imgH="22869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3128963"/>
                        <a:ext cx="2362200" cy="452437"/>
                      </a:xfrm>
                      <a:prstGeom prst="rect">
                        <a:avLst/>
                      </a:prstGeom>
                      <a:solidFill>
                        <a:srgbClr val="FFFF99"/>
                      </a:solidFill>
                      <a:ln w="9525">
                        <a:solidFill>
                          <a:schemeClr val="tx1"/>
                        </a:solidFill>
                        <a:miter lim="800000"/>
                        <a:headEnd/>
                        <a:tailEnd/>
                      </a:ln>
                    </p:spPr>
                  </p:pic>
                </p:oleObj>
              </mc:Fallback>
            </mc:AlternateContent>
          </a:graphicData>
        </a:graphic>
      </p:graphicFrame>
      <p:sp>
        <p:nvSpPr>
          <p:cNvPr id="67593" name="Rectangle 9">
            <a:extLst>
              <a:ext uri="{FF2B5EF4-FFF2-40B4-BE49-F238E27FC236}">
                <a16:creationId xmlns:a16="http://schemas.microsoft.com/office/drawing/2014/main" id="{67B83E1E-1BC3-48DE-A51E-27DACF520BAD}"/>
              </a:ext>
            </a:extLst>
          </p:cNvPr>
          <p:cNvSpPr>
            <a:spLocks noGrp="1" noChangeArrowheads="1"/>
          </p:cNvSpPr>
          <p:nvPr>
            <p:ph type="body" idx="1"/>
          </p:nvPr>
        </p:nvSpPr>
        <p:spPr>
          <a:xfrm>
            <a:off x="566738" y="1066800"/>
            <a:ext cx="3624262" cy="4953000"/>
          </a:xfrm>
        </p:spPr>
        <p:txBody>
          <a:bodyPr/>
          <a:lstStyle/>
          <a:p>
            <a:pPr eaLnBrk="1" hangingPunct="1"/>
            <a:r>
              <a:rPr lang="en-US" altLang="zh-CN">
                <a:solidFill>
                  <a:schemeClr val="tx1"/>
                </a:solidFill>
                <a:cs typeface="Arial" panose="020B0604020202020204" pitchFamily="34" charset="0"/>
              </a:rPr>
              <a:t>Gray Code </a:t>
            </a:r>
            <a:r>
              <a:rPr lang="zh-CN" altLang="zh-CN">
                <a:solidFill>
                  <a:schemeClr val="tx1"/>
                </a:solidFill>
                <a:cs typeface="Arial" panose="020B0604020202020204" pitchFamily="34" charset="0"/>
              </a:rPr>
              <a:t>: </a:t>
            </a:r>
            <a:r>
              <a:rPr lang="en-US" altLang="zh-CN">
                <a:solidFill>
                  <a:schemeClr val="tx1"/>
                </a:solidFill>
                <a:cs typeface="Arial" panose="020B0604020202020204" pitchFamily="34" charset="0"/>
              </a:rPr>
              <a:t>Adjacent numbers differ in only one bit.</a:t>
            </a:r>
            <a:endParaRPr lang="zh-CN" altLang="zh-CN">
              <a:solidFill>
                <a:schemeClr val="tx1"/>
              </a:solidFill>
              <a:cs typeface="Arial" panose="020B0604020202020204" pitchFamily="34" charset="0"/>
            </a:endParaRPr>
          </a:p>
        </p:txBody>
      </p:sp>
      <p:sp>
        <p:nvSpPr>
          <p:cNvPr id="70666" name="Rectangle 10">
            <a:extLst>
              <a:ext uri="{FF2B5EF4-FFF2-40B4-BE49-F238E27FC236}">
                <a16:creationId xmlns:a16="http://schemas.microsoft.com/office/drawing/2014/main" id="{2F8AD9A5-B53B-4D7D-9854-83DB8A0177A7}"/>
              </a:ext>
            </a:extLst>
          </p:cNvPr>
          <p:cNvSpPr>
            <a:spLocks noChangeArrowheads="1"/>
          </p:cNvSpPr>
          <p:nvPr/>
        </p:nvSpPr>
        <p:spPr bwMode="auto">
          <a:xfrm>
            <a:off x="4343400" y="3200400"/>
            <a:ext cx="3810000" cy="838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6"/>
                                        </p:tgtEl>
                                        <p:attrNameLst>
                                          <p:attrName>style.visibility</p:attrName>
                                        </p:attrNameLst>
                                      </p:cBhvr>
                                      <p:to>
                                        <p:strVal val="visible"/>
                                      </p:to>
                                    </p:set>
                                    <p:animEffect transition="in" filter="blinds(horizontal)">
                                      <p:cBhvr>
                                        <p:cTn id="7" dur="500"/>
                                        <p:tgtEl>
                                          <p:spTgt spid="70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1">
            <a:extLst>
              <a:ext uri="{FF2B5EF4-FFF2-40B4-BE49-F238E27FC236}">
                <a16:creationId xmlns:a16="http://schemas.microsoft.com/office/drawing/2014/main" id="{28303D7F-512E-403C-8611-374F9EEB2DD7}"/>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68611" name="灯片编号占位符 3">
            <a:extLst>
              <a:ext uri="{FF2B5EF4-FFF2-40B4-BE49-F238E27FC236}">
                <a16:creationId xmlns:a16="http://schemas.microsoft.com/office/drawing/2014/main" id="{9059A848-7AE0-4B7A-9F88-C7412CA4D4F4}"/>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650B1F79-B49D-43CC-A752-7041A77C478E}" type="slidenum">
              <a:rPr lang="zh-CN" altLang="zh-CN" sz="1200">
                <a:solidFill>
                  <a:schemeClr val="tx1"/>
                </a:solidFill>
              </a:rPr>
              <a:pPr/>
              <a:t>57</a:t>
            </a:fld>
            <a:endParaRPr lang="zh-CN" altLang="zh-CN" sz="1200">
              <a:solidFill>
                <a:schemeClr val="tx1"/>
              </a:solidFill>
            </a:endParaRPr>
          </a:p>
        </p:txBody>
      </p:sp>
      <p:pic>
        <p:nvPicPr>
          <p:cNvPr id="68612" name="Picture 2" descr="未命名">
            <a:extLst>
              <a:ext uri="{FF2B5EF4-FFF2-40B4-BE49-F238E27FC236}">
                <a16:creationId xmlns:a16="http://schemas.microsoft.com/office/drawing/2014/main" id="{06A673A3-57F1-49B5-A423-8AF6C4DCB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3">
            <a:extLst>
              <a:ext uri="{FF2B5EF4-FFF2-40B4-BE49-F238E27FC236}">
                <a16:creationId xmlns:a16="http://schemas.microsoft.com/office/drawing/2014/main" id="{88502E06-0B93-45F9-AD6F-E52FEE40E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9313"/>
            <a:ext cx="91440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4" name="Rectangle 4">
            <a:extLst>
              <a:ext uri="{FF2B5EF4-FFF2-40B4-BE49-F238E27FC236}">
                <a16:creationId xmlns:a16="http://schemas.microsoft.com/office/drawing/2014/main" id="{D9062932-CBC6-4A6B-9B03-F5F1E7B8ED41}"/>
              </a:ext>
            </a:extLst>
          </p:cNvPr>
          <p:cNvSpPr>
            <a:spLocks noChangeArrowheads="1"/>
          </p:cNvSpPr>
          <p:nvPr/>
        </p:nvSpPr>
        <p:spPr bwMode="auto">
          <a:xfrm>
            <a:off x="533400" y="4729163"/>
            <a:ext cx="2730500" cy="37623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8-bit monochrome image</a:t>
            </a:r>
          </a:p>
        </p:txBody>
      </p:sp>
      <p:sp>
        <p:nvSpPr>
          <p:cNvPr id="68615" name="Rectangle 5">
            <a:extLst>
              <a:ext uri="{FF2B5EF4-FFF2-40B4-BE49-F238E27FC236}">
                <a16:creationId xmlns:a16="http://schemas.microsoft.com/office/drawing/2014/main" id="{469F176D-5063-44A0-AFDA-86559EF5AC0F}"/>
              </a:ext>
            </a:extLst>
          </p:cNvPr>
          <p:cNvSpPr>
            <a:spLocks noChangeArrowheads="1"/>
          </p:cNvSpPr>
          <p:nvPr/>
        </p:nvSpPr>
        <p:spPr bwMode="auto">
          <a:xfrm>
            <a:off x="4662488" y="4729163"/>
            <a:ext cx="1509712" cy="37623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Binary image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1">
            <a:extLst>
              <a:ext uri="{FF2B5EF4-FFF2-40B4-BE49-F238E27FC236}">
                <a16:creationId xmlns:a16="http://schemas.microsoft.com/office/drawing/2014/main" id="{856224BD-18A8-430A-BABD-8A08C8FD0BB8}"/>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69635" name="灯片编号占位符 3">
            <a:extLst>
              <a:ext uri="{FF2B5EF4-FFF2-40B4-BE49-F238E27FC236}">
                <a16:creationId xmlns:a16="http://schemas.microsoft.com/office/drawing/2014/main" id="{8C94F5CD-FF1F-4116-9DBF-627C839F4780}"/>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A0FB185A-AC24-4F4F-A150-1609FA73D5D4}" type="slidenum">
              <a:rPr lang="zh-CN" altLang="zh-CN" sz="1200">
                <a:solidFill>
                  <a:schemeClr val="tx1"/>
                </a:solidFill>
              </a:rPr>
              <a:pPr/>
              <a:t>58</a:t>
            </a:fld>
            <a:endParaRPr lang="zh-CN" altLang="zh-CN" sz="1200">
              <a:solidFill>
                <a:schemeClr val="tx1"/>
              </a:solidFill>
            </a:endParaRPr>
          </a:p>
        </p:txBody>
      </p:sp>
      <p:pic>
        <p:nvPicPr>
          <p:cNvPr id="69636" name="Picture 2" descr="未命名">
            <a:extLst>
              <a:ext uri="{FF2B5EF4-FFF2-40B4-BE49-F238E27FC236}">
                <a16:creationId xmlns:a16="http://schemas.microsoft.com/office/drawing/2014/main" id="{55B1928B-0D2C-49DE-BA87-054A2E0BC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3">
            <a:extLst>
              <a:ext uri="{FF2B5EF4-FFF2-40B4-BE49-F238E27FC236}">
                <a16:creationId xmlns:a16="http://schemas.microsoft.com/office/drawing/2014/main" id="{2A4B06C1-91FA-46E5-BD77-C84345423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3716338" cy="621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38" name="Picture 4">
            <a:extLst>
              <a:ext uri="{FF2B5EF4-FFF2-40B4-BE49-F238E27FC236}">
                <a16:creationId xmlns:a16="http://schemas.microsoft.com/office/drawing/2014/main" id="{0B8CB41F-A418-47C3-B1A0-CA1D00E01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1038" y="228600"/>
            <a:ext cx="3738562" cy="623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9" name="Rectangle 5">
            <a:extLst>
              <a:ext uri="{FF2B5EF4-FFF2-40B4-BE49-F238E27FC236}">
                <a16:creationId xmlns:a16="http://schemas.microsoft.com/office/drawing/2014/main" id="{DCA3E157-F55A-4531-9763-8608AEECC6C3}"/>
              </a:ext>
            </a:extLst>
          </p:cNvPr>
          <p:cNvSpPr>
            <a:spLocks noChangeArrowheads="1"/>
          </p:cNvSpPr>
          <p:nvPr/>
        </p:nvSpPr>
        <p:spPr bwMode="auto">
          <a:xfrm>
            <a:off x="838200" y="6324600"/>
            <a:ext cx="825500" cy="3762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Binary</a:t>
            </a:r>
          </a:p>
        </p:txBody>
      </p:sp>
      <p:sp>
        <p:nvSpPr>
          <p:cNvPr id="69640" name="Rectangle 6">
            <a:extLst>
              <a:ext uri="{FF2B5EF4-FFF2-40B4-BE49-F238E27FC236}">
                <a16:creationId xmlns:a16="http://schemas.microsoft.com/office/drawing/2014/main" id="{D798AB0D-66CE-4233-88B8-0E683A8D5484}"/>
              </a:ext>
            </a:extLst>
          </p:cNvPr>
          <p:cNvSpPr>
            <a:spLocks noChangeArrowheads="1"/>
          </p:cNvSpPr>
          <p:nvPr/>
        </p:nvSpPr>
        <p:spPr bwMode="auto">
          <a:xfrm>
            <a:off x="2819400" y="6324600"/>
            <a:ext cx="663575" cy="3762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Gray</a:t>
            </a:r>
          </a:p>
        </p:txBody>
      </p:sp>
      <p:sp>
        <p:nvSpPr>
          <p:cNvPr id="69641" name="Rectangle 7">
            <a:extLst>
              <a:ext uri="{FF2B5EF4-FFF2-40B4-BE49-F238E27FC236}">
                <a16:creationId xmlns:a16="http://schemas.microsoft.com/office/drawing/2014/main" id="{A01BBB70-4F85-40B4-BC85-E29E2513FD42}"/>
              </a:ext>
            </a:extLst>
          </p:cNvPr>
          <p:cNvSpPr>
            <a:spLocks noChangeArrowheads="1"/>
          </p:cNvSpPr>
          <p:nvPr/>
        </p:nvSpPr>
        <p:spPr bwMode="auto">
          <a:xfrm>
            <a:off x="4876800" y="6324600"/>
            <a:ext cx="825500" cy="3762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Binary</a:t>
            </a:r>
          </a:p>
        </p:txBody>
      </p:sp>
      <p:sp>
        <p:nvSpPr>
          <p:cNvPr id="69642" name="Rectangle 8">
            <a:extLst>
              <a:ext uri="{FF2B5EF4-FFF2-40B4-BE49-F238E27FC236}">
                <a16:creationId xmlns:a16="http://schemas.microsoft.com/office/drawing/2014/main" id="{8336D76E-EAD7-4F8A-B17A-92F5BC06DE6A}"/>
              </a:ext>
            </a:extLst>
          </p:cNvPr>
          <p:cNvSpPr>
            <a:spLocks noChangeArrowheads="1"/>
          </p:cNvSpPr>
          <p:nvPr/>
        </p:nvSpPr>
        <p:spPr bwMode="auto">
          <a:xfrm>
            <a:off x="6858000" y="6324600"/>
            <a:ext cx="663575" cy="3762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Gray</a:t>
            </a:r>
          </a:p>
        </p:txBody>
      </p:sp>
      <p:sp>
        <p:nvSpPr>
          <p:cNvPr id="69643" name="Rectangle 9">
            <a:extLst>
              <a:ext uri="{FF2B5EF4-FFF2-40B4-BE49-F238E27FC236}">
                <a16:creationId xmlns:a16="http://schemas.microsoft.com/office/drawing/2014/main" id="{6BAFE73D-6103-46D1-BCE5-E8DD4A888A23}"/>
              </a:ext>
            </a:extLst>
          </p:cNvPr>
          <p:cNvSpPr>
            <a:spLocks noChangeArrowheads="1"/>
          </p:cNvSpPr>
          <p:nvPr/>
        </p:nvSpPr>
        <p:spPr bwMode="auto">
          <a:xfrm>
            <a:off x="3657600" y="1295400"/>
            <a:ext cx="654050"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Bit 7</a:t>
            </a:r>
          </a:p>
        </p:txBody>
      </p:sp>
      <p:sp>
        <p:nvSpPr>
          <p:cNvPr id="69644" name="Rectangle 10">
            <a:extLst>
              <a:ext uri="{FF2B5EF4-FFF2-40B4-BE49-F238E27FC236}">
                <a16:creationId xmlns:a16="http://schemas.microsoft.com/office/drawing/2014/main" id="{3B49FAD5-55AF-4205-8DF1-133475BEDEBD}"/>
              </a:ext>
            </a:extLst>
          </p:cNvPr>
          <p:cNvSpPr>
            <a:spLocks noChangeArrowheads="1"/>
          </p:cNvSpPr>
          <p:nvPr/>
        </p:nvSpPr>
        <p:spPr bwMode="auto">
          <a:xfrm>
            <a:off x="3657600" y="2819400"/>
            <a:ext cx="654050"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Bit 6</a:t>
            </a:r>
          </a:p>
        </p:txBody>
      </p:sp>
      <p:sp>
        <p:nvSpPr>
          <p:cNvPr id="69645" name="Rectangle 11">
            <a:extLst>
              <a:ext uri="{FF2B5EF4-FFF2-40B4-BE49-F238E27FC236}">
                <a16:creationId xmlns:a16="http://schemas.microsoft.com/office/drawing/2014/main" id="{BD8E6803-2D9F-4CF7-B7E2-4D93AB65B119}"/>
              </a:ext>
            </a:extLst>
          </p:cNvPr>
          <p:cNvSpPr>
            <a:spLocks noChangeArrowheads="1"/>
          </p:cNvSpPr>
          <p:nvPr/>
        </p:nvSpPr>
        <p:spPr bwMode="auto">
          <a:xfrm>
            <a:off x="3657600" y="4419600"/>
            <a:ext cx="654050"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Bit 5</a:t>
            </a:r>
          </a:p>
        </p:txBody>
      </p:sp>
      <p:sp>
        <p:nvSpPr>
          <p:cNvPr id="69646" name="Rectangle 12">
            <a:extLst>
              <a:ext uri="{FF2B5EF4-FFF2-40B4-BE49-F238E27FC236}">
                <a16:creationId xmlns:a16="http://schemas.microsoft.com/office/drawing/2014/main" id="{AA8CA743-4CC9-4D34-8B00-54D00960E5E7}"/>
              </a:ext>
            </a:extLst>
          </p:cNvPr>
          <p:cNvSpPr>
            <a:spLocks noChangeArrowheads="1"/>
          </p:cNvSpPr>
          <p:nvPr/>
        </p:nvSpPr>
        <p:spPr bwMode="auto">
          <a:xfrm>
            <a:off x="3657600" y="5943600"/>
            <a:ext cx="654050"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Bit 4</a:t>
            </a:r>
          </a:p>
        </p:txBody>
      </p:sp>
      <p:sp>
        <p:nvSpPr>
          <p:cNvPr id="69647" name="Rectangle 13">
            <a:extLst>
              <a:ext uri="{FF2B5EF4-FFF2-40B4-BE49-F238E27FC236}">
                <a16:creationId xmlns:a16="http://schemas.microsoft.com/office/drawing/2014/main" id="{5E45D51F-9A47-459A-BB5F-B83B74CD830C}"/>
              </a:ext>
            </a:extLst>
          </p:cNvPr>
          <p:cNvSpPr>
            <a:spLocks noChangeArrowheads="1"/>
          </p:cNvSpPr>
          <p:nvPr/>
        </p:nvSpPr>
        <p:spPr bwMode="auto">
          <a:xfrm>
            <a:off x="8001000" y="1371600"/>
            <a:ext cx="654050"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Bit 3</a:t>
            </a:r>
          </a:p>
        </p:txBody>
      </p:sp>
      <p:sp>
        <p:nvSpPr>
          <p:cNvPr id="69648" name="Rectangle 14">
            <a:extLst>
              <a:ext uri="{FF2B5EF4-FFF2-40B4-BE49-F238E27FC236}">
                <a16:creationId xmlns:a16="http://schemas.microsoft.com/office/drawing/2014/main" id="{829A432F-D54E-4CEA-8122-61608D4F7129}"/>
              </a:ext>
            </a:extLst>
          </p:cNvPr>
          <p:cNvSpPr>
            <a:spLocks noChangeArrowheads="1"/>
          </p:cNvSpPr>
          <p:nvPr/>
        </p:nvSpPr>
        <p:spPr bwMode="auto">
          <a:xfrm>
            <a:off x="8001000" y="2971800"/>
            <a:ext cx="654050"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Bit 2</a:t>
            </a:r>
          </a:p>
        </p:txBody>
      </p:sp>
      <p:sp>
        <p:nvSpPr>
          <p:cNvPr id="69649" name="Rectangle 15">
            <a:extLst>
              <a:ext uri="{FF2B5EF4-FFF2-40B4-BE49-F238E27FC236}">
                <a16:creationId xmlns:a16="http://schemas.microsoft.com/office/drawing/2014/main" id="{93031B9B-54BB-4532-962E-E79AF9DB096B}"/>
              </a:ext>
            </a:extLst>
          </p:cNvPr>
          <p:cNvSpPr>
            <a:spLocks noChangeArrowheads="1"/>
          </p:cNvSpPr>
          <p:nvPr/>
        </p:nvSpPr>
        <p:spPr bwMode="auto">
          <a:xfrm>
            <a:off x="8001000" y="4495800"/>
            <a:ext cx="654050"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Bit 1</a:t>
            </a:r>
          </a:p>
        </p:txBody>
      </p:sp>
      <p:sp>
        <p:nvSpPr>
          <p:cNvPr id="69650" name="Rectangle 16">
            <a:extLst>
              <a:ext uri="{FF2B5EF4-FFF2-40B4-BE49-F238E27FC236}">
                <a16:creationId xmlns:a16="http://schemas.microsoft.com/office/drawing/2014/main" id="{226AD52D-3703-40B0-B321-9F58CFECBCD2}"/>
              </a:ext>
            </a:extLst>
          </p:cNvPr>
          <p:cNvSpPr>
            <a:spLocks noChangeArrowheads="1"/>
          </p:cNvSpPr>
          <p:nvPr/>
        </p:nvSpPr>
        <p:spPr bwMode="auto">
          <a:xfrm>
            <a:off x="8001000" y="6096000"/>
            <a:ext cx="654050"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Bit 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a:extLst>
              <a:ext uri="{FF2B5EF4-FFF2-40B4-BE49-F238E27FC236}">
                <a16:creationId xmlns:a16="http://schemas.microsoft.com/office/drawing/2014/main" id="{2BE9B80B-FFA1-42F2-A71A-51D233B40E1E}"/>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73731" name="灯片编号占位符 5">
            <a:extLst>
              <a:ext uri="{FF2B5EF4-FFF2-40B4-BE49-F238E27FC236}">
                <a16:creationId xmlns:a16="http://schemas.microsoft.com/office/drawing/2014/main" id="{364838AB-042D-4BFB-B288-95F892F3022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322862B-7F78-4479-8615-034E0242E832}" type="slidenum">
              <a:rPr lang="zh-CN" altLang="zh-CN" sz="1200">
                <a:solidFill>
                  <a:schemeClr val="tx1"/>
                </a:solidFill>
              </a:rPr>
              <a:pPr/>
              <a:t>59</a:t>
            </a:fld>
            <a:endParaRPr lang="zh-CN" altLang="zh-CN" sz="1200">
              <a:solidFill>
                <a:schemeClr val="tx1"/>
              </a:solidFill>
            </a:endParaRPr>
          </a:p>
        </p:txBody>
      </p:sp>
      <p:sp>
        <p:nvSpPr>
          <p:cNvPr id="73732" name="Rectangle 2">
            <a:extLst>
              <a:ext uri="{FF2B5EF4-FFF2-40B4-BE49-F238E27FC236}">
                <a16:creationId xmlns:a16="http://schemas.microsoft.com/office/drawing/2014/main" id="{244ADF77-652E-49BA-A0BA-D885D7042B56}"/>
              </a:ext>
            </a:extLst>
          </p:cNvPr>
          <p:cNvSpPr>
            <a:spLocks noGrp="1" noChangeArrowheads="1"/>
          </p:cNvSpPr>
          <p:nvPr>
            <p:ph type="title"/>
          </p:nvPr>
        </p:nvSpPr>
        <p:spPr/>
        <p:txBody>
          <a:bodyPr/>
          <a:lstStyle/>
          <a:p>
            <a:pPr eaLnBrk="1" hangingPunct="1"/>
            <a:r>
              <a:rPr lang="zh-CN" altLang="zh-CN"/>
              <a:t>5. 预测编码</a:t>
            </a:r>
          </a:p>
        </p:txBody>
      </p:sp>
      <p:sp>
        <p:nvSpPr>
          <p:cNvPr id="76803" name="Rectangle 3">
            <a:extLst>
              <a:ext uri="{FF2B5EF4-FFF2-40B4-BE49-F238E27FC236}">
                <a16:creationId xmlns:a16="http://schemas.microsoft.com/office/drawing/2014/main" id="{4E83C1BB-D33D-428F-85C3-D47D68024380}"/>
              </a:ext>
            </a:extLst>
          </p:cNvPr>
          <p:cNvSpPr>
            <a:spLocks noGrp="1" noChangeArrowheads="1"/>
          </p:cNvSpPr>
          <p:nvPr>
            <p:ph type="body" idx="1"/>
          </p:nvPr>
        </p:nvSpPr>
        <p:spPr/>
        <p:txBody>
          <a:bodyPr/>
          <a:lstStyle/>
          <a:p>
            <a:pPr eaLnBrk="1" hangingPunct="1"/>
            <a:r>
              <a:rPr lang="zh-CN" altLang="zh-CN" b="1">
                <a:solidFill>
                  <a:srgbClr val="0000FF"/>
                </a:solidFill>
              </a:rPr>
              <a:t>基本思想</a:t>
            </a:r>
            <a:r>
              <a:rPr lang="zh-CN" altLang="zh-CN">
                <a:cs typeface="Times New Roman" panose="02020603050405020304" pitchFamily="18" charset="0"/>
              </a:rPr>
              <a:t>: </a:t>
            </a:r>
            <a:r>
              <a:rPr lang="en-US" altLang="zh-CN">
                <a:cs typeface="Times New Roman" panose="02020603050405020304" pitchFamily="18" charset="0"/>
              </a:rPr>
              <a:t>Adjacent pixels are highly </a:t>
            </a:r>
            <a:r>
              <a:rPr lang="en-US" altLang="zh-CN">
                <a:solidFill>
                  <a:srgbClr val="FF0000"/>
                </a:solidFill>
                <a:cs typeface="Times New Roman" panose="02020603050405020304" pitchFamily="18" charset="0"/>
              </a:rPr>
              <a:t>correlated</a:t>
            </a:r>
            <a:r>
              <a:rPr lang="zh-CN" altLang="zh-CN">
                <a:cs typeface="Times New Roman" panose="02020603050405020304" pitchFamily="18" charset="0"/>
              </a:rPr>
              <a:t>. </a:t>
            </a:r>
            <a:r>
              <a:rPr lang="en-US" altLang="zh-CN">
                <a:cs typeface="Times New Roman" panose="02020603050405020304" pitchFamily="18" charset="0"/>
              </a:rPr>
              <a:t>Predict the pixel value based on the previous values.</a:t>
            </a:r>
            <a:r>
              <a:rPr lang="zh-CN" altLang="zh-CN">
                <a:cs typeface="Times New Roman" panose="02020603050405020304" pitchFamily="18" charset="0"/>
              </a:rPr>
              <a:t> </a:t>
            </a:r>
            <a:r>
              <a:rPr lang="en-US" altLang="zh-CN">
                <a:cs typeface="Times New Roman" panose="02020603050405020304" pitchFamily="18" charset="0"/>
              </a:rPr>
              <a:t>Encode the </a:t>
            </a:r>
            <a:r>
              <a:rPr lang="en-US" altLang="zh-CN">
                <a:solidFill>
                  <a:srgbClr val="FF0000"/>
                </a:solidFill>
                <a:cs typeface="Times New Roman" panose="02020603050405020304" pitchFamily="18" charset="0"/>
              </a:rPr>
              <a:t>difference</a:t>
            </a:r>
            <a:r>
              <a:rPr lang="en-US" altLang="zh-CN">
                <a:cs typeface="Times New Roman" panose="02020603050405020304" pitchFamily="18" charset="0"/>
              </a:rPr>
              <a:t> between the predicted value and the actual value.</a:t>
            </a:r>
          </a:p>
          <a:p>
            <a:pPr lvl="1" eaLnBrk="1" hangingPunct="1"/>
            <a:r>
              <a:rPr lang="en-US" altLang="zh-CN">
                <a:cs typeface="Times New Roman" panose="02020603050405020304" pitchFamily="18" charset="0"/>
              </a:rPr>
              <a:t>The difference between adjacent pixels is </a:t>
            </a:r>
            <a:r>
              <a:rPr lang="en-US" altLang="zh-CN">
                <a:solidFill>
                  <a:srgbClr val="FF0000"/>
                </a:solidFill>
                <a:cs typeface="Times New Roman" panose="02020603050405020304" pitchFamily="18" charset="0"/>
              </a:rPr>
              <a:t>small</a:t>
            </a:r>
            <a:r>
              <a:rPr lang="zh-CN" altLang="zh-CN">
                <a:cs typeface="Times New Roman" panose="02020603050405020304" pitchFamily="18" charset="0"/>
              </a:rPr>
              <a:t>. </a:t>
            </a:r>
            <a:r>
              <a:rPr lang="en-US" altLang="zh-CN" u="sng">
                <a:cs typeface="Times New Roman" panose="02020603050405020304" pitchFamily="18" charset="0"/>
              </a:rPr>
              <a:t>Only a small number of bits are need to represent difference</a:t>
            </a:r>
            <a:r>
              <a:rPr lang="en-US" altLang="zh-CN">
                <a:cs typeface="Times New Roman" panose="02020603050405020304" pitchFamily="18" charset="0"/>
              </a:rPr>
              <a:t>.</a:t>
            </a:r>
          </a:p>
          <a:p>
            <a:pPr lvl="1" eaLnBrk="1" hangingPunct="1"/>
            <a:r>
              <a:rPr lang="en-US" altLang="zh-CN">
                <a:cs typeface="Times New Roman" panose="02020603050405020304" pitchFamily="18" charset="0"/>
              </a:rPr>
              <a:t>The difference can be </a:t>
            </a:r>
            <a:r>
              <a:rPr lang="en-US" altLang="zh-CN">
                <a:solidFill>
                  <a:srgbClr val="FF0000"/>
                </a:solidFill>
                <a:cs typeface="Times New Roman" panose="02020603050405020304" pitchFamily="18" charset="0"/>
              </a:rPr>
              <a:t>quantized</a:t>
            </a:r>
            <a:r>
              <a:rPr lang="en-US" altLang="zh-CN">
                <a:cs typeface="Times New Roman" panose="02020603050405020304" pitchFamily="18" charset="0"/>
              </a:rPr>
              <a:t> to further reduce the coding data</a:t>
            </a:r>
            <a:r>
              <a:rPr lang="en-US" altLang="zh-CN" sz="1600"/>
              <a:t>.</a:t>
            </a:r>
            <a:endParaRPr lang="zh-CN" altLang="zh-CN" sz="1600"/>
          </a:p>
          <a:p>
            <a:pPr eaLnBrk="1" hangingPunct="1"/>
            <a:endParaRPr lang="zh-CN" altLang="zh-CN">
              <a:solidFill>
                <a:srgbClr val="FF0000"/>
              </a:solidFill>
            </a:endParaRPr>
          </a:p>
          <a:p>
            <a:pPr eaLnBrk="1" hangingPunct="1"/>
            <a:r>
              <a:rPr lang="zh-CN" altLang="zh-CN">
                <a:solidFill>
                  <a:srgbClr val="FF0000"/>
                </a:solidFill>
              </a:rPr>
              <a:t>预测编码</a:t>
            </a:r>
            <a:r>
              <a:rPr lang="zh-CN" altLang="zh-CN"/>
              <a:t>：预测器的输出取整，计算预测误差</a:t>
            </a:r>
            <a:r>
              <a:rPr lang="zh-CN" altLang="zh-CN" i="1"/>
              <a:t>e</a:t>
            </a:r>
            <a:r>
              <a:rPr lang="zh-CN" altLang="zh-CN" i="1" baseline="-25000"/>
              <a:t>n</a:t>
            </a:r>
            <a:r>
              <a:rPr lang="zh-CN" altLang="zh-CN"/>
              <a:t> 。</a:t>
            </a:r>
          </a:p>
          <a:p>
            <a:pPr eaLnBrk="1" hangingPunct="1"/>
            <a:endParaRPr lang="zh-CN" altLang="zh-CN"/>
          </a:p>
          <a:p>
            <a:pPr eaLnBrk="1" hangingPunct="1"/>
            <a:endParaRPr lang="zh-CN" altLang="zh-CN">
              <a:solidFill>
                <a:srgbClr val="FF0000"/>
              </a:solidFill>
            </a:endParaRPr>
          </a:p>
          <a:p>
            <a:pPr eaLnBrk="1" hangingPunct="1"/>
            <a:r>
              <a:rPr lang="zh-CN" altLang="zh-CN">
                <a:solidFill>
                  <a:srgbClr val="FF0000"/>
                </a:solidFill>
              </a:rPr>
              <a:t>解码</a:t>
            </a:r>
            <a:r>
              <a:rPr lang="zh-CN" altLang="zh-CN"/>
              <a:t>：解码器根据接收到的误差重建</a:t>
            </a:r>
          </a:p>
        </p:txBody>
      </p:sp>
      <p:graphicFrame>
        <p:nvGraphicFramePr>
          <p:cNvPr id="76804" name="Object 4">
            <a:extLst>
              <a:ext uri="{FF2B5EF4-FFF2-40B4-BE49-F238E27FC236}">
                <a16:creationId xmlns:a16="http://schemas.microsoft.com/office/drawing/2014/main" id="{A121B119-1C48-4545-96EE-CB2CB4D11129}"/>
              </a:ext>
            </a:extLst>
          </p:cNvPr>
          <p:cNvGraphicFramePr>
            <a:graphicFrameLocks noChangeAspect="1"/>
          </p:cNvGraphicFramePr>
          <p:nvPr/>
        </p:nvGraphicFramePr>
        <p:xfrm>
          <a:off x="1905000" y="4391025"/>
          <a:ext cx="1631950" cy="561975"/>
        </p:xfrm>
        <a:graphic>
          <a:graphicData uri="http://schemas.openxmlformats.org/presentationml/2006/ole">
            <mc:AlternateContent xmlns:mc="http://schemas.openxmlformats.org/markup-compatibility/2006">
              <mc:Choice xmlns:v="urn:schemas-microsoft-com:vml" Requires="v">
                <p:oleObj spid="_x0000_s16524" r:id="rId4" imgW="736280" imgH="253890" progId="Equation.3">
                  <p:embed/>
                </p:oleObj>
              </mc:Choice>
              <mc:Fallback>
                <p:oleObj r:id="rId4" imgW="736280" imgH="25389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391025"/>
                        <a:ext cx="1631950" cy="56197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5">
            <a:extLst>
              <a:ext uri="{FF2B5EF4-FFF2-40B4-BE49-F238E27FC236}">
                <a16:creationId xmlns:a16="http://schemas.microsoft.com/office/drawing/2014/main" id="{A6C1253D-5933-410F-A12D-3A6CE351A081}"/>
              </a:ext>
            </a:extLst>
          </p:cNvPr>
          <p:cNvGraphicFramePr>
            <a:graphicFrameLocks noChangeAspect="1"/>
          </p:cNvGraphicFramePr>
          <p:nvPr/>
        </p:nvGraphicFramePr>
        <p:xfrm>
          <a:off x="1905000" y="5410200"/>
          <a:ext cx="1752600" cy="604838"/>
        </p:xfrm>
        <a:graphic>
          <a:graphicData uri="http://schemas.openxmlformats.org/presentationml/2006/ole">
            <mc:AlternateContent xmlns:mc="http://schemas.openxmlformats.org/markup-compatibility/2006">
              <mc:Choice xmlns:v="urn:schemas-microsoft-com:vml" Requires="v">
                <p:oleObj spid="_x0000_s16525" r:id="rId6" imgW="736280" imgH="253890" progId="Equation.3">
                  <p:embed/>
                </p:oleObj>
              </mc:Choice>
              <mc:Fallback>
                <p:oleObj r:id="rId6" imgW="736280" imgH="25389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5410200"/>
                        <a:ext cx="1752600" cy="6048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pRg st="4" end="4"/>
                                            </p:txEl>
                                          </p:spTgt>
                                        </p:tgtEl>
                                        <p:attrNameLst>
                                          <p:attrName>style.visibility</p:attrName>
                                        </p:attrNameLst>
                                      </p:cBhvr>
                                      <p:to>
                                        <p:strVal val="visible"/>
                                      </p:to>
                                    </p:set>
                                    <p:animEffect transition="in" filter="blinds(horizontal)">
                                      <p:cBhvr>
                                        <p:cTn id="7" dur="500"/>
                                        <p:tgtEl>
                                          <p:spTgt spid="7680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804"/>
                                        </p:tgtEl>
                                        <p:attrNameLst>
                                          <p:attrName>style.visibility</p:attrName>
                                        </p:attrNameLst>
                                      </p:cBhvr>
                                      <p:to>
                                        <p:strVal val="visible"/>
                                      </p:to>
                                    </p:set>
                                    <p:animEffect transition="in" filter="blinds(horizontal)">
                                      <p:cBhvr>
                                        <p:cTn id="10" dur="500"/>
                                        <p:tgtEl>
                                          <p:spTgt spid="7680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6803">
                                            <p:txEl>
                                              <p:pRg st="7" end="7"/>
                                            </p:txEl>
                                          </p:spTgt>
                                        </p:tgtEl>
                                        <p:attrNameLst>
                                          <p:attrName>style.visibility</p:attrName>
                                        </p:attrNameLst>
                                      </p:cBhvr>
                                      <p:to>
                                        <p:strVal val="visible"/>
                                      </p:to>
                                    </p:set>
                                    <p:animEffect transition="in" filter="blinds(horizontal)">
                                      <p:cBhvr>
                                        <p:cTn id="15" dur="500"/>
                                        <p:tgtEl>
                                          <p:spTgt spid="76803">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6805"/>
                                        </p:tgtEl>
                                        <p:attrNameLst>
                                          <p:attrName>style.visibility</p:attrName>
                                        </p:attrNameLst>
                                      </p:cBhvr>
                                      <p:to>
                                        <p:strVal val="visible"/>
                                      </p:to>
                                    </p:set>
                                    <p:animEffect transition="in" filter="blinds(horizontal)">
                                      <p:cBhvr>
                                        <p:cTn id="18"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a:extLst>
              <a:ext uri="{FF2B5EF4-FFF2-40B4-BE49-F238E27FC236}">
                <a16:creationId xmlns:a16="http://schemas.microsoft.com/office/drawing/2014/main" id="{C5783236-42C6-419D-B574-519B10CD1DB7}"/>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9219" name="灯片编号占位符 5">
            <a:extLst>
              <a:ext uri="{FF2B5EF4-FFF2-40B4-BE49-F238E27FC236}">
                <a16:creationId xmlns:a16="http://schemas.microsoft.com/office/drawing/2014/main" id="{6D07B942-0321-4B1E-BD3D-8F80752331D7}"/>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578CC0A5-2307-4AC8-82EF-C62FC4C7CB29}" type="slidenum">
              <a:rPr lang="zh-CN" altLang="zh-CN" sz="1200">
                <a:solidFill>
                  <a:schemeClr val="tx1"/>
                </a:solidFill>
              </a:rPr>
              <a:pPr/>
              <a:t>6</a:t>
            </a:fld>
            <a:endParaRPr lang="zh-CN" altLang="zh-CN" sz="1200">
              <a:solidFill>
                <a:schemeClr val="tx1"/>
              </a:solidFill>
            </a:endParaRPr>
          </a:p>
        </p:txBody>
      </p:sp>
      <p:sp>
        <p:nvSpPr>
          <p:cNvPr id="9220" name="Rectangle 2">
            <a:extLst>
              <a:ext uri="{FF2B5EF4-FFF2-40B4-BE49-F238E27FC236}">
                <a16:creationId xmlns:a16="http://schemas.microsoft.com/office/drawing/2014/main" id="{DA2B7581-F42D-4183-BC6C-525E2EA7C094}"/>
              </a:ext>
            </a:extLst>
          </p:cNvPr>
          <p:cNvSpPr>
            <a:spLocks noGrp="1" noChangeArrowheads="1"/>
          </p:cNvSpPr>
          <p:nvPr>
            <p:ph type="title"/>
          </p:nvPr>
        </p:nvSpPr>
        <p:spPr/>
        <p:txBody>
          <a:bodyPr/>
          <a:lstStyle/>
          <a:p>
            <a:pPr eaLnBrk="1" hangingPunct="1"/>
            <a:r>
              <a:rPr lang="zh-CN" altLang="zh-CN" sz="2800"/>
              <a:t>1.1 图像压缩概念及其分类</a:t>
            </a:r>
          </a:p>
        </p:txBody>
      </p:sp>
      <p:sp>
        <p:nvSpPr>
          <p:cNvPr id="2" name="Rectangle 3">
            <a:extLst>
              <a:ext uri="{FF2B5EF4-FFF2-40B4-BE49-F238E27FC236}">
                <a16:creationId xmlns:a16="http://schemas.microsoft.com/office/drawing/2014/main" id="{F61D0107-500A-4C6F-BE0C-869B216B8F0B}"/>
              </a:ext>
            </a:extLst>
          </p:cNvPr>
          <p:cNvSpPr>
            <a:spLocks noGrp="1" noChangeArrowheads="1"/>
          </p:cNvSpPr>
          <p:nvPr>
            <p:ph type="body" idx="1"/>
          </p:nvPr>
        </p:nvSpPr>
        <p:spPr/>
        <p:txBody>
          <a:bodyPr/>
          <a:lstStyle/>
          <a:p>
            <a:pPr eaLnBrk="1" hangingPunct="1">
              <a:defRPr/>
            </a:pPr>
            <a:r>
              <a:rPr lang="zh-CN" altLang="zh-CN" sz="2400" dirty="0"/>
              <a:t>数据压缩：</a:t>
            </a:r>
          </a:p>
          <a:p>
            <a:pPr lvl="1" eaLnBrk="1" hangingPunct="1">
              <a:defRPr/>
            </a:pPr>
            <a:r>
              <a:rPr lang="zh-CN" altLang="zh-CN" sz="2000" dirty="0"/>
              <a:t>数据压缩是信息论的一个重要研究内容，称</a:t>
            </a:r>
            <a:r>
              <a:rPr lang="zh-CN" altLang="zh-CN" sz="2000" dirty="0">
                <a:solidFill>
                  <a:srgbClr val="FF0000"/>
                </a:solidFill>
              </a:rPr>
              <a:t>信源编码</a:t>
            </a:r>
            <a:r>
              <a:rPr lang="zh-CN" altLang="zh-CN" sz="2000" dirty="0"/>
              <a:t>。</a:t>
            </a:r>
          </a:p>
          <a:p>
            <a:pPr lvl="1" eaLnBrk="1" hangingPunct="1">
              <a:defRPr/>
            </a:pPr>
            <a:r>
              <a:rPr lang="zh-CN" altLang="zh-CN" sz="2000" dirty="0"/>
              <a:t>以尽可能少的数据表示信源所发出的信号，减少数据所占用的存储空间。</a:t>
            </a:r>
          </a:p>
          <a:p>
            <a:pPr eaLnBrk="1" hangingPunct="1">
              <a:defRPr/>
            </a:pPr>
            <a:endParaRPr lang="zh-CN" altLang="zh-CN" dirty="0"/>
          </a:p>
          <a:p>
            <a:pPr eaLnBrk="1" hangingPunct="1">
              <a:defRPr/>
            </a:pPr>
            <a:r>
              <a:rPr lang="zh-CN" altLang="zh-CN" sz="2400" dirty="0"/>
              <a:t>图像压缩：</a:t>
            </a:r>
          </a:p>
          <a:p>
            <a:pPr lvl="1" eaLnBrk="1" hangingPunct="1">
              <a:defRPr/>
            </a:pPr>
            <a:r>
              <a:rPr lang="zh-CN" altLang="zh-CN" sz="2000" dirty="0"/>
              <a:t>数据压缩技术在图像中的应用。</a:t>
            </a:r>
          </a:p>
          <a:p>
            <a:pPr lvl="1" eaLnBrk="1" hangingPunct="1">
              <a:defRPr/>
            </a:pPr>
            <a:r>
              <a:rPr lang="zh-CN" altLang="zh-CN" sz="2000" dirty="0"/>
              <a:t>在满足一定图像质量条件下，用尽可能少的比特数来表示原始图像，以提高图像传输的效率和减少图像存储的容量。</a:t>
            </a:r>
          </a:p>
          <a:p>
            <a:pPr lvl="1" eaLnBrk="1" hangingPunct="1">
              <a:defRPr/>
            </a:pPr>
            <a:endParaRPr lang="zh-CN" altLang="zh-CN" sz="2000" dirty="0"/>
          </a:p>
          <a:p>
            <a:pPr eaLnBrk="1" hangingPunct="1">
              <a:defRPr/>
            </a:pPr>
            <a:r>
              <a:rPr lang="zh-CN" altLang="zh-CN" sz="2400" dirty="0"/>
              <a:t>信源编码可分为两大类，</a:t>
            </a:r>
          </a:p>
          <a:p>
            <a:pPr lvl="1" eaLnBrk="1" hangingPunct="1">
              <a:defRPr/>
            </a:pPr>
            <a:r>
              <a:rPr lang="zh-CN" altLang="zh-CN" sz="2000" dirty="0">
                <a:solidFill>
                  <a:srgbClr val="FF0000"/>
                </a:solidFill>
                <a:effectLst>
                  <a:outerShdw blurRad="38100" dist="38100" dir="2700000" algn="tl">
                    <a:srgbClr val="C0C0C0"/>
                  </a:outerShdw>
                </a:effectLst>
              </a:rPr>
              <a:t>无失真编码</a:t>
            </a:r>
            <a:endParaRPr lang="zh-CN" altLang="zh-CN" sz="2000" dirty="0"/>
          </a:p>
          <a:p>
            <a:pPr lvl="1" eaLnBrk="1" hangingPunct="1">
              <a:defRPr/>
            </a:pPr>
            <a:r>
              <a:rPr lang="zh-CN" altLang="zh-CN" sz="2000" dirty="0">
                <a:solidFill>
                  <a:srgbClr val="FF0000"/>
                </a:solidFill>
                <a:effectLst>
                  <a:outerShdw blurRad="38100" dist="38100" dir="2700000" algn="tl">
                    <a:srgbClr val="C0C0C0"/>
                  </a:outerShdw>
                </a:effectLst>
              </a:rPr>
              <a:t>有失真编码（</a:t>
            </a:r>
            <a:r>
              <a:rPr lang="zh-CN" altLang="zh-CN" sz="2000" dirty="0"/>
              <a:t>或称</a:t>
            </a:r>
            <a:r>
              <a:rPr lang="zh-CN" altLang="zh-CN" sz="2000" dirty="0">
                <a:solidFill>
                  <a:srgbClr val="FF0000"/>
                </a:solidFill>
                <a:effectLst>
                  <a:outerShdw blurRad="38100" dist="38100" dir="2700000" algn="tl">
                    <a:srgbClr val="C0C0C0"/>
                  </a:outerShdw>
                </a:effectLst>
              </a:rPr>
              <a:t>限失真编码</a:t>
            </a:r>
            <a:r>
              <a:rPr lang="zh-CN" altLang="zh-CN" sz="2000" dirty="0"/>
              <a:t>）</a:t>
            </a:r>
          </a:p>
          <a:p>
            <a:pPr eaLnBrk="1" hangingPunct="1">
              <a:defRPr/>
            </a:pP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linds(horizontal)">
                                      <p:cBhvr>
                                        <p:cTn id="10" dur="500"/>
                                        <p:tgtEl>
                                          <p:spTgt spid="2">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blinds(horizontal)">
                                      <p:cBhvr>
                                        <p:cTn id="13" dur="500"/>
                                        <p:tgtEl>
                                          <p:spTgt spid="2">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blinds(horizontal)">
                                      <p:cBhvr>
                                        <p:cTn id="18" dur="500"/>
                                        <p:tgtEl>
                                          <p:spTgt spid="2">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animEffect transition="in" filter="blinds(horizontal)">
                                      <p:cBhvr>
                                        <p:cTn id="21" dur="500"/>
                                        <p:tgtEl>
                                          <p:spTgt spid="2">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10" end="10"/>
                                            </p:txEl>
                                          </p:spTgt>
                                        </p:tgtEl>
                                        <p:attrNameLst>
                                          <p:attrName>style.visibility</p:attrName>
                                        </p:attrNameLst>
                                      </p:cBhvr>
                                      <p:to>
                                        <p:strVal val="visible"/>
                                      </p:to>
                                    </p:set>
                                    <p:animEffect transition="in" filter="blinds(horizontal)">
                                      <p:cBhvr>
                                        <p:cTn id="2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3">
            <a:extLst>
              <a:ext uri="{FF2B5EF4-FFF2-40B4-BE49-F238E27FC236}">
                <a16:creationId xmlns:a16="http://schemas.microsoft.com/office/drawing/2014/main" id="{72B609F3-FD54-40C2-A53C-2E9A6FED7F57}"/>
              </a:ext>
            </a:extLst>
          </p:cNvPr>
          <p:cNvSpPr>
            <a:spLocks noGrp="1" noChangeArrowheads="1"/>
          </p:cNvSpPr>
          <p:nvPr>
            <p:ph type="body" idx="1"/>
          </p:nvPr>
        </p:nvSpPr>
        <p:spPr/>
        <p:txBody>
          <a:bodyPr/>
          <a:lstStyle/>
          <a:p>
            <a:pPr eaLnBrk="1" hangingPunct="1"/>
            <a:endParaRPr lang="zh-CN" altLang="zh-CN"/>
          </a:p>
          <a:p>
            <a:pPr eaLnBrk="1" hangingPunct="1"/>
            <a:endParaRPr lang="zh-CN" altLang="zh-CN"/>
          </a:p>
        </p:txBody>
      </p:sp>
      <p:sp>
        <p:nvSpPr>
          <p:cNvPr id="74754" name="日期占位符 3">
            <a:extLst>
              <a:ext uri="{FF2B5EF4-FFF2-40B4-BE49-F238E27FC236}">
                <a16:creationId xmlns:a16="http://schemas.microsoft.com/office/drawing/2014/main" id="{D10428BB-413E-4D28-8CF8-70BEB7681194}"/>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74755" name="灯片编号占位符 5">
            <a:extLst>
              <a:ext uri="{FF2B5EF4-FFF2-40B4-BE49-F238E27FC236}">
                <a16:creationId xmlns:a16="http://schemas.microsoft.com/office/drawing/2014/main" id="{AF6FD1ED-B334-4293-B13C-7B3E1797F996}"/>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7FE65A7A-4B73-4703-9702-F108F6B1DF79}" type="slidenum">
              <a:rPr lang="zh-CN" altLang="zh-CN" sz="1200">
                <a:solidFill>
                  <a:schemeClr val="tx1"/>
                </a:solidFill>
              </a:rPr>
              <a:pPr/>
              <a:t>60</a:t>
            </a:fld>
            <a:endParaRPr lang="zh-CN" altLang="zh-CN" sz="1200">
              <a:solidFill>
                <a:schemeClr val="tx1"/>
              </a:solidFill>
            </a:endParaRPr>
          </a:p>
        </p:txBody>
      </p:sp>
      <p:sp>
        <p:nvSpPr>
          <p:cNvPr id="74756" name="Rectangle 2">
            <a:extLst>
              <a:ext uri="{FF2B5EF4-FFF2-40B4-BE49-F238E27FC236}">
                <a16:creationId xmlns:a16="http://schemas.microsoft.com/office/drawing/2014/main" id="{4A8E3BE8-5E9E-41D8-843E-EED95F934903}"/>
              </a:ext>
            </a:extLst>
          </p:cNvPr>
          <p:cNvSpPr>
            <a:spLocks noGrp="1" noChangeArrowheads="1"/>
          </p:cNvSpPr>
          <p:nvPr>
            <p:ph type="title"/>
          </p:nvPr>
        </p:nvSpPr>
        <p:spPr>
          <a:xfrm>
            <a:off x="574675" y="990664"/>
            <a:ext cx="2930553" cy="533400"/>
          </a:xfrm>
        </p:spPr>
        <p:txBody>
          <a:bodyPr/>
          <a:lstStyle/>
          <a:p>
            <a:pPr marL="342900" indent="-342900" eaLnBrk="1" hangingPunct="1">
              <a:buFont typeface="Wingdings" panose="05000000000000000000" pitchFamily="2" charset="2"/>
              <a:buChar char="n"/>
            </a:pPr>
            <a:r>
              <a:rPr lang="zh-CN" altLang="en-US" sz="2200" b="0">
                <a:solidFill>
                  <a:schemeClr val="tx1"/>
                </a:solidFill>
              </a:rPr>
              <a:t>编码</a:t>
            </a:r>
            <a:r>
              <a:rPr lang="zh-CN" altLang="zh-CN" sz="2200" b="0">
                <a:solidFill>
                  <a:schemeClr val="tx1"/>
                </a:solidFill>
              </a:rPr>
              <a:t>/解码系统</a:t>
            </a:r>
          </a:p>
        </p:txBody>
      </p:sp>
      <p:pic>
        <p:nvPicPr>
          <p:cNvPr id="74758" name="Picture 4">
            <a:extLst>
              <a:ext uri="{FF2B5EF4-FFF2-40B4-BE49-F238E27FC236}">
                <a16:creationId xmlns:a16="http://schemas.microsoft.com/office/drawing/2014/main" id="{5E7C7158-AB24-4FF8-8712-E36E857F7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57400"/>
            <a:ext cx="9067800" cy="334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4759" name="Object 5">
            <a:extLst>
              <a:ext uri="{FF2B5EF4-FFF2-40B4-BE49-F238E27FC236}">
                <a16:creationId xmlns:a16="http://schemas.microsoft.com/office/drawing/2014/main" id="{DF783BCA-25B7-443E-9386-15F5057120B2}"/>
              </a:ext>
            </a:extLst>
          </p:cNvPr>
          <p:cNvGraphicFramePr>
            <a:graphicFrameLocks noChangeAspect="1"/>
          </p:cNvGraphicFramePr>
          <p:nvPr/>
        </p:nvGraphicFramePr>
        <p:xfrm>
          <a:off x="4560888" y="1423988"/>
          <a:ext cx="1916112" cy="660400"/>
        </p:xfrm>
        <a:graphic>
          <a:graphicData uri="http://schemas.openxmlformats.org/presentationml/2006/ole">
            <mc:AlternateContent xmlns:mc="http://schemas.openxmlformats.org/markup-compatibility/2006">
              <mc:Choice xmlns:v="urn:schemas-microsoft-com:vml" Requires="v">
                <p:oleObj spid="_x0000_s17550" r:id="rId4" imgW="736280" imgH="253890" progId="Equation.3">
                  <p:embed/>
                </p:oleObj>
              </mc:Choice>
              <mc:Fallback>
                <p:oleObj r:id="rId4" imgW="736280" imgH="2538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888" y="1423988"/>
                        <a:ext cx="1916112" cy="660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0" name="Object 6">
            <a:extLst>
              <a:ext uri="{FF2B5EF4-FFF2-40B4-BE49-F238E27FC236}">
                <a16:creationId xmlns:a16="http://schemas.microsoft.com/office/drawing/2014/main" id="{E74A5D62-B71B-4562-926C-A2C28BFEAD2F}"/>
              </a:ext>
            </a:extLst>
          </p:cNvPr>
          <p:cNvGraphicFramePr>
            <a:graphicFrameLocks noChangeAspect="1"/>
          </p:cNvGraphicFramePr>
          <p:nvPr/>
        </p:nvGraphicFramePr>
        <p:xfrm>
          <a:off x="7010400" y="5157788"/>
          <a:ext cx="2057400" cy="709612"/>
        </p:xfrm>
        <a:graphic>
          <a:graphicData uri="http://schemas.openxmlformats.org/presentationml/2006/ole">
            <mc:AlternateContent xmlns:mc="http://schemas.openxmlformats.org/markup-compatibility/2006">
              <mc:Choice xmlns:v="urn:schemas-microsoft-com:vml" Requires="v">
                <p:oleObj spid="_x0000_s17551" r:id="rId6" imgW="736280" imgH="253890" progId="Equation.3">
                  <p:embed/>
                </p:oleObj>
              </mc:Choice>
              <mc:Fallback>
                <p:oleObj r:id="rId6" imgW="736280" imgH="25389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5157788"/>
                        <a:ext cx="2057400" cy="70961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
            <a:extLst>
              <a:ext uri="{FF2B5EF4-FFF2-40B4-BE49-F238E27FC236}">
                <a16:creationId xmlns:a16="http://schemas.microsoft.com/office/drawing/2014/main" id="{45E7733E-0A36-49F5-B870-710B7486B8D9}"/>
              </a:ext>
            </a:extLst>
          </p:cNvPr>
          <p:cNvSpPr txBox="1">
            <a:spLocks noChangeArrowheads="1"/>
          </p:cNvSpPr>
          <p:nvPr/>
        </p:nvSpPr>
        <p:spPr bwMode="auto">
          <a:xfrm>
            <a:off x="574675" y="304800"/>
            <a:ext cx="800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400" b="1" kern="1200">
                <a:solidFill>
                  <a:srgbClr val="996633"/>
                </a:solidFill>
                <a:latin typeface="+mj-lt"/>
                <a:ea typeface="+mj-ea"/>
                <a:cs typeface="+mj-cs"/>
              </a:defRPr>
            </a:lvl1pPr>
            <a:lvl2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9pPr>
          </a:lstStyle>
          <a:p>
            <a:pPr eaLnBrk="1" hangingPunct="1"/>
            <a:r>
              <a:rPr lang="zh-CN" altLang="zh-CN"/>
              <a:t>5. 预测编码</a:t>
            </a:r>
            <a:r>
              <a:rPr lang="en-US" altLang="zh-CN"/>
              <a:t>-</a:t>
            </a:r>
            <a:r>
              <a:rPr lang="zh-CN" altLang="zh-CN"/>
              <a:t>无损预测</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5">
            <a:extLst>
              <a:ext uri="{FF2B5EF4-FFF2-40B4-BE49-F238E27FC236}">
                <a16:creationId xmlns:a16="http://schemas.microsoft.com/office/drawing/2014/main" id="{5187464C-F6D2-4232-883A-C53E8E3FF2ED}"/>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75779" name="灯片编号占位符 7">
            <a:extLst>
              <a:ext uri="{FF2B5EF4-FFF2-40B4-BE49-F238E27FC236}">
                <a16:creationId xmlns:a16="http://schemas.microsoft.com/office/drawing/2014/main" id="{1D4611B8-9438-4A6B-95B6-3E7E015920D8}"/>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27AC6F19-DF25-4737-8E83-99E29639548F}" type="slidenum">
              <a:rPr lang="zh-CN" altLang="zh-CN" sz="1200">
                <a:solidFill>
                  <a:schemeClr val="tx1"/>
                </a:solidFill>
              </a:rPr>
              <a:pPr/>
              <a:t>61</a:t>
            </a:fld>
            <a:endParaRPr lang="zh-CN" altLang="zh-CN" sz="1200">
              <a:solidFill>
                <a:schemeClr val="tx1"/>
              </a:solidFill>
            </a:endParaRPr>
          </a:p>
        </p:txBody>
      </p:sp>
      <p:sp>
        <p:nvSpPr>
          <p:cNvPr id="75780" name="Rectangle 2">
            <a:extLst>
              <a:ext uri="{FF2B5EF4-FFF2-40B4-BE49-F238E27FC236}">
                <a16:creationId xmlns:a16="http://schemas.microsoft.com/office/drawing/2014/main" id="{C0919DC3-9B58-4DA0-A723-16C2A5317398}"/>
              </a:ext>
            </a:extLst>
          </p:cNvPr>
          <p:cNvSpPr>
            <a:spLocks noGrp="1" noChangeArrowheads="1"/>
          </p:cNvSpPr>
          <p:nvPr>
            <p:ph type="title"/>
          </p:nvPr>
        </p:nvSpPr>
        <p:spPr/>
        <p:txBody>
          <a:bodyPr/>
          <a:lstStyle/>
          <a:p>
            <a:pPr eaLnBrk="1" hangingPunct="1"/>
            <a:r>
              <a:rPr lang="zh-CN" altLang="zh-CN"/>
              <a:t>5. 预测编码</a:t>
            </a:r>
            <a:r>
              <a:rPr lang="en-US" altLang="zh-CN"/>
              <a:t>-</a:t>
            </a:r>
            <a:r>
              <a:rPr lang="zh-CN" altLang="zh-CN"/>
              <a:t>无损预测</a:t>
            </a:r>
          </a:p>
        </p:txBody>
      </p:sp>
      <p:sp>
        <p:nvSpPr>
          <p:cNvPr id="78851" name="Rectangle 3">
            <a:extLst>
              <a:ext uri="{FF2B5EF4-FFF2-40B4-BE49-F238E27FC236}">
                <a16:creationId xmlns:a16="http://schemas.microsoft.com/office/drawing/2014/main" id="{53DDB672-DC8D-4DE1-B2F5-B7736EFDD9B5}"/>
              </a:ext>
            </a:extLst>
          </p:cNvPr>
          <p:cNvSpPr>
            <a:spLocks noGrp="1" noChangeArrowheads="1"/>
          </p:cNvSpPr>
          <p:nvPr>
            <p:ph type="body" sz="half" idx="1"/>
          </p:nvPr>
        </p:nvSpPr>
        <p:spPr>
          <a:xfrm>
            <a:off x="566738" y="1066800"/>
            <a:ext cx="8119954" cy="4953000"/>
          </a:xfrm>
        </p:spPr>
        <p:txBody>
          <a:bodyPr/>
          <a:lstStyle/>
          <a:p>
            <a:pPr eaLnBrk="1" hangingPunct="1">
              <a:defRPr/>
            </a:pPr>
            <a:r>
              <a:rPr lang="zh-CN" altLang="zh-CN" sz="1800">
                <a:solidFill>
                  <a:srgbClr val="FF0000"/>
                </a:solidFill>
                <a:effectLst>
                  <a:outerShdw blurRad="38100" dist="38100" dir="2700000" algn="tl">
                    <a:srgbClr val="C0C0C0"/>
                  </a:outerShdw>
                </a:effectLst>
              </a:rPr>
              <a:t>预测器：</a:t>
            </a:r>
            <a:r>
              <a:rPr lang="zh-CN" altLang="zh-CN" sz="1800"/>
              <a:t>输入图像的像素</a:t>
            </a:r>
            <a:r>
              <a:rPr lang="zh-CN" altLang="zh-CN" sz="1800" i="1"/>
              <a:t>f</a:t>
            </a:r>
            <a:r>
              <a:rPr lang="zh-CN" altLang="zh-CN" sz="1800" i="1" baseline="-25000"/>
              <a:t>n</a:t>
            </a:r>
            <a:r>
              <a:rPr lang="zh-CN" altLang="zh-CN" sz="1800"/>
              <a:t>逐个进入预测器，预测器根据过去的输入产生当前输入像素的估计值。</a:t>
            </a:r>
            <a:endParaRPr lang="zh-CN" altLang="zh-CN" sz="1800">
              <a:solidFill>
                <a:srgbClr val="FF0000"/>
              </a:solidFill>
              <a:effectLst>
                <a:outerShdw blurRad="38100" dist="38100" dir="2700000" algn="tl">
                  <a:srgbClr val="C0C0C0"/>
                </a:outerShdw>
              </a:effectLst>
            </a:endParaRPr>
          </a:p>
          <a:p>
            <a:pPr eaLnBrk="1" hangingPunct="1">
              <a:defRPr/>
            </a:pPr>
            <a:endParaRPr lang="zh-CN" altLang="zh-CN" sz="1800">
              <a:solidFill>
                <a:schemeClr val="tx1"/>
              </a:solidFill>
            </a:endParaRPr>
          </a:p>
          <a:p>
            <a:pPr eaLnBrk="1" hangingPunct="1">
              <a:defRPr/>
            </a:pPr>
            <a:endParaRPr lang="zh-CN" altLang="zh-CN" sz="1800">
              <a:solidFill>
                <a:schemeClr val="tx1"/>
              </a:solidFill>
            </a:endParaRPr>
          </a:p>
          <a:p>
            <a:pPr lvl="1" eaLnBrk="1" hangingPunct="1">
              <a:defRPr/>
            </a:pPr>
            <a:r>
              <a:rPr lang="zh-CN" altLang="zh-CN" sz="1600"/>
              <a:t>预测器可以是固定的，也可以是自适应的；</a:t>
            </a:r>
            <a:endParaRPr lang="en-US" altLang="zh-CN" sz="1600"/>
          </a:p>
          <a:p>
            <a:pPr lvl="1" eaLnBrk="1" hangingPunct="1">
              <a:defRPr/>
            </a:pPr>
            <a:r>
              <a:rPr lang="zh-CN" altLang="zh-CN" sz="1600"/>
              <a:t>可以是线性的，也可是非线性的</a:t>
            </a:r>
            <a:r>
              <a:rPr lang="zh-CN" altLang="en-US" sz="1600"/>
              <a:t>；</a:t>
            </a:r>
            <a:endParaRPr lang="zh-CN" altLang="zh-CN" sz="1600"/>
          </a:p>
          <a:p>
            <a:pPr lvl="1" eaLnBrk="1" hangingPunct="1">
              <a:defRPr/>
            </a:pPr>
            <a:r>
              <a:rPr lang="zh-CN" altLang="zh-CN" sz="1600"/>
              <a:t>预测器设计得越好，对输入的数据压缩就越多。</a:t>
            </a:r>
            <a:endParaRPr lang="zh-CN" altLang="zh-CN" sz="1600">
              <a:cs typeface="Arial" panose="020B0604020202020204" pitchFamily="34" charset="0"/>
            </a:endParaRPr>
          </a:p>
          <a:p>
            <a:pPr eaLnBrk="1" hangingPunct="1">
              <a:defRPr/>
            </a:pPr>
            <a:endParaRPr lang="zh-CN" altLang="zh-CN" sz="1200">
              <a:solidFill>
                <a:srgbClr val="FF0000"/>
              </a:solidFill>
              <a:effectLst>
                <a:outerShdw blurRad="38100" dist="38100" dir="2700000" algn="tl">
                  <a:srgbClr val="C0C0C0"/>
                </a:outerShdw>
              </a:effectLst>
            </a:endParaRPr>
          </a:p>
          <a:p>
            <a:pPr eaLnBrk="1" hangingPunct="1">
              <a:defRPr/>
            </a:pPr>
            <a:r>
              <a:rPr lang="zh-CN" altLang="zh-CN" sz="1800">
                <a:solidFill>
                  <a:srgbClr val="FF0000"/>
                </a:solidFill>
                <a:effectLst>
                  <a:outerShdw blurRad="38100" dist="38100" dir="2700000" algn="tl">
                    <a:srgbClr val="C0C0C0"/>
                  </a:outerShdw>
                </a:effectLst>
              </a:rPr>
              <a:t>线性预测器</a:t>
            </a:r>
            <a:r>
              <a:rPr lang="zh-CN" altLang="zh-CN"/>
              <a:t>：预测值为</a:t>
            </a:r>
            <a:r>
              <a:rPr lang="zh-CN" altLang="zh-CN" i="1"/>
              <a:t>m</a:t>
            </a:r>
            <a:r>
              <a:rPr lang="zh-CN" altLang="zh-CN"/>
              <a:t>个先前像素，即</a:t>
            </a:r>
            <a:r>
              <a:rPr lang="zh-CN" altLang="zh-CN" i="1"/>
              <a:t>f</a:t>
            </a:r>
            <a:r>
              <a:rPr lang="zh-CN" altLang="zh-CN" i="1" baseline="-25000"/>
              <a:t>n-m</a:t>
            </a:r>
            <a:r>
              <a:rPr lang="zh-CN" altLang="zh-CN"/>
              <a:t>, </a:t>
            </a:r>
            <a:r>
              <a:rPr lang="zh-CN" altLang="zh-CN" i="1"/>
              <a:t>f</a:t>
            </a:r>
            <a:r>
              <a:rPr lang="zh-CN" altLang="zh-CN" i="1" baseline="-25000"/>
              <a:t>n-m+</a:t>
            </a:r>
            <a:r>
              <a:rPr lang="zh-CN" altLang="zh-CN" baseline="-25000"/>
              <a:t>1</a:t>
            </a:r>
            <a:r>
              <a:rPr lang="zh-CN" altLang="zh-CN"/>
              <a:t>,</a:t>
            </a:r>
            <a:r>
              <a:rPr lang="zh-CN" altLang="zh-CN">
                <a:latin typeface="Arial" panose="020B0604020202020204" pitchFamily="34" charset="0"/>
              </a:rPr>
              <a:t>…</a:t>
            </a:r>
            <a:r>
              <a:rPr lang="zh-CN" altLang="zh-CN"/>
              <a:t>.,</a:t>
            </a:r>
            <a:r>
              <a:rPr lang="zh-CN" altLang="zh-CN" i="1"/>
              <a:t>f</a:t>
            </a:r>
            <a:r>
              <a:rPr lang="zh-CN" altLang="zh-CN" i="1" baseline="-25000"/>
              <a:t>n-</a:t>
            </a:r>
            <a:r>
              <a:rPr lang="zh-CN" altLang="zh-CN" baseline="-25000"/>
              <a:t>1</a:t>
            </a:r>
            <a:r>
              <a:rPr lang="zh-CN" altLang="zh-CN"/>
              <a:t>的线性组合。</a:t>
            </a:r>
          </a:p>
          <a:p>
            <a:pPr lvl="1" eaLnBrk="1" hangingPunct="1">
              <a:defRPr/>
            </a:pPr>
            <a:endParaRPr lang="zh-CN" altLang="zh-CN"/>
          </a:p>
          <a:p>
            <a:pPr lvl="1" eaLnBrk="1" hangingPunct="1">
              <a:defRPr/>
            </a:pPr>
            <a:endParaRPr lang="zh-CN" altLang="zh-CN"/>
          </a:p>
          <a:p>
            <a:pPr lvl="1" eaLnBrk="1" hangingPunct="1">
              <a:defRPr/>
            </a:pPr>
            <a:endParaRPr lang="zh-CN" altLang="zh-CN"/>
          </a:p>
          <a:p>
            <a:pPr lvl="1" eaLnBrk="1" hangingPunct="1">
              <a:defRPr/>
            </a:pPr>
            <a:endParaRPr lang="zh-CN" altLang="zh-CN"/>
          </a:p>
          <a:p>
            <a:pPr marL="471487" lvl="1" indent="0" algn="ctr" eaLnBrk="1" hangingPunct="1">
              <a:buNone/>
              <a:defRPr/>
            </a:pPr>
            <a:endParaRPr lang="en-US" altLang="zh-CN"/>
          </a:p>
          <a:p>
            <a:pPr marL="471487" lvl="1" indent="0" eaLnBrk="1" hangingPunct="1">
              <a:buNone/>
              <a:defRPr/>
            </a:pPr>
            <a:r>
              <a:rPr lang="en-US" altLang="zh-CN"/>
              <a:t>                    </a:t>
            </a:r>
            <a:r>
              <a:rPr lang="zh-CN" altLang="zh-CN"/>
              <a:t>其中</a:t>
            </a:r>
            <a:r>
              <a:rPr lang="zh-CN" altLang="en-US"/>
              <a:t>：</a:t>
            </a:r>
            <a:r>
              <a:rPr lang="zh-CN" altLang="zh-CN" i="1"/>
              <a:t>a</a:t>
            </a:r>
            <a:r>
              <a:rPr lang="zh-CN" altLang="zh-CN" i="1" baseline="-25000"/>
              <a:t>k</a:t>
            </a:r>
            <a:r>
              <a:rPr lang="zh-CN" altLang="zh-CN"/>
              <a:t>为预测系数，</a:t>
            </a:r>
            <a:r>
              <a:rPr lang="zh-CN" altLang="zh-CN" i="1"/>
              <a:t>m</a:t>
            </a:r>
            <a:r>
              <a:rPr lang="zh-CN" altLang="zh-CN"/>
              <a:t>为预测器的阶数。</a:t>
            </a:r>
          </a:p>
        </p:txBody>
      </p:sp>
      <p:graphicFrame>
        <p:nvGraphicFramePr>
          <p:cNvPr id="75782" name="Object 4">
            <a:extLst>
              <a:ext uri="{FF2B5EF4-FFF2-40B4-BE49-F238E27FC236}">
                <a16:creationId xmlns:a16="http://schemas.microsoft.com/office/drawing/2014/main" id="{5804685C-384E-421D-ADBE-FCB09436BEC7}"/>
              </a:ext>
            </a:extLst>
          </p:cNvPr>
          <p:cNvGraphicFramePr>
            <a:graphicFrameLocks noGrp="1" noChangeAspect="1"/>
          </p:cNvGraphicFramePr>
          <p:nvPr>
            <p:ph sz="quarter" idx="2"/>
          </p:nvPr>
        </p:nvGraphicFramePr>
        <p:xfrm>
          <a:off x="1676400" y="1736725"/>
          <a:ext cx="3733800" cy="549275"/>
        </p:xfrm>
        <a:graphic>
          <a:graphicData uri="http://schemas.openxmlformats.org/presentationml/2006/ole">
            <mc:AlternateContent xmlns:mc="http://schemas.openxmlformats.org/markup-compatibility/2006">
              <mc:Choice xmlns:v="urn:schemas-microsoft-com:vml" Requires="v">
                <p:oleObj spid="_x0000_s18555" r:id="rId3" imgW="1726451" imgH="253890" progId="Equation.3">
                  <p:embed/>
                </p:oleObj>
              </mc:Choice>
              <mc:Fallback>
                <p:oleObj r:id="rId3" imgW="1726451" imgH="25389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736725"/>
                        <a:ext cx="3733800" cy="549275"/>
                      </a:xfrm>
                      <a:prstGeom prst="rect">
                        <a:avLst/>
                      </a:prstGeom>
                      <a:solidFill>
                        <a:srgbClr val="FFFF99"/>
                      </a:solidFill>
                      <a:ln w="9525" cmpd="sng">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78853" name="Object 5">
                <a:extLst>
                  <a:ext uri="{FF2B5EF4-FFF2-40B4-BE49-F238E27FC236}">
                    <a16:creationId xmlns:a16="http://schemas.microsoft.com/office/drawing/2014/main" id="{435DC2DF-61AA-4E8C-8077-04D45820FA39}"/>
                  </a:ext>
                </a:extLst>
              </p:cNvPr>
              <p:cNvSpPr txBox="1"/>
              <p:nvPr/>
            </p:nvSpPr>
            <p:spPr bwMode="auto">
              <a:xfrm>
                <a:off x="2705100" y="3886188"/>
                <a:ext cx="3733800" cy="1768417"/>
              </a:xfrm>
              <a:prstGeom prst="rect">
                <a:avLst/>
              </a:prstGeom>
              <a:solidFill>
                <a:srgbClr val="FFFF99"/>
              </a:solidFill>
              <a:ln w="3175">
                <a:solidFill>
                  <a:srgbClr val="800080"/>
                </a:solidFill>
                <a:miter lim="800000"/>
                <a:headEnd/>
                <a:tailEnd/>
              </a:ln>
              <a:effectLst/>
              <a:ex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𝑘</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sub>
                          </m:sSub>
                        </m:e>
                      </m:nary>
                    </m:oMath>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𝑒</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𝑘</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sub>
                          </m:sSub>
                        </m:e>
                      </m:nary>
                    </m:oMath>
                  </m:oMathPara>
                </a14:m>
                <a:endParaRPr lang="zh-CN" altLang="en-US"/>
              </a:p>
            </p:txBody>
          </p:sp>
        </mc:Choice>
        <mc:Fallback>
          <p:sp>
            <p:nvSpPr>
              <p:cNvPr id="78853" name="Object 5">
                <a:extLst>
                  <a:ext uri="{FF2B5EF4-FFF2-40B4-BE49-F238E27FC236}">
                    <a16:creationId xmlns:a16="http://schemas.microsoft.com/office/drawing/2014/main" id="{435DC2DF-61AA-4E8C-8077-04D45820FA39}"/>
                  </a:ext>
                </a:extLst>
              </p:cNvPr>
              <p:cNvSpPr txBox="1">
                <a:spLocks noRot="1" noChangeAspect="1" noMove="1" noResize="1" noEditPoints="1" noAdjustHandles="1" noChangeArrowheads="1" noChangeShapeType="1" noTextEdit="1"/>
              </p:cNvSpPr>
              <p:nvPr/>
            </p:nvSpPr>
            <p:spPr bwMode="auto">
              <a:xfrm>
                <a:off x="2705100" y="3886188"/>
                <a:ext cx="3733800" cy="1768417"/>
              </a:xfrm>
              <a:prstGeom prst="rect">
                <a:avLst/>
              </a:prstGeom>
              <a:blipFill>
                <a:blip r:embed="rId5"/>
                <a:stretch>
                  <a:fillRect/>
                </a:stretch>
              </a:blipFill>
              <a:ln w="3175">
                <a:solidFill>
                  <a:srgbClr val="800080"/>
                </a:solidFill>
                <a:miter lim="800000"/>
                <a:headEnd/>
                <a:tailEnd/>
              </a:ln>
              <a:effectLst/>
              <a:extLst/>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ED1EF6C6-F6D4-472A-9E11-52EAC0B26EF4}"/>
              </a:ext>
            </a:extLst>
          </p:cNvPr>
          <p:cNvSpPr/>
          <p:nvPr/>
        </p:nvSpPr>
        <p:spPr bwMode="auto">
          <a:xfrm>
            <a:off x="2209862" y="5815661"/>
            <a:ext cx="457264" cy="228594"/>
          </a:xfrm>
          <a:prstGeom prst="rightArrow">
            <a:avLst/>
          </a:prstGeom>
          <a:solidFill>
            <a:srgbClr val="0070C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7" dur="500"/>
                                        <p:tgtEl>
                                          <p:spTgt spid="788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12" dur="500"/>
                                        <p:tgtEl>
                                          <p:spTgt spid="7885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8851">
                                            <p:txEl>
                                              <p:pRg st="5" end="5"/>
                                            </p:txEl>
                                          </p:spTgt>
                                        </p:tgtEl>
                                        <p:attrNameLst>
                                          <p:attrName>style.visibility</p:attrName>
                                        </p:attrNameLst>
                                      </p:cBhvr>
                                      <p:to>
                                        <p:strVal val="visible"/>
                                      </p:to>
                                    </p:set>
                                    <p:animEffect transition="in" filter="blinds(horizontal)">
                                      <p:cBhvr>
                                        <p:cTn id="15" dur="500"/>
                                        <p:tgtEl>
                                          <p:spTgt spid="78851">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8851">
                                            <p:txEl>
                                              <p:pRg st="7" end="7"/>
                                            </p:txEl>
                                          </p:spTgt>
                                        </p:tgtEl>
                                        <p:attrNameLst>
                                          <p:attrName>style.visibility</p:attrName>
                                        </p:attrNameLst>
                                      </p:cBhvr>
                                      <p:to>
                                        <p:strVal val="visible"/>
                                      </p:to>
                                    </p:set>
                                    <p:animEffect transition="in" filter="blinds(horizontal)">
                                      <p:cBhvr>
                                        <p:cTn id="20" dur="500"/>
                                        <p:tgtEl>
                                          <p:spTgt spid="78851">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8851">
                                            <p:txEl>
                                              <p:pRg st="13" end="13"/>
                                            </p:txEl>
                                          </p:spTgt>
                                        </p:tgtEl>
                                        <p:attrNameLst>
                                          <p:attrName>style.visibility</p:attrName>
                                        </p:attrNameLst>
                                      </p:cBhvr>
                                      <p:to>
                                        <p:strVal val="visible"/>
                                      </p:to>
                                    </p:set>
                                    <p:animEffect transition="in" filter="blinds(horizontal)">
                                      <p:cBhvr>
                                        <p:cTn id="23" dur="500"/>
                                        <p:tgtEl>
                                          <p:spTgt spid="7885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a:extLst>
              <a:ext uri="{FF2B5EF4-FFF2-40B4-BE49-F238E27FC236}">
                <a16:creationId xmlns:a16="http://schemas.microsoft.com/office/drawing/2014/main" id="{D5A901A8-A39F-48A0-AC45-367A0DC90B6A}"/>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76803" name="灯片编号占位符 5">
            <a:extLst>
              <a:ext uri="{FF2B5EF4-FFF2-40B4-BE49-F238E27FC236}">
                <a16:creationId xmlns:a16="http://schemas.microsoft.com/office/drawing/2014/main" id="{1B16EFEE-409F-4798-844F-D10529DB01DD}"/>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2A41A433-F8B0-4917-BF0D-9F04F40A22CA}" type="slidenum">
              <a:rPr lang="zh-CN" altLang="zh-CN" sz="1200">
                <a:solidFill>
                  <a:schemeClr val="tx1"/>
                </a:solidFill>
              </a:rPr>
              <a:pPr/>
              <a:t>62</a:t>
            </a:fld>
            <a:endParaRPr lang="zh-CN" altLang="zh-CN" sz="1200">
              <a:solidFill>
                <a:schemeClr val="tx1"/>
              </a:solidFill>
            </a:endParaRPr>
          </a:p>
        </p:txBody>
      </p:sp>
      <p:sp>
        <p:nvSpPr>
          <p:cNvPr id="76804" name="Rectangle 2">
            <a:extLst>
              <a:ext uri="{FF2B5EF4-FFF2-40B4-BE49-F238E27FC236}">
                <a16:creationId xmlns:a16="http://schemas.microsoft.com/office/drawing/2014/main" id="{94452030-3E1F-4517-8900-34C0D7ECDADE}"/>
              </a:ext>
            </a:extLst>
          </p:cNvPr>
          <p:cNvSpPr>
            <a:spLocks noGrp="1" noChangeArrowheads="1"/>
          </p:cNvSpPr>
          <p:nvPr>
            <p:ph type="title"/>
          </p:nvPr>
        </p:nvSpPr>
        <p:spPr/>
        <p:txBody>
          <a:bodyPr/>
          <a:lstStyle/>
          <a:p>
            <a:pPr eaLnBrk="1" hangingPunct="1"/>
            <a:r>
              <a:rPr lang="zh-CN" altLang="zh-CN"/>
              <a:t>最优线性预测器</a:t>
            </a:r>
          </a:p>
        </p:txBody>
      </p:sp>
      <p:sp>
        <p:nvSpPr>
          <p:cNvPr id="79875" name="Rectangle 3">
            <a:extLst>
              <a:ext uri="{FF2B5EF4-FFF2-40B4-BE49-F238E27FC236}">
                <a16:creationId xmlns:a16="http://schemas.microsoft.com/office/drawing/2014/main" id="{25FC348E-07D8-4FBA-ADDA-036C9CBE44F6}"/>
              </a:ext>
            </a:extLst>
          </p:cNvPr>
          <p:cNvSpPr>
            <a:spLocks noGrp="1" noChangeArrowheads="1"/>
          </p:cNvSpPr>
          <p:nvPr>
            <p:ph type="body" idx="1"/>
          </p:nvPr>
        </p:nvSpPr>
        <p:spPr>
          <a:xfrm>
            <a:off x="566738" y="1066800"/>
            <a:ext cx="8043862" cy="4953000"/>
          </a:xfrm>
        </p:spPr>
        <p:txBody>
          <a:bodyPr/>
          <a:lstStyle/>
          <a:p>
            <a:pPr eaLnBrk="1" hangingPunct="1">
              <a:defRPr/>
            </a:pPr>
            <a:r>
              <a:rPr lang="zh-CN" altLang="zh-CN">
                <a:solidFill>
                  <a:srgbClr val="0000FF"/>
                </a:solidFill>
                <a:effectLst>
                  <a:outerShdw blurRad="38100" dist="38100" dir="2700000" algn="tl">
                    <a:srgbClr val="C0C0C0"/>
                  </a:outerShdw>
                </a:effectLst>
              </a:rPr>
              <a:t>最优预测器</a:t>
            </a:r>
            <a:r>
              <a:rPr lang="zh-CN" altLang="zh-CN"/>
              <a:t>：最优准则是最小化平方预测误差MSE</a:t>
            </a:r>
          </a:p>
          <a:p>
            <a:pPr eaLnBrk="1" hangingPunct="1">
              <a:defRPr/>
            </a:pPr>
            <a:endParaRPr lang="zh-CN" altLang="zh-CN"/>
          </a:p>
          <a:p>
            <a:pPr eaLnBrk="1" hangingPunct="1">
              <a:defRPr/>
            </a:pPr>
            <a:endParaRPr lang="zh-CN" altLang="zh-CN"/>
          </a:p>
          <a:p>
            <a:pPr eaLnBrk="1" hangingPunct="1">
              <a:defRPr/>
            </a:pPr>
            <a:r>
              <a:rPr lang="zh-CN" altLang="zh-CN">
                <a:solidFill>
                  <a:srgbClr val="0000FF"/>
                </a:solidFill>
                <a:effectLst>
                  <a:outerShdw blurRad="38100" dist="38100" dir="2700000" algn="tl">
                    <a:srgbClr val="C0C0C0"/>
                  </a:outerShdw>
                </a:effectLst>
              </a:rPr>
              <a:t>最优线性预测器：</a:t>
            </a:r>
            <a:r>
              <a:rPr lang="zh-CN" altLang="zh-CN"/>
              <a:t>计算</a:t>
            </a:r>
            <a:r>
              <a:rPr lang="zh-CN" altLang="zh-CN">
                <a:solidFill>
                  <a:srgbClr val="FF0000"/>
                </a:solidFill>
              </a:rPr>
              <a:t>线性预测系数</a:t>
            </a:r>
            <a:r>
              <a:rPr lang="zh-CN" altLang="zh-CN" i="1">
                <a:solidFill>
                  <a:srgbClr val="FF0000"/>
                </a:solidFill>
              </a:rPr>
              <a:t>a</a:t>
            </a:r>
            <a:r>
              <a:rPr lang="zh-CN" altLang="zh-CN" i="1" baseline="-25000">
                <a:solidFill>
                  <a:srgbClr val="FF0000"/>
                </a:solidFill>
              </a:rPr>
              <a:t>i</a:t>
            </a:r>
            <a:r>
              <a:rPr lang="zh-CN" altLang="zh-CN">
                <a:solidFill>
                  <a:srgbClr val="FF0000"/>
                </a:solidFill>
              </a:rPr>
              <a:t>，</a:t>
            </a:r>
            <a:r>
              <a:rPr lang="zh-CN" altLang="zh-CN"/>
              <a:t>以最小化</a:t>
            </a:r>
            <a:r>
              <a:rPr lang="zh-CN" altLang="zh-CN" i="1">
                <a:latin typeface="Times New Roman" panose="02020603050405020304" pitchFamily="18" charset="0"/>
                <a:cs typeface="Times New Roman" panose="02020603050405020304" pitchFamily="18" charset="0"/>
              </a:rPr>
              <a:t>E</a:t>
            </a:r>
            <a:r>
              <a:rPr lang="zh-CN" altLang="zh-CN">
                <a:latin typeface="Times New Roman" panose="02020603050405020304" pitchFamily="18" charset="0"/>
                <a:cs typeface="Times New Roman" panose="02020603050405020304" pitchFamily="18" charset="0"/>
              </a:rPr>
              <a:t>{</a:t>
            </a:r>
            <a:r>
              <a:rPr lang="zh-CN" altLang="zh-CN" i="1">
                <a:latin typeface="Times New Roman" panose="02020603050405020304" pitchFamily="18" charset="0"/>
                <a:cs typeface="Times New Roman" panose="02020603050405020304" pitchFamily="18" charset="0"/>
              </a:rPr>
              <a:t>e</a:t>
            </a:r>
            <a:r>
              <a:rPr lang="zh-CN" altLang="zh-CN" i="1" baseline="-25000">
                <a:latin typeface="Times New Roman" panose="02020603050405020304" pitchFamily="18" charset="0"/>
                <a:cs typeface="Times New Roman" panose="02020603050405020304" pitchFamily="18" charset="0"/>
              </a:rPr>
              <a:t>n</a:t>
            </a:r>
            <a:r>
              <a:rPr lang="zh-CN" altLang="zh-CN" i="1" baseline="30000">
                <a:latin typeface="Times New Roman" panose="02020603050405020304" pitchFamily="18" charset="0"/>
                <a:cs typeface="Times New Roman" panose="02020603050405020304" pitchFamily="18" charset="0"/>
              </a:rPr>
              <a:t>2</a:t>
            </a:r>
            <a:r>
              <a:rPr lang="zh-CN" altLang="zh-CN">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79876" name="Object 4">
                <a:extLst>
                  <a:ext uri="{FF2B5EF4-FFF2-40B4-BE49-F238E27FC236}">
                    <a16:creationId xmlns:a16="http://schemas.microsoft.com/office/drawing/2014/main" id="{0F28249C-1553-4954-87A8-D9A4294BE279}"/>
                  </a:ext>
                </a:extLst>
              </p:cNvPr>
              <p:cNvSpPr txBox="1"/>
              <p:nvPr/>
            </p:nvSpPr>
            <p:spPr bwMode="auto">
              <a:xfrm>
                <a:off x="1074646" y="2554234"/>
                <a:ext cx="4991100" cy="990600"/>
              </a:xfrm>
              <a:prstGeom prst="rect">
                <a:avLst/>
              </a:prstGeom>
              <a:solidFill>
                <a:srgbClr val="FFFF99"/>
              </a:solidFill>
              <a:ln w="12700">
                <a:solidFill>
                  <a:schemeClr val="tx1"/>
                </a:solidFill>
                <a:miter lim="800000"/>
                <a:headEnd/>
                <a:tailEnd/>
              </a:ln>
              <a:effectLst/>
              <a:ex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𝑒</m:t>
                          </m:r>
                        </m:e>
                        <m:sub>
                          <m:r>
                            <a:rPr lang="zh-CN" altLang="en-US" i="1">
                              <a:solidFill>
                                <a:srgbClr val="000000"/>
                              </a:solidFill>
                              <a:latin typeface="Cambria Math" panose="02040503050406030204" pitchFamily="18" charset="0"/>
                            </a:rPr>
                            <m:t>𝑛</m:t>
                          </m:r>
                        </m:sub>
                        <m:sup>
                          <m:r>
                            <a:rPr lang="zh-CN" altLang="en-US" i="1">
                              <a:solidFill>
                                <a:srgbClr val="000000"/>
                              </a:solidFill>
                              <a:latin typeface="Cambria Math" panose="02040503050406030204" pitchFamily="18" charset="0"/>
                            </a:rPr>
                            <m:t>2</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d>
                        <m:dPr>
                          <m:begChr m:val="{"/>
                          <m:endChr m:val="}"/>
                          <m:ctrlPr>
                            <a:rPr lang="zh-CN" altLang="en-US" i="1">
                              <a:solidFill>
                                <a:srgbClr val="000000"/>
                              </a:solidFill>
                              <a:latin typeface="Cambria Math" panose="02040503050406030204" pitchFamily="18" charset="0"/>
                            </a:rPr>
                          </m:ctrlPr>
                        </m:dPr>
                        <m:e>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e>
                                    <m:sub>
                                      <m:r>
                                        <a:rPr lang="zh-CN" altLang="en-US" i="1">
                                          <a:solidFill>
                                            <a:srgbClr val="000000"/>
                                          </a:solidFill>
                                          <a:latin typeface="Cambria Math" panose="02040503050406030204" pitchFamily="18" charset="0"/>
                                        </a:rPr>
                                        <m:t>𝑛</m:t>
                                      </m:r>
                                    </m:sub>
                                  </m:sSub>
                                </m:e>
                              </m:d>
                            </m:e>
                            <m:sup>
                              <m:r>
                                <a:rPr lang="zh-CN" altLang="en-US" i="1">
                                  <a:solidFill>
                                    <a:srgbClr val="000000"/>
                                  </a:solidFill>
                                  <a:latin typeface="Cambria Math" panose="02040503050406030204" pitchFamily="18" charset="0"/>
                                </a:rPr>
                                <m:t>2</m:t>
                              </m:r>
                            </m:sup>
                          </m:sSup>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d>
                        <m:dPr>
                          <m:begChr m:val="{"/>
                          <m:endChr m:val="}"/>
                          <m:ctrlPr>
                            <a:rPr lang="zh-CN" altLang="en-US" i="1">
                              <a:solidFill>
                                <a:srgbClr val="000000"/>
                              </a:solidFill>
                              <a:latin typeface="Cambria Math" panose="02040503050406030204" pitchFamily="18" charset="0"/>
                            </a:rPr>
                          </m:ctrlPr>
                        </m:dPr>
                        <m:e>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𝑘</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sub>
                                      </m:sSub>
                                    </m:e>
                                  </m:nary>
                                </m:e>
                              </m:d>
                            </m:e>
                            <m:sup>
                              <m:r>
                                <a:rPr lang="zh-CN" altLang="en-US" i="1">
                                  <a:solidFill>
                                    <a:srgbClr val="000000"/>
                                  </a:solidFill>
                                  <a:latin typeface="Cambria Math" panose="02040503050406030204" pitchFamily="18" charset="0"/>
                                </a:rPr>
                                <m:t>2</m:t>
                              </m:r>
                            </m:sup>
                          </m:sSup>
                        </m:e>
                      </m:d>
                    </m:oMath>
                  </m:oMathPara>
                </a14:m>
                <a:endParaRPr lang="zh-CN" altLang="en-US"/>
              </a:p>
            </p:txBody>
          </p:sp>
        </mc:Choice>
        <mc:Fallback xmlns="">
          <p:sp>
            <p:nvSpPr>
              <p:cNvPr id="79876" name="Object 4">
                <a:extLst>
                  <a:ext uri="{FF2B5EF4-FFF2-40B4-BE49-F238E27FC236}">
                    <a16:creationId xmlns:a16="http://schemas.microsoft.com/office/drawing/2014/main" id="{0F28249C-1553-4954-87A8-D9A4294BE279}"/>
                  </a:ext>
                </a:extLst>
              </p:cNvPr>
              <p:cNvSpPr txBox="1">
                <a:spLocks noRot="1" noChangeAspect="1" noMove="1" noResize="1" noEditPoints="1" noAdjustHandles="1" noChangeArrowheads="1" noChangeShapeType="1" noTextEdit="1"/>
              </p:cNvSpPr>
              <p:nvPr/>
            </p:nvSpPr>
            <p:spPr bwMode="auto">
              <a:xfrm>
                <a:off x="1074646" y="2554234"/>
                <a:ext cx="4991100" cy="990600"/>
              </a:xfrm>
              <a:prstGeom prst="rect">
                <a:avLst/>
              </a:prstGeom>
              <a:blipFill>
                <a:blip r:embed="rId3"/>
                <a:stretch>
                  <a:fillRect/>
                </a:stretch>
              </a:blipFill>
              <a:ln w="12700">
                <a:solidFill>
                  <a:schemeClr val="tx1"/>
                </a:solidFill>
                <a:miter lim="800000"/>
                <a:headEnd/>
                <a:tailEn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807" name="Object 5">
                <a:extLst>
                  <a:ext uri="{FF2B5EF4-FFF2-40B4-BE49-F238E27FC236}">
                    <a16:creationId xmlns:a16="http://schemas.microsoft.com/office/drawing/2014/main" id="{5C64D01E-0471-4394-A7AA-16D40DDBB73C}"/>
                  </a:ext>
                </a:extLst>
              </p:cNvPr>
              <p:cNvSpPr txBox="1"/>
              <p:nvPr/>
            </p:nvSpPr>
            <p:spPr bwMode="auto">
              <a:xfrm>
                <a:off x="3048040" y="1497263"/>
                <a:ext cx="3227387" cy="563563"/>
              </a:xfrm>
              <a:prstGeom prst="rect">
                <a:avLst/>
              </a:prstGeom>
              <a:solidFill>
                <a:srgbClr val="FFFF99"/>
              </a:solidFill>
              <a:ln w="9525">
                <a:solidFill>
                  <a:schemeClr val="tx1"/>
                </a:solidFill>
                <a:miter lim="800000"/>
                <a:headEnd/>
                <a:tailEnd/>
              </a:ln>
              <a:effectLst/>
              <a:ex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𝐸</m:t>
                      </m:r>
                      <m:d>
                        <m:dPr>
                          <m:begChr m:val="{"/>
                          <m:endChr m:val="}"/>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𝑒</m:t>
                              </m:r>
                            </m:e>
                            <m:sub>
                              <m:r>
                                <a:rPr lang="zh-CN" altLang="en-US" i="1">
                                  <a:solidFill>
                                    <a:srgbClr val="000000"/>
                                  </a:solidFill>
                                  <a:latin typeface="Cambria Math" panose="02040503050406030204" pitchFamily="18" charset="0"/>
                                </a:rPr>
                                <m:t>𝑛</m:t>
                              </m:r>
                            </m:sub>
                            <m:sup>
                              <m:r>
                                <a:rPr lang="zh-CN" altLang="en-US" i="1">
                                  <a:solidFill>
                                    <a:srgbClr val="000000"/>
                                  </a:solidFill>
                                  <a:latin typeface="Cambria Math" panose="02040503050406030204" pitchFamily="18" charset="0"/>
                                </a:rPr>
                                <m:t>2</m:t>
                              </m:r>
                            </m:sup>
                          </m:sSubSup>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d>
                        <m:dPr>
                          <m:begChr m:val="{"/>
                          <m:endChr m:val="}"/>
                          <m:ctrlPr>
                            <a:rPr lang="zh-CN" altLang="en-US" i="1">
                              <a:solidFill>
                                <a:srgbClr val="000000"/>
                              </a:solidFill>
                              <a:latin typeface="Cambria Math" panose="02040503050406030204" pitchFamily="18" charset="0"/>
                            </a:rPr>
                          </m:ctrlPr>
                        </m:dPr>
                        <m:e>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e>
                                    <m:sub>
                                      <m:r>
                                        <a:rPr lang="zh-CN" altLang="en-US" i="1">
                                          <a:solidFill>
                                            <a:srgbClr val="000000"/>
                                          </a:solidFill>
                                          <a:latin typeface="Cambria Math" panose="02040503050406030204" pitchFamily="18" charset="0"/>
                                        </a:rPr>
                                        <m:t>𝑛</m:t>
                                      </m:r>
                                    </m:sub>
                                  </m:sSub>
                                </m:e>
                              </m:d>
                            </m:e>
                            <m:sup>
                              <m:r>
                                <a:rPr lang="zh-CN" altLang="en-US" i="1">
                                  <a:solidFill>
                                    <a:srgbClr val="000000"/>
                                  </a:solidFill>
                                  <a:latin typeface="Cambria Math" panose="02040503050406030204" pitchFamily="18" charset="0"/>
                                </a:rPr>
                                <m:t>2</m:t>
                              </m:r>
                            </m:sup>
                          </m:sSup>
                        </m:e>
                      </m:d>
                    </m:oMath>
                  </m:oMathPara>
                </a14:m>
                <a:endParaRPr lang="zh-CN" altLang="en-US"/>
              </a:p>
            </p:txBody>
          </p:sp>
        </mc:Choice>
        <mc:Fallback xmlns="">
          <p:sp>
            <p:nvSpPr>
              <p:cNvPr id="76807" name="Object 5">
                <a:extLst>
                  <a:ext uri="{FF2B5EF4-FFF2-40B4-BE49-F238E27FC236}">
                    <a16:creationId xmlns:a16="http://schemas.microsoft.com/office/drawing/2014/main" id="{5C64D01E-0471-4394-A7AA-16D40DDBB73C}"/>
                  </a:ext>
                </a:extLst>
              </p:cNvPr>
              <p:cNvSpPr txBox="1">
                <a:spLocks noRot="1" noChangeAspect="1" noMove="1" noResize="1" noEditPoints="1" noAdjustHandles="1" noChangeArrowheads="1" noChangeShapeType="1" noTextEdit="1"/>
              </p:cNvSpPr>
              <p:nvPr/>
            </p:nvSpPr>
            <p:spPr bwMode="auto">
              <a:xfrm>
                <a:off x="3048040" y="1497263"/>
                <a:ext cx="3227387" cy="563563"/>
              </a:xfrm>
              <a:prstGeom prst="rect">
                <a:avLst/>
              </a:prstGeom>
              <a:blipFill>
                <a:blip r:embed="rId4"/>
                <a:stretch>
                  <a:fillRect/>
                </a:stretch>
              </a:blipFill>
              <a:ln w="9525">
                <a:solidFill>
                  <a:schemeClr val="tx1"/>
                </a:solidFill>
                <a:miter lim="800000"/>
                <a:headEnd/>
                <a:tailEnd/>
              </a:ln>
              <a:effectLst/>
              <a:extLst/>
            </p:spPr>
            <p:txBody>
              <a:bodyPr/>
              <a:lstStyle/>
              <a:p>
                <a:r>
                  <a:rPr lang="zh-CN" altLang="en-US">
                    <a:noFill/>
                  </a:rPr>
                  <a:t> </a:t>
                </a:r>
              </a:p>
            </p:txBody>
          </p:sp>
        </mc:Fallback>
      </mc:AlternateContent>
      <p:graphicFrame>
        <p:nvGraphicFramePr>
          <p:cNvPr id="79878" name="Object 6">
            <a:extLst>
              <a:ext uri="{FF2B5EF4-FFF2-40B4-BE49-F238E27FC236}">
                <a16:creationId xmlns:a16="http://schemas.microsoft.com/office/drawing/2014/main" id="{D6564151-8E01-4E1F-8884-BC8D4AB46656}"/>
              </a:ext>
            </a:extLst>
          </p:cNvPr>
          <p:cNvGraphicFramePr>
            <a:graphicFrameLocks noChangeAspect="1"/>
          </p:cNvGraphicFramePr>
          <p:nvPr>
            <p:extLst>
              <p:ext uri="{D42A27DB-BD31-4B8C-83A1-F6EECF244321}">
                <p14:modId xmlns:p14="http://schemas.microsoft.com/office/powerpoint/2010/main" val="2246955966"/>
              </p:ext>
            </p:extLst>
          </p:nvPr>
        </p:nvGraphicFramePr>
        <p:xfrm>
          <a:off x="6869328" y="2620962"/>
          <a:ext cx="1700213" cy="808038"/>
        </p:xfrm>
        <a:graphic>
          <a:graphicData uri="http://schemas.openxmlformats.org/presentationml/2006/ole">
            <mc:AlternateContent xmlns:mc="http://schemas.openxmlformats.org/markup-compatibility/2006">
              <mc:Choice xmlns:v="urn:schemas-microsoft-com:vml" Requires="v">
                <p:oleObj spid="_x0000_s19667" r:id="rId5" imgW="901700" imgH="431800" progId="Equation.3">
                  <p:embed/>
                </p:oleObj>
              </mc:Choice>
              <mc:Fallback>
                <p:oleObj r:id="rId5" imgW="9017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l="-1997" t="-2502" r="-1997" b="-2502"/>
                      <a:stretch>
                        <a:fillRect/>
                      </a:stretch>
                    </p:blipFill>
                    <p:spPr bwMode="auto">
                      <a:xfrm>
                        <a:off x="6869328" y="2620962"/>
                        <a:ext cx="1700213" cy="808038"/>
                      </a:xfrm>
                      <a:prstGeom prst="rect">
                        <a:avLst/>
                      </a:prstGeom>
                      <a:solidFill>
                        <a:srgbClr val="CCFFCC"/>
                      </a:solidFill>
                      <a:ln w="31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a:extLst>
              <a:ext uri="{FF2B5EF4-FFF2-40B4-BE49-F238E27FC236}">
                <a16:creationId xmlns:a16="http://schemas.microsoft.com/office/drawing/2014/main" id="{C782A9F8-9446-45F8-8603-ACBA2A72CEB4}"/>
              </a:ext>
            </a:extLst>
          </p:cNvPr>
          <p:cNvSpPr/>
          <p:nvPr/>
        </p:nvSpPr>
        <p:spPr bwMode="auto">
          <a:xfrm>
            <a:off x="361951" y="5105356"/>
            <a:ext cx="8400939" cy="1616119"/>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graphicFrame>
        <p:nvGraphicFramePr>
          <p:cNvPr id="79879" name="Object 7">
            <a:extLst>
              <a:ext uri="{FF2B5EF4-FFF2-40B4-BE49-F238E27FC236}">
                <a16:creationId xmlns:a16="http://schemas.microsoft.com/office/drawing/2014/main" id="{BD37E69C-89B7-43DD-A247-BC8915B339EE}"/>
              </a:ext>
            </a:extLst>
          </p:cNvPr>
          <p:cNvGraphicFramePr>
            <a:graphicFrameLocks noChangeAspect="1"/>
          </p:cNvGraphicFramePr>
          <p:nvPr>
            <p:extLst>
              <p:ext uri="{D42A27DB-BD31-4B8C-83A1-F6EECF244321}">
                <p14:modId xmlns:p14="http://schemas.microsoft.com/office/powerpoint/2010/main" val="659570680"/>
              </p:ext>
            </p:extLst>
          </p:nvPr>
        </p:nvGraphicFramePr>
        <p:xfrm>
          <a:off x="1093039" y="3581400"/>
          <a:ext cx="6059487" cy="3208338"/>
        </p:xfrm>
        <a:graphic>
          <a:graphicData uri="http://schemas.openxmlformats.org/presentationml/2006/ole">
            <mc:AlternateContent xmlns:mc="http://schemas.openxmlformats.org/markup-compatibility/2006">
              <mc:Choice xmlns:v="urn:schemas-microsoft-com:vml" Requires="v">
                <p:oleObj spid="_x0000_s19668" r:id="rId7" imgW="3314700" imgH="1727200" progId="Equation.3">
                  <p:embed/>
                </p:oleObj>
              </mc:Choice>
              <mc:Fallback>
                <p:oleObj r:id="rId7" imgW="3314700" imgH="172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l="-1927" t="-2650" r="-1927" b="-2650"/>
                      <a:stretch>
                        <a:fillRect/>
                      </a:stretch>
                    </p:blipFill>
                    <p:spPr bwMode="auto">
                      <a:xfrm>
                        <a:off x="1093039" y="3581400"/>
                        <a:ext cx="6059487" cy="32083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箭头: 左 8">
            <a:extLst>
              <a:ext uri="{FF2B5EF4-FFF2-40B4-BE49-F238E27FC236}">
                <a16:creationId xmlns:a16="http://schemas.microsoft.com/office/drawing/2014/main" id="{3FC1E583-57F3-4452-9CF3-E3970D4C0EC4}"/>
              </a:ext>
            </a:extLst>
          </p:cNvPr>
          <p:cNvSpPr/>
          <p:nvPr/>
        </p:nvSpPr>
        <p:spPr bwMode="auto">
          <a:xfrm>
            <a:off x="5506924" y="2873241"/>
            <a:ext cx="1352317" cy="261241"/>
          </a:xfrm>
          <a:prstGeom prst="leftArrow">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7" dur="500"/>
                                        <p:tgtEl>
                                          <p:spTgt spid="7987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9878"/>
                                        </p:tgtEl>
                                        <p:attrNameLst>
                                          <p:attrName>style.visibility</p:attrName>
                                        </p:attrNameLst>
                                      </p:cBhvr>
                                      <p:to>
                                        <p:strVal val="visible"/>
                                      </p:to>
                                    </p:set>
                                    <p:animEffect transition="in" filter="blinds(horizontal)">
                                      <p:cBhvr>
                                        <p:cTn id="10" dur="500"/>
                                        <p:tgtEl>
                                          <p:spTgt spid="7987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9879"/>
                                        </p:tgtEl>
                                        <p:attrNameLst>
                                          <p:attrName>style.visibility</p:attrName>
                                        </p:attrNameLst>
                                      </p:cBhvr>
                                      <p:to>
                                        <p:strVal val="visible"/>
                                      </p:to>
                                    </p:set>
                                    <p:animEffect transition="in" filter="blinds(horizontal)">
                                      <p:cBhvr>
                                        <p:cTn id="15" dur="500"/>
                                        <p:tgtEl>
                                          <p:spTgt spid="79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4">
            <a:extLst>
              <a:ext uri="{FF2B5EF4-FFF2-40B4-BE49-F238E27FC236}">
                <a16:creationId xmlns:a16="http://schemas.microsoft.com/office/drawing/2014/main" id="{EC4C6B39-970F-495C-89C3-72390688C97F}"/>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77827" name="灯片编号占位符 6">
            <a:extLst>
              <a:ext uri="{FF2B5EF4-FFF2-40B4-BE49-F238E27FC236}">
                <a16:creationId xmlns:a16="http://schemas.microsoft.com/office/drawing/2014/main" id="{C9F8A2DB-6664-4068-80AC-BF7A21FA4AFA}"/>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48C6D28F-8919-4AF0-8A95-393CB13B5F05}" type="slidenum">
              <a:rPr lang="zh-CN" altLang="zh-CN" sz="1200">
                <a:solidFill>
                  <a:schemeClr val="tx1"/>
                </a:solidFill>
              </a:rPr>
              <a:pPr/>
              <a:t>63</a:t>
            </a:fld>
            <a:endParaRPr lang="zh-CN" altLang="zh-CN" sz="1200">
              <a:solidFill>
                <a:schemeClr val="tx1"/>
              </a:solidFill>
            </a:endParaRPr>
          </a:p>
        </p:txBody>
      </p:sp>
      <p:sp>
        <p:nvSpPr>
          <p:cNvPr id="77829" name="Rectangle 3">
            <a:extLst>
              <a:ext uri="{FF2B5EF4-FFF2-40B4-BE49-F238E27FC236}">
                <a16:creationId xmlns:a16="http://schemas.microsoft.com/office/drawing/2014/main" id="{5954831A-7937-4923-AD79-BB7B52AD80C1}"/>
              </a:ext>
            </a:extLst>
          </p:cNvPr>
          <p:cNvSpPr>
            <a:spLocks noGrp="1" noChangeArrowheads="1"/>
          </p:cNvSpPr>
          <p:nvPr>
            <p:ph type="body" sz="half" idx="1"/>
          </p:nvPr>
        </p:nvSpPr>
        <p:spPr>
          <a:xfrm>
            <a:off x="566738" y="1066800"/>
            <a:ext cx="7891462" cy="4953000"/>
          </a:xfrm>
        </p:spPr>
        <p:txBody>
          <a:bodyPr/>
          <a:lstStyle/>
          <a:p>
            <a:pPr eaLnBrk="1" hangingPunct="1"/>
            <a:endParaRPr lang="zh-CN" altLang="zh-CN" sz="1800"/>
          </a:p>
          <a:p>
            <a:pPr eaLnBrk="1" hangingPunct="1"/>
            <a:endParaRPr lang="zh-CN" altLang="zh-CN" sz="1800"/>
          </a:p>
          <a:p>
            <a:pPr eaLnBrk="1" hangingPunct="1"/>
            <a:endParaRPr lang="zh-CN" altLang="zh-CN" sz="1800"/>
          </a:p>
          <a:p>
            <a:pPr eaLnBrk="1" hangingPunct="1"/>
            <a:endParaRPr lang="zh-CN" altLang="zh-CN" sz="1800"/>
          </a:p>
          <a:p>
            <a:pPr eaLnBrk="1" hangingPunct="1"/>
            <a:endParaRPr lang="zh-CN" altLang="zh-CN" sz="1800"/>
          </a:p>
          <a:p>
            <a:pPr eaLnBrk="1" hangingPunct="1"/>
            <a:endParaRPr lang="zh-CN" altLang="zh-CN" sz="1800"/>
          </a:p>
          <a:p>
            <a:pPr eaLnBrk="1" hangingPunct="1"/>
            <a:endParaRPr lang="zh-CN" altLang="zh-CN" sz="1800"/>
          </a:p>
          <a:p>
            <a:pPr eaLnBrk="1" hangingPunct="1"/>
            <a:r>
              <a:rPr lang="zh-CN" altLang="zh-CN" sz="1800" b="1"/>
              <a:t>解该方程组，得到最优系数</a:t>
            </a:r>
          </a:p>
        </p:txBody>
      </p:sp>
      <p:graphicFrame>
        <p:nvGraphicFramePr>
          <p:cNvPr id="77830" name="Object 4">
            <a:extLst>
              <a:ext uri="{FF2B5EF4-FFF2-40B4-BE49-F238E27FC236}">
                <a16:creationId xmlns:a16="http://schemas.microsoft.com/office/drawing/2014/main" id="{C037EB32-A7EC-4F19-90B9-F850B554BC25}"/>
              </a:ext>
            </a:extLst>
          </p:cNvPr>
          <p:cNvGraphicFramePr>
            <a:graphicFrameLocks noGrp="1" noChangeAspect="1"/>
          </p:cNvGraphicFramePr>
          <p:nvPr>
            <p:ph idx="4294967295"/>
            <p:extLst>
              <p:ext uri="{D42A27DB-BD31-4B8C-83A1-F6EECF244321}">
                <p14:modId xmlns:p14="http://schemas.microsoft.com/office/powerpoint/2010/main" val="213090916"/>
              </p:ext>
            </p:extLst>
          </p:nvPr>
        </p:nvGraphicFramePr>
        <p:xfrm>
          <a:off x="685902" y="1060450"/>
          <a:ext cx="2895600" cy="1530350"/>
        </p:xfrm>
        <a:graphic>
          <a:graphicData uri="http://schemas.openxmlformats.org/presentationml/2006/ole">
            <mc:AlternateContent xmlns:mc="http://schemas.openxmlformats.org/markup-compatibility/2006">
              <mc:Choice xmlns:v="urn:schemas-microsoft-com:vml" Requires="v">
                <p:oleObj spid="_x0000_s20758" r:id="rId3" imgW="1778772" imgH="940208" progId="Equation.3">
                  <p:embed/>
                </p:oleObj>
              </mc:Choice>
              <mc:Fallback>
                <p:oleObj r:id="rId3" imgW="1778772" imgH="94020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927" t="-2650" r="-1927" b="-2650"/>
                      <a:stretch>
                        <a:fillRect/>
                      </a:stretch>
                    </p:blipFill>
                    <p:spPr bwMode="auto">
                      <a:xfrm>
                        <a:off x="685902" y="1060450"/>
                        <a:ext cx="2895600" cy="1530350"/>
                      </a:xfrm>
                      <a:prstGeom prst="rect">
                        <a:avLst/>
                      </a:prstGeom>
                      <a:solidFill>
                        <a:srgbClr val="FFFF99"/>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1" name="Object 5">
            <a:extLst>
              <a:ext uri="{FF2B5EF4-FFF2-40B4-BE49-F238E27FC236}">
                <a16:creationId xmlns:a16="http://schemas.microsoft.com/office/drawing/2014/main" id="{B42F3D21-714D-480A-87F6-D175CBF3E8BC}"/>
              </a:ext>
            </a:extLst>
          </p:cNvPr>
          <p:cNvGraphicFramePr>
            <a:graphicFrameLocks noChangeAspect="1"/>
          </p:cNvGraphicFramePr>
          <p:nvPr>
            <p:extLst>
              <p:ext uri="{D42A27DB-BD31-4B8C-83A1-F6EECF244321}">
                <p14:modId xmlns:p14="http://schemas.microsoft.com/office/powerpoint/2010/main" val="4062889991"/>
              </p:ext>
            </p:extLst>
          </p:nvPr>
        </p:nvGraphicFramePr>
        <p:xfrm>
          <a:off x="5041528" y="358774"/>
          <a:ext cx="3531268" cy="2933700"/>
        </p:xfrm>
        <a:graphic>
          <a:graphicData uri="http://schemas.openxmlformats.org/presentationml/2006/ole">
            <mc:AlternateContent xmlns:mc="http://schemas.openxmlformats.org/markup-compatibility/2006">
              <mc:Choice xmlns:v="urn:schemas-microsoft-com:vml" Requires="v">
                <p:oleObj spid="_x0000_s20759" r:id="rId5" imgW="1854200" imgH="1625600" progId="Equation.3">
                  <p:embed/>
                </p:oleObj>
              </mc:Choice>
              <mc:Fallback>
                <p:oleObj r:id="rId5" imgW="1854200" imgH="1625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l="-1927" t="-2650" r="-1927" b="-2650"/>
                      <a:stretch>
                        <a:fillRect/>
                      </a:stretch>
                    </p:blipFill>
                    <p:spPr bwMode="auto">
                      <a:xfrm>
                        <a:off x="5041528" y="358774"/>
                        <a:ext cx="3531268" cy="2933700"/>
                      </a:xfrm>
                      <a:prstGeom prst="rect">
                        <a:avLst/>
                      </a:prstGeom>
                      <a:solidFill>
                        <a:srgbClr val="FFFF99"/>
                      </a:solidFill>
                      <a:ln w="12700">
                        <a:solidFill>
                          <a:schemeClr val="tx1"/>
                        </a:solidFill>
                        <a:miter lim="800000"/>
                        <a:headEnd/>
                        <a:tailEnd/>
                      </a:ln>
                      <a:effectLst/>
                      <a:extLst/>
                    </p:spPr>
                  </p:pic>
                </p:oleObj>
              </mc:Fallback>
            </mc:AlternateContent>
          </a:graphicData>
        </a:graphic>
      </p:graphicFrame>
      <p:graphicFrame>
        <p:nvGraphicFramePr>
          <p:cNvPr id="77832" name="Object 6">
            <a:extLst>
              <a:ext uri="{FF2B5EF4-FFF2-40B4-BE49-F238E27FC236}">
                <a16:creationId xmlns:a16="http://schemas.microsoft.com/office/drawing/2014/main" id="{F83E4CD2-8054-4C87-BBDE-644B3725D568}"/>
              </a:ext>
            </a:extLst>
          </p:cNvPr>
          <p:cNvGraphicFramePr>
            <a:graphicFrameLocks noChangeAspect="1"/>
          </p:cNvGraphicFramePr>
          <p:nvPr>
            <p:extLst>
              <p:ext uri="{D42A27DB-BD31-4B8C-83A1-F6EECF244321}">
                <p14:modId xmlns:p14="http://schemas.microsoft.com/office/powerpoint/2010/main" val="3749783608"/>
              </p:ext>
            </p:extLst>
          </p:nvPr>
        </p:nvGraphicFramePr>
        <p:xfrm>
          <a:off x="5943564" y="4123023"/>
          <a:ext cx="3140075" cy="461962"/>
        </p:xfrm>
        <a:graphic>
          <a:graphicData uri="http://schemas.openxmlformats.org/presentationml/2006/ole">
            <mc:AlternateContent xmlns:mc="http://schemas.openxmlformats.org/markup-compatibility/2006">
              <mc:Choice xmlns:v="urn:schemas-microsoft-com:vml" Requires="v">
                <p:oleObj spid="_x0000_s20760" r:id="rId7" imgW="1651000" imgH="241300" progId="Equation.3">
                  <p:embed/>
                </p:oleObj>
              </mc:Choice>
              <mc:Fallback>
                <p:oleObj r:id="rId7" imgW="16510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l="-1962" t="-2985" r="-1962" b="-2985"/>
                      <a:stretch>
                        <a:fillRect/>
                      </a:stretch>
                    </p:blipFill>
                    <p:spPr bwMode="auto">
                      <a:xfrm>
                        <a:off x="5943564" y="4123023"/>
                        <a:ext cx="3140075" cy="461962"/>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箭头: 左右 1">
            <a:extLst>
              <a:ext uri="{FF2B5EF4-FFF2-40B4-BE49-F238E27FC236}">
                <a16:creationId xmlns:a16="http://schemas.microsoft.com/office/drawing/2014/main" id="{A34A52DF-475B-4666-B5A1-53FEC7F6C3E4}"/>
              </a:ext>
            </a:extLst>
          </p:cNvPr>
          <p:cNvSpPr/>
          <p:nvPr/>
        </p:nvSpPr>
        <p:spPr bwMode="auto">
          <a:xfrm>
            <a:off x="3590788" y="1687671"/>
            <a:ext cx="1441454" cy="293530"/>
          </a:xfrm>
          <a:prstGeom prst="leftRightArrow">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sp>
        <p:nvSpPr>
          <p:cNvPr id="13" name="矩形 12">
            <a:extLst>
              <a:ext uri="{FF2B5EF4-FFF2-40B4-BE49-F238E27FC236}">
                <a16:creationId xmlns:a16="http://schemas.microsoft.com/office/drawing/2014/main" id="{E3DA35CD-7FB8-4685-8499-EB49C1F1B960}"/>
              </a:ext>
            </a:extLst>
          </p:cNvPr>
          <p:cNvSpPr/>
          <p:nvPr/>
        </p:nvSpPr>
        <p:spPr bwMode="auto">
          <a:xfrm>
            <a:off x="361951" y="5105356"/>
            <a:ext cx="8400939" cy="1616119"/>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sp>
        <p:nvSpPr>
          <p:cNvPr id="77833" name="AutoShape 7">
            <a:extLst>
              <a:ext uri="{FF2B5EF4-FFF2-40B4-BE49-F238E27FC236}">
                <a16:creationId xmlns:a16="http://schemas.microsoft.com/office/drawing/2014/main" id="{46C553E9-8A13-4CA2-954D-CBEC6227ADD8}"/>
              </a:ext>
            </a:extLst>
          </p:cNvPr>
          <p:cNvSpPr>
            <a:spLocks noChangeArrowheads="1"/>
          </p:cNvSpPr>
          <p:nvPr/>
        </p:nvSpPr>
        <p:spPr bwMode="auto">
          <a:xfrm>
            <a:off x="6336203" y="4779128"/>
            <a:ext cx="1828800" cy="533400"/>
          </a:xfrm>
          <a:prstGeom prst="wedgeRoundRectCallout">
            <a:avLst>
              <a:gd name="adj1" fmla="val -15102"/>
              <a:gd name="adj2" fmla="val -90181"/>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spcBef>
                <a:spcPct val="20000"/>
              </a:spcBef>
              <a:buClr>
                <a:srgbClr val="663300"/>
              </a:buClr>
              <a:buSzPct val="80000"/>
              <a:buFont typeface="Wingdings" panose="05000000000000000000" pitchFamily="2" charset="2"/>
              <a:buNone/>
            </a:pPr>
            <a:r>
              <a:rPr lang="zh-CN" altLang="zh-CN"/>
              <a:t>自相关系数</a:t>
            </a:r>
          </a:p>
        </p:txBody>
      </p:sp>
      <p:graphicFrame>
        <p:nvGraphicFramePr>
          <p:cNvPr id="77834" name="Object 8">
            <a:extLst>
              <a:ext uri="{FF2B5EF4-FFF2-40B4-BE49-F238E27FC236}">
                <a16:creationId xmlns:a16="http://schemas.microsoft.com/office/drawing/2014/main" id="{C222A96C-F1E0-44BF-BC50-EAECE57D1AF4}"/>
              </a:ext>
            </a:extLst>
          </p:cNvPr>
          <p:cNvGraphicFramePr>
            <a:graphicFrameLocks noChangeAspect="1"/>
          </p:cNvGraphicFramePr>
          <p:nvPr>
            <p:extLst>
              <p:ext uri="{D42A27DB-BD31-4B8C-83A1-F6EECF244321}">
                <p14:modId xmlns:p14="http://schemas.microsoft.com/office/powerpoint/2010/main" val="109519683"/>
              </p:ext>
            </p:extLst>
          </p:nvPr>
        </p:nvGraphicFramePr>
        <p:xfrm>
          <a:off x="76318" y="3801948"/>
          <a:ext cx="5791200" cy="2787650"/>
        </p:xfrm>
        <a:graphic>
          <a:graphicData uri="http://schemas.openxmlformats.org/presentationml/2006/ole">
            <mc:AlternateContent xmlns:mc="http://schemas.openxmlformats.org/markup-compatibility/2006">
              <mc:Choice xmlns:v="urn:schemas-microsoft-com:vml" Requires="v">
                <p:oleObj spid="_x0000_s20761" r:id="rId9" imgW="3378200" imgH="1625600" progId="Equation.3">
                  <p:embed/>
                </p:oleObj>
              </mc:Choice>
              <mc:Fallback>
                <p:oleObj r:id="rId9" imgW="3378200" imgH="1625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l="-1927" t="-2650" r="-1927" b="-2650"/>
                      <a:stretch>
                        <a:fillRect/>
                      </a:stretch>
                    </p:blipFill>
                    <p:spPr bwMode="auto">
                      <a:xfrm>
                        <a:off x="76318" y="3801948"/>
                        <a:ext cx="5791200" cy="2787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2">
            <a:extLst>
              <a:ext uri="{FF2B5EF4-FFF2-40B4-BE49-F238E27FC236}">
                <a16:creationId xmlns:a16="http://schemas.microsoft.com/office/drawing/2014/main" id="{69BFF8A5-4692-43E0-8D26-D582F215B861}"/>
              </a:ext>
            </a:extLst>
          </p:cNvPr>
          <p:cNvSpPr>
            <a:spLocks noGrp="1" noChangeArrowheads="1"/>
          </p:cNvSpPr>
          <p:nvPr>
            <p:ph type="title"/>
          </p:nvPr>
        </p:nvSpPr>
        <p:spPr>
          <a:xfrm>
            <a:off x="574675" y="304800"/>
            <a:ext cx="8001000" cy="533400"/>
          </a:xfrm>
        </p:spPr>
        <p:txBody>
          <a:bodyPr/>
          <a:lstStyle/>
          <a:p>
            <a:pPr eaLnBrk="1" hangingPunct="1"/>
            <a:r>
              <a:rPr lang="zh-CN" altLang="zh-CN"/>
              <a:t>最优线性预测器</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5">
            <a:extLst>
              <a:ext uri="{FF2B5EF4-FFF2-40B4-BE49-F238E27FC236}">
                <a16:creationId xmlns:a16="http://schemas.microsoft.com/office/drawing/2014/main" id="{208FF724-FCA1-4D89-86F9-253200E9F98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78851" name="灯片编号占位符 7">
            <a:extLst>
              <a:ext uri="{FF2B5EF4-FFF2-40B4-BE49-F238E27FC236}">
                <a16:creationId xmlns:a16="http://schemas.microsoft.com/office/drawing/2014/main" id="{98DEDDA8-5A95-4D86-AE0A-097A0783663E}"/>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B936629C-23A5-4065-925A-0D5256402B15}" type="slidenum">
              <a:rPr lang="zh-CN" altLang="zh-CN" sz="1200">
                <a:solidFill>
                  <a:schemeClr val="tx1"/>
                </a:solidFill>
              </a:rPr>
              <a:pPr/>
              <a:t>64</a:t>
            </a:fld>
            <a:endParaRPr lang="zh-CN" altLang="zh-CN" sz="1200">
              <a:solidFill>
                <a:schemeClr val="tx1"/>
              </a:solidFill>
            </a:endParaRPr>
          </a:p>
        </p:txBody>
      </p:sp>
      <p:sp>
        <p:nvSpPr>
          <p:cNvPr id="78853" name="Rectangle 3">
            <a:extLst>
              <a:ext uri="{FF2B5EF4-FFF2-40B4-BE49-F238E27FC236}">
                <a16:creationId xmlns:a16="http://schemas.microsoft.com/office/drawing/2014/main" id="{49A04509-7DD8-4DFF-9D89-3268857A93C4}"/>
              </a:ext>
            </a:extLst>
          </p:cNvPr>
          <p:cNvSpPr>
            <a:spLocks noGrp="1" noChangeArrowheads="1"/>
          </p:cNvSpPr>
          <p:nvPr>
            <p:ph type="body" sz="half" idx="1"/>
          </p:nvPr>
        </p:nvSpPr>
        <p:spPr/>
        <p:txBody>
          <a:bodyPr/>
          <a:lstStyle/>
          <a:p>
            <a:pPr eaLnBrk="1" hangingPunct="1"/>
            <a:r>
              <a:rPr lang="zh-CN" altLang="zh-CN" sz="1800" b="1"/>
              <a:t>方程组写成矩阵形式</a:t>
            </a:r>
          </a:p>
          <a:p>
            <a:pPr eaLnBrk="1" hangingPunct="1"/>
            <a:endParaRPr lang="zh-CN" altLang="zh-CN" sz="1800"/>
          </a:p>
          <a:p>
            <a:pPr eaLnBrk="1" hangingPunct="1"/>
            <a:endParaRPr lang="zh-CN" altLang="zh-CN" sz="1800"/>
          </a:p>
          <a:p>
            <a:pPr eaLnBrk="1" hangingPunct="1"/>
            <a:endParaRPr lang="zh-CN" altLang="zh-CN" sz="1800"/>
          </a:p>
          <a:p>
            <a:pPr eaLnBrk="1" hangingPunct="1"/>
            <a:endParaRPr lang="zh-CN" altLang="zh-CN" sz="1800"/>
          </a:p>
          <a:p>
            <a:pPr eaLnBrk="1" hangingPunct="1"/>
            <a:endParaRPr lang="zh-CN" altLang="zh-CN" sz="1800"/>
          </a:p>
          <a:p>
            <a:pPr eaLnBrk="1" hangingPunct="1"/>
            <a:endParaRPr lang="zh-CN" altLang="zh-CN" sz="1800"/>
          </a:p>
          <a:p>
            <a:pPr eaLnBrk="1" hangingPunct="1">
              <a:buFont typeface="Wingdings" panose="05000000000000000000" pitchFamily="2" charset="2"/>
              <a:buNone/>
            </a:pPr>
            <a:endParaRPr lang="zh-CN" altLang="zh-CN" sz="1800"/>
          </a:p>
          <a:p>
            <a:pPr eaLnBrk="1" hangingPunct="1"/>
            <a:r>
              <a:rPr lang="zh-CN" altLang="zh-CN" sz="1800" b="1"/>
              <a:t>R为自相关矩阵</a:t>
            </a:r>
          </a:p>
          <a:p>
            <a:pPr eaLnBrk="1" hangingPunct="1"/>
            <a:endParaRPr lang="zh-CN" altLang="zh-CN" sz="1800"/>
          </a:p>
        </p:txBody>
      </p:sp>
      <p:graphicFrame>
        <p:nvGraphicFramePr>
          <p:cNvPr id="78854" name="Object 4">
            <a:extLst>
              <a:ext uri="{FF2B5EF4-FFF2-40B4-BE49-F238E27FC236}">
                <a16:creationId xmlns:a16="http://schemas.microsoft.com/office/drawing/2014/main" id="{56D2E756-E43C-409C-B7D1-D67B4DCC27A8}"/>
              </a:ext>
            </a:extLst>
          </p:cNvPr>
          <p:cNvGraphicFramePr>
            <a:graphicFrameLocks noGrp="1" noChangeAspect="1"/>
          </p:cNvGraphicFramePr>
          <p:nvPr>
            <p:ph sz="quarter" idx="2"/>
            <p:extLst>
              <p:ext uri="{D42A27DB-BD31-4B8C-83A1-F6EECF244321}">
                <p14:modId xmlns:p14="http://schemas.microsoft.com/office/powerpoint/2010/main" val="2824138357"/>
              </p:ext>
            </p:extLst>
          </p:nvPr>
        </p:nvGraphicFramePr>
        <p:xfrm>
          <a:off x="3505200" y="450850"/>
          <a:ext cx="1371600" cy="996950"/>
        </p:xfrm>
        <a:graphic>
          <a:graphicData uri="http://schemas.openxmlformats.org/presentationml/2006/ole">
            <mc:AlternateContent xmlns:mc="http://schemas.openxmlformats.org/markup-compatibility/2006">
              <mc:Choice xmlns:v="urn:schemas-microsoft-com:vml" Requires="v">
                <p:oleObj spid="_x0000_s21851" r:id="rId3" imgW="558800" imgH="406400" progId="Equation.3">
                  <p:embed/>
                </p:oleObj>
              </mc:Choice>
              <mc:Fallback>
                <p:oleObj r:id="rId3" imgW="558800" imgH="40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50850"/>
                        <a:ext cx="1371600" cy="996950"/>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6">
            <a:extLst>
              <a:ext uri="{FF2B5EF4-FFF2-40B4-BE49-F238E27FC236}">
                <a16:creationId xmlns:a16="http://schemas.microsoft.com/office/drawing/2014/main" id="{9C0E04C7-1FFE-4D66-AEC5-272178F54709}"/>
              </a:ext>
            </a:extLst>
          </p:cNvPr>
          <p:cNvGraphicFramePr>
            <a:graphicFrameLocks noChangeAspect="1"/>
          </p:cNvGraphicFramePr>
          <p:nvPr/>
        </p:nvGraphicFramePr>
        <p:xfrm>
          <a:off x="6019800" y="23813"/>
          <a:ext cx="3036888" cy="2414587"/>
        </p:xfrm>
        <a:graphic>
          <a:graphicData uri="http://schemas.openxmlformats.org/presentationml/2006/ole">
            <mc:AlternateContent xmlns:mc="http://schemas.openxmlformats.org/markup-compatibility/2006">
              <mc:Choice xmlns:v="urn:schemas-microsoft-com:vml" Requires="v">
                <p:oleObj spid="_x0000_s21852" r:id="rId5" imgW="2044700" imgH="1625600" progId="Equation.3">
                  <p:embed/>
                </p:oleObj>
              </mc:Choice>
              <mc:Fallback>
                <p:oleObj r:id="rId5" imgW="2044700" imgH="1625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l="-1927" t="-2650" r="-1927" b="-2650"/>
                      <a:stretch>
                        <a:fillRect/>
                      </a:stretch>
                    </p:blipFill>
                    <p:spPr bwMode="auto">
                      <a:xfrm>
                        <a:off x="6019800" y="23813"/>
                        <a:ext cx="3036888" cy="241458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7" name="Object 7">
            <a:extLst>
              <a:ext uri="{FF2B5EF4-FFF2-40B4-BE49-F238E27FC236}">
                <a16:creationId xmlns:a16="http://schemas.microsoft.com/office/drawing/2014/main" id="{36A6D905-9D2B-4E57-99FE-20644B9DD399}"/>
              </a:ext>
            </a:extLst>
          </p:cNvPr>
          <p:cNvGraphicFramePr>
            <a:graphicFrameLocks noChangeAspect="1"/>
          </p:cNvGraphicFramePr>
          <p:nvPr/>
        </p:nvGraphicFramePr>
        <p:xfrm>
          <a:off x="588963" y="1598613"/>
          <a:ext cx="5049837" cy="1754187"/>
        </p:xfrm>
        <a:graphic>
          <a:graphicData uri="http://schemas.openxmlformats.org/presentationml/2006/ole">
            <mc:AlternateContent xmlns:mc="http://schemas.openxmlformats.org/markup-compatibility/2006">
              <mc:Choice xmlns:v="urn:schemas-microsoft-com:vml" Requires="v">
                <p:oleObj spid="_x0000_s21853" r:id="rId7" imgW="2705100" imgH="939800" progId="Equation.3">
                  <p:embed/>
                </p:oleObj>
              </mc:Choice>
              <mc:Fallback>
                <p:oleObj r:id="rId7" imgW="2705100" imgH="939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963" y="1598613"/>
                        <a:ext cx="5049837" cy="17541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a:extLst>
              <a:ext uri="{FF2B5EF4-FFF2-40B4-BE49-F238E27FC236}">
                <a16:creationId xmlns:a16="http://schemas.microsoft.com/office/drawing/2014/main" id="{3C8F333C-0400-403E-B610-71C241F5C21D}"/>
              </a:ext>
            </a:extLst>
          </p:cNvPr>
          <p:cNvSpPr>
            <a:spLocks noGrp="1" noChangeArrowheads="1"/>
          </p:cNvSpPr>
          <p:nvPr>
            <p:ph type="title"/>
          </p:nvPr>
        </p:nvSpPr>
        <p:spPr>
          <a:xfrm>
            <a:off x="574675" y="304800"/>
            <a:ext cx="8001000" cy="533400"/>
          </a:xfrm>
        </p:spPr>
        <p:txBody>
          <a:bodyPr/>
          <a:lstStyle/>
          <a:p>
            <a:pPr eaLnBrk="1" hangingPunct="1"/>
            <a:r>
              <a:rPr lang="zh-CN" altLang="zh-CN"/>
              <a:t>最优线性预测器</a:t>
            </a:r>
          </a:p>
        </p:txBody>
      </p:sp>
      <p:sp>
        <p:nvSpPr>
          <p:cNvPr id="13" name="矩形 12">
            <a:extLst>
              <a:ext uri="{FF2B5EF4-FFF2-40B4-BE49-F238E27FC236}">
                <a16:creationId xmlns:a16="http://schemas.microsoft.com/office/drawing/2014/main" id="{C60EFE44-DBF7-4EDB-A6C2-349AC16B1516}"/>
              </a:ext>
            </a:extLst>
          </p:cNvPr>
          <p:cNvSpPr/>
          <p:nvPr/>
        </p:nvSpPr>
        <p:spPr bwMode="auto">
          <a:xfrm>
            <a:off x="361951" y="5105356"/>
            <a:ext cx="8400939" cy="1616119"/>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graphicFrame>
        <p:nvGraphicFramePr>
          <p:cNvPr id="78858" name="Object 8">
            <a:extLst>
              <a:ext uri="{FF2B5EF4-FFF2-40B4-BE49-F238E27FC236}">
                <a16:creationId xmlns:a16="http://schemas.microsoft.com/office/drawing/2014/main" id="{14AADF0D-188A-4A02-B24B-84C18C65F248}"/>
              </a:ext>
            </a:extLst>
          </p:cNvPr>
          <p:cNvGraphicFramePr>
            <a:graphicFrameLocks noChangeAspect="1"/>
          </p:cNvGraphicFramePr>
          <p:nvPr>
            <p:extLst>
              <p:ext uri="{D42A27DB-BD31-4B8C-83A1-F6EECF244321}">
                <p14:modId xmlns:p14="http://schemas.microsoft.com/office/powerpoint/2010/main" val="1125671908"/>
              </p:ext>
            </p:extLst>
          </p:nvPr>
        </p:nvGraphicFramePr>
        <p:xfrm>
          <a:off x="2485518" y="5197475"/>
          <a:ext cx="6248400" cy="1600200"/>
        </p:xfrm>
        <a:graphic>
          <a:graphicData uri="http://schemas.openxmlformats.org/presentationml/2006/ole">
            <mc:AlternateContent xmlns:mc="http://schemas.openxmlformats.org/markup-compatibility/2006">
              <mc:Choice xmlns:v="urn:schemas-microsoft-com:vml" Requires="v">
                <p:oleObj spid="_x0000_s21854" r:id="rId9" imgW="3568700" imgH="914400" progId="Equation.3">
                  <p:embed/>
                </p:oleObj>
              </mc:Choice>
              <mc:Fallback>
                <p:oleObj r:id="rId9" imgW="3568700" imgH="9144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5518" y="5197475"/>
                        <a:ext cx="6248400" cy="1600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5">
            <a:extLst>
              <a:ext uri="{FF2B5EF4-FFF2-40B4-BE49-F238E27FC236}">
                <a16:creationId xmlns:a16="http://schemas.microsoft.com/office/drawing/2014/main" id="{7BB6FFB2-72CF-40D6-A915-C095DFE36315}"/>
              </a:ext>
            </a:extLst>
          </p:cNvPr>
          <p:cNvGraphicFramePr>
            <a:graphicFrameLocks noGrp="1" noChangeAspect="1"/>
          </p:cNvGraphicFramePr>
          <p:nvPr>
            <p:ph sz="quarter" idx="3"/>
            <p:extLst>
              <p:ext uri="{D42A27DB-BD31-4B8C-83A1-F6EECF244321}">
                <p14:modId xmlns:p14="http://schemas.microsoft.com/office/powerpoint/2010/main" val="14768006"/>
              </p:ext>
            </p:extLst>
          </p:nvPr>
        </p:nvGraphicFramePr>
        <p:xfrm>
          <a:off x="2800250" y="3429000"/>
          <a:ext cx="5581650" cy="1692275"/>
        </p:xfrm>
        <a:graphic>
          <a:graphicData uri="http://schemas.openxmlformats.org/presentationml/2006/ole">
            <mc:AlternateContent xmlns:mc="http://schemas.openxmlformats.org/markup-compatibility/2006">
              <mc:Choice xmlns:v="urn:schemas-microsoft-com:vml" Requires="v">
                <p:oleObj spid="_x0000_s21855" r:id="rId11" imgW="3098800" imgH="939800" progId="Equation.3">
                  <p:embed/>
                </p:oleObj>
              </mc:Choice>
              <mc:Fallback>
                <p:oleObj r:id="rId11" imgW="3098800" imgH="9398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0250" y="3429000"/>
                        <a:ext cx="5581650" cy="1692275"/>
                      </a:xfrm>
                      <a:prstGeom prst="rect">
                        <a:avLst/>
                      </a:prstGeom>
                      <a:solidFill>
                        <a:srgbClr val="CC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a:extLst>
              <a:ext uri="{FF2B5EF4-FFF2-40B4-BE49-F238E27FC236}">
                <a16:creationId xmlns:a16="http://schemas.microsoft.com/office/drawing/2014/main" id="{155EBDED-EEF5-4502-BA55-4352B704D4AE}"/>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79875" name="灯片编号占位符 5">
            <a:extLst>
              <a:ext uri="{FF2B5EF4-FFF2-40B4-BE49-F238E27FC236}">
                <a16:creationId xmlns:a16="http://schemas.microsoft.com/office/drawing/2014/main" id="{19D735E0-BA08-4D13-B7C3-D0E03EDE6497}"/>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285B0D92-F8EE-4973-9B0D-F63F358E102F}" type="slidenum">
              <a:rPr lang="zh-CN" altLang="zh-CN" sz="1200">
                <a:solidFill>
                  <a:schemeClr val="tx1"/>
                </a:solidFill>
              </a:rPr>
              <a:pPr/>
              <a:t>65</a:t>
            </a:fld>
            <a:endParaRPr lang="zh-CN" altLang="zh-CN" sz="1200">
              <a:solidFill>
                <a:schemeClr val="tx1"/>
              </a:solidFill>
            </a:endParaRPr>
          </a:p>
        </p:txBody>
      </p:sp>
      <p:sp>
        <p:nvSpPr>
          <p:cNvPr id="82947" name="Rectangle 3">
            <a:extLst>
              <a:ext uri="{FF2B5EF4-FFF2-40B4-BE49-F238E27FC236}">
                <a16:creationId xmlns:a16="http://schemas.microsoft.com/office/drawing/2014/main" id="{434BD515-1D56-4033-85A5-4B6074E5295E}"/>
              </a:ext>
            </a:extLst>
          </p:cNvPr>
          <p:cNvSpPr>
            <a:spLocks noGrp="1" noChangeArrowheads="1"/>
          </p:cNvSpPr>
          <p:nvPr>
            <p:ph type="body" idx="1"/>
          </p:nvPr>
        </p:nvSpPr>
        <p:spPr/>
        <p:txBody>
          <a:bodyPr/>
          <a:lstStyle/>
          <a:p>
            <a:pPr eaLnBrk="1" hangingPunct="1"/>
            <a:r>
              <a:rPr lang="zh-CN" altLang="zh-CN"/>
              <a:t>设</a:t>
            </a:r>
            <a:r>
              <a:rPr lang="zh-CN" altLang="zh-CN" i="1"/>
              <a:t>f</a:t>
            </a:r>
            <a:r>
              <a:rPr lang="zh-CN" altLang="zh-CN" i="1" baseline="-25000"/>
              <a:t>n</a:t>
            </a:r>
            <a:r>
              <a:rPr lang="zh-CN" altLang="zh-CN"/>
              <a:t>是广义平稳的，相关函数只与时间差有关。则</a:t>
            </a:r>
            <a:endParaRPr lang="zh-CN" altLang="zh-CN">
              <a:solidFill>
                <a:schemeClr val="tx1"/>
              </a:solidFill>
            </a:endParaRPr>
          </a:p>
          <a:p>
            <a:pPr eaLnBrk="1" hangingPunct="1"/>
            <a:endParaRPr lang="zh-CN" altLang="zh-CN">
              <a:solidFill>
                <a:schemeClr val="tx1"/>
              </a:solidFill>
            </a:endParaRPr>
          </a:p>
          <a:p>
            <a:pPr eaLnBrk="1" hangingPunct="1"/>
            <a:endParaRPr lang="zh-CN" altLang="zh-CN">
              <a:solidFill>
                <a:schemeClr val="tx1"/>
              </a:solidFill>
            </a:endParaRPr>
          </a:p>
          <a:p>
            <a:pPr eaLnBrk="1" hangingPunct="1"/>
            <a:r>
              <a:rPr lang="zh-CN" altLang="zh-CN"/>
              <a:t>假设</a:t>
            </a:r>
            <a:r>
              <a:rPr lang="zh-CN" altLang="zh-CN" i="1"/>
              <a:t>f</a:t>
            </a:r>
            <a:r>
              <a:rPr lang="zh-CN" altLang="zh-CN" i="1" baseline="-25000"/>
              <a:t>n</a:t>
            </a:r>
            <a:r>
              <a:rPr lang="zh-CN" altLang="zh-CN"/>
              <a:t>是各态历经的，且训练样本数</a:t>
            </a:r>
            <a:r>
              <a:rPr lang="zh-CN" altLang="zh-CN" i="1"/>
              <a:t>N</a:t>
            </a:r>
            <a:r>
              <a:rPr lang="zh-CN" altLang="zh-CN"/>
              <a:t>相当大，则</a:t>
            </a:r>
            <a:r>
              <a:rPr lang="zh-CN" altLang="zh-CN" i="1"/>
              <a:t>f</a:t>
            </a:r>
            <a:r>
              <a:rPr lang="zh-CN" altLang="zh-CN" i="1" baseline="-25000"/>
              <a:t>n</a:t>
            </a:r>
            <a:r>
              <a:rPr lang="zh-CN" altLang="zh-CN"/>
              <a:t>的自相关函数</a:t>
            </a:r>
          </a:p>
          <a:p>
            <a:pPr eaLnBrk="1" hangingPunct="1"/>
            <a:endParaRPr lang="zh-CN" altLang="zh-CN">
              <a:solidFill>
                <a:schemeClr val="tx1"/>
              </a:solidFill>
            </a:endParaRPr>
          </a:p>
          <a:p>
            <a:pPr eaLnBrk="1" hangingPunct="1"/>
            <a:endParaRPr lang="zh-CN" altLang="zh-CN">
              <a:solidFill>
                <a:schemeClr val="tx1"/>
              </a:solidFill>
            </a:endParaRPr>
          </a:p>
          <a:p>
            <a:pPr eaLnBrk="1" hangingPunct="1"/>
            <a:endParaRPr lang="zh-CN" altLang="zh-CN">
              <a:solidFill>
                <a:schemeClr val="tx1"/>
              </a:solidFill>
            </a:endParaRPr>
          </a:p>
          <a:p>
            <a:pPr eaLnBrk="1" hangingPunct="1"/>
            <a:r>
              <a:rPr lang="zh-CN" altLang="zh-CN">
                <a:solidFill>
                  <a:schemeClr val="tx1"/>
                </a:solidFill>
              </a:rPr>
              <a:t>写成矩阵形式</a:t>
            </a:r>
          </a:p>
        </p:txBody>
      </p:sp>
      <p:graphicFrame>
        <p:nvGraphicFramePr>
          <p:cNvPr id="82948" name="Object 4">
            <a:extLst>
              <a:ext uri="{FF2B5EF4-FFF2-40B4-BE49-F238E27FC236}">
                <a16:creationId xmlns:a16="http://schemas.microsoft.com/office/drawing/2014/main" id="{8D88EA0C-28A3-4DDD-B411-AAB4C5780F45}"/>
              </a:ext>
            </a:extLst>
          </p:cNvPr>
          <p:cNvGraphicFramePr>
            <a:graphicFrameLocks noChangeAspect="1"/>
          </p:cNvGraphicFramePr>
          <p:nvPr/>
        </p:nvGraphicFramePr>
        <p:xfrm>
          <a:off x="1846263" y="2590800"/>
          <a:ext cx="3498850" cy="923925"/>
        </p:xfrm>
        <a:graphic>
          <a:graphicData uri="http://schemas.openxmlformats.org/presentationml/2006/ole">
            <mc:AlternateContent xmlns:mc="http://schemas.openxmlformats.org/markup-compatibility/2006">
              <mc:Choice xmlns:v="urn:schemas-microsoft-com:vml" Requires="v">
                <p:oleObj spid="_x0000_s22734" r:id="rId3" imgW="1663700" imgH="431800" progId="Equation.3">
                  <p:embed/>
                </p:oleObj>
              </mc:Choice>
              <mc:Fallback>
                <p:oleObj r:id="rId3" imgW="16637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933" t="-2650" r="-1933" b="-2650"/>
                      <a:stretch>
                        <a:fillRect/>
                      </a:stretch>
                    </p:blipFill>
                    <p:spPr bwMode="auto">
                      <a:xfrm>
                        <a:off x="1846263" y="2590800"/>
                        <a:ext cx="3498850" cy="9239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5">
            <a:extLst>
              <a:ext uri="{FF2B5EF4-FFF2-40B4-BE49-F238E27FC236}">
                <a16:creationId xmlns:a16="http://schemas.microsoft.com/office/drawing/2014/main" id="{59555C95-31FD-4339-AB94-D1C2E0288373}"/>
              </a:ext>
            </a:extLst>
          </p:cNvPr>
          <p:cNvGraphicFramePr>
            <a:graphicFrameLocks noChangeAspect="1"/>
          </p:cNvGraphicFramePr>
          <p:nvPr/>
        </p:nvGraphicFramePr>
        <p:xfrm>
          <a:off x="1371600" y="4043363"/>
          <a:ext cx="6615113" cy="1976437"/>
        </p:xfrm>
        <a:graphic>
          <a:graphicData uri="http://schemas.openxmlformats.org/presentationml/2006/ole">
            <mc:AlternateContent xmlns:mc="http://schemas.openxmlformats.org/markup-compatibility/2006">
              <mc:Choice xmlns:v="urn:schemas-microsoft-com:vml" Requires="v">
                <p:oleObj spid="_x0000_s22735" r:id="rId5" imgW="3200400" imgH="939800" progId="Equation.3">
                  <p:embed/>
                </p:oleObj>
              </mc:Choice>
              <mc:Fallback>
                <p:oleObj r:id="rId5" imgW="3200400" imgH="939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l="-1933" t="-2650" r="-1933" b="-2650"/>
                      <a:stretch>
                        <a:fillRect/>
                      </a:stretch>
                    </p:blipFill>
                    <p:spPr bwMode="auto">
                      <a:xfrm>
                        <a:off x="1371600" y="4043363"/>
                        <a:ext cx="6615113" cy="19764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0" name="Object 6">
            <a:extLst>
              <a:ext uri="{FF2B5EF4-FFF2-40B4-BE49-F238E27FC236}">
                <a16:creationId xmlns:a16="http://schemas.microsoft.com/office/drawing/2014/main" id="{755DAEFD-4691-4184-BC61-43A75509431D}"/>
              </a:ext>
            </a:extLst>
          </p:cNvPr>
          <p:cNvGraphicFramePr>
            <a:graphicFrameLocks noChangeAspect="1"/>
          </p:cNvGraphicFramePr>
          <p:nvPr/>
        </p:nvGraphicFramePr>
        <p:xfrm>
          <a:off x="1752600" y="1524000"/>
          <a:ext cx="3300413" cy="492125"/>
        </p:xfrm>
        <a:graphic>
          <a:graphicData uri="http://schemas.openxmlformats.org/presentationml/2006/ole">
            <mc:AlternateContent xmlns:mc="http://schemas.openxmlformats.org/markup-compatibility/2006">
              <mc:Choice xmlns:v="urn:schemas-microsoft-com:vml" Requires="v">
                <p:oleObj spid="_x0000_s22736" r:id="rId7" imgW="1446544" imgH="215713" progId="Equation.3">
                  <p:embed/>
                </p:oleObj>
              </mc:Choice>
              <mc:Fallback>
                <p:oleObj r:id="rId7" imgW="1446544" imgH="21571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l="-1927" t="-2650" r="-1927" b="-2650"/>
                      <a:stretch>
                        <a:fillRect/>
                      </a:stretch>
                    </p:blipFill>
                    <p:spPr bwMode="auto">
                      <a:xfrm>
                        <a:off x="1752600" y="1524000"/>
                        <a:ext cx="3300413" cy="4921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
            <a:extLst>
              <a:ext uri="{FF2B5EF4-FFF2-40B4-BE49-F238E27FC236}">
                <a16:creationId xmlns:a16="http://schemas.microsoft.com/office/drawing/2014/main" id="{E85ABD4B-1D96-49BC-A330-AC8DFADF7DB7}"/>
              </a:ext>
            </a:extLst>
          </p:cNvPr>
          <p:cNvSpPr>
            <a:spLocks noGrp="1" noChangeArrowheads="1"/>
          </p:cNvSpPr>
          <p:nvPr>
            <p:ph type="title"/>
          </p:nvPr>
        </p:nvSpPr>
        <p:spPr>
          <a:xfrm>
            <a:off x="574675" y="304800"/>
            <a:ext cx="8001000" cy="533400"/>
          </a:xfrm>
        </p:spPr>
        <p:txBody>
          <a:bodyPr/>
          <a:lstStyle/>
          <a:p>
            <a:pPr eaLnBrk="1" hangingPunct="1"/>
            <a:r>
              <a:rPr lang="zh-CN" altLang="zh-CN"/>
              <a:t>最优线性预测器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7">
                                            <p:txEl>
                                              <p:pRg st="3" end="3"/>
                                            </p:txEl>
                                          </p:spTgt>
                                        </p:tgtEl>
                                        <p:attrNameLst>
                                          <p:attrName>style.visibility</p:attrName>
                                        </p:attrNameLst>
                                      </p:cBhvr>
                                      <p:to>
                                        <p:strVal val="visible"/>
                                      </p:to>
                                    </p:set>
                                    <p:animEffect transition="in" filter="blinds(horizontal)">
                                      <p:cBhvr>
                                        <p:cTn id="7" dur="500"/>
                                        <p:tgtEl>
                                          <p:spTgt spid="8294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948"/>
                                        </p:tgtEl>
                                        <p:attrNameLst>
                                          <p:attrName>style.visibility</p:attrName>
                                        </p:attrNameLst>
                                      </p:cBhvr>
                                      <p:to>
                                        <p:strVal val="visible"/>
                                      </p:to>
                                    </p:set>
                                    <p:animEffect transition="in" filter="blinds(horizontal)">
                                      <p:cBhvr>
                                        <p:cTn id="12" dur="500"/>
                                        <p:tgtEl>
                                          <p:spTgt spid="82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947">
                                            <p:txEl>
                                              <p:pRg st="7" end="7"/>
                                            </p:txEl>
                                          </p:spTgt>
                                        </p:tgtEl>
                                        <p:attrNameLst>
                                          <p:attrName>style.visibility</p:attrName>
                                        </p:attrNameLst>
                                      </p:cBhvr>
                                      <p:to>
                                        <p:strVal val="visible"/>
                                      </p:to>
                                    </p:set>
                                    <p:animEffect transition="in" filter="blinds(horizontal)">
                                      <p:cBhvr>
                                        <p:cTn id="17" dur="500"/>
                                        <p:tgtEl>
                                          <p:spTgt spid="82947">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2949"/>
                                        </p:tgtEl>
                                        <p:attrNameLst>
                                          <p:attrName>style.visibility</p:attrName>
                                        </p:attrNameLst>
                                      </p:cBhvr>
                                      <p:to>
                                        <p:strVal val="visible"/>
                                      </p:to>
                                    </p:set>
                                    <p:animEffect transition="in" filter="blinds(horizontal)">
                                      <p:cBhvr>
                                        <p:cTn id="2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5">
            <a:extLst>
              <a:ext uri="{FF2B5EF4-FFF2-40B4-BE49-F238E27FC236}">
                <a16:creationId xmlns:a16="http://schemas.microsoft.com/office/drawing/2014/main" id="{16ADA9AA-9059-4917-96F0-097AE289BC66}"/>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80899" name="灯片编号占位符 7">
            <a:extLst>
              <a:ext uri="{FF2B5EF4-FFF2-40B4-BE49-F238E27FC236}">
                <a16:creationId xmlns:a16="http://schemas.microsoft.com/office/drawing/2014/main" id="{856C6814-721A-4559-8645-D9567672801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AAC20F7A-B06D-47C0-B1B7-1E5A026D43E3}" type="slidenum">
              <a:rPr lang="zh-CN" altLang="zh-CN" sz="1200">
                <a:solidFill>
                  <a:schemeClr val="tx1"/>
                </a:solidFill>
              </a:rPr>
              <a:pPr/>
              <a:t>66</a:t>
            </a:fld>
            <a:endParaRPr lang="zh-CN" altLang="zh-CN" sz="1200">
              <a:solidFill>
                <a:schemeClr val="tx1"/>
              </a:solidFill>
            </a:endParaRPr>
          </a:p>
        </p:txBody>
      </p:sp>
      <p:sp>
        <p:nvSpPr>
          <p:cNvPr id="80900" name="Rectangle 2">
            <a:extLst>
              <a:ext uri="{FF2B5EF4-FFF2-40B4-BE49-F238E27FC236}">
                <a16:creationId xmlns:a16="http://schemas.microsoft.com/office/drawing/2014/main" id="{E797AA41-9D59-4F60-ADA9-D8F4F62F5D63}"/>
              </a:ext>
            </a:extLst>
          </p:cNvPr>
          <p:cNvSpPr>
            <a:spLocks noGrp="1" noChangeArrowheads="1"/>
          </p:cNvSpPr>
          <p:nvPr>
            <p:ph type="title"/>
          </p:nvPr>
        </p:nvSpPr>
        <p:spPr/>
        <p:txBody>
          <a:bodyPr/>
          <a:lstStyle/>
          <a:p>
            <a:pPr eaLnBrk="1" hangingPunct="1"/>
            <a:r>
              <a:rPr lang="zh-CN" altLang="zh-CN"/>
              <a:t>最优线性预测器</a:t>
            </a:r>
          </a:p>
        </p:txBody>
      </p:sp>
      <p:sp>
        <p:nvSpPr>
          <p:cNvPr id="80901" name="Rectangle 3">
            <a:extLst>
              <a:ext uri="{FF2B5EF4-FFF2-40B4-BE49-F238E27FC236}">
                <a16:creationId xmlns:a16="http://schemas.microsoft.com/office/drawing/2014/main" id="{5BFAAE3C-97B4-4D13-B358-ECCE3DDA47D0}"/>
              </a:ext>
            </a:extLst>
          </p:cNvPr>
          <p:cNvSpPr>
            <a:spLocks noGrp="1" noChangeArrowheads="1"/>
          </p:cNvSpPr>
          <p:nvPr>
            <p:ph type="body" sz="half" idx="1"/>
          </p:nvPr>
        </p:nvSpPr>
        <p:spPr>
          <a:xfrm>
            <a:off x="566738" y="1066800"/>
            <a:ext cx="8043862" cy="4953000"/>
          </a:xfrm>
        </p:spPr>
        <p:txBody>
          <a:bodyPr/>
          <a:lstStyle/>
          <a:p>
            <a:pPr eaLnBrk="1" hangingPunct="1"/>
            <a:r>
              <a:rPr lang="zh-CN" altLang="zh-CN"/>
              <a:t>实际上预测编码时，直观地选择</a:t>
            </a:r>
            <a:r>
              <a:rPr lang="zh-CN" altLang="zh-CN" i="1"/>
              <a:t>m</a:t>
            </a:r>
            <a:r>
              <a:rPr lang="zh-CN" altLang="zh-CN"/>
              <a:t>个预测系数作为预测器</a:t>
            </a:r>
          </a:p>
          <a:p>
            <a:pPr eaLnBrk="1" hangingPunct="1"/>
            <a:r>
              <a:rPr lang="zh-CN" altLang="zh-CN"/>
              <a:t>线性预测：将</a:t>
            </a:r>
            <a:r>
              <a:rPr lang="zh-CN" altLang="zh-CN" i="1"/>
              <a:t>m</a:t>
            </a:r>
            <a:r>
              <a:rPr lang="zh-CN" altLang="zh-CN"/>
              <a:t>个先前像素的线性组合</a:t>
            </a:r>
          </a:p>
          <a:p>
            <a:pPr lvl="1" eaLnBrk="1" hangingPunct="1"/>
            <a:endParaRPr lang="zh-CN" altLang="zh-CN"/>
          </a:p>
          <a:p>
            <a:pPr lvl="1" eaLnBrk="1" hangingPunct="1"/>
            <a:endParaRPr lang="zh-CN" altLang="zh-CN"/>
          </a:p>
          <a:p>
            <a:pPr lvl="1" eaLnBrk="1" hangingPunct="1"/>
            <a:endParaRPr lang="zh-CN" altLang="zh-CN"/>
          </a:p>
          <a:p>
            <a:pPr lvl="1" eaLnBrk="1" hangingPunct="1"/>
            <a:endParaRPr lang="zh-CN" altLang="zh-CN"/>
          </a:p>
          <a:p>
            <a:pPr lvl="1" eaLnBrk="1" hangingPunct="1"/>
            <a:endParaRPr lang="zh-CN" altLang="zh-CN"/>
          </a:p>
          <a:p>
            <a:pPr lvl="1" eaLnBrk="1" hangingPunct="1"/>
            <a:endParaRPr lang="zh-CN" altLang="zh-CN"/>
          </a:p>
          <a:p>
            <a:pPr lvl="1" eaLnBrk="1" hangingPunct="1"/>
            <a:r>
              <a:rPr lang="zh-CN" altLang="zh-CN" i="1"/>
              <a:t>m</a:t>
            </a:r>
            <a:r>
              <a:rPr lang="zh-CN" altLang="zh-CN"/>
              <a:t>是线性预测器的阶，</a:t>
            </a:r>
            <a:r>
              <a:rPr lang="zh-CN" altLang="zh-CN" i="1"/>
              <a:t>a</a:t>
            </a:r>
            <a:r>
              <a:rPr lang="zh-CN" altLang="zh-CN" i="1" baseline="-25000"/>
              <a:t>i</a:t>
            </a:r>
            <a:r>
              <a:rPr lang="zh-CN" altLang="zh-CN"/>
              <a:t>是预测系数</a:t>
            </a:r>
          </a:p>
          <a:p>
            <a:pPr lvl="1" eaLnBrk="1" hangingPunct="1"/>
            <a:endParaRPr lang="zh-CN" altLang="zh-CN"/>
          </a:p>
          <a:p>
            <a:pPr eaLnBrk="1" hangingPunct="1"/>
            <a:r>
              <a:rPr lang="zh-CN" altLang="zh-CN"/>
              <a:t>最简单的线性预测器是一阶（</a:t>
            </a:r>
            <a:r>
              <a:rPr lang="zh-CN" altLang="zh-CN" i="1"/>
              <a:t>m</a:t>
            </a:r>
            <a:r>
              <a:rPr lang="zh-CN" altLang="zh-CN"/>
              <a:t>=1）预测器</a:t>
            </a:r>
          </a:p>
        </p:txBody>
      </p:sp>
      <p:graphicFrame>
        <p:nvGraphicFramePr>
          <p:cNvPr id="80902" name="Object 4">
            <a:extLst>
              <a:ext uri="{FF2B5EF4-FFF2-40B4-BE49-F238E27FC236}">
                <a16:creationId xmlns:a16="http://schemas.microsoft.com/office/drawing/2014/main" id="{CA439113-96C1-4420-9935-0B6C325D4B87}"/>
              </a:ext>
            </a:extLst>
          </p:cNvPr>
          <p:cNvGraphicFramePr>
            <a:graphicFrameLocks noGrp="1" noChangeAspect="1"/>
          </p:cNvGraphicFramePr>
          <p:nvPr>
            <p:ph sz="quarter" idx="2"/>
          </p:nvPr>
        </p:nvGraphicFramePr>
        <p:xfrm>
          <a:off x="1676400" y="2009775"/>
          <a:ext cx="3505200" cy="1571625"/>
        </p:xfrm>
        <a:graphic>
          <a:graphicData uri="http://schemas.openxmlformats.org/presentationml/2006/ole">
            <mc:AlternateContent xmlns:mc="http://schemas.openxmlformats.org/markup-compatibility/2006">
              <mc:Choice xmlns:v="urn:schemas-microsoft-com:vml" Requires="v">
                <p:oleObj spid="_x0000_s23692" r:id="rId3" imgW="2095500" imgH="939800" progId="Equation.3">
                  <p:embed/>
                </p:oleObj>
              </mc:Choice>
              <mc:Fallback>
                <p:oleObj r:id="rId3" imgW="20955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009775"/>
                        <a:ext cx="3505200" cy="15716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3" name="Object 5">
            <a:extLst>
              <a:ext uri="{FF2B5EF4-FFF2-40B4-BE49-F238E27FC236}">
                <a16:creationId xmlns:a16="http://schemas.microsoft.com/office/drawing/2014/main" id="{DBE29172-481A-4451-91CC-816EF3A947C7}"/>
              </a:ext>
            </a:extLst>
          </p:cNvPr>
          <p:cNvGraphicFramePr>
            <a:graphicFrameLocks noGrp="1" noChangeAspect="1"/>
          </p:cNvGraphicFramePr>
          <p:nvPr>
            <p:ph sz="quarter" idx="3"/>
            <p:extLst>
              <p:ext uri="{D42A27DB-BD31-4B8C-83A1-F6EECF244321}">
                <p14:modId xmlns:p14="http://schemas.microsoft.com/office/powerpoint/2010/main" val="2406033645"/>
              </p:ext>
            </p:extLst>
          </p:nvPr>
        </p:nvGraphicFramePr>
        <p:xfrm>
          <a:off x="1600200" y="5029158"/>
          <a:ext cx="3657600" cy="642937"/>
        </p:xfrm>
        <a:graphic>
          <a:graphicData uri="http://schemas.openxmlformats.org/presentationml/2006/ole">
            <mc:AlternateContent xmlns:mc="http://schemas.openxmlformats.org/markup-compatibility/2006">
              <mc:Choice xmlns:v="urn:schemas-microsoft-com:vml" Requires="v">
                <p:oleObj spid="_x0000_s23693" r:id="rId5" imgW="1447172" imgH="253890" progId="Equation.3">
                  <p:embed/>
                </p:oleObj>
              </mc:Choice>
              <mc:Fallback>
                <p:oleObj r:id="rId5" imgW="1447172" imgH="25389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029158"/>
                        <a:ext cx="3657600" cy="642937"/>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1">
            <a:extLst>
              <a:ext uri="{FF2B5EF4-FFF2-40B4-BE49-F238E27FC236}">
                <a16:creationId xmlns:a16="http://schemas.microsoft.com/office/drawing/2014/main" id="{BB9CCEFD-6B10-4561-AFA7-6A974986E17B}"/>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81923" name="灯片编号占位符 3">
            <a:extLst>
              <a:ext uri="{FF2B5EF4-FFF2-40B4-BE49-F238E27FC236}">
                <a16:creationId xmlns:a16="http://schemas.microsoft.com/office/drawing/2014/main" id="{77868C07-D47E-47BF-98A0-2B1812E5D2A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78A8F905-F54B-45A4-89F5-24E7041B9760}" type="slidenum">
              <a:rPr lang="zh-CN" altLang="zh-CN" sz="1200">
                <a:solidFill>
                  <a:schemeClr val="tx1"/>
                </a:solidFill>
              </a:rPr>
              <a:pPr/>
              <a:t>67</a:t>
            </a:fld>
            <a:endParaRPr lang="zh-CN" altLang="zh-CN" sz="1200">
              <a:solidFill>
                <a:schemeClr val="tx1"/>
              </a:solidFill>
            </a:endParaRPr>
          </a:p>
        </p:txBody>
      </p:sp>
      <p:pic>
        <p:nvPicPr>
          <p:cNvPr id="81924" name="Picture 2" descr="未命名">
            <a:extLst>
              <a:ext uri="{FF2B5EF4-FFF2-40B4-BE49-F238E27FC236}">
                <a16:creationId xmlns:a16="http://schemas.microsoft.com/office/drawing/2014/main" id="{A3BAD676-5DED-43B0-8E5C-54808800A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3" descr="未命名">
            <a:extLst>
              <a:ext uri="{FF2B5EF4-FFF2-40B4-BE49-F238E27FC236}">
                <a16:creationId xmlns:a16="http://schemas.microsoft.com/office/drawing/2014/main" id="{774DF5C4-116C-43E4-A9DF-6F110BD3A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14400"/>
            <a:ext cx="1143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4">
            <a:extLst>
              <a:ext uri="{FF2B5EF4-FFF2-40B4-BE49-F238E27FC236}">
                <a16:creationId xmlns:a16="http://schemas.microsoft.com/office/drawing/2014/main" id="{31E3A444-2AD0-43CB-9C3F-8C60D71FD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0963"/>
            <a:ext cx="8686800" cy="670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7" name="Rectangle 5">
            <a:extLst>
              <a:ext uri="{FF2B5EF4-FFF2-40B4-BE49-F238E27FC236}">
                <a16:creationId xmlns:a16="http://schemas.microsoft.com/office/drawing/2014/main" id="{31820BF9-651F-4D67-BBA1-D28783E62416}"/>
              </a:ext>
            </a:extLst>
          </p:cNvPr>
          <p:cNvSpPr>
            <a:spLocks noChangeArrowheads="1"/>
          </p:cNvSpPr>
          <p:nvPr/>
        </p:nvSpPr>
        <p:spPr bwMode="auto">
          <a:xfrm>
            <a:off x="7315200" y="838200"/>
            <a:ext cx="1755775" cy="6508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Original 8-bit</a:t>
            </a:r>
          </a:p>
          <a:p>
            <a:pPr eaLnBrk="1" hangingPunct="1"/>
            <a:r>
              <a:rPr lang="en-US" altLang="zh-CN" sz="1800">
                <a:solidFill>
                  <a:schemeClr val="tx1"/>
                </a:solidFill>
                <a:latin typeface="Tahoma" panose="020B0604030504040204" pitchFamily="34" charset="0"/>
                <a:ea typeface="PMingLiU" panose="02020500000000000000" pitchFamily="18" charset="-120"/>
              </a:rPr>
              <a:t>256</a:t>
            </a:r>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a:t>
            </a:r>
            <a:r>
              <a:rPr lang="en-US" altLang="zh-CN" sz="1800">
                <a:solidFill>
                  <a:schemeClr val="tx1"/>
                </a:solidFill>
                <a:latin typeface="Tahoma" panose="020B0604030504040204" pitchFamily="34" charset="0"/>
                <a:ea typeface="PMingLiU" panose="02020500000000000000" pitchFamily="18" charset="-120"/>
              </a:rPr>
              <a:t>256 image</a:t>
            </a:r>
          </a:p>
        </p:txBody>
      </p:sp>
      <p:graphicFrame>
        <p:nvGraphicFramePr>
          <p:cNvPr id="81928" name="Object 6">
            <a:extLst>
              <a:ext uri="{FF2B5EF4-FFF2-40B4-BE49-F238E27FC236}">
                <a16:creationId xmlns:a16="http://schemas.microsoft.com/office/drawing/2014/main" id="{00BFED75-6B52-4D15-A5A9-CA0509F7B903}"/>
              </a:ext>
            </a:extLst>
          </p:cNvPr>
          <p:cNvGraphicFramePr>
            <a:graphicFrameLocks noChangeAspect="1"/>
          </p:cNvGraphicFramePr>
          <p:nvPr/>
        </p:nvGraphicFramePr>
        <p:xfrm>
          <a:off x="6477000" y="2892425"/>
          <a:ext cx="2706688" cy="384175"/>
        </p:xfrm>
        <a:graphic>
          <a:graphicData uri="http://schemas.openxmlformats.org/presentationml/2006/ole">
            <mc:AlternateContent xmlns:mc="http://schemas.openxmlformats.org/markup-compatibility/2006">
              <mc:Choice xmlns:v="urn:schemas-microsoft-com:vml" Requires="v">
                <p:oleObj spid="_x0000_s24714" r:id="rId5" imgW="1701800" imgH="241300" progId="Equation.3">
                  <p:embed/>
                </p:oleObj>
              </mc:Choice>
              <mc:Fallback>
                <p:oleObj r:id="rId5" imgW="17018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892425"/>
                        <a:ext cx="2706688" cy="384175"/>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81929" name="Object 7">
            <a:extLst>
              <a:ext uri="{FF2B5EF4-FFF2-40B4-BE49-F238E27FC236}">
                <a16:creationId xmlns:a16="http://schemas.microsoft.com/office/drawing/2014/main" id="{23DEB131-EA9C-4679-8A85-9EE5D0CE258B}"/>
              </a:ext>
            </a:extLst>
          </p:cNvPr>
          <p:cNvGraphicFramePr>
            <a:graphicFrameLocks noChangeAspect="1"/>
          </p:cNvGraphicFramePr>
          <p:nvPr/>
        </p:nvGraphicFramePr>
        <p:xfrm>
          <a:off x="22225" y="5137150"/>
          <a:ext cx="2452688" cy="1022350"/>
        </p:xfrm>
        <a:graphic>
          <a:graphicData uri="http://schemas.openxmlformats.org/presentationml/2006/ole">
            <mc:AlternateContent xmlns:mc="http://schemas.openxmlformats.org/markup-compatibility/2006">
              <mc:Choice xmlns:v="urn:schemas-microsoft-com:vml" Requires="v">
                <p:oleObj spid="_x0000_s24715" r:id="rId7" imgW="1282700" imgH="533400" progId="Equation.3">
                  <p:embed/>
                </p:oleObj>
              </mc:Choice>
              <mc:Fallback>
                <p:oleObj r:id="rId7" imgW="1282700" imgH="533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25" y="5137150"/>
                        <a:ext cx="2452688" cy="1022350"/>
                      </a:xfrm>
                      <a:prstGeom prst="rect">
                        <a:avLst/>
                      </a:prstGeom>
                      <a:solidFill>
                        <a:srgbClr val="FFFF99"/>
                      </a:solidFill>
                      <a:ln w="9525">
                        <a:solidFill>
                          <a:schemeClr val="tx1"/>
                        </a:solidFill>
                        <a:miter lim="800000"/>
                        <a:headEnd/>
                        <a:tailEnd/>
                      </a:ln>
                    </p:spPr>
                  </p:pic>
                </p:oleObj>
              </mc:Fallback>
            </mc:AlternateContent>
          </a:graphicData>
        </a:graphic>
      </p:graphicFrame>
      <p:sp>
        <p:nvSpPr>
          <p:cNvPr id="81930" name="Rectangle 8">
            <a:extLst>
              <a:ext uri="{FF2B5EF4-FFF2-40B4-BE49-F238E27FC236}">
                <a16:creationId xmlns:a16="http://schemas.microsoft.com/office/drawing/2014/main" id="{D520261E-FDAE-43A4-A9E5-CFB86AA982D6}"/>
              </a:ext>
            </a:extLst>
          </p:cNvPr>
          <p:cNvSpPr>
            <a:spLocks noChangeArrowheads="1"/>
          </p:cNvSpPr>
          <p:nvPr/>
        </p:nvSpPr>
        <p:spPr bwMode="auto">
          <a:xfrm>
            <a:off x="22225" y="6299200"/>
            <a:ext cx="2568575"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Laplacian distribution</a:t>
            </a:r>
          </a:p>
        </p:txBody>
      </p:sp>
      <p:pic>
        <p:nvPicPr>
          <p:cNvPr id="81931" name="Picture 9">
            <a:extLst>
              <a:ext uri="{FF2B5EF4-FFF2-40B4-BE49-F238E27FC236}">
                <a16:creationId xmlns:a16="http://schemas.microsoft.com/office/drawing/2014/main" id="{42A08626-F80A-42DF-94F6-274C48DAB1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775" r="60001"/>
          <a:stretch>
            <a:fillRect/>
          </a:stretch>
        </p:blipFill>
        <p:spPr bwMode="auto">
          <a:xfrm>
            <a:off x="1066800" y="152400"/>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5">
            <a:extLst>
              <a:ext uri="{FF2B5EF4-FFF2-40B4-BE49-F238E27FC236}">
                <a16:creationId xmlns:a16="http://schemas.microsoft.com/office/drawing/2014/main" id="{16E8D366-4A30-41FD-A0DA-0902432A9415}"/>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82947" name="灯片编号占位符 7">
            <a:extLst>
              <a:ext uri="{FF2B5EF4-FFF2-40B4-BE49-F238E27FC236}">
                <a16:creationId xmlns:a16="http://schemas.microsoft.com/office/drawing/2014/main" id="{3A7B1D6A-9C19-4F14-B560-245A89F2BE01}"/>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C8094DF3-863A-4DA4-B3FA-5820757049BA}" type="slidenum">
              <a:rPr lang="zh-CN" altLang="zh-CN" sz="1200">
                <a:solidFill>
                  <a:schemeClr val="tx1"/>
                </a:solidFill>
              </a:rPr>
              <a:pPr/>
              <a:t>68</a:t>
            </a:fld>
            <a:endParaRPr lang="zh-CN" altLang="zh-CN" sz="1200">
              <a:solidFill>
                <a:schemeClr val="tx1"/>
              </a:solidFill>
            </a:endParaRPr>
          </a:p>
        </p:txBody>
      </p:sp>
      <p:sp>
        <p:nvSpPr>
          <p:cNvPr id="82948" name="Rectangle 2">
            <a:extLst>
              <a:ext uri="{FF2B5EF4-FFF2-40B4-BE49-F238E27FC236}">
                <a16:creationId xmlns:a16="http://schemas.microsoft.com/office/drawing/2014/main" id="{99DE8F82-CD88-40F3-AC0E-FEE000055C9E}"/>
              </a:ext>
            </a:extLst>
          </p:cNvPr>
          <p:cNvSpPr>
            <a:spLocks noGrp="1" noChangeArrowheads="1"/>
          </p:cNvSpPr>
          <p:nvPr>
            <p:ph type="title"/>
          </p:nvPr>
        </p:nvSpPr>
        <p:spPr/>
        <p:txBody>
          <a:bodyPr/>
          <a:lstStyle/>
          <a:p>
            <a:pPr eaLnBrk="1" hangingPunct="1"/>
            <a:r>
              <a:rPr lang="zh-CN" altLang="zh-CN"/>
              <a:t>5. 预测编码</a:t>
            </a:r>
            <a:r>
              <a:rPr lang="en-US" altLang="zh-CN"/>
              <a:t>-</a:t>
            </a:r>
            <a:r>
              <a:rPr lang="zh-CN" altLang="zh-CN"/>
              <a:t>无损预测</a:t>
            </a:r>
          </a:p>
        </p:txBody>
      </p:sp>
      <p:sp>
        <p:nvSpPr>
          <p:cNvPr id="82949" name="Rectangle 3">
            <a:extLst>
              <a:ext uri="{FF2B5EF4-FFF2-40B4-BE49-F238E27FC236}">
                <a16:creationId xmlns:a16="http://schemas.microsoft.com/office/drawing/2014/main" id="{43260729-0CDC-4B3B-B52E-7C213A6E9F1F}"/>
              </a:ext>
            </a:extLst>
          </p:cNvPr>
          <p:cNvSpPr>
            <a:spLocks noGrp="1" noChangeArrowheads="1"/>
          </p:cNvSpPr>
          <p:nvPr>
            <p:ph type="body" sz="half" idx="1"/>
          </p:nvPr>
        </p:nvSpPr>
        <p:spPr>
          <a:xfrm>
            <a:off x="566738" y="1066800"/>
            <a:ext cx="7967662" cy="4953000"/>
          </a:xfrm>
        </p:spPr>
        <p:txBody>
          <a:bodyPr/>
          <a:lstStyle/>
          <a:p>
            <a:pPr eaLnBrk="1" hangingPunct="1"/>
            <a:r>
              <a:rPr lang="zh-CN" altLang="zh-CN" dirty="0">
                <a:solidFill>
                  <a:srgbClr val="FF0000"/>
                </a:solidFill>
              </a:rPr>
              <a:t>量化器：</a:t>
            </a:r>
            <a:r>
              <a:rPr lang="zh-CN" altLang="zh-CN" dirty="0">
                <a:solidFill>
                  <a:schemeClr val="tx1"/>
                </a:solidFill>
              </a:rPr>
              <a:t>将预测</a:t>
            </a:r>
            <a:r>
              <a:rPr lang="zh-CN" altLang="zh-CN">
                <a:solidFill>
                  <a:schemeClr val="tx1"/>
                </a:solidFill>
              </a:rPr>
              <a:t>误差     </a:t>
            </a:r>
            <a:r>
              <a:rPr lang="zh-CN" altLang="zh-CN" b="1">
                <a:solidFill>
                  <a:srgbClr val="0000FF"/>
                </a:solidFill>
                <a:effectLst>
                  <a:outerShdw blurRad="38100" dist="38100" dir="2700000" algn="tl">
                    <a:srgbClr val="000000">
                      <a:alpha val="43137"/>
                    </a:srgbClr>
                  </a:outerShdw>
                </a:effectLst>
              </a:rPr>
              <a:t>量化</a:t>
            </a:r>
            <a:r>
              <a:rPr lang="zh-CN" altLang="zh-CN" b="1" dirty="0">
                <a:solidFill>
                  <a:srgbClr val="0000FF"/>
                </a:solidFill>
                <a:effectLst>
                  <a:outerShdw blurRad="38100" dist="38100" dir="2700000" algn="tl">
                    <a:srgbClr val="000000">
                      <a:alpha val="43137"/>
                    </a:srgbClr>
                  </a:outerShdw>
                </a:effectLst>
              </a:rPr>
              <a:t>为</a:t>
            </a:r>
            <a:r>
              <a:rPr lang="zh-CN" altLang="zh-CN" dirty="0">
                <a:solidFill>
                  <a:srgbClr val="0000FF"/>
                </a:solidFill>
              </a:rPr>
              <a:t>       </a:t>
            </a:r>
          </a:p>
          <a:p>
            <a:pPr eaLnBrk="1" hangingPunct="1"/>
            <a:r>
              <a:rPr lang="zh-CN" altLang="zh-CN" dirty="0"/>
              <a:t>预测器的输入为已编码像素的重构</a:t>
            </a:r>
            <a:r>
              <a:rPr lang="zh-CN" altLang="zh-CN"/>
              <a:t>值    ，</a:t>
            </a:r>
            <a:r>
              <a:rPr lang="zh-CN" altLang="zh-CN" dirty="0"/>
              <a:t>而非已编码像素原始值</a:t>
            </a:r>
          </a:p>
        </p:txBody>
      </p:sp>
      <p:graphicFrame>
        <p:nvGraphicFramePr>
          <p:cNvPr id="82950" name="Object 4">
            <a:extLst>
              <a:ext uri="{FF2B5EF4-FFF2-40B4-BE49-F238E27FC236}">
                <a16:creationId xmlns:a16="http://schemas.microsoft.com/office/drawing/2014/main" id="{8E4E93A1-6BAE-4928-9483-93ACB8E1AFE6}"/>
              </a:ext>
            </a:extLst>
          </p:cNvPr>
          <p:cNvGraphicFramePr>
            <a:graphicFrameLocks noGrp="1" noChangeAspect="1"/>
          </p:cNvGraphicFramePr>
          <p:nvPr>
            <p:ph sz="quarter" idx="2"/>
            <p:extLst>
              <p:ext uri="{D42A27DB-BD31-4B8C-83A1-F6EECF244321}">
                <p14:modId xmlns:p14="http://schemas.microsoft.com/office/powerpoint/2010/main" val="2451925019"/>
              </p:ext>
            </p:extLst>
          </p:nvPr>
        </p:nvGraphicFramePr>
        <p:xfrm>
          <a:off x="4680096" y="967539"/>
          <a:ext cx="439737" cy="609600"/>
        </p:xfrm>
        <a:graphic>
          <a:graphicData uri="http://schemas.openxmlformats.org/presentationml/2006/ole">
            <mc:AlternateContent xmlns:mc="http://schemas.openxmlformats.org/markup-compatibility/2006">
              <mc:Choice xmlns:v="urn:schemas-microsoft-com:vml" Requires="v">
                <p:oleObj spid="_x0000_s26361" r:id="rId3" imgW="165172" imgH="228699" progId="Equation.3">
                  <p:embed/>
                </p:oleObj>
              </mc:Choice>
              <mc:Fallback>
                <p:oleObj r:id="rId3" imgW="165172" imgH="22869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096" y="967539"/>
                        <a:ext cx="4397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5">
            <a:extLst>
              <a:ext uri="{FF2B5EF4-FFF2-40B4-BE49-F238E27FC236}">
                <a16:creationId xmlns:a16="http://schemas.microsoft.com/office/drawing/2014/main" id="{2250785A-263C-49CA-A1AF-1C16326E9766}"/>
              </a:ext>
            </a:extLst>
          </p:cNvPr>
          <p:cNvGraphicFramePr>
            <a:graphicFrameLocks noGrp="1" noChangeAspect="1"/>
          </p:cNvGraphicFramePr>
          <p:nvPr>
            <p:ph sz="quarter" idx="3"/>
            <p:extLst>
              <p:ext uri="{D42A27DB-BD31-4B8C-83A1-F6EECF244321}">
                <p14:modId xmlns:p14="http://schemas.microsoft.com/office/powerpoint/2010/main" val="433783056"/>
              </p:ext>
            </p:extLst>
          </p:nvPr>
        </p:nvGraphicFramePr>
        <p:xfrm>
          <a:off x="3457475" y="960855"/>
          <a:ext cx="439737" cy="608867"/>
        </p:xfrm>
        <a:graphic>
          <a:graphicData uri="http://schemas.openxmlformats.org/presentationml/2006/ole">
            <mc:AlternateContent xmlns:mc="http://schemas.openxmlformats.org/markup-compatibility/2006">
              <mc:Choice xmlns:v="urn:schemas-microsoft-com:vml" Requires="v">
                <p:oleObj spid="_x0000_s26362" r:id="rId5" imgW="165172" imgH="228699" progId="Equation.3">
                  <p:embed/>
                </p:oleObj>
              </mc:Choice>
              <mc:Fallback>
                <p:oleObj r:id="rId5" imgW="165172" imgH="22869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7475" y="960855"/>
                        <a:ext cx="439737" cy="608867"/>
                      </a:xfrm>
                      <a:prstGeom prst="rect">
                        <a:avLst/>
                      </a:prstGeom>
                      <a:noFill/>
                      <a:ln>
                        <a:noFill/>
                      </a:ln>
                      <a:effectLst/>
                      <a:extLst/>
                    </p:spPr>
                  </p:pic>
                </p:oleObj>
              </mc:Fallback>
            </mc:AlternateContent>
          </a:graphicData>
        </a:graphic>
      </p:graphicFrame>
      <p:graphicFrame>
        <p:nvGraphicFramePr>
          <p:cNvPr id="82952" name="Object 6">
            <a:extLst>
              <a:ext uri="{FF2B5EF4-FFF2-40B4-BE49-F238E27FC236}">
                <a16:creationId xmlns:a16="http://schemas.microsoft.com/office/drawing/2014/main" id="{7F5EE2A0-22AE-40FB-8E64-9A2356BBD23B}"/>
              </a:ext>
            </a:extLst>
          </p:cNvPr>
          <p:cNvGraphicFramePr>
            <a:graphicFrameLocks noChangeAspect="1"/>
          </p:cNvGraphicFramePr>
          <p:nvPr>
            <p:extLst>
              <p:ext uri="{D42A27DB-BD31-4B8C-83A1-F6EECF244321}">
                <p14:modId xmlns:p14="http://schemas.microsoft.com/office/powerpoint/2010/main" val="570830691"/>
              </p:ext>
            </p:extLst>
          </p:nvPr>
        </p:nvGraphicFramePr>
        <p:xfrm>
          <a:off x="3810000" y="2113150"/>
          <a:ext cx="2393950" cy="825500"/>
        </p:xfrm>
        <a:graphic>
          <a:graphicData uri="http://schemas.openxmlformats.org/presentationml/2006/ole">
            <mc:AlternateContent xmlns:mc="http://schemas.openxmlformats.org/markup-compatibility/2006">
              <mc:Choice xmlns:v="urn:schemas-microsoft-com:vml" Requires="v">
                <p:oleObj spid="_x0000_s26363" r:id="rId7" imgW="736280" imgH="253890" progId="Equation.3">
                  <p:embed/>
                </p:oleObj>
              </mc:Choice>
              <mc:Fallback>
                <p:oleObj r:id="rId7" imgW="736280" imgH="25389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2113150"/>
                        <a:ext cx="2393950" cy="8255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953" name="Group 7">
            <a:extLst>
              <a:ext uri="{FF2B5EF4-FFF2-40B4-BE49-F238E27FC236}">
                <a16:creationId xmlns:a16="http://schemas.microsoft.com/office/drawing/2014/main" id="{A374561E-4BEC-4805-948D-69DF8D13FA1B}"/>
              </a:ext>
            </a:extLst>
          </p:cNvPr>
          <p:cNvGrpSpPr>
            <a:grpSpLocks noChangeAspect="1"/>
          </p:cNvGrpSpPr>
          <p:nvPr/>
        </p:nvGrpSpPr>
        <p:grpSpPr bwMode="auto">
          <a:xfrm>
            <a:off x="3810000" y="4876836"/>
            <a:ext cx="3962400" cy="1068387"/>
            <a:chOff x="0" y="0"/>
            <a:chExt cx="2496" cy="673"/>
          </a:xfrm>
        </p:grpSpPr>
        <p:graphicFrame>
          <p:nvGraphicFramePr>
            <p:cNvPr id="82960" name="Object 8">
              <a:extLst>
                <a:ext uri="{FF2B5EF4-FFF2-40B4-BE49-F238E27FC236}">
                  <a16:creationId xmlns:a16="http://schemas.microsoft.com/office/drawing/2014/main" id="{66910282-A4AA-497D-A36B-A8FDFA1143C4}"/>
                </a:ext>
              </a:extLst>
            </p:cNvPr>
            <p:cNvGraphicFramePr>
              <a:graphicFrameLocks noChangeAspect="1"/>
            </p:cNvGraphicFramePr>
            <p:nvPr/>
          </p:nvGraphicFramePr>
          <p:xfrm>
            <a:off x="0" y="0"/>
            <a:ext cx="1617" cy="337"/>
          </p:xfrm>
          <a:graphic>
            <a:graphicData uri="http://schemas.openxmlformats.org/presentationml/2006/ole">
              <mc:AlternateContent xmlns:mc="http://schemas.openxmlformats.org/markup-compatibility/2006">
                <mc:Choice xmlns:v="urn:schemas-microsoft-com:vml" Requires="v">
                  <p:oleObj spid="_x0000_s26364" r:id="rId9" imgW="1218671" imgH="253890" progId="Equation.3">
                    <p:embed/>
                  </p:oleObj>
                </mc:Choice>
                <mc:Fallback>
                  <p:oleObj r:id="rId9" imgW="1218671" imgH="25389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617" cy="337"/>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82961" name="Object 9">
              <a:extLst>
                <a:ext uri="{FF2B5EF4-FFF2-40B4-BE49-F238E27FC236}">
                  <a16:creationId xmlns:a16="http://schemas.microsoft.com/office/drawing/2014/main" id="{C89118FC-89D1-4398-9511-A307908E634E}"/>
                </a:ext>
              </a:extLst>
            </p:cNvPr>
            <p:cNvGraphicFramePr>
              <a:graphicFrameLocks noChangeAspect="1"/>
            </p:cNvGraphicFramePr>
            <p:nvPr/>
          </p:nvGraphicFramePr>
          <p:xfrm>
            <a:off x="0" y="336"/>
            <a:ext cx="2496" cy="337"/>
          </p:xfrm>
          <a:graphic>
            <a:graphicData uri="http://schemas.openxmlformats.org/presentationml/2006/ole">
              <mc:AlternateContent xmlns:mc="http://schemas.openxmlformats.org/markup-compatibility/2006">
                <mc:Choice xmlns:v="urn:schemas-microsoft-com:vml" Requires="v">
                  <p:oleObj spid="_x0000_s26365" r:id="rId11" imgW="1878785" imgH="253890" progId="Equation.3">
                    <p:embed/>
                  </p:oleObj>
                </mc:Choice>
                <mc:Fallback>
                  <p:oleObj r:id="rId11" imgW="1878785" imgH="25389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336"/>
                          <a:ext cx="2496" cy="337"/>
                        </a:xfrm>
                        <a:prstGeom prst="rect">
                          <a:avLst/>
                        </a:prstGeom>
                        <a:solidFill>
                          <a:srgbClr val="FFCC99"/>
                        </a:solidFill>
                        <a:ln w="9525">
                          <a:solidFill>
                            <a:schemeClr val="tx1"/>
                          </a:solidFill>
                          <a:miter lim="800000"/>
                          <a:headEnd/>
                          <a:tailEnd/>
                        </a:ln>
                      </p:spPr>
                    </p:pic>
                  </p:oleObj>
                </mc:Fallback>
              </mc:AlternateContent>
            </a:graphicData>
          </a:graphic>
        </p:graphicFrame>
      </p:grpSp>
      <p:graphicFrame>
        <p:nvGraphicFramePr>
          <p:cNvPr id="82954" name="Object 10">
            <a:extLst>
              <a:ext uri="{FF2B5EF4-FFF2-40B4-BE49-F238E27FC236}">
                <a16:creationId xmlns:a16="http://schemas.microsoft.com/office/drawing/2014/main" id="{456F2A1E-A3F9-440C-800B-EE1F47822DCD}"/>
              </a:ext>
            </a:extLst>
          </p:cNvPr>
          <p:cNvGraphicFramePr>
            <a:graphicFrameLocks noChangeAspect="1"/>
          </p:cNvGraphicFramePr>
          <p:nvPr>
            <p:extLst>
              <p:ext uri="{D42A27DB-BD31-4B8C-83A1-F6EECF244321}">
                <p14:modId xmlns:p14="http://schemas.microsoft.com/office/powerpoint/2010/main" val="885215883"/>
              </p:ext>
            </p:extLst>
          </p:nvPr>
        </p:nvGraphicFramePr>
        <p:xfrm>
          <a:off x="3810000" y="3659223"/>
          <a:ext cx="3784600" cy="530225"/>
        </p:xfrm>
        <a:graphic>
          <a:graphicData uri="http://schemas.openxmlformats.org/presentationml/2006/ole">
            <mc:AlternateContent xmlns:mc="http://schemas.openxmlformats.org/markup-compatibility/2006">
              <mc:Choice xmlns:v="urn:schemas-microsoft-com:vml" Requires="v">
                <p:oleObj spid="_x0000_s26366" r:id="rId13" imgW="1815312" imgH="253890" progId="Equation.3">
                  <p:embed/>
                </p:oleObj>
              </mc:Choice>
              <mc:Fallback>
                <p:oleObj r:id="rId13" imgW="1815312" imgH="25389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0" y="3659223"/>
                        <a:ext cx="3784600" cy="530225"/>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82955" name="Object 11">
            <a:extLst>
              <a:ext uri="{FF2B5EF4-FFF2-40B4-BE49-F238E27FC236}">
                <a16:creationId xmlns:a16="http://schemas.microsoft.com/office/drawing/2014/main" id="{26063780-9E8F-4257-94CB-FB7F78351919}"/>
              </a:ext>
            </a:extLst>
          </p:cNvPr>
          <p:cNvGraphicFramePr>
            <a:graphicFrameLocks noChangeAspect="1"/>
          </p:cNvGraphicFramePr>
          <p:nvPr>
            <p:extLst>
              <p:ext uri="{D42A27DB-BD31-4B8C-83A1-F6EECF244321}">
                <p14:modId xmlns:p14="http://schemas.microsoft.com/office/powerpoint/2010/main" val="284803489"/>
              </p:ext>
            </p:extLst>
          </p:nvPr>
        </p:nvGraphicFramePr>
        <p:xfrm>
          <a:off x="3813175" y="4268823"/>
          <a:ext cx="4340225" cy="530225"/>
        </p:xfrm>
        <a:graphic>
          <a:graphicData uri="http://schemas.openxmlformats.org/presentationml/2006/ole">
            <mc:AlternateContent xmlns:mc="http://schemas.openxmlformats.org/markup-compatibility/2006">
              <mc:Choice xmlns:v="urn:schemas-microsoft-com:vml" Requires="v">
                <p:oleObj spid="_x0000_s26367" r:id="rId15" imgW="2081896" imgH="253890" progId="Equation.3">
                  <p:embed/>
                </p:oleObj>
              </mc:Choice>
              <mc:Fallback>
                <p:oleObj r:id="rId15" imgW="2081896" imgH="25389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3175" y="4268823"/>
                        <a:ext cx="4340225" cy="530225"/>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82956" name="Object 12">
            <a:extLst>
              <a:ext uri="{FF2B5EF4-FFF2-40B4-BE49-F238E27FC236}">
                <a16:creationId xmlns:a16="http://schemas.microsoft.com/office/drawing/2014/main" id="{19C05588-DEFA-4A12-BBA9-37AC82E671DD}"/>
              </a:ext>
            </a:extLst>
          </p:cNvPr>
          <p:cNvGraphicFramePr>
            <a:graphicFrameLocks noChangeAspect="1"/>
          </p:cNvGraphicFramePr>
          <p:nvPr>
            <p:extLst>
              <p:ext uri="{D42A27DB-BD31-4B8C-83A1-F6EECF244321}">
                <p14:modId xmlns:p14="http://schemas.microsoft.com/office/powerpoint/2010/main" val="3186277449"/>
              </p:ext>
            </p:extLst>
          </p:nvPr>
        </p:nvGraphicFramePr>
        <p:xfrm>
          <a:off x="3810000" y="3125823"/>
          <a:ext cx="3255963" cy="476250"/>
        </p:xfrm>
        <a:graphic>
          <a:graphicData uri="http://schemas.openxmlformats.org/presentationml/2006/ole">
            <mc:AlternateContent xmlns:mc="http://schemas.openxmlformats.org/markup-compatibility/2006">
              <mc:Choice xmlns:v="urn:schemas-microsoft-com:vml" Requires="v">
                <p:oleObj spid="_x0000_s26368" r:id="rId17" imgW="1562778" imgH="228699" progId="Equation.3">
                  <p:embed/>
                </p:oleObj>
              </mc:Choice>
              <mc:Fallback>
                <p:oleObj r:id="rId17" imgW="1562778" imgH="228699"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0" y="3125823"/>
                        <a:ext cx="3255963" cy="476250"/>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82957" name="Object 13">
            <a:extLst>
              <a:ext uri="{FF2B5EF4-FFF2-40B4-BE49-F238E27FC236}">
                <a16:creationId xmlns:a16="http://schemas.microsoft.com/office/drawing/2014/main" id="{07CFB963-20EA-4392-BFC6-D9F29C56862A}"/>
              </a:ext>
            </a:extLst>
          </p:cNvPr>
          <p:cNvGraphicFramePr>
            <a:graphicFrameLocks noChangeAspect="1"/>
          </p:cNvGraphicFramePr>
          <p:nvPr>
            <p:extLst>
              <p:ext uri="{D42A27DB-BD31-4B8C-83A1-F6EECF244321}">
                <p14:modId xmlns:p14="http://schemas.microsoft.com/office/powerpoint/2010/main" val="1023174976"/>
              </p:ext>
            </p:extLst>
          </p:nvPr>
        </p:nvGraphicFramePr>
        <p:xfrm>
          <a:off x="1524000" y="2057436"/>
          <a:ext cx="1981200" cy="992187"/>
        </p:xfrm>
        <a:graphic>
          <a:graphicData uri="http://schemas.openxmlformats.org/presentationml/2006/ole">
            <mc:AlternateContent xmlns:mc="http://schemas.openxmlformats.org/markup-compatibility/2006">
              <mc:Choice xmlns:v="urn:schemas-microsoft-com:vml" Requires="v">
                <p:oleObj spid="_x0000_s26369" r:id="rId19" imgW="863600" imgH="431800" progId="Equation.3">
                  <p:embed/>
                </p:oleObj>
              </mc:Choice>
              <mc:Fallback>
                <p:oleObj r:id="rId19" imgW="863600" imgH="4318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l="-1862" t="-2835" r="-1862" b="-2835"/>
                      <a:stretch>
                        <a:fillRect/>
                      </a:stretch>
                    </p:blipFill>
                    <p:spPr bwMode="auto">
                      <a:xfrm>
                        <a:off x="1524000" y="2057436"/>
                        <a:ext cx="1981200" cy="99218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8" name="Object 14">
            <a:extLst>
              <a:ext uri="{FF2B5EF4-FFF2-40B4-BE49-F238E27FC236}">
                <a16:creationId xmlns:a16="http://schemas.microsoft.com/office/drawing/2014/main" id="{8E79B1C7-0A16-47BB-897F-5EC6B17A210C}"/>
              </a:ext>
            </a:extLst>
          </p:cNvPr>
          <p:cNvGraphicFramePr>
            <a:graphicFrameLocks noChangeAspect="1"/>
          </p:cNvGraphicFramePr>
          <p:nvPr>
            <p:extLst>
              <p:ext uri="{D42A27DB-BD31-4B8C-83A1-F6EECF244321}">
                <p14:modId xmlns:p14="http://schemas.microsoft.com/office/powerpoint/2010/main" val="1800827946"/>
              </p:ext>
            </p:extLst>
          </p:nvPr>
        </p:nvGraphicFramePr>
        <p:xfrm>
          <a:off x="5193424" y="1390850"/>
          <a:ext cx="365599" cy="523862"/>
        </p:xfrm>
        <a:graphic>
          <a:graphicData uri="http://schemas.openxmlformats.org/presentationml/2006/ole">
            <mc:AlternateContent xmlns:mc="http://schemas.openxmlformats.org/markup-compatibility/2006">
              <mc:Choice xmlns:v="urn:schemas-microsoft-com:vml" Requires="v">
                <p:oleObj spid="_x0000_s26370" r:id="rId21" imgW="177723" imgH="253890" progId="Equation.3">
                  <p:embed/>
                </p:oleObj>
              </mc:Choice>
              <mc:Fallback>
                <p:oleObj r:id="rId21" imgW="177723" imgH="253890"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93424" y="1390850"/>
                        <a:ext cx="365599" cy="523862"/>
                      </a:xfrm>
                      <a:prstGeom prst="rect">
                        <a:avLst/>
                      </a:prstGeom>
                      <a:noFill/>
                      <a:ln>
                        <a:noFill/>
                      </a:ln>
                      <a:effectLst/>
                      <a:extLst/>
                    </p:spPr>
                  </p:pic>
                </p:oleObj>
              </mc:Fallback>
            </mc:AlternateContent>
          </a:graphicData>
        </a:graphic>
      </p:graphicFrame>
      <p:graphicFrame>
        <p:nvGraphicFramePr>
          <p:cNvPr id="82959" name="Object 15">
            <a:extLst>
              <a:ext uri="{FF2B5EF4-FFF2-40B4-BE49-F238E27FC236}">
                <a16:creationId xmlns:a16="http://schemas.microsoft.com/office/drawing/2014/main" id="{D8DD9B07-32DB-4AC2-84AC-954C22EAE422}"/>
              </a:ext>
            </a:extLst>
          </p:cNvPr>
          <p:cNvGraphicFramePr>
            <a:graphicFrameLocks noChangeAspect="1"/>
          </p:cNvGraphicFramePr>
          <p:nvPr>
            <p:extLst>
              <p:ext uri="{D42A27DB-BD31-4B8C-83A1-F6EECF244321}">
                <p14:modId xmlns:p14="http://schemas.microsoft.com/office/powerpoint/2010/main" val="4263862557"/>
              </p:ext>
            </p:extLst>
          </p:nvPr>
        </p:nvGraphicFramePr>
        <p:xfrm>
          <a:off x="8305179" y="1445684"/>
          <a:ext cx="369945" cy="476250"/>
        </p:xfrm>
        <a:graphic>
          <a:graphicData uri="http://schemas.openxmlformats.org/presentationml/2006/ole">
            <mc:AlternateContent xmlns:mc="http://schemas.openxmlformats.org/markup-compatibility/2006">
              <mc:Choice xmlns:v="urn:schemas-microsoft-com:vml" Requires="v">
                <p:oleObj spid="_x0000_s26371" r:id="rId23" imgW="177800" imgH="228600" progId="Equation.3">
                  <p:embed/>
                </p:oleObj>
              </mc:Choice>
              <mc:Fallback>
                <p:oleObj r:id="rId23" imgW="177800" imgH="228600" progId="Equation.3">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05179" y="1445684"/>
                        <a:ext cx="369945" cy="476250"/>
                      </a:xfrm>
                      <a:prstGeom prst="rect">
                        <a:avLst/>
                      </a:prstGeom>
                      <a:noFill/>
                      <a:ln>
                        <a:noFill/>
                      </a:ln>
                      <a:effectLst/>
                      <a:extLst/>
                    </p:spPr>
                  </p:pic>
                </p:oleObj>
              </mc:Fallback>
            </mc:AlternateContent>
          </a:graphicData>
        </a:graphic>
      </p:graphicFrame>
      <p:sp>
        <p:nvSpPr>
          <p:cNvPr id="2" name="矩形 1">
            <a:extLst>
              <a:ext uri="{FF2B5EF4-FFF2-40B4-BE49-F238E27FC236}">
                <a16:creationId xmlns:a16="http://schemas.microsoft.com/office/drawing/2014/main" id="{368938BC-0560-4342-B7D1-E82D432477B9}"/>
              </a:ext>
            </a:extLst>
          </p:cNvPr>
          <p:cNvSpPr/>
          <p:nvPr/>
        </p:nvSpPr>
        <p:spPr>
          <a:xfrm>
            <a:off x="990600" y="4189448"/>
            <a:ext cx="1973617" cy="523220"/>
          </a:xfrm>
          <a:prstGeom prst="rect">
            <a:avLst/>
          </a:prstGeom>
        </p:spPr>
        <p:txBody>
          <a:bodyPr wrap="none">
            <a:spAutoFit/>
          </a:bodyPr>
          <a:lstStyle/>
          <a:p>
            <a:pPr marL="342900" indent="-342900">
              <a:buFont typeface="Wingdings" panose="05000000000000000000" pitchFamily="2" charset="2"/>
              <a:buChar char="Ø"/>
            </a:pPr>
            <a:r>
              <a:rPr lang="zh-CN" altLang="zh-CN" sz="2800" b="1">
                <a:highlight>
                  <a:srgbClr val="00FFFF"/>
                </a:highlight>
              </a:rPr>
              <a:t>有量化器</a:t>
            </a:r>
            <a:endParaRPr lang="zh-CN" altLang="en-US" sz="2800">
              <a:highlight>
                <a:srgbClr val="00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1">
            <a:extLst>
              <a:ext uri="{FF2B5EF4-FFF2-40B4-BE49-F238E27FC236}">
                <a16:creationId xmlns:a16="http://schemas.microsoft.com/office/drawing/2014/main" id="{C9369A05-C679-4FD1-989B-DB0F3D888FDD}"/>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83971" name="灯片编号占位符 3">
            <a:extLst>
              <a:ext uri="{FF2B5EF4-FFF2-40B4-BE49-F238E27FC236}">
                <a16:creationId xmlns:a16="http://schemas.microsoft.com/office/drawing/2014/main" id="{F49BBAD4-3B90-4551-A664-A820B2D51203}"/>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A6F34D54-7BD6-4F75-837D-CA61E01F9082}" type="slidenum">
              <a:rPr lang="zh-CN" altLang="zh-CN" sz="1200">
                <a:solidFill>
                  <a:schemeClr val="tx1"/>
                </a:solidFill>
              </a:rPr>
              <a:pPr/>
              <a:t>69</a:t>
            </a:fld>
            <a:endParaRPr lang="zh-CN" altLang="zh-CN" sz="1200">
              <a:solidFill>
                <a:schemeClr val="tx1"/>
              </a:solidFill>
            </a:endParaRPr>
          </a:p>
        </p:txBody>
      </p:sp>
      <p:pic>
        <p:nvPicPr>
          <p:cNvPr id="83972" name="Picture 2">
            <a:extLst>
              <a:ext uri="{FF2B5EF4-FFF2-40B4-BE49-F238E27FC236}">
                <a16:creationId xmlns:a16="http://schemas.microsoft.com/office/drawing/2014/main" id="{8F41C845-9521-417B-91AB-0AEC0BA5B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333663"/>
            <a:ext cx="845820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3973" name="Object 3">
            <a:extLst>
              <a:ext uri="{FF2B5EF4-FFF2-40B4-BE49-F238E27FC236}">
                <a16:creationId xmlns:a16="http://schemas.microsoft.com/office/drawing/2014/main" id="{B81C6D06-A0C3-43FF-A3C5-71094A250CF0}"/>
              </a:ext>
            </a:extLst>
          </p:cNvPr>
          <p:cNvGraphicFramePr>
            <a:graphicFrameLocks noChangeAspect="1"/>
          </p:cNvGraphicFramePr>
          <p:nvPr>
            <p:extLst>
              <p:ext uri="{D42A27DB-BD31-4B8C-83A1-F6EECF244321}">
                <p14:modId xmlns:p14="http://schemas.microsoft.com/office/powerpoint/2010/main" val="2384911369"/>
              </p:ext>
            </p:extLst>
          </p:nvPr>
        </p:nvGraphicFramePr>
        <p:xfrm>
          <a:off x="2133600" y="1981238"/>
          <a:ext cx="1255713" cy="457200"/>
        </p:xfrm>
        <a:graphic>
          <a:graphicData uri="http://schemas.openxmlformats.org/presentationml/2006/ole">
            <mc:AlternateContent xmlns:mc="http://schemas.openxmlformats.org/markup-compatibility/2006">
              <mc:Choice xmlns:v="urn:schemas-microsoft-com:vml" Requires="v">
                <p:oleObj spid="_x0000_s26902" r:id="rId4" imgW="698500" imgH="254000" progId="Equation.3">
                  <p:embed/>
                </p:oleObj>
              </mc:Choice>
              <mc:Fallback>
                <p:oleObj r:id="rId4" imgW="698500" imgH="2540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981238"/>
                        <a:ext cx="1255713" cy="457200"/>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83974" name="Object 4">
            <a:extLst>
              <a:ext uri="{FF2B5EF4-FFF2-40B4-BE49-F238E27FC236}">
                <a16:creationId xmlns:a16="http://schemas.microsoft.com/office/drawing/2014/main" id="{BA5287C3-9D54-4CA6-82AE-8D8CEF8649A2}"/>
              </a:ext>
            </a:extLst>
          </p:cNvPr>
          <p:cNvGraphicFramePr>
            <a:graphicFrameLocks noChangeAspect="1"/>
          </p:cNvGraphicFramePr>
          <p:nvPr>
            <p:extLst>
              <p:ext uri="{D42A27DB-BD31-4B8C-83A1-F6EECF244321}">
                <p14:modId xmlns:p14="http://schemas.microsoft.com/office/powerpoint/2010/main" val="53872269"/>
              </p:ext>
            </p:extLst>
          </p:nvPr>
        </p:nvGraphicFramePr>
        <p:xfrm>
          <a:off x="3857625" y="1981238"/>
          <a:ext cx="1323975" cy="457200"/>
        </p:xfrm>
        <a:graphic>
          <a:graphicData uri="http://schemas.openxmlformats.org/presentationml/2006/ole">
            <mc:AlternateContent xmlns:mc="http://schemas.openxmlformats.org/markup-compatibility/2006">
              <mc:Choice xmlns:v="urn:schemas-microsoft-com:vml" Requires="v">
                <p:oleObj spid="_x0000_s26903" r:id="rId6" imgW="736280" imgH="253890" progId="Equation.3">
                  <p:embed/>
                </p:oleObj>
              </mc:Choice>
              <mc:Fallback>
                <p:oleObj r:id="rId6" imgW="736280" imgH="25389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7625" y="1981238"/>
                        <a:ext cx="1323975" cy="457200"/>
                      </a:xfrm>
                      <a:prstGeom prst="rect">
                        <a:avLst/>
                      </a:prstGeom>
                      <a:solidFill>
                        <a:srgbClr val="CCFFCC"/>
                      </a:solidFill>
                      <a:ln w="9525">
                        <a:solidFill>
                          <a:schemeClr val="tx1"/>
                        </a:solidFill>
                        <a:miter lim="800000"/>
                        <a:headEnd/>
                        <a:tailEnd/>
                      </a:ln>
                    </p:spPr>
                  </p:pic>
                </p:oleObj>
              </mc:Fallback>
            </mc:AlternateContent>
          </a:graphicData>
        </a:graphic>
      </p:graphicFrame>
      <p:sp>
        <p:nvSpPr>
          <p:cNvPr id="83975" name="Rectangle 5">
            <a:extLst>
              <a:ext uri="{FF2B5EF4-FFF2-40B4-BE49-F238E27FC236}">
                <a16:creationId xmlns:a16="http://schemas.microsoft.com/office/drawing/2014/main" id="{76DB81BF-C178-4257-8AC4-D3501FBD648A}"/>
              </a:ext>
            </a:extLst>
          </p:cNvPr>
          <p:cNvSpPr>
            <a:spLocks noChangeArrowheads="1"/>
          </p:cNvSpPr>
          <p:nvPr/>
        </p:nvSpPr>
        <p:spPr bwMode="auto">
          <a:xfrm>
            <a:off x="609600" y="304800"/>
            <a:ext cx="800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2400" b="1">
                <a:solidFill>
                  <a:srgbClr val="996633"/>
                </a:solidFill>
              </a:rPr>
              <a:t>5. </a:t>
            </a:r>
            <a:r>
              <a:rPr lang="zh-CN" altLang="en-US" sz="2400" b="1">
                <a:solidFill>
                  <a:srgbClr val="996633"/>
                </a:solidFill>
              </a:rPr>
              <a:t>预测编码</a:t>
            </a:r>
            <a:r>
              <a:rPr lang="en-US" altLang="zh-CN" sz="2400" b="1">
                <a:solidFill>
                  <a:srgbClr val="996633"/>
                </a:solidFill>
              </a:rPr>
              <a:t>-</a:t>
            </a:r>
            <a:r>
              <a:rPr lang="zh-CN" altLang="en-US" sz="2400" b="1">
                <a:solidFill>
                  <a:srgbClr val="996633"/>
                </a:solidFill>
              </a:rPr>
              <a:t>无损预测</a:t>
            </a:r>
            <a:endParaRPr lang="zh-CN" altLang="zh-CN" sz="2400" b="1">
              <a:solidFill>
                <a:srgbClr val="996633"/>
              </a:solidFill>
            </a:endParaRPr>
          </a:p>
        </p:txBody>
      </p:sp>
      <p:graphicFrame>
        <p:nvGraphicFramePr>
          <p:cNvPr id="83976" name="Object 6">
            <a:extLst>
              <a:ext uri="{FF2B5EF4-FFF2-40B4-BE49-F238E27FC236}">
                <a16:creationId xmlns:a16="http://schemas.microsoft.com/office/drawing/2014/main" id="{5C00EBFC-1988-41FB-8E6D-0E245AA48710}"/>
              </a:ext>
            </a:extLst>
          </p:cNvPr>
          <p:cNvGraphicFramePr>
            <a:graphicFrameLocks noChangeAspect="1"/>
          </p:cNvGraphicFramePr>
          <p:nvPr>
            <p:extLst>
              <p:ext uri="{D42A27DB-BD31-4B8C-83A1-F6EECF244321}">
                <p14:modId xmlns:p14="http://schemas.microsoft.com/office/powerpoint/2010/main" val="1026963709"/>
              </p:ext>
            </p:extLst>
          </p:nvPr>
        </p:nvGraphicFramePr>
        <p:xfrm>
          <a:off x="152400" y="3529051"/>
          <a:ext cx="1627188" cy="814387"/>
        </p:xfrm>
        <a:graphic>
          <a:graphicData uri="http://schemas.openxmlformats.org/presentationml/2006/ole">
            <mc:AlternateContent xmlns:mc="http://schemas.openxmlformats.org/markup-compatibility/2006">
              <mc:Choice xmlns:v="urn:schemas-microsoft-com:vml" Requires="v">
                <p:oleObj spid="_x0000_s26904" r:id="rId8" imgW="863600" imgH="431800" progId="Equation.3">
                  <p:embed/>
                </p:oleObj>
              </mc:Choice>
              <mc:Fallback>
                <p:oleObj r:id="rId8" imgW="863600" imgH="4318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l="-1862" t="-2835" r="-1862" b="-2835"/>
                      <a:stretch>
                        <a:fillRect/>
                      </a:stretch>
                    </p:blipFill>
                    <p:spPr bwMode="auto">
                      <a:xfrm>
                        <a:off x="152400" y="3529051"/>
                        <a:ext cx="1627188" cy="814387"/>
                      </a:xfrm>
                      <a:prstGeom prst="rect">
                        <a:avLst/>
                      </a:prstGeom>
                      <a:solidFill>
                        <a:srgbClr val="FFFF99"/>
                      </a:solidFill>
                      <a:ln w="31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7" name="Object 7">
            <a:extLst>
              <a:ext uri="{FF2B5EF4-FFF2-40B4-BE49-F238E27FC236}">
                <a16:creationId xmlns:a16="http://schemas.microsoft.com/office/drawing/2014/main" id="{75EEF195-777B-45F8-B947-5527DD4334BE}"/>
              </a:ext>
            </a:extLst>
          </p:cNvPr>
          <p:cNvGraphicFramePr>
            <a:graphicFrameLocks noChangeAspect="1"/>
          </p:cNvGraphicFramePr>
          <p:nvPr>
            <p:extLst>
              <p:ext uri="{D42A27DB-BD31-4B8C-83A1-F6EECF244321}">
                <p14:modId xmlns:p14="http://schemas.microsoft.com/office/powerpoint/2010/main" val="3133365296"/>
              </p:ext>
            </p:extLst>
          </p:nvPr>
        </p:nvGraphicFramePr>
        <p:xfrm>
          <a:off x="4343400" y="3657638"/>
          <a:ext cx="1325563" cy="457200"/>
        </p:xfrm>
        <a:graphic>
          <a:graphicData uri="http://schemas.openxmlformats.org/presentationml/2006/ole">
            <mc:AlternateContent xmlns:mc="http://schemas.openxmlformats.org/markup-compatibility/2006">
              <mc:Choice xmlns:v="urn:schemas-microsoft-com:vml" Requires="v">
                <p:oleObj spid="_x0000_s26905" r:id="rId10" imgW="736280" imgH="253890" progId="Equation.3">
                  <p:embed/>
                </p:oleObj>
              </mc:Choice>
              <mc:Fallback>
                <p:oleObj r:id="rId10" imgW="736280" imgH="25389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3657638"/>
                        <a:ext cx="1325563" cy="457200"/>
                      </a:xfrm>
                      <a:prstGeom prst="rect">
                        <a:avLst/>
                      </a:prstGeom>
                      <a:solidFill>
                        <a:srgbClr val="FFFF99"/>
                      </a:solidFill>
                      <a:ln w="9525">
                        <a:solidFill>
                          <a:schemeClr val="tx1"/>
                        </a:solidFill>
                        <a:miter lim="800000"/>
                        <a:headEnd/>
                        <a:tailEnd/>
                      </a:ln>
                    </p:spPr>
                  </p:pic>
                </p:oleObj>
              </mc:Fallback>
            </mc:AlternateContent>
          </a:graphicData>
        </a:graphic>
      </p:graphicFrame>
      <p:sp>
        <p:nvSpPr>
          <p:cNvPr id="10" name="Rectangle 2">
            <a:extLst>
              <a:ext uri="{FF2B5EF4-FFF2-40B4-BE49-F238E27FC236}">
                <a16:creationId xmlns:a16="http://schemas.microsoft.com/office/drawing/2014/main" id="{7B9F9F76-02E2-494F-ACAB-85B7A7EC8224}"/>
              </a:ext>
            </a:extLst>
          </p:cNvPr>
          <p:cNvSpPr txBox="1">
            <a:spLocks noChangeArrowheads="1"/>
          </p:cNvSpPr>
          <p:nvPr/>
        </p:nvSpPr>
        <p:spPr>
          <a:xfrm>
            <a:off x="574675" y="1066848"/>
            <a:ext cx="2930553" cy="533400"/>
          </a:xfrm>
          <a:prstGeom prst="rect">
            <a:avLst/>
          </a:prstGeom>
        </p:spPr>
        <p:txBody>
          <a:bodyPr/>
          <a:lstStyle>
            <a:lvl1pPr algn="l" rtl="0" eaLnBrk="0" fontAlgn="base" hangingPunct="0">
              <a:spcBef>
                <a:spcPct val="0"/>
              </a:spcBef>
              <a:spcAft>
                <a:spcPct val="0"/>
              </a:spcAft>
              <a:defRPr sz="2400" b="1" kern="1200">
                <a:solidFill>
                  <a:srgbClr val="996633"/>
                </a:solidFill>
                <a:latin typeface="+mj-lt"/>
                <a:ea typeface="+mj-ea"/>
                <a:cs typeface="+mj-cs"/>
              </a:defRPr>
            </a:lvl1pPr>
            <a:lvl2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9pPr>
          </a:lstStyle>
          <a:p>
            <a:pPr marL="342900" indent="-342900" eaLnBrk="1" hangingPunct="1">
              <a:buFont typeface="Wingdings" panose="05000000000000000000" pitchFamily="2" charset="2"/>
              <a:buChar char="n"/>
            </a:pPr>
            <a:r>
              <a:rPr lang="zh-CN" altLang="en-US" sz="2200" b="0">
                <a:solidFill>
                  <a:schemeClr val="tx1"/>
                </a:solidFill>
              </a:rPr>
              <a:t>编码</a:t>
            </a:r>
            <a:r>
              <a:rPr lang="zh-CN" altLang="zh-CN" sz="2200" b="0">
                <a:solidFill>
                  <a:schemeClr val="tx1"/>
                </a:solidFill>
              </a:rPr>
              <a:t>/解码系统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a:extLst>
              <a:ext uri="{FF2B5EF4-FFF2-40B4-BE49-F238E27FC236}">
                <a16:creationId xmlns:a16="http://schemas.microsoft.com/office/drawing/2014/main" id="{0F12D0DD-8913-49FC-96A0-F769284DCE91}"/>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0243" name="灯片编号占位符 5">
            <a:extLst>
              <a:ext uri="{FF2B5EF4-FFF2-40B4-BE49-F238E27FC236}">
                <a16:creationId xmlns:a16="http://schemas.microsoft.com/office/drawing/2014/main" id="{96395F3A-EE94-460E-9D0D-EE6F4D28AA8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58809A97-E66C-4233-8CE4-F422153099C9}" type="slidenum">
              <a:rPr lang="zh-CN" altLang="zh-CN" sz="1200">
                <a:solidFill>
                  <a:schemeClr val="tx1"/>
                </a:solidFill>
              </a:rPr>
              <a:pPr/>
              <a:t>7</a:t>
            </a:fld>
            <a:endParaRPr lang="zh-CN" altLang="zh-CN" sz="1200">
              <a:solidFill>
                <a:schemeClr val="tx1"/>
              </a:solidFill>
            </a:endParaRPr>
          </a:p>
        </p:txBody>
      </p:sp>
      <p:sp>
        <p:nvSpPr>
          <p:cNvPr id="10244" name="Rectangle 2">
            <a:extLst>
              <a:ext uri="{FF2B5EF4-FFF2-40B4-BE49-F238E27FC236}">
                <a16:creationId xmlns:a16="http://schemas.microsoft.com/office/drawing/2014/main" id="{FBEF109E-9D6F-4D19-A3A3-8002A68832B4}"/>
              </a:ext>
            </a:extLst>
          </p:cNvPr>
          <p:cNvSpPr>
            <a:spLocks noGrp="1" noChangeArrowheads="1"/>
          </p:cNvSpPr>
          <p:nvPr>
            <p:ph type="title"/>
          </p:nvPr>
        </p:nvSpPr>
        <p:spPr/>
        <p:txBody>
          <a:bodyPr/>
          <a:lstStyle/>
          <a:p>
            <a:pPr eaLnBrk="1" hangingPunct="1"/>
            <a:r>
              <a:rPr lang="zh-CN" altLang="zh-CN"/>
              <a:t>图像压缩分类</a:t>
            </a:r>
          </a:p>
        </p:txBody>
      </p:sp>
      <p:sp>
        <p:nvSpPr>
          <p:cNvPr id="2" name="Rectangle 3">
            <a:extLst>
              <a:ext uri="{FF2B5EF4-FFF2-40B4-BE49-F238E27FC236}">
                <a16:creationId xmlns:a16="http://schemas.microsoft.com/office/drawing/2014/main" id="{347E39CC-930E-4947-9FE5-472595645542}"/>
              </a:ext>
            </a:extLst>
          </p:cNvPr>
          <p:cNvSpPr>
            <a:spLocks noGrp="1" noChangeArrowheads="1"/>
          </p:cNvSpPr>
          <p:nvPr>
            <p:ph type="body" idx="1"/>
          </p:nvPr>
        </p:nvSpPr>
        <p:spPr/>
        <p:txBody>
          <a:bodyPr/>
          <a:lstStyle/>
          <a:p>
            <a:pPr eaLnBrk="1" hangingPunct="1">
              <a:defRPr/>
            </a:pPr>
            <a:r>
              <a:rPr lang="zh-CN" altLang="zh-CN" sz="2400" dirty="0"/>
              <a:t>无损压缩(Lossless compression)</a:t>
            </a:r>
            <a:r>
              <a:rPr lang="zh-CN" altLang="zh-CN" sz="1800" dirty="0"/>
              <a:t>：</a:t>
            </a:r>
            <a:r>
              <a:rPr lang="zh-CN" altLang="zh-CN" sz="2400" dirty="0"/>
              <a:t>原始数据可完全从压缩数据中恢复出来，即在压缩和解压缩过程中没有信息损失。</a:t>
            </a:r>
            <a:endParaRPr lang="en-US" altLang="zh-CN" sz="2400" dirty="0"/>
          </a:p>
          <a:p>
            <a:pPr lvl="1" eaLnBrk="1" hangingPunct="1">
              <a:buFont typeface="Wingdings" panose="05000000000000000000" pitchFamily="2" charset="2"/>
              <a:buChar char="Ø"/>
              <a:defRPr/>
            </a:pPr>
            <a:r>
              <a:rPr lang="zh-CN" altLang="zh-CN" sz="2200" dirty="0"/>
              <a:t>压缩比2:1左右</a:t>
            </a:r>
          </a:p>
          <a:p>
            <a:pPr lvl="1" eaLnBrk="1" hangingPunct="1">
              <a:defRPr/>
            </a:pPr>
            <a:endParaRPr lang="zh-CN" altLang="zh-CN" sz="2000" dirty="0"/>
          </a:p>
          <a:p>
            <a:pPr eaLnBrk="1" hangingPunct="1">
              <a:defRPr/>
            </a:pPr>
            <a:r>
              <a:rPr lang="zh-CN" altLang="zh-CN" sz="2400" dirty="0"/>
              <a:t>有损压缩(</a:t>
            </a:r>
            <a:r>
              <a:rPr lang="en-US" altLang="zh-CN" sz="2400" dirty="0">
                <a:cs typeface="Arial" panose="020B0604020202020204" pitchFamily="34" charset="0"/>
              </a:rPr>
              <a:t>Lossy compression</a:t>
            </a:r>
            <a:r>
              <a:rPr lang="zh-CN" altLang="zh-CN" sz="2400" dirty="0">
                <a:cs typeface="Arial" panose="020B0604020202020204" pitchFamily="34" charset="0"/>
              </a:rPr>
              <a:t>)</a:t>
            </a:r>
            <a:r>
              <a:rPr lang="zh-CN" altLang="zh-CN" sz="2400" dirty="0"/>
              <a:t> ：原始数据不能完全从压缩数据中恢复出来，即恢复数据只是在某种失真度下的近似。</a:t>
            </a:r>
            <a:endParaRPr lang="en-US" altLang="zh-CN" sz="2400" dirty="0"/>
          </a:p>
          <a:p>
            <a:pPr lvl="1" eaLnBrk="1" hangingPunct="1">
              <a:buFont typeface="Wingdings" panose="05000000000000000000" pitchFamily="2" charset="2"/>
              <a:buChar char="Ø"/>
              <a:defRPr/>
            </a:pPr>
            <a:r>
              <a:rPr lang="zh-CN" altLang="zh-CN" sz="2200" dirty="0"/>
              <a:t>压缩比2:1-1000:1；</a:t>
            </a:r>
            <a:r>
              <a:rPr lang="zh-CN" altLang="zh-CN" sz="2200" dirty="0">
                <a:solidFill>
                  <a:schemeClr val="tx1"/>
                </a:solidFill>
              </a:rPr>
              <a:t> </a:t>
            </a:r>
            <a:endParaRPr lang="en-US" altLang="zh-CN" sz="2200" dirty="0">
              <a:solidFill>
                <a:schemeClr val="tx1"/>
              </a:solidFill>
            </a:endParaRPr>
          </a:p>
          <a:p>
            <a:pPr lvl="1" eaLnBrk="1" hangingPunct="1">
              <a:buFont typeface="Wingdings" panose="05000000000000000000" pitchFamily="2" charset="2"/>
              <a:buChar char="Ø"/>
              <a:defRPr/>
            </a:pPr>
            <a:r>
              <a:rPr lang="zh-CN" altLang="zh-CN" sz="2400" dirty="0"/>
              <a:t>牺牲解码图像的准确度以换取压缩能力的增加</a:t>
            </a:r>
            <a:endParaRPr lang="en-US" altLang="zh-CN" sz="2400" dirty="0"/>
          </a:p>
          <a:p>
            <a:pPr lvl="1" eaLnBrk="1" hangingPunct="1">
              <a:buFont typeface="Wingdings" panose="05000000000000000000" pitchFamily="2" charset="2"/>
              <a:buChar char="Ø"/>
              <a:defRPr/>
            </a:pPr>
            <a:r>
              <a:rPr lang="zh-CN" altLang="zh-CN" sz="2400" dirty="0"/>
              <a:t>如果产生的失真可以容忍，则压缩能力的增加是有效的</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1">
            <a:extLst>
              <a:ext uri="{FF2B5EF4-FFF2-40B4-BE49-F238E27FC236}">
                <a16:creationId xmlns:a16="http://schemas.microsoft.com/office/drawing/2014/main" id="{61DF59F1-A9A8-4722-A5E7-6AC6575B2A25}"/>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84995" name="灯片编号占位符 3">
            <a:extLst>
              <a:ext uri="{FF2B5EF4-FFF2-40B4-BE49-F238E27FC236}">
                <a16:creationId xmlns:a16="http://schemas.microsoft.com/office/drawing/2014/main" id="{097A3FDE-1054-4C6C-AEFD-E3E82DCD7750}"/>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822D74E5-549C-4A3F-9315-A8DA37FE9249}" type="slidenum">
              <a:rPr lang="zh-CN" altLang="zh-CN" sz="1200">
                <a:solidFill>
                  <a:schemeClr val="tx1"/>
                </a:solidFill>
              </a:rPr>
              <a:pPr/>
              <a:t>70</a:t>
            </a:fld>
            <a:endParaRPr lang="zh-CN" altLang="zh-CN" sz="1200">
              <a:solidFill>
                <a:schemeClr val="tx1"/>
              </a:solidFill>
            </a:endParaRPr>
          </a:p>
        </p:txBody>
      </p:sp>
      <p:pic>
        <p:nvPicPr>
          <p:cNvPr id="84997" name="Picture 3" descr="未命名">
            <a:extLst>
              <a:ext uri="{FF2B5EF4-FFF2-40B4-BE49-F238E27FC236}">
                <a16:creationId xmlns:a16="http://schemas.microsoft.com/office/drawing/2014/main" id="{5C7BF852-B16D-40D7-B7D5-73E6FC3B6A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495800"/>
            <a:ext cx="10969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8" name="Picture 4">
            <a:extLst>
              <a:ext uri="{FF2B5EF4-FFF2-40B4-BE49-F238E27FC236}">
                <a16:creationId xmlns:a16="http://schemas.microsoft.com/office/drawing/2014/main" id="{D18527A9-F8A5-4235-8BCB-807CC799CD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75" y="339647"/>
            <a:ext cx="8991600" cy="606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5000" name="Object 6">
            <a:extLst>
              <a:ext uri="{FF2B5EF4-FFF2-40B4-BE49-F238E27FC236}">
                <a16:creationId xmlns:a16="http://schemas.microsoft.com/office/drawing/2014/main" id="{775B517E-9E0D-4FF3-9344-5112000FFB7B}"/>
              </a:ext>
            </a:extLst>
          </p:cNvPr>
          <p:cNvGraphicFramePr>
            <a:graphicFrameLocks noChangeAspect="1"/>
          </p:cNvGraphicFramePr>
          <p:nvPr>
            <p:extLst>
              <p:ext uri="{D42A27DB-BD31-4B8C-83A1-F6EECF244321}">
                <p14:modId xmlns:p14="http://schemas.microsoft.com/office/powerpoint/2010/main" val="3215117133"/>
              </p:ext>
            </p:extLst>
          </p:nvPr>
        </p:nvGraphicFramePr>
        <p:xfrm>
          <a:off x="190390" y="6400722"/>
          <a:ext cx="8572500" cy="365125"/>
        </p:xfrm>
        <a:graphic>
          <a:graphicData uri="http://schemas.openxmlformats.org/presentationml/2006/ole">
            <mc:AlternateContent xmlns:mc="http://schemas.openxmlformats.org/markup-compatibility/2006">
              <mc:Choice xmlns:v="urn:schemas-microsoft-com:vml" Requires="v">
                <p:oleObj spid="_x0000_s63556" r:id="rId6" imgW="5359400" imgH="228600" progId="Equation.3">
                  <p:embed/>
                </p:oleObj>
              </mc:Choice>
              <mc:Fallback>
                <p:oleObj r:id="rId6" imgW="5359400" imgH="228600" progId="Equation.3">
                  <p:embed/>
                  <p:pic>
                    <p:nvPicPr>
                      <p:cNvPr id="85000" name="Object 6">
                        <a:extLst>
                          <a:ext uri="{FF2B5EF4-FFF2-40B4-BE49-F238E27FC236}">
                            <a16:creationId xmlns:a16="http://schemas.microsoft.com/office/drawing/2014/main" id="{775B517E-9E0D-4FF3-9344-5112000FFB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390" y="6400722"/>
                        <a:ext cx="8572500" cy="365125"/>
                      </a:xfrm>
                      <a:prstGeom prst="rect">
                        <a:avLst/>
                      </a:prstGeom>
                      <a:solidFill>
                        <a:srgbClr val="CCFFCC"/>
                      </a:solidFill>
                      <a:ln w="9525">
                        <a:solidFill>
                          <a:schemeClr val="tx1"/>
                        </a:solidFill>
                        <a:miter lim="800000"/>
                        <a:headEnd/>
                        <a:tailEnd/>
                      </a:ln>
                    </p:spPr>
                  </p:pic>
                </p:oleObj>
              </mc:Fallback>
            </mc:AlternateContent>
          </a:graphicData>
        </a:graphic>
      </p:graphicFrame>
      <p:pic>
        <p:nvPicPr>
          <p:cNvPr id="85001" name="Picture 7" descr="未命名">
            <a:extLst>
              <a:ext uri="{FF2B5EF4-FFF2-40B4-BE49-F238E27FC236}">
                <a16:creationId xmlns:a16="http://schemas.microsoft.com/office/drawing/2014/main" id="{C6241BEE-6211-487A-A157-5AEDA808AB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950" y="0"/>
            <a:ext cx="205105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5" name="Text Box 11">
            <a:extLst>
              <a:ext uri="{FF2B5EF4-FFF2-40B4-BE49-F238E27FC236}">
                <a16:creationId xmlns:a16="http://schemas.microsoft.com/office/drawing/2014/main" id="{B78B802D-32FC-477C-B724-C7DC16CEC25C}"/>
              </a:ext>
            </a:extLst>
          </p:cNvPr>
          <p:cNvSpPr txBox="1">
            <a:spLocks noChangeArrowheads="1"/>
          </p:cNvSpPr>
          <p:nvPr/>
        </p:nvSpPr>
        <p:spPr bwMode="auto">
          <a:xfrm>
            <a:off x="0" y="-3174"/>
            <a:ext cx="5714968" cy="36933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marL="285750" indent="-285750" eaLnBrk="1" hangingPunct="1">
              <a:spcBef>
                <a:spcPct val="50000"/>
              </a:spcBef>
              <a:buFont typeface="Wingdings" panose="05000000000000000000" pitchFamily="2" charset="2"/>
              <a:buChar char="n"/>
            </a:pPr>
            <a:r>
              <a:rPr lang="zh-CN" altLang="en-US" sz="1800">
                <a:solidFill>
                  <a:schemeClr val="tx1"/>
                </a:solidFill>
              </a:rPr>
              <a:t>有损预测编码举例：</a:t>
            </a:r>
            <a:r>
              <a:rPr lang="zh-CN" altLang="zh-CN" sz="1800">
                <a:solidFill>
                  <a:schemeClr val="tx1"/>
                </a:solidFill>
              </a:rPr>
              <a:t>增量调制</a:t>
            </a:r>
            <a:r>
              <a:rPr lang="en-US" altLang="zh-CN" sz="1800">
                <a:solidFill>
                  <a:schemeClr val="tx1"/>
                </a:solidFill>
              </a:rPr>
              <a:t> (</a:t>
            </a:r>
            <a:r>
              <a:rPr lang="zh-CN" altLang="zh-CN" sz="1800">
                <a:solidFill>
                  <a:schemeClr val="tx1"/>
                </a:solidFill>
              </a:rPr>
              <a:t>Delta Modulation</a:t>
            </a:r>
            <a:r>
              <a:rPr lang="en-US" altLang="zh-CN" sz="1800">
                <a:solidFill>
                  <a:schemeClr val="tx1"/>
                </a:solidFill>
              </a:rPr>
              <a:t>)</a:t>
            </a:r>
            <a:endParaRPr lang="zh-CN" altLang="zh-CN" sz="1800">
              <a:solidFill>
                <a:schemeClr val="tx1"/>
              </a:solidFill>
            </a:endParaRPr>
          </a:p>
        </p:txBody>
      </p:sp>
      <p:sp>
        <p:nvSpPr>
          <p:cNvPr id="2" name="矩形 1">
            <a:extLst>
              <a:ext uri="{FF2B5EF4-FFF2-40B4-BE49-F238E27FC236}">
                <a16:creationId xmlns:a16="http://schemas.microsoft.com/office/drawing/2014/main" id="{D15DE6E1-A8A1-4D58-82FD-C333D8F6C1F1}"/>
              </a:ext>
            </a:extLst>
          </p:cNvPr>
          <p:cNvSpPr/>
          <p:nvPr/>
        </p:nvSpPr>
        <p:spPr bwMode="auto">
          <a:xfrm>
            <a:off x="201244" y="389145"/>
            <a:ext cx="7086530" cy="244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pic>
        <p:nvPicPr>
          <p:cNvPr id="84996" name="Picture 2" descr="未命名">
            <a:extLst>
              <a:ext uri="{FF2B5EF4-FFF2-40B4-BE49-F238E27FC236}">
                <a16:creationId xmlns:a16="http://schemas.microsoft.com/office/drawing/2014/main" id="{CF30DD93-1C4F-49FC-8D44-3C3396EC3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9145"/>
            <a:ext cx="9144000" cy="23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5004" name="Object 10">
            <a:extLst>
              <a:ext uri="{FF2B5EF4-FFF2-40B4-BE49-F238E27FC236}">
                <a16:creationId xmlns:a16="http://schemas.microsoft.com/office/drawing/2014/main" id="{F1DAC2C0-54FF-4BFF-BDE2-3F8F988044EB}"/>
              </a:ext>
            </a:extLst>
          </p:cNvPr>
          <p:cNvGraphicFramePr>
            <a:graphicFrameLocks noChangeAspect="1"/>
          </p:cNvGraphicFramePr>
          <p:nvPr>
            <p:extLst>
              <p:ext uri="{D42A27DB-BD31-4B8C-83A1-F6EECF244321}">
                <p14:modId xmlns:p14="http://schemas.microsoft.com/office/powerpoint/2010/main" val="583393348"/>
              </p:ext>
            </p:extLst>
          </p:nvPr>
        </p:nvGraphicFramePr>
        <p:xfrm>
          <a:off x="5308649" y="1219258"/>
          <a:ext cx="1712913" cy="957262"/>
        </p:xfrm>
        <a:graphic>
          <a:graphicData uri="http://schemas.openxmlformats.org/presentationml/2006/ole">
            <mc:AlternateContent xmlns:mc="http://schemas.openxmlformats.org/markup-compatibility/2006">
              <mc:Choice xmlns:v="urn:schemas-microsoft-com:vml" Requires="v">
                <p:oleObj spid="_x0000_s63557" r:id="rId9" imgW="1423018" imgH="686098" progId="Equation.3">
                  <p:embed/>
                </p:oleObj>
              </mc:Choice>
              <mc:Fallback>
                <p:oleObj r:id="rId9" imgW="1423018" imgH="686098" progId="Equation.3">
                  <p:embed/>
                  <p:pic>
                    <p:nvPicPr>
                      <p:cNvPr id="85004" name="Object 10">
                        <a:extLst>
                          <a:ext uri="{FF2B5EF4-FFF2-40B4-BE49-F238E27FC236}">
                            <a16:creationId xmlns:a16="http://schemas.microsoft.com/office/drawing/2014/main" id="{F1DAC2C0-54FF-4BFF-BDE2-3F8F988044E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8649" y="1219258"/>
                        <a:ext cx="1712913" cy="957262"/>
                      </a:xfrm>
                      <a:prstGeom prst="rect">
                        <a:avLst/>
                      </a:prstGeom>
                      <a:solidFill>
                        <a:srgbClr val="FFFF99"/>
                      </a:solidFill>
                      <a:ln w="9525">
                        <a:solidFill>
                          <a:schemeClr val="tx1"/>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16" name="Object 6">
                <a:extLst>
                  <a:ext uri="{FF2B5EF4-FFF2-40B4-BE49-F238E27FC236}">
                    <a16:creationId xmlns:a16="http://schemas.microsoft.com/office/drawing/2014/main" id="{C342637F-788F-44E4-83E4-B4A7C1527C75}"/>
                  </a:ext>
                </a:extLst>
              </p:cNvPr>
              <p:cNvSpPr txBox="1"/>
              <p:nvPr/>
            </p:nvSpPr>
            <p:spPr bwMode="auto">
              <a:xfrm>
                <a:off x="442307" y="1219258"/>
                <a:ext cx="4516428" cy="551527"/>
              </a:xfrm>
              <a:prstGeom prst="rect">
                <a:avLst/>
              </a:prstGeom>
              <a:solidFill>
                <a:srgbClr val="FFFF99"/>
              </a:solidFill>
              <a:ln w="3175">
                <a:solidFill>
                  <a:srgbClr val="800080"/>
                </a:solidFill>
                <a:miter lim="800000"/>
                <a:headEnd/>
                <a:tailEnd/>
              </a:ln>
              <a:effectLst/>
              <a:extLst/>
            </p:spPr>
            <p:txBody>
              <a:bodyPr>
                <a:noAutofit/>
              </a:bodyPr>
              <a:lstStyle/>
              <a:p>
                <a:pPr marL="342900" indent="-342900">
                  <a:buFont typeface="Wingdings" panose="05000000000000000000" pitchFamily="2" charset="2"/>
                  <a:buChar char="Ø"/>
                </a:pPr>
                <a14:m>
                  <m:oMath xmlns:m="http://schemas.openxmlformats.org/officeDocument/2006/math">
                    <m:r>
                      <a:rPr lang="zh-CN" altLang="en-US" i="1">
                        <a:solidFill>
                          <a:srgbClr val="000000"/>
                        </a:solidFill>
                        <a:latin typeface="Cambria Math" panose="02040503050406030204" pitchFamily="18" charset="0"/>
                      </a:rPr>
                      <m:t>选取</m:t>
                    </m:r>
                    <m:r>
                      <a:rPr lang="zh-CN" altLang="en-US" i="1" smtClean="0">
                        <a:solidFill>
                          <a:srgbClr val="000000"/>
                        </a:solidFill>
                        <a:latin typeface="Cambria Math" panose="02040503050406030204" pitchFamily="18" charset="0"/>
                      </a:rPr>
                      <m:t>：</m:t>
                    </m:r>
                    <m:sSub>
                      <m:sSubPr>
                        <m:ctrlPr>
                          <a:rPr lang="zh-CN" altLang="en-US" i="1" smtClean="0">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sub>
                        </m:sSub>
                      </m:e>
                    </m:nary>
                  </m:oMath>
                </a14:m>
                <a:r>
                  <a:rPr lang="en-US" altLang="zh-CN"/>
                  <a:t>=1</a:t>
                </a:r>
                <a14:m>
                  <m:oMath xmlns:m="http://schemas.openxmlformats.org/officeDocument/2006/math">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𝑓</m:t>
                            </m:r>
                          </m:e>
                        </m:acc>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Sub>
                  </m:oMath>
                </a14:m>
                <a:endParaRPr lang="zh-CN" altLang="en-US"/>
              </a:p>
            </p:txBody>
          </p:sp>
        </mc:Choice>
        <mc:Fallback xmlns="">
          <p:sp>
            <p:nvSpPr>
              <p:cNvPr id="16" name="Object 6">
                <a:extLst>
                  <a:ext uri="{FF2B5EF4-FFF2-40B4-BE49-F238E27FC236}">
                    <a16:creationId xmlns:a16="http://schemas.microsoft.com/office/drawing/2014/main" id="{C342637F-788F-44E4-83E4-B4A7C1527C75}"/>
                  </a:ext>
                </a:extLst>
              </p:cNvPr>
              <p:cNvSpPr txBox="1">
                <a:spLocks noRot="1" noChangeAspect="1" noMove="1" noResize="1" noEditPoints="1" noAdjustHandles="1" noChangeArrowheads="1" noChangeShapeType="1" noTextEdit="1"/>
              </p:cNvSpPr>
              <p:nvPr/>
            </p:nvSpPr>
            <p:spPr bwMode="auto">
              <a:xfrm>
                <a:off x="442307" y="1219258"/>
                <a:ext cx="4516428" cy="551527"/>
              </a:xfrm>
              <a:prstGeom prst="rect">
                <a:avLst/>
              </a:prstGeom>
              <a:blipFill>
                <a:blip r:embed="rId11"/>
                <a:stretch>
                  <a:fillRect l="-1215" t="-83516" b="-109890"/>
                </a:stretch>
              </a:blipFill>
              <a:ln w="3175">
                <a:solidFill>
                  <a:srgbClr val="800080"/>
                </a:solidFill>
                <a:miter lim="800000"/>
                <a:headEnd/>
                <a:tailEnd/>
              </a:ln>
              <a:effectLst/>
              <a:extLst/>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C9774E70-E149-429B-87A9-71B5B3E5863C}"/>
              </a:ext>
            </a:extLst>
          </p:cNvPr>
          <p:cNvSpPr/>
          <p:nvPr/>
        </p:nvSpPr>
        <p:spPr bwMode="auto">
          <a:xfrm>
            <a:off x="7543800" y="3962386"/>
            <a:ext cx="1447800" cy="1523960"/>
          </a:xfrm>
          <a:prstGeom prst="rect">
            <a:avLst/>
          </a:prstGeom>
          <a:solidFill>
            <a:schemeClr val="accent1">
              <a:lumMod val="60000"/>
              <a:lumOff val="4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graphicFrame>
        <p:nvGraphicFramePr>
          <p:cNvPr id="85002" name="Object 8">
            <a:extLst>
              <a:ext uri="{FF2B5EF4-FFF2-40B4-BE49-F238E27FC236}">
                <a16:creationId xmlns:a16="http://schemas.microsoft.com/office/drawing/2014/main" id="{579B7754-7929-4A29-BC5D-C5CE223E962D}"/>
              </a:ext>
            </a:extLst>
          </p:cNvPr>
          <p:cNvGraphicFramePr>
            <a:graphicFrameLocks noChangeAspect="1"/>
          </p:cNvGraphicFramePr>
          <p:nvPr>
            <p:extLst>
              <p:ext uri="{D42A27DB-BD31-4B8C-83A1-F6EECF244321}">
                <p14:modId xmlns:p14="http://schemas.microsoft.com/office/powerpoint/2010/main" val="1731010946"/>
              </p:ext>
            </p:extLst>
          </p:nvPr>
        </p:nvGraphicFramePr>
        <p:xfrm>
          <a:off x="7665955" y="4184440"/>
          <a:ext cx="1195387" cy="412750"/>
        </p:xfrm>
        <a:graphic>
          <a:graphicData uri="http://schemas.openxmlformats.org/presentationml/2006/ole">
            <mc:AlternateContent xmlns:mc="http://schemas.openxmlformats.org/markup-compatibility/2006">
              <mc:Choice xmlns:v="urn:schemas-microsoft-com:vml" Requires="v">
                <p:oleObj spid="_x0000_s63558" r:id="rId12" imgW="698500" imgH="254000" progId="Equation.3">
                  <p:embed/>
                </p:oleObj>
              </mc:Choice>
              <mc:Fallback>
                <p:oleObj r:id="rId12" imgW="698500" imgH="254000" progId="Equation.3">
                  <p:embed/>
                  <p:pic>
                    <p:nvPicPr>
                      <p:cNvPr id="85002" name="Object 8">
                        <a:extLst>
                          <a:ext uri="{FF2B5EF4-FFF2-40B4-BE49-F238E27FC236}">
                            <a16:creationId xmlns:a16="http://schemas.microsoft.com/office/drawing/2014/main" id="{579B7754-7929-4A29-BC5D-C5CE223E962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5955" y="4184440"/>
                        <a:ext cx="1195387" cy="412750"/>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85003" name="Object 9">
            <a:extLst>
              <a:ext uri="{FF2B5EF4-FFF2-40B4-BE49-F238E27FC236}">
                <a16:creationId xmlns:a16="http://schemas.microsoft.com/office/drawing/2014/main" id="{F3A56A47-C8B5-43E3-BCE2-184BE45B3EC8}"/>
              </a:ext>
            </a:extLst>
          </p:cNvPr>
          <p:cNvGraphicFramePr>
            <a:graphicFrameLocks noChangeAspect="1"/>
          </p:cNvGraphicFramePr>
          <p:nvPr>
            <p:extLst>
              <p:ext uri="{D42A27DB-BD31-4B8C-83A1-F6EECF244321}">
                <p14:modId xmlns:p14="http://schemas.microsoft.com/office/powerpoint/2010/main" val="2950114919"/>
              </p:ext>
            </p:extLst>
          </p:nvPr>
        </p:nvGraphicFramePr>
        <p:xfrm>
          <a:off x="7665955" y="4879831"/>
          <a:ext cx="1195387" cy="412750"/>
        </p:xfrm>
        <a:graphic>
          <a:graphicData uri="http://schemas.openxmlformats.org/presentationml/2006/ole">
            <mc:AlternateContent xmlns:mc="http://schemas.openxmlformats.org/markup-compatibility/2006">
              <mc:Choice xmlns:v="urn:schemas-microsoft-com:vml" Requires="v">
                <p:oleObj spid="_x0000_s63559" r:id="rId14" imgW="736280" imgH="253890" progId="Equation.3">
                  <p:embed/>
                </p:oleObj>
              </mc:Choice>
              <mc:Fallback>
                <p:oleObj r:id="rId14" imgW="736280" imgH="253890" progId="Equation.3">
                  <p:embed/>
                  <p:pic>
                    <p:nvPicPr>
                      <p:cNvPr id="85003" name="Object 9">
                        <a:extLst>
                          <a:ext uri="{FF2B5EF4-FFF2-40B4-BE49-F238E27FC236}">
                            <a16:creationId xmlns:a16="http://schemas.microsoft.com/office/drawing/2014/main" id="{F3A56A47-C8B5-43E3-BCE2-184BE45B3EC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65955" y="4879831"/>
                        <a:ext cx="1195387" cy="412750"/>
                      </a:xfrm>
                      <a:prstGeom prst="rect">
                        <a:avLst/>
                      </a:prstGeom>
                      <a:solidFill>
                        <a:srgbClr val="FFFF99"/>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97403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5004"/>
                                        </p:tgtEl>
                                      </p:cBhvr>
                                    </p:animEffect>
                                    <p:set>
                                      <p:cBhvr>
                                        <p:cTn id="10" dur="1" fill="hold">
                                          <p:stCondLst>
                                            <p:cond delay="499"/>
                                          </p:stCondLst>
                                        </p:cTn>
                                        <p:tgtEl>
                                          <p:spTgt spid="8500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84996"/>
                                        </p:tgtEl>
                                      </p:cBhvr>
                                    </p:animEffect>
                                    <p:set>
                                      <p:cBhvr>
                                        <p:cTn id="13" dur="1" fill="hold">
                                          <p:stCondLst>
                                            <p:cond delay="499"/>
                                          </p:stCondLst>
                                        </p:cTn>
                                        <p:tgtEl>
                                          <p:spTgt spid="849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1">
            <a:extLst>
              <a:ext uri="{FF2B5EF4-FFF2-40B4-BE49-F238E27FC236}">
                <a16:creationId xmlns:a16="http://schemas.microsoft.com/office/drawing/2014/main" id="{4DF12891-82AB-432D-9B8C-C5C0993F7F57}"/>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86019" name="灯片编号占位符 3">
            <a:extLst>
              <a:ext uri="{FF2B5EF4-FFF2-40B4-BE49-F238E27FC236}">
                <a16:creationId xmlns:a16="http://schemas.microsoft.com/office/drawing/2014/main" id="{30A24954-7A66-44FC-9221-89DD28C7B45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9FD05128-FB24-4BEC-A245-C5D6C9CC8F65}" type="slidenum">
              <a:rPr lang="zh-CN" altLang="zh-CN" sz="1200">
                <a:solidFill>
                  <a:schemeClr val="tx1"/>
                </a:solidFill>
              </a:rPr>
              <a:pPr/>
              <a:t>71</a:t>
            </a:fld>
            <a:endParaRPr lang="zh-CN" altLang="zh-CN" sz="1200">
              <a:solidFill>
                <a:schemeClr val="tx1"/>
              </a:solidFill>
            </a:endParaRPr>
          </a:p>
        </p:txBody>
      </p:sp>
      <p:pic>
        <p:nvPicPr>
          <p:cNvPr id="86020" name="Picture 2" descr="未命名">
            <a:extLst>
              <a:ext uri="{FF2B5EF4-FFF2-40B4-BE49-F238E27FC236}">
                <a16:creationId xmlns:a16="http://schemas.microsoft.com/office/drawing/2014/main" id="{7850FCAA-FFA9-4D1C-B079-03FF29CD4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3">
            <a:extLst>
              <a:ext uri="{FF2B5EF4-FFF2-40B4-BE49-F238E27FC236}">
                <a16:creationId xmlns:a16="http://schemas.microsoft.com/office/drawing/2014/main" id="{2A308499-9BAA-468A-B86D-F331D578B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601663"/>
            <a:ext cx="4822825"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022" name="Picture 4">
            <a:extLst>
              <a:ext uri="{FF2B5EF4-FFF2-40B4-BE49-F238E27FC236}">
                <a16:creationId xmlns:a16="http://schemas.microsoft.com/office/drawing/2014/main" id="{369AE200-0BB0-4BD9-B89C-12DCA6FFD6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76200"/>
            <a:ext cx="6324600" cy="50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3" name="Rectangle 5">
            <a:extLst>
              <a:ext uri="{FF2B5EF4-FFF2-40B4-BE49-F238E27FC236}">
                <a16:creationId xmlns:a16="http://schemas.microsoft.com/office/drawing/2014/main" id="{1B4C843A-E014-452E-B53B-D2E0D8FA094D}"/>
              </a:ext>
            </a:extLst>
          </p:cNvPr>
          <p:cNvSpPr>
            <a:spLocks noChangeArrowheads="1"/>
          </p:cNvSpPr>
          <p:nvPr/>
        </p:nvSpPr>
        <p:spPr bwMode="auto">
          <a:xfrm>
            <a:off x="152400" y="3048000"/>
            <a:ext cx="2290763" cy="3762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8-bit 256</a:t>
            </a:r>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a:t>
            </a:r>
            <a:r>
              <a:rPr lang="en-US" altLang="zh-CN" sz="1800">
                <a:solidFill>
                  <a:schemeClr val="tx1"/>
                </a:solidFill>
                <a:latin typeface="Tahoma" panose="020B0604030504040204" pitchFamily="34" charset="0"/>
                <a:ea typeface="PMingLiU" panose="02020500000000000000" pitchFamily="18" charset="-120"/>
              </a:rPr>
              <a:t>256 image</a:t>
            </a:r>
          </a:p>
        </p:txBody>
      </p:sp>
      <p:graphicFrame>
        <p:nvGraphicFramePr>
          <p:cNvPr id="86024" name="Object 6">
            <a:extLst>
              <a:ext uri="{FF2B5EF4-FFF2-40B4-BE49-F238E27FC236}">
                <a16:creationId xmlns:a16="http://schemas.microsoft.com/office/drawing/2014/main" id="{2A334842-F72D-473C-AC2F-9D06F6074AF3}"/>
              </a:ext>
            </a:extLst>
          </p:cNvPr>
          <p:cNvGraphicFramePr>
            <a:graphicFrameLocks noChangeAspect="1"/>
          </p:cNvGraphicFramePr>
          <p:nvPr>
            <p:extLst>
              <p:ext uri="{D42A27DB-BD31-4B8C-83A1-F6EECF244321}">
                <p14:modId xmlns:p14="http://schemas.microsoft.com/office/powerpoint/2010/main" val="3898974341"/>
              </p:ext>
            </p:extLst>
          </p:nvPr>
        </p:nvGraphicFramePr>
        <p:xfrm>
          <a:off x="34925" y="3995665"/>
          <a:ext cx="2403475" cy="384175"/>
        </p:xfrm>
        <a:graphic>
          <a:graphicData uri="http://schemas.openxmlformats.org/presentationml/2006/ole">
            <mc:AlternateContent xmlns:mc="http://schemas.openxmlformats.org/markup-compatibility/2006">
              <mc:Choice xmlns:v="urn:schemas-microsoft-com:vml" Requires="v">
                <p:oleObj spid="_x0000_s29295" r:id="rId6" imgW="1511300" imgH="241300" progId="Equation.3">
                  <p:embed/>
                </p:oleObj>
              </mc:Choice>
              <mc:Fallback>
                <p:oleObj r:id="rId6" imgW="1511300" imgH="2413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 y="3995665"/>
                        <a:ext cx="2403475" cy="384175"/>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86025" name="Object 7">
            <a:extLst>
              <a:ext uri="{FF2B5EF4-FFF2-40B4-BE49-F238E27FC236}">
                <a16:creationId xmlns:a16="http://schemas.microsoft.com/office/drawing/2014/main" id="{3CA8776C-1675-47AD-AD69-581FDD4542DF}"/>
              </a:ext>
            </a:extLst>
          </p:cNvPr>
          <p:cNvGraphicFramePr>
            <a:graphicFrameLocks noChangeAspect="1"/>
          </p:cNvGraphicFramePr>
          <p:nvPr>
            <p:extLst>
              <p:ext uri="{D42A27DB-BD31-4B8C-83A1-F6EECF244321}">
                <p14:modId xmlns:p14="http://schemas.microsoft.com/office/powerpoint/2010/main" val="3133906010"/>
              </p:ext>
            </p:extLst>
          </p:nvPr>
        </p:nvGraphicFramePr>
        <p:xfrm>
          <a:off x="33338" y="4489378"/>
          <a:ext cx="3776662" cy="384175"/>
        </p:xfrm>
        <a:graphic>
          <a:graphicData uri="http://schemas.openxmlformats.org/presentationml/2006/ole">
            <mc:AlternateContent xmlns:mc="http://schemas.openxmlformats.org/markup-compatibility/2006">
              <mc:Choice xmlns:v="urn:schemas-microsoft-com:vml" Requires="v">
                <p:oleObj spid="_x0000_s29296" r:id="rId8" imgW="2374900" imgH="241300" progId="Equation.3">
                  <p:embed/>
                </p:oleObj>
              </mc:Choice>
              <mc:Fallback>
                <p:oleObj r:id="rId8" imgW="2374900" imgH="2413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38" y="4489378"/>
                        <a:ext cx="3776662" cy="384175"/>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86026" name="Object 8">
            <a:extLst>
              <a:ext uri="{FF2B5EF4-FFF2-40B4-BE49-F238E27FC236}">
                <a16:creationId xmlns:a16="http://schemas.microsoft.com/office/drawing/2014/main" id="{DDD973C8-5D06-4FEC-BB31-0F31C184E20B}"/>
              </a:ext>
            </a:extLst>
          </p:cNvPr>
          <p:cNvGraphicFramePr>
            <a:graphicFrameLocks noChangeAspect="1"/>
          </p:cNvGraphicFramePr>
          <p:nvPr>
            <p:extLst>
              <p:ext uri="{D42A27DB-BD31-4B8C-83A1-F6EECF244321}">
                <p14:modId xmlns:p14="http://schemas.microsoft.com/office/powerpoint/2010/main" val="2440928927"/>
              </p:ext>
            </p:extLst>
          </p:nvPr>
        </p:nvGraphicFramePr>
        <p:xfrm>
          <a:off x="30163" y="4986265"/>
          <a:ext cx="5837237" cy="384175"/>
        </p:xfrm>
        <a:graphic>
          <a:graphicData uri="http://schemas.openxmlformats.org/presentationml/2006/ole">
            <mc:AlternateContent xmlns:mc="http://schemas.openxmlformats.org/markup-compatibility/2006">
              <mc:Choice xmlns:v="urn:schemas-microsoft-com:vml" Requires="v">
                <p:oleObj spid="_x0000_s29297" r:id="rId10" imgW="3668708" imgH="241195" progId="Equation.3">
                  <p:embed/>
                </p:oleObj>
              </mc:Choice>
              <mc:Fallback>
                <p:oleObj r:id="rId10" imgW="3668708" imgH="241195"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63" y="4986265"/>
                        <a:ext cx="5837237" cy="384175"/>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86027" name="Object 9">
            <a:extLst>
              <a:ext uri="{FF2B5EF4-FFF2-40B4-BE49-F238E27FC236}">
                <a16:creationId xmlns:a16="http://schemas.microsoft.com/office/drawing/2014/main" id="{BB196E29-0337-4D39-A8BE-A131D6A6D43A}"/>
              </a:ext>
            </a:extLst>
          </p:cNvPr>
          <p:cNvGraphicFramePr>
            <a:graphicFrameLocks noChangeAspect="1"/>
          </p:cNvGraphicFramePr>
          <p:nvPr>
            <p:extLst>
              <p:ext uri="{D42A27DB-BD31-4B8C-83A1-F6EECF244321}">
                <p14:modId xmlns:p14="http://schemas.microsoft.com/office/powerpoint/2010/main" val="2542719140"/>
              </p:ext>
            </p:extLst>
          </p:nvPr>
        </p:nvGraphicFramePr>
        <p:xfrm>
          <a:off x="38100" y="5443465"/>
          <a:ext cx="3695700" cy="728663"/>
        </p:xfrm>
        <a:graphic>
          <a:graphicData uri="http://schemas.openxmlformats.org/presentationml/2006/ole">
            <mc:AlternateContent xmlns:mc="http://schemas.openxmlformats.org/markup-compatibility/2006">
              <mc:Choice xmlns:v="urn:schemas-microsoft-com:vml" Requires="v">
                <p:oleObj spid="_x0000_s29298" r:id="rId12" imgW="2325109" imgH="457399" progId="Equation.3">
                  <p:embed/>
                </p:oleObj>
              </mc:Choice>
              <mc:Fallback>
                <p:oleObj r:id="rId12" imgW="2325109" imgH="457399"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 y="5443465"/>
                        <a:ext cx="3695700" cy="728663"/>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86028" name="Object 10">
            <a:extLst>
              <a:ext uri="{FF2B5EF4-FFF2-40B4-BE49-F238E27FC236}">
                <a16:creationId xmlns:a16="http://schemas.microsoft.com/office/drawing/2014/main" id="{BB0F257B-F683-4362-BBFF-3BDEDB17495B}"/>
              </a:ext>
            </a:extLst>
          </p:cNvPr>
          <p:cNvGraphicFramePr>
            <a:graphicFrameLocks noChangeAspect="1"/>
          </p:cNvGraphicFramePr>
          <p:nvPr>
            <p:extLst>
              <p:ext uri="{D42A27DB-BD31-4B8C-83A1-F6EECF244321}">
                <p14:modId xmlns:p14="http://schemas.microsoft.com/office/powerpoint/2010/main" val="397180234"/>
              </p:ext>
            </p:extLst>
          </p:nvPr>
        </p:nvGraphicFramePr>
        <p:xfrm>
          <a:off x="3810000" y="5443465"/>
          <a:ext cx="3070225" cy="730323"/>
        </p:xfrm>
        <a:graphic>
          <a:graphicData uri="http://schemas.openxmlformats.org/presentationml/2006/ole">
            <mc:AlternateContent xmlns:mc="http://schemas.openxmlformats.org/markup-compatibility/2006">
              <mc:Choice xmlns:v="urn:schemas-microsoft-com:vml" Requires="v">
                <p:oleObj spid="_x0000_s29299" r:id="rId14" imgW="1930400" imgH="431800" progId="Equation.3">
                  <p:embed/>
                </p:oleObj>
              </mc:Choice>
              <mc:Fallback>
                <p:oleObj r:id="rId14" imgW="1930400" imgH="4318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0" y="5443465"/>
                        <a:ext cx="3070225" cy="730323"/>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86029" name="Object 11">
            <a:extLst>
              <a:ext uri="{FF2B5EF4-FFF2-40B4-BE49-F238E27FC236}">
                <a16:creationId xmlns:a16="http://schemas.microsoft.com/office/drawing/2014/main" id="{1F8C7625-EEF1-4A28-88C2-B02806F66986}"/>
              </a:ext>
            </a:extLst>
          </p:cNvPr>
          <p:cNvGraphicFramePr>
            <a:graphicFrameLocks noChangeAspect="1"/>
          </p:cNvGraphicFramePr>
          <p:nvPr/>
        </p:nvGraphicFramePr>
        <p:xfrm>
          <a:off x="4876800" y="2209800"/>
          <a:ext cx="909638" cy="365125"/>
        </p:xfrm>
        <a:graphic>
          <a:graphicData uri="http://schemas.openxmlformats.org/presentationml/2006/ole">
            <mc:AlternateContent xmlns:mc="http://schemas.openxmlformats.org/markup-compatibility/2006">
              <mc:Choice xmlns:v="urn:schemas-microsoft-com:vml" Requires="v">
                <p:oleObj spid="_x0000_s29300" r:id="rId16" imgW="571748" imgH="228699" progId="Equation.3">
                  <p:embed/>
                </p:oleObj>
              </mc:Choice>
              <mc:Fallback>
                <p:oleObj r:id="rId16" imgW="571748" imgH="228699"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6800" y="2209800"/>
                        <a:ext cx="909638" cy="365125"/>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86030" name="Object 12">
            <a:extLst>
              <a:ext uri="{FF2B5EF4-FFF2-40B4-BE49-F238E27FC236}">
                <a16:creationId xmlns:a16="http://schemas.microsoft.com/office/drawing/2014/main" id="{C13C7D09-54FE-40C7-8DA7-847AAA164B31}"/>
              </a:ext>
            </a:extLst>
          </p:cNvPr>
          <p:cNvGraphicFramePr>
            <a:graphicFrameLocks noChangeAspect="1"/>
          </p:cNvGraphicFramePr>
          <p:nvPr/>
        </p:nvGraphicFramePr>
        <p:xfrm>
          <a:off x="4886325" y="4648200"/>
          <a:ext cx="890588" cy="365125"/>
        </p:xfrm>
        <a:graphic>
          <a:graphicData uri="http://schemas.openxmlformats.org/presentationml/2006/ole">
            <mc:AlternateContent xmlns:mc="http://schemas.openxmlformats.org/markup-compatibility/2006">
              <mc:Choice xmlns:v="urn:schemas-microsoft-com:vml" Requires="v">
                <p:oleObj spid="_x0000_s29301" r:id="rId18" imgW="559285" imgH="228799" progId="Equation.3">
                  <p:embed/>
                </p:oleObj>
              </mc:Choice>
              <mc:Fallback>
                <p:oleObj r:id="rId18" imgW="559285" imgH="228799" progId="Equation.3">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86325" y="4648200"/>
                        <a:ext cx="890588" cy="365125"/>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86031" name="Object 13">
            <a:extLst>
              <a:ext uri="{FF2B5EF4-FFF2-40B4-BE49-F238E27FC236}">
                <a16:creationId xmlns:a16="http://schemas.microsoft.com/office/drawing/2014/main" id="{BDAEBEE2-255F-44B9-9DF4-7EB498598208}"/>
              </a:ext>
            </a:extLst>
          </p:cNvPr>
          <p:cNvGraphicFramePr>
            <a:graphicFrameLocks noChangeAspect="1"/>
          </p:cNvGraphicFramePr>
          <p:nvPr/>
        </p:nvGraphicFramePr>
        <p:xfrm>
          <a:off x="7939088" y="2209800"/>
          <a:ext cx="889000" cy="365125"/>
        </p:xfrm>
        <a:graphic>
          <a:graphicData uri="http://schemas.openxmlformats.org/presentationml/2006/ole">
            <mc:AlternateContent xmlns:mc="http://schemas.openxmlformats.org/markup-compatibility/2006">
              <mc:Choice xmlns:v="urn:schemas-microsoft-com:vml" Requires="v">
                <p:oleObj spid="_x0000_s29302" r:id="rId20" imgW="559285" imgH="228799" progId="Equation.3">
                  <p:embed/>
                </p:oleObj>
              </mc:Choice>
              <mc:Fallback>
                <p:oleObj r:id="rId20" imgW="559285" imgH="228799" progId="Equation.3">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939088" y="2209800"/>
                        <a:ext cx="889000" cy="365125"/>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86032" name="Object 14">
            <a:extLst>
              <a:ext uri="{FF2B5EF4-FFF2-40B4-BE49-F238E27FC236}">
                <a16:creationId xmlns:a16="http://schemas.microsoft.com/office/drawing/2014/main" id="{7CED42D6-2E88-4789-BF04-55DB6296F2E1}"/>
              </a:ext>
            </a:extLst>
          </p:cNvPr>
          <p:cNvGraphicFramePr>
            <a:graphicFrameLocks noChangeAspect="1"/>
          </p:cNvGraphicFramePr>
          <p:nvPr/>
        </p:nvGraphicFramePr>
        <p:xfrm>
          <a:off x="7939088" y="4648200"/>
          <a:ext cx="889000" cy="365125"/>
        </p:xfrm>
        <a:graphic>
          <a:graphicData uri="http://schemas.openxmlformats.org/presentationml/2006/ole">
            <mc:AlternateContent xmlns:mc="http://schemas.openxmlformats.org/markup-compatibility/2006">
              <mc:Choice xmlns:v="urn:schemas-microsoft-com:vml" Requires="v">
                <p:oleObj spid="_x0000_s29303" r:id="rId22" imgW="559285" imgH="228799" progId="Equation.3">
                  <p:embed/>
                </p:oleObj>
              </mc:Choice>
              <mc:Fallback>
                <p:oleObj r:id="rId22" imgW="559285" imgH="228799" progId="Equation.3">
                  <p:embed/>
                  <p:pic>
                    <p:nvPicPr>
                      <p:cNvPr id="0" name="Object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939088" y="4648200"/>
                        <a:ext cx="889000" cy="365125"/>
                      </a:xfrm>
                      <a:prstGeom prst="rect">
                        <a:avLst/>
                      </a:prstGeom>
                      <a:solidFill>
                        <a:srgbClr val="FF99CC"/>
                      </a:solidFill>
                      <a:ln w="9525">
                        <a:solidFill>
                          <a:schemeClr val="tx1"/>
                        </a:solidFill>
                        <a:miter lim="800000"/>
                        <a:headEnd/>
                        <a:tailEnd/>
                      </a:ln>
                    </p:spPr>
                  </p:pic>
                </p:oleObj>
              </mc:Fallback>
            </mc:AlternateContent>
          </a:graphicData>
        </a:graphic>
      </p:graphicFrame>
      <p:sp>
        <p:nvSpPr>
          <p:cNvPr id="86033" name="Text Box 15">
            <a:extLst>
              <a:ext uri="{FF2B5EF4-FFF2-40B4-BE49-F238E27FC236}">
                <a16:creationId xmlns:a16="http://schemas.microsoft.com/office/drawing/2014/main" id="{11DD4EE6-6B94-4CDC-9E54-BEA2F93D5894}"/>
              </a:ext>
            </a:extLst>
          </p:cNvPr>
          <p:cNvSpPr txBox="1">
            <a:spLocks noChangeArrowheads="1"/>
          </p:cNvSpPr>
          <p:nvPr/>
        </p:nvSpPr>
        <p:spPr bwMode="auto">
          <a:xfrm>
            <a:off x="152400" y="152400"/>
            <a:ext cx="342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spcBef>
                <a:spcPct val="20000"/>
              </a:spcBef>
              <a:buClr>
                <a:srgbClr val="663300"/>
              </a:buClr>
              <a:buSzPct val="80000"/>
              <a:buFont typeface="Wingdings" panose="05000000000000000000" pitchFamily="2" charset="2"/>
              <a:buNone/>
            </a:pPr>
            <a:r>
              <a:rPr lang="zh-CN" altLang="zh-CN" b="1"/>
              <a:t>例：预测技术的对比</a:t>
            </a:r>
            <a:endParaRPr lang="zh-CN" altLang="zh-CN" b="1">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a:extLst>
              <a:ext uri="{FF2B5EF4-FFF2-40B4-BE49-F238E27FC236}">
                <a16:creationId xmlns:a16="http://schemas.microsoft.com/office/drawing/2014/main" id="{D576CB35-8C03-4AC6-90A3-4C1D271F3679}"/>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87043" name="灯片编号占位符 5">
            <a:extLst>
              <a:ext uri="{FF2B5EF4-FFF2-40B4-BE49-F238E27FC236}">
                <a16:creationId xmlns:a16="http://schemas.microsoft.com/office/drawing/2014/main" id="{D414A2E6-6548-4848-A403-D76FA8B9E8D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82263BA7-AB42-4B42-8662-4787E66DE0F3}" type="slidenum">
              <a:rPr lang="zh-CN" altLang="zh-CN" sz="1200">
                <a:solidFill>
                  <a:schemeClr val="tx1"/>
                </a:solidFill>
              </a:rPr>
              <a:pPr/>
              <a:t>72</a:t>
            </a:fld>
            <a:endParaRPr lang="zh-CN" altLang="zh-CN" sz="1200">
              <a:solidFill>
                <a:schemeClr val="tx1"/>
              </a:solidFill>
            </a:endParaRPr>
          </a:p>
        </p:txBody>
      </p:sp>
      <p:sp>
        <p:nvSpPr>
          <p:cNvPr id="87044" name="Rectangle 2">
            <a:extLst>
              <a:ext uri="{FF2B5EF4-FFF2-40B4-BE49-F238E27FC236}">
                <a16:creationId xmlns:a16="http://schemas.microsoft.com/office/drawing/2014/main" id="{BF1FAB88-68E7-4B81-9ACF-7123CCEC56B5}"/>
              </a:ext>
            </a:extLst>
          </p:cNvPr>
          <p:cNvSpPr>
            <a:spLocks noGrp="1" noChangeArrowheads="1"/>
          </p:cNvSpPr>
          <p:nvPr>
            <p:ph type="title"/>
          </p:nvPr>
        </p:nvSpPr>
        <p:spPr/>
        <p:txBody>
          <a:bodyPr/>
          <a:lstStyle/>
          <a:p>
            <a:pPr eaLnBrk="1" hangingPunct="1"/>
            <a:r>
              <a:rPr lang="zh-CN" altLang="zh-CN"/>
              <a:t>量化(</a:t>
            </a:r>
            <a:r>
              <a:rPr lang="en-US" altLang="zh-CN">
                <a:cs typeface="Arial" panose="020B0604020202020204" pitchFamily="34" charset="0"/>
              </a:rPr>
              <a:t>quantization </a:t>
            </a:r>
            <a:r>
              <a:rPr lang="zh-CN" altLang="zh-CN"/>
              <a:t>)</a:t>
            </a:r>
            <a:endParaRPr lang="en-US" altLang="zh-CN"/>
          </a:p>
        </p:txBody>
      </p:sp>
      <p:sp>
        <p:nvSpPr>
          <p:cNvPr id="87045" name="Rectangle 3">
            <a:extLst>
              <a:ext uri="{FF2B5EF4-FFF2-40B4-BE49-F238E27FC236}">
                <a16:creationId xmlns:a16="http://schemas.microsoft.com/office/drawing/2014/main" id="{86D5472D-EFEE-407B-A5D7-B78D96539A19}"/>
              </a:ext>
            </a:extLst>
          </p:cNvPr>
          <p:cNvSpPr>
            <a:spLocks noGrp="1" noChangeArrowheads="1"/>
          </p:cNvSpPr>
          <p:nvPr>
            <p:ph type="body" idx="1"/>
          </p:nvPr>
        </p:nvSpPr>
        <p:spPr>
          <a:xfrm>
            <a:off x="609599" y="1295322"/>
            <a:ext cx="7772301" cy="3372102"/>
          </a:xfrm>
        </p:spPr>
        <p:txBody>
          <a:bodyPr/>
          <a:lstStyle/>
          <a:p>
            <a:pPr eaLnBrk="1" hangingPunct="1"/>
            <a:r>
              <a:rPr lang="en-US" altLang="zh-CN" sz="2400">
                <a:cs typeface="Arial" panose="020B0604020202020204" pitchFamily="34" charset="0"/>
              </a:rPr>
              <a:t>Staircase quantization function </a:t>
            </a:r>
            <a:r>
              <a:rPr lang="zh-CN" altLang="zh-CN" sz="2400" i="1">
                <a:cs typeface="Arial" panose="020B0604020202020204" pitchFamily="34" charset="0"/>
              </a:rPr>
              <a:t>q</a:t>
            </a:r>
            <a:r>
              <a:rPr lang="zh-CN" altLang="zh-CN" sz="2400">
                <a:cs typeface="Arial" panose="020B0604020202020204" pitchFamily="34" charset="0"/>
              </a:rPr>
              <a:t>(</a:t>
            </a:r>
            <a:r>
              <a:rPr lang="zh-CN" altLang="zh-CN" sz="2400" i="1">
                <a:cs typeface="Arial" panose="020B0604020202020204" pitchFamily="34" charset="0"/>
              </a:rPr>
              <a:t>s</a:t>
            </a:r>
            <a:r>
              <a:rPr lang="zh-CN" altLang="zh-CN" sz="2400">
                <a:cs typeface="Arial" panose="020B0604020202020204" pitchFamily="34" charset="0"/>
              </a:rPr>
              <a:t>)</a:t>
            </a:r>
            <a:endParaRPr lang="zh-TW" altLang="zh-CN" sz="2400">
              <a:cs typeface="Arial" panose="020B0604020202020204" pitchFamily="34" charset="0"/>
            </a:endParaRPr>
          </a:p>
          <a:p>
            <a:pPr lvl="1" eaLnBrk="1" hangingPunct="1"/>
            <a:endParaRPr lang="zh-CN" altLang="zh-CN" sz="2000">
              <a:cs typeface="Arial" panose="020B0604020202020204" pitchFamily="34" charset="0"/>
            </a:endParaRPr>
          </a:p>
          <a:p>
            <a:pPr lvl="1" eaLnBrk="1" hangingPunct="1"/>
            <a:endParaRPr lang="zh-CN" altLang="zh-CN" sz="2000">
              <a:cs typeface="Arial" panose="020B0604020202020204" pitchFamily="34" charset="0"/>
            </a:endParaRPr>
          </a:p>
          <a:p>
            <a:pPr lvl="1" eaLnBrk="1" hangingPunct="1"/>
            <a:r>
              <a:rPr lang="en-US" altLang="zh-CN" sz="2200">
                <a:cs typeface="Arial" panose="020B0604020202020204" pitchFamily="34" charset="0"/>
              </a:rPr>
              <a:t>Decision levels</a:t>
            </a:r>
            <a:r>
              <a:rPr lang="zh-CN" altLang="zh-CN" sz="2200">
                <a:cs typeface="Arial" panose="020B0604020202020204" pitchFamily="34" charset="0"/>
              </a:rPr>
              <a:t> </a:t>
            </a:r>
            <a:r>
              <a:rPr lang="zh-CN" altLang="zh-CN" sz="2200" i="1">
                <a:cs typeface="Arial" panose="020B0604020202020204" pitchFamily="34" charset="0"/>
              </a:rPr>
              <a:t>s</a:t>
            </a:r>
            <a:r>
              <a:rPr lang="zh-CN" altLang="zh-CN" sz="2200" i="1" baseline="-25000">
                <a:cs typeface="Arial" panose="020B0604020202020204" pitchFamily="34" charset="0"/>
              </a:rPr>
              <a:t>i</a:t>
            </a:r>
            <a:r>
              <a:rPr lang="en-US" altLang="zh-CN" sz="2200" i="1" baseline="-25000">
                <a:cs typeface="Arial" panose="020B0604020202020204" pitchFamily="34" charset="0"/>
              </a:rPr>
              <a:t> </a:t>
            </a:r>
            <a:r>
              <a:rPr lang="zh-CN" altLang="en-US" sz="2200">
                <a:cs typeface="Arial" panose="020B0604020202020204" pitchFamily="34" charset="0"/>
              </a:rPr>
              <a:t>：</a:t>
            </a:r>
            <a:r>
              <a:rPr lang="zh-CN" altLang="zh-CN" sz="2200" b="1">
                <a:solidFill>
                  <a:srgbClr val="FF0000"/>
                </a:solidFill>
                <a:cs typeface="Arial" panose="020B0604020202020204" pitchFamily="34" charset="0"/>
              </a:rPr>
              <a:t>阈值</a:t>
            </a:r>
            <a:endParaRPr lang="zh-CN" altLang="zh-CN" sz="2200">
              <a:cs typeface="Arial" panose="020B0604020202020204" pitchFamily="34" charset="0"/>
            </a:endParaRPr>
          </a:p>
          <a:p>
            <a:pPr lvl="1" eaLnBrk="1" hangingPunct="1"/>
            <a:r>
              <a:rPr lang="en-US" altLang="zh-CN" sz="2200">
                <a:cs typeface="Arial" panose="020B0604020202020204" pitchFamily="34" charset="0"/>
              </a:rPr>
              <a:t>Reconstruction levels</a:t>
            </a:r>
            <a:r>
              <a:rPr lang="zh-CN" altLang="zh-CN" sz="2200">
                <a:cs typeface="Arial" panose="020B0604020202020204" pitchFamily="34" charset="0"/>
              </a:rPr>
              <a:t> </a:t>
            </a:r>
            <a:r>
              <a:rPr lang="zh-CN" altLang="zh-CN" sz="2200" i="1">
                <a:cs typeface="Arial" panose="020B0604020202020204" pitchFamily="34" charset="0"/>
              </a:rPr>
              <a:t>t</a:t>
            </a:r>
            <a:r>
              <a:rPr lang="zh-CN" altLang="zh-CN" sz="2200" i="1" baseline="-25000">
                <a:cs typeface="Arial" panose="020B0604020202020204" pitchFamily="34" charset="0"/>
              </a:rPr>
              <a:t>i</a:t>
            </a:r>
            <a:r>
              <a:rPr lang="zh-CN" altLang="en-US" sz="2200">
                <a:cs typeface="Arial" panose="020B0604020202020204" pitchFamily="34" charset="0"/>
              </a:rPr>
              <a:t> ：</a:t>
            </a:r>
            <a:r>
              <a:rPr lang="zh-CN" altLang="zh-CN" sz="2200" b="1">
                <a:solidFill>
                  <a:srgbClr val="FF0000"/>
                </a:solidFill>
                <a:cs typeface="Arial" panose="020B0604020202020204" pitchFamily="34" charset="0"/>
              </a:rPr>
              <a:t>代表值</a:t>
            </a:r>
            <a:endParaRPr lang="zh-TW" altLang="zh-CN" sz="2200">
              <a:cs typeface="Arial" panose="020B0604020202020204" pitchFamily="34" charset="0"/>
            </a:endParaRPr>
          </a:p>
          <a:p>
            <a:pPr eaLnBrk="1" hangingPunct="1"/>
            <a:endParaRPr lang="en-US" altLang="zh-CN" sz="2400">
              <a:cs typeface="Arial" panose="020B0604020202020204" pitchFamily="34" charset="0"/>
            </a:endParaRPr>
          </a:p>
          <a:p>
            <a:pPr eaLnBrk="1" hangingPunct="1"/>
            <a:endParaRPr lang="zh-CN" altLang="zh-CN" sz="2400">
              <a:cs typeface="Arial" panose="020B0604020202020204" pitchFamily="34" charset="0"/>
            </a:endParaRPr>
          </a:p>
          <a:p>
            <a:pPr eaLnBrk="1" hangingPunct="1">
              <a:buFont typeface="Wingdings" panose="05000000000000000000" pitchFamily="2" charset="2"/>
              <a:buChar char="ü"/>
            </a:pPr>
            <a:r>
              <a:rPr lang="en-US" altLang="zh-CN" sz="2400">
                <a:cs typeface="Arial" panose="020B0604020202020204" pitchFamily="34" charset="0"/>
              </a:rPr>
              <a:t>The goal of </a:t>
            </a:r>
            <a:r>
              <a:rPr lang="zh-CN" altLang="zh-CN" sz="2400">
                <a:cs typeface="Arial" panose="020B0604020202020204" pitchFamily="34" charset="0"/>
              </a:rPr>
              <a:t>quantization: Select</a:t>
            </a:r>
            <a:r>
              <a:rPr lang="en-US" altLang="zh-CN" sz="2400">
                <a:cs typeface="Arial" panose="020B0604020202020204" pitchFamily="34" charset="0"/>
              </a:rPr>
              <a:t> </a:t>
            </a:r>
            <a:r>
              <a:rPr lang="en-US" altLang="zh-CN" sz="2400">
                <a:solidFill>
                  <a:srgbClr val="0000FF"/>
                </a:solidFill>
                <a:cs typeface="Arial" panose="020B0604020202020204" pitchFamily="34" charset="0"/>
              </a:rPr>
              <a:t>best</a:t>
            </a:r>
            <a:r>
              <a:rPr lang="en-US" altLang="zh-CN" sz="2400">
                <a:cs typeface="Arial" panose="020B0604020202020204" pitchFamily="34" charset="0"/>
              </a:rPr>
              <a:t> </a:t>
            </a:r>
            <a:r>
              <a:rPr lang="zh-CN" altLang="zh-CN" sz="2400" i="1">
                <a:cs typeface="Arial" panose="020B0604020202020204" pitchFamily="34" charset="0"/>
              </a:rPr>
              <a:t>s</a:t>
            </a:r>
            <a:r>
              <a:rPr lang="zh-CN" altLang="zh-CN" sz="2400" i="1" baseline="-25000">
                <a:cs typeface="Arial" panose="020B0604020202020204" pitchFamily="34" charset="0"/>
              </a:rPr>
              <a:t>i</a:t>
            </a:r>
            <a:r>
              <a:rPr lang="en-US" altLang="zh-CN" sz="2400">
                <a:cs typeface="Arial" panose="020B0604020202020204" pitchFamily="34" charset="0"/>
              </a:rPr>
              <a:t> and </a:t>
            </a:r>
            <a:r>
              <a:rPr lang="zh-CN" altLang="zh-CN" sz="2400" i="1">
                <a:cs typeface="Arial" panose="020B0604020202020204" pitchFamily="34" charset="0"/>
              </a:rPr>
              <a:t>t</a:t>
            </a:r>
            <a:r>
              <a:rPr lang="zh-CN" altLang="zh-CN" sz="2400" i="1" baseline="-25000">
                <a:cs typeface="Arial" panose="020B0604020202020204" pitchFamily="34" charset="0"/>
              </a:rPr>
              <a:t>i</a:t>
            </a:r>
            <a:endParaRPr lang="en-US" altLang="zh-CN" sz="2400" i="1" baseline="-25000">
              <a:cs typeface="Arial" panose="020B0604020202020204" pitchFamily="34" charset="0"/>
            </a:endParaRPr>
          </a:p>
        </p:txBody>
      </p:sp>
      <p:graphicFrame>
        <p:nvGraphicFramePr>
          <p:cNvPr id="87046" name="Object 4">
            <a:extLst>
              <a:ext uri="{FF2B5EF4-FFF2-40B4-BE49-F238E27FC236}">
                <a16:creationId xmlns:a16="http://schemas.microsoft.com/office/drawing/2014/main" id="{5E0106B7-85A5-4575-91C6-AB68B09B62D6}"/>
              </a:ext>
            </a:extLst>
          </p:cNvPr>
          <p:cNvGraphicFramePr>
            <a:graphicFrameLocks noChangeAspect="1"/>
          </p:cNvGraphicFramePr>
          <p:nvPr>
            <p:extLst>
              <p:ext uri="{D42A27DB-BD31-4B8C-83A1-F6EECF244321}">
                <p14:modId xmlns:p14="http://schemas.microsoft.com/office/powerpoint/2010/main" val="3255904224"/>
              </p:ext>
            </p:extLst>
          </p:nvPr>
        </p:nvGraphicFramePr>
        <p:xfrm>
          <a:off x="1601788" y="1804813"/>
          <a:ext cx="3884612" cy="614363"/>
        </p:xfrm>
        <a:graphic>
          <a:graphicData uri="http://schemas.openxmlformats.org/presentationml/2006/ole">
            <mc:AlternateContent xmlns:mc="http://schemas.openxmlformats.org/markup-compatibility/2006">
              <mc:Choice xmlns:v="urn:schemas-microsoft-com:vml" Requires="v">
                <p:oleObj spid="_x0000_s29766" r:id="rId3" imgW="1448429" imgH="228699" progId="Equation.3">
                  <p:embed/>
                </p:oleObj>
              </mc:Choice>
              <mc:Fallback>
                <p:oleObj r:id="rId3" imgW="1448429" imgH="22869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788" y="1804813"/>
                        <a:ext cx="3884612" cy="614363"/>
                      </a:xfrm>
                      <a:prstGeom prst="rect">
                        <a:avLst/>
                      </a:prstGeom>
                      <a:solidFill>
                        <a:srgbClr val="FFCC99"/>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045">
                                            <p:txEl>
                                              <p:pRg st="7" end="7"/>
                                            </p:txEl>
                                          </p:spTgt>
                                        </p:tgtEl>
                                        <p:attrNameLst>
                                          <p:attrName>style.visibility</p:attrName>
                                        </p:attrNameLst>
                                      </p:cBhvr>
                                      <p:to>
                                        <p:strVal val="visible"/>
                                      </p:to>
                                    </p:set>
                                    <p:animEffect transition="in" filter="fade">
                                      <p:cBhvr>
                                        <p:cTn id="7" dur="500"/>
                                        <p:tgtEl>
                                          <p:spTgt spid="870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1">
            <a:extLst>
              <a:ext uri="{FF2B5EF4-FFF2-40B4-BE49-F238E27FC236}">
                <a16:creationId xmlns:a16="http://schemas.microsoft.com/office/drawing/2014/main" id="{4D7249BF-ED00-408A-8471-0250179B18EB}"/>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89091" name="灯片编号占位符 3">
            <a:extLst>
              <a:ext uri="{FF2B5EF4-FFF2-40B4-BE49-F238E27FC236}">
                <a16:creationId xmlns:a16="http://schemas.microsoft.com/office/drawing/2014/main" id="{DBADB18B-6A79-4FAD-A6CB-4CA8C52FC898}"/>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606D7860-817E-464D-86B1-B6A8B4AAFEBE}" type="slidenum">
              <a:rPr lang="zh-CN" altLang="zh-CN" sz="1200">
                <a:solidFill>
                  <a:schemeClr val="tx1"/>
                </a:solidFill>
              </a:rPr>
              <a:pPr/>
              <a:t>73</a:t>
            </a:fld>
            <a:endParaRPr lang="zh-CN" altLang="zh-CN" sz="1200">
              <a:solidFill>
                <a:schemeClr val="tx1"/>
              </a:solidFill>
            </a:endParaRPr>
          </a:p>
        </p:txBody>
      </p:sp>
      <p:pic>
        <p:nvPicPr>
          <p:cNvPr id="89093" name="Picture 3">
            <a:extLst>
              <a:ext uri="{FF2B5EF4-FFF2-40B4-BE49-F238E27FC236}">
                <a16:creationId xmlns:a16="http://schemas.microsoft.com/office/drawing/2014/main" id="{237EEF47-6467-4681-BC58-673678920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35020"/>
            <a:ext cx="7848504" cy="3952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9094" name="Object 4">
            <a:extLst>
              <a:ext uri="{FF2B5EF4-FFF2-40B4-BE49-F238E27FC236}">
                <a16:creationId xmlns:a16="http://schemas.microsoft.com/office/drawing/2014/main" id="{A39A58E7-595F-40BD-BEF9-DE83426FE95F}"/>
              </a:ext>
            </a:extLst>
          </p:cNvPr>
          <p:cNvGraphicFramePr>
            <a:graphicFrameLocks noChangeAspect="1"/>
          </p:cNvGraphicFramePr>
          <p:nvPr>
            <p:extLst>
              <p:ext uri="{D42A27DB-BD31-4B8C-83A1-F6EECF244321}">
                <p14:modId xmlns:p14="http://schemas.microsoft.com/office/powerpoint/2010/main" val="3089693113"/>
              </p:ext>
            </p:extLst>
          </p:nvPr>
        </p:nvGraphicFramePr>
        <p:xfrm>
          <a:off x="5859367" y="4911818"/>
          <a:ext cx="2598737" cy="411162"/>
        </p:xfrm>
        <a:graphic>
          <a:graphicData uri="http://schemas.openxmlformats.org/presentationml/2006/ole">
            <mc:AlternateContent xmlns:mc="http://schemas.openxmlformats.org/markup-compatibility/2006">
              <mc:Choice xmlns:v="urn:schemas-microsoft-com:vml" Requires="v">
                <p:oleObj spid="_x0000_s31995" r:id="rId4" imgW="1448429" imgH="228699" progId="Equation.3">
                  <p:embed/>
                </p:oleObj>
              </mc:Choice>
              <mc:Fallback>
                <p:oleObj r:id="rId4" imgW="1448429" imgH="22869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9367" y="4911818"/>
                        <a:ext cx="2598737" cy="411162"/>
                      </a:xfrm>
                      <a:prstGeom prst="rect">
                        <a:avLst/>
                      </a:prstGeom>
                      <a:solidFill>
                        <a:srgbClr val="FFFF99"/>
                      </a:solidFill>
                      <a:ln w="9525">
                        <a:solidFill>
                          <a:schemeClr val="tx1"/>
                        </a:solidFill>
                        <a:miter lim="800000"/>
                        <a:headEnd/>
                        <a:tailEnd/>
                      </a:ln>
                    </p:spPr>
                  </p:pic>
                </p:oleObj>
              </mc:Fallback>
            </mc:AlternateContent>
          </a:graphicData>
        </a:graphic>
      </p:graphicFrame>
      <p:sp>
        <p:nvSpPr>
          <p:cNvPr id="11" name="Rectangle 2">
            <a:extLst>
              <a:ext uri="{FF2B5EF4-FFF2-40B4-BE49-F238E27FC236}">
                <a16:creationId xmlns:a16="http://schemas.microsoft.com/office/drawing/2014/main" id="{B844D9EB-DB48-4664-B86B-499776428545}"/>
              </a:ext>
            </a:extLst>
          </p:cNvPr>
          <p:cNvSpPr txBox="1">
            <a:spLocks noChangeArrowheads="1"/>
          </p:cNvSpPr>
          <p:nvPr/>
        </p:nvSpPr>
        <p:spPr>
          <a:xfrm>
            <a:off x="574675" y="381066"/>
            <a:ext cx="8001000" cy="533400"/>
          </a:xfrm>
          <a:prstGeom prst="rect">
            <a:avLst/>
          </a:prstGeom>
        </p:spPr>
        <p:txBody>
          <a:bodyPr/>
          <a:lstStyle>
            <a:lvl1pPr algn="l" rtl="0" eaLnBrk="0" fontAlgn="base" hangingPunct="0">
              <a:spcBef>
                <a:spcPct val="0"/>
              </a:spcBef>
              <a:spcAft>
                <a:spcPct val="0"/>
              </a:spcAft>
              <a:defRPr sz="2400" b="1" kern="1200">
                <a:solidFill>
                  <a:srgbClr val="996633"/>
                </a:solidFill>
                <a:latin typeface="+mj-lt"/>
                <a:ea typeface="+mj-ea"/>
                <a:cs typeface="+mj-cs"/>
              </a:defRPr>
            </a:lvl1pPr>
            <a:lvl2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400" b="1">
                <a:solidFill>
                  <a:srgbClr val="996633"/>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2400" b="1">
                <a:solidFill>
                  <a:srgbClr val="996633"/>
                </a:solidFill>
                <a:latin typeface="Verdana" panose="020B0604030504040204" pitchFamily="34" charset="0"/>
                <a:ea typeface="宋体" panose="02010600030101010101" pitchFamily="2" charset="-122"/>
              </a:defRPr>
            </a:lvl9pPr>
          </a:lstStyle>
          <a:p>
            <a:pPr eaLnBrk="1" hangingPunct="1"/>
            <a:r>
              <a:rPr lang="zh-CN" altLang="zh-CN"/>
              <a:t>量化(</a:t>
            </a:r>
            <a:r>
              <a:rPr lang="en-US" altLang="zh-CN">
                <a:cs typeface="Arial" panose="020B0604020202020204" pitchFamily="34" charset="0"/>
              </a:rPr>
              <a:t>quantization </a:t>
            </a:r>
            <a:r>
              <a:rPr lang="zh-CN" altLang="zh-CN"/>
              <a:t>)</a:t>
            </a:r>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a:extLst>
              <a:ext uri="{FF2B5EF4-FFF2-40B4-BE49-F238E27FC236}">
                <a16:creationId xmlns:a16="http://schemas.microsoft.com/office/drawing/2014/main" id="{48272A50-052B-468E-830F-06DAC2FDE6DD}"/>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88067" name="灯片编号占位符 5">
            <a:extLst>
              <a:ext uri="{FF2B5EF4-FFF2-40B4-BE49-F238E27FC236}">
                <a16:creationId xmlns:a16="http://schemas.microsoft.com/office/drawing/2014/main" id="{3563012B-FD78-4663-B520-58DE94F981DA}"/>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7334C387-0D7A-4E11-9467-D4444C8A533F}" type="slidenum">
              <a:rPr lang="zh-CN" altLang="zh-CN" sz="1200">
                <a:solidFill>
                  <a:schemeClr val="tx1"/>
                </a:solidFill>
              </a:rPr>
              <a:pPr/>
              <a:t>74</a:t>
            </a:fld>
            <a:endParaRPr lang="zh-CN" altLang="zh-CN" sz="1200">
              <a:solidFill>
                <a:schemeClr val="tx1"/>
              </a:solidFill>
            </a:endParaRPr>
          </a:p>
        </p:txBody>
      </p:sp>
      <p:sp>
        <p:nvSpPr>
          <p:cNvPr id="88068" name="Rectangle 2">
            <a:extLst>
              <a:ext uri="{FF2B5EF4-FFF2-40B4-BE49-F238E27FC236}">
                <a16:creationId xmlns:a16="http://schemas.microsoft.com/office/drawing/2014/main" id="{F35F3F4C-7BB0-4323-A0C0-274612726E62}"/>
              </a:ext>
            </a:extLst>
          </p:cNvPr>
          <p:cNvSpPr>
            <a:spLocks noGrp="1" noChangeArrowheads="1"/>
          </p:cNvSpPr>
          <p:nvPr>
            <p:ph type="title"/>
          </p:nvPr>
        </p:nvSpPr>
        <p:spPr/>
        <p:txBody>
          <a:bodyPr/>
          <a:lstStyle/>
          <a:p>
            <a:pPr eaLnBrk="1" hangingPunct="1"/>
            <a:r>
              <a:rPr lang="en-US" altLang="zh-CN">
                <a:cs typeface="Arial" panose="020B0604020202020204" pitchFamily="34" charset="0"/>
              </a:rPr>
              <a:t>Lloyd-Max </a:t>
            </a:r>
            <a:r>
              <a:rPr lang="zh-CN" altLang="en-US">
                <a:cs typeface="Arial" panose="020B0604020202020204" pitchFamily="34" charset="0"/>
              </a:rPr>
              <a:t>量化</a:t>
            </a:r>
            <a:endParaRPr lang="en-US" altLang="zh-CN">
              <a:cs typeface="Arial" panose="020B0604020202020204" pitchFamily="34" charset="0"/>
            </a:endParaRPr>
          </a:p>
        </p:txBody>
      </p:sp>
      <p:sp>
        <p:nvSpPr>
          <p:cNvPr id="88069" name="Rectangle 3">
            <a:extLst>
              <a:ext uri="{FF2B5EF4-FFF2-40B4-BE49-F238E27FC236}">
                <a16:creationId xmlns:a16="http://schemas.microsoft.com/office/drawing/2014/main" id="{4773C665-2E9E-46D0-9EFA-96090410C31B}"/>
              </a:ext>
            </a:extLst>
          </p:cNvPr>
          <p:cNvSpPr>
            <a:spLocks noGrp="1" noChangeArrowheads="1"/>
          </p:cNvSpPr>
          <p:nvPr>
            <p:ph type="body" idx="1"/>
          </p:nvPr>
        </p:nvSpPr>
        <p:spPr>
          <a:xfrm>
            <a:off x="566738" y="1066800"/>
            <a:ext cx="8043756" cy="4953000"/>
          </a:xfrm>
        </p:spPr>
        <p:txBody>
          <a:bodyPr/>
          <a:lstStyle/>
          <a:p>
            <a:pPr eaLnBrk="1" hangingPunct="1">
              <a:lnSpc>
                <a:spcPct val="90000"/>
              </a:lnSpc>
            </a:pPr>
            <a:r>
              <a:rPr lang="zh-CN" altLang="zh-CN"/>
              <a:t>The Lloyd-Max quantizer </a:t>
            </a:r>
            <a:r>
              <a:rPr lang="zh-CN" altLang="zh-CN">
                <a:solidFill>
                  <a:srgbClr val="0000FF"/>
                </a:solidFill>
              </a:rPr>
              <a:t>assumes a specific distribution for the prediction error.</a:t>
            </a:r>
            <a:r>
              <a:rPr lang="zh-CN" altLang="zh-CN"/>
              <a:t> </a:t>
            </a:r>
          </a:p>
          <a:p>
            <a:pPr eaLnBrk="1" hangingPunct="1">
              <a:lnSpc>
                <a:spcPct val="90000"/>
              </a:lnSpc>
            </a:pPr>
            <a:r>
              <a:rPr lang="en-US" altLang="zh-CN">
                <a:cs typeface="Arial" panose="020B0604020202020204" pitchFamily="34" charset="0"/>
              </a:rPr>
              <a:t>The optimization criterion:</a:t>
            </a:r>
            <a:r>
              <a:rPr lang="en-US" altLang="zh-CN">
                <a:cs typeface="Times New Roman" panose="02020603050405020304" pitchFamily="18" charset="0"/>
              </a:rPr>
              <a:t> MSE</a:t>
            </a:r>
            <a:r>
              <a:rPr lang="en-US" altLang="zh-CN">
                <a:cs typeface="Arial" panose="020B0604020202020204" pitchFamily="34" charset="0"/>
              </a:rPr>
              <a:t> (mean square error)</a:t>
            </a:r>
            <a:br>
              <a:rPr lang="en-US" altLang="zh-CN">
                <a:cs typeface="Arial" panose="020B0604020202020204" pitchFamily="34" charset="0"/>
              </a:rPr>
            </a:br>
            <a:br>
              <a:rPr lang="en-US" altLang="zh-CN">
                <a:cs typeface="Arial" panose="020B0604020202020204" pitchFamily="34" charset="0"/>
              </a:rPr>
            </a:br>
            <a:endParaRPr lang="en-US" altLang="zh-CN">
              <a:cs typeface="Arial" panose="020B0604020202020204" pitchFamily="34" charset="0"/>
            </a:endParaRPr>
          </a:p>
          <a:p>
            <a:pPr eaLnBrk="1" hangingPunct="1">
              <a:lnSpc>
                <a:spcPct val="90000"/>
              </a:lnSpc>
            </a:pPr>
            <a:endParaRPr lang="zh-CN" altLang="zh-CN">
              <a:cs typeface="Arial" panose="020B0604020202020204" pitchFamily="34" charset="0"/>
            </a:endParaRPr>
          </a:p>
          <a:p>
            <a:pPr eaLnBrk="1" hangingPunct="1">
              <a:lnSpc>
                <a:spcPct val="90000"/>
              </a:lnSpc>
            </a:pPr>
            <a:r>
              <a:rPr lang="zh-CN" altLang="zh-CN">
                <a:cs typeface="Times New Roman" panose="02020603050405020304" pitchFamily="18" charset="0"/>
              </a:rPr>
              <a:t>满足下式的</a:t>
            </a:r>
            <a:r>
              <a:rPr lang="zh-CN" altLang="zh-CN" i="1">
                <a:cs typeface="Times New Roman" panose="02020603050405020304" pitchFamily="18" charset="0"/>
              </a:rPr>
              <a:t>s</a:t>
            </a:r>
            <a:r>
              <a:rPr lang="zh-CN" altLang="zh-CN" i="1" baseline="-25000">
                <a:cs typeface="Times New Roman" panose="02020603050405020304" pitchFamily="18" charset="0"/>
              </a:rPr>
              <a:t>i</a:t>
            </a:r>
            <a:r>
              <a:rPr lang="zh-CN" altLang="zh-CN">
                <a:cs typeface="Times New Roman" panose="02020603050405020304" pitchFamily="18" charset="0"/>
              </a:rPr>
              <a:t>和</a:t>
            </a:r>
            <a:r>
              <a:rPr lang="zh-CN" altLang="zh-CN" i="1">
                <a:cs typeface="Times New Roman" panose="02020603050405020304" pitchFamily="18" charset="0"/>
              </a:rPr>
              <a:t>t</a:t>
            </a:r>
            <a:r>
              <a:rPr lang="zh-CN" altLang="zh-CN" i="1" baseline="-25000">
                <a:cs typeface="Times New Roman" panose="02020603050405020304" pitchFamily="18" charset="0"/>
              </a:rPr>
              <a:t>i</a:t>
            </a:r>
            <a:r>
              <a:rPr lang="zh-CN" altLang="zh-CN">
                <a:cs typeface="Times New Roman" panose="02020603050405020304" pitchFamily="18" charset="0"/>
              </a:rPr>
              <a:t>为</a:t>
            </a:r>
            <a:r>
              <a:rPr lang="en-US" altLang="zh-CN">
                <a:cs typeface="Times New Roman" panose="02020603050405020304" pitchFamily="18" charset="0"/>
              </a:rPr>
              <a:t>MSE</a:t>
            </a:r>
            <a:r>
              <a:rPr lang="zh-CN" altLang="zh-CN">
                <a:cs typeface="Times New Roman" panose="02020603050405020304" pitchFamily="18" charset="0"/>
              </a:rPr>
              <a:t>意义下最优的，相应的量化器称</a:t>
            </a:r>
            <a:r>
              <a:rPr lang="zh-CN" altLang="zh-CN" i="1">
                <a:cs typeface="Times New Roman" panose="02020603050405020304" pitchFamily="18" charset="0"/>
              </a:rPr>
              <a:t>L</a:t>
            </a:r>
            <a:r>
              <a:rPr lang="zh-CN" altLang="zh-CN">
                <a:cs typeface="Times New Roman" panose="02020603050405020304" pitchFamily="18" charset="0"/>
              </a:rPr>
              <a:t>层的Lloyd-Max量化器</a:t>
            </a:r>
            <a:r>
              <a:rPr lang="zh-CN" altLang="en-US">
                <a:cs typeface="Times New Roman" panose="02020603050405020304" pitchFamily="18" charset="0"/>
              </a:rPr>
              <a:t>：</a:t>
            </a:r>
            <a:endParaRPr lang="zh-CN" altLang="zh-CN">
              <a:cs typeface="Times New Roman" panose="02020603050405020304" pitchFamily="18" charset="0"/>
            </a:endParaRPr>
          </a:p>
          <a:p>
            <a:pPr lvl="1" eaLnBrk="1" hangingPunct="1">
              <a:lnSpc>
                <a:spcPct val="90000"/>
              </a:lnSpc>
            </a:pPr>
            <a:r>
              <a:rPr lang="zh-CN" altLang="zh-CN">
                <a:cs typeface="Times New Roman" panose="02020603050405020304" pitchFamily="18" charset="0"/>
              </a:rPr>
              <a:t>每个阈值刚好落在两个相邻代表值的中点</a:t>
            </a:r>
            <a:r>
              <a:rPr lang="zh-CN" altLang="en-US">
                <a:cs typeface="Times New Roman" panose="02020603050405020304" pitchFamily="18" charset="0"/>
              </a:rPr>
              <a:t>；</a:t>
            </a:r>
            <a:endParaRPr lang="zh-CN" altLang="zh-CN">
              <a:cs typeface="Times New Roman" panose="02020603050405020304" pitchFamily="18" charset="0"/>
            </a:endParaRPr>
          </a:p>
          <a:p>
            <a:pPr lvl="1" eaLnBrk="1" hangingPunct="1">
              <a:lnSpc>
                <a:spcPct val="90000"/>
              </a:lnSpc>
            </a:pPr>
            <a:r>
              <a:rPr lang="zh-CN" altLang="zh-CN">
                <a:cs typeface="Times New Roman" panose="02020603050405020304" pitchFamily="18" charset="0"/>
              </a:rPr>
              <a:t>每个代表值落在两个相邻阈值区间的</a:t>
            </a:r>
            <a:r>
              <a:rPr lang="en-US" altLang="zh-CN">
                <a:cs typeface="Times New Roman" panose="02020603050405020304" pitchFamily="18" charset="0"/>
              </a:rPr>
              <a:t>PDF</a:t>
            </a:r>
            <a:r>
              <a:rPr lang="zh-CN" altLang="zh-CN">
                <a:cs typeface="Times New Roman" panose="02020603050405020304" pitchFamily="18" charset="0"/>
              </a:rPr>
              <a:t>的质心</a:t>
            </a:r>
            <a:r>
              <a:rPr lang="zh-CN" altLang="en-US">
                <a:cs typeface="Times New Roman" panose="02020603050405020304" pitchFamily="18" charset="0"/>
              </a:rPr>
              <a:t>。</a:t>
            </a:r>
            <a:endParaRPr lang="zh-CN" altLang="zh-CN">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8070" name="Object 4">
                <a:extLst>
                  <a:ext uri="{FF2B5EF4-FFF2-40B4-BE49-F238E27FC236}">
                    <a16:creationId xmlns:a16="http://schemas.microsoft.com/office/drawing/2014/main" id="{12228DAF-B421-4060-BA61-AAF484DDE0BB}"/>
                  </a:ext>
                </a:extLst>
              </p:cNvPr>
              <p:cNvSpPr txBox="1"/>
              <p:nvPr/>
            </p:nvSpPr>
            <p:spPr bwMode="auto">
              <a:xfrm>
                <a:off x="3582987" y="2132613"/>
                <a:ext cx="2035175" cy="588963"/>
              </a:xfrm>
              <a:prstGeom prst="rect">
                <a:avLst/>
              </a:prstGeom>
              <a:solidFill>
                <a:srgbClr val="FFFF99"/>
              </a:solidFill>
              <a:ln w="9525">
                <a:solidFill>
                  <a:schemeClr val="tx1"/>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zh-CN" altLang="en-US" sz="2800" i="1">
                          <a:solidFill>
                            <a:srgbClr val="000000"/>
                          </a:solidFill>
                          <a:latin typeface="Cambria Math" panose="02040503050406030204" pitchFamily="18" charset="0"/>
                        </a:rPr>
                        <m:t>𝐸</m:t>
                      </m:r>
                      <m:d>
                        <m:dPr>
                          <m:begChr m:val="{"/>
                          <m:endChr m:val="}"/>
                          <m:ctrlPr>
                            <a:rPr lang="zh-CN" altLang="en-US" sz="2800" i="1">
                              <a:solidFill>
                                <a:srgbClr val="000000"/>
                              </a:solidFill>
                              <a:latin typeface="Cambria Math" panose="02040503050406030204" pitchFamily="18" charset="0"/>
                            </a:rPr>
                          </m:ctrlPr>
                        </m:dPr>
                        <m:e>
                          <m:sSup>
                            <m:sSupPr>
                              <m:ctrlPr>
                                <a:rPr lang="zh-CN" altLang="en-US" sz="2800" i="1">
                                  <a:solidFill>
                                    <a:srgbClr val="000000"/>
                                  </a:solidFill>
                                  <a:latin typeface="Cambria Math" panose="02040503050406030204" pitchFamily="18" charset="0"/>
                                </a:rPr>
                              </m:ctrlPr>
                            </m:sSupPr>
                            <m:e>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𝑠</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𝑡</m:t>
                                      </m:r>
                                    </m:e>
                                    <m:sub>
                                      <m:r>
                                        <a:rPr lang="zh-CN" altLang="en-US" sz="2800" i="1">
                                          <a:solidFill>
                                            <a:srgbClr val="000000"/>
                                          </a:solidFill>
                                          <a:latin typeface="Cambria Math" panose="02040503050406030204" pitchFamily="18" charset="0"/>
                                        </a:rPr>
                                        <m:t>𝑖</m:t>
                                      </m:r>
                                    </m:sub>
                                  </m:sSub>
                                </m:e>
                              </m:d>
                            </m:e>
                            <m:sup>
                              <m:r>
                                <a:rPr lang="zh-CN" altLang="en-US" sz="2800" i="1">
                                  <a:solidFill>
                                    <a:srgbClr val="000000"/>
                                  </a:solidFill>
                                  <a:latin typeface="Cambria Math" panose="02040503050406030204" pitchFamily="18" charset="0"/>
                                </a:rPr>
                                <m:t>2</m:t>
                              </m:r>
                            </m:sup>
                          </m:sSup>
                        </m:e>
                      </m:d>
                    </m:oMath>
                  </m:oMathPara>
                </a14:m>
                <a:endParaRPr lang="zh-CN" altLang="en-US" sz="2800"/>
              </a:p>
            </p:txBody>
          </p:sp>
        </mc:Choice>
        <mc:Fallback>
          <p:sp>
            <p:nvSpPr>
              <p:cNvPr id="88070" name="Object 4">
                <a:extLst>
                  <a:ext uri="{FF2B5EF4-FFF2-40B4-BE49-F238E27FC236}">
                    <a16:creationId xmlns:a16="http://schemas.microsoft.com/office/drawing/2014/main" id="{12228DAF-B421-4060-BA61-AAF484DDE0BB}"/>
                  </a:ext>
                </a:extLst>
              </p:cNvPr>
              <p:cNvSpPr txBox="1">
                <a:spLocks noRot="1" noChangeAspect="1" noMove="1" noResize="1" noEditPoints="1" noAdjustHandles="1" noChangeArrowheads="1" noChangeShapeType="1" noTextEdit="1"/>
              </p:cNvSpPr>
              <p:nvPr/>
            </p:nvSpPr>
            <p:spPr bwMode="auto">
              <a:xfrm>
                <a:off x="3582987" y="2132613"/>
                <a:ext cx="2035175" cy="588963"/>
              </a:xfrm>
              <a:prstGeom prst="rect">
                <a:avLst/>
              </a:prstGeom>
              <a:blipFill>
                <a:blip r:embed="rId3"/>
                <a:stretch>
                  <a:fillRect/>
                </a:stretch>
              </a:blipFill>
              <a:ln w="9525">
                <a:solidFill>
                  <a:schemeClr val="tx1"/>
                </a:solidFill>
                <a:miter lim="800000"/>
                <a:headEnd/>
                <a:tailEnd/>
              </a:ln>
            </p:spPr>
            <p:txBody>
              <a:bodyPr/>
              <a:lstStyle/>
              <a:p>
                <a:r>
                  <a:rPr lang="zh-CN" altLang="en-US">
                    <a:noFill/>
                  </a:rPr>
                  <a:t> </a:t>
                </a:r>
              </a:p>
            </p:txBody>
          </p:sp>
        </mc:Fallback>
      </mc:AlternateContent>
      <p:graphicFrame>
        <p:nvGraphicFramePr>
          <p:cNvPr id="88071" name="Object 5">
            <a:extLst>
              <a:ext uri="{FF2B5EF4-FFF2-40B4-BE49-F238E27FC236}">
                <a16:creationId xmlns:a16="http://schemas.microsoft.com/office/drawing/2014/main" id="{910D4CBF-B162-4811-9B39-FE983324AEF5}"/>
              </a:ext>
            </a:extLst>
          </p:cNvPr>
          <p:cNvGraphicFramePr>
            <a:graphicFrameLocks noChangeAspect="1"/>
          </p:cNvGraphicFramePr>
          <p:nvPr>
            <p:extLst>
              <p:ext uri="{D42A27DB-BD31-4B8C-83A1-F6EECF244321}">
                <p14:modId xmlns:p14="http://schemas.microsoft.com/office/powerpoint/2010/main" val="3470766426"/>
              </p:ext>
            </p:extLst>
          </p:nvPr>
        </p:nvGraphicFramePr>
        <p:xfrm>
          <a:off x="612864" y="4538595"/>
          <a:ext cx="2349500" cy="1355725"/>
        </p:xfrm>
        <a:graphic>
          <a:graphicData uri="http://schemas.openxmlformats.org/presentationml/2006/ole">
            <mc:AlternateContent xmlns:mc="http://schemas.openxmlformats.org/markup-compatibility/2006">
              <mc:Choice xmlns:v="urn:schemas-microsoft-com:vml" Requires="v">
                <p:oleObj spid="_x0000_s30983" r:id="rId4" imgW="1320800" imgH="762000" progId="Equation.3">
                  <p:embed/>
                </p:oleObj>
              </mc:Choice>
              <mc:Fallback>
                <p:oleObj r:id="rId4" imgW="1320800" imgH="762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864" y="4538595"/>
                        <a:ext cx="2349500" cy="1355725"/>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88072" name="Object 6">
            <a:extLst>
              <a:ext uri="{FF2B5EF4-FFF2-40B4-BE49-F238E27FC236}">
                <a16:creationId xmlns:a16="http://schemas.microsoft.com/office/drawing/2014/main" id="{26F3B3F6-F24E-4610-89A5-432236D3D286}"/>
              </a:ext>
            </a:extLst>
          </p:cNvPr>
          <p:cNvGraphicFramePr>
            <a:graphicFrameLocks noChangeAspect="1"/>
          </p:cNvGraphicFramePr>
          <p:nvPr>
            <p:extLst>
              <p:ext uri="{D42A27DB-BD31-4B8C-83A1-F6EECF244321}">
                <p14:modId xmlns:p14="http://schemas.microsoft.com/office/powerpoint/2010/main" val="4068862620"/>
              </p:ext>
            </p:extLst>
          </p:nvPr>
        </p:nvGraphicFramePr>
        <p:xfrm>
          <a:off x="3376515" y="4206875"/>
          <a:ext cx="3409950" cy="2514600"/>
        </p:xfrm>
        <a:graphic>
          <a:graphicData uri="http://schemas.openxmlformats.org/presentationml/2006/ole">
            <mc:AlternateContent xmlns:mc="http://schemas.openxmlformats.org/markup-compatibility/2006">
              <mc:Choice xmlns:v="urn:schemas-microsoft-com:vml" Requires="v">
                <p:oleObj spid="_x0000_s30984" r:id="rId6" imgW="1917700" imgH="1549400" progId="Equation.3">
                  <p:embed/>
                </p:oleObj>
              </mc:Choice>
              <mc:Fallback>
                <p:oleObj r:id="rId6" imgW="1917700" imgH="1549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6515" y="4206875"/>
                        <a:ext cx="3409950" cy="2514600"/>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88073" name="Object 7">
            <a:extLst>
              <a:ext uri="{FF2B5EF4-FFF2-40B4-BE49-F238E27FC236}">
                <a16:creationId xmlns:a16="http://schemas.microsoft.com/office/drawing/2014/main" id="{F038E6BE-F8DF-4878-A85A-AE205464F279}"/>
              </a:ext>
            </a:extLst>
          </p:cNvPr>
          <p:cNvGraphicFramePr>
            <a:graphicFrameLocks noChangeAspect="1"/>
          </p:cNvGraphicFramePr>
          <p:nvPr>
            <p:extLst>
              <p:ext uri="{D42A27DB-BD31-4B8C-83A1-F6EECF244321}">
                <p14:modId xmlns:p14="http://schemas.microsoft.com/office/powerpoint/2010/main" val="2702827445"/>
              </p:ext>
            </p:extLst>
          </p:nvPr>
        </p:nvGraphicFramePr>
        <p:xfrm>
          <a:off x="7199210" y="4535638"/>
          <a:ext cx="998538" cy="817562"/>
        </p:xfrm>
        <a:graphic>
          <a:graphicData uri="http://schemas.openxmlformats.org/presentationml/2006/ole">
            <mc:AlternateContent xmlns:mc="http://schemas.openxmlformats.org/markup-compatibility/2006">
              <mc:Choice xmlns:v="urn:schemas-microsoft-com:vml" Requires="v">
                <p:oleObj spid="_x0000_s30985" r:id="rId8" imgW="559043" imgH="457399" progId="Equation.3">
                  <p:embed/>
                </p:oleObj>
              </mc:Choice>
              <mc:Fallback>
                <p:oleObj r:id="rId8" imgW="559043" imgH="457399"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9210" y="4535638"/>
                        <a:ext cx="998538" cy="817562"/>
                      </a:xfrm>
                      <a:prstGeom prst="rect">
                        <a:avLst/>
                      </a:prstGeom>
                      <a:solidFill>
                        <a:srgbClr val="CCFFFF"/>
                      </a:solidFill>
                      <a:ln w="9525">
                        <a:solidFill>
                          <a:schemeClr val="tx1"/>
                        </a:solidFill>
                        <a:miter lim="800000"/>
                        <a:headEnd/>
                        <a:tailEnd/>
                      </a:ln>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a:extLst>
              <a:ext uri="{FF2B5EF4-FFF2-40B4-BE49-F238E27FC236}">
                <a16:creationId xmlns:a16="http://schemas.microsoft.com/office/drawing/2014/main" id="{48272A50-052B-468E-830F-06DAC2FDE6DD}"/>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88067" name="灯片编号占位符 5">
            <a:extLst>
              <a:ext uri="{FF2B5EF4-FFF2-40B4-BE49-F238E27FC236}">
                <a16:creationId xmlns:a16="http://schemas.microsoft.com/office/drawing/2014/main" id="{3563012B-FD78-4663-B520-58DE94F981DA}"/>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7334C387-0D7A-4E11-9467-D4444C8A533F}" type="slidenum">
              <a:rPr lang="zh-CN" altLang="zh-CN" sz="1200">
                <a:solidFill>
                  <a:schemeClr val="tx1"/>
                </a:solidFill>
              </a:rPr>
              <a:pPr/>
              <a:t>75</a:t>
            </a:fld>
            <a:endParaRPr lang="zh-CN" altLang="zh-CN" sz="1200">
              <a:solidFill>
                <a:schemeClr val="tx1"/>
              </a:solidFill>
            </a:endParaRPr>
          </a:p>
        </p:txBody>
      </p:sp>
      <p:sp>
        <p:nvSpPr>
          <p:cNvPr id="88068" name="Rectangle 2">
            <a:extLst>
              <a:ext uri="{FF2B5EF4-FFF2-40B4-BE49-F238E27FC236}">
                <a16:creationId xmlns:a16="http://schemas.microsoft.com/office/drawing/2014/main" id="{F35F3F4C-7BB0-4323-A0C0-274612726E62}"/>
              </a:ext>
            </a:extLst>
          </p:cNvPr>
          <p:cNvSpPr>
            <a:spLocks noGrp="1" noChangeArrowheads="1"/>
          </p:cNvSpPr>
          <p:nvPr>
            <p:ph type="title"/>
          </p:nvPr>
        </p:nvSpPr>
        <p:spPr/>
        <p:txBody>
          <a:bodyPr/>
          <a:lstStyle/>
          <a:p>
            <a:pPr eaLnBrk="1" hangingPunct="1"/>
            <a:r>
              <a:rPr lang="en-US" altLang="zh-CN">
                <a:cs typeface="Arial" panose="020B0604020202020204" pitchFamily="34" charset="0"/>
              </a:rPr>
              <a:t>Lloyd-Max </a:t>
            </a:r>
            <a:r>
              <a:rPr lang="zh-CN" altLang="en-US">
                <a:cs typeface="Arial" panose="020B0604020202020204" pitchFamily="34" charset="0"/>
              </a:rPr>
              <a:t>量化</a:t>
            </a:r>
            <a:endParaRPr lang="en-US" altLang="zh-CN">
              <a:cs typeface="Arial" panose="020B0604020202020204" pitchFamily="34" charset="0"/>
            </a:endParaRPr>
          </a:p>
        </p:txBody>
      </p:sp>
      <mc:AlternateContent xmlns:mc="http://schemas.openxmlformats.org/markup-compatibility/2006">
        <mc:Choice xmlns:a14="http://schemas.microsoft.com/office/drawing/2010/main" Requires="a14">
          <p:sp>
            <p:nvSpPr>
              <p:cNvPr id="88069" name="Rectangle 3">
                <a:extLst>
                  <a:ext uri="{FF2B5EF4-FFF2-40B4-BE49-F238E27FC236}">
                    <a16:creationId xmlns:a16="http://schemas.microsoft.com/office/drawing/2014/main" id="{4773C665-2E9E-46D0-9EFA-96090410C31B}"/>
                  </a:ext>
                </a:extLst>
              </p:cNvPr>
              <p:cNvSpPr>
                <a:spLocks noGrp="1" noChangeArrowheads="1"/>
              </p:cNvSpPr>
              <p:nvPr>
                <p:ph type="body" idx="1"/>
              </p:nvPr>
            </p:nvSpPr>
            <p:spPr>
              <a:xfrm>
                <a:off x="566738" y="1066800"/>
                <a:ext cx="8043756" cy="4953000"/>
              </a:xfrm>
            </p:spPr>
            <p:txBody>
              <a:bodyPr/>
              <a:lstStyle/>
              <a:p>
                <a:pPr eaLnBrk="1" hangingPunct="1">
                  <a:lnSpc>
                    <a:spcPct val="90000"/>
                  </a:lnSpc>
                </a:pPr>
                <a:r>
                  <a:rPr lang="zh-CN" altLang="en-US">
                    <a:cs typeface="Arial" panose="020B0604020202020204" pitchFamily="34" charset="0"/>
                  </a:rPr>
                  <a:t>结果的推导过程：</a:t>
                </a:r>
                <a:endParaRPr lang="en-US" altLang="zh-CN">
                  <a:cs typeface="Arial" panose="020B0604020202020204" pitchFamily="34" charset="0"/>
                </a:endParaRPr>
              </a:p>
              <a:p>
                <a:pPr eaLnBrk="1" hangingPunct="1">
                  <a:lnSpc>
                    <a:spcPct val="90000"/>
                  </a:lnSpc>
                </a:pPr>
                <a:endParaRPr lang="en-US" altLang="zh-CN">
                  <a:cs typeface="Arial" panose="020B0604020202020204" pitchFamily="34" charset="0"/>
                </a:endParaRPr>
              </a:p>
              <a:p>
                <a:pPr eaLnBrk="1" hangingPunct="1">
                  <a:lnSpc>
                    <a:spcPct val="90000"/>
                  </a:lnSpc>
                </a:pPr>
                <a:endParaRPr lang="en-US" altLang="zh-CN">
                  <a:cs typeface="Arial" panose="020B0604020202020204" pitchFamily="34" charset="0"/>
                </a:endParaRPr>
              </a:p>
              <a:p>
                <a:pPr eaLnBrk="1" hangingPunct="1">
                  <a:lnSpc>
                    <a:spcPct val="90000"/>
                  </a:lnSpc>
                </a:pPr>
                <a:endParaRPr lang="en-US" altLang="zh-CN">
                  <a:cs typeface="Arial" panose="020B0604020202020204" pitchFamily="34" charset="0"/>
                </a:endParaRPr>
              </a:p>
              <a:p>
                <a:pPr marL="0" indent="0" eaLnBrk="1" hangingPunct="1">
                  <a:lnSpc>
                    <a:spcPct val="90000"/>
                  </a:lnSpc>
                  <a:buNone/>
                </a:pPr>
                <a:endParaRPr lang="en-US" altLang="zh-CN">
                  <a:cs typeface="Arial" panose="020B0604020202020204" pitchFamily="34" charset="0"/>
                </a:endParaRPr>
              </a:p>
              <a:p>
                <a:pPr eaLnBrk="1" hangingPunct="1">
                  <a:lnSpc>
                    <a:spcPct val="90000"/>
                  </a:lnSpc>
                </a:pPr>
                <a:r>
                  <a:rPr lang="zh-CN" altLang="en-US">
                    <a:cs typeface="Arial" panose="020B0604020202020204" pitchFamily="34" charset="0"/>
                  </a:rPr>
                  <a:t>令</a:t>
                </a:r>
                <a:r>
                  <a:rPr lang="en-US" altLang="zh-CN">
                    <a:cs typeface="Arial" panose="020B0604020202020204" pitchFamily="34" charset="0"/>
                  </a:rPr>
                  <a:t>MSE</a:t>
                </a:r>
                <a:r>
                  <a:rPr lang="zh-CN" altLang="en-US">
                    <a:cs typeface="Arial" panose="020B0604020202020204" pitchFamily="34" charset="0"/>
                  </a:rPr>
                  <a:t>对</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𝑠</m:t>
                        </m:r>
                      </m:e>
                      <m:sub>
                        <m:r>
                          <a:rPr lang="zh-CN" altLang="en-US" sz="2400" i="1">
                            <a:solidFill>
                              <a:srgbClr val="000000"/>
                            </a:solidFill>
                            <a:latin typeface="Cambria Math" panose="02040503050406030204" pitchFamily="18" charset="0"/>
                          </a:rPr>
                          <m:t>𝑖</m:t>
                        </m:r>
                      </m:sub>
                    </m:sSub>
                  </m:oMath>
                </a14:m>
                <a:r>
                  <a:rPr lang="zh-CN" altLang="en-US">
                    <a:cs typeface="Arial" panose="020B0604020202020204" pitchFamily="34" charset="0"/>
                  </a:rPr>
                  <a:t>的偏导数为</a:t>
                </a:r>
                <a:r>
                  <a:rPr lang="en-US" altLang="zh-CN">
                    <a:cs typeface="Arial" panose="020B0604020202020204" pitchFamily="34" charset="0"/>
                  </a:rPr>
                  <a:t>0</a:t>
                </a:r>
                <a:r>
                  <a:rPr lang="zh-CN" altLang="en-US">
                    <a:cs typeface="Arial" panose="020B0604020202020204" pitchFamily="34" charset="0"/>
                  </a:rPr>
                  <a:t>：</a:t>
                </a:r>
                <a:br>
                  <a:rPr lang="en-US" altLang="zh-CN">
                    <a:cs typeface="Arial" panose="020B0604020202020204" pitchFamily="34" charset="0"/>
                  </a:rPr>
                </a:br>
                <a:endParaRPr lang="en-US" altLang="zh-CN">
                  <a:cs typeface="Arial" panose="020B0604020202020204" pitchFamily="34" charset="0"/>
                </a:endParaRPr>
              </a:p>
              <a:p>
                <a:pPr eaLnBrk="1" hangingPunct="1">
                  <a:lnSpc>
                    <a:spcPct val="90000"/>
                  </a:lnSpc>
                </a:pPr>
                <a:endParaRPr lang="zh-CN" altLang="zh-CN">
                  <a:cs typeface="Arial" panose="020B0604020202020204" pitchFamily="34" charset="0"/>
                </a:endParaRPr>
              </a:p>
            </p:txBody>
          </p:sp>
        </mc:Choice>
        <mc:Fallback>
          <p:sp>
            <p:nvSpPr>
              <p:cNvPr id="88069" name="Rectangle 3">
                <a:extLst>
                  <a:ext uri="{FF2B5EF4-FFF2-40B4-BE49-F238E27FC236}">
                    <a16:creationId xmlns:a16="http://schemas.microsoft.com/office/drawing/2014/main" id="{4773C665-2E9E-46D0-9EFA-96090410C31B}"/>
                  </a:ext>
                </a:extLst>
              </p:cNvPr>
              <p:cNvSpPr>
                <a:spLocks noGrp="1" noRot="1" noChangeAspect="1" noMove="1" noResize="1" noEditPoints="1" noAdjustHandles="1" noChangeArrowheads="1" noChangeShapeType="1" noTextEdit="1"/>
              </p:cNvSpPr>
              <p:nvPr>
                <p:ph type="body" idx="1"/>
              </p:nvPr>
            </p:nvSpPr>
            <p:spPr>
              <a:xfrm>
                <a:off x="566738" y="1066800"/>
                <a:ext cx="8043756" cy="4953000"/>
              </a:xfrm>
              <a:blipFill>
                <a:blip r:embed="rId3"/>
                <a:stretch>
                  <a:fillRect l="-303" t="-13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8070" name="Object 4">
                <a:extLst>
                  <a:ext uri="{FF2B5EF4-FFF2-40B4-BE49-F238E27FC236}">
                    <a16:creationId xmlns:a16="http://schemas.microsoft.com/office/drawing/2014/main" id="{12228DAF-B421-4060-BA61-AAF484DDE0BB}"/>
                  </a:ext>
                </a:extLst>
              </p:cNvPr>
              <p:cNvSpPr txBox="1"/>
              <p:nvPr/>
            </p:nvSpPr>
            <p:spPr bwMode="auto">
              <a:xfrm>
                <a:off x="1752674" y="1514405"/>
                <a:ext cx="5257662" cy="1066792"/>
              </a:xfrm>
              <a:prstGeom prst="rect">
                <a:avLst/>
              </a:prstGeom>
              <a:solidFill>
                <a:srgbClr val="FFFF99"/>
              </a:solidFill>
              <a:ln w="9525">
                <a:solidFill>
                  <a:schemeClr val="tx1"/>
                </a:solidFill>
                <a:miter lim="800000"/>
                <a:headEnd/>
                <a:tailEnd/>
              </a:ln>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r>
                        <m:rPr>
                          <m:sty m:val="p"/>
                        </m:rPr>
                        <a:rPr lang="en-US" altLang="zh-CN" sz="2800" i="1" smtClean="0">
                          <a:solidFill>
                            <a:srgbClr val="000000"/>
                          </a:solidFill>
                          <a:latin typeface="Cambria Math" panose="02040503050406030204" pitchFamily="18" charset="0"/>
                        </a:rPr>
                        <m:t>MSE</m:t>
                      </m:r>
                      <m:r>
                        <a:rPr lang="en-US" altLang="zh-CN" sz="2800" i="1">
                          <a:solidFill>
                            <a:srgbClr val="000000"/>
                          </a:solidFill>
                          <a:latin typeface="Cambria Math" panose="02040503050406030204" pitchFamily="18" charset="0"/>
                        </a:rPr>
                        <m:t>=</m:t>
                      </m:r>
                      <m:nary>
                        <m:naryPr>
                          <m:chr m:val="∑"/>
                          <m:ctrlPr>
                            <a:rPr lang="en-US" altLang="zh-CN" sz="2800" i="1" smtClean="0">
                              <a:solidFill>
                                <a:srgbClr val="000000"/>
                              </a:solidFill>
                              <a:latin typeface="Cambria Math" panose="02040503050406030204" pitchFamily="18" charset="0"/>
                            </a:rPr>
                          </m:ctrlPr>
                        </m:naryPr>
                        <m:sub>
                          <m:r>
                            <m:rPr>
                              <m:brk m:alnAt="23"/>
                            </m:rPr>
                            <a:rPr lang="en-US" altLang="zh-CN" sz="2800" b="0" i="1" smtClean="0">
                              <a:solidFill>
                                <a:srgbClr val="000000"/>
                              </a:solidFill>
                              <a:latin typeface="Cambria Math" panose="02040503050406030204" pitchFamily="18" charset="0"/>
                            </a:rPr>
                            <m:t>𝑖</m:t>
                          </m:r>
                          <m:r>
                            <a:rPr lang="en-US" altLang="zh-CN" sz="2800" b="0" i="1" smtClean="0">
                              <a:solidFill>
                                <a:srgbClr val="000000"/>
                              </a:solidFill>
                              <a:latin typeface="Cambria Math" panose="02040503050406030204" pitchFamily="18" charset="0"/>
                            </a:rPr>
                            <m:t>=0</m:t>
                          </m:r>
                        </m:sub>
                        <m:sup>
                          <m:r>
                            <a:rPr lang="en-US" altLang="zh-CN" sz="2800" b="0" i="1" smtClean="0">
                              <a:solidFill>
                                <a:srgbClr val="000000"/>
                              </a:solidFill>
                              <a:latin typeface="Cambria Math" panose="02040503050406030204" pitchFamily="18" charset="0"/>
                            </a:rPr>
                            <m:t>𝐿</m:t>
                          </m:r>
                          <m:r>
                            <a:rPr lang="en-US" altLang="zh-CN" sz="2800" b="0" i="1" smtClean="0">
                              <a:solidFill>
                                <a:srgbClr val="000000"/>
                              </a:solidFill>
                              <a:latin typeface="Cambria Math" panose="02040503050406030204" pitchFamily="18" charset="0"/>
                            </a:rPr>
                            <m:t>−1</m:t>
                          </m:r>
                        </m:sup>
                        <m:e>
                          <m:nary>
                            <m:naryPr>
                              <m:ctrlPr>
                                <a:rPr lang="zh-CN" altLang="en-US" sz="2800" i="1">
                                  <a:solidFill>
                                    <a:srgbClr val="000000"/>
                                  </a:solidFill>
                                  <a:latin typeface="Cambria Math" panose="02040503050406030204" pitchFamily="18" charset="0"/>
                                </a:rPr>
                              </m:ctrlPr>
                            </m:naryPr>
                            <m: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𝑠</m:t>
                                  </m:r>
                                </m:e>
                                <m:sub>
                                  <m:r>
                                    <a:rPr lang="zh-CN" altLang="en-US" sz="2800" i="1">
                                      <a:solidFill>
                                        <a:srgbClr val="000000"/>
                                      </a:solidFill>
                                      <a:latin typeface="Cambria Math" panose="02040503050406030204" pitchFamily="18" charset="0"/>
                                    </a:rPr>
                                    <m:t>𝑖</m:t>
                                  </m:r>
                                  <m:r>
                                    <a:rPr lang="zh-CN" altLang="en-US" sz="2800" i="1">
                                      <a:solidFill>
                                        <a:srgbClr val="000000"/>
                                      </a:solidFill>
                                      <a:latin typeface="Cambria Math" panose="02040503050406030204" pitchFamily="18" charset="0"/>
                                    </a:rPr>
                                    <m:t>−1</m:t>
                                  </m:r>
                                </m:sub>
                              </m:sSub>
                            </m:sub>
                            <m:sup>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𝑠</m:t>
                                  </m:r>
                                </m:e>
                                <m:sub>
                                  <m:r>
                                    <a:rPr lang="zh-CN" altLang="en-US" sz="2800" i="1">
                                      <a:solidFill>
                                        <a:srgbClr val="000000"/>
                                      </a:solidFill>
                                      <a:latin typeface="Cambria Math" panose="02040503050406030204" pitchFamily="18" charset="0"/>
                                    </a:rPr>
                                    <m:t>𝑖</m:t>
                                  </m:r>
                                </m:sub>
                              </m:sSub>
                            </m:sup>
                            <m:e>
                              <m:sSup>
                                <m:sSupPr>
                                  <m:ctrlPr>
                                    <a:rPr lang="en-US" altLang="zh-CN"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𝑠</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𝑡</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e>
                                <m:sup>
                                  <m:r>
                                    <a:rPr lang="en-US" altLang="zh-CN" sz="2800" b="0" i="1" smtClean="0">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𝑝</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𝑠</m:t>
                              </m:r>
                              <m:r>
                                <a:rPr lang="zh-CN" altLang="en-US" sz="2800" i="1">
                                  <a:solidFill>
                                    <a:srgbClr val="000000"/>
                                  </a:solidFill>
                                  <a:latin typeface="Cambria Math" panose="02040503050406030204" pitchFamily="18" charset="0"/>
                                </a:rPr>
                                <m:t>)</m:t>
                              </m:r>
                              <m:r>
                                <m:rPr>
                                  <m:sty m:val="p"/>
                                </m:rPr>
                                <a:rPr lang="zh-CN" altLang="en-US" sz="2800" i="0">
                                  <a:solidFill>
                                    <a:srgbClr val="000000"/>
                                  </a:solidFill>
                                  <a:latin typeface="Cambria Math" panose="02040503050406030204" pitchFamily="18" charset="0"/>
                                </a:rPr>
                                <m:t>d</m:t>
                              </m:r>
                              <m:r>
                                <a:rPr lang="zh-CN" altLang="en-US" sz="2800" i="1">
                                  <a:solidFill>
                                    <a:srgbClr val="000000"/>
                                  </a:solidFill>
                                  <a:latin typeface="Cambria Math" panose="02040503050406030204" pitchFamily="18" charset="0"/>
                                </a:rPr>
                                <m:t>𝑠</m:t>
                              </m:r>
                            </m:e>
                          </m:nary>
                        </m:e>
                      </m:nary>
                    </m:oMath>
                  </m:oMathPara>
                </a14:m>
                <a:endParaRPr lang="zh-CN" altLang="en-US" sz="2800"/>
              </a:p>
            </p:txBody>
          </p:sp>
        </mc:Choice>
        <mc:Fallback>
          <p:sp>
            <p:nvSpPr>
              <p:cNvPr id="88070" name="Object 4">
                <a:extLst>
                  <a:ext uri="{FF2B5EF4-FFF2-40B4-BE49-F238E27FC236}">
                    <a16:creationId xmlns:a16="http://schemas.microsoft.com/office/drawing/2014/main" id="{12228DAF-B421-4060-BA61-AAF484DDE0BB}"/>
                  </a:ext>
                </a:extLst>
              </p:cNvPr>
              <p:cNvSpPr txBox="1">
                <a:spLocks noRot="1" noChangeAspect="1" noMove="1" noResize="1" noEditPoints="1" noAdjustHandles="1" noChangeArrowheads="1" noChangeShapeType="1" noTextEdit="1"/>
              </p:cNvSpPr>
              <p:nvPr/>
            </p:nvSpPr>
            <p:spPr bwMode="auto">
              <a:xfrm>
                <a:off x="1752674" y="1514405"/>
                <a:ext cx="5257662" cy="1066792"/>
              </a:xfrm>
              <a:prstGeom prst="rect">
                <a:avLst/>
              </a:prstGeom>
              <a:blipFill>
                <a:blip r:embed="rId4"/>
                <a:stretch>
                  <a:fillRect/>
                </a:stretch>
              </a:blipFill>
              <a:ln w="9525">
                <a:solidFill>
                  <a:schemeClr val="tx1"/>
                </a:solidFill>
                <a:miter lim="800000"/>
                <a:headEnd/>
                <a:tailEn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Object 4">
                <a:extLst>
                  <a:ext uri="{FF2B5EF4-FFF2-40B4-BE49-F238E27FC236}">
                    <a16:creationId xmlns:a16="http://schemas.microsoft.com/office/drawing/2014/main" id="{2FFC1EE0-EAA9-41FC-87CA-5588606949D2}"/>
                  </a:ext>
                </a:extLst>
              </p:cNvPr>
              <p:cNvSpPr txBox="1"/>
              <p:nvPr/>
            </p:nvSpPr>
            <p:spPr bwMode="auto">
              <a:xfrm>
                <a:off x="1409783" y="3258458"/>
                <a:ext cx="6324434" cy="1914978"/>
              </a:xfrm>
              <a:prstGeom prst="rect">
                <a:avLst/>
              </a:prstGeom>
              <a:solidFill>
                <a:srgbClr val="FFFF99"/>
              </a:solidFill>
              <a:ln w="9525">
                <a:solidFill>
                  <a:schemeClr val="tx1"/>
                </a:solidFill>
                <a:miter lim="800000"/>
                <a:headEnd/>
                <a:tailEnd/>
              </a:ln>
            </p:spPr>
            <p:txBody>
              <a:bodyPr>
                <a:noAutofit/>
              </a:bodyPr>
              <a:lstStyle/>
              <a:p>
                <a:pPr algn="ctr"/>
                <a14:m>
                  <m:oMathPara xmlns:m="http://schemas.openxmlformats.org/officeDocument/2006/math">
                    <m:oMathParaPr>
                      <m:jc m:val="center"/>
                    </m:oMathParaPr>
                    <m:oMath xmlns:m="http://schemas.openxmlformats.org/officeDocument/2006/math">
                      <m:f>
                        <m:fPr>
                          <m:ctrlPr>
                            <a:rPr lang="en-US" altLang="zh-CN" i="1" smtClean="0">
                              <a:solidFill>
                                <a:srgbClr val="000000"/>
                              </a:solidFill>
                              <a:latin typeface="Cambria Math" panose="02040503050406030204" pitchFamily="18" charset="0"/>
                            </a:rPr>
                          </m:ctrlPr>
                        </m:fPr>
                        <m:num>
                          <m:r>
                            <m:rPr>
                              <m:nor/>
                            </m:rPr>
                            <a:rPr lang="zh-CN" altLang="en-US"/>
                            <m:t>∂</m:t>
                          </m:r>
                          <m:r>
                            <a:rPr lang="en-US" altLang="zh-CN" b="1" i="0" smtClean="0">
                              <a:solidFill>
                                <a:srgbClr val="000000"/>
                              </a:solidFill>
                              <a:latin typeface="Cambria Math" panose="02040503050406030204" pitchFamily="18" charset="0"/>
                            </a:rPr>
                            <m:t>(</m:t>
                          </m:r>
                          <m:r>
                            <m:rPr>
                              <m:sty m:val="p"/>
                            </m:rPr>
                            <a:rPr lang="en-US" altLang="zh-CN" b="0" i="0" smtClean="0">
                              <a:solidFill>
                                <a:srgbClr val="000000"/>
                              </a:solidFill>
                              <a:latin typeface="Cambria Math" panose="02040503050406030204" pitchFamily="18" charset="0"/>
                            </a:rPr>
                            <m:t>MSE</m:t>
                          </m:r>
                          <m:r>
                            <a:rPr lang="en-US" altLang="zh-CN" b="1" i="0" smtClean="0">
                              <a:solidFill>
                                <a:srgbClr val="000000"/>
                              </a:solidFill>
                              <a:latin typeface="Cambria Math" panose="02040503050406030204" pitchFamily="18" charset="0"/>
                            </a:rPr>
                            <m:t>)</m:t>
                          </m:r>
                        </m:num>
                        <m:den>
                          <m:r>
                            <m:rPr>
                              <m:nor/>
                            </m:rPr>
                            <a:rPr lang="zh-CN" altLang="en-US"/>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den>
                      </m:f>
                      <m:r>
                        <a:rPr lang="en-US" altLang="zh-CN" b="0" i="1" smtClean="0">
                          <a:solidFill>
                            <a:srgbClr val="000000"/>
                          </a:solidFill>
                          <a:latin typeface="Cambria Math" panose="02040503050406030204" pitchFamily="18" charset="0"/>
                        </a:rPr>
                        <m:t>=</m:t>
                      </m:r>
                      <m:f>
                        <m:fPr>
                          <m:ctrlPr>
                            <a:rPr lang="en-US" altLang="zh-CN" i="1" smtClean="0">
                              <a:solidFill>
                                <a:srgbClr val="000000"/>
                              </a:solidFill>
                              <a:latin typeface="Cambria Math" panose="02040503050406030204" pitchFamily="18" charset="0"/>
                            </a:rPr>
                          </m:ctrlPr>
                        </m:fPr>
                        <m:num>
                          <m:r>
                            <m:rPr>
                              <m:nor/>
                            </m:rPr>
                            <a:rPr lang="zh-CN" altLang="en-US"/>
                            <m:t>∂</m:t>
                          </m:r>
                        </m:num>
                        <m:den>
                          <m:r>
                            <m:rPr>
                              <m:nor/>
                            </m:rPr>
                            <a:rPr lang="zh-CN" altLang="en-US"/>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den>
                      </m:f>
                      <m:nary>
                        <m:naryPr>
                          <m:chr m:val="∑"/>
                          <m:ctrlPr>
                            <a:rPr lang="en-US" altLang="zh-CN" i="1" smtClean="0">
                              <a:solidFill>
                                <a:srgbClr val="000000"/>
                              </a:solidFill>
                              <a:latin typeface="Cambria Math" panose="02040503050406030204" pitchFamily="18" charset="0"/>
                            </a:rPr>
                          </m:ctrlPr>
                        </m:naryPr>
                        <m:sub>
                          <m:r>
                            <m:rPr>
                              <m:brk m:alnAt="23"/>
                            </m:rPr>
                            <a:rPr lang="en-US" altLang="zh-CN" b="0" i="1" smtClean="0">
                              <a:solidFill>
                                <a:srgbClr val="000000"/>
                              </a:solidFill>
                              <a:latin typeface="Cambria Math" panose="02040503050406030204" pitchFamily="18" charset="0"/>
                            </a:rPr>
                            <m:t>𝑖</m:t>
                          </m:r>
                          <m:r>
                            <a:rPr lang="en-US" altLang="zh-CN" b="0" i="1" smtClean="0">
                              <a:solidFill>
                                <a:srgbClr val="000000"/>
                              </a:solidFill>
                              <a:latin typeface="Cambria Math" panose="02040503050406030204" pitchFamily="18" charset="0"/>
                            </a:rPr>
                            <m:t>=0</m:t>
                          </m:r>
                        </m:sub>
                        <m:sup>
                          <m:r>
                            <a:rPr lang="en-US" altLang="zh-CN" b="0" i="1" smtClean="0">
                              <a:solidFill>
                                <a:srgbClr val="000000"/>
                              </a:solidFill>
                              <a:latin typeface="Cambria Math" panose="02040503050406030204" pitchFamily="18" charset="0"/>
                            </a:rPr>
                            <m:t>𝐿</m:t>
                          </m:r>
                          <m:r>
                            <a:rPr lang="en-US" altLang="zh-CN" b="0" i="1" smtClean="0">
                              <a:solidFill>
                                <a:srgbClr val="000000"/>
                              </a:solidFill>
                              <a:latin typeface="Cambria Math" panose="02040503050406030204" pitchFamily="18" charset="0"/>
                            </a:rPr>
                            <m:t>−1</m:t>
                          </m:r>
                        </m:sup>
                        <m:e>
                          <m:nary>
                            <m:naryPr>
                              <m:ctrlPr>
                                <a:rPr lang="zh-CN" altLang="en-US" i="1">
                                  <a:solidFill>
                                    <a:srgbClr val="000000"/>
                                  </a:solidFill>
                                  <a:latin typeface="Cambria Math" panose="02040503050406030204" pitchFamily="18" charset="0"/>
                                </a:rPr>
                              </m:ctrlPr>
                            </m:naryPr>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sup>
                            <m:e>
                              <m:sSup>
                                <m:sSupPr>
                                  <m:ctrlPr>
                                    <a:rPr lang="en-US" altLang="zh-CN" i="1" smtClean="0">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e>
                                <m:sup>
                                  <m:r>
                                    <a:rPr lang="en-US" altLang="zh-CN" b="0" i="1" smtClean="0">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𝑠</m:t>
                              </m:r>
                            </m:e>
                          </m:nary>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0</m:t>
                          </m:r>
                        </m:e>
                      </m:nary>
                    </m:oMath>
                  </m:oMathPara>
                </a14:m>
                <a:endParaRPr lang="en-US" altLang="zh-CN"/>
              </a:p>
              <a:p>
                <a:pPr algn="ctr"/>
                <a14:m>
                  <m:oMath xmlns:m="http://schemas.openxmlformats.org/officeDocument/2006/math">
                    <m:f>
                      <m:fPr>
                        <m:ctrlPr>
                          <a:rPr lang="en-US" altLang="zh-CN" i="1">
                            <a:solidFill>
                              <a:srgbClr val="000000"/>
                            </a:solidFill>
                            <a:latin typeface="Cambria Math" panose="02040503050406030204" pitchFamily="18" charset="0"/>
                          </a:rPr>
                        </m:ctrlPr>
                      </m:fPr>
                      <m:num>
                        <m:r>
                          <m:rPr>
                            <m:nor/>
                          </m:rPr>
                          <a:rPr lang="zh-CN" altLang="en-US"/>
                          <m:t>∂</m:t>
                        </m:r>
                      </m:num>
                      <m:den>
                        <m:r>
                          <m:rPr>
                            <m:nor/>
                          </m:rPr>
                          <a:rPr lang="zh-CN" altLang="en-US"/>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den>
                    </m:f>
                    <m:r>
                      <a:rPr lang="en-US" altLang="zh-CN" b="0" i="1" smtClean="0">
                        <a:solidFill>
                          <a:srgbClr val="000000"/>
                        </a:solidFill>
                        <a:latin typeface="Cambria Math" panose="02040503050406030204" pitchFamily="18" charset="0"/>
                      </a:rPr>
                      <m:t>[ </m:t>
                    </m:r>
                    <m:nary>
                      <m:naryPr>
                        <m:ctrlPr>
                          <a:rPr lang="zh-CN" altLang="en-US" i="1">
                            <a:solidFill>
                              <a:srgbClr val="000000"/>
                            </a:solidFill>
                            <a:latin typeface="Cambria Math" panose="02040503050406030204" pitchFamily="18" charset="0"/>
                          </a:rPr>
                        </m:ctrlPr>
                      </m:naryPr>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sup>
                      <m:e>
                        <m:sSup>
                          <m:sSupPr>
                            <m:ctrlPr>
                              <a:rPr lang="en-US" altLang="zh-CN"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e>
                          <m:sup>
                            <m:r>
                              <a:rPr lang="en-US" altLang="zh-CN"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𝑠</m:t>
                        </m:r>
                      </m:e>
                    </m:nary>
                  </m:oMath>
                </a14:m>
                <a:r>
                  <a:rPr lang="en-US" altLang="zh-CN"/>
                  <a:t>+</a:t>
                </a:r>
                <a:r>
                  <a:rPr lang="zh-CN" altLang="en-US">
                    <a:solidFill>
                      <a:srgbClr val="000000"/>
                    </a:solidFill>
                  </a:rPr>
                  <a:t> </a:t>
                </a:r>
                <a14:m>
                  <m:oMath xmlns:m="http://schemas.openxmlformats.org/officeDocument/2006/math">
                    <m:nary>
                      <m:naryPr>
                        <m:ctrlPr>
                          <a:rPr lang="zh-CN" altLang="en-US" i="1">
                            <a:solidFill>
                              <a:srgbClr val="000000"/>
                            </a:solidFill>
                            <a:latin typeface="Cambria Math" panose="02040503050406030204" pitchFamily="18" charset="0"/>
                          </a:rPr>
                        </m:ctrlPr>
                      </m:naryPr>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r>
                              <a:rPr lang="en-US" altLang="zh-CN" b="0" i="1" smtClean="0">
                                <a:solidFill>
                                  <a:srgbClr val="000000"/>
                                </a:solidFill>
                                <a:latin typeface="Cambria Math" panose="02040503050406030204" pitchFamily="18" charset="0"/>
                              </a:rPr>
                              <m:t>+1</m:t>
                            </m:r>
                          </m:sub>
                        </m:sSub>
                      </m:sup>
                      <m:e>
                        <m:sSup>
                          <m:sSupPr>
                            <m:ctrlPr>
                              <a:rPr lang="en-US" altLang="zh-CN"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𝑖</m:t>
                                </m:r>
                                <m:r>
                                  <a:rPr lang="en-US" altLang="zh-CN" b="0" i="1" smtClean="0">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e>
                          <m:sup>
                            <m:r>
                              <a:rPr lang="en-US" altLang="zh-CN"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𝑠</m:t>
                        </m:r>
                      </m:e>
                    </m:nary>
                    <m:r>
                      <a:rPr lang="en-US" altLang="zh-CN" b="0" i="1" smtClean="0">
                        <a:solidFill>
                          <a:srgbClr val="000000"/>
                        </a:solidFill>
                        <a:latin typeface="Cambria Math" panose="02040503050406030204" pitchFamily="18" charset="0"/>
                      </a:rPr>
                      <m:t> ]=0</m:t>
                    </m:r>
                  </m:oMath>
                </a14:m>
                <a:endParaRPr lang="en-US" altLang="zh-CN"/>
              </a:p>
              <a:p>
                <a:pPr algn="ctr"/>
                <a14:m>
                  <m:oMath xmlns:m="http://schemas.openxmlformats.org/officeDocument/2006/math">
                    <m:sSup>
                      <m:sSupPr>
                        <m:ctrlPr>
                          <a:rPr lang="en-US" altLang="zh-CN"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e>
                      <m:sup>
                        <m:r>
                          <a:rPr lang="en-US" altLang="zh-CN"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oMath>
                </a14:m>
                <a:r>
                  <a:rPr lang="en-US" altLang="zh-CN">
                    <a:solidFill>
                      <a:srgbClr val="000000"/>
                    </a:solidFill>
                  </a:rPr>
                  <a:t> =</a:t>
                </a:r>
                <a14:m>
                  <m:oMath xmlns:m="http://schemas.openxmlformats.org/officeDocument/2006/math">
                    <m:sSup>
                      <m:sSupPr>
                        <m:ctrlPr>
                          <a:rPr lang="en-US" altLang="zh-CN"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𝑖</m:t>
                            </m:r>
                            <m:r>
                              <a:rPr lang="en-US" altLang="zh-CN" b="0" i="1" smtClean="0">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e>
                      <m:sup>
                        <m:r>
                          <a:rPr lang="en-US" altLang="zh-CN"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oMath>
                </a14:m>
                <a:r>
                  <a:rPr lang="zh-CN" altLang="en-US">
                    <a:solidFill>
                      <a:srgbClr val="000000"/>
                    </a:solidFill>
                  </a:rPr>
                  <a:t> </a:t>
                </a:r>
                <a:endParaRPr lang="zh-CN" altLang="en-US"/>
              </a:p>
            </p:txBody>
          </p:sp>
        </mc:Choice>
        <mc:Fallback>
          <p:sp>
            <p:nvSpPr>
              <p:cNvPr id="12" name="Object 4">
                <a:extLst>
                  <a:ext uri="{FF2B5EF4-FFF2-40B4-BE49-F238E27FC236}">
                    <a16:creationId xmlns:a16="http://schemas.microsoft.com/office/drawing/2014/main" id="{2FFC1EE0-EAA9-41FC-87CA-5588606949D2}"/>
                  </a:ext>
                </a:extLst>
              </p:cNvPr>
              <p:cNvSpPr txBox="1">
                <a:spLocks noRot="1" noChangeAspect="1" noMove="1" noResize="1" noEditPoints="1" noAdjustHandles="1" noChangeArrowheads="1" noChangeShapeType="1" noTextEdit="1"/>
              </p:cNvSpPr>
              <p:nvPr/>
            </p:nvSpPr>
            <p:spPr bwMode="auto">
              <a:xfrm>
                <a:off x="1409783" y="3258458"/>
                <a:ext cx="6324434" cy="1914978"/>
              </a:xfrm>
              <a:prstGeom prst="rect">
                <a:avLst/>
              </a:prstGeom>
              <a:blipFill>
                <a:blip r:embed="rId5"/>
                <a:stretch>
                  <a:fillRect/>
                </a:stretch>
              </a:blipFill>
              <a:ln w="9525">
                <a:solidFill>
                  <a:schemeClr val="tx1"/>
                </a:solidFill>
                <a:miter lim="800000"/>
                <a:headEnd/>
                <a:tailEn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Object 6">
                <a:extLst>
                  <a:ext uri="{FF2B5EF4-FFF2-40B4-BE49-F238E27FC236}">
                    <a16:creationId xmlns:a16="http://schemas.microsoft.com/office/drawing/2014/main" id="{384F1030-1BDA-4A15-9AEA-5ECD1083267B}"/>
                  </a:ext>
                </a:extLst>
              </p:cNvPr>
              <p:cNvSpPr txBox="1"/>
              <p:nvPr/>
            </p:nvSpPr>
            <p:spPr bwMode="auto">
              <a:xfrm>
                <a:off x="2867025" y="5343595"/>
                <a:ext cx="3409950" cy="696343"/>
              </a:xfrm>
              <a:prstGeom prst="rect">
                <a:avLst/>
              </a:prstGeom>
              <a:solidFill>
                <a:srgbClr val="CCFFFF"/>
              </a:solidFill>
              <a:ln w="9525">
                <a:solidFill>
                  <a:schemeClr val="tx1"/>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Sub>
                        </m:num>
                        <m:den>
                          <m:r>
                            <a:rPr lang="zh-CN" altLang="en-US" i="1">
                              <a:solidFill>
                                <a:srgbClr val="000000"/>
                              </a:solidFill>
                              <a:latin typeface="Cambria Math" panose="02040503050406030204" pitchFamily="18" charset="0"/>
                            </a:rPr>
                            <m:t>2</m:t>
                          </m:r>
                        </m:den>
                      </m:f>
                    </m:oMath>
                  </m:oMathPara>
                </a14:m>
                <a:endParaRPr lang="zh-CN" altLang="en-US"/>
              </a:p>
            </p:txBody>
          </p:sp>
        </mc:Choice>
        <mc:Fallback>
          <p:sp>
            <p:nvSpPr>
              <p:cNvPr id="13" name="Object 6">
                <a:extLst>
                  <a:ext uri="{FF2B5EF4-FFF2-40B4-BE49-F238E27FC236}">
                    <a16:creationId xmlns:a16="http://schemas.microsoft.com/office/drawing/2014/main" id="{384F1030-1BDA-4A15-9AEA-5ECD1083267B}"/>
                  </a:ext>
                </a:extLst>
              </p:cNvPr>
              <p:cNvSpPr txBox="1">
                <a:spLocks noRot="1" noChangeAspect="1" noMove="1" noResize="1" noEditPoints="1" noAdjustHandles="1" noChangeArrowheads="1" noChangeShapeType="1" noTextEdit="1"/>
              </p:cNvSpPr>
              <p:nvPr/>
            </p:nvSpPr>
            <p:spPr bwMode="auto">
              <a:xfrm>
                <a:off x="2867025" y="5343595"/>
                <a:ext cx="3409950" cy="696343"/>
              </a:xfrm>
              <a:prstGeom prst="rect">
                <a:avLst/>
              </a:prstGeom>
              <a:blipFill>
                <a:blip r:embed="rId6"/>
                <a:stretch>
                  <a:fillRect/>
                </a:stretch>
              </a:blipFill>
              <a:ln w="9525">
                <a:solidFill>
                  <a:schemeClr val="tx1"/>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7723505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12F7B1C0-8F44-4D6C-8989-3E81D36A9EC1}"/>
              </a:ext>
            </a:extLst>
          </p:cNvPr>
          <p:cNvSpPr/>
          <p:nvPr/>
        </p:nvSpPr>
        <p:spPr bwMode="auto">
          <a:xfrm>
            <a:off x="170656" y="816685"/>
            <a:ext cx="8802687" cy="1212906"/>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sp>
        <p:nvSpPr>
          <p:cNvPr id="90114" name="日期占位符 4">
            <a:extLst>
              <a:ext uri="{FF2B5EF4-FFF2-40B4-BE49-F238E27FC236}">
                <a16:creationId xmlns:a16="http://schemas.microsoft.com/office/drawing/2014/main" id="{D38CF319-2F9D-4D33-B187-88FC584C502B}"/>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90115" name="灯片编号占位符 6">
            <a:extLst>
              <a:ext uri="{FF2B5EF4-FFF2-40B4-BE49-F238E27FC236}">
                <a16:creationId xmlns:a16="http://schemas.microsoft.com/office/drawing/2014/main" id="{D1C0FA2E-C797-4F19-96AB-01376D2CCF43}"/>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1D31D5B4-F4DC-46F8-B044-E6DA03972FEF}" type="slidenum">
              <a:rPr lang="zh-CN" altLang="zh-CN" sz="1200">
                <a:solidFill>
                  <a:schemeClr val="tx1"/>
                </a:solidFill>
              </a:rPr>
              <a:pPr/>
              <a:t>76</a:t>
            </a:fld>
            <a:endParaRPr lang="zh-CN" altLang="zh-CN" sz="1200">
              <a:solidFill>
                <a:schemeClr val="tx1"/>
              </a:solidFill>
            </a:endParaRPr>
          </a:p>
        </p:txBody>
      </p:sp>
      <p:sp>
        <p:nvSpPr>
          <p:cNvPr id="20" name="矩形 19">
            <a:extLst>
              <a:ext uri="{FF2B5EF4-FFF2-40B4-BE49-F238E27FC236}">
                <a16:creationId xmlns:a16="http://schemas.microsoft.com/office/drawing/2014/main" id="{363FE6EC-A8A9-4987-B2CA-4ACF577F8904}"/>
              </a:ext>
            </a:extLst>
          </p:cNvPr>
          <p:cNvSpPr/>
          <p:nvPr/>
        </p:nvSpPr>
        <p:spPr bwMode="auto">
          <a:xfrm>
            <a:off x="151429" y="5491593"/>
            <a:ext cx="8802687" cy="1212906"/>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sp>
        <p:nvSpPr>
          <p:cNvPr id="90116" name="Rectangle 2">
            <a:extLst>
              <a:ext uri="{FF2B5EF4-FFF2-40B4-BE49-F238E27FC236}">
                <a16:creationId xmlns:a16="http://schemas.microsoft.com/office/drawing/2014/main" id="{ED3A7F09-C934-42EA-AF48-AF0D297E9995}"/>
              </a:ext>
            </a:extLst>
          </p:cNvPr>
          <p:cNvSpPr>
            <a:spLocks noGrp="1" noChangeArrowheads="1"/>
          </p:cNvSpPr>
          <p:nvPr>
            <p:ph type="title"/>
          </p:nvPr>
        </p:nvSpPr>
        <p:spPr>
          <a:xfrm>
            <a:off x="304912" y="76274"/>
            <a:ext cx="8001000" cy="533400"/>
          </a:xfrm>
        </p:spPr>
        <p:txBody>
          <a:bodyPr/>
          <a:lstStyle/>
          <a:p>
            <a:pPr marL="342900" indent="-342900" eaLnBrk="1" hangingPunct="1">
              <a:buFont typeface="Wingdings" panose="05000000000000000000" pitchFamily="2" charset="2"/>
              <a:buChar char="Ø"/>
            </a:pPr>
            <a:r>
              <a:rPr lang="en-US" altLang="zh-CN" sz="2000" b="0">
                <a:solidFill>
                  <a:schemeClr val="tx1"/>
                </a:solidFill>
                <a:cs typeface="Arial" panose="020B0604020202020204" pitchFamily="34" charset="0"/>
              </a:rPr>
              <a:t>Lloyd-Max</a:t>
            </a:r>
            <a:r>
              <a:rPr lang="zh-CN" altLang="en-US" sz="2000" b="0">
                <a:solidFill>
                  <a:schemeClr val="tx1"/>
                </a:solidFill>
                <a:cs typeface="Arial" panose="020B0604020202020204" pitchFamily="34" charset="0"/>
              </a:rPr>
              <a:t>量化举例：</a:t>
            </a:r>
            <a:r>
              <a:rPr lang="en-US" altLang="zh-CN" sz="2000" b="0" i="1">
                <a:solidFill>
                  <a:schemeClr val="tx1"/>
                </a:solidFill>
                <a:cs typeface="Arial" panose="020B0604020202020204" pitchFamily="34" charset="0"/>
              </a:rPr>
              <a:t>p</a:t>
            </a:r>
            <a:r>
              <a:rPr lang="en-US" altLang="zh-CN" sz="2000" b="0">
                <a:solidFill>
                  <a:schemeClr val="tx1"/>
                </a:solidFill>
                <a:cs typeface="Arial" panose="020B0604020202020204" pitchFamily="34" charset="0"/>
              </a:rPr>
              <a:t>(</a:t>
            </a:r>
            <a:r>
              <a:rPr lang="en-US" altLang="zh-CN" sz="2000" b="0" i="1">
                <a:solidFill>
                  <a:schemeClr val="tx1"/>
                </a:solidFill>
                <a:cs typeface="Arial" panose="020B0604020202020204" pitchFamily="34" charset="0"/>
              </a:rPr>
              <a:t>s</a:t>
            </a:r>
            <a:r>
              <a:rPr lang="en-US" altLang="zh-CN" sz="2000" b="0">
                <a:solidFill>
                  <a:schemeClr val="tx1"/>
                </a:solidFill>
                <a:cs typeface="Arial" panose="020B0604020202020204" pitchFamily="34" charset="0"/>
              </a:rPr>
              <a:t>)=</a:t>
            </a:r>
            <a:r>
              <a:rPr lang="en-US" altLang="zh-CN" sz="2000" b="0">
                <a:solidFill>
                  <a:schemeClr val="tx1"/>
                </a:solidFill>
                <a:cs typeface="Times New Roman" panose="02020603050405020304" pitchFamily="18" charset="0"/>
              </a:rPr>
              <a:t>Laplacian</a:t>
            </a:r>
            <a:endParaRPr lang="en-US" altLang="zh-CN" sz="2000" b="0">
              <a:solidFill>
                <a:schemeClr val="tx1"/>
              </a:solidFill>
              <a:cs typeface="Arial" panose="020B0604020202020204" pitchFamily="34" charset="0"/>
            </a:endParaRPr>
          </a:p>
        </p:txBody>
      </p:sp>
      <p:graphicFrame>
        <p:nvGraphicFramePr>
          <p:cNvPr id="90118" name="Object 4">
            <a:extLst>
              <a:ext uri="{FF2B5EF4-FFF2-40B4-BE49-F238E27FC236}">
                <a16:creationId xmlns:a16="http://schemas.microsoft.com/office/drawing/2014/main" id="{4253481C-57E3-400B-8376-51FF33D22029}"/>
              </a:ext>
            </a:extLst>
          </p:cNvPr>
          <p:cNvGraphicFramePr>
            <a:graphicFrameLocks noChangeAspect="1"/>
          </p:cNvGraphicFramePr>
          <p:nvPr>
            <p:extLst>
              <p:ext uri="{D42A27DB-BD31-4B8C-83A1-F6EECF244321}">
                <p14:modId xmlns:p14="http://schemas.microsoft.com/office/powerpoint/2010/main" val="2390992282"/>
              </p:ext>
            </p:extLst>
          </p:nvPr>
        </p:nvGraphicFramePr>
        <p:xfrm>
          <a:off x="5661819" y="268212"/>
          <a:ext cx="2122487" cy="868362"/>
        </p:xfrm>
        <a:graphic>
          <a:graphicData uri="http://schemas.openxmlformats.org/presentationml/2006/ole">
            <mc:AlternateContent xmlns:mc="http://schemas.openxmlformats.org/markup-compatibility/2006">
              <mc:Choice xmlns:v="urn:schemas-microsoft-com:vml" Requires="v">
                <p:oleObj spid="_x0000_s33115" r:id="rId3" imgW="1181100" imgH="482600" progId="Equation.3">
                  <p:embed/>
                </p:oleObj>
              </mc:Choice>
              <mc:Fallback>
                <p:oleObj r:id="rId3" imgW="11811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819" y="268212"/>
                        <a:ext cx="2122487" cy="868362"/>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90119" name="Object 5">
            <a:extLst>
              <a:ext uri="{FF2B5EF4-FFF2-40B4-BE49-F238E27FC236}">
                <a16:creationId xmlns:a16="http://schemas.microsoft.com/office/drawing/2014/main" id="{1937BCD8-9F8E-49AD-BF86-40DD7F37692F}"/>
              </a:ext>
            </a:extLst>
          </p:cNvPr>
          <p:cNvGraphicFramePr>
            <a:graphicFrameLocks noChangeAspect="1"/>
          </p:cNvGraphicFramePr>
          <p:nvPr>
            <p:extLst>
              <p:ext uri="{D42A27DB-BD31-4B8C-83A1-F6EECF244321}">
                <p14:modId xmlns:p14="http://schemas.microsoft.com/office/powerpoint/2010/main" val="1842197840"/>
              </p:ext>
            </p:extLst>
          </p:nvPr>
        </p:nvGraphicFramePr>
        <p:xfrm>
          <a:off x="3780500" y="1689114"/>
          <a:ext cx="3816350" cy="1206500"/>
        </p:xfrm>
        <a:graphic>
          <a:graphicData uri="http://schemas.openxmlformats.org/presentationml/2006/ole">
            <mc:AlternateContent xmlns:mc="http://schemas.openxmlformats.org/markup-compatibility/2006">
              <mc:Choice xmlns:v="urn:schemas-microsoft-com:vml" Requires="v">
                <p:oleObj spid="_x0000_s33116" r:id="rId5" imgW="2729315" imgH="863225" progId="Equation.3">
                  <p:embed/>
                </p:oleObj>
              </mc:Choice>
              <mc:Fallback>
                <p:oleObj r:id="rId5" imgW="2729315" imgH="86322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0500" y="1689114"/>
                        <a:ext cx="3816350" cy="1206500"/>
                      </a:xfrm>
                      <a:prstGeom prst="rect">
                        <a:avLst/>
                      </a:prstGeom>
                      <a:solidFill>
                        <a:srgbClr val="CCFFCC"/>
                      </a:solidFill>
                      <a:ln w="9525">
                        <a:solidFill>
                          <a:schemeClr val="tx1"/>
                        </a:solidFill>
                        <a:miter lim="800000"/>
                        <a:headEnd/>
                        <a:tailEnd/>
                      </a:ln>
                    </p:spPr>
                  </p:pic>
                </p:oleObj>
              </mc:Fallback>
            </mc:AlternateContent>
          </a:graphicData>
        </a:graphic>
      </p:graphicFrame>
      <p:sp>
        <p:nvSpPr>
          <p:cNvPr id="90120" name="Rectangle 6">
            <a:extLst>
              <a:ext uri="{FF2B5EF4-FFF2-40B4-BE49-F238E27FC236}">
                <a16:creationId xmlns:a16="http://schemas.microsoft.com/office/drawing/2014/main" id="{857191EE-5CA0-4BB9-BDA0-E80442F7F05F}"/>
              </a:ext>
            </a:extLst>
          </p:cNvPr>
          <p:cNvSpPr>
            <a:spLocks noChangeArrowheads="1"/>
          </p:cNvSpPr>
          <p:nvPr/>
        </p:nvSpPr>
        <p:spPr bwMode="auto">
          <a:xfrm>
            <a:off x="1219288" y="2064530"/>
            <a:ext cx="1922463"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4 levels (2 bits)</a:t>
            </a:r>
          </a:p>
        </p:txBody>
      </p:sp>
      <p:pic>
        <p:nvPicPr>
          <p:cNvPr id="90121" name="Picture 7">
            <a:extLst>
              <a:ext uri="{FF2B5EF4-FFF2-40B4-BE49-F238E27FC236}">
                <a16:creationId xmlns:a16="http://schemas.microsoft.com/office/drawing/2014/main" id="{7682AEC5-5B14-46A0-823B-294158E3EA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3956050"/>
            <a:ext cx="90678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2" name="Rectangle 8">
            <a:extLst>
              <a:ext uri="{FF2B5EF4-FFF2-40B4-BE49-F238E27FC236}">
                <a16:creationId xmlns:a16="http://schemas.microsoft.com/office/drawing/2014/main" id="{022CCDB6-4692-4357-978B-1D1B66FE7496}"/>
              </a:ext>
            </a:extLst>
          </p:cNvPr>
          <p:cNvSpPr>
            <a:spLocks noChangeArrowheads="1"/>
          </p:cNvSpPr>
          <p:nvPr/>
        </p:nvSpPr>
        <p:spPr bwMode="auto">
          <a:xfrm>
            <a:off x="4800600" y="3429000"/>
            <a:ext cx="1922463"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4 levels (2 bits)</a:t>
            </a:r>
          </a:p>
        </p:txBody>
      </p:sp>
      <p:graphicFrame>
        <p:nvGraphicFramePr>
          <p:cNvPr id="90123" name="Object 9">
            <a:extLst>
              <a:ext uri="{FF2B5EF4-FFF2-40B4-BE49-F238E27FC236}">
                <a16:creationId xmlns:a16="http://schemas.microsoft.com/office/drawing/2014/main" id="{FCC0EB03-081F-4654-BFC0-10B4F827EB3D}"/>
              </a:ext>
            </a:extLst>
          </p:cNvPr>
          <p:cNvGraphicFramePr>
            <a:graphicFrameLocks noChangeAspect="1"/>
          </p:cNvGraphicFramePr>
          <p:nvPr>
            <p:extLst>
              <p:ext uri="{D42A27DB-BD31-4B8C-83A1-F6EECF244321}">
                <p14:modId xmlns:p14="http://schemas.microsoft.com/office/powerpoint/2010/main" val="1989212812"/>
              </p:ext>
            </p:extLst>
          </p:nvPr>
        </p:nvGraphicFramePr>
        <p:xfrm>
          <a:off x="4029787" y="708424"/>
          <a:ext cx="1158875" cy="395287"/>
        </p:xfrm>
        <a:graphic>
          <a:graphicData uri="http://schemas.openxmlformats.org/presentationml/2006/ole">
            <mc:AlternateContent xmlns:mc="http://schemas.openxmlformats.org/markup-compatibility/2006">
              <mc:Choice xmlns:v="urn:schemas-microsoft-com:vml" Requires="v">
                <p:oleObj spid="_x0000_s33117" r:id="rId8" imgW="520248" imgH="177646" progId="Equation.3">
                  <p:embed/>
                </p:oleObj>
              </mc:Choice>
              <mc:Fallback>
                <p:oleObj r:id="rId8" imgW="520248" imgH="177646"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9787" y="708424"/>
                        <a:ext cx="1158875" cy="395287"/>
                      </a:xfrm>
                      <a:prstGeom prst="rect">
                        <a:avLst/>
                      </a:prstGeom>
                      <a:solidFill>
                        <a:srgbClr val="CCFFCC"/>
                      </a:solidFill>
                      <a:ln w="9525">
                        <a:solidFill>
                          <a:schemeClr val="tx1"/>
                        </a:solidFill>
                        <a:miter lim="800000"/>
                        <a:headEnd/>
                        <a:tailEnd/>
                      </a:ln>
                    </p:spPr>
                  </p:pic>
                </p:oleObj>
              </mc:Fallback>
            </mc:AlternateContent>
          </a:graphicData>
        </a:graphic>
      </p:graphicFrame>
      <p:sp>
        <p:nvSpPr>
          <p:cNvPr id="90124" name="Rectangle 10">
            <a:extLst>
              <a:ext uri="{FF2B5EF4-FFF2-40B4-BE49-F238E27FC236}">
                <a16:creationId xmlns:a16="http://schemas.microsoft.com/office/drawing/2014/main" id="{E48C07A6-3D7D-4BDD-9C34-98CB3BEA4DA1}"/>
              </a:ext>
            </a:extLst>
          </p:cNvPr>
          <p:cNvSpPr>
            <a:spLocks noChangeArrowheads="1"/>
          </p:cNvSpPr>
          <p:nvPr/>
        </p:nvSpPr>
        <p:spPr bwMode="auto">
          <a:xfrm>
            <a:off x="6934200" y="3429000"/>
            <a:ext cx="1922463"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8 levels (3 bits)</a:t>
            </a:r>
          </a:p>
        </p:txBody>
      </p:sp>
      <p:sp>
        <p:nvSpPr>
          <p:cNvPr id="90125" name="Rectangle 11">
            <a:extLst>
              <a:ext uri="{FF2B5EF4-FFF2-40B4-BE49-F238E27FC236}">
                <a16:creationId xmlns:a16="http://schemas.microsoft.com/office/drawing/2014/main" id="{51AC406F-D89B-4A25-A06E-BBAC4B8D1970}"/>
              </a:ext>
            </a:extLst>
          </p:cNvPr>
          <p:cNvSpPr>
            <a:spLocks noChangeArrowheads="1"/>
          </p:cNvSpPr>
          <p:nvPr/>
        </p:nvSpPr>
        <p:spPr bwMode="auto">
          <a:xfrm>
            <a:off x="2667000" y="3429000"/>
            <a:ext cx="1809750"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2 levels (1 bit)</a:t>
            </a:r>
          </a:p>
        </p:txBody>
      </p:sp>
      <p:sp>
        <p:nvSpPr>
          <p:cNvPr id="90126" name="Rectangle 12">
            <a:extLst>
              <a:ext uri="{FF2B5EF4-FFF2-40B4-BE49-F238E27FC236}">
                <a16:creationId xmlns:a16="http://schemas.microsoft.com/office/drawing/2014/main" id="{1D0C8EF5-C768-44D7-827E-8AF984C9C525}"/>
              </a:ext>
            </a:extLst>
          </p:cNvPr>
          <p:cNvSpPr>
            <a:spLocks noChangeArrowheads="1"/>
          </p:cNvSpPr>
          <p:nvPr/>
        </p:nvSpPr>
        <p:spPr bwMode="auto">
          <a:xfrm>
            <a:off x="76276" y="4191000"/>
            <a:ext cx="1600200" cy="1447800"/>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90127" name="Object 13">
            <a:extLst>
              <a:ext uri="{FF2B5EF4-FFF2-40B4-BE49-F238E27FC236}">
                <a16:creationId xmlns:a16="http://schemas.microsoft.com/office/drawing/2014/main" id="{C9342EBB-2E73-4697-8505-1E6AE38FADB5}"/>
              </a:ext>
            </a:extLst>
          </p:cNvPr>
          <p:cNvGraphicFramePr>
            <a:graphicFrameLocks noGrp="1" noChangeAspect="1"/>
          </p:cNvGraphicFramePr>
          <p:nvPr>
            <p:ph sz="half" idx="2"/>
            <p:extLst>
              <p:ext uri="{D42A27DB-BD31-4B8C-83A1-F6EECF244321}">
                <p14:modId xmlns:p14="http://schemas.microsoft.com/office/powerpoint/2010/main" val="635811760"/>
              </p:ext>
            </p:extLst>
          </p:nvPr>
        </p:nvGraphicFramePr>
        <p:xfrm>
          <a:off x="76200" y="5692775"/>
          <a:ext cx="1600200" cy="860425"/>
        </p:xfrm>
        <a:graphic>
          <a:graphicData uri="http://schemas.openxmlformats.org/presentationml/2006/ole">
            <mc:AlternateContent xmlns:mc="http://schemas.openxmlformats.org/markup-compatibility/2006">
              <mc:Choice xmlns:v="urn:schemas-microsoft-com:vml" Requires="v">
                <p:oleObj spid="_x0000_s33118" r:id="rId10" imgW="850900" imgH="457200" progId="Equation.3">
                  <p:embed/>
                </p:oleObj>
              </mc:Choice>
              <mc:Fallback>
                <p:oleObj r:id="rId10" imgW="850900" imgH="4572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5692775"/>
                        <a:ext cx="1600200" cy="860425"/>
                      </a:xfrm>
                      <a:prstGeom prst="rect">
                        <a:avLst/>
                      </a:prstGeom>
                      <a:solidFill>
                        <a:srgbClr val="FFCC99"/>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8" name="Object 14">
            <a:extLst>
              <a:ext uri="{FF2B5EF4-FFF2-40B4-BE49-F238E27FC236}">
                <a16:creationId xmlns:a16="http://schemas.microsoft.com/office/drawing/2014/main" id="{24BCE207-0AE5-47CC-8FDC-C6AACAC98B37}"/>
              </a:ext>
            </a:extLst>
          </p:cNvPr>
          <p:cNvGraphicFramePr>
            <a:graphicFrameLocks noChangeAspect="1"/>
          </p:cNvGraphicFramePr>
          <p:nvPr>
            <p:extLst>
              <p:ext uri="{D42A27DB-BD31-4B8C-83A1-F6EECF244321}">
                <p14:modId xmlns:p14="http://schemas.microsoft.com/office/powerpoint/2010/main" val="1384857279"/>
              </p:ext>
            </p:extLst>
          </p:nvPr>
        </p:nvGraphicFramePr>
        <p:xfrm>
          <a:off x="2360613" y="5970588"/>
          <a:ext cx="2363787" cy="430212"/>
        </p:xfrm>
        <a:graphic>
          <a:graphicData uri="http://schemas.openxmlformats.org/presentationml/2006/ole">
            <mc:AlternateContent xmlns:mc="http://schemas.openxmlformats.org/markup-compatibility/2006">
              <mc:Choice xmlns:v="urn:schemas-microsoft-com:vml" Requires="v">
                <p:oleObj spid="_x0000_s33119" r:id="rId12" imgW="1257846" imgH="228699" progId="Equation.3">
                  <p:embed/>
                </p:oleObj>
              </mc:Choice>
              <mc:Fallback>
                <p:oleObj r:id="rId12" imgW="1257846" imgH="228699"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60613" y="5970588"/>
                        <a:ext cx="2363787" cy="430212"/>
                      </a:xfrm>
                      <a:prstGeom prst="rect">
                        <a:avLst/>
                      </a:prstGeom>
                      <a:solidFill>
                        <a:srgbClr val="FFCC99"/>
                      </a:solidFill>
                      <a:ln w="9525">
                        <a:solidFill>
                          <a:schemeClr val="tx1"/>
                        </a:solidFill>
                        <a:miter lim="800000"/>
                        <a:headEnd/>
                        <a:tailEnd/>
                      </a:ln>
                    </p:spPr>
                  </p:pic>
                </p:oleObj>
              </mc:Fallback>
            </mc:AlternateContent>
          </a:graphicData>
        </a:graphic>
      </p:graphicFrame>
      <p:sp>
        <p:nvSpPr>
          <p:cNvPr id="21" name="箭头: 左 20">
            <a:extLst>
              <a:ext uri="{FF2B5EF4-FFF2-40B4-BE49-F238E27FC236}">
                <a16:creationId xmlns:a16="http://schemas.microsoft.com/office/drawing/2014/main" id="{D3983C3C-E2B4-4443-904E-743BC1DD7D6F}"/>
              </a:ext>
            </a:extLst>
          </p:cNvPr>
          <p:cNvSpPr/>
          <p:nvPr/>
        </p:nvSpPr>
        <p:spPr bwMode="auto">
          <a:xfrm rot="10800000">
            <a:off x="3151377" y="2132135"/>
            <a:ext cx="610885" cy="302397"/>
          </a:xfrm>
          <a:prstGeom prst="leftArrow">
            <a:avLst/>
          </a:prstGeom>
          <a:solidFill>
            <a:srgbClr val="00B0F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1">
            <a:extLst>
              <a:ext uri="{FF2B5EF4-FFF2-40B4-BE49-F238E27FC236}">
                <a16:creationId xmlns:a16="http://schemas.microsoft.com/office/drawing/2014/main" id="{71DF0A10-E574-4121-BA39-924BC64F5671}"/>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91139" name="灯片编号占位符 3">
            <a:extLst>
              <a:ext uri="{FF2B5EF4-FFF2-40B4-BE49-F238E27FC236}">
                <a16:creationId xmlns:a16="http://schemas.microsoft.com/office/drawing/2014/main" id="{6AD744C8-8E40-4996-B795-68CE0DB67D6C}"/>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BBB5BD54-33E9-49C5-A373-D788A34595EB}" type="slidenum">
              <a:rPr lang="zh-CN" altLang="zh-CN" sz="1200">
                <a:solidFill>
                  <a:schemeClr val="tx1"/>
                </a:solidFill>
              </a:rPr>
              <a:pPr/>
              <a:t>77</a:t>
            </a:fld>
            <a:endParaRPr lang="zh-CN" altLang="zh-CN" sz="1200">
              <a:solidFill>
                <a:schemeClr val="tx1"/>
              </a:solidFill>
            </a:endParaRPr>
          </a:p>
        </p:txBody>
      </p:sp>
      <p:pic>
        <p:nvPicPr>
          <p:cNvPr id="91140" name="Picture 2" descr="未命名">
            <a:extLst>
              <a:ext uri="{FF2B5EF4-FFF2-40B4-BE49-F238E27FC236}">
                <a16:creationId xmlns:a16="http://schemas.microsoft.com/office/drawing/2014/main" id="{63ABF88E-1DCB-4C9F-8720-4B7CFDAA9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1141" name="Object 3">
            <a:extLst>
              <a:ext uri="{FF2B5EF4-FFF2-40B4-BE49-F238E27FC236}">
                <a16:creationId xmlns:a16="http://schemas.microsoft.com/office/drawing/2014/main" id="{1FCE8B31-3838-4978-8F96-07818D5FFCDC}"/>
              </a:ext>
            </a:extLst>
          </p:cNvPr>
          <p:cNvGraphicFramePr>
            <a:graphicFrameLocks noChangeAspect="1"/>
          </p:cNvGraphicFramePr>
          <p:nvPr/>
        </p:nvGraphicFramePr>
        <p:xfrm>
          <a:off x="1524000" y="3352800"/>
          <a:ext cx="911225" cy="265113"/>
        </p:xfrm>
        <a:graphic>
          <a:graphicData uri="http://schemas.openxmlformats.org/presentationml/2006/ole">
            <mc:AlternateContent xmlns:mc="http://schemas.openxmlformats.org/markup-compatibility/2006">
              <mc:Choice xmlns:v="urn:schemas-microsoft-com:vml" Requires="v">
                <p:oleObj spid="_x0000_s34474" r:id="rId4" imgW="609071" imgH="177646" progId="Equation.3">
                  <p:embed/>
                </p:oleObj>
              </mc:Choice>
              <mc:Fallback>
                <p:oleObj r:id="rId4" imgW="609071" imgH="177646"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911225" cy="265113"/>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91142" name="Object 4">
            <a:extLst>
              <a:ext uri="{FF2B5EF4-FFF2-40B4-BE49-F238E27FC236}">
                <a16:creationId xmlns:a16="http://schemas.microsoft.com/office/drawing/2014/main" id="{73C3CF63-456B-418B-808E-A632F5EBF8A4}"/>
              </a:ext>
            </a:extLst>
          </p:cNvPr>
          <p:cNvGraphicFramePr>
            <a:graphicFrameLocks noChangeAspect="1"/>
          </p:cNvGraphicFramePr>
          <p:nvPr/>
        </p:nvGraphicFramePr>
        <p:xfrm>
          <a:off x="2971800" y="152400"/>
          <a:ext cx="4191000" cy="3306763"/>
        </p:xfrm>
        <a:graphic>
          <a:graphicData uri="http://schemas.openxmlformats.org/presentationml/2006/ole">
            <mc:AlternateContent xmlns:mc="http://schemas.openxmlformats.org/markup-compatibility/2006">
              <mc:Choice xmlns:v="urn:schemas-microsoft-com:vml" Requires="v">
                <p:oleObj spid="_x0000_s34475" r:id="rId6" imgW="3715512" imgH="2935224" progId="Word.Picture.8">
                  <p:embed/>
                </p:oleObj>
              </mc:Choice>
              <mc:Fallback>
                <p:oleObj r:id="rId6" imgW="3715512" imgH="2935224" progId="Word.Picture.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152400"/>
                        <a:ext cx="4191000" cy="33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3" name="Object 5">
            <a:extLst>
              <a:ext uri="{FF2B5EF4-FFF2-40B4-BE49-F238E27FC236}">
                <a16:creationId xmlns:a16="http://schemas.microsoft.com/office/drawing/2014/main" id="{D06BE6E7-1F90-4B40-BD8D-DA960F432F0B}"/>
              </a:ext>
            </a:extLst>
          </p:cNvPr>
          <p:cNvGraphicFramePr>
            <a:graphicFrameLocks noChangeAspect="1"/>
          </p:cNvGraphicFramePr>
          <p:nvPr/>
        </p:nvGraphicFramePr>
        <p:xfrm>
          <a:off x="2971800" y="3352800"/>
          <a:ext cx="4191000" cy="3306763"/>
        </p:xfrm>
        <a:graphic>
          <a:graphicData uri="http://schemas.openxmlformats.org/presentationml/2006/ole">
            <mc:AlternateContent xmlns:mc="http://schemas.openxmlformats.org/markup-compatibility/2006">
              <mc:Choice xmlns:v="urn:schemas-microsoft-com:vml" Requires="v">
                <p:oleObj spid="_x0000_s34476" r:id="rId8" imgW="3143250" imgH="2486025" progId="Word.Picture.8">
                  <p:embed/>
                </p:oleObj>
              </mc:Choice>
              <mc:Fallback>
                <p:oleObj r:id="rId8" imgW="3143250" imgH="2486025" progId="Word.Picture.8">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3352800"/>
                        <a:ext cx="4191000" cy="33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4" name="Object 6">
            <a:extLst>
              <a:ext uri="{FF2B5EF4-FFF2-40B4-BE49-F238E27FC236}">
                <a16:creationId xmlns:a16="http://schemas.microsoft.com/office/drawing/2014/main" id="{743463A9-F999-4D2C-BF4E-9D29E640BC45}"/>
              </a:ext>
            </a:extLst>
          </p:cNvPr>
          <p:cNvGraphicFramePr>
            <a:graphicFrameLocks noChangeAspect="1"/>
          </p:cNvGraphicFramePr>
          <p:nvPr/>
        </p:nvGraphicFramePr>
        <p:xfrm>
          <a:off x="263525" y="533400"/>
          <a:ext cx="3033713" cy="1206500"/>
        </p:xfrm>
        <a:graphic>
          <a:graphicData uri="http://schemas.openxmlformats.org/presentationml/2006/ole">
            <mc:AlternateContent xmlns:mc="http://schemas.openxmlformats.org/markup-compatibility/2006">
              <mc:Choice xmlns:v="urn:schemas-microsoft-com:vml" Requires="v">
                <p:oleObj spid="_x0000_s34477" r:id="rId10" imgW="2170758" imgH="863225" progId="Equation.3">
                  <p:embed/>
                </p:oleObj>
              </mc:Choice>
              <mc:Fallback>
                <p:oleObj r:id="rId10" imgW="2170758" imgH="863225"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525" y="533400"/>
                        <a:ext cx="3033713" cy="1206500"/>
                      </a:xfrm>
                      <a:prstGeom prst="rect">
                        <a:avLst/>
                      </a:prstGeom>
                      <a:solidFill>
                        <a:srgbClr val="FFCC99"/>
                      </a:solidFill>
                      <a:ln w="9525">
                        <a:solidFill>
                          <a:schemeClr val="tx1"/>
                        </a:solidFill>
                        <a:miter lim="800000"/>
                        <a:headEnd/>
                        <a:tailEnd/>
                      </a:ln>
                    </p:spPr>
                  </p:pic>
                </p:oleObj>
              </mc:Fallback>
            </mc:AlternateContent>
          </a:graphicData>
        </a:graphic>
      </p:graphicFrame>
      <p:sp>
        <p:nvSpPr>
          <p:cNvPr id="91145" name="AutoShape 7">
            <a:extLst>
              <a:ext uri="{FF2B5EF4-FFF2-40B4-BE49-F238E27FC236}">
                <a16:creationId xmlns:a16="http://schemas.microsoft.com/office/drawing/2014/main" id="{F5539403-92EC-4DA5-88AC-AF70C7398681}"/>
              </a:ext>
            </a:extLst>
          </p:cNvPr>
          <p:cNvSpPr>
            <a:spLocks noChangeArrowheads="1"/>
          </p:cNvSpPr>
          <p:nvPr/>
        </p:nvSpPr>
        <p:spPr bwMode="auto">
          <a:xfrm>
            <a:off x="6172200" y="3048000"/>
            <a:ext cx="2590800" cy="304800"/>
          </a:xfrm>
          <a:prstGeom prst="wedgeRectCallout">
            <a:avLst>
              <a:gd name="adj1" fmla="val -66912"/>
              <a:gd name="adj2" fmla="val 200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zh-CN" sz="1800">
              <a:solidFill>
                <a:schemeClr val="tx1"/>
              </a:solidFill>
              <a:latin typeface="Tahoma" panose="020B0604030504040204" pitchFamily="34" charset="0"/>
              <a:ea typeface="PMingLiU" panose="02020500000000000000" pitchFamily="18" charset="-120"/>
            </a:endParaRPr>
          </a:p>
        </p:txBody>
      </p:sp>
      <p:graphicFrame>
        <p:nvGraphicFramePr>
          <p:cNvPr id="91146" name="Object 8">
            <a:extLst>
              <a:ext uri="{FF2B5EF4-FFF2-40B4-BE49-F238E27FC236}">
                <a16:creationId xmlns:a16="http://schemas.microsoft.com/office/drawing/2014/main" id="{C04AD9E8-EB0C-4B3E-BF0D-EAF8B5DF8F9C}"/>
              </a:ext>
            </a:extLst>
          </p:cNvPr>
          <p:cNvGraphicFramePr>
            <a:graphicFrameLocks noChangeAspect="1"/>
          </p:cNvGraphicFramePr>
          <p:nvPr/>
        </p:nvGraphicFramePr>
        <p:xfrm>
          <a:off x="6248400" y="3048000"/>
          <a:ext cx="2406650" cy="265113"/>
        </p:xfrm>
        <a:graphic>
          <a:graphicData uri="http://schemas.openxmlformats.org/presentationml/2006/ole">
            <mc:AlternateContent xmlns:mc="http://schemas.openxmlformats.org/markup-compatibility/2006">
              <mc:Choice xmlns:v="urn:schemas-microsoft-com:vml" Requires="v">
                <p:oleObj spid="_x0000_s34478" r:id="rId12" imgW="1610803" imgH="177569" progId="Equation.3">
                  <p:embed/>
                </p:oleObj>
              </mc:Choice>
              <mc:Fallback>
                <p:oleObj r:id="rId12" imgW="1610803" imgH="177569"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8400" y="3048000"/>
                        <a:ext cx="2406650" cy="265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7" name="AutoShape 9">
            <a:extLst>
              <a:ext uri="{FF2B5EF4-FFF2-40B4-BE49-F238E27FC236}">
                <a16:creationId xmlns:a16="http://schemas.microsoft.com/office/drawing/2014/main" id="{0ABCA56B-9A13-4E3A-BFC2-BD06D34410A9}"/>
              </a:ext>
            </a:extLst>
          </p:cNvPr>
          <p:cNvSpPr>
            <a:spLocks noChangeArrowheads="1"/>
          </p:cNvSpPr>
          <p:nvPr/>
        </p:nvSpPr>
        <p:spPr bwMode="auto">
          <a:xfrm>
            <a:off x="6172200" y="4038600"/>
            <a:ext cx="2667000" cy="304800"/>
          </a:xfrm>
          <a:prstGeom prst="wedgeRectCallout">
            <a:avLst>
              <a:gd name="adj1" fmla="val -84227"/>
              <a:gd name="adj2" fmla="val 1479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zh-CN" sz="1800">
              <a:solidFill>
                <a:schemeClr val="tx1"/>
              </a:solidFill>
              <a:latin typeface="Tahoma" panose="020B0604030504040204" pitchFamily="34" charset="0"/>
              <a:ea typeface="PMingLiU" panose="02020500000000000000" pitchFamily="18" charset="-120"/>
            </a:endParaRPr>
          </a:p>
        </p:txBody>
      </p:sp>
      <p:graphicFrame>
        <p:nvGraphicFramePr>
          <p:cNvPr id="91148" name="Object 10">
            <a:extLst>
              <a:ext uri="{FF2B5EF4-FFF2-40B4-BE49-F238E27FC236}">
                <a16:creationId xmlns:a16="http://schemas.microsoft.com/office/drawing/2014/main" id="{F0F3FFB4-8C0C-4409-958A-DF442C25B08B}"/>
              </a:ext>
            </a:extLst>
          </p:cNvPr>
          <p:cNvGraphicFramePr>
            <a:graphicFrameLocks noChangeAspect="1"/>
          </p:cNvGraphicFramePr>
          <p:nvPr/>
        </p:nvGraphicFramePr>
        <p:xfrm>
          <a:off x="6172200" y="4038600"/>
          <a:ext cx="2673350" cy="265113"/>
        </p:xfrm>
        <a:graphic>
          <a:graphicData uri="http://schemas.openxmlformats.org/presentationml/2006/ole">
            <mc:AlternateContent xmlns:mc="http://schemas.openxmlformats.org/markup-compatibility/2006">
              <mc:Choice xmlns:v="urn:schemas-microsoft-com:vml" Requires="v">
                <p:oleObj spid="_x0000_s34479" r:id="rId14" imgW="1788371" imgH="177569" progId="Equation.3">
                  <p:embed/>
                </p:oleObj>
              </mc:Choice>
              <mc:Fallback>
                <p:oleObj r:id="rId14" imgW="1788371" imgH="177569"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72200" y="4038600"/>
                        <a:ext cx="2673350" cy="265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9" name="AutoShape 11">
            <a:extLst>
              <a:ext uri="{FF2B5EF4-FFF2-40B4-BE49-F238E27FC236}">
                <a16:creationId xmlns:a16="http://schemas.microsoft.com/office/drawing/2014/main" id="{CC4FA16A-2D55-4F8A-9B44-6EBEE835EDE7}"/>
              </a:ext>
            </a:extLst>
          </p:cNvPr>
          <p:cNvSpPr>
            <a:spLocks noChangeArrowheads="1"/>
          </p:cNvSpPr>
          <p:nvPr/>
        </p:nvSpPr>
        <p:spPr bwMode="auto">
          <a:xfrm>
            <a:off x="6096000" y="5638800"/>
            <a:ext cx="2590800" cy="304800"/>
          </a:xfrm>
          <a:prstGeom prst="wedgeRectCallout">
            <a:avLst>
              <a:gd name="adj1" fmla="val -67829"/>
              <a:gd name="adj2" fmla="val -23698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zh-CN" sz="1800">
              <a:solidFill>
                <a:schemeClr val="tx1"/>
              </a:solidFill>
              <a:latin typeface="Tahoma" panose="020B0604030504040204" pitchFamily="34" charset="0"/>
              <a:ea typeface="PMingLiU" panose="02020500000000000000" pitchFamily="18" charset="-120"/>
            </a:endParaRPr>
          </a:p>
        </p:txBody>
      </p:sp>
      <p:graphicFrame>
        <p:nvGraphicFramePr>
          <p:cNvPr id="91150" name="Object 12">
            <a:extLst>
              <a:ext uri="{FF2B5EF4-FFF2-40B4-BE49-F238E27FC236}">
                <a16:creationId xmlns:a16="http://schemas.microsoft.com/office/drawing/2014/main" id="{AE841763-31B8-4721-95CD-F87AF9FEA9B0}"/>
              </a:ext>
            </a:extLst>
          </p:cNvPr>
          <p:cNvGraphicFramePr>
            <a:graphicFrameLocks noChangeAspect="1"/>
          </p:cNvGraphicFramePr>
          <p:nvPr/>
        </p:nvGraphicFramePr>
        <p:xfrm>
          <a:off x="6172200" y="5638800"/>
          <a:ext cx="2370138" cy="265113"/>
        </p:xfrm>
        <a:graphic>
          <a:graphicData uri="http://schemas.openxmlformats.org/presentationml/2006/ole">
            <mc:AlternateContent xmlns:mc="http://schemas.openxmlformats.org/markup-compatibility/2006">
              <mc:Choice xmlns:v="urn:schemas-microsoft-com:vml" Requires="v">
                <p:oleObj spid="_x0000_s34480" r:id="rId16" imgW="1585436" imgH="177569" progId="Equation.3">
                  <p:embed/>
                </p:oleObj>
              </mc:Choice>
              <mc:Fallback>
                <p:oleObj r:id="rId16" imgW="1585436" imgH="177569"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72200" y="5638800"/>
                        <a:ext cx="2370138" cy="265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51" name="Object 13">
            <a:extLst>
              <a:ext uri="{FF2B5EF4-FFF2-40B4-BE49-F238E27FC236}">
                <a16:creationId xmlns:a16="http://schemas.microsoft.com/office/drawing/2014/main" id="{A2D97DC3-7E04-4DA9-B474-914E7841DBA6}"/>
              </a:ext>
            </a:extLst>
          </p:cNvPr>
          <p:cNvGraphicFramePr>
            <a:graphicFrameLocks noChangeAspect="1"/>
          </p:cNvGraphicFramePr>
          <p:nvPr/>
        </p:nvGraphicFramePr>
        <p:xfrm>
          <a:off x="1524000" y="152400"/>
          <a:ext cx="777875" cy="265113"/>
        </p:xfrm>
        <a:graphic>
          <a:graphicData uri="http://schemas.openxmlformats.org/presentationml/2006/ole">
            <mc:AlternateContent xmlns:mc="http://schemas.openxmlformats.org/markup-compatibility/2006">
              <mc:Choice xmlns:v="urn:schemas-microsoft-com:vml" Requires="v">
                <p:oleObj spid="_x0000_s34481" r:id="rId18" imgW="520248" imgH="177646" progId="Equation.3">
                  <p:embed/>
                </p:oleObj>
              </mc:Choice>
              <mc:Fallback>
                <p:oleObj r:id="rId18" imgW="520248" imgH="177646" progId="Equation.3">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4000" y="152400"/>
                        <a:ext cx="777875" cy="265113"/>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91152" name="Object 14">
            <a:extLst>
              <a:ext uri="{FF2B5EF4-FFF2-40B4-BE49-F238E27FC236}">
                <a16:creationId xmlns:a16="http://schemas.microsoft.com/office/drawing/2014/main" id="{C110A325-28F4-4081-85FA-9A003F2EDA18}"/>
              </a:ext>
            </a:extLst>
          </p:cNvPr>
          <p:cNvGraphicFramePr>
            <a:graphicFrameLocks noChangeAspect="1"/>
          </p:cNvGraphicFramePr>
          <p:nvPr/>
        </p:nvGraphicFramePr>
        <p:xfrm>
          <a:off x="685800" y="3733800"/>
          <a:ext cx="2217738" cy="1206500"/>
        </p:xfrm>
        <a:graphic>
          <a:graphicData uri="http://schemas.openxmlformats.org/presentationml/2006/ole">
            <mc:AlternateContent xmlns:mc="http://schemas.openxmlformats.org/markup-compatibility/2006">
              <mc:Choice xmlns:v="urn:schemas-microsoft-com:vml" Requires="v">
                <p:oleObj spid="_x0000_s34482" r:id="rId20" imgW="1587500" imgH="863600" progId="Equation.3">
                  <p:embed/>
                </p:oleObj>
              </mc:Choice>
              <mc:Fallback>
                <p:oleObj r:id="rId20" imgW="1587500" imgH="863600" progId="Equation.3">
                  <p:embed/>
                  <p:pic>
                    <p:nvPicPr>
                      <p:cNvPr id="0"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5800" y="3733800"/>
                        <a:ext cx="2217738" cy="1206500"/>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91153" name="Object 15">
            <a:extLst>
              <a:ext uri="{FF2B5EF4-FFF2-40B4-BE49-F238E27FC236}">
                <a16:creationId xmlns:a16="http://schemas.microsoft.com/office/drawing/2014/main" id="{7308DE11-D421-4719-82C4-07D4966790D5}"/>
              </a:ext>
            </a:extLst>
          </p:cNvPr>
          <p:cNvGraphicFramePr>
            <a:graphicFrameLocks noChangeAspect="1"/>
          </p:cNvGraphicFramePr>
          <p:nvPr/>
        </p:nvGraphicFramePr>
        <p:xfrm>
          <a:off x="5327650" y="12700"/>
          <a:ext cx="3816350" cy="1206500"/>
        </p:xfrm>
        <a:graphic>
          <a:graphicData uri="http://schemas.openxmlformats.org/presentationml/2006/ole">
            <mc:AlternateContent xmlns:mc="http://schemas.openxmlformats.org/markup-compatibility/2006">
              <mc:Choice xmlns:v="urn:schemas-microsoft-com:vml" Requires="v">
                <p:oleObj spid="_x0000_s34483" r:id="rId22" imgW="2729315" imgH="863225" progId="Equation.3">
                  <p:embed/>
                </p:oleObj>
              </mc:Choice>
              <mc:Fallback>
                <p:oleObj r:id="rId22" imgW="2729315" imgH="863225" progId="Equation.3">
                  <p:embed/>
                  <p:pic>
                    <p:nvPicPr>
                      <p:cNvPr id="0"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27650" y="12700"/>
                        <a:ext cx="3816350" cy="1206500"/>
                      </a:xfrm>
                      <a:prstGeom prst="rect">
                        <a:avLst/>
                      </a:prstGeom>
                      <a:solidFill>
                        <a:srgbClr val="CCFFCC"/>
                      </a:solidFill>
                      <a:ln w="9525">
                        <a:solidFill>
                          <a:schemeClr val="tx1"/>
                        </a:solidFill>
                        <a:miter lim="800000"/>
                        <a:headEnd/>
                        <a:tailEnd/>
                      </a:ln>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a:extLst>
              <a:ext uri="{FF2B5EF4-FFF2-40B4-BE49-F238E27FC236}">
                <a16:creationId xmlns:a16="http://schemas.microsoft.com/office/drawing/2014/main" id="{795E1547-535D-425C-A308-9C12164B7984}"/>
              </a:ext>
            </a:extLst>
          </p:cNvPr>
          <p:cNvSpPr>
            <a:spLocks noGrp="1"/>
          </p:cNvSpPr>
          <p:nvPr>
            <p:ph type="dt" sz="quarter" idx="10"/>
          </p:nvPr>
        </p:nvSpPr>
        <p:spPr>
          <a:xfrm>
            <a:off x="609600" y="6248400"/>
            <a:ext cx="3352800" cy="476250"/>
          </a:xfrm>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3" name="矩形 2">
            <a:extLst>
              <a:ext uri="{FF2B5EF4-FFF2-40B4-BE49-F238E27FC236}">
                <a16:creationId xmlns:a16="http://schemas.microsoft.com/office/drawing/2014/main" id="{D68A77B0-84E0-4A14-9D3E-421A2259AA4B}"/>
              </a:ext>
            </a:extLst>
          </p:cNvPr>
          <p:cNvSpPr/>
          <p:nvPr/>
        </p:nvSpPr>
        <p:spPr bwMode="auto">
          <a:xfrm>
            <a:off x="176213" y="5562544"/>
            <a:ext cx="8802687" cy="1212906"/>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800000"/>
              </a:solidFill>
              <a:effectLst/>
              <a:latin typeface="Verdana" panose="020B0604030504040204" pitchFamily="34" charset="0"/>
              <a:ea typeface="宋体" panose="02010600030101010101" pitchFamily="2" charset="-122"/>
            </a:endParaRPr>
          </a:p>
        </p:txBody>
      </p:sp>
      <p:sp>
        <p:nvSpPr>
          <p:cNvPr id="92163" name="灯片编号占位符 5">
            <a:extLst>
              <a:ext uri="{FF2B5EF4-FFF2-40B4-BE49-F238E27FC236}">
                <a16:creationId xmlns:a16="http://schemas.microsoft.com/office/drawing/2014/main" id="{0831E5C6-3964-424B-BDE9-B757950FB783}"/>
              </a:ext>
            </a:extLst>
          </p:cNvPr>
          <p:cNvSpPr>
            <a:spLocks noGrp="1"/>
          </p:cNvSpPr>
          <p:nvPr>
            <p:ph type="sldNum" sz="quarter" idx="12"/>
          </p:nvPr>
        </p:nvSpPr>
        <p:spPr>
          <a:xfrm>
            <a:off x="6553200" y="6245225"/>
            <a:ext cx="1981200" cy="476250"/>
          </a:xfrm>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8D3A753E-9A9F-4101-AD49-8787EE1A6A41}" type="slidenum">
              <a:rPr lang="zh-CN" altLang="zh-CN" sz="1200">
                <a:solidFill>
                  <a:schemeClr val="tx1"/>
                </a:solidFill>
              </a:rPr>
              <a:pPr/>
              <a:t>78</a:t>
            </a:fld>
            <a:endParaRPr lang="zh-CN" altLang="zh-CN" sz="1200">
              <a:solidFill>
                <a:schemeClr val="tx1"/>
              </a:solidFill>
            </a:endParaRPr>
          </a:p>
        </p:txBody>
      </p:sp>
      <p:sp>
        <p:nvSpPr>
          <p:cNvPr id="92166" name="Rectangle 4">
            <a:extLst>
              <a:ext uri="{FF2B5EF4-FFF2-40B4-BE49-F238E27FC236}">
                <a16:creationId xmlns:a16="http://schemas.microsoft.com/office/drawing/2014/main" id="{33AA878A-87AA-4F64-9A50-3FB24FA0081C}"/>
              </a:ext>
            </a:extLst>
          </p:cNvPr>
          <p:cNvSpPr>
            <a:spLocks noChangeArrowheads="1"/>
          </p:cNvSpPr>
          <p:nvPr/>
        </p:nvSpPr>
        <p:spPr bwMode="auto">
          <a:xfrm>
            <a:off x="2894013" y="6324600"/>
            <a:ext cx="1068387"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Adaptive</a:t>
            </a:r>
          </a:p>
        </p:txBody>
      </p:sp>
      <p:pic>
        <p:nvPicPr>
          <p:cNvPr id="92167" name="Picture 5">
            <a:extLst>
              <a:ext uri="{FF2B5EF4-FFF2-40B4-BE49-F238E27FC236}">
                <a16:creationId xmlns:a16="http://schemas.microsoft.com/office/drawing/2014/main" id="{740D06DB-EE2A-4DE6-9BE8-D95BE381F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43000"/>
            <a:ext cx="3422650" cy="512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68" name="Picture 6">
            <a:extLst>
              <a:ext uri="{FF2B5EF4-FFF2-40B4-BE49-F238E27FC236}">
                <a16:creationId xmlns:a16="http://schemas.microsoft.com/office/drawing/2014/main" id="{5786F171-EE21-4564-AE9B-FE267368A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143000"/>
            <a:ext cx="3416300" cy="511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2170" name="Object 8">
            <a:extLst>
              <a:ext uri="{FF2B5EF4-FFF2-40B4-BE49-F238E27FC236}">
                <a16:creationId xmlns:a16="http://schemas.microsoft.com/office/drawing/2014/main" id="{CFD94C29-A86F-4BAD-8DF3-4F40A2E446C5}"/>
              </a:ext>
            </a:extLst>
          </p:cNvPr>
          <p:cNvGraphicFramePr>
            <a:graphicFrameLocks noChangeAspect="1"/>
          </p:cNvGraphicFramePr>
          <p:nvPr>
            <p:extLst>
              <p:ext uri="{D42A27DB-BD31-4B8C-83A1-F6EECF244321}">
                <p14:modId xmlns:p14="http://schemas.microsoft.com/office/powerpoint/2010/main" val="1345718371"/>
              </p:ext>
            </p:extLst>
          </p:nvPr>
        </p:nvGraphicFramePr>
        <p:xfrm>
          <a:off x="176213" y="6324600"/>
          <a:ext cx="890587" cy="365125"/>
        </p:xfrm>
        <a:graphic>
          <a:graphicData uri="http://schemas.openxmlformats.org/presentationml/2006/ole">
            <mc:AlternateContent xmlns:mc="http://schemas.openxmlformats.org/markup-compatibility/2006">
              <mc:Choice xmlns:v="urn:schemas-microsoft-com:vml" Requires="v">
                <p:oleObj spid="_x0000_s34952" r:id="rId5" imgW="559285" imgH="228799" progId="Equation.3">
                  <p:embed/>
                </p:oleObj>
              </mc:Choice>
              <mc:Fallback>
                <p:oleObj r:id="rId5" imgW="559285" imgH="22879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213" y="6324600"/>
                        <a:ext cx="890587" cy="365125"/>
                      </a:xfrm>
                      <a:prstGeom prst="rect">
                        <a:avLst/>
                      </a:prstGeom>
                      <a:solidFill>
                        <a:srgbClr val="FF99CC"/>
                      </a:solidFill>
                      <a:ln w="9525">
                        <a:solidFill>
                          <a:schemeClr val="tx1"/>
                        </a:solidFill>
                        <a:miter lim="800000"/>
                        <a:headEnd/>
                        <a:tailEnd/>
                      </a:ln>
                    </p:spPr>
                  </p:pic>
                </p:oleObj>
              </mc:Fallback>
            </mc:AlternateContent>
          </a:graphicData>
        </a:graphic>
      </p:graphicFrame>
      <p:sp>
        <p:nvSpPr>
          <p:cNvPr id="92171" name="Rectangle 9">
            <a:extLst>
              <a:ext uri="{FF2B5EF4-FFF2-40B4-BE49-F238E27FC236}">
                <a16:creationId xmlns:a16="http://schemas.microsoft.com/office/drawing/2014/main" id="{D5A91B25-6AD9-4F67-A1F5-7C6ACCE2D360}"/>
              </a:ext>
            </a:extLst>
          </p:cNvPr>
          <p:cNvSpPr>
            <a:spLocks noChangeArrowheads="1"/>
          </p:cNvSpPr>
          <p:nvPr/>
        </p:nvSpPr>
        <p:spPr bwMode="auto">
          <a:xfrm>
            <a:off x="1209675" y="2413000"/>
            <a:ext cx="69532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1 bit</a:t>
            </a:r>
          </a:p>
        </p:txBody>
      </p:sp>
      <p:sp>
        <p:nvSpPr>
          <p:cNvPr id="92172" name="Rectangle 10">
            <a:extLst>
              <a:ext uri="{FF2B5EF4-FFF2-40B4-BE49-F238E27FC236}">
                <a16:creationId xmlns:a16="http://schemas.microsoft.com/office/drawing/2014/main" id="{7D4FD2A6-71F1-4E86-8BB9-77B0CF8AD14D}"/>
              </a:ext>
            </a:extLst>
          </p:cNvPr>
          <p:cNvSpPr>
            <a:spLocks noChangeArrowheads="1"/>
          </p:cNvSpPr>
          <p:nvPr/>
        </p:nvSpPr>
        <p:spPr bwMode="auto">
          <a:xfrm>
            <a:off x="1173163" y="5791200"/>
            <a:ext cx="808037"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3 bits</a:t>
            </a:r>
          </a:p>
        </p:txBody>
      </p:sp>
      <p:sp>
        <p:nvSpPr>
          <p:cNvPr id="92173" name="Rectangle 11">
            <a:extLst>
              <a:ext uri="{FF2B5EF4-FFF2-40B4-BE49-F238E27FC236}">
                <a16:creationId xmlns:a16="http://schemas.microsoft.com/office/drawing/2014/main" id="{25503D84-6662-45A8-AC9A-22E3B48980C8}"/>
              </a:ext>
            </a:extLst>
          </p:cNvPr>
          <p:cNvSpPr>
            <a:spLocks noChangeArrowheads="1"/>
          </p:cNvSpPr>
          <p:nvPr/>
        </p:nvSpPr>
        <p:spPr bwMode="auto">
          <a:xfrm>
            <a:off x="1143000" y="4114800"/>
            <a:ext cx="808038"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2 bits</a:t>
            </a:r>
          </a:p>
        </p:txBody>
      </p:sp>
      <p:sp>
        <p:nvSpPr>
          <p:cNvPr id="92174" name="Rectangle 12">
            <a:extLst>
              <a:ext uri="{FF2B5EF4-FFF2-40B4-BE49-F238E27FC236}">
                <a16:creationId xmlns:a16="http://schemas.microsoft.com/office/drawing/2014/main" id="{1E23EFCD-9F21-489B-A483-A1DCB04DB670}"/>
              </a:ext>
            </a:extLst>
          </p:cNvPr>
          <p:cNvSpPr>
            <a:spLocks noChangeArrowheads="1"/>
          </p:cNvSpPr>
          <p:nvPr/>
        </p:nvSpPr>
        <p:spPr bwMode="auto">
          <a:xfrm>
            <a:off x="1143000" y="6324600"/>
            <a:ext cx="1455738"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Nonadaptive</a:t>
            </a:r>
          </a:p>
        </p:txBody>
      </p:sp>
      <p:sp>
        <p:nvSpPr>
          <p:cNvPr id="92175" name="Rectangle 13">
            <a:extLst>
              <a:ext uri="{FF2B5EF4-FFF2-40B4-BE49-F238E27FC236}">
                <a16:creationId xmlns:a16="http://schemas.microsoft.com/office/drawing/2014/main" id="{FDB70310-62A4-4657-AF7B-07A647C00760}"/>
              </a:ext>
            </a:extLst>
          </p:cNvPr>
          <p:cNvSpPr>
            <a:spLocks noChangeArrowheads="1"/>
          </p:cNvSpPr>
          <p:nvPr/>
        </p:nvSpPr>
        <p:spPr bwMode="auto">
          <a:xfrm>
            <a:off x="7543800" y="6324600"/>
            <a:ext cx="1068388"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Adaptive</a:t>
            </a:r>
          </a:p>
        </p:txBody>
      </p:sp>
      <p:sp>
        <p:nvSpPr>
          <p:cNvPr id="92176" name="Rectangle 14">
            <a:extLst>
              <a:ext uri="{FF2B5EF4-FFF2-40B4-BE49-F238E27FC236}">
                <a16:creationId xmlns:a16="http://schemas.microsoft.com/office/drawing/2014/main" id="{2164E0A9-5B70-4364-AD3A-17B939EA41D5}"/>
              </a:ext>
            </a:extLst>
          </p:cNvPr>
          <p:cNvSpPr>
            <a:spLocks noChangeArrowheads="1"/>
          </p:cNvSpPr>
          <p:nvPr/>
        </p:nvSpPr>
        <p:spPr bwMode="auto">
          <a:xfrm>
            <a:off x="5715000" y="6324600"/>
            <a:ext cx="1455738"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Nonadaptive</a:t>
            </a:r>
          </a:p>
        </p:txBody>
      </p:sp>
      <p:sp>
        <p:nvSpPr>
          <p:cNvPr id="92177" name="Rectangle 15">
            <a:extLst>
              <a:ext uri="{FF2B5EF4-FFF2-40B4-BE49-F238E27FC236}">
                <a16:creationId xmlns:a16="http://schemas.microsoft.com/office/drawing/2014/main" id="{5BCC0459-397B-4FCE-84BC-AEF2C1DEDA70}"/>
              </a:ext>
            </a:extLst>
          </p:cNvPr>
          <p:cNvSpPr>
            <a:spLocks noChangeArrowheads="1"/>
          </p:cNvSpPr>
          <p:nvPr/>
        </p:nvSpPr>
        <p:spPr bwMode="auto">
          <a:xfrm>
            <a:off x="2895600" y="2413000"/>
            <a:ext cx="129857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1.125 bits</a:t>
            </a:r>
          </a:p>
        </p:txBody>
      </p:sp>
      <p:sp>
        <p:nvSpPr>
          <p:cNvPr id="92178" name="Rectangle 16">
            <a:extLst>
              <a:ext uri="{FF2B5EF4-FFF2-40B4-BE49-F238E27FC236}">
                <a16:creationId xmlns:a16="http://schemas.microsoft.com/office/drawing/2014/main" id="{B9F5CFA3-FAE7-4C16-8C2A-8337080651C2}"/>
              </a:ext>
            </a:extLst>
          </p:cNvPr>
          <p:cNvSpPr>
            <a:spLocks noChangeArrowheads="1"/>
          </p:cNvSpPr>
          <p:nvPr/>
        </p:nvSpPr>
        <p:spPr bwMode="auto">
          <a:xfrm>
            <a:off x="2895600" y="5791200"/>
            <a:ext cx="129857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3.125 bits</a:t>
            </a:r>
          </a:p>
        </p:txBody>
      </p:sp>
      <p:sp>
        <p:nvSpPr>
          <p:cNvPr id="92179" name="Rectangle 17">
            <a:extLst>
              <a:ext uri="{FF2B5EF4-FFF2-40B4-BE49-F238E27FC236}">
                <a16:creationId xmlns:a16="http://schemas.microsoft.com/office/drawing/2014/main" id="{8D19F6D3-04C9-40EC-BF4A-E671E70C3007}"/>
              </a:ext>
            </a:extLst>
          </p:cNvPr>
          <p:cNvSpPr>
            <a:spLocks noChangeArrowheads="1"/>
          </p:cNvSpPr>
          <p:nvPr/>
        </p:nvSpPr>
        <p:spPr bwMode="auto">
          <a:xfrm>
            <a:off x="2895600" y="4114800"/>
            <a:ext cx="129857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2.125 bits</a:t>
            </a:r>
          </a:p>
        </p:txBody>
      </p:sp>
      <p:sp>
        <p:nvSpPr>
          <p:cNvPr id="92180" name="Rectangle 18">
            <a:extLst>
              <a:ext uri="{FF2B5EF4-FFF2-40B4-BE49-F238E27FC236}">
                <a16:creationId xmlns:a16="http://schemas.microsoft.com/office/drawing/2014/main" id="{170FFE1C-AF5A-475A-87E9-148056C5317C}"/>
              </a:ext>
            </a:extLst>
          </p:cNvPr>
          <p:cNvSpPr>
            <a:spLocks noChangeArrowheads="1"/>
          </p:cNvSpPr>
          <p:nvPr/>
        </p:nvSpPr>
        <p:spPr bwMode="auto">
          <a:xfrm>
            <a:off x="5334000" y="1085888"/>
            <a:ext cx="1479550" cy="37623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Error images</a:t>
            </a:r>
          </a:p>
        </p:txBody>
      </p:sp>
      <p:sp>
        <p:nvSpPr>
          <p:cNvPr id="92181" name="Rectangle 19">
            <a:extLst>
              <a:ext uri="{FF2B5EF4-FFF2-40B4-BE49-F238E27FC236}">
                <a16:creationId xmlns:a16="http://schemas.microsoft.com/office/drawing/2014/main" id="{25DC44F9-8F4C-424A-A647-709A6CE8CE8C}"/>
              </a:ext>
            </a:extLst>
          </p:cNvPr>
          <p:cNvSpPr>
            <a:spLocks noChangeArrowheads="1"/>
          </p:cNvSpPr>
          <p:nvPr/>
        </p:nvSpPr>
        <p:spPr bwMode="auto">
          <a:xfrm>
            <a:off x="-14354" y="1092221"/>
            <a:ext cx="1722886" cy="646331"/>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Reconstructed</a:t>
            </a:r>
          </a:p>
          <a:p>
            <a:pPr eaLnBrk="1" hangingPunct="1"/>
            <a:r>
              <a:rPr lang="en-US" altLang="zh-CN" sz="1800">
                <a:solidFill>
                  <a:schemeClr val="tx1"/>
                </a:solidFill>
                <a:latin typeface="Tahoma" panose="020B0604030504040204" pitchFamily="34" charset="0"/>
                <a:ea typeface="PMingLiU" panose="02020500000000000000" pitchFamily="18" charset="-120"/>
              </a:rPr>
              <a:t>images</a:t>
            </a:r>
          </a:p>
        </p:txBody>
      </p:sp>
      <p:sp>
        <p:nvSpPr>
          <p:cNvPr id="92182" name="Rectangle 20">
            <a:extLst>
              <a:ext uri="{FF2B5EF4-FFF2-40B4-BE49-F238E27FC236}">
                <a16:creationId xmlns:a16="http://schemas.microsoft.com/office/drawing/2014/main" id="{BE7CD40E-5873-4630-A07D-EFF0FCF653AA}"/>
              </a:ext>
            </a:extLst>
          </p:cNvPr>
          <p:cNvSpPr>
            <a:spLocks noChangeArrowheads="1"/>
          </p:cNvSpPr>
          <p:nvPr/>
        </p:nvSpPr>
        <p:spPr bwMode="auto">
          <a:xfrm>
            <a:off x="3962400" y="6324600"/>
            <a:ext cx="1295400" cy="3762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4</a:t>
            </a:r>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4 block</a:t>
            </a:r>
            <a:endParaRPr lang="en-US" altLang="zh-CN" sz="1800">
              <a:solidFill>
                <a:schemeClr val="tx1"/>
              </a:solidFill>
              <a:latin typeface="Tahoma" panose="020B0604030504040204" pitchFamily="34" charset="0"/>
              <a:ea typeface="PMingLiU" panose="02020500000000000000" pitchFamily="18" charset="-120"/>
            </a:endParaRPr>
          </a:p>
        </p:txBody>
      </p:sp>
      <p:sp>
        <p:nvSpPr>
          <p:cNvPr id="92183" name="Text Box 21">
            <a:extLst>
              <a:ext uri="{FF2B5EF4-FFF2-40B4-BE49-F238E27FC236}">
                <a16:creationId xmlns:a16="http://schemas.microsoft.com/office/drawing/2014/main" id="{91B36E34-4607-4B59-9A58-15340BE4D3F5}"/>
              </a:ext>
            </a:extLst>
          </p:cNvPr>
          <p:cNvSpPr txBox="1">
            <a:spLocks noChangeArrowheads="1"/>
          </p:cNvSpPr>
          <p:nvPr/>
        </p:nvSpPr>
        <p:spPr bwMode="auto">
          <a:xfrm>
            <a:off x="4533781" y="1219200"/>
            <a:ext cx="80021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469900" indent="-469900">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spcBef>
                <a:spcPct val="50000"/>
              </a:spcBef>
              <a:buClr>
                <a:srgbClr val="663300"/>
              </a:buClr>
              <a:buSzPct val="80000"/>
              <a:buFont typeface="Wingdings" panose="05000000000000000000" pitchFamily="2" charset="2"/>
              <a:buNone/>
            </a:pPr>
            <a:r>
              <a:rPr lang="zh-CN" altLang="zh-CN" b="1">
                <a:solidFill>
                  <a:srgbClr val="0000FF"/>
                </a:solidFill>
              </a:rPr>
              <a:t>自适应量化</a:t>
            </a:r>
            <a:r>
              <a:rPr lang="zh-CN" altLang="zh-CN"/>
              <a:t>：变化缓慢的区域量化精细，快速变化的区域量化粗燥。</a:t>
            </a:r>
          </a:p>
        </p:txBody>
      </p:sp>
      <p:sp>
        <p:nvSpPr>
          <p:cNvPr id="25" name="Rectangle 2">
            <a:extLst>
              <a:ext uri="{FF2B5EF4-FFF2-40B4-BE49-F238E27FC236}">
                <a16:creationId xmlns:a16="http://schemas.microsoft.com/office/drawing/2014/main" id="{495C9DE5-80EB-40DE-94E5-F25C87350619}"/>
              </a:ext>
            </a:extLst>
          </p:cNvPr>
          <p:cNvSpPr>
            <a:spLocks noGrp="1" noChangeArrowheads="1"/>
          </p:cNvSpPr>
          <p:nvPr>
            <p:ph type="title"/>
          </p:nvPr>
        </p:nvSpPr>
        <p:spPr>
          <a:xfrm>
            <a:off x="574675" y="304800"/>
            <a:ext cx="8001000" cy="533400"/>
          </a:xfrm>
        </p:spPr>
        <p:txBody>
          <a:bodyPr/>
          <a:lstStyle/>
          <a:p>
            <a:pPr eaLnBrk="1" hangingPunct="1"/>
            <a:r>
              <a:rPr lang="zh-CN" altLang="en-US">
                <a:cs typeface="Arial" panose="020B0604020202020204" pitchFamily="34" charset="0"/>
              </a:rPr>
              <a:t>自适应量化</a:t>
            </a:r>
            <a:endParaRPr lang="en-US" altLang="zh-CN">
              <a:cs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日期占位符 1">
            <a:extLst>
              <a:ext uri="{FF2B5EF4-FFF2-40B4-BE49-F238E27FC236}">
                <a16:creationId xmlns:a16="http://schemas.microsoft.com/office/drawing/2014/main" id="{EDAD7088-D265-4836-8604-EB81A1DAEAD0}"/>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93187" name="灯片编号占位符 3">
            <a:extLst>
              <a:ext uri="{FF2B5EF4-FFF2-40B4-BE49-F238E27FC236}">
                <a16:creationId xmlns:a16="http://schemas.microsoft.com/office/drawing/2014/main" id="{7B32CBEB-7D87-4F2A-9046-DEEFF8E2F924}"/>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39444E6C-6EDB-459A-9BD5-6F43C0F764DC}" type="slidenum">
              <a:rPr lang="zh-CN" altLang="zh-CN" sz="1200">
                <a:solidFill>
                  <a:schemeClr val="tx1"/>
                </a:solidFill>
              </a:rPr>
              <a:pPr/>
              <a:t>79</a:t>
            </a:fld>
            <a:endParaRPr lang="zh-CN" altLang="zh-CN" sz="1200">
              <a:solidFill>
                <a:schemeClr val="tx1"/>
              </a:solidFill>
            </a:endParaRPr>
          </a:p>
        </p:txBody>
      </p:sp>
      <p:pic>
        <p:nvPicPr>
          <p:cNvPr id="93188" name="Picture 2" descr="未命名">
            <a:extLst>
              <a:ext uri="{FF2B5EF4-FFF2-40B4-BE49-F238E27FC236}">
                <a16:creationId xmlns:a16="http://schemas.microsoft.com/office/drawing/2014/main" id="{C871194E-9387-42AF-AC07-A9CDF4BDC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3" descr="未命名">
            <a:extLst>
              <a:ext uri="{FF2B5EF4-FFF2-40B4-BE49-F238E27FC236}">
                <a16:creationId xmlns:a16="http://schemas.microsoft.com/office/drawing/2014/main" id="{59819119-CA41-4FFB-B90C-AE466EC82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14400"/>
            <a:ext cx="1143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4">
            <a:extLst>
              <a:ext uri="{FF2B5EF4-FFF2-40B4-BE49-F238E27FC236}">
                <a16:creationId xmlns:a16="http://schemas.microsoft.com/office/drawing/2014/main" id="{76CE148D-C605-4EA5-AC3C-4166D4153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21038"/>
            <a:ext cx="9144000" cy="234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3191" name="Object 5">
            <a:extLst>
              <a:ext uri="{FF2B5EF4-FFF2-40B4-BE49-F238E27FC236}">
                <a16:creationId xmlns:a16="http://schemas.microsoft.com/office/drawing/2014/main" id="{20810C7A-31BF-4E6F-A304-C4E10B042C8A}"/>
              </a:ext>
            </a:extLst>
          </p:cNvPr>
          <p:cNvGraphicFramePr>
            <a:graphicFrameLocks noChangeAspect="1"/>
          </p:cNvGraphicFramePr>
          <p:nvPr/>
        </p:nvGraphicFramePr>
        <p:xfrm>
          <a:off x="685800" y="533400"/>
          <a:ext cx="2403475" cy="384175"/>
        </p:xfrm>
        <a:graphic>
          <a:graphicData uri="http://schemas.openxmlformats.org/presentationml/2006/ole">
            <mc:AlternateContent xmlns:mc="http://schemas.openxmlformats.org/markup-compatibility/2006">
              <mc:Choice xmlns:v="urn:schemas-microsoft-com:vml" Requires="v">
                <p:oleObj spid="_x0000_s36187" r:id="rId5" imgW="1511300" imgH="241300" progId="Equation.3">
                  <p:embed/>
                </p:oleObj>
              </mc:Choice>
              <mc:Fallback>
                <p:oleObj r:id="rId5" imgW="15113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33400"/>
                        <a:ext cx="2403475" cy="384175"/>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93192" name="Object 6">
            <a:extLst>
              <a:ext uri="{FF2B5EF4-FFF2-40B4-BE49-F238E27FC236}">
                <a16:creationId xmlns:a16="http://schemas.microsoft.com/office/drawing/2014/main" id="{D5BBF592-5337-45AD-B6B2-97C57A992AF0}"/>
              </a:ext>
            </a:extLst>
          </p:cNvPr>
          <p:cNvGraphicFramePr>
            <a:graphicFrameLocks noChangeAspect="1"/>
          </p:cNvGraphicFramePr>
          <p:nvPr/>
        </p:nvGraphicFramePr>
        <p:xfrm>
          <a:off x="685800" y="993775"/>
          <a:ext cx="3776663" cy="384175"/>
        </p:xfrm>
        <a:graphic>
          <a:graphicData uri="http://schemas.openxmlformats.org/presentationml/2006/ole">
            <mc:AlternateContent xmlns:mc="http://schemas.openxmlformats.org/markup-compatibility/2006">
              <mc:Choice xmlns:v="urn:schemas-microsoft-com:vml" Requires="v">
                <p:oleObj spid="_x0000_s36188" r:id="rId7" imgW="2374900" imgH="241300" progId="Equation.3">
                  <p:embed/>
                </p:oleObj>
              </mc:Choice>
              <mc:Fallback>
                <p:oleObj r:id="rId7" imgW="23749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993775"/>
                        <a:ext cx="3776663" cy="384175"/>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93193" name="Object 7">
            <a:extLst>
              <a:ext uri="{FF2B5EF4-FFF2-40B4-BE49-F238E27FC236}">
                <a16:creationId xmlns:a16="http://schemas.microsoft.com/office/drawing/2014/main" id="{0393633D-C957-44BF-AD00-846CB298A4C5}"/>
              </a:ext>
            </a:extLst>
          </p:cNvPr>
          <p:cNvGraphicFramePr>
            <a:graphicFrameLocks noChangeAspect="1"/>
          </p:cNvGraphicFramePr>
          <p:nvPr/>
        </p:nvGraphicFramePr>
        <p:xfrm>
          <a:off x="685800" y="1450975"/>
          <a:ext cx="5816600" cy="384175"/>
        </p:xfrm>
        <a:graphic>
          <a:graphicData uri="http://schemas.openxmlformats.org/presentationml/2006/ole">
            <mc:AlternateContent xmlns:mc="http://schemas.openxmlformats.org/markup-compatibility/2006">
              <mc:Choice xmlns:v="urn:schemas-microsoft-com:vml" Requires="v">
                <p:oleObj spid="_x0000_s36189" r:id="rId9" imgW="3656013" imgH="241195" progId="Equation.3">
                  <p:embed/>
                </p:oleObj>
              </mc:Choice>
              <mc:Fallback>
                <p:oleObj r:id="rId9" imgW="3656013" imgH="241195"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450975"/>
                        <a:ext cx="5816600" cy="384175"/>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93194" name="Object 8">
            <a:extLst>
              <a:ext uri="{FF2B5EF4-FFF2-40B4-BE49-F238E27FC236}">
                <a16:creationId xmlns:a16="http://schemas.microsoft.com/office/drawing/2014/main" id="{CB89F76C-89BB-487B-A6AF-AC087CD24E68}"/>
              </a:ext>
            </a:extLst>
          </p:cNvPr>
          <p:cNvGraphicFramePr>
            <a:graphicFrameLocks noChangeAspect="1"/>
          </p:cNvGraphicFramePr>
          <p:nvPr/>
        </p:nvGraphicFramePr>
        <p:xfrm>
          <a:off x="685800" y="1905000"/>
          <a:ext cx="3695700" cy="728663"/>
        </p:xfrm>
        <a:graphic>
          <a:graphicData uri="http://schemas.openxmlformats.org/presentationml/2006/ole">
            <mc:AlternateContent xmlns:mc="http://schemas.openxmlformats.org/markup-compatibility/2006">
              <mc:Choice xmlns:v="urn:schemas-microsoft-com:vml" Requires="v">
                <p:oleObj spid="_x0000_s36190" r:id="rId11" imgW="2325109" imgH="457399" progId="Equation.3">
                  <p:embed/>
                </p:oleObj>
              </mc:Choice>
              <mc:Fallback>
                <p:oleObj r:id="rId11" imgW="2325109" imgH="457399"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1905000"/>
                        <a:ext cx="3695700" cy="728663"/>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93195" name="Object 9">
            <a:extLst>
              <a:ext uri="{FF2B5EF4-FFF2-40B4-BE49-F238E27FC236}">
                <a16:creationId xmlns:a16="http://schemas.microsoft.com/office/drawing/2014/main" id="{669A76FD-D6D9-4579-A5E5-A1A9D027B2EA}"/>
              </a:ext>
            </a:extLst>
          </p:cNvPr>
          <p:cNvGraphicFramePr>
            <a:graphicFrameLocks noChangeAspect="1"/>
          </p:cNvGraphicFramePr>
          <p:nvPr>
            <p:extLst>
              <p:ext uri="{D42A27DB-BD31-4B8C-83A1-F6EECF244321}">
                <p14:modId xmlns:p14="http://schemas.microsoft.com/office/powerpoint/2010/main" val="3250760394"/>
              </p:ext>
            </p:extLst>
          </p:nvPr>
        </p:nvGraphicFramePr>
        <p:xfrm>
          <a:off x="4495800" y="1905000"/>
          <a:ext cx="3070225" cy="736600"/>
        </p:xfrm>
        <a:graphic>
          <a:graphicData uri="http://schemas.openxmlformats.org/presentationml/2006/ole">
            <mc:AlternateContent xmlns:mc="http://schemas.openxmlformats.org/markup-compatibility/2006">
              <mc:Choice xmlns:v="urn:schemas-microsoft-com:vml" Requires="v">
                <p:oleObj spid="_x0000_s36191" r:id="rId13" imgW="1930400" imgH="431800" progId="Equation.3">
                  <p:embed/>
                </p:oleObj>
              </mc:Choice>
              <mc:Fallback>
                <p:oleObj r:id="rId13" imgW="1930400" imgH="4318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1905000"/>
                        <a:ext cx="3070225" cy="736600"/>
                      </a:xfrm>
                      <a:prstGeom prst="rect">
                        <a:avLst/>
                      </a:prstGeom>
                      <a:solidFill>
                        <a:srgbClr val="FFFF99"/>
                      </a:solidFill>
                      <a:ln w="9525">
                        <a:solidFill>
                          <a:schemeClr val="tx1"/>
                        </a:solidFill>
                        <a:miter lim="800000"/>
                        <a:headEnd/>
                        <a:tailEnd/>
                      </a:ln>
                    </p:spPr>
                  </p:pic>
                </p:oleObj>
              </mc:Fallback>
            </mc:AlternateContent>
          </a:graphicData>
        </a:graphic>
      </p:graphicFrame>
      <p:sp>
        <p:nvSpPr>
          <p:cNvPr id="93196" name="Rectangle 10">
            <a:extLst>
              <a:ext uri="{FF2B5EF4-FFF2-40B4-BE49-F238E27FC236}">
                <a16:creationId xmlns:a16="http://schemas.microsoft.com/office/drawing/2014/main" id="{8993AF63-A277-4611-B5F1-1133E6D23526}"/>
              </a:ext>
            </a:extLst>
          </p:cNvPr>
          <p:cNvSpPr>
            <a:spLocks noChangeArrowheads="1"/>
          </p:cNvSpPr>
          <p:nvPr/>
        </p:nvSpPr>
        <p:spPr bwMode="auto">
          <a:xfrm>
            <a:off x="228600" y="5562600"/>
            <a:ext cx="3886200" cy="6508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4</a:t>
            </a:r>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4 block</a:t>
            </a:r>
            <a:r>
              <a:rPr lang="zh-CN"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 </a:t>
            </a:r>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0.5, 1.0, 1.75, 2.5</a:t>
            </a:r>
          </a:p>
          <a:p>
            <a:pPr eaLnBrk="1" hangingPunct="1"/>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4 choices 2-bit code: 2/16=0.125</a:t>
            </a:r>
            <a:endParaRPr lang="en-US" altLang="zh-CN" sz="1800">
              <a:solidFill>
                <a:schemeClr val="tx1"/>
              </a:solidFill>
              <a:latin typeface="Tahoma" panose="020B0604030504040204" pitchFamily="34" charset="0"/>
              <a:ea typeface="PMingLiU" panose="02020500000000000000" pitchFamily="18" charset="-120"/>
            </a:endParaRPr>
          </a:p>
        </p:txBody>
      </p:sp>
      <p:sp>
        <p:nvSpPr>
          <p:cNvPr id="93197" name="Rectangle 11">
            <a:extLst>
              <a:ext uri="{FF2B5EF4-FFF2-40B4-BE49-F238E27FC236}">
                <a16:creationId xmlns:a16="http://schemas.microsoft.com/office/drawing/2014/main" id="{1EB43D86-8A17-4D30-A257-DE87A9F6076E}"/>
              </a:ext>
            </a:extLst>
          </p:cNvPr>
          <p:cNvSpPr>
            <a:spLocks noChangeArrowheads="1"/>
          </p:cNvSpPr>
          <p:nvPr/>
        </p:nvSpPr>
        <p:spPr bwMode="auto">
          <a:xfrm>
            <a:off x="5334000" y="2900363"/>
            <a:ext cx="1068388" cy="3762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Adaptive</a:t>
            </a:r>
          </a:p>
        </p:txBody>
      </p:sp>
      <p:sp>
        <p:nvSpPr>
          <p:cNvPr id="93198" name="Rectangle 12">
            <a:extLst>
              <a:ext uri="{FF2B5EF4-FFF2-40B4-BE49-F238E27FC236}">
                <a16:creationId xmlns:a16="http://schemas.microsoft.com/office/drawing/2014/main" id="{1F6BAB00-4375-4E99-8BA0-CB8455C8B233}"/>
              </a:ext>
            </a:extLst>
          </p:cNvPr>
          <p:cNvSpPr>
            <a:spLocks noChangeArrowheads="1"/>
          </p:cNvSpPr>
          <p:nvPr/>
        </p:nvSpPr>
        <p:spPr bwMode="auto">
          <a:xfrm>
            <a:off x="2286000" y="2900363"/>
            <a:ext cx="1455738" cy="3762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sz="1800">
                <a:solidFill>
                  <a:schemeClr val="tx1"/>
                </a:solidFill>
                <a:latin typeface="Tahoma" panose="020B0604030504040204" pitchFamily="34" charset="0"/>
                <a:ea typeface="PMingLiU" panose="02020500000000000000" pitchFamily="18" charset="-120"/>
              </a:rPr>
              <a:t>Nonadaptive</a:t>
            </a:r>
          </a:p>
        </p:txBody>
      </p:sp>
      <p:sp>
        <p:nvSpPr>
          <p:cNvPr id="93199" name="Rectangle 13">
            <a:extLst>
              <a:ext uri="{FF2B5EF4-FFF2-40B4-BE49-F238E27FC236}">
                <a16:creationId xmlns:a16="http://schemas.microsoft.com/office/drawing/2014/main" id="{0D28D532-D948-4198-8B0A-9F0AD5C7F937}"/>
              </a:ext>
            </a:extLst>
          </p:cNvPr>
          <p:cNvSpPr>
            <a:spLocks noChangeArrowheads="1"/>
          </p:cNvSpPr>
          <p:nvPr/>
        </p:nvSpPr>
        <p:spPr bwMode="auto">
          <a:xfrm>
            <a:off x="4495800" y="5562600"/>
            <a:ext cx="977900" cy="3762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1800">
                <a:solidFill>
                  <a:schemeClr val="tx1"/>
                </a:solidFill>
                <a:latin typeface="Tahoma" panose="020B0604030504040204" pitchFamily="34" charset="0"/>
                <a:cs typeface="Times New Roman" panose="02020603050405020304" pitchFamily="18" charset="0"/>
              </a:rPr>
              <a:t>8/1.125</a:t>
            </a:r>
          </a:p>
        </p:txBody>
      </p:sp>
      <p:sp>
        <p:nvSpPr>
          <p:cNvPr id="93200" name="Rectangle 14">
            <a:extLst>
              <a:ext uri="{FF2B5EF4-FFF2-40B4-BE49-F238E27FC236}">
                <a16:creationId xmlns:a16="http://schemas.microsoft.com/office/drawing/2014/main" id="{D9233148-D4F0-49F3-8FF8-D1E187C000E5}"/>
              </a:ext>
            </a:extLst>
          </p:cNvPr>
          <p:cNvSpPr>
            <a:spLocks noChangeArrowheads="1"/>
          </p:cNvSpPr>
          <p:nvPr/>
        </p:nvSpPr>
        <p:spPr bwMode="auto">
          <a:xfrm>
            <a:off x="5575300" y="5562600"/>
            <a:ext cx="977900" cy="3762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1800">
                <a:solidFill>
                  <a:schemeClr val="tx1"/>
                </a:solidFill>
                <a:latin typeface="Tahoma" panose="020B0604030504040204" pitchFamily="34" charset="0"/>
                <a:cs typeface="Times New Roman" panose="02020603050405020304" pitchFamily="18" charset="0"/>
              </a:rPr>
              <a:t>8/2.125</a:t>
            </a:r>
          </a:p>
        </p:txBody>
      </p:sp>
      <p:sp>
        <p:nvSpPr>
          <p:cNvPr id="93201" name="Rectangle 15">
            <a:extLst>
              <a:ext uri="{FF2B5EF4-FFF2-40B4-BE49-F238E27FC236}">
                <a16:creationId xmlns:a16="http://schemas.microsoft.com/office/drawing/2014/main" id="{4EFB7CBB-4E8A-45F4-BE95-56FC9B395D06}"/>
              </a:ext>
            </a:extLst>
          </p:cNvPr>
          <p:cNvSpPr>
            <a:spLocks noChangeArrowheads="1"/>
          </p:cNvSpPr>
          <p:nvPr/>
        </p:nvSpPr>
        <p:spPr bwMode="auto">
          <a:xfrm>
            <a:off x="6629400" y="5562600"/>
            <a:ext cx="977900" cy="3762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zh-CN" altLang="zh-CN" sz="1800">
                <a:solidFill>
                  <a:schemeClr val="tx1"/>
                </a:solidFill>
                <a:latin typeface="Tahoma" panose="020B0604030504040204" pitchFamily="34" charset="0"/>
                <a:cs typeface="Times New Roman" panose="02020603050405020304" pitchFamily="18" charset="0"/>
              </a:rPr>
              <a:t>8/3.125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a:extLst>
              <a:ext uri="{FF2B5EF4-FFF2-40B4-BE49-F238E27FC236}">
                <a16:creationId xmlns:a16="http://schemas.microsoft.com/office/drawing/2014/main" id="{68FC4B3D-D075-4961-94B9-E83A3707555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1267" name="灯片编号占位符 5">
            <a:extLst>
              <a:ext uri="{FF2B5EF4-FFF2-40B4-BE49-F238E27FC236}">
                <a16:creationId xmlns:a16="http://schemas.microsoft.com/office/drawing/2014/main" id="{4563ABD2-5A26-439F-81BD-92B52CA5EB96}"/>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043ABFA4-4E8B-465B-AD85-7A306C0EC3BD}" type="slidenum">
              <a:rPr lang="zh-CN" altLang="zh-CN" sz="1200">
                <a:solidFill>
                  <a:schemeClr val="tx1"/>
                </a:solidFill>
              </a:rPr>
              <a:pPr/>
              <a:t>8</a:t>
            </a:fld>
            <a:endParaRPr lang="zh-CN" altLang="zh-CN" sz="1200">
              <a:solidFill>
                <a:schemeClr val="tx1"/>
              </a:solidFill>
            </a:endParaRPr>
          </a:p>
        </p:txBody>
      </p:sp>
      <p:sp>
        <p:nvSpPr>
          <p:cNvPr id="11268" name="Rectangle 2">
            <a:extLst>
              <a:ext uri="{FF2B5EF4-FFF2-40B4-BE49-F238E27FC236}">
                <a16:creationId xmlns:a16="http://schemas.microsoft.com/office/drawing/2014/main" id="{76F05AB5-3D6A-4C8E-9BA0-123966C764F4}"/>
              </a:ext>
            </a:extLst>
          </p:cNvPr>
          <p:cNvSpPr>
            <a:spLocks noGrp="1" noChangeArrowheads="1"/>
          </p:cNvSpPr>
          <p:nvPr>
            <p:ph type="title"/>
          </p:nvPr>
        </p:nvSpPr>
        <p:spPr/>
        <p:txBody>
          <a:bodyPr/>
          <a:lstStyle/>
          <a:p>
            <a:pPr eaLnBrk="1" hangingPunct="1"/>
            <a:r>
              <a:rPr lang="zh-CN" altLang="zh-CN" sz="2800"/>
              <a:t>1.2 数据冗余</a:t>
            </a:r>
          </a:p>
        </p:txBody>
      </p:sp>
      <p:sp>
        <p:nvSpPr>
          <p:cNvPr id="11269" name="Rectangle 3">
            <a:extLst>
              <a:ext uri="{FF2B5EF4-FFF2-40B4-BE49-F238E27FC236}">
                <a16:creationId xmlns:a16="http://schemas.microsoft.com/office/drawing/2014/main" id="{E5F81014-C7C8-4268-97E4-649F9FE001E0}"/>
              </a:ext>
            </a:extLst>
          </p:cNvPr>
          <p:cNvSpPr>
            <a:spLocks noGrp="1" noChangeArrowheads="1"/>
          </p:cNvSpPr>
          <p:nvPr>
            <p:ph type="body" idx="1"/>
          </p:nvPr>
        </p:nvSpPr>
        <p:spPr/>
        <p:txBody>
          <a:bodyPr/>
          <a:lstStyle/>
          <a:p>
            <a:pPr eaLnBrk="1" hangingPunct="1"/>
            <a:r>
              <a:rPr lang="zh-CN" altLang="zh-CN" sz="2400" dirty="0"/>
              <a:t>数据与信息</a:t>
            </a:r>
          </a:p>
          <a:p>
            <a:pPr lvl="1" eaLnBrk="1" hangingPunct="1"/>
            <a:r>
              <a:rPr lang="zh-CN" altLang="zh-CN" sz="2000" dirty="0"/>
              <a:t>数据是信息的载体，记录和传送信息。</a:t>
            </a:r>
          </a:p>
          <a:p>
            <a:pPr lvl="1" eaLnBrk="1" hangingPunct="1"/>
            <a:r>
              <a:rPr lang="zh-CN" altLang="zh-CN" sz="2000" b="1" dirty="0">
                <a:solidFill>
                  <a:srgbClr val="0000FF"/>
                </a:solidFill>
              </a:rPr>
              <a:t>信源数据</a:t>
            </a:r>
            <a:r>
              <a:rPr lang="en-US" altLang="zh-CN" sz="2000" b="1" dirty="0">
                <a:solidFill>
                  <a:srgbClr val="0000FF"/>
                </a:solidFill>
              </a:rPr>
              <a:t> </a:t>
            </a:r>
            <a:r>
              <a:rPr lang="zh-CN" altLang="zh-CN" sz="2000" dirty="0"/>
              <a:t>=</a:t>
            </a:r>
            <a:r>
              <a:rPr lang="en-US" altLang="zh-CN" sz="2000" dirty="0"/>
              <a:t> </a:t>
            </a:r>
            <a:r>
              <a:rPr lang="zh-CN" altLang="zh-CN" sz="2000" dirty="0">
                <a:solidFill>
                  <a:srgbClr val="0000CC"/>
                </a:solidFill>
              </a:rPr>
              <a:t>有用数据 </a:t>
            </a:r>
            <a:r>
              <a:rPr lang="zh-CN" altLang="zh-CN" sz="2000" dirty="0"/>
              <a:t>+</a:t>
            </a:r>
            <a:r>
              <a:rPr lang="zh-CN" altLang="zh-CN" sz="2000" dirty="0">
                <a:solidFill>
                  <a:srgbClr val="0000CC"/>
                </a:solidFill>
              </a:rPr>
              <a:t> </a:t>
            </a:r>
            <a:r>
              <a:rPr lang="zh-CN" altLang="zh-CN" sz="2000" dirty="0">
                <a:solidFill>
                  <a:srgbClr val="FF0000"/>
                </a:solidFill>
              </a:rPr>
              <a:t>冗余数据</a:t>
            </a:r>
          </a:p>
          <a:p>
            <a:pPr lvl="1" eaLnBrk="1" hangingPunct="1"/>
            <a:endParaRPr lang="zh-CN" altLang="zh-CN" dirty="0"/>
          </a:p>
          <a:p>
            <a:pPr eaLnBrk="1" hangingPunct="1"/>
            <a:r>
              <a:rPr lang="zh-CN" altLang="zh-CN" sz="2400" dirty="0"/>
              <a:t>数据冗余</a:t>
            </a:r>
          </a:p>
          <a:p>
            <a:pPr lvl="1" eaLnBrk="1" hangingPunct="1"/>
            <a:r>
              <a:rPr lang="zh-CN" altLang="zh-CN" sz="2000" dirty="0"/>
              <a:t>数据是用来表示信息的，相同的信息可以用不同数量的数据来表示。</a:t>
            </a:r>
          </a:p>
          <a:p>
            <a:pPr lvl="1" eaLnBrk="1" hangingPunct="1"/>
            <a:r>
              <a:rPr lang="zh-CN" altLang="zh-CN" sz="2000" dirty="0"/>
              <a:t>如果表示给定的信息使用了不同的数据量，那么使用较多数据量的方法中，有些数据必然是代表了无用的信息，或者是重复地表示了其它数据已表示的信息。称为冗余数据</a:t>
            </a:r>
          </a:p>
          <a:p>
            <a:pPr lvl="1" eaLnBrk="1" hangingPunct="1"/>
            <a:endParaRPr lang="zh-CN" altLang="zh-CN" dirty="0"/>
          </a:p>
          <a:p>
            <a:pPr eaLnBrk="1" hangingPunct="1"/>
            <a:r>
              <a:rPr lang="zh-CN" altLang="zh-CN" sz="2400" dirty="0"/>
              <a:t>如果能减少或消除冗余数据，就能取得压缩的效果。</a:t>
            </a:r>
          </a:p>
          <a:p>
            <a:pPr lvl="1" eaLnBrk="1" hangingPunct="1"/>
            <a:r>
              <a:rPr lang="zh-CN" altLang="zh-CN" sz="2000" dirty="0"/>
              <a:t>能压缩多少，除了与图像本身存在的冗余度大小有关外，很大程度取决于对图像质量的要求。</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a:extLst>
              <a:ext uri="{FF2B5EF4-FFF2-40B4-BE49-F238E27FC236}">
                <a16:creationId xmlns:a16="http://schemas.microsoft.com/office/drawing/2014/main" id="{9E6ED1B4-0F6E-4628-AD49-C7D652334F9D}"/>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94211" name="灯片编号占位符 5">
            <a:extLst>
              <a:ext uri="{FF2B5EF4-FFF2-40B4-BE49-F238E27FC236}">
                <a16:creationId xmlns:a16="http://schemas.microsoft.com/office/drawing/2014/main" id="{E09BADEF-5195-4577-9A81-49C748B67EE6}"/>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F48786F7-6B18-4C22-97CD-5951F488CC7F}" type="slidenum">
              <a:rPr lang="zh-CN" altLang="zh-CN" sz="1200">
                <a:solidFill>
                  <a:schemeClr val="tx1"/>
                </a:solidFill>
              </a:rPr>
              <a:pPr/>
              <a:t>80</a:t>
            </a:fld>
            <a:endParaRPr lang="zh-CN" altLang="zh-CN" sz="1200">
              <a:solidFill>
                <a:schemeClr val="tx1"/>
              </a:solidFill>
            </a:endParaRPr>
          </a:p>
        </p:txBody>
      </p:sp>
      <p:sp>
        <p:nvSpPr>
          <p:cNvPr id="94212" name="Rectangle 2">
            <a:extLst>
              <a:ext uri="{FF2B5EF4-FFF2-40B4-BE49-F238E27FC236}">
                <a16:creationId xmlns:a16="http://schemas.microsoft.com/office/drawing/2014/main" id="{9E9A4951-8C05-4664-88EE-F019828B1072}"/>
              </a:ext>
            </a:extLst>
          </p:cNvPr>
          <p:cNvSpPr>
            <a:spLocks noGrp="1" noChangeArrowheads="1"/>
          </p:cNvSpPr>
          <p:nvPr>
            <p:ph type="title"/>
          </p:nvPr>
        </p:nvSpPr>
        <p:spPr/>
        <p:txBody>
          <a:bodyPr/>
          <a:lstStyle/>
          <a:p>
            <a:pPr eaLnBrk="1" hangingPunct="1"/>
            <a:r>
              <a:rPr lang="zh-CN" altLang="zh-CN"/>
              <a:t>总结</a:t>
            </a:r>
          </a:p>
        </p:txBody>
      </p:sp>
      <p:sp>
        <p:nvSpPr>
          <p:cNvPr id="94213" name="Rectangle 3">
            <a:extLst>
              <a:ext uri="{FF2B5EF4-FFF2-40B4-BE49-F238E27FC236}">
                <a16:creationId xmlns:a16="http://schemas.microsoft.com/office/drawing/2014/main" id="{C3D30682-D399-4810-A9E0-A84BFBEA46A0}"/>
              </a:ext>
            </a:extLst>
          </p:cNvPr>
          <p:cNvSpPr>
            <a:spLocks noGrp="1" noChangeArrowheads="1"/>
          </p:cNvSpPr>
          <p:nvPr>
            <p:ph type="body" idx="1"/>
          </p:nvPr>
        </p:nvSpPr>
        <p:spPr/>
        <p:txBody>
          <a:bodyPr/>
          <a:lstStyle/>
          <a:p>
            <a:pPr eaLnBrk="1" hangingPunct="1"/>
            <a:r>
              <a:rPr lang="zh-CN" altLang="zh-CN"/>
              <a:t>2级量化器所产生的由于斜率过载而造成的解码图中边缘模糊的程度比4级和8级量化器的程度要高</a:t>
            </a:r>
          </a:p>
          <a:p>
            <a:pPr lvl="1" eaLnBrk="1" hangingPunct="1"/>
            <a:endParaRPr lang="zh-CN" altLang="zh-CN"/>
          </a:p>
          <a:p>
            <a:pPr eaLnBrk="1" hangingPunct="1"/>
            <a:r>
              <a:rPr lang="zh-CN" altLang="zh-CN"/>
              <a:t>Lloid-Max量化器和最优均匀量化器都不是自适应的</a:t>
            </a:r>
          </a:p>
          <a:p>
            <a:pPr eaLnBrk="1" hangingPunct="1"/>
            <a:endParaRPr lang="zh-CN" altLang="zh-CN"/>
          </a:p>
          <a:p>
            <a:pPr eaLnBrk="1" hangingPunct="1"/>
            <a:r>
              <a:rPr lang="zh-CN" altLang="zh-CN"/>
              <a:t>自适应量化器：根据图像局部性质调整量化值也能提高效率</a:t>
            </a:r>
          </a:p>
          <a:p>
            <a:pPr lvl="1" eaLnBrk="1" hangingPunct="1"/>
            <a:r>
              <a:rPr lang="zh-CN" altLang="zh-CN"/>
              <a:t>较细量化缓慢变化区域，较粗量化快速变化区域。</a:t>
            </a:r>
          </a:p>
          <a:p>
            <a:pPr lvl="1" eaLnBrk="1" hangingPunct="1"/>
            <a:r>
              <a:rPr lang="zh-CN" altLang="zh-CN"/>
              <a:t>可减少颗粒噪声和斜率过载，且码率增加很少，同时也会增加量化器的复杂性。</a:t>
            </a:r>
          </a:p>
          <a:p>
            <a:pPr eaLnBrk="1" hangingPunct="1"/>
            <a:endParaRPr lang="zh-CN" altLang="zh-CN"/>
          </a:p>
          <a:p>
            <a:pPr eaLnBrk="1" hangingPunct="1"/>
            <a:endParaRPr lang="zh-CN" altLang="zh-CN"/>
          </a:p>
          <a:p>
            <a:pPr eaLnBrk="1" hangingPunct="1"/>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a:extLst>
              <a:ext uri="{FF2B5EF4-FFF2-40B4-BE49-F238E27FC236}">
                <a16:creationId xmlns:a16="http://schemas.microsoft.com/office/drawing/2014/main" id="{925FD713-8B05-48F2-8923-95CCF2BEF249}"/>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95235" name="灯片编号占位符 5">
            <a:extLst>
              <a:ext uri="{FF2B5EF4-FFF2-40B4-BE49-F238E27FC236}">
                <a16:creationId xmlns:a16="http://schemas.microsoft.com/office/drawing/2014/main" id="{8EABEF2D-C1EE-4C23-96ED-3179E20FD7C7}"/>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734C4225-76B8-4DFB-8E21-48C3DDD69E22}" type="slidenum">
              <a:rPr lang="zh-CN" altLang="zh-CN" sz="1200">
                <a:solidFill>
                  <a:schemeClr val="tx1"/>
                </a:solidFill>
              </a:rPr>
              <a:pPr/>
              <a:t>81</a:t>
            </a:fld>
            <a:endParaRPr lang="zh-CN" altLang="zh-CN" sz="1200">
              <a:solidFill>
                <a:schemeClr val="tx1"/>
              </a:solidFill>
            </a:endParaRPr>
          </a:p>
        </p:txBody>
      </p:sp>
      <p:sp>
        <p:nvSpPr>
          <p:cNvPr id="95236" name="Rectangle 2">
            <a:extLst>
              <a:ext uri="{FF2B5EF4-FFF2-40B4-BE49-F238E27FC236}">
                <a16:creationId xmlns:a16="http://schemas.microsoft.com/office/drawing/2014/main" id="{F9FE4CB6-E034-4F2E-ACBF-11AA4E62B7BB}"/>
              </a:ext>
            </a:extLst>
          </p:cNvPr>
          <p:cNvSpPr>
            <a:spLocks noGrp="1" noChangeArrowheads="1"/>
          </p:cNvSpPr>
          <p:nvPr>
            <p:ph type="title"/>
          </p:nvPr>
        </p:nvSpPr>
        <p:spPr/>
        <p:txBody>
          <a:bodyPr/>
          <a:lstStyle/>
          <a:p>
            <a:pPr eaLnBrk="1" hangingPunct="1"/>
            <a:r>
              <a:rPr lang="zh-CN" altLang="zh-CN"/>
              <a:t>6. 变换编码</a:t>
            </a:r>
          </a:p>
        </p:txBody>
      </p:sp>
      <p:sp>
        <p:nvSpPr>
          <p:cNvPr id="98307" name="Rectangle 3">
            <a:extLst>
              <a:ext uri="{FF2B5EF4-FFF2-40B4-BE49-F238E27FC236}">
                <a16:creationId xmlns:a16="http://schemas.microsoft.com/office/drawing/2014/main" id="{2F8AC950-E44E-425D-8AE0-362D64942B65}"/>
              </a:ext>
            </a:extLst>
          </p:cNvPr>
          <p:cNvSpPr>
            <a:spLocks noGrp="1" noChangeArrowheads="1"/>
          </p:cNvSpPr>
          <p:nvPr>
            <p:ph type="body" idx="1"/>
          </p:nvPr>
        </p:nvSpPr>
        <p:spPr/>
        <p:txBody>
          <a:bodyPr/>
          <a:lstStyle/>
          <a:p>
            <a:pPr eaLnBrk="1" hangingPunct="1">
              <a:defRPr/>
            </a:pPr>
            <a:r>
              <a:rPr lang="zh-CN" altLang="zh-CN">
                <a:solidFill>
                  <a:srgbClr val="FF00FF"/>
                </a:solidFill>
                <a:effectLst>
                  <a:outerShdw blurRad="38100" dist="38100" dir="2700000" algn="tl">
                    <a:srgbClr val="C0C0C0"/>
                  </a:outerShdw>
                </a:effectLst>
              </a:rPr>
              <a:t>预测编码：</a:t>
            </a:r>
            <a:r>
              <a:rPr lang="zh-CN" altLang="zh-CN">
                <a:solidFill>
                  <a:schemeClr val="tx1"/>
                </a:solidFill>
              </a:rPr>
              <a:t>利用</a:t>
            </a:r>
            <a:r>
              <a:rPr lang="zh-CN" altLang="zh-CN">
                <a:solidFill>
                  <a:srgbClr val="0000CC"/>
                </a:solidFill>
              </a:rPr>
              <a:t>邻近像素</a:t>
            </a:r>
            <a:r>
              <a:rPr lang="zh-CN" altLang="zh-CN">
                <a:solidFill>
                  <a:schemeClr val="tx1"/>
                </a:solidFill>
              </a:rPr>
              <a:t>在灰度上的</a:t>
            </a:r>
            <a:r>
              <a:rPr lang="zh-CN" altLang="zh-CN">
                <a:solidFill>
                  <a:srgbClr val="0000CC"/>
                </a:solidFill>
              </a:rPr>
              <a:t>相关性</a:t>
            </a:r>
            <a:r>
              <a:rPr lang="zh-CN" altLang="zh-CN">
                <a:solidFill>
                  <a:schemeClr val="tx1"/>
                </a:solidFill>
              </a:rPr>
              <a:t>，对某一像素的预测误差进行编码。</a:t>
            </a:r>
          </a:p>
          <a:p>
            <a:pPr eaLnBrk="1" hangingPunct="1">
              <a:defRPr/>
            </a:pPr>
            <a:r>
              <a:rPr lang="zh-CN" altLang="zh-CN">
                <a:solidFill>
                  <a:srgbClr val="FF00FF"/>
                </a:solidFill>
                <a:effectLst>
                  <a:outerShdw blurRad="38100" dist="38100" dir="2700000" algn="tl">
                    <a:srgbClr val="C0C0C0"/>
                  </a:outerShdw>
                </a:effectLst>
              </a:rPr>
              <a:t>变换编码：</a:t>
            </a:r>
            <a:r>
              <a:rPr lang="zh-CN" altLang="zh-CN">
                <a:solidFill>
                  <a:schemeClr val="tx1"/>
                </a:solidFill>
              </a:rPr>
              <a:t>利用整块</a:t>
            </a:r>
            <a:r>
              <a:rPr lang="zh-CN" altLang="zh-CN">
                <a:solidFill>
                  <a:srgbClr val="0000CC"/>
                </a:solidFill>
              </a:rPr>
              <a:t>子图像所有像素</a:t>
            </a:r>
            <a:r>
              <a:rPr lang="zh-CN" altLang="zh-CN">
                <a:solidFill>
                  <a:schemeClr val="tx1"/>
                </a:solidFill>
              </a:rPr>
              <a:t>在灰度上的</a:t>
            </a:r>
            <a:r>
              <a:rPr lang="zh-CN" altLang="zh-CN">
                <a:solidFill>
                  <a:srgbClr val="0000CC"/>
                </a:solidFill>
              </a:rPr>
              <a:t>相关性</a:t>
            </a:r>
            <a:r>
              <a:rPr lang="zh-CN" altLang="zh-CN">
                <a:solidFill>
                  <a:schemeClr val="tx1"/>
                </a:solidFill>
              </a:rPr>
              <a:t>，对变换系数进行编码。</a:t>
            </a:r>
          </a:p>
          <a:p>
            <a:pPr eaLnBrk="1" hangingPunct="1">
              <a:defRPr/>
            </a:pPr>
            <a:endParaRPr lang="zh-CN" altLang="zh-CN">
              <a:solidFill>
                <a:srgbClr val="FF0000"/>
              </a:solidFill>
              <a:effectLst>
                <a:outerShdw blurRad="38100" dist="38100" dir="2700000" algn="tl">
                  <a:srgbClr val="C0C0C0"/>
                </a:outerShdw>
              </a:effectLst>
            </a:endParaRPr>
          </a:p>
          <a:p>
            <a:pPr eaLnBrk="1" hangingPunct="1">
              <a:defRPr/>
            </a:pPr>
            <a:r>
              <a:rPr lang="zh-CN" altLang="zh-CN" b="1">
                <a:solidFill>
                  <a:srgbClr val="FF0000"/>
                </a:solidFill>
              </a:rPr>
              <a:t>变换编码</a:t>
            </a:r>
            <a:r>
              <a:rPr lang="zh-CN" altLang="en-US" b="1">
                <a:solidFill>
                  <a:srgbClr val="FF0000"/>
                </a:solidFill>
              </a:rPr>
              <a:t>：</a:t>
            </a:r>
            <a:r>
              <a:rPr lang="zh-CN" altLang="zh-CN"/>
              <a:t>通常是指将某种</a:t>
            </a:r>
            <a:r>
              <a:rPr lang="zh-CN" altLang="zh-CN">
                <a:solidFill>
                  <a:srgbClr val="FF0000"/>
                </a:solidFill>
                <a:effectLst>
                  <a:outerShdw blurRad="38100" dist="38100" dir="2700000" algn="tl">
                    <a:srgbClr val="C0C0C0"/>
                  </a:outerShdw>
                </a:effectLst>
              </a:rPr>
              <a:t>正交变换</a:t>
            </a:r>
            <a:r>
              <a:rPr lang="zh-CN" altLang="zh-CN"/>
              <a:t>作为映射变换，用变换系数来表示原始图像，对变换系数进行量化和编码。</a:t>
            </a:r>
          </a:p>
          <a:p>
            <a:pPr eaLnBrk="1" hangingPunct="1">
              <a:defRPr/>
            </a:pPr>
            <a:r>
              <a:rPr lang="zh-CN" altLang="zh-CN"/>
              <a:t>正交变换作用：</a:t>
            </a:r>
          </a:p>
          <a:p>
            <a:pPr lvl="1" eaLnBrk="1" hangingPunct="1">
              <a:defRPr/>
            </a:pPr>
            <a:r>
              <a:rPr lang="zh-CN" altLang="zh-CN"/>
              <a:t>正交变换将空域高度相关的像素灰度值变为弱相关或不相关的系数。</a:t>
            </a:r>
          </a:p>
          <a:p>
            <a:pPr lvl="2" eaLnBrk="1" hangingPunct="1">
              <a:defRPr/>
            </a:pPr>
            <a:r>
              <a:rPr lang="zh-CN" altLang="zh-CN"/>
              <a:t>正交变换之后，变换域中总能量不变，但能量将会</a:t>
            </a:r>
            <a:r>
              <a:rPr lang="zh-CN" altLang="zh-CN">
                <a:solidFill>
                  <a:srgbClr val="0000CC"/>
                </a:solidFill>
              </a:rPr>
              <a:t>重新分布</a:t>
            </a:r>
            <a:r>
              <a:rPr lang="zh-CN" altLang="zh-CN"/>
              <a:t>。</a:t>
            </a:r>
          </a:p>
          <a:p>
            <a:pPr lvl="2" eaLnBrk="1" hangingPunct="1">
              <a:defRPr/>
            </a:pPr>
            <a:r>
              <a:rPr lang="zh-CN" altLang="zh-CN"/>
              <a:t>图像通过正交变换后实现了能量的集中，使大多数系数为零或是很小的数值</a:t>
            </a:r>
          </a:p>
          <a:p>
            <a:pPr lvl="3" eaLnBrk="1" hangingPunct="1">
              <a:defRPr/>
            </a:pPr>
            <a:r>
              <a:rPr lang="zh-CN" altLang="zh-CN"/>
              <a:t>如：在变换域中，大部分情况下能量集中于零空间频率或低空间频率对应的变换系数，从而使具有相关性图像的相关性减少；</a:t>
            </a:r>
          </a:p>
          <a:p>
            <a:pPr lvl="1" eaLnBrk="1" hangingPunct="1">
              <a:defRPr/>
            </a:pPr>
            <a:r>
              <a:rPr lang="zh-CN" altLang="zh-CN"/>
              <a:t>经正交变换后，并没有丢失图像所包含的信息。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307">
                                            <p:txEl>
                                              <p:pRg st="3" end="3"/>
                                            </p:txEl>
                                          </p:spTgt>
                                        </p:tgtEl>
                                        <p:attrNameLst>
                                          <p:attrName>style.visibility</p:attrName>
                                        </p:attrNameLst>
                                      </p:cBhvr>
                                      <p:to>
                                        <p:strVal val="visible"/>
                                      </p:to>
                                    </p:set>
                                    <p:animEffect transition="in" filter="blinds(horizontal)">
                                      <p:cBhvr>
                                        <p:cTn id="7" dur="500"/>
                                        <p:tgtEl>
                                          <p:spTgt spid="983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307">
                                            <p:txEl>
                                              <p:pRg st="4" end="4"/>
                                            </p:txEl>
                                          </p:spTgt>
                                        </p:tgtEl>
                                        <p:attrNameLst>
                                          <p:attrName>style.visibility</p:attrName>
                                        </p:attrNameLst>
                                      </p:cBhvr>
                                      <p:to>
                                        <p:strVal val="visible"/>
                                      </p:to>
                                    </p:set>
                                    <p:animEffect transition="in" filter="blinds(horizontal)">
                                      <p:cBhvr>
                                        <p:cTn id="12" dur="500"/>
                                        <p:tgtEl>
                                          <p:spTgt spid="98307">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8307">
                                            <p:txEl>
                                              <p:pRg st="5" end="5"/>
                                            </p:txEl>
                                          </p:spTgt>
                                        </p:tgtEl>
                                        <p:attrNameLst>
                                          <p:attrName>style.visibility</p:attrName>
                                        </p:attrNameLst>
                                      </p:cBhvr>
                                      <p:to>
                                        <p:strVal val="visible"/>
                                      </p:to>
                                    </p:set>
                                    <p:animEffect transition="in" filter="blinds(horizontal)">
                                      <p:cBhvr>
                                        <p:cTn id="15" dur="500"/>
                                        <p:tgtEl>
                                          <p:spTgt spid="98307">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8307">
                                            <p:txEl>
                                              <p:pRg st="6" end="6"/>
                                            </p:txEl>
                                          </p:spTgt>
                                        </p:tgtEl>
                                        <p:attrNameLst>
                                          <p:attrName>style.visibility</p:attrName>
                                        </p:attrNameLst>
                                      </p:cBhvr>
                                      <p:to>
                                        <p:strVal val="visible"/>
                                      </p:to>
                                    </p:set>
                                    <p:animEffect transition="in" filter="blinds(horizontal)">
                                      <p:cBhvr>
                                        <p:cTn id="18" dur="500"/>
                                        <p:tgtEl>
                                          <p:spTgt spid="98307">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8307">
                                            <p:txEl>
                                              <p:pRg st="7" end="7"/>
                                            </p:txEl>
                                          </p:spTgt>
                                        </p:tgtEl>
                                        <p:attrNameLst>
                                          <p:attrName>style.visibility</p:attrName>
                                        </p:attrNameLst>
                                      </p:cBhvr>
                                      <p:to>
                                        <p:strVal val="visible"/>
                                      </p:to>
                                    </p:set>
                                    <p:animEffect transition="in" filter="blinds(horizontal)">
                                      <p:cBhvr>
                                        <p:cTn id="21" dur="500"/>
                                        <p:tgtEl>
                                          <p:spTgt spid="98307">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8307">
                                            <p:txEl>
                                              <p:pRg st="8" end="8"/>
                                            </p:txEl>
                                          </p:spTgt>
                                        </p:tgtEl>
                                        <p:attrNameLst>
                                          <p:attrName>style.visibility</p:attrName>
                                        </p:attrNameLst>
                                      </p:cBhvr>
                                      <p:to>
                                        <p:strVal val="visible"/>
                                      </p:to>
                                    </p:set>
                                    <p:animEffect transition="in" filter="blinds(horizontal)">
                                      <p:cBhvr>
                                        <p:cTn id="24" dur="500"/>
                                        <p:tgtEl>
                                          <p:spTgt spid="98307">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8307">
                                            <p:txEl>
                                              <p:pRg st="9" end="9"/>
                                            </p:txEl>
                                          </p:spTgt>
                                        </p:tgtEl>
                                        <p:attrNameLst>
                                          <p:attrName>style.visibility</p:attrName>
                                        </p:attrNameLst>
                                      </p:cBhvr>
                                      <p:to>
                                        <p:strVal val="visible"/>
                                      </p:to>
                                    </p:set>
                                    <p:animEffect transition="in" filter="blinds(horizontal)">
                                      <p:cBhvr>
                                        <p:cTn id="27" dur="500"/>
                                        <p:tgtEl>
                                          <p:spTgt spid="983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a:extLst>
              <a:ext uri="{FF2B5EF4-FFF2-40B4-BE49-F238E27FC236}">
                <a16:creationId xmlns:a16="http://schemas.microsoft.com/office/drawing/2014/main" id="{2C8892E8-E985-40F8-9A63-F104CD093CC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96259" name="灯片编号占位符 5">
            <a:extLst>
              <a:ext uri="{FF2B5EF4-FFF2-40B4-BE49-F238E27FC236}">
                <a16:creationId xmlns:a16="http://schemas.microsoft.com/office/drawing/2014/main" id="{07D92BEC-FDFB-421C-938A-30A653121DBA}"/>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21B58BB7-B634-47E2-9247-BF627246BCD3}" type="slidenum">
              <a:rPr lang="zh-CN" altLang="zh-CN" sz="1200">
                <a:solidFill>
                  <a:schemeClr val="tx1"/>
                </a:solidFill>
              </a:rPr>
              <a:pPr/>
              <a:t>82</a:t>
            </a:fld>
            <a:endParaRPr lang="zh-CN" altLang="zh-CN" sz="1200">
              <a:solidFill>
                <a:schemeClr val="tx1"/>
              </a:solidFill>
            </a:endParaRPr>
          </a:p>
        </p:txBody>
      </p:sp>
      <p:sp>
        <p:nvSpPr>
          <p:cNvPr id="96260" name="Rectangle 2">
            <a:extLst>
              <a:ext uri="{FF2B5EF4-FFF2-40B4-BE49-F238E27FC236}">
                <a16:creationId xmlns:a16="http://schemas.microsoft.com/office/drawing/2014/main" id="{925D78C2-C2F6-42BA-BD48-9063B3684064}"/>
              </a:ext>
            </a:extLst>
          </p:cNvPr>
          <p:cNvSpPr>
            <a:spLocks noGrp="1" noChangeArrowheads="1"/>
          </p:cNvSpPr>
          <p:nvPr>
            <p:ph type="title"/>
          </p:nvPr>
        </p:nvSpPr>
        <p:spPr/>
        <p:txBody>
          <a:bodyPr/>
          <a:lstStyle/>
          <a:p>
            <a:pPr eaLnBrk="1" hangingPunct="1"/>
            <a:r>
              <a:rPr lang="en-US" altLang="zh-CN">
                <a:cs typeface="Arial" panose="020B0604020202020204" pitchFamily="34" charset="0"/>
              </a:rPr>
              <a:t>Transform Coding System</a:t>
            </a:r>
          </a:p>
        </p:txBody>
      </p:sp>
      <p:sp>
        <p:nvSpPr>
          <p:cNvPr id="96261" name="Rectangle 3">
            <a:extLst>
              <a:ext uri="{FF2B5EF4-FFF2-40B4-BE49-F238E27FC236}">
                <a16:creationId xmlns:a16="http://schemas.microsoft.com/office/drawing/2014/main" id="{F3AD22C4-E077-427D-A6D1-14DB97CE989E}"/>
              </a:ext>
            </a:extLst>
          </p:cNvPr>
          <p:cNvSpPr>
            <a:spLocks noGrp="1" noChangeArrowheads="1"/>
          </p:cNvSpPr>
          <p:nvPr>
            <p:ph type="body" idx="1"/>
          </p:nvPr>
        </p:nvSpPr>
        <p:spPr>
          <a:xfrm>
            <a:off x="1143000" y="1981200"/>
            <a:ext cx="7772400" cy="4114800"/>
          </a:xfrm>
        </p:spPr>
        <p:txBody>
          <a:bodyPr/>
          <a:lstStyle/>
          <a:p>
            <a:pPr eaLnBrk="1" hangingPunct="1">
              <a:buFont typeface="Wingdings" panose="05000000000000000000" pitchFamily="2" charset="2"/>
              <a:buNone/>
            </a:pPr>
            <a:r>
              <a:rPr lang="zh-TW" altLang="zh-CN" sz="1600">
                <a:cs typeface="Times New Roman" panose="02020603050405020304" pitchFamily="18" charset="0"/>
              </a:rPr>
              <a:t> </a:t>
            </a:r>
          </a:p>
        </p:txBody>
      </p:sp>
      <p:pic>
        <p:nvPicPr>
          <p:cNvPr id="96262" name="Picture 4">
            <a:extLst>
              <a:ext uri="{FF2B5EF4-FFF2-40B4-BE49-F238E27FC236}">
                <a16:creationId xmlns:a16="http://schemas.microsoft.com/office/drawing/2014/main" id="{910272A9-1FAF-4A76-BB32-DF28A0CBC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1788"/>
            <a:ext cx="9144000" cy="365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63" name="Rectangle 5">
            <a:extLst>
              <a:ext uri="{FF2B5EF4-FFF2-40B4-BE49-F238E27FC236}">
                <a16:creationId xmlns:a16="http://schemas.microsoft.com/office/drawing/2014/main" id="{404024CC-17CA-4744-83AF-54B58C619E4A}"/>
              </a:ext>
            </a:extLst>
          </p:cNvPr>
          <p:cNvSpPr>
            <a:spLocks noChangeArrowheads="1"/>
          </p:cNvSpPr>
          <p:nvPr/>
        </p:nvSpPr>
        <p:spPr bwMode="auto">
          <a:xfrm>
            <a:off x="304800" y="2744788"/>
            <a:ext cx="1098550" cy="406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en-US" altLang="zh-CN">
                <a:solidFill>
                  <a:schemeClr val="tx1"/>
                </a:solidFill>
                <a:latin typeface="Tahoma" panose="020B0604030504040204" pitchFamily="34" charset="0"/>
                <a:ea typeface="PMingLiU" panose="02020500000000000000" pitchFamily="18" charset="-120"/>
              </a:rPr>
              <a:t>Encoder</a:t>
            </a:r>
          </a:p>
        </p:txBody>
      </p:sp>
      <p:sp>
        <p:nvSpPr>
          <p:cNvPr id="96264" name="Rectangle 6">
            <a:extLst>
              <a:ext uri="{FF2B5EF4-FFF2-40B4-BE49-F238E27FC236}">
                <a16:creationId xmlns:a16="http://schemas.microsoft.com/office/drawing/2014/main" id="{F91DC769-994D-4EA1-8A72-AA01F41178ED}"/>
              </a:ext>
            </a:extLst>
          </p:cNvPr>
          <p:cNvSpPr>
            <a:spLocks noChangeArrowheads="1"/>
          </p:cNvSpPr>
          <p:nvPr/>
        </p:nvSpPr>
        <p:spPr bwMode="auto">
          <a:xfrm>
            <a:off x="293688" y="3735388"/>
            <a:ext cx="1120775" cy="406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en-US" altLang="zh-CN">
                <a:solidFill>
                  <a:schemeClr val="tx1"/>
                </a:solidFill>
                <a:latin typeface="Tahoma" panose="020B0604030504040204" pitchFamily="34" charset="0"/>
                <a:ea typeface="PMingLiU" panose="02020500000000000000" pitchFamily="18" charset="-120"/>
              </a:rPr>
              <a:t>Decoder</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5">
            <a:extLst>
              <a:ext uri="{FF2B5EF4-FFF2-40B4-BE49-F238E27FC236}">
                <a16:creationId xmlns:a16="http://schemas.microsoft.com/office/drawing/2014/main" id="{EFAB741C-53E8-489E-8045-12D4DCA96FE5}"/>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97283" name="灯片编号占位符 7">
            <a:extLst>
              <a:ext uri="{FF2B5EF4-FFF2-40B4-BE49-F238E27FC236}">
                <a16:creationId xmlns:a16="http://schemas.microsoft.com/office/drawing/2014/main" id="{A8364547-EC8C-4B4A-9BD7-4D053397D549}"/>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71573CF0-BD3A-4EC6-9D7B-4A8E3487303F}" type="slidenum">
              <a:rPr lang="zh-CN" altLang="zh-CN" sz="1200">
                <a:solidFill>
                  <a:schemeClr val="tx1"/>
                </a:solidFill>
              </a:rPr>
              <a:pPr/>
              <a:t>83</a:t>
            </a:fld>
            <a:endParaRPr lang="zh-CN" altLang="zh-CN" sz="1200">
              <a:solidFill>
                <a:schemeClr val="tx1"/>
              </a:solidFill>
            </a:endParaRPr>
          </a:p>
        </p:txBody>
      </p:sp>
      <p:sp>
        <p:nvSpPr>
          <p:cNvPr id="97284" name="Rectangle 2">
            <a:extLst>
              <a:ext uri="{FF2B5EF4-FFF2-40B4-BE49-F238E27FC236}">
                <a16:creationId xmlns:a16="http://schemas.microsoft.com/office/drawing/2014/main" id="{5AC3991F-EEE0-443C-880B-22D273BFFD9B}"/>
              </a:ext>
            </a:extLst>
          </p:cNvPr>
          <p:cNvSpPr>
            <a:spLocks noGrp="1" noChangeArrowheads="1"/>
          </p:cNvSpPr>
          <p:nvPr>
            <p:ph type="title"/>
          </p:nvPr>
        </p:nvSpPr>
        <p:spPr/>
        <p:txBody>
          <a:bodyPr/>
          <a:lstStyle/>
          <a:p>
            <a:pPr eaLnBrk="1" hangingPunct="1"/>
            <a:r>
              <a:rPr lang="zh-CN" altLang="zh-CN"/>
              <a:t>一维离散线性变换、酉变换、正交变换</a:t>
            </a:r>
          </a:p>
        </p:txBody>
      </p:sp>
      <p:sp>
        <p:nvSpPr>
          <p:cNvPr id="97285" name="Rectangle 3">
            <a:extLst>
              <a:ext uri="{FF2B5EF4-FFF2-40B4-BE49-F238E27FC236}">
                <a16:creationId xmlns:a16="http://schemas.microsoft.com/office/drawing/2014/main" id="{A947924B-7611-4CD9-AC99-9DD616452AE8}"/>
              </a:ext>
            </a:extLst>
          </p:cNvPr>
          <p:cNvSpPr>
            <a:spLocks noGrp="1" noChangeArrowheads="1"/>
          </p:cNvSpPr>
          <p:nvPr>
            <p:ph type="body" sz="half" idx="1"/>
          </p:nvPr>
        </p:nvSpPr>
        <p:spPr>
          <a:xfrm>
            <a:off x="566738" y="1066800"/>
            <a:ext cx="7891462" cy="4953000"/>
          </a:xfrm>
          <a:noFill/>
        </p:spPr>
        <p:txBody>
          <a:bodyPr/>
          <a:lstStyle/>
          <a:p>
            <a:pPr eaLnBrk="1" hangingPunct="1">
              <a:lnSpc>
                <a:spcPct val="90000"/>
              </a:lnSpc>
            </a:pPr>
            <a:r>
              <a:rPr lang="zh-CN" altLang="zh-CN" sz="1800" b="1"/>
              <a:t>线性变换：</a:t>
            </a:r>
            <a:r>
              <a:rPr lang="zh-CN" altLang="zh-CN" sz="1800"/>
              <a:t>设x是的向量，T是一个N</a:t>
            </a:r>
            <a:r>
              <a:rPr lang="en-US" altLang="zh-CN" sz="1800"/>
              <a:t>×</a:t>
            </a:r>
            <a:r>
              <a:rPr lang="zh-CN" altLang="zh-CN" sz="1800"/>
              <a:t>N的矩阵，则线性变换定义为：</a:t>
            </a:r>
          </a:p>
          <a:p>
            <a:pPr eaLnBrk="1" hangingPunct="1">
              <a:lnSpc>
                <a:spcPct val="90000"/>
              </a:lnSpc>
              <a:buFont typeface="Wingdings" panose="05000000000000000000" pitchFamily="2" charset="2"/>
              <a:buNone/>
            </a:pPr>
            <a:br>
              <a:rPr lang="zh-CN" altLang="zh-CN" sz="1800"/>
            </a:br>
            <a:endParaRPr lang="zh-CN" altLang="zh-CN" sz="1800"/>
          </a:p>
          <a:p>
            <a:pPr eaLnBrk="1" hangingPunct="1">
              <a:lnSpc>
                <a:spcPct val="90000"/>
              </a:lnSpc>
              <a:buFont typeface="Wingdings" panose="05000000000000000000" pitchFamily="2" charset="2"/>
              <a:buNone/>
            </a:pPr>
            <a:endParaRPr lang="zh-CN" altLang="zh-CN" sz="1800"/>
          </a:p>
          <a:p>
            <a:pPr lvl="1" eaLnBrk="1" hangingPunct="1">
              <a:lnSpc>
                <a:spcPct val="90000"/>
              </a:lnSpc>
            </a:pPr>
            <a:r>
              <a:rPr lang="zh-CN" altLang="zh-CN" sz="1600"/>
              <a:t>T称为变换的核矩阵。</a:t>
            </a:r>
          </a:p>
          <a:p>
            <a:pPr lvl="1" eaLnBrk="1" hangingPunct="1">
              <a:lnSpc>
                <a:spcPct val="90000"/>
              </a:lnSpc>
            </a:pPr>
            <a:r>
              <a:rPr lang="zh-CN" altLang="zh-CN" sz="1600" b="1"/>
              <a:t>逆变换：</a:t>
            </a:r>
            <a:r>
              <a:rPr lang="zh-CN" altLang="zh-CN" sz="1600"/>
              <a:t>当T是非奇异的，逆变换存在：</a:t>
            </a:r>
          </a:p>
          <a:p>
            <a:pPr eaLnBrk="1" hangingPunct="1">
              <a:lnSpc>
                <a:spcPct val="90000"/>
              </a:lnSpc>
            </a:pPr>
            <a:endParaRPr lang="zh-CN" altLang="zh-CN" sz="1800"/>
          </a:p>
          <a:p>
            <a:pPr eaLnBrk="1" hangingPunct="1">
              <a:lnSpc>
                <a:spcPct val="90000"/>
              </a:lnSpc>
            </a:pPr>
            <a:endParaRPr lang="zh-CN" altLang="zh-CN" sz="1800"/>
          </a:p>
          <a:p>
            <a:pPr eaLnBrk="1" hangingPunct="1">
              <a:lnSpc>
                <a:spcPct val="90000"/>
              </a:lnSpc>
            </a:pPr>
            <a:endParaRPr lang="zh-CN" altLang="zh-CN" sz="1800" b="1"/>
          </a:p>
          <a:p>
            <a:pPr eaLnBrk="1" hangingPunct="1">
              <a:lnSpc>
                <a:spcPct val="90000"/>
              </a:lnSpc>
            </a:pPr>
            <a:r>
              <a:rPr lang="zh-CN" altLang="zh-CN" sz="1800" b="1"/>
              <a:t>酉变换：</a:t>
            </a:r>
            <a:r>
              <a:rPr lang="zh-CN" altLang="zh-CN" sz="1800"/>
              <a:t>特别地当T是酉矩阵时，就成为</a:t>
            </a:r>
            <a:r>
              <a:rPr lang="zh-CN" altLang="zh-CN" sz="1800" b="1"/>
              <a:t>酉变换</a:t>
            </a:r>
            <a:r>
              <a:rPr lang="zh-CN" altLang="zh-CN" sz="1800"/>
              <a:t>；</a:t>
            </a:r>
          </a:p>
          <a:p>
            <a:pPr lvl="1" eaLnBrk="1" hangingPunct="1">
              <a:lnSpc>
                <a:spcPct val="90000"/>
              </a:lnSpc>
            </a:pPr>
            <a:r>
              <a:rPr lang="zh-CN" altLang="zh-CN" sz="1600"/>
              <a:t>酉矩阵条件：</a:t>
            </a:r>
          </a:p>
          <a:p>
            <a:pPr lvl="1" eaLnBrk="1" hangingPunct="1">
              <a:lnSpc>
                <a:spcPct val="90000"/>
              </a:lnSpc>
            </a:pPr>
            <a:endParaRPr lang="zh-CN" altLang="zh-CN" sz="1600"/>
          </a:p>
          <a:p>
            <a:pPr lvl="1" eaLnBrk="1" hangingPunct="1">
              <a:lnSpc>
                <a:spcPct val="90000"/>
              </a:lnSpc>
            </a:pPr>
            <a:r>
              <a:rPr lang="zh-CN" altLang="zh-CN" sz="1600"/>
              <a:t>酉变换的核矩阵的行向量构成了N维向量空间的一组基。它们是彼此正交的</a:t>
            </a:r>
          </a:p>
          <a:p>
            <a:pPr eaLnBrk="1" hangingPunct="1">
              <a:lnSpc>
                <a:spcPct val="90000"/>
              </a:lnSpc>
            </a:pPr>
            <a:endParaRPr lang="zh-CN" altLang="zh-CN" sz="1800" b="1"/>
          </a:p>
          <a:p>
            <a:pPr eaLnBrk="1" hangingPunct="1">
              <a:lnSpc>
                <a:spcPct val="90000"/>
              </a:lnSpc>
            </a:pPr>
            <a:r>
              <a:rPr lang="zh-CN" altLang="zh-CN" sz="1800" b="1"/>
              <a:t>正交变换：</a:t>
            </a:r>
            <a:r>
              <a:rPr lang="zh-CN" altLang="zh-CN" sz="1800"/>
              <a:t>如果酉矩阵的所有元素都是实数时就是</a:t>
            </a:r>
            <a:r>
              <a:rPr lang="zh-CN" altLang="zh-CN" sz="1800" b="1"/>
              <a:t>正交变换</a:t>
            </a:r>
            <a:r>
              <a:rPr lang="zh-CN" altLang="zh-CN" sz="1800"/>
              <a:t>。</a:t>
            </a:r>
          </a:p>
          <a:p>
            <a:pPr lvl="1" eaLnBrk="1" hangingPunct="1">
              <a:lnSpc>
                <a:spcPct val="90000"/>
              </a:lnSpc>
            </a:pPr>
            <a:r>
              <a:rPr lang="zh-CN" altLang="zh-CN" sz="1600"/>
              <a:t>正交矩阵条件：</a:t>
            </a:r>
          </a:p>
        </p:txBody>
      </p:sp>
      <p:graphicFrame>
        <p:nvGraphicFramePr>
          <p:cNvPr id="97286" name="Object 4">
            <a:extLst>
              <a:ext uri="{FF2B5EF4-FFF2-40B4-BE49-F238E27FC236}">
                <a16:creationId xmlns:a16="http://schemas.microsoft.com/office/drawing/2014/main" id="{116B5B6D-578C-4B99-8415-C07331C822DD}"/>
              </a:ext>
            </a:extLst>
          </p:cNvPr>
          <p:cNvGraphicFramePr>
            <a:graphicFrameLocks noGrp="1" noChangeAspect="1"/>
          </p:cNvGraphicFramePr>
          <p:nvPr>
            <p:ph sz="quarter" idx="2"/>
          </p:nvPr>
        </p:nvGraphicFramePr>
        <p:xfrm>
          <a:off x="2209800" y="1447800"/>
          <a:ext cx="2667000" cy="898525"/>
        </p:xfrm>
        <a:graphic>
          <a:graphicData uri="http://schemas.openxmlformats.org/presentationml/2006/ole">
            <mc:AlternateContent xmlns:mc="http://schemas.openxmlformats.org/markup-compatibility/2006">
              <mc:Choice xmlns:v="urn:schemas-microsoft-com:vml" Requires="v">
                <p:oleObj spid="_x0000_s37274" r:id="rId3" imgW="1320800" imgH="444500" progId="Equation.3">
                  <p:embed/>
                </p:oleObj>
              </mc:Choice>
              <mc:Fallback>
                <p:oleObj r:id="rId3" imgW="13208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447800"/>
                        <a:ext cx="266700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7" name="Object 5">
            <a:extLst>
              <a:ext uri="{FF2B5EF4-FFF2-40B4-BE49-F238E27FC236}">
                <a16:creationId xmlns:a16="http://schemas.microsoft.com/office/drawing/2014/main" id="{664144F2-4FA3-4392-A5BF-37BDEA5D9661}"/>
              </a:ext>
            </a:extLst>
          </p:cNvPr>
          <p:cNvGraphicFramePr>
            <a:graphicFrameLocks noGrp="1" noChangeAspect="1"/>
          </p:cNvGraphicFramePr>
          <p:nvPr>
            <p:ph sz="quarter" idx="3"/>
          </p:nvPr>
        </p:nvGraphicFramePr>
        <p:xfrm>
          <a:off x="2362200" y="2743200"/>
          <a:ext cx="1219200" cy="498475"/>
        </p:xfrm>
        <a:graphic>
          <a:graphicData uri="http://schemas.openxmlformats.org/presentationml/2006/ole">
            <mc:AlternateContent xmlns:mc="http://schemas.openxmlformats.org/markup-compatibility/2006">
              <mc:Choice xmlns:v="urn:schemas-microsoft-com:vml" Requires="v">
                <p:oleObj spid="_x0000_s37275" r:id="rId5" imgW="559285" imgH="228799" progId="Equation.3">
                  <p:embed/>
                </p:oleObj>
              </mc:Choice>
              <mc:Fallback>
                <p:oleObj r:id="rId5" imgW="559285" imgH="22879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743200"/>
                        <a:ext cx="121920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8" name="Object 6">
            <a:extLst>
              <a:ext uri="{FF2B5EF4-FFF2-40B4-BE49-F238E27FC236}">
                <a16:creationId xmlns:a16="http://schemas.microsoft.com/office/drawing/2014/main" id="{661FD54D-4DC2-4DF1-B66D-984822E98783}"/>
              </a:ext>
            </a:extLst>
          </p:cNvPr>
          <p:cNvGraphicFramePr>
            <a:graphicFrameLocks noChangeAspect="1"/>
          </p:cNvGraphicFramePr>
          <p:nvPr/>
        </p:nvGraphicFramePr>
        <p:xfrm>
          <a:off x="3098800" y="3995738"/>
          <a:ext cx="1176338" cy="431800"/>
        </p:xfrm>
        <a:graphic>
          <a:graphicData uri="http://schemas.openxmlformats.org/presentationml/2006/ole">
            <mc:AlternateContent xmlns:mc="http://schemas.openxmlformats.org/markup-compatibility/2006">
              <mc:Choice xmlns:v="urn:schemas-microsoft-com:vml" Requires="v">
                <p:oleObj spid="_x0000_s37276" r:id="rId7" imgW="584454" imgH="190583" progId="Equation.3">
                  <p:embed/>
                </p:oleObj>
              </mc:Choice>
              <mc:Fallback>
                <p:oleObj r:id="rId7" imgW="584454" imgH="19058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8800" y="3995738"/>
                        <a:ext cx="11763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9" name="Object 7">
            <a:extLst>
              <a:ext uri="{FF2B5EF4-FFF2-40B4-BE49-F238E27FC236}">
                <a16:creationId xmlns:a16="http://schemas.microsoft.com/office/drawing/2014/main" id="{7CDD4A04-5BDF-4582-9848-9C2FC489268A}"/>
              </a:ext>
            </a:extLst>
          </p:cNvPr>
          <p:cNvGraphicFramePr>
            <a:graphicFrameLocks noChangeAspect="1"/>
          </p:cNvGraphicFramePr>
          <p:nvPr/>
        </p:nvGraphicFramePr>
        <p:xfrm>
          <a:off x="4648200" y="3962400"/>
          <a:ext cx="2667000" cy="425450"/>
        </p:xfrm>
        <a:graphic>
          <a:graphicData uri="http://schemas.openxmlformats.org/presentationml/2006/ole">
            <mc:AlternateContent xmlns:mc="http://schemas.openxmlformats.org/markup-compatibility/2006">
              <mc:Choice xmlns:v="urn:schemas-microsoft-com:vml" Requires="v">
                <p:oleObj spid="_x0000_s37277" r:id="rId9" imgW="1193800" imgH="190500" progId="Equation.3">
                  <p:embed/>
                </p:oleObj>
              </mc:Choice>
              <mc:Fallback>
                <p:oleObj r:id="rId9" imgW="1193800" imgH="1905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3962400"/>
                        <a:ext cx="26670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0" name="Object 8">
            <a:extLst>
              <a:ext uri="{FF2B5EF4-FFF2-40B4-BE49-F238E27FC236}">
                <a16:creationId xmlns:a16="http://schemas.microsoft.com/office/drawing/2014/main" id="{36951178-7728-4DE4-BCB0-0C297B037349}"/>
              </a:ext>
            </a:extLst>
          </p:cNvPr>
          <p:cNvGraphicFramePr>
            <a:graphicFrameLocks noChangeAspect="1"/>
          </p:cNvGraphicFramePr>
          <p:nvPr/>
        </p:nvGraphicFramePr>
        <p:xfrm>
          <a:off x="2938463" y="5499100"/>
          <a:ext cx="1133475" cy="444500"/>
        </p:xfrm>
        <a:graphic>
          <a:graphicData uri="http://schemas.openxmlformats.org/presentationml/2006/ole">
            <mc:AlternateContent xmlns:mc="http://schemas.openxmlformats.org/markup-compatibility/2006">
              <mc:Choice xmlns:v="urn:schemas-microsoft-com:vml" Requires="v">
                <p:oleObj spid="_x0000_s37278" r:id="rId11" imgW="546337" imgH="190583" progId="Equation.3">
                  <p:embed/>
                </p:oleObj>
              </mc:Choice>
              <mc:Fallback>
                <p:oleObj r:id="rId11" imgW="546337" imgH="190583"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8463" y="5499100"/>
                        <a:ext cx="113347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91" name="Object 9">
            <a:extLst>
              <a:ext uri="{FF2B5EF4-FFF2-40B4-BE49-F238E27FC236}">
                <a16:creationId xmlns:a16="http://schemas.microsoft.com/office/drawing/2014/main" id="{9E80055A-C16A-4B68-AAC2-690C6F9B9C5E}"/>
              </a:ext>
            </a:extLst>
          </p:cNvPr>
          <p:cNvGraphicFramePr>
            <a:graphicFrameLocks noChangeAspect="1"/>
          </p:cNvGraphicFramePr>
          <p:nvPr/>
        </p:nvGraphicFramePr>
        <p:xfrm>
          <a:off x="4551363" y="5465763"/>
          <a:ext cx="2306637" cy="438150"/>
        </p:xfrm>
        <a:graphic>
          <a:graphicData uri="http://schemas.openxmlformats.org/presentationml/2006/ole">
            <mc:AlternateContent xmlns:mc="http://schemas.openxmlformats.org/markup-compatibility/2006">
              <mc:Choice xmlns:v="urn:schemas-microsoft-com:vml" Requires="v">
                <p:oleObj spid="_x0000_s37279" r:id="rId13" imgW="1003300" imgH="190500" progId="Equation.3">
                  <p:embed/>
                </p:oleObj>
              </mc:Choice>
              <mc:Fallback>
                <p:oleObj r:id="rId13" imgW="1003300" imgH="1905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51363" y="5465763"/>
                        <a:ext cx="2306637"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5">
            <a:extLst>
              <a:ext uri="{FF2B5EF4-FFF2-40B4-BE49-F238E27FC236}">
                <a16:creationId xmlns:a16="http://schemas.microsoft.com/office/drawing/2014/main" id="{0D6EFF02-0E1D-4B6D-96A1-7B67EC250F90}"/>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98307" name="灯片编号占位符 7">
            <a:extLst>
              <a:ext uri="{FF2B5EF4-FFF2-40B4-BE49-F238E27FC236}">
                <a16:creationId xmlns:a16="http://schemas.microsoft.com/office/drawing/2014/main" id="{3793BA27-674C-4CA1-8EC2-40F835728464}"/>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6D4A108B-EEC9-46FB-A4E0-E9A95FBCF93C}" type="slidenum">
              <a:rPr lang="zh-CN" altLang="zh-CN" sz="1200">
                <a:solidFill>
                  <a:schemeClr val="tx1"/>
                </a:solidFill>
              </a:rPr>
              <a:pPr/>
              <a:t>84</a:t>
            </a:fld>
            <a:endParaRPr lang="zh-CN" altLang="zh-CN" sz="1200">
              <a:solidFill>
                <a:schemeClr val="tx1"/>
              </a:solidFill>
            </a:endParaRPr>
          </a:p>
        </p:txBody>
      </p:sp>
      <p:sp>
        <p:nvSpPr>
          <p:cNvPr id="98308" name="Rectangle 2">
            <a:extLst>
              <a:ext uri="{FF2B5EF4-FFF2-40B4-BE49-F238E27FC236}">
                <a16:creationId xmlns:a16="http://schemas.microsoft.com/office/drawing/2014/main" id="{5C4C86D7-9832-4346-AA5C-8CAAA8B9E0DB}"/>
              </a:ext>
            </a:extLst>
          </p:cNvPr>
          <p:cNvSpPr>
            <a:spLocks noGrp="1" noChangeArrowheads="1"/>
          </p:cNvSpPr>
          <p:nvPr>
            <p:ph type="title"/>
          </p:nvPr>
        </p:nvSpPr>
        <p:spPr/>
        <p:txBody>
          <a:bodyPr/>
          <a:lstStyle/>
          <a:p>
            <a:pPr eaLnBrk="1" hangingPunct="1"/>
            <a:r>
              <a:rPr lang="zh-CN" altLang="zh-CN"/>
              <a:t>二维离散线性变换</a:t>
            </a:r>
          </a:p>
        </p:txBody>
      </p:sp>
      <p:sp>
        <p:nvSpPr>
          <p:cNvPr id="98309" name="Rectangle 3">
            <a:extLst>
              <a:ext uri="{FF2B5EF4-FFF2-40B4-BE49-F238E27FC236}">
                <a16:creationId xmlns:a16="http://schemas.microsoft.com/office/drawing/2014/main" id="{C1D1D4FC-FF46-469B-BEA8-8D8AEBA052ED}"/>
              </a:ext>
            </a:extLst>
          </p:cNvPr>
          <p:cNvSpPr>
            <a:spLocks noGrp="1" noChangeArrowheads="1"/>
          </p:cNvSpPr>
          <p:nvPr>
            <p:ph type="body" sz="half" idx="1"/>
          </p:nvPr>
        </p:nvSpPr>
        <p:spPr>
          <a:xfrm>
            <a:off x="566738" y="1066800"/>
            <a:ext cx="7967662" cy="4953000"/>
          </a:xfrm>
        </p:spPr>
        <p:txBody>
          <a:bodyPr/>
          <a:lstStyle/>
          <a:p>
            <a:pPr eaLnBrk="1" hangingPunct="1"/>
            <a:r>
              <a:rPr lang="zh-CN" altLang="zh-CN" sz="1800"/>
              <a:t>在二维情况下，将一个的矩阵f(x,y)变换为另一个的矩阵T(u,v)的线性变换一般形式为：</a:t>
            </a:r>
          </a:p>
          <a:p>
            <a:pPr eaLnBrk="1" hangingPunct="1"/>
            <a:endParaRPr lang="zh-CN" altLang="zh-CN" sz="1800"/>
          </a:p>
          <a:p>
            <a:pPr eaLnBrk="1" hangingPunct="1"/>
            <a:endParaRPr lang="zh-CN" altLang="zh-CN" sz="1800"/>
          </a:p>
          <a:p>
            <a:pPr eaLnBrk="1" hangingPunct="1"/>
            <a:endParaRPr lang="zh-CN" altLang="zh-CN" sz="1800"/>
          </a:p>
          <a:p>
            <a:pPr lvl="1" eaLnBrk="1" hangingPunct="1"/>
            <a:r>
              <a:rPr lang="zh-CN" altLang="zh-CN" sz="1600">
                <a:solidFill>
                  <a:srgbClr val="0000FF"/>
                </a:solidFill>
              </a:rPr>
              <a:t>g(x,y,u,v)称为正向变换核函数</a:t>
            </a:r>
            <a:r>
              <a:rPr lang="zh-CN" altLang="zh-CN" sz="1600"/>
              <a:t>，构成N</a:t>
            </a:r>
            <a:r>
              <a:rPr lang="zh-CN" altLang="zh-CN" sz="1600" baseline="30000"/>
              <a:t>2</a:t>
            </a:r>
            <a:r>
              <a:rPr lang="en-US" altLang="zh-CN" sz="1400"/>
              <a:t>×</a:t>
            </a:r>
            <a:r>
              <a:rPr lang="zh-CN" altLang="zh-CN" sz="1600"/>
              <a:t>N</a:t>
            </a:r>
            <a:r>
              <a:rPr lang="zh-CN" altLang="zh-CN" sz="1600" baseline="30000"/>
              <a:t>2</a:t>
            </a:r>
            <a:r>
              <a:rPr lang="zh-CN" altLang="zh-CN" sz="1600"/>
              <a:t>块矩阵</a:t>
            </a:r>
          </a:p>
          <a:p>
            <a:pPr lvl="1" eaLnBrk="1" hangingPunct="1"/>
            <a:r>
              <a:rPr lang="zh-CN" altLang="zh-CN" sz="1600"/>
              <a:t>T(u,v)称变换系数</a:t>
            </a:r>
          </a:p>
          <a:p>
            <a:pPr eaLnBrk="1" hangingPunct="1"/>
            <a:endParaRPr lang="zh-CN" altLang="zh-CN" sz="1800"/>
          </a:p>
          <a:p>
            <a:pPr eaLnBrk="1" hangingPunct="1"/>
            <a:r>
              <a:rPr lang="zh-CN" altLang="zh-CN" sz="1800"/>
              <a:t>给定变换系数T(u,v), f(x,y)可用离散反变换得到</a:t>
            </a:r>
          </a:p>
          <a:p>
            <a:pPr eaLnBrk="1" hangingPunct="1"/>
            <a:endParaRPr lang="zh-CN" altLang="zh-CN" sz="1800"/>
          </a:p>
          <a:p>
            <a:pPr eaLnBrk="1" hangingPunct="1"/>
            <a:endParaRPr lang="zh-CN" altLang="zh-CN" sz="1800"/>
          </a:p>
          <a:p>
            <a:pPr eaLnBrk="1" hangingPunct="1"/>
            <a:endParaRPr lang="zh-CN" altLang="zh-CN" sz="1800"/>
          </a:p>
          <a:p>
            <a:pPr lvl="1" eaLnBrk="1" hangingPunct="1"/>
            <a:r>
              <a:rPr lang="zh-CN" altLang="zh-CN" sz="1600">
                <a:solidFill>
                  <a:srgbClr val="0000FF"/>
                </a:solidFill>
              </a:rPr>
              <a:t>h(x,y,u,v)称为逆向变换核函数，亦称基础图像</a:t>
            </a:r>
          </a:p>
          <a:p>
            <a:pPr lvl="1" eaLnBrk="1" hangingPunct="1"/>
            <a:r>
              <a:rPr lang="zh-CN" altLang="zh-CN" sz="1600">
                <a:solidFill>
                  <a:srgbClr val="0000FF"/>
                </a:solidFill>
              </a:rPr>
              <a:t>二维反变换可以看作是用一组基图像的加权和重构原图像。变换矩阵中的每个元素就是其对应基图像在求和时的权值。</a:t>
            </a:r>
          </a:p>
        </p:txBody>
      </p:sp>
      <p:graphicFrame>
        <p:nvGraphicFramePr>
          <p:cNvPr id="98310" name="Object 4">
            <a:extLst>
              <a:ext uri="{FF2B5EF4-FFF2-40B4-BE49-F238E27FC236}">
                <a16:creationId xmlns:a16="http://schemas.microsoft.com/office/drawing/2014/main" id="{4C244FE2-B535-4079-8FB7-C4A3F78C30C7}"/>
              </a:ext>
            </a:extLst>
          </p:cNvPr>
          <p:cNvGraphicFramePr>
            <a:graphicFrameLocks noGrp="1" noChangeAspect="1"/>
          </p:cNvGraphicFramePr>
          <p:nvPr>
            <p:ph sz="quarter" idx="2"/>
          </p:nvPr>
        </p:nvGraphicFramePr>
        <p:xfrm>
          <a:off x="1295400" y="1828800"/>
          <a:ext cx="6781800" cy="927100"/>
        </p:xfrm>
        <a:graphic>
          <a:graphicData uri="http://schemas.openxmlformats.org/presentationml/2006/ole">
            <mc:AlternateContent xmlns:mc="http://schemas.openxmlformats.org/markup-compatibility/2006">
              <mc:Choice xmlns:v="urn:schemas-microsoft-com:vml" Requires="v">
                <p:oleObj spid="_x0000_s38026" r:id="rId4" imgW="3249790" imgH="444307" progId="Equation.3">
                  <p:embed/>
                </p:oleObj>
              </mc:Choice>
              <mc:Fallback>
                <p:oleObj r:id="rId4" imgW="3249790" imgH="444307"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828800"/>
                        <a:ext cx="6781800" cy="92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11" name="Object 5">
            <a:extLst>
              <a:ext uri="{FF2B5EF4-FFF2-40B4-BE49-F238E27FC236}">
                <a16:creationId xmlns:a16="http://schemas.microsoft.com/office/drawing/2014/main" id="{FBE61FAF-2E60-44E2-88E6-87391BBC4086}"/>
              </a:ext>
            </a:extLst>
          </p:cNvPr>
          <p:cNvGraphicFramePr>
            <a:graphicFrameLocks noGrp="1" noChangeAspect="1"/>
          </p:cNvGraphicFramePr>
          <p:nvPr>
            <p:ph sz="quarter" idx="3"/>
          </p:nvPr>
        </p:nvGraphicFramePr>
        <p:xfrm>
          <a:off x="1219200" y="4014788"/>
          <a:ext cx="6781800" cy="938212"/>
        </p:xfrm>
        <a:graphic>
          <a:graphicData uri="http://schemas.openxmlformats.org/presentationml/2006/ole">
            <mc:AlternateContent xmlns:mc="http://schemas.openxmlformats.org/markup-compatibility/2006">
              <mc:Choice xmlns:v="urn:schemas-microsoft-com:vml" Requires="v">
                <p:oleObj spid="_x0000_s38027" r:id="rId6" imgW="3122845" imgH="431613" progId="Equation.3">
                  <p:embed/>
                </p:oleObj>
              </mc:Choice>
              <mc:Fallback>
                <p:oleObj r:id="rId6" imgW="3122845" imgH="431613"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014788"/>
                        <a:ext cx="67818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5">
            <a:extLst>
              <a:ext uri="{FF2B5EF4-FFF2-40B4-BE49-F238E27FC236}">
                <a16:creationId xmlns:a16="http://schemas.microsoft.com/office/drawing/2014/main" id="{55BFD061-B92C-49C2-8380-D277A762881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99331" name="灯片编号占位符 7">
            <a:extLst>
              <a:ext uri="{FF2B5EF4-FFF2-40B4-BE49-F238E27FC236}">
                <a16:creationId xmlns:a16="http://schemas.microsoft.com/office/drawing/2014/main" id="{1ED7DB24-04E6-42B8-9ED1-048ED3A71B98}"/>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117DAC06-C537-444A-94AE-D8C3B3C7CC76}" type="slidenum">
              <a:rPr lang="zh-CN" altLang="zh-CN" sz="1200">
                <a:solidFill>
                  <a:schemeClr val="tx1"/>
                </a:solidFill>
              </a:rPr>
              <a:pPr/>
              <a:t>85</a:t>
            </a:fld>
            <a:endParaRPr lang="zh-CN" altLang="zh-CN" sz="1200">
              <a:solidFill>
                <a:schemeClr val="tx1"/>
              </a:solidFill>
            </a:endParaRPr>
          </a:p>
        </p:txBody>
      </p:sp>
      <p:sp>
        <p:nvSpPr>
          <p:cNvPr id="99333" name="Rectangle 3">
            <a:extLst>
              <a:ext uri="{FF2B5EF4-FFF2-40B4-BE49-F238E27FC236}">
                <a16:creationId xmlns:a16="http://schemas.microsoft.com/office/drawing/2014/main" id="{8C45FB6F-604D-42F2-AA7B-4DD6A070CDD1}"/>
              </a:ext>
            </a:extLst>
          </p:cNvPr>
          <p:cNvSpPr>
            <a:spLocks noGrp="1" noChangeArrowheads="1"/>
          </p:cNvSpPr>
          <p:nvPr>
            <p:ph type="body" sz="half" idx="1"/>
          </p:nvPr>
        </p:nvSpPr>
        <p:spPr>
          <a:xfrm>
            <a:off x="566738" y="1066800"/>
            <a:ext cx="7967662" cy="4953000"/>
          </a:xfrm>
        </p:spPr>
        <p:txBody>
          <a:bodyPr/>
          <a:lstStyle/>
          <a:p>
            <a:pPr eaLnBrk="1" hangingPunct="1"/>
            <a:r>
              <a:rPr lang="zh-CN" altLang="zh-CN"/>
              <a:t>可分离性：</a:t>
            </a:r>
          </a:p>
          <a:p>
            <a:pPr lvl="1" eaLnBrk="1" hangingPunct="1"/>
            <a:r>
              <a:rPr lang="zh-CN" altLang="zh-CN"/>
              <a:t>如果下列等式成立，正向核函数g(x,y,u,v)称为是可分离的</a:t>
            </a:r>
          </a:p>
          <a:p>
            <a:pPr eaLnBrk="1" hangingPunct="1"/>
            <a:endParaRPr lang="zh-CN" altLang="zh-CN"/>
          </a:p>
          <a:p>
            <a:pPr eaLnBrk="1" hangingPunct="1"/>
            <a:endParaRPr lang="zh-CN" altLang="zh-CN"/>
          </a:p>
          <a:p>
            <a:pPr eaLnBrk="1" hangingPunct="1"/>
            <a:endParaRPr lang="zh-CN" altLang="zh-CN"/>
          </a:p>
          <a:p>
            <a:pPr eaLnBrk="1" hangingPunct="1"/>
            <a:r>
              <a:rPr lang="zh-CN" altLang="zh-CN"/>
              <a:t>对称性：</a:t>
            </a:r>
          </a:p>
          <a:p>
            <a:pPr lvl="1" eaLnBrk="1" hangingPunct="1"/>
            <a:r>
              <a:rPr lang="zh-CN" altLang="zh-CN"/>
              <a:t>如果函数g1等于g2，则核函数是对称的</a:t>
            </a:r>
          </a:p>
          <a:p>
            <a:pPr eaLnBrk="1" hangingPunct="1"/>
            <a:endParaRPr lang="zh-CN" altLang="zh-CN"/>
          </a:p>
          <a:p>
            <a:pPr eaLnBrk="1" hangingPunct="1"/>
            <a:endParaRPr lang="zh-CN" altLang="zh-CN"/>
          </a:p>
          <a:p>
            <a:pPr eaLnBrk="1" hangingPunct="1"/>
            <a:endParaRPr lang="zh-CN" altLang="zh-CN"/>
          </a:p>
          <a:p>
            <a:pPr eaLnBrk="1" hangingPunct="1"/>
            <a:r>
              <a:rPr lang="zh-CN" altLang="zh-CN"/>
              <a:t>如果上述等式对逆向核函数h(x,y,u,v)成立，则h(x,y,u,v)也具有上述结论</a:t>
            </a:r>
          </a:p>
        </p:txBody>
      </p:sp>
      <p:graphicFrame>
        <p:nvGraphicFramePr>
          <p:cNvPr id="99334" name="Object 4">
            <a:extLst>
              <a:ext uri="{FF2B5EF4-FFF2-40B4-BE49-F238E27FC236}">
                <a16:creationId xmlns:a16="http://schemas.microsoft.com/office/drawing/2014/main" id="{F39FF187-D498-4AA6-BB75-A81E149251E1}"/>
              </a:ext>
            </a:extLst>
          </p:cNvPr>
          <p:cNvGraphicFramePr>
            <a:graphicFrameLocks noGrp="1" noChangeAspect="1"/>
          </p:cNvGraphicFramePr>
          <p:nvPr>
            <p:ph sz="quarter" idx="2"/>
          </p:nvPr>
        </p:nvGraphicFramePr>
        <p:xfrm>
          <a:off x="1816100" y="1828800"/>
          <a:ext cx="4356100" cy="531813"/>
        </p:xfrm>
        <a:graphic>
          <a:graphicData uri="http://schemas.openxmlformats.org/presentationml/2006/ole">
            <mc:AlternateContent xmlns:mc="http://schemas.openxmlformats.org/markup-compatibility/2006">
              <mc:Choice xmlns:v="urn:schemas-microsoft-com:vml" Requires="v">
                <p:oleObj spid="_x0000_s39050" r:id="rId3" imgW="1763769" imgH="215713" progId="Equation.3">
                  <p:embed/>
                </p:oleObj>
              </mc:Choice>
              <mc:Fallback>
                <p:oleObj r:id="rId3" imgW="1763769"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1828800"/>
                        <a:ext cx="43561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5" name="Object 5">
            <a:extLst>
              <a:ext uri="{FF2B5EF4-FFF2-40B4-BE49-F238E27FC236}">
                <a16:creationId xmlns:a16="http://schemas.microsoft.com/office/drawing/2014/main" id="{FB5D22D4-74EC-4C07-884C-7AFAB7B25A53}"/>
              </a:ext>
            </a:extLst>
          </p:cNvPr>
          <p:cNvGraphicFramePr>
            <a:graphicFrameLocks noGrp="1" noChangeAspect="1"/>
          </p:cNvGraphicFramePr>
          <p:nvPr>
            <p:ph sz="quarter" idx="3"/>
          </p:nvPr>
        </p:nvGraphicFramePr>
        <p:xfrm>
          <a:off x="1828800" y="3598863"/>
          <a:ext cx="4191000" cy="515937"/>
        </p:xfrm>
        <a:graphic>
          <a:graphicData uri="http://schemas.openxmlformats.org/presentationml/2006/ole">
            <mc:AlternateContent xmlns:mc="http://schemas.openxmlformats.org/markup-compatibility/2006">
              <mc:Choice xmlns:v="urn:schemas-microsoft-com:vml" Requires="v">
                <p:oleObj spid="_x0000_s39051" r:id="rId5" imgW="1751080" imgH="215713" progId="Equation.3">
                  <p:embed/>
                </p:oleObj>
              </mc:Choice>
              <mc:Fallback>
                <p:oleObj r:id="rId5" imgW="1751080" imgH="2157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598863"/>
                        <a:ext cx="419100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a:extLst>
              <a:ext uri="{FF2B5EF4-FFF2-40B4-BE49-F238E27FC236}">
                <a16:creationId xmlns:a16="http://schemas.microsoft.com/office/drawing/2014/main" id="{4896DC43-2F75-4B55-86FA-7A3C717175F9}"/>
              </a:ext>
            </a:extLst>
          </p:cNvPr>
          <p:cNvSpPr>
            <a:spLocks noGrp="1" noChangeArrowheads="1"/>
          </p:cNvSpPr>
          <p:nvPr>
            <p:ph type="title"/>
          </p:nvPr>
        </p:nvSpPr>
        <p:spPr>
          <a:xfrm>
            <a:off x="574675" y="304800"/>
            <a:ext cx="8001000" cy="533400"/>
          </a:xfrm>
        </p:spPr>
        <p:txBody>
          <a:bodyPr/>
          <a:lstStyle/>
          <a:p>
            <a:pPr eaLnBrk="1" hangingPunct="1"/>
            <a:r>
              <a:rPr lang="zh-CN" altLang="zh-CN"/>
              <a:t>二维离散线性变换</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a:extLst>
              <a:ext uri="{FF2B5EF4-FFF2-40B4-BE49-F238E27FC236}">
                <a16:creationId xmlns:a16="http://schemas.microsoft.com/office/drawing/2014/main" id="{A1ADD10B-15D4-451A-A054-FEBC420EA186}"/>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00355" name="灯片编号占位符 5">
            <a:extLst>
              <a:ext uri="{FF2B5EF4-FFF2-40B4-BE49-F238E27FC236}">
                <a16:creationId xmlns:a16="http://schemas.microsoft.com/office/drawing/2014/main" id="{2CAF0005-56E3-4DA8-9429-B61B3B23994D}"/>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B8CC0C27-DB89-42CD-8EB6-E21043D9BB1A}" type="slidenum">
              <a:rPr lang="zh-CN" altLang="zh-CN" sz="1200">
                <a:solidFill>
                  <a:schemeClr val="tx1"/>
                </a:solidFill>
              </a:rPr>
              <a:pPr/>
              <a:t>86</a:t>
            </a:fld>
            <a:endParaRPr lang="zh-CN" altLang="zh-CN" sz="1200">
              <a:solidFill>
                <a:schemeClr val="tx1"/>
              </a:solidFill>
            </a:endParaRPr>
          </a:p>
        </p:txBody>
      </p:sp>
      <p:sp>
        <p:nvSpPr>
          <p:cNvPr id="100356" name="Rectangle 2">
            <a:extLst>
              <a:ext uri="{FF2B5EF4-FFF2-40B4-BE49-F238E27FC236}">
                <a16:creationId xmlns:a16="http://schemas.microsoft.com/office/drawing/2014/main" id="{B3C2E2D0-EE45-4560-A0EF-04A2053CF14F}"/>
              </a:ext>
            </a:extLst>
          </p:cNvPr>
          <p:cNvSpPr>
            <a:spLocks noGrp="1" noChangeArrowheads="1"/>
          </p:cNvSpPr>
          <p:nvPr>
            <p:ph type="title"/>
          </p:nvPr>
        </p:nvSpPr>
        <p:spPr/>
        <p:txBody>
          <a:bodyPr/>
          <a:lstStyle/>
          <a:p>
            <a:pPr eaLnBrk="1" hangingPunct="1"/>
            <a:r>
              <a:rPr lang="en-US" altLang="zh-CN"/>
              <a:t>Walsh-Hadamard Transform (WHT)</a:t>
            </a:r>
          </a:p>
        </p:txBody>
      </p:sp>
      <p:sp>
        <p:nvSpPr>
          <p:cNvPr id="100357" name="Rectangle 3">
            <a:extLst>
              <a:ext uri="{FF2B5EF4-FFF2-40B4-BE49-F238E27FC236}">
                <a16:creationId xmlns:a16="http://schemas.microsoft.com/office/drawing/2014/main" id="{8B370D38-022B-4C00-B388-D946639A8030}"/>
              </a:ext>
            </a:extLst>
          </p:cNvPr>
          <p:cNvSpPr>
            <a:spLocks noGrp="1" noChangeArrowheads="1"/>
          </p:cNvSpPr>
          <p:nvPr>
            <p:ph type="body" idx="1"/>
          </p:nvPr>
        </p:nvSpPr>
        <p:spPr>
          <a:xfrm>
            <a:off x="533506" y="1066862"/>
            <a:ext cx="8686572" cy="4953000"/>
          </a:xfrm>
        </p:spPr>
        <p:txBody>
          <a:bodyPr/>
          <a:lstStyle/>
          <a:p>
            <a:pPr eaLnBrk="1" hangingPunct="1">
              <a:lnSpc>
                <a:spcPct val="90000"/>
              </a:lnSpc>
            </a:pPr>
            <a:r>
              <a:rPr lang="zh-CN" altLang="zh-CN"/>
              <a:t>Walsh-Hardamard变换是对称的、可分离的酉变换，它的核矩阵中只有+1和-1两种元素。它的维数</a:t>
            </a:r>
            <a:r>
              <a:rPr lang="zh-CN" altLang="zh-CN" i="1"/>
              <a:t>N</a:t>
            </a:r>
            <a:r>
              <a:rPr lang="zh-CN" altLang="zh-CN"/>
              <a:t>=2</a:t>
            </a:r>
            <a:r>
              <a:rPr lang="zh-CN" altLang="zh-CN" i="1" baseline="30000"/>
              <a:t>k</a:t>
            </a:r>
            <a:r>
              <a:rPr lang="zh-CN" altLang="zh-CN"/>
              <a:t>,其中</a:t>
            </a:r>
            <a:r>
              <a:rPr lang="zh-CN" altLang="zh-CN" i="1"/>
              <a:t>k</a:t>
            </a:r>
            <a:r>
              <a:rPr lang="zh-CN" altLang="zh-CN"/>
              <a:t>是整数。</a:t>
            </a:r>
          </a:p>
          <a:p>
            <a:pPr eaLnBrk="1" hangingPunct="1">
              <a:lnSpc>
                <a:spcPct val="90000"/>
              </a:lnSpc>
            </a:pPr>
            <a:r>
              <a:rPr lang="en-US" altLang="zh-CN">
                <a:cs typeface="Arial" panose="020B0604020202020204" pitchFamily="34" charset="0"/>
              </a:rPr>
              <a:t>An image</a:t>
            </a:r>
            <a:r>
              <a:rPr lang="zh-CN" altLang="zh-CN">
                <a:cs typeface="Arial" panose="020B0604020202020204" pitchFamily="34" charset="0"/>
              </a:rPr>
              <a:t> </a:t>
            </a:r>
            <a:r>
              <a:rPr lang="zh-CN" altLang="zh-CN" i="1">
                <a:cs typeface="Arial" panose="020B0604020202020204" pitchFamily="34" charset="0"/>
              </a:rPr>
              <a:t>f </a:t>
            </a:r>
            <a:r>
              <a:rPr lang="zh-CN" altLang="zh-CN">
                <a:cs typeface="Arial" panose="020B0604020202020204" pitchFamily="34" charset="0"/>
              </a:rPr>
              <a:t>(</a:t>
            </a:r>
            <a:r>
              <a:rPr lang="zh-CN" altLang="zh-CN" i="1">
                <a:cs typeface="Arial" panose="020B0604020202020204" pitchFamily="34" charset="0"/>
              </a:rPr>
              <a:t>x</a:t>
            </a:r>
            <a:r>
              <a:rPr lang="zh-CN" altLang="zh-CN">
                <a:cs typeface="Arial" panose="020B0604020202020204" pitchFamily="34" charset="0"/>
              </a:rPr>
              <a:t>,</a:t>
            </a:r>
            <a:r>
              <a:rPr lang="zh-CN" altLang="zh-CN" i="1">
                <a:cs typeface="Arial" panose="020B0604020202020204" pitchFamily="34" charset="0"/>
              </a:rPr>
              <a:t>y</a:t>
            </a:r>
            <a:r>
              <a:rPr lang="zh-CN" altLang="zh-CN">
                <a:cs typeface="Arial" panose="020B0604020202020204" pitchFamily="34" charset="0"/>
              </a:rPr>
              <a:t>)</a:t>
            </a:r>
            <a:r>
              <a:rPr lang="en-US" altLang="zh-CN">
                <a:cs typeface="Arial" panose="020B0604020202020204" pitchFamily="34" charset="0"/>
              </a:rPr>
              <a:t> of size</a:t>
            </a:r>
            <a:r>
              <a:rPr lang="zh-CN" altLang="zh-CN">
                <a:cs typeface="Arial" panose="020B0604020202020204" pitchFamily="34" charset="0"/>
              </a:rPr>
              <a:t> </a:t>
            </a:r>
            <a:r>
              <a:rPr lang="zh-CN" altLang="zh-CN" i="1">
                <a:cs typeface="Arial" panose="020B0604020202020204" pitchFamily="34" charset="0"/>
              </a:rPr>
              <a:t>N</a:t>
            </a:r>
            <a:r>
              <a:rPr lang="en-US" altLang="zh-CN" sz="2400"/>
              <a:t>×</a:t>
            </a:r>
            <a:r>
              <a:rPr lang="zh-CN" altLang="zh-CN" i="1">
                <a:cs typeface="Arial" panose="020B0604020202020204" pitchFamily="34" charset="0"/>
              </a:rPr>
              <a:t>N</a:t>
            </a:r>
            <a:r>
              <a:rPr lang="en-US" altLang="zh-CN">
                <a:cs typeface="Arial" panose="020B0604020202020204" pitchFamily="34" charset="0"/>
              </a:rPr>
              <a:t> </a:t>
            </a:r>
            <a:endParaRPr lang="zh-TW" altLang="zh-CN">
              <a:cs typeface="Arial" panose="020B0604020202020204" pitchFamily="34" charset="0"/>
            </a:endParaRPr>
          </a:p>
          <a:p>
            <a:pPr lvl="1" eaLnBrk="1" hangingPunct="1">
              <a:lnSpc>
                <a:spcPct val="90000"/>
              </a:lnSpc>
            </a:pPr>
            <a:endParaRPr lang="en-US" altLang="zh-CN">
              <a:cs typeface="Arial" panose="020B0604020202020204" pitchFamily="34" charset="0"/>
            </a:endParaRPr>
          </a:p>
          <a:p>
            <a:pPr lvl="1" eaLnBrk="1" hangingPunct="1">
              <a:lnSpc>
                <a:spcPct val="90000"/>
              </a:lnSpc>
            </a:pPr>
            <a:endParaRPr lang="zh-CN" altLang="zh-CN">
              <a:cs typeface="Arial" panose="020B0604020202020204" pitchFamily="34" charset="0"/>
            </a:endParaRPr>
          </a:p>
          <a:p>
            <a:pPr lvl="1" eaLnBrk="1" hangingPunct="1">
              <a:lnSpc>
                <a:spcPct val="90000"/>
              </a:lnSpc>
            </a:pPr>
            <a:endParaRPr lang="zh-CN" altLang="zh-CN">
              <a:cs typeface="Arial" panose="020B0604020202020204" pitchFamily="34" charset="0"/>
            </a:endParaRPr>
          </a:p>
          <a:p>
            <a:pPr lvl="1" eaLnBrk="1" hangingPunct="1">
              <a:lnSpc>
                <a:spcPct val="90000"/>
              </a:lnSpc>
            </a:pPr>
            <a:endParaRPr lang="zh-CN" altLang="zh-CN">
              <a:cs typeface="Arial" panose="020B0604020202020204" pitchFamily="34" charset="0"/>
            </a:endParaRPr>
          </a:p>
          <a:p>
            <a:pPr lvl="1" eaLnBrk="1" hangingPunct="1">
              <a:lnSpc>
                <a:spcPct val="90000"/>
              </a:lnSpc>
            </a:pPr>
            <a:r>
              <a:rPr lang="en-US" altLang="zh-CN">
                <a:cs typeface="Arial" panose="020B0604020202020204" pitchFamily="34" charset="0"/>
              </a:rPr>
              <a:t>The exponent on </a:t>
            </a:r>
            <a:r>
              <a:rPr lang="en-US" altLang="zh-CN">
                <a:sym typeface="Symbol" panose="05050102010706020507" pitchFamily="18" charset="2"/>
              </a:rPr>
              <a:t></a:t>
            </a:r>
            <a:r>
              <a:rPr lang="en-US" altLang="zh-CN">
                <a:cs typeface="Arial" panose="020B0604020202020204" pitchFamily="34" charset="0"/>
              </a:rPr>
              <a:t>1 is performed in </a:t>
            </a:r>
            <a:r>
              <a:rPr lang="en-US" altLang="zh-CN" b="1">
                <a:cs typeface="Arial" panose="020B0604020202020204" pitchFamily="34" charset="0"/>
              </a:rPr>
              <a:t>modular 2 arithmetic.</a:t>
            </a:r>
            <a:endParaRPr lang="en-US" altLang="zh-CN">
              <a:cs typeface="Arial" panose="020B0604020202020204" pitchFamily="34" charset="0"/>
            </a:endParaRPr>
          </a:p>
          <a:p>
            <a:pPr lvl="1" eaLnBrk="1" hangingPunct="1">
              <a:lnSpc>
                <a:spcPct val="90000"/>
              </a:lnSpc>
            </a:pPr>
            <a:r>
              <a:rPr lang="zh-CN" altLang="zh-CN">
                <a:cs typeface="Arial" panose="020B0604020202020204" pitchFamily="34" charset="0"/>
              </a:rPr>
              <a:t>b</a:t>
            </a:r>
            <a:r>
              <a:rPr lang="zh-CN" altLang="zh-CN" baseline="-25000">
                <a:cs typeface="Arial" panose="020B0604020202020204" pitchFamily="34" charset="0"/>
              </a:rPr>
              <a:t>i</a:t>
            </a:r>
            <a:r>
              <a:rPr lang="zh-CN" altLang="zh-CN">
                <a:cs typeface="Arial" panose="020B0604020202020204" pitchFamily="34" charset="0"/>
              </a:rPr>
              <a:t>(x) </a:t>
            </a:r>
            <a:r>
              <a:rPr lang="en-US" altLang="zh-CN">
                <a:cs typeface="Arial" panose="020B0604020202020204" pitchFamily="34" charset="0"/>
              </a:rPr>
              <a:t>is the</a:t>
            </a:r>
            <a:r>
              <a:rPr lang="en-US" altLang="zh-CN" i="1">
                <a:cs typeface="Arial" panose="020B0604020202020204" pitchFamily="34" charset="0"/>
              </a:rPr>
              <a:t> </a:t>
            </a:r>
            <a:r>
              <a:rPr lang="en-US" altLang="zh-CN" i="1">
                <a:latin typeface="Times New Roman" panose="02020603050405020304" pitchFamily="18" charset="0"/>
                <a:cs typeface="Arial" panose="020B0604020202020204" pitchFamily="34" charset="0"/>
              </a:rPr>
              <a:t>i</a:t>
            </a:r>
            <a:r>
              <a:rPr lang="en-US" altLang="zh-CN">
                <a:latin typeface="Times New Roman" panose="02020603050405020304" pitchFamily="18" charset="0"/>
                <a:cs typeface="Arial" panose="020B0604020202020204" pitchFamily="34" charset="0"/>
              </a:rPr>
              <a:t>t</a:t>
            </a:r>
            <a:r>
              <a:rPr lang="en-US" altLang="zh-CN">
                <a:cs typeface="Arial" panose="020B0604020202020204" pitchFamily="34" charset="0"/>
              </a:rPr>
              <a:t>h bit of the binary number of </a:t>
            </a:r>
            <a:r>
              <a:rPr lang="en-US" altLang="zh-CN" sz="2000" i="1">
                <a:latin typeface="Times New Roman" panose="02020603050405020304" pitchFamily="18" charset="0"/>
                <a:cs typeface="Arial" panose="020B0604020202020204" pitchFamily="34" charset="0"/>
              </a:rPr>
              <a:t>x.</a:t>
            </a:r>
            <a:br>
              <a:rPr lang="en-US" altLang="zh-CN">
                <a:cs typeface="Arial" panose="020B0604020202020204" pitchFamily="34" charset="0"/>
              </a:rPr>
            </a:br>
            <a:endParaRPr lang="en-US" altLang="zh-CN">
              <a:cs typeface="Arial" panose="020B0604020202020204" pitchFamily="34" charset="0"/>
            </a:endParaRPr>
          </a:p>
        </p:txBody>
      </p:sp>
      <p:graphicFrame>
        <p:nvGraphicFramePr>
          <p:cNvPr id="100358" name="Object 4">
            <a:extLst>
              <a:ext uri="{FF2B5EF4-FFF2-40B4-BE49-F238E27FC236}">
                <a16:creationId xmlns:a16="http://schemas.microsoft.com/office/drawing/2014/main" id="{2FC824C5-F144-4892-9879-4761ED999E74}"/>
              </a:ext>
            </a:extLst>
          </p:cNvPr>
          <p:cNvGraphicFramePr>
            <a:graphicFrameLocks noChangeAspect="1"/>
          </p:cNvGraphicFramePr>
          <p:nvPr/>
        </p:nvGraphicFramePr>
        <p:xfrm>
          <a:off x="1219200" y="2133600"/>
          <a:ext cx="6553200" cy="1125538"/>
        </p:xfrm>
        <a:graphic>
          <a:graphicData uri="http://schemas.openxmlformats.org/presentationml/2006/ole">
            <mc:AlternateContent xmlns:mc="http://schemas.openxmlformats.org/markup-compatibility/2006">
              <mc:Choice xmlns:v="urn:schemas-microsoft-com:vml" Requires="v">
                <p:oleObj spid="_x0000_s40278" r:id="rId4" imgW="3033983" imgH="520474" progId="Equation.3">
                  <p:embed/>
                </p:oleObj>
              </mc:Choice>
              <mc:Fallback>
                <p:oleObj r:id="rId4" imgW="3033983" imgH="52047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133600"/>
                        <a:ext cx="6553200" cy="1125538"/>
                      </a:xfrm>
                      <a:prstGeom prst="rect">
                        <a:avLst/>
                      </a:prstGeom>
                      <a:solidFill>
                        <a:srgbClr val="CCFFCC"/>
                      </a:solidFill>
                      <a:ln w="9525">
                        <a:solidFill>
                          <a:srgbClr val="800080"/>
                        </a:solidFill>
                        <a:miter lim="800000"/>
                        <a:headEnd/>
                        <a:tailEnd/>
                      </a:ln>
                    </p:spPr>
                  </p:pic>
                </p:oleObj>
              </mc:Fallback>
            </mc:AlternateContent>
          </a:graphicData>
        </a:graphic>
      </p:graphicFrame>
      <p:graphicFrame>
        <p:nvGraphicFramePr>
          <p:cNvPr id="100359" name="Object 5">
            <a:extLst>
              <a:ext uri="{FF2B5EF4-FFF2-40B4-BE49-F238E27FC236}">
                <a16:creationId xmlns:a16="http://schemas.microsoft.com/office/drawing/2014/main" id="{4F387FC8-6DF2-4A88-A032-04C2C662A4FA}"/>
              </a:ext>
            </a:extLst>
          </p:cNvPr>
          <p:cNvGraphicFramePr>
            <a:graphicFrameLocks noChangeAspect="1"/>
          </p:cNvGraphicFramePr>
          <p:nvPr/>
        </p:nvGraphicFramePr>
        <p:xfrm>
          <a:off x="641350" y="4419600"/>
          <a:ext cx="3409950" cy="388938"/>
        </p:xfrm>
        <a:graphic>
          <a:graphicData uri="http://schemas.openxmlformats.org/presentationml/2006/ole">
            <mc:AlternateContent xmlns:mc="http://schemas.openxmlformats.org/markup-compatibility/2006">
              <mc:Choice xmlns:v="urn:schemas-microsoft-com:vml" Requires="v">
                <p:oleObj spid="_x0000_s40279" r:id="rId6" imgW="2007471" imgH="228699" progId="Equation.3">
                  <p:embed/>
                </p:oleObj>
              </mc:Choice>
              <mc:Fallback>
                <p:oleObj r:id="rId6" imgW="2007471" imgH="22869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350" y="4419600"/>
                        <a:ext cx="3409950" cy="388938"/>
                      </a:xfrm>
                      <a:prstGeom prst="rect">
                        <a:avLst/>
                      </a:prstGeom>
                      <a:solidFill>
                        <a:srgbClr val="CCFFCC"/>
                      </a:solidFill>
                      <a:ln w="9525">
                        <a:solidFill>
                          <a:srgbClr val="800080"/>
                        </a:solidFill>
                        <a:miter lim="800000"/>
                        <a:headEnd/>
                        <a:tailEnd/>
                      </a:ln>
                    </p:spPr>
                  </p:pic>
                </p:oleObj>
              </mc:Fallback>
            </mc:AlternateContent>
          </a:graphicData>
        </a:graphic>
      </p:graphicFrame>
      <p:graphicFrame>
        <p:nvGraphicFramePr>
          <p:cNvPr id="100360" name="Object 6">
            <a:extLst>
              <a:ext uri="{FF2B5EF4-FFF2-40B4-BE49-F238E27FC236}">
                <a16:creationId xmlns:a16="http://schemas.microsoft.com/office/drawing/2014/main" id="{C6D69339-BBBD-425D-AE79-162DCDDE111E}"/>
              </a:ext>
            </a:extLst>
          </p:cNvPr>
          <p:cNvGraphicFramePr>
            <a:graphicFrameLocks noChangeAspect="1"/>
          </p:cNvGraphicFramePr>
          <p:nvPr/>
        </p:nvGraphicFramePr>
        <p:xfrm>
          <a:off x="641350" y="5029200"/>
          <a:ext cx="2935288" cy="388938"/>
        </p:xfrm>
        <a:graphic>
          <a:graphicData uri="http://schemas.openxmlformats.org/presentationml/2006/ole">
            <mc:AlternateContent xmlns:mc="http://schemas.openxmlformats.org/markup-compatibility/2006">
              <mc:Choice xmlns:v="urn:schemas-microsoft-com:vml" Requires="v">
                <p:oleObj spid="_x0000_s40280" r:id="rId8" imgW="1727950" imgH="228699" progId="Equation.3">
                  <p:embed/>
                </p:oleObj>
              </mc:Choice>
              <mc:Fallback>
                <p:oleObj r:id="rId8" imgW="1727950" imgH="228699"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5029200"/>
                        <a:ext cx="2935288" cy="388938"/>
                      </a:xfrm>
                      <a:prstGeom prst="rect">
                        <a:avLst/>
                      </a:prstGeom>
                      <a:solidFill>
                        <a:srgbClr val="CCFFCC"/>
                      </a:solidFill>
                      <a:ln w="9525">
                        <a:solidFill>
                          <a:srgbClr val="800080"/>
                        </a:solidFill>
                        <a:miter lim="800000"/>
                        <a:headEnd/>
                        <a:tailEnd/>
                      </a:ln>
                    </p:spPr>
                  </p:pic>
                </p:oleObj>
              </mc:Fallback>
            </mc:AlternateContent>
          </a:graphicData>
        </a:graphic>
      </p:graphicFrame>
      <p:graphicFrame>
        <p:nvGraphicFramePr>
          <p:cNvPr id="100361" name="Object 7">
            <a:extLst>
              <a:ext uri="{FF2B5EF4-FFF2-40B4-BE49-F238E27FC236}">
                <a16:creationId xmlns:a16="http://schemas.microsoft.com/office/drawing/2014/main" id="{2955973A-6003-4641-9335-7FCD81D7BE28}"/>
              </a:ext>
            </a:extLst>
          </p:cNvPr>
          <p:cNvGraphicFramePr>
            <a:graphicFrameLocks noChangeAspect="1"/>
          </p:cNvGraphicFramePr>
          <p:nvPr/>
        </p:nvGraphicFramePr>
        <p:xfrm>
          <a:off x="4432300" y="4419600"/>
          <a:ext cx="3711575" cy="388938"/>
        </p:xfrm>
        <a:graphic>
          <a:graphicData uri="http://schemas.openxmlformats.org/presentationml/2006/ole">
            <mc:AlternateContent xmlns:mc="http://schemas.openxmlformats.org/markup-compatibility/2006">
              <mc:Choice xmlns:v="urn:schemas-microsoft-com:vml" Requires="v">
                <p:oleObj spid="_x0000_s40281" r:id="rId10" imgW="2185349" imgH="228699" progId="Equation.3">
                  <p:embed/>
                </p:oleObj>
              </mc:Choice>
              <mc:Fallback>
                <p:oleObj r:id="rId10" imgW="2185349" imgH="228699"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32300" y="4419600"/>
                        <a:ext cx="3711575" cy="388938"/>
                      </a:xfrm>
                      <a:prstGeom prst="rect">
                        <a:avLst/>
                      </a:prstGeom>
                      <a:solidFill>
                        <a:srgbClr val="CCFFCC"/>
                      </a:solidFill>
                      <a:ln w="9525">
                        <a:solidFill>
                          <a:srgbClr val="800080"/>
                        </a:solidFill>
                        <a:miter lim="800000"/>
                        <a:headEnd/>
                        <a:tailEnd/>
                      </a:ln>
                    </p:spPr>
                  </p:pic>
                </p:oleObj>
              </mc:Fallback>
            </mc:AlternateContent>
          </a:graphicData>
        </a:graphic>
      </p:graphicFrame>
      <p:graphicFrame>
        <p:nvGraphicFramePr>
          <p:cNvPr id="100362" name="Object 8">
            <a:extLst>
              <a:ext uri="{FF2B5EF4-FFF2-40B4-BE49-F238E27FC236}">
                <a16:creationId xmlns:a16="http://schemas.microsoft.com/office/drawing/2014/main" id="{975D1F4A-5F6B-4503-847F-006C6A22219A}"/>
              </a:ext>
            </a:extLst>
          </p:cNvPr>
          <p:cNvGraphicFramePr>
            <a:graphicFrameLocks noChangeAspect="1"/>
          </p:cNvGraphicFramePr>
          <p:nvPr/>
        </p:nvGraphicFramePr>
        <p:xfrm>
          <a:off x="4432300" y="5029200"/>
          <a:ext cx="3949700" cy="388938"/>
        </p:xfrm>
        <a:graphic>
          <a:graphicData uri="http://schemas.openxmlformats.org/presentationml/2006/ole">
            <mc:AlternateContent xmlns:mc="http://schemas.openxmlformats.org/markup-compatibility/2006">
              <mc:Choice xmlns:v="urn:schemas-microsoft-com:vml" Requires="v">
                <p:oleObj spid="_x0000_s40282" r:id="rId12" imgW="2325109" imgH="228699" progId="Equation.3">
                  <p:embed/>
                </p:oleObj>
              </mc:Choice>
              <mc:Fallback>
                <p:oleObj r:id="rId12" imgW="2325109" imgH="228699"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32300" y="5029200"/>
                        <a:ext cx="3949700" cy="388938"/>
                      </a:xfrm>
                      <a:prstGeom prst="rect">
                        <a:avLst/>
                      </a:prstGeom>
                      <a:solidFill>
                        <a:srgbClr val="CCFFCC"/>
                      </a:solidFill>
                      <a:ln w="9525">
                        <a:solidFill>
                          <a:srgbClr val="800080"/>
                        </a:solidFill>
                        <a:miter lim="800000"/>
                        <a:headEnd/>
                        <a:tailEnd/>
                      </a:ln>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a:extLst>
              <a:ext uri="{FF2B5EF4-FFF2-40B4-BE49-F238E27FC236}">
                <a16:creationId xmlns:a16="http://schemas.microsoft.com/office/drawing/2014/main" id="{38169158-26B4-4D19-ACED-E37802C3CBDC}"/>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01379" name="灯片编号占位符 5">
            <a:extLst>
              <a:ext uri="{FF2B5EF4-FFF2-40B4-BE49-F238E27FC236}">
                <a16:creationId xmlns:a16="http://schemas.microsoft.com/office/drawing/2014/main" id="{8D6FE51D-A5C0-441D-AB0E-D2C514A35121}"/>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DDEBC74B-844C-43E2-BC02-0FA95C50871C}" type="slidenum">
              <a:rPr lang="zh-CN" altLang="zh-CN" sz="1200">
                <a:solidFill>
                  <a:schemeClr val="tx1"/>
                </a:solidFill>
              </a:rPr>
              <a:pPr/>
              <a:t>87</a:t>
            </a:fld>
            <a:endParaRPr lang="zh-CN" altLang="zh-CN" sz="1200">
              <a:solidFill>
                <a:schemeClr val="tx1"/>
              </a:solidFill>
            </a:endParaRPr>
          </a:p>
        </p:txBody>
      </p:sp>
      <p:grpSp>
        <p:nvGrpSpPr>
          <p:cNvPr id="101380" name="Group 2">
            <a:extLst>
              <a:ext uri="{FF2B5EF4-FFF2-40B4-BE49-F238E27FC236}">
                <a16:creationId xmlns:a16="http://schemas.microsoft.com/office/drawing/2014/main" id="{D80BB936-80FF-40B8-AD71-761845F4A9E7}"/>
              </a:ext>
            </a:extLst>
          </p:cNvPr>
          <p:cNvGrpSpPr>
            <a:grpSpLocks/>
          </p:cNvGrpSpPr>
          <p:nvPr/>
        </p:nvGrpSpPr>
        <p:grpSpPr bwMode="auto">
          <a:xfrm>
            <a:off x="1219200" y="1066800"/>
            <a:ext cx="5029200" cy="4648200"/>
            <a:chOff x="0" y="0"/>
            <a:chExt cx="3456" cy="3232"/>
          </a:xfrm>
        </p:grpSpPr>
        <p:pic>
          <p:nvPicPr>
            <p:cNvPr id="101387" name="Picture 3" descr="Image Analysis-2">
              <a:extLst>
                <a:ext uri="{FF2B5EF4-FFF2-40B4-BE49-F238E27FC236}">
                  <a16:creationId xmlns:a16="http://schemas.microsoft.com/office/drawing/2014/main" id="{CE9A4541-1C7C-41E1-8095-7DC145132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56" cy="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8" name="Rectangle 4">
              <a:extLst>
                <a:ext uri="{FF2B5EF4-FFF2-40B4-BE49-F238E27FC236}">
                  <a16:creationId xmlns:a16="http://schemas.microsoft.com/office/drawing/2014/main" id="{D72C5307-9FCF-45A8-B2BC-1CF379B23A60}"/>
                </a:ext>
              </a:extLst>
            </p:cNvPr>
            <p:cNvSpPr>
              <a:spLocks noChangeArrowheads="1"/>
            </p:cNvSpPr>
            <p:nvPr/>
          </p:nvSpPr>
          <p:spPr bwMode="auto">
            <a:xfrm>
              <a:off x="432" y="143"/>
              <a:ext cx="351" cy="25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en-US" altLang="zh-CN" sz="1800" i="1">
                  <a:solidFill>
                    <a:schemeClr val="tx1"/>
                  </a:solidFill>
                  <a:latin typeface="Times New Roman" panose="02020603050405020304" pitchFamily="18" charset="0"/>
                  <a:ea typeface="PMingLiU" panose="02020500000000000000" pitchFamily="18" charset="-120"/>
                </a:rPr>
                <a:t>y</a:t>
              </a:r>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a:t>
              </a:r>
              <a:endParaRPr lang="en-US" altLang="zh-CN" sz="1800">
                <a:solidFill>
                  <a:schemeClr val="tx1"/>
                </a:solidFill>
                <a:latin typeface="Tahoma" panose="020B0604030504040204" pitchFamily="34" charset="0"/>
                <a:ea typeface="PMingLiU" panose="02020500000000000000" pitchFamily="18" charset="-120"/>
              </a:endParaRPr>
            </a:p>
          </p:txBody>
        </p:sp>
        <p:sp>
          <p:nvSpPr>
            <p:cNvPr id="101389" name="Rectangle 5">
              <a:extLst>
                <a:ext uri="{FF2B5EF4-FFF2-40B4-BE49-F238E27FC236}">
                  <a16:creationId xmlns:a16="http://schemas.microsoft.com/office/drawing/2014/main" id="{8053FA1F-7321-4756-8260-6F306199C6B9}"/>
                </a:ext>
              </a:extLst>
            </p:cNvPr>
            <p:cNvSpPr>
              <a:spLocks noChangeArrowheads="1"/>
            </p:cNvSpPr>
            <p:nvPr/>
          </p:nvSpPr>
          <p:spPr bwMode="auto">
            <a:xfrm>
              <a:off x="96" y="432"/>
              <a:ext cx="351" cy="446"/>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en-US" altLang="zh-CN" sz="1800" i="1">
                  <a:solidFill>
                    <a:schemeClr val="tx1"/>
                  </a:solidFill>
                  <a:latin typeface="Times New Roman" panose="02020603050405020304" pitchFamily="18" charset="0"/>
                  <a:ea typeface="PMingLiU" panose="02020500000000000000" pitchFamily="18" charset="-120"/>
                </a:rPr>
                <a:t>x</a:t>
              </a:r>
            </a:p>
            <a:p>
              <a:pPr algn="ctr" eaLnBrk="1" hangingPunct="1"/>
              <a:r>
                <a:rPr lang="en-US" altLang="zh-CN" sz="1800">
                  <a:solidFill>
                    <a:schemeClr val="tx1"/>
                  </a:solidFill>
                  <a:latin typeface="Tahoma" panose="020B0604030504040204" pitchFamily="34" charset="0"/>
                  <a:ea typeface="PMingLiU" panose="02020500000000000000" pitchFamily="18" charset="-120"/>
                  <a:sym typeface="Symbol" panose="05050102010706020507" pitchFamily="18" charset="2"/>
                </a:rPr>
                <a:t></a:t>
              </a:r>
              <a:endParaRPr lang="en-US" altLang="zh-CN" sz="1800">
                <a:solidFill>
                  <a:schemeClr val="tx1"/>
                </a:solidFill>
                <a:latin typeface="Tahoma" panose="020B0604030504040204" pitchFamily="34" charset="0"/>
                <a:ea typeface="PMingLiU" panose="02020500000000000000" pitchFamily="18" charset="-120"/>
              </a:endParaRPr>
            </a:p>
          </p:txBody>
        </p:sp>
      </p:grpSp>
      <p:sp>
        <p:nvSpPr>
          <p:cNvPr id="101381" name="Rectangle 6">
            <a:extLst>
              <a:ext uri="{FF2B5EF4-FFF2-40B4-BE49-F238E27FC236}">
                <a16:creationId xmlns:a16="http://schemas.microsoft.com/office/drawing/2014/main" id="{3741A597-4334-489D-B5D7-4671AF1CC170}"/>
              </a:ext>
            </a:extLst>
          </p:cNvPr>
          <p:cNvSpPr>
            <a:spLocks noChangeArrowheads="1"/>
          </p:cNvSpPr>
          <p:nvPr/>
        </p:nvSpPr>
        <p:spPr bwMode="auto">
          <a:xfrm>
            <a:off x="1295400" y="5791200"/>
            <a:ext cx="4648200" cy="406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2D Walsh-Hadamard</a:t>
            </a:r>
            <a:r>
              <a:rPr lang="zh-CN" altLang="zh-CN">
                <a:solidFill>
                  <a:schemeClr val="tx1"/>
                </a:solidFill>
                <a:latin typeface="Tahoma" panose="020B0604030504040204" pitchFamily="34" charset="0"/>
                <a:ea typeface="PMingLiU" panose="02020500000000000000" pitchFamily="18" charset="-120"/>
              </a:rPr>
              <a:t> </a:t>
            </a:r>
            <a:r>
              <a:rPr lang="en-US" altLang="zh-CN">
                <a:solidFill>
                  <a:schemeClr val="tx1"/>
                </a:solidFill>
                <a:latin typeface="Tahoma" panose="020B0604030504040204" pitchFamily="34" charset="0"/>
                <a:ea typeface="PMingLiU" panose="02020500000000000000" pitchFamily="18" charset="-120"/>
              </a:rPr>
              <a:t>kernel functions</a:t>
            </a:r>
            <a:endParaRPr lang="en-US" altLang="zh-CN">
              <a:ea typeface="PMingLiU" panose="02020500000000000000" pitchFamily="18" charset="-120"/>
            </a:endParaRPr>
          </a:p>
        </p:txBody>
      </p:sp>
      <p:sp>
        <p:nvSpPr>
          <p:cNvPr id="101382" name="AutoShape 7">
            <a:extLst>
              <a:ext uri="{FF2B5EF4-FFF2-40B4-BE49-F238E27FC236}">
                <a16:creationId xmlns:a16="http://schemas.microsoft.com/office/drawing/2014/main" id="{300952BB-AE56-4012-B6F6-DB4886FB6B32}"/>
              </a:ext>
            </a:extLst>
          </p:cNvPr>
          <p:cNvSpPr>
            <a:spLocks noChangeArrowheads="1"/>
          </p:cNvSpPr>
          <p:nvPr/>
        </p:nvSpPr>
        <p:spPr bwMode="auto">
          <a:xfrm>
            <a:off x="6705600" y="4864100"/>
            <a:ext cx="2209800" cy="1676400"/>
          </a:xfrm>
          <a:prstGeom prst="wedgeRectCallout">
            <a:avLst>
              <a:gd name="adj1" fmla="val -76366"/>
              <a:gd name="adj2" fmla="val -3996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endParaRPr lang="zh-CN" altLang="zh-CN" sz="1800">
              <a:solidFill>
                <a:schemeClr val="tx1"/>
              </a:solidFill>
              <a:latin typeface="Tahoma" panose="020B0604030504040204" pitchFamily="34" charset="0"/>
              <a:ea typeface="PMingLiU" panose="02020500000000000000" pitchFamily="18" charset="-120"/>
            </a:endParaRPr>
          </a:p>
        </p:txBody>
      </p:sp>
      <p:graphicFrame>
        <p:nvGraphicFramePr>
          <p:cNvPr id="101383" name="Object 8">
            <a:extLst>
              <a:ext uri="{FF2B5EF4-FFF2-40B4-BE49-F238E27FC236}">
                <a16:creationId xmlns:a16="http://schemas.microsoft.com/office/drawing/2014/main" id="{03F57030-F934-43B9-B0C2-61E47B837AB1}"/>
              </a:ext>
            </a:extLst>
          </p:cNvPr>
          <p:cNvGraphicFramePr>
            <a:graphicFrameLocks noChangeAspect="1"/>
          </p:cNvGraphicFramePr>
          <p:nvPr/>
        </p:nvGraphicFramePr>
        <p:xfrm>
          <a:off x="6858000" y="5092700"/>
          <a:ext cx="2009775" cy="1460500"/>
        </p:xfrm>
        <a:graphic>
          <a:graphicData uri="http://schemas.openxmlformats.org/presentationml/2006/ole">
            <mc:AlternateContent xmlns:mc="http://schemas.openxmlformats.org/markup-compatibility/2006">
              <mc:Choice xmlns:v="urn:schemas-microsoft-com:vml" Requires="v">
                <p:oleObj spid="_x0000_s41098" r:id="rId5" imgW="1257846" imgH="914797" progId="Equation.3">
                  <p:embed/>
                </p:oleObj>
              </mc:Choice>
              <mc:Fallback>
                <p:oleObj r:id="rId5" imgW="1257846" imgH="91479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5092700"/>
                        <a:ext cx="2009775" cy="14605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4" name="Object 9">
            <a:extLst>
              <a:ext uri="{FF2B5EF4-FFF2-40B4-BE49-F238E27FC236}">
                <a16:creationId xmlns:a16="http://schemas.microsoft.com/office/drawing/2014/main" id="{D46FB739-75EE-4CD5-B37D-55A1480FAE78}"/>
              </a:ext>
            </a:extLst>
          </p:cNvPr>
          <p:cNvGraphicFramePr>
            <a:graphicFrameLocks noChangeAspect="1"/>
          </p:cNvGraphicFramePr>
          <p:nvPr/>
        </p:nvGraphicFramePr>
        <p:xfrm>
          <a:off x="7162800" y="4572000"/>
          <a:ext cx="1028700" cy="304800"/>
        </p:xfrm>
        <a:graphic>
          <a:graphicData uri="http://schemas.openxmlformats.org/presentationml/2006/ole">
            <mc:AlternateContent xmlns:mc="http://schemas.openxmlformats.org/markup-compatibility/2006">
              <mc:Choice xmlns:v="urn:schemas-microsoft-com:vml" Requires="v">
                <p:oleObj spid="_x0000_s41099" r:id="rId7" imgW="685800" imgH="203200" progId="Equation.3">
                  <p:embed/>
                </p:oleObj>
              </mc:Choice>
              <mc:Fallback>
                <p:oleObj r:id="rId7" imgW="685800" imgH="203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4572000"/>
                        <a:ext cx="102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5" name="Text Box 10">
            <a:extLst>
              <a:ext uri="{FF2B5EF4-FFF2-40B4-BE49-F238E27FC236}">
                <a16:creationId xmlns:a16="http://schemas.microsoft.com/office/drawing/2014/main" id="{F0895DD2-7FDB-4CFA-B083-113457CA005A}"/>
              </a:ext>
            </a:extLst>
          </p:cNvPr>
          <p:cNvSpPr txBox="1">
            <a:spLocks noChangeArrowheads="1"/>
          </p:cNvSpPr>
          <p:nvPr/>
        </p:nvSpPr>
        <p:spPr bwMode="auto">
          <a:xfrm>
            <a:off x="6629400" y="1290638"/>
            <a:ext cx="2286000"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spcBef>
                <a:spcPct val="50000"/>
              </a:spcBef>
              <a:buFontTx/>
              <a:buChar char="•"/>
            </a:pPr>
            <a:r>
              <a:rPr lang="zh-CN" altLang="zh-CN" sz="1800">
                <a:solidFill>
                  <a:schemeClr val="tx1"/>
                </a:solidFill>
              </a:rPr>
              <a:t>所有核的值均为+1和-1，实现上简单；</a:t>
            </a:r>
          </a:p>
          <a:p>
            <a:pPr eaLnBrk="1" hangingPunct="1">
              <a:spcBef>
                <a:spcPct val="50000"/>
              </a:spcBef>
              <a:buFontTx/>
              <a:buChar char="•"/>
            </a:pPr>
            <a:r>
              <a:rPr lang="zh-CN" altLang="zh-CN" sz="1800">
                <a:solidFill>
                  <a:schemeClr val="tx1"/>
                </a:solidFill>
              </a:rPr>
              <a:t>N=4，每个块包括16个子方块</a:t>
            </a:r>
          </a:p>
          <a:p>
            <a:pPr eaLnBrk="1" hangingPunct="1">
              <a:spcBef>
                <a:spcPct val="50000"/>
              </a:spcBef>
              <a:buFontTx/>
              <a:buChar char="•"/>
            </a:pPr>
            <a:r>
              <a:rPr lang="zh-CN" altLang="zh-CN" sz="1800">
                <a:solidFill>
                  <a:schemeClr val="tx1"/>
                </a:solidFill>
              </a:rPr>
              <a:t>左上角：u=v=0,x=y=0,1,2,3,g(x,y,0,0)</a:t>
            </a:r>
          </a:p>
        </p:txBody>
      </p:sp>
      <p:sp>
        <p:nvSpPr>
          <p:cNvPr id="101386" name="Rectangle 11">
            <a:extLst>
              <a:ext uri="{FF2B5EF4-FFF2-40B4-BE49-F238E27FC236}">
                <a16:creationId xmlns:a16="http://schemas.microsoft.com/office/drawing/2014/main" id="{FE0C21FF-6074-4173-940C-6FF8848B5908}"/>
              </a:ext>
            </a:extLst>
          </p:cNvPr>
          <p:cNvSpPr>
            <a:spLocks noGrp="1" noChangeArrowheads="1"/>
          </p:cNvSpPr>
          <p:nvPr>
            <p:ph type="title"/>
          </p:nvPr>
        </p:nvSpPr>
        <p:spPr/>
        <p:txBody>
          <a:bodyPr/>
          <a:lstStyle/>
          <a:p>
            <a:pPr eaLnBrk="1" hangingPunct="1"/>
            <a:r>
              <a:rPr lang="zh-CN" altLang="zh-CN" b="0">
                <a:solidFill>
                  <a:srgbClr val="800000"/>
                </a:solidFill>
              </a:rPr>
              <a:t>Walsh-Hardamard变换的核函数，N=4</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a:extLst>
              <a:ext uri="{FF2B5EF4-FFF2-40B4-BE49-F238E27FC236}">
                <a16:creationId xmlns:a16="http://schemas.microsoft.com/office/drawing/2014/main" id="{D090E76E-1D2C-4C49-9B72-3B132CBEE855}"/>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02403" name="灯片编号占位符 5">
            <a:extLst>
              <a:ext uri="{FF2B5EF4-FFF2-40B4-BE49-F238E27FC236}">
                <a16:creationId xmlns:a16="http://schemas.microsoft.com/office/drawing/2014/main" id="{297FD557-F47E-40E3-9EE2-598E049608CB}"/>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7A0EDDCC-C323-45F2-87BA-38847CA2094C}" type="slidenum">
              <a:rPr lang="zh-CN" altLang="zh-CN" sz="1200">
                <a:solidFill>
                  <a:schemeClr val="tx1"/>
                </a:solidFill>
              </a:rPr>
              <a:pPr/>
              <a:t>88</a:t>
            </a:fld>
            <a:endParaRPr lang="zh-CN" altLang="zh-CN" sz="1200">
              <a:solidFill>
                <a:schemeClr val="tx1"/>
              </a:solidFill>
            </a:endParaRPr>
          </a:p>
        </p:txBody>
      </p:sp>
      <p:sp>
        <p:nvSpPr>
          <p:cNvPr id="102404" name="Rectangle 2">
            <a:extLst>
              <a:ext uri="{FF2B5EF4-FFF2-40B4-BE49-F238E27FC236}">
                <a16:creationId xmlns:a16="http://schemas.microsoft.com/office/drawing/2014/main" id="{8B7FF939-6E2D-4C57-A2AE-28997CE25258}"/>
              </a:ext>
            </a:extLst>
          </p:cNvPr>
          <p:cNvSpPr>
            <a:spLocks noGrp="1" noChangeArrowheads="1"/>
          </p:cNvSpPr>
          <p:nvPr>
            <p:ph type="title"/>
          </p:nvPr>
        </p:nvSpPr>
        <p:spPr>
          <a:xfrm>
            <a:off x="588963" y="304800"/>
            <a:ext cx="7793037" cy="533400"/>
          </a:xfrm>
        </p:spPr>
        <p:txBody>
          <a:bodyPr/>
          <a:lstStyle/>
          <a:p>
            <a:pPr eaLnBrk="1" hangingPunct="1"/>
            <a:r>
              <a:rPr lang="en-US" altLang="zh-CN">
                <a:cs typeface="Arial" panose="020B0604020202020204" pitchFamily="34" charset="0"/>
              </a:rPr>
              <a:t>An Example of Walsh-Hadamard Transform</a:t>
            </a:r>
          </a:p>
        </p:txBody>
      </p:sp>
      <p:sp>
        <p:nvSpPr>
          <p:cNvPr id="102405" name="Rectangle 3">
            <a:extLst>
              <a:ext uri="{FF2B5EF4-FFF2-40B4-BE49-F238E27FC236}">
                <a16:creationId xmlns:a16="http://schemas.microsoft.com/office/drawing/2014/main" id="{6078CECE-E4F9-4367-AA3D-2DE9C49A9EBE}"/>
              </a:ext>
            </a:extLst>
          </p:cNvPr>
          <p:cNvSpPr>
            <a:spLocks noGrp="1" noChangeArrowheads="1"/>
          </p:cNvSpPr>
          <p:nvPr>
            <p:ph type="body" idx="1"/>
          </p:nvPr>
        </p:nvSpPr>
        <p:spPr/>
        <p:txBody>
          <a:bodyPr/>
          <a:lstStyle/>
          <a:p>
            <a:pPr eaLnBrk="1" hangingPunct="1"/>
            <a:r>
              <a:rPr lang="en-US" altLang="zh-CN">
                <a:cs typeface="Arial" panose="020B0604020202020204" pitchFamily="34" charset="0"/>
              </a:rPr>
              <a:t>An image f(x,y) of size 4 x 4</a:t>
            </a:r>
          </a:p>
        </p:txBody>
      </p:sp>
      <p:graphicFrame>
        <p:nvGraphicFramePr>
          <p:cNvPr id="102406" name="Object 4">
            <a:extLst>
              <a:ext uri="{FF2B5EF4-FFF2-40B4-BE49-F238E27FC236}">
                <a16:creationId xmlns:a16="http://schemas.microsoft.com/office/drawing/2014/main" id="{D808E3D7-6073-4171-9DEF-6FCB12BD9896}"/>
              </a:ext>
            </a:extLst>
          </p:cNvPr>
          <p:cNvGraphicFramePr>
            <a:graphicFrameLocks noChangeAspect="1"/>
          </p:cNvGraphicFramePr>
          <p:nvPr/>
        </p:nvGraphicFramePr>
        <p:xfrm>
          <a:off x="3962400" y="2500313"/>
          <a:ext cx="4114800" cy="2147887"/>
        </p:xfrm>
        <a:graphic>
          <a:graphicData uri="http://schemas.openxmlformats.org/presentationml/2006/ole">
            <mc:AlternateContent xmlns:mc="http://schemas.openxmlformats.org/markup-compatibility/2006">
              <mc:Choice xmlns:v="urn:schemas-microsoft-com:vml" Requires="v">
                <p:oleObj spid="_x0000_s42122" r:id="rId3" imgW="1753361" imgH="914797" progId="Equation.3">
                  <p:embed/>
                </p:oleObj>
              </mc:Choice>
              <mc:Fallback>
                <p:oleObj r:id="rId3" imgW="1753361" imgH="91479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500313"/>
                        <a:ext cx="4114800" cy="2147887"/>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102407" name="Object 5">
            <a:extLst>
              <a:ext uri="{FF2B5EF4-FFF2-40B4-BE49-F238E27FC236}">
                <a16:creationId xmlns:a16="http://schemas.microsoft.com/office/drawing/2014/main" id="{A8EB9056-F254-4838-B262-5907CD9DE038}"/>
              </a:ext>
            </a:extLst>
          </p:cNvPr>
          <p:cNvGraphicFramePr>
            <a:graphicFrameLocks noChangeAspect="1"/>
          </p:cNvGraphicFramePr>
          <p:nvPr/>
        </p:nvGraphicFramePr>
        <p:xfrm>
          <a:off x="1676400" y="2500313"/>
          <a:ext cx="2147888" cy="2147887"/>
        </p:xfrm>
        <a:graphic>
          <a:graphicData uri="http://schemas.openxmlformats.org/presentationml/2006/ole">
            <mc:AlternateContent xmlns:mc="http://schemas.openxmlformats.org/markup-compatibility/2006">
              <mc:Choice xmlns:v="urn:schemas-microsoft-com:vml" Requires="v">
                <p:oleObj spid="_x0000_s42123" r:id="rId5" imgW="914797" imgH="914797" progId="Equation.3">
                  <p:embed/>
                </p:oleObj>
              </mc:Choice>
              <mc:Fallback>
                <p:oleObj r:id="rId5" imgW="914797" imgH="91479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500313"/>
                        <a:ext cx="2147888" cy="2147887"/>
                      </a:xfrm>
                      <a:prstGeom prst="rect">
                        <a:avLst/>
                      </a:prstGeom>
                      <a:solidFill>
                        <a:srgbClr val="FFFF99"/>
                      </a:solidFill>
                      <a:ln w="9525">
                        <a:solidFill>
                          <a:schemeClr val="tx1"/>
                        </a:solidFill>
                        <a:miter lim="800000"/>
                        <a:headEnd/>
                        <a:tailEnd/>
                      </a:ln>
                    </p:spPr>
                  </p:pic>
                </p:oleObj>
              </mc:Fallback>
            </mc:AlternateContent>
          </a:graphicData>
        </a:graphic>
      </p:graphicFrame>
      <p:sp>
        <p:nvSpPr>
          <p:cNvPr id="102408" name="Rectangle 6">
            <a:extLst>
              <a:ext uri="{FF2B5EF4-FFF2-40B4-BE49-F238E27FC236}">
                <a16:creationId xmlns:a16="http://schemas.microsoft.com/office/drawing/2014/main" id="{CE96DF19-D5CD-40DD-8382-D32B4ED3FE1A}"/>
              </a:ext>
            </a:extLst>
          </p:cNvPr>
          <p:cNvSpPr>
            <a:spLocks noChangeArrowheads="1"/>
          </p:cNvSpPr>
          <p:nvPr/>
        </p:nvSpPr>
        <p:spPr bwMode="auto">
          <a:xfrm>
            <a:off x="4953000" y="4876800"/>
            <a:ext cx="1600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a:solidFill>
                  <a:schemeClr val="tx1"/>
                </a:solidFill>
                <a:latin typeface="Tahoma" panose="020B0604030504040204" pitchFamily="34" charset="0"/>
                <a:ea typeface="PMingLiU" panose="02020500000000000000" pitchFamily="18" charset="-120"/>
              </a:rPr>
              <a:t>Coordinates</a:t>
            </a:r>
          </a:p>
        </p:txBody>
      </p:sp>
      <p:sp>
        <p:nvSpPr>
          <p:cNvPr id="102409" name="Rectangle 7">
            <a:extLst>
              <a:ext uri="{FF2B5EF4-FFF2-40B4-BE49-F238E27FC236}">
                <a16:creationId xmlns:a16="http://schemas.microsoft.com/office/drawing/2014/main" id="{B33DD8B2-E637-4E6E-9982-B1AED09F243E}"/>
              </a:ext>
            </a:extLst>
          </p:cNvPr>
          <p:cNvSpPr>
            <a:spLocks noChangeArrowheads="1"/>
          </p:cNvSpPr>
          <p:nvPr/>
        </p:nvSpPr>
        <p:spPr bwMode="auto">
          <a:xfrm>
            <a:off x="1828800" y="4876800"/>
            <a:ext cx="15240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a:solidFill>
                  <a:schemeClr val="tx1"/>
                </a:solidFill>
                <a:latin typeface="Tahoma" panose="020B0604030504040204" pitchFamily="34" charset="0"/>
                <a:ea typeface="PMingLiU" panose="02020500000000000000" pitchFamily="18" charset="-120"/>
              </a:rPr>
              <a:t>Pixel values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4">
            <a:extLst>
              <a:ext uri="{FF2B5EF4-FFF2-40B4-BE49-F238E27FC236}">
                <a16:creationId xmlns:a16="http://schemas.microsoft.com/office/drawing/2014/main" id="{A83C1D90-61DD-4EF0-B572-3C5CCAFB9361}"/>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03427" name="灯片编号占位符 6">
            <a:extLst>
              <a:ext uri="{FF2B5EF4-FFF2-40B4-BE49-F238E27FC236}">
                <a16:creationId xmlns:a16="http://schemas.microsoft.com/office/drawing/2014/main" id="{DE7C359E-10D1-4918-B3D0-31A3653CDFAC}"/>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1F7080DE-8D34-4E1C-93E8-781A6FED532E}" type="slidenum">
              <a:rPr lang="zh-CN" altLang="zh-CN" sz="1200">
                <a:solidFill>
                  <a:schemeClr val="tx1"/>
                </a:solidFill>
              </a:rPr>
              <a:pPr/>
              <a:t>89</a:t>
            </a:fld>
            <a:endParaRPr lang="zh-CN" altLang="zh-CN" sz="1200">
              <a:solidFill>
                <a:schemeClr val="tx1"/>
              </a:solidFill>
            </a:endParaRPr>
          </a:p>
        </p:txBody>
      </p:sp>
      <p:sp>
        <p:nvSpPr>
          <p:cNvPr id="103428" name="Rectangle 2">
            <a:extLst>
              <a:ext uri="{FF2B5EF4-FFF2-40B4-BE49-F238E27FC236}">
                <a16:creationId xmlns:a16="http://schemas.microsoft.com/office/drawing/2014/main" id="{9624244C-F562-499B-A090-3067C8EDC832}"/>
              </a:ext>
            </a:extLst>
          </p:cNvPr>
          <p:cNvSpPr>
            <a:spLocks noGrp="1" noChangeArrowheads="1"/>
          </p:cNvSpPr>
          <p:nvPr>
            <p:ph type="title"/>
          </p:nvPr>
        </p:nvSpPr>
        <p:spPr/>
        <p:txBody>
          <a:bodyPr/>
          <a:lstStyle/>
          <a:p>
            <a:pPr eaLnBrk="1" hangingPunct="1"/>
            <a:r>
              <a:rPr lang="en-US" altLang="zh-CN">
                <a:cs typeface="Arial" panose="020B0604020202020204" pitchFamily="34" charset="0"/>
              </a:rPr>
              <a:t>An Example of Walsh-Hadamard Transform</a:t>
            </a:r>
          </a:p>
        </p:txBody>
      </p:sp>
      <p:sp>
        <p:nvSpPr>
          <p:cNvPr id="103429" name="Rectangle 3">
            <a:extLst>
              <a:ext uri="{FF2B5EF4-FFF2-40B4-BE49-F238E27FC236}">
                <a16:creationId xmlns:a16="http://schemas.microsoft.com/office/drawing/2014/main" id="{43E44522-610D-4982-B492-AC1C11D0DB0F}"/>
              </a:ext>
            </a:extLst>
          </p:cNvPr>
          <p:cNvSpPr>
            <a:spLocks noGrp="1" noChangeArrowheads="1"/>
          </p:cNvSpPr>
          <p:nvPr>
            <p:ph type="body" sz="half" idx="1"/>
          </p:nvPr>
        </p:nvSpPr>
        <p:spPr>
          <a:xfrm>
            <a:off x="566738" y="1066800"/>
            <a:ext cx="8196262" cy="4953000"/>
          </a:xfrm>
        </p:spPr>
        <p:txBody>
          <a:bodyPr/>
          <a:lstStyle/>
          <a:p>
            <a:pPr eaLnBrk="1" hangingPunct="1"/>
            <a:r>
              <a:rPr lang="en-US" altLang="zh-CN">
                <a:cs typeface="Arial" panose="020B0604020202020204" pitchFamily="34" charset="0"/>
              </a:rPr>
              <a:t>Kernel images of W-H transform</a:t>
            </a:r>
          </a:p>
        </p:txBody>
      </p:sp>
      <p:graphicFrame>
        <p:nvGraphicFramePr>
          <p:cNvPr id="103430" name="Object 4">
            <a:extLst>
              <a:ext uri="{FF2B5EF4-FFF2-40B4-BE49-F238E27FC236}">
                <a16:creationId xmlns:a16="http://schemas.microsoft.com/office/drawing/2014/main" id="{93F59E22-20E9-4100-9457-EB66CC00F916}"/>
              </a:ext>
            </a:extLst>
          </p:cNvPr>
          <p:cNvGraphicFramePr>
            <a:graphicFrameLocks noChangeAspect="1"/>
          </p:cNvGraphicFramePr>
          <p:nvPr/>
        </p:nvGraphicFramePr>
        <p:xfrm>
          <a:off x="258763" y="1447800"/>
          <a:ext cx="1277937" cy="1460500"/>
        </p:xfrm>
        <a:graphic>
          <a:graphicData uri="http://schemas.openxmlformats.org/presentationml/2006/ole">
            <mc:AlternateContent xmlns:mc="http://schemas.openxmlformats.org/markup-compatibility/2006">
              <mc:Choice xmlns:v="urn:schemas-microsoft-com:vml" Requires="v">
                <p:oleObj spid="_x0000_s62938" r:id="rId3" imgW="800100" imgH="914400" progId="Equation.3">
                  <p:embed/>
                </p:oleObj>
              </mc:Choice>
              <mc:Fallback>
                <p:oleObj r:id="rId3" imgW="8001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3" y="1447800"/>
                        <a:ext cx="1277937"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1" name="Object 5">
            <a:extLst>
              <a:ext uri="{FF2B5EF4-FFF2-40B4-BE49-F238E27FC236}">
                <a16:creationId xmlns:a16="http://schemas.microsoft.com/office/drawing/2014/main" id="{C9420545-DC85-47C3-A937-56B7645327FE}"/>
              </a:ext>
            </a:extLst>
          </p:cNvPr>
          <p:cNvGraphicFramePr>
            <a:graphicFrameLocks noChangeAspect="1"/>
          </p:cNvGraphicFramePr>
          <p:nvPr/>
        </p:nvGraphicFramePr>
        <p:xfrm>
          <a:off x="1884363" y="1447800"/>
          <a:ext cx="1643062" cy="1460500"/>
        </p:xfrm>
        <a:graphic>
          <a:graphicData uri="http://schemas.openxmlformats.org/presentationml/2006/ole">
            <mc:AlternateContent xmlns:mc="http://schemas.openxmlformats.org/markup-compatibility/2006">
              <mc:Choice xmlns:v="urn:schemas-microsoft-com:vml" Requires="v">
                <p:oleObj spid="_x0000_s62939" r:id="rId5" imgW="1029147" imgH="914797" progId="Equation.3">
                  <p:embed/>
                </p:oleObj>
              </mc:Choice>
              <mc:Fallback>
                <p:oleObj r:id="rId5" imgW="1029147" imgH="91479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4363" y="1447800"/>
                        <a:ext cx="1643062"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2" name="Object 6">
            <a:extLst>
              <a:ext uri="{FF2B5EF4-FFF2-40B4-BE49-F238E27FC236}">
                <a16:creationId xmlns:a16="http://schemas.microsoft.com/office/drawing/2014/main" id="{652E3C15-7845-4548-9DF5-35A3DA54BC60}"/>
              </a:ext>
            </a:extLst>
          </p:cNvPr>
          <p:cNvGraphicFramePr>
            <a:graphicFrameLocks noChangeAspect="1"/>
          </p:cNvGraphicFramePr>
          <p:nvPr/>
        </p:nvGraphicFramePr>
        <p:xfrm>
          <a:off x="3714750" y="1447800"/>
          <a:ext cx="1641475" cy="1460500"/>
        </p:xfrm>
        <a:graphic>
          <a:graphicData uri="http://schemas.openxmlformats.org/presentationml/2006/ole">
            <mc:AlternateContent xmlns:mc="http://schemas.openxmlformats.org/markup-compatibility/2006">
              <mc:Choice xmlns:v="urn:schemas-microsoft-com:vml" Requires="v">
                <p:oleObj spid="_x0000_s62940" r:id="rId7" imgW="1029147" imgH="914797" progId="Equation.3">
                  <p:embed/>
                </p:oleObj>
              </mc:Choice>
              <mc:Fallback>
                <p:oleObj r:id="rId7" imgW="1029147" imgH="914797"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4750" y="1447800"/>
                        <a:ext cx="16414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3" name="Object 7">
            <a:extLst>
              <a:ext uri="{FF2B5EF4-FFF2-40B4-BE49-F238E27FC236}">
                <a16:creationId xmlns:a16="http://schemas.microsoft.com/office/drawing/2014/main" id="{8597E2B3-0780-4F1E-9CA5-E92FCD63BB94}"/>
              </a:ext>
            </a:extLst>
          </p:cNvPr>
          <p:cNvGraphicFramePr>
            <a:graphicFrameLocks noChangeAspect="1"/>
          </p:cNvGraphicFramePr>
          <p:nvPr/>
        </p:nvGraphicFramePr>
        <p:xfrm>
          <a:off x="5440363" y="1447800"/>
          <a:ext cx="1644650" cy="1460500"/>
        </p:xfrm>
        <a:graphic>
          <a:graphicData uri="http://schemas.openxmlformats.org/presentationml/2006/ole">
            <mc:AlternateContent xmlns:mc="http://schemas.openxmlformats.org/markup-compatibility/2006">
              <mc:Choice xmlns:v="urn:schemas-microsoft-com:vml" Requires="v">
                <p:oleObj spid="_x0000_s62941" r:id="rId9" imgW="1029147" imgH="914797" progId="Equation.3">
                  <p:embed/>
                </p:oleObj>
              </mc:Choice>
              <mc:Fallback>
                <p:oleObj r:id="rId9" imgW="1029147" imgH="91479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0363" y="1447800"/>
                        <a:ext cx="164465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4" name="Object 8">
            <a:extLst>
              <a:ext uri="{FF2B5EF4-FFF2-40B4-BE49-F238E27FC236}">
                <a16:creationId xmlns:a16="http://schemas.microsoft.com/office/drawing/2014/main" id="{26EC8A57-B24E-45CA-ACF9-9FA968CFB0AF}"/>
              </a:ext>
            </a:extLst>
          </p:cNvPr>
          <p:cNvGraphicFramePr>
            <a:graphicFrameLocks noChangeAspect="1"/>
          </p:cNvGraphicFramePr>
          <p:nvPr/>
        </p:nvGraphicFramePr>
        <p:xfrm>
          <a:off x="258763" y="4400550"/>
          <a:ext cx="2008187" cy="1460500"/>
        </p:xfrm>
        <a:graphic>
          <a:graphicData uri="http://schemas.openxmlformats.org/presentationml/2006/ole">
            <mc:AlternateContent xmlns:mc="http://schemas.openxmlformats.org/markup-compatibility/2006">
              <mc:Choice xmlns:v="urn:schemas-microsoft-com:vml" Requires="v">
                <p:oleObj spid="_x0000_s62942" r:id="rId11" imgW="1257846" imgH="914797" progId="Equation.3">
                  <p:embed/>
                </p:oleObj>
              </mc:Choice>
              <mc:Fallback>
                <p:oleObj r:id="rId11" imgW="1257846" imgH="91479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763" y="4400550"/>
                        <a:ext cx="2008187"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5" name="Object 9">
            <a:extLst>
              <a:ext uri="{FF2B5EF4-FFF2-40B4-BE49-F238E27FC236}">
                <a16:creationId xmlns:a16="http://schemas.microsoft.com/office/drawing/2014/main" id="{83630C30-BFDC-469D-8857-EF98D91E2D0D}"/>
              </a:ext>
            </a:extLst>
          </p:cNvPr>
          <p:cNvGraphicFramePr>
            <a:graphicFrameLocks noChangeAspect="1"/>
          </p:cNvGraphicFramePr>
          <p:nvPr/>
        </p:nvGraphicFramePr>
        <p:xfrm>
          <a:off x="381000" y="3057525"/>
          <a:ext cx="1047750" cy="304800"/>
        </p:xfrm>
        <a:graphic>
          <a:graphicData uri="http://schemas.openxmlformats.org/presentationml/2006/ole">
            <mc:AlternateContent xmlns:mc="http://schemas.openxmlformats.org/markup-compatibility/2006">
              <mc:Choice xmlns:v="urn:schemas-microsoft-com:vml" Requires="v">
                <p:oleObj spid="_x0000_s62943" r:id="rId13" imgW="698500" imgH="203200" progId="Equation.3">
                  <p:embed/>
                </p:oleObj>
              </mc:Choice>
              <mc:Fallback>
                <p:oleObj r:id="rId13" imgW="698500" imgH="2032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 y="3057525"/>
                        <a:ext cx="104775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3436" name="Object 10">
            <a:extLst>
              <a:ext uri="{FF2B5EF4-FFF2-40B4-BE49-F238E27FC236}">
                <a16:creationId xmlns:a16="http://schemas.microsoft.com/office/drawing/2014/main" id="{6FF5899E-6CF5-4441-80B2-8294CD2649EB}"/>
              </a:ext>
            </a:extLst>
          </p:cNvPr>
          <p:cNvGraphicFramePr>
            <a:graphicFrameLocks noChangeAspect="1"/>
          </p:cNvGraphicFramePr>
          <p:nvPr/>
        </p:nvGraphicFramePr>
        <p:xfrm>
          <a:off x="2209800" y="3067050"/>
          <a:ext cx="1009650" cy="304800"/>
        </p:xfrm>
        <a:graphic>
          <a:graphicData uri="http://schemas.openxmlformats.org/presentationml/2006/ole">
            <mc:AlternateContent xmlns:mc="http://schemas.openxmlformats.org/markup-compatibility/2006">
              <mc:Choice xmlns:v="urn:schemas-microsoft-com:vml" Requires="v">
                <p:oleObj spid="_x0000_s62944" r:id="rId15" imgW="673100" imgH="203200" progId="Equation.3">
                  <p:embed/>
                </p:oleObj>
              </mc:Choice>
              <mc:Fallback>
                <p:oleObj r:id="rId15" imgW="673100" imgH="2032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3067050"/>
                        <a:ext cx="100965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3437" name="Object 11">
            <a:extLst>
              <a:ext uri="{FF2B5EF4-FFF2-40B4-BE49-F238E27FC236}">
                <a16:creationId xmlns:a16="http://schemas.microsoft.com/office/drawing/2014/main" id="{60EB6727-0046-4A0A-B57A-2227DDABA591}"/>
              </a:ext>
            </a:extLst>
          </p:cNvPr>
          <p:cNvGraphicFramePr>
            <a:graphicFrameLocks noChangeAspect="1"/>
          </p:cNvGraphicFramePr>
          <p:nvPr/>
        </p:nvGraphicFramePr>
        <p:xfrm>
          <a:off x="4019550" y="3057525"/>
          <a:ext cx="1047750" cy="304800"/>
        </p:xfrm>
        <a:graphic>
          <a:graphicData uri="http://schemas.openxmlformats.org/presentationml/2006/ole">
            <mc:AlternateContent xmlns:mc="http://schemas.openxmlformats.org/markup-compatibility/2006">
              <mc:Choice xmlns:v="urn:schemas-microsoft-com:vml" Requires="v">
                <p:oleObj spid="_x0000_s62945" r:id="rId17" imgW="698500" imgH="203200" progId="Equation.3">
                  <p:embed/>
                </p:oleObj>
              </mc:Choice>
              <mc:Fallback>
                <p:oleObj r:id="rId17" imgW="698500" imgH="2032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19550" y="3057525"/>
                        <a:ext cx="104775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3438" name="Object 12">
            <a:extLst>
              <a:ext uri="{FF2B5EF4-FFF2-40B4-BE49-F238E27FC236}">
                <a16:creationId xmlns:a16="http://schemas.microsoft.com/office/drawing/2014/main" id="{DC752DBE-C513-410B-BE74-54AF963C01A0}"/>
              </a:ext>
            </a:extLst>
          </p:cNvPr>
          <p:cNvGraphicFramePr>
            <a:graphicFrameLocks noChangeAspect="1"/>
          </p:cNvGraphicFramePr>
          <p:nvPr/>
        </p:nvGraphicFramePr>
        <p:xfrm>
          <a:off x="5762625" y="3067050"/>
          <a:ext cx="1028700" cy="304800"/>
        </p:xfrm>
        <a:graphic>
          <a:graphicData uri="http://schemas.openxmlformats.org/presentationml/2006/ole">
            <mc:AlternateContent xmlns:mc="http://schemas.openxmlformats.org/markup-compatibility/2006">
              <mc:Choice xmlns:v="urn:schemas-microsoft-com:vml" Requires="v">
                <p:oleObj spid="_x0000_s62946" r:id="rId19" imgW="685800" imgH="203200" progId="Equation.3">
                  <p:embed/>
                </p:oleObj>
              </mc:Choice>
              <mc:Fallback>
                <p:oleObj r:id="rId19" imgW="685800" imgH="2032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62625" y="3067050"/>
                        <a:ext cx="102870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3439" name="Object 13">
            <a:extLst>
              <a:ext uri="{FF2B5EF4-FFF2-40B4-BE49-F238E27FC236}">
                <a16:creationId xmlns:a16="http://schemas.microsoft.com/office/drawing/2014/main" id="{62059A7E-D4FD-4B8D-B5C3-DB924658059F}"/>
              </a:ext>
            </a:extLst>
          </p:cNvPr>
          <p:cNvGraphicFramePr>
            <a:graphicFrameLocks noChangeAspect="1"/>
          </p:cNvGraphicFramePr>
          <p:nvPr/>
        </p:nvGraphicFramePr>
        <p:xfrm>
          <a:off x="782638" y="5857875"/>
          <a:ext cx="1028700" cy="304800"/>
        </p:xfrm>
        <a:graphic>
          <a:graphicData uri="http://schemas.openxmlformats.org/presentationml/2006/ole">
            <mc:AlternateContent xmlns:mc="http://schemas.openxmlformats.org/markup-compatibility/2006">
              <mc:Choice xmlns:v="urn:schemas-microsoft-com:vml" Requires="v">
                <p:oleObj spid="_x0000_s62947" r:id="rId21" imgW="685800" imgH="203200" progId="Equation.3">
                  <p:embed/>
                </p:oleObj>
              </mc:Choice>
              <mc:Fallback>
                <p:oleObj r:id="rId21" imgW="685800" imgH="203200"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2638" y="5857875"/>
                        <a:ext cx="102870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3440" name="Object 14">
            <a:extLst>
              <a:ext uri="{FF2B5EF4-FFF2-40B4-BE49-F238E27FC236}">
                <a16:creationId xmlns:a16="http://schemas.microsoft.com/office/drawing/2014/main" id="{F56C6E46-F45A-42DF-AF23-AD659A49A912}"/>
              </a:ext>
            </a:extLst>
          </p:cNvPr>
          <p:cNvGraphicFramePr>
            <a:graphicFrameLocks noChangeAspect="1"/>
          </p:cNvGraphicFramePr>
          <p:nvPr/>
        </p:nvGraphicFramePr>
        <p:xfrm>
          <a:off x="2982913" y="5867400"/>
          <a:ext cx="989012" cy="304800"/>
        </p:xfrm>
        <a:graphic>
          <a:graphicData uri="http://schemas.openxmlformats.org/presentationml/2006/ole">
            <mc:AlternateContent xmlns:mc="http://schemas.openxmlformats.org/markup-compatibility/2006">
              <mc:Choice xmlns:v="urn:schemas-microsoft-com:vml" Requires="v">
                <p:oleObj spid="_x0000_s62948" r:id="rId23" imgW="660400" imgH="203200" progId="Equation.3">
                  <p:embed/>
                </p:oleObj>
              </mc:Choice>
              <mc:Fallback>
                <p:oleObj r:id="rId23" imgW="660400" imgH="203200"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82913" y="5867400"/>
                        <a:ext cx="989012"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3441" name="Object 15">
            <a:extLst>
              <a:ext uri="{FF2B5EF4-FFF2-40B4-BE49-F238E27FC236}">
                <a16:creationId xmlns:a16="http://schemas.microsoft.com/office/drawing/2014/main" id="{C0A1680A-E4FF-4D03-8462-2C83C1FF9004}"/>
              </a:ext>
            </a:extLst>
          </p:cNvPr>
          <p:cNvGraphicFramePr>
            <a:graphicFrameLocks noChangeAspect="1"/>
          </p:cNvGraphicFramePr>
          <p:nvPr/>
        </p:nvGraphicFramePr>
        <p:xfrm>
          <a:off x="5126038" y="5857875"/>
          <a:ext cx="1027112" cy="304800"/>
        </p:xfrm>
        <a:graphic>
          <a:graphicData uri="http://schemas.openxmlformats.org/presentationml/2006/ole">
            <mc:AlternateContent xmlns:mc="http://schemas.openxmlformats.org/markup-compatibility/2006">
              <mc:Choice xmlns:v="urn:schemas-microsoft-com:vml" Requires="v">
                <p:oleObj spid="_x0000_s62949" r:id="rId25" imgW="685800" imgH="203200" progId="Equation.3">
                  <p:embed/>
                </p:oleObj>
              </mc:Choice>
              <mc:Fallback>
                <p:oleObj r:id="rId25" imgW="685800" imgH="203200" progId="Equation.3">
                  <p:embed/>
                  <p:pic>
                    <p:nvPicPr>
                      <p:cNvPr id="0" name="Object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26038" y="5857875"/>
                        <a:ext cx="1027112"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3442" name="Object 16">
            <a:extLst>
              <a:ext uri="{FF2B5EF4-FFF2-40B4-BE49-F238E27FC236}">
                <a16:creationId xmlns:a16="http://schemas.microsoft.com/office/drawing/2014/main" id="{1CF6466E-ECC2-4A2D-BA87-E3104B2C4F67}"/>
              </a:ext>
            </a:extLst>
          </p:cNvPr>
          <p:cNvGraphicFramePr>
            <a:graphicFrameLocks noChangeAspect="1"/>
          </p:cNvGraphicFramePr>
          <p:nvPr/>
        </p:nvGraphicFramePr>
        <p:xfrm>
          <a:off x="6989763" y="5848350"/>
          <a:ext cx="1028700" cy="304800"/>
        </p:xfrm>
        <a:graphic>
          <a:graphicData uri="http://schemas.openxmlformats.org/presentationml/2006/ole">
            <mc:AlternateContent xmlns:mc="http://schemas.openxmlformats.org/markup-compatibility/2006">
              <mc:Choice xmlns:v="urn:schemas-microsoft-com:vml" Requires="v">
                <p:oleObj spid="_x0000_s62950" r:id="rId27" imgW="685800" imgH="203200" progId="Equation.3">
                  <p:embed/>
                </p:oleObj>
              </mc:Choice>
              <mc:Fallback>
                <p:oleObj r:id="rId27" imgW="685800" imgH="203200" progId="Equation.3">
                  <p:embed/>
                  <p:pic>
                    <p:nvPicPr>
                      <p:cNvPr id="0" name="Object 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989763" y="5848350"/>
                        <a:ext cx="102870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3443" name="Object 17">
            <a:extLst>
              <a:ext uri="{FF2B5EF4-FFF2-40B4-BE49-F238E27FC236}">
                <a16:creationId xmlns:a16="http://schemas.microsoft.com/office/drawing/2014/main" id="{19227AE9-BD20-4DEA-A262-8CA47E9118C4}"/>
              </a:ext>
            </a:extLst>
          </p:cNvPr>
          <p:cNvGraphicFramePr>
            <a:graphicFrameLocks noChangeAspect="1"/>
          </p:cNvGraphicFramePr>
          <p:nvPr/>
        </p:nvGraphicFramePr>
        <p:xfrm>
          <a:off x="2392363" y="4400550"/>
          <a:ext cx="2006600" cy="1460500"/>
        </p:xfrm>
        <a:graphic>
          <a:graphicData uri="http://schemas.openxmlformats.org/presentationml/2006/ole">
            <mc:AlternateContent xmlns:mc="http://schemas.openxmlformats.org/markup-compatibility/2006">
              <mc:Choice xmlns:v="urn:schemas-microsoft-com:vml" Requires="v">
                <p:oleObj spid="_x0000_s62951" r:id="rId29" imgW="1257846" imgH="914797" progId="Equation.3">
                  <p:embed/>
                </p:oleObj>
              </mc:Choice>
              <mc:Fallback>
                <p:oleObj r:id="rId29" imgW="1257846" imgH="914797" progId="Equation.3">
                  <p:embed/>
                  <p:pic>
                    <p:nvPicPr>
                      <p:cNvPr id="0" name="Object 1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92363" y="4400550"/>
                        <a:ext cx="20066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44" name="Object 18">
            <a:extLst>
              <a:ext uri="{FF2B5EF4-FFF2-40B4-BE49-F238E27FC236}">
                <a16:creationId xmlns:a16="http://schemas.microsoft.com/office/drawing/2014/main" id="{E48B0289-408E-4E0C-AB03-E37AFBCD2BFC}"/>
              </a:ext>
            </a:extLst>
          </p:cNvPr>
          <p:cNvGraphicFramePr>
            <a:graphicFrameLocks noChangeAspect="1"/>
          </p:cNvGraphicFramePr>
          <p:nvPr/>
        </p:nvGraphicFramePr>
        <p:xfrm>
          <a:off x="4525963" y="4400550"/>
          <a:ext cx="2008187" cy="1460500"/>
        </p:xfrm>
        <a:graphic>
          <a:graphicData uri="http://schemas.openxmlformats.org/presentationml/2006/ole">
            <mc:AlternateContent xmlns:mc="http://schemas.openxmlformats.org/markup-compatibility/2006">
              <mc:Choice xmlns:v="urn:schemas-microsoft-com:vml" Requires="v">
                <p:oleObj spid="_x0000_s62952" r:id="rId31" imgW="1257846" imgH="914797" progId="Equation.3">
                  <p:embed/>
                </p:oleObj>
              </mc:Choice>
              <mc:Fallback>
                <p:oleObj r:id="rId31" imgW="1257846" imgH="914797" progId="Equation.3">
                  <p:embed/>
                  <p:pic>
                    <p:nvPicPr>
                      <p:cNvPr id="0" name="Object 1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25963" y="4400550"/>
                        <a:ext cx="2008187"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45" name="Object 19">
            <a:extLst>
              <a:ext uri="{FF2B5EF4-FFF2-40B4-BE49-F238E27FC236}">
                <a16:creationId xmlns:a16="http://schemas.microsoft.com/office/drawing/2014/main" id="{4048BEE1-6EA2-490E-BFB1-2BEC0FC39AA5}"/>
              </a:ext>
            </a:extLst>
          </p:cNvPr>
          <p:cNvGraphicFramePr>
            <a:graphicFrameLocks noChangeAspect="1"/>
          </p:cNvGraphicFramePr>
          <p:nvPr/>
        </p:nvGraphicFramePr>
        <p:xfrm>
          <a:off x="6735763" y="4324350"/>
          <a:ext cx="2009775" cy="1460500"/>
        </p:xfrm>
        <a:graphic>
          <a:graphicData uri="http://schemas.openxmlformats.org/presentationml/2006/ole">
            <mc:AlternateContent xmlns:mc="http://schemas.openxmlformats.org/markup-compatibility/2006">
              <mc:Choice xmlns:v="urn:schemas-microsoft-com:vml" Requires="v">
                <p:oleObj spid="_x0000_s62953" r:id="rId33" imgW="1257846" imgH="914797" progId="Equation.3">
                  <p:embed/>
                </p:oleObj>
              </mc:Choice>
              <mc:Fallback>
                <p:oleObj r:id="rId33" imgW="1257846" imgH="914797" progId="Equation.3">
                  <p:embed/>
                  <p:pic>
                    <p:nvPicPr>
                      <p:cNvPr id="0" name="Object 1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735763" y="4324350"/>
                        <a:ext cx="20097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46" name="Object 20">
            <a:extLst>
              <a:ext uri="{FF2B5EF4-FFF2-40B4-BE49-F238E27FC236}">
                <a16:creationId xmlns:a16="http://schemas.microsoft.com/office/drawing/2014/main" id="{3B818D73-DD5E-4417-91DF-3703BC17B37E}"/>
              </a:ext>
            </a:extLst>
          </p:cNvPr>
          <p:cNvGraphicFramePr>
            <a:graphicFrameLocks noChangeAspect="1"/>
          </p:cNvGraphicFramePr>
          <p:nvPr/>
        </p:nvGraphicFramePr>
        <p:xfrm>
          <a:off x="661988" y="3406775"/>
          <a:ext cx="277812" cy="784225"/>
        </p:xfrm>
        <a:graphic>
          <a:graphicData uri="http://schemas.openxmlformats.org/presentationml/2006/ole">
            <mc:AlternateContent xmlns:mc="http://schemas.openxmlformats.org/markup-compatibility/2006">
              <mc:Choice xmlns:v="urn:schemas-microsoft-com:vml" Requires="v">
                <p:oleObj spid="_x0000_s62954" r:id="rId35" imgW="76134" imgH="190335" progId="Equation.3">
                  <p:embed/>
                </p:oleObj>
              </mc:Choice>
              <mc:Fallback>
                <p:oleObj r:id="rId35" imgW="76134" imgH="190335" progId="Equation.3">
                  <p:embed/>
                  <p:pic>
                    <p:nvPicPr>
                      <p:cNvPr id="0" name="Object 2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61988" y="3406775"/>
                        <a:ext cx="2778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47" name="Object 21">
            <a:extLst>
              <a:ext uri="{FF2B5EF4-FFF2-40B4-BE49-F238E27FC236}">
                <a16:creationId xmlns:a16="http://schemas.microsoft.com/office/drawing/2014/main" id="{143E91F5-0FC5-4E41-9734-01C6333D361F}"/>
              </a:ext>
            </a:extLst>
          </p:cNvPr>
          <p:cNvGraphicFramePr>
            <a:graphicFrameLocks noChangeAspect="1"/>
          </p:cNvGraphicFramePr>
          <p:nvPr/>
        </p:nvGraphicFramePr>
        <p:xfrm>
          <a:off x="7164388" y="990600"/>
          <a:ext cx="1827212" cy="1828800"/>
        </p:xfrm>
        <a:graphic>
          <a:graphicData uri="http://schemas.openxmlformats.org/presentationml/2006/ole">
            <mc:AlternateContent xmlns:mc="http://schemas.openxmlformats.org/markup-compatibility/2006">
              <mc:Choice xmlns:v="urn:schemas-microsoft-com:vml" Requires="v">
                <p:oleObj spid="_x0000_s62955" r:id="rId37" imgW="914797" imgH="914797" progId="Equation.3">
                  <p:embed/>
                </p:oleObj>
              </mc:Choice>
              <mc:Fallback>
                <p:oleObj r:id="rId37" imgW="914797" imgH="914797" progId="Equation.3">
                  <p:embed/>
                  <p:pic>
                    <p:nvPicPr>
                      <p:cNvPr id="0" name="Object 2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164388" y="990600"/>
                        <a:ext cx="1827212" cy="1828800"/>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106518" name="Object 22">
            <a:extLst>
              <a:ext uri="{FF2B5EF4-FFF2-40B4-BE49-F238E27FC236}">
                <a16:creationId xmlns:a16="http://schemas.microsoft.com/office/drawing/2014/main" id="{4ED4EE72-7E4A-4A29-89F1-3EDE8C7691F0}"/>
              </a:ext>
            </a:extLst>
          </p:cNvPr>
          <p:cNvGraphicFramePr>
            <a:graphicFrameLocks noChangeAspect="1"/>
          </p:cNvGraphicFramePr>
          <p:nvPr/>
        </p:nvGraphicFramePr>
        <p:xfrm>
          <a:off x="6324600" y="2819400"/>
          <a:ext cx="2819400" cy="1457325"/>
        </p:xfrm>
        <a:graphic>
          <a:graphicData uri="http://schemas.openxmlformats.org/presentationml/2006/ole">
            <mc:AlternateContent xmlns:mc="http://schemas.openxmlformats.org/markup-compatibility/2006">
              <mc:Choice xmlns:v="urn:schemas-microsoft-com:vml" Requires="v">
                <p:oleObj spid="_x0000_s62956" r:id="rId39" imgW="2108200" imgH="914400" progId="Equation.3">
                  <p:embed/>
                </p:oleObj>
              </mc:Choice>
              <mc:Fallback>
                <p:oleObj r:id="rId39" imgW="2108200" imgH="914400" progId="Equation.3">
                  <p:embed/>
                  <p:pic>
                    <p:nvPicPr>
                      <p:cNvPr id="0" name="Object 2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324600" y="2819400"/>
                        <a:ext cx="2819400" cy="1457325"/>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103449" name="Object 23">
            <a:extLst>
              <a:ext uri="{FF2B5EF4-FFF2-40B4-BE49-F238E27FC236}">
                <a16:creationId xmlns:a16="http://schemas.microsoft.com/office/drawing/2014/main" id="{AF3F2CAD-83C4-43E7-8847-E0F051FD94A7}"/>
              </a:ext>
            </a:extLst>
          </p:cNvPr>
          <p:cNvGraphicFramePr>
            <a:graphicFrameLocks noGrp="1" noChangeAspect="1"/>
          </p:cNvGraphicFramePr>
          <p:nvPr>
            <p:ph sz="half" idx="2"/>
          </p:nvPr>
        </p:nvGraphicFramePr>
        <p:xfrm>
          <a:off x="2667000" y="3448050"/>
          <a:ext cx="266700" cy="666750"/>
        </p:xfrm>
        <a:graphic>
          <a:graphicData uri="http://schemas.openxmlformats.org/presentationml/2006/ole">
            <mc:AlternateContent xmlns:mc="http://schemas.openxmlformats.org/markup-compatibility/2006">
              <mc:Choice xmlns:v="urn:schemas-microsoft-com:vml" Requires="v">
                <p:oleObj spid="_x0000_s62957" r:id="rId41" imgW="76134" imgH="190335" progId="Equation.3">
                  <p:embed/>
                </p:oleObj>
              </mc:Choice>
              <mc:Fallback>
                <p:oleObj r:id="rId41" imgW="76134" imgH="190335" progId="Equation.3">
                  <p:embed/>
                  <p:pic>
                    <p:nvPicPr>
                      <p:cNvPr id="0" name="Object 2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667000" y="3448050"/>
                        <a:ext cx="2667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50" name="Object 24">
            <a:extLst>
              <a:ext uri="{FF2B5EF4-FFF2-40B4-BE49-F238E27FC236}">
                <a16:creationId xmlns:a16="http://schemas.microsoft.com/office/drawing/2014/main" id="{B0BA8120-BFA3-4C54-9AD2-2AA4E16CBF01}"/>
              </a:ext>
            </a:extLst>
          </p:cNvPr>
          <p:cNvGraphicFramePr>
            <a:graphicFrameLocks noChangeAspect="1"/>
          </p:cNvGraphicFramePr>
          <p:nvPr/>
        </p:nvGraphicFramePr>
        <p:xfrm>
          <a:off x="3900488" y="3429000"/>
          <a:ext cx="269875" cy="762000"/>
        </p:xfrm>
        <a:graphic>
          <a:graphicData uri="http://schemas.openxmlformats.org/presentationml/2006/ole">
            <mc:AlternateContent xmlns:mc="http://schemas.openxmlformats.org/markup-compatibility/2006">
              <mc:Choice xmlns:v="urn:schemas-microsoft-com:vml" Requires="v">
                <p:oleObj spid="_x0000_s62958" r:id="rId43" imgW="76134" imgH="190335" progId="Equation.3">
                  <p:embed/>
                </p:oleObj>
              </mc:Choice>
              <mc:Fallback>
                <p:oleObj r:id="rId43" imgW="76134" imgH="190335" progId="Equation.3">
                  <p:embed/>
                  <p:pic>
                    <p:nvPicPr>
                      <p:cNvPr id="0" name="Object 2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900488" y="3429000"/>
                        <a:ext cx="269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51" name="Object 25">
            <a:extLst>
              <a:ext uri="{FF2B5EF4-FFF2-40B4-BE49-F238E27FC236}">
                <a16:creationId xmlns:a16="http://schemas.microsoft.com/office/drawing/2014/main" id="{1168FBBC-C590-4C86-AE97-D5FFD6C472E2}"/>
              </a:ext>
            </a:extLst>
          </p:cNvPr>
          <p:cNvGraphicFramePr>
            <a:graphicFrameLocks noChangeAspect="1"/>
          </p:cNvGraphicFramePr>
          <p:nvPr/>
        </p:nvGraphicFramePr>
        <p:xfrm>
          <a:off x="6057900" y="3470275"/>
          <a:ext cx="266700" cy="666750"/>
        </p:xfrm>
        <a:graphic>
          <a:graphicData uri="http://schemas.openxmlformats.org/presentationml/2006/ole">
            <mc:AlternateContent xmlns:mc="http://schemas.openxmlformats.org/markup-compatibility/2006">
              <mc:Choice xmlns:v="urn:schemas-microsoft-com:vml" Requires="v">
                <p:oleObj spid="_x0000_s62959" r:id="rId44" imgW="76134" imgH="190335" progId="Equation.3">
                  <p:embed/>
                </p:oleObj>
              </mc:Choice>
              <mc:Fallback>
                <p:oleObj r:id="rId44" imgW="76134" imgH="190335" progId="Equation.3">
                  <p:embed/>
                  <p:pic>
                    <p:nvPicPr>
                      <p:cNvPr id="0" name="Object 2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057900" y="3470275"/>
                        <a:ext cx="2667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6518"/>
                                        </p:tgtEl>
                                        <p:attrNameLst>
                                          <p:attrName>style.visibility</p:attrName>
                                        </p:attrNameLst>
                                      </p:cBhvr>
                                      <p:to>
                                        <p:strVal val="visible"/>
                                      </p:to>
                                    </p:set>
                                    <p:animEffect transition="in" filter="blinds(horizontal)">
                                      <p:cBhvr>
                                        <p:cTn id="7" dur="500"/>
                                        <p:tgtEl>
                                          <p:spTgt spid="106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a:extLst>
              <a:ext uri="{FF2B5EF4-FFF2-40B4-BE49-F238E27FC236}">
                <a16:creationId xmlns:a16="http://schemas.microsoft.com/office/drawing/2014/main" id="{CDBCE5AA-ABA8-4B8D-AF51-C205CA7D2EC1}"/>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2291" name="灯片编号占位符 5">
            <a:extLst>
              <a:ext uri="{FF2B5EF4-FFF2-40B4-BE49-F238E27FC236}">
                <a16:creationId xmlns:a16="http://schemas.microsoft.com/office/drawing/2014/main" id="{3F4E6CB4-E7C6-4436-904E-99AA3A8F36C8}"/>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52AC5E1C-03F6-478D-A067-ADC405E363C9}" type="slidenum">
              <a:rPr lang="zh-CN" altLang="zh-CN" sz="1200">
                <a:solidFill>
                  <a:schemeClr val="tx1"/>
                </a:solidFill>
              </a:rPr>
              <a:pPr/>
              <a:t>9</a:t>
            </a:fld>
            <a:endParaRPr lang="zh-CN" altLang="zh-CN" sz="1200">
              <a:solidFill>
                <a:schemeClr val="tx1"/>
              </a:solidFill>
            </a:endParaRPr>
          </a:p>
        </p:txBody>
      </p:sp>
      <p:sp>
        <p:nvSpPr>
          <p:cNvPr id="12292" name="Rectangle 2">
            <a:extLst>
              <a:ext uri="{FF2B5EF4-FFF2-40B4-BE49-F238E27FC236}">
                <a16:creationId xmlns:a16="http://schemas.microsoft.com/office/drawing/2014/main" id="{19074B9C-1373-44D9-B948-8717AF4B60D5}"/>
              </a:ext>
            </a:extLst>
          </p:cNvPr>
          <p:cNvSpPr>
            <a:spLocks noGrp="1" noChangeArrowheads="1"/>
          </p:cNvSpPr>
          <p:nvPr>
            <p:ph type="title"/>
          </p:nvPr>
        </p:nvSpPr>
        <p:spPr/>
        <p:txBody>
          <a:bodyPr/>
          <a:lstStyle/>
          <a:p>
            <a:pPr eaLnBrk="1" hangingPunct="1"/>
            <a:r>
              <a:rPr lang="zh-CN" altLang="zh-CN" sz="2800"/>
              <a:t>压缩比</a:t>
            </a:r>
            <a:r>
              <a:rPr lang="zh-CN" altLang="zh-CN" sz="2000"/>
              <a:t>（</a:t>
            </a:r>
            <a:r>
              <a:rPr lang="en-US" altLang="zh-CN" sz="2000"/>
              <a:t>Compression </a:t>
            </a:r>
            <a:r>
              <a:rPr lang="zh-CN" altLang="zh-CN" sz="2000"/>
              <a:t>R</a:t>
            </a:r>
            <a:r>
              <a:rPr lang="en-US" altLang="zh-CN" sz="2000"/>
              <a:t>atio</a:t>
            </a:r>
            <a:r>
              <a:rPr lang="zh-CN" altLang="zh-CN" sz="2000"/>
              <a:t>，CR）</a:t>
            </a:r>
          </a:p>
        </p:txBody>
      </p:sp>
      <p:sp>
        <p:nvSpPr>
          <p:cNvPr id="12293" name="Rectangle 3">
            <a:extLst>
              <a:ext uri="{FF2B5EF4-FFF2-40B4-BE49-F238E27FC236}">
                <a16:creationId xmlns:a16="http://schemas.microsoft.com/office/drawing/2014/main" id="{6CDA4759-582D-400E-9E2D-ADD0EEC3E760}"/>
              </a:ext>
            </a:extLst>
          </p:cNvPr>
          <p:cNvSpPr>
            <a:spLocks noGrp="1" noChangeArrowheads="1"/>
          </p:cNvSpPr>
          <p:nvPr>
            <p:ph type="body" idx="1"/>
          </p:nvPr>
        </p:nvSpPr>
        <p:spPr/>
        <p:txBody>
          <a:bodyPr/>
          <a:lstStyle/>
          <a:p>
            <a:pPr eaLnBrk="1" hangingPunct="1"/>
            <a:r>
              <a:rPr lang="zh-CN" altLang="zh-CN"/>
              <a:t>如果n1和n2代表两个表示相同信息的数据集，则压缩比定义为</a:t>
            </a:r>
          </a:p>
          <a:p>
            <a:pPr lvl="2" eaLnBrk="1" hangingPunct="1">
              <a:buFont typeface="Verdana" panose="020B0604030504040204" pitchFamily="34" charset="0"/>
              <a:buNone/>
            </a:pPr>
            <a:r>
              <a:rPr lang="zh-CN" altLang="zh-CN"/>
              <a:t> </a:t>
            </a:r>
          </a:p>
          <a:p>
            <a:pPr lvl="2" eaLnBrk="1" hangingPunct="1">
              <a:buFont typeface="Verdana" panose="020B0604030504040204" pitchFamily="34" charset="0"/>
              <a:buNone/>
            </a:pPr>
            <a:endParaRPr lang="zh-CN" altLang="zh-CN"/>
          </a:p>
          <a:p>
            <a:pPr lvl="2" eaLnBrk="1" hangingPunct="1">
              <a:buFont typeface="Verdana" panose="020B0604030504040204" pitchFamily="34" charset="0"/>
              <a:buNone/>
            </a:pPr>
            <a:endParaRPr lang="zh-CN" altLang="zh-CN"/>
          </a:p>
          <a:p>
            <a:pPr eaLnBrk="1" hangingPunct="1"/>
            <a:r>
              <a:rPr lang="en-US" altLang="zh-CN">
                <a:cs typeface="Arial" panose="020B0604020202020204" pitchFamily="34" charset="0"/>
              </a:rPr>
              <a:t>An Example of Compression Ratio</a:t>
            </a:r>
            <a:endParaRPr lang="zh-CN" altLang="zh-CN">
              <a:cs typeface="Arial" panose="020B0604020202020204" pitchFamily="34" charset="0"/>
            </a:endParaRPr>
          </a:p>
        </p:txBody>
      </p:sp>
      <p:graphicFrame>
        <p:nvGraphicFramePr>
          <p:cNvPr id="12294" name="Object 4">
            <a:extLst>
              <a:ext uri="{FF2B5EF4-FFF2-40B4-BE49-F238E27FC236}">
                <a16:creationId xmlns:a16="http://schemas.microsoft.com/office/drawing/2014/main" id="{F24F3A44-2FE4-49A2-AF63-F558E05C1CFC}"/>
              </a:ext>
            </a:extLst>
          </p:cNvPr>
          <p:cNvGraphicFramePr>
            <a:graphicFrameLocks noChangeAspect="1"/>
          </p:cNvGraphicFramePr>
          <p:nvPr/>
        </p:nvGraphicFramePr>
        <p:xfrm>
          <a:off x="1295400" y="1600200"/>
          <a:ext cx="1905000" cy="579438"/>
        </p:xfrm>
        <a:graphic>
          <a:graphicData uri="http://schemas.openxmlformats.org/presentationml/2006/ole">
            <mc:AlternateContent xmlns:mc="http://schemas.openxmlformats.org/markup-compatibility/2006">
              <mc:Choice xmlns:v="urn:schemas-microsoft-com:vml" Requires="v">
                <p:oleObj spid="_x0000_s1230" r:id="rId3" imgW="710891" imgH="215806" progId="Equation.3">
                  <p:embed/>
                </p:oleObj>
              </mc:Choice>
              <mc:Fallback>
                <p:oleObj r:id="rId3" imgW="710891"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00200"/>
                        <a:ext cx="1905000" cy="579438"/>
                      </a:xfrm>
                      <a:prstGeom prst="rect">
                        <a:avLst/>
                      </a:prstGeom>
                      <a:solidFill>
                        <a:srgbClr val="CCFFCC"/>
                      </a:solidFill>
                      <a:ln w="9525">
                        <a:solidFill>
                          <a:schemeClr val="tx1"/>
                        </a:solidFill>
                        <a:miter lim="800000"/>
                        <a:headEnd/>
                        <a:tailEnd/>
                      </a:ln>
                    </p:spPr>
                  </p:pic>
                </p:oleObj>
              </mc:Fallback>
            </mc:AlternateContent>
          </a:graphicData>
        </a:graphic>
      </p:graphicFrame>
      <p:sp>
        <p:nvSpPr>
          <p:cNvPr id="12295" name="Rectangle 5">
            <a:extLst>
              <a:ext uri="{FF2B5EF4-FFF2-40B4-BE49-F238E27FC236}">
                <a16:creationId xmlns:a16="http://schemas.microsoft.com/office/drawing/2014/main" id="{9FE896B3-7B7E-400B-9CC5-577555DE0A68}"/>
              </a:ext>
            </a:extLst>
          </p:cNvPr>
          <p:cNvSpPr>
            <a:spLocks noChangeArrowheads="1"/>
          </p:cNvSpPr>
          <p:nvPr/>
        </p:nvSpPr>
        <p:spPr bwMode="auto">
          <a:xfrm>
            <a:off x="3429000" y="1981200"/>
            <a:ext cx="5489575"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i="1">
                <a:solidFill>
                  <a:schemeClr val="tx1"/>
                </a:solidFill>
                <a:latin typeface="Times New Roman" panose="02020603050405020304" pitchFamily="18" charset="0"/>
                <a:ea typeface="PMingLiU" panose="02020500000000000000" pitchFamily="18" charset="-120"/>
              </a:rPr>
              <a:t>n</a:t>
            </a:r>
            <a:r>
              <a:rPr lang="en-US" altLang="zh-CN" baseline="-25000">
                <a:solidFill>
                  <a:schemeClr val="tx1"/>
                </a:solidFill>
                <a:latin typeface="Times New Roman" panose="02020603050405020304" pitchFamily="18" charset="0"/>
                <a:ea typeface="Arial Unicode MS" charset="-122"/>
              </a:rPr>
              <a:t>1</a:t>
            </a:r>
            <a:r>
              <a:rPr lang="en-US" altLang="zh-CN" b="1">
                <a:solidFill>
                  <a:schemeClr val="tx1"/>
                </a:solidFill>
                <a:latin typeface="Times New Roman" panose="02020603050405020304" pitchFamily="18" charset="0"/>
                <a:ea typeface="PMingLiU" panose="02020500000000000000" pitchFamily="18" charset="-120"/>
              </a:rPr>
              <a:t>&gt;&gt; </a:t>
            </a:r>
            <a:r>
              <a:rPr lang="en-US" altLang="zh-CN" i="1">
                <a:solidFill>
                  <a:schemeClr val="tx1"/>
                </a:solidFill>
                <a:latin typeface="Times New Roman" panose="02020603050405020304" pitchFamily="18" charset="0"/>
                <a:ea typeface="PMingLiU" panose="02020500000000000000" pitchFamily="18" charset="-120"/>
              </a:rPr>
              <a:t>n</a:t>
            </a:r>
            <a:r>
              <a:rPr lang="en-US" altLang="zh-CN" baseline="-25000">
                <a:solidFill>
                  <a:schemeClr val="tx1"/>
                </a:solidFill>
                <a:latin typeface="Times New Roman" panose="02020603050405020304" pitchFamily="18" charset="0"/>
                <a:ea typeface="Arial Unicode MS" charset="-122"/>
              </a:rPr>
              <a:t>2</a:t>
            </a:r>
            <a:r>
              <a:rPr lang="en-US" altLang="zh-CN">
                <a:solidFill>
                  <a:schemeClr val="tx1"/>
                </a:solidFill>
                <a:latin typeface="Tahoma" panose="020B0604030504040204" pitchFamily="34" charset="0"/>
                <a:ea typeface="PMingLiU" panose="02020500000000000000" pitchFamily="18" charset="-120"/>
              </a:rPr>
              <a:t> </a:t>
            </a:r>
            <a:r>
              <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rPr>
              <a:t> </a:t>
            </a:r>
            <a:r>
              <a:rPr lang="en-US" altLang="zh-CN" i="1">
                <a:solidFill>
                  <a:schemeClr val="tx1"/>
                </a:solidFill>
                <a:latin typeface="Times New Roman" panose="02020603050405020304" pitchFamily="18" charset="0"/>
                <a:ea typeface="PMingLiU" panose="02020500000000000000" pitchFamily="18" charset="-120"/>
                <a:sym typeface="Symbol" panose="05050102010706020507" pitchFamily="18" charset="2"/>
              </a:rPr>
              <a:t>C</a:t>
            </a:r>
            <a:r>
              <a:rPr lang="en-US" altLang="zh-CN" i="1" baseline="-25000">
                <a:solidFill>
                  <a:schemeClr val="tx1"/>
                </a:solidFill>
                <a:latin typeface="Times New Roman" panose="02020603050405020304" pitchFamily="18" charset="0"/>
                <a:ea typeface="Arial Unicode MS" charset="-122"/>
                <a:sym typeface="Symbol" panose="05050102010706020507" pitchFamily="18" charset="2"/>
              </a:rPr>
              <a:t>R</a:t>
            </a:r>
            <a:r>
              <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rPr>
              <a:t>     </a:t>
            </a:r>
            <a:r>
              <a:rPr lang="en-US" altLang="zh-CN">
                <a:solidFill>
                  <a:schemeClr val="tx1"/>
                </a:solidFill>
                <a:latin typeface="Tahoma" panose="020B0604030504040204" pitchFamily="34" charset="0"/>
                <a:ea typeface="PMingLiU" panose="02020500000000000000" pitchFamily="18" charset="-120"/>
              </a:rPr>
              <a:t> </a:t>
            </a:r>
            <a:r>
              <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rPr>
              <a:t> significant compression</a:t>
            </a:r>
          </a:p>
        </p:txBody>
      </p:sp>
      <p:sp>
        <p:nvSpPr>
          <p:cNvPr id="12296" name="Rectangle 6">
            <a:extLst>
              <a:ext uri="{FF2B5EF4-FFF2-40B4-BE49-F238E27FC236}">
                <a16:creationId xmlns:a16="http://schemas.microsoft.com/office/drawing/2014/main" id="{0FCBE7C3-C021-43F2-A5DD-BBC2D6711780}"/>
              </a:ext>
            </a:extLst>
          </p:cNvPr>
          <p:cNvSpPr>
            <a:spLocks noChangeArrowheads="1"/>
          </p:cNvSpPr>
          <p:nvPr/>
        </p:nvSpPr>
        <p:spPr bwMode="auto">
          <a:xfrm>
            <a:off x="3429000" y="1524000"/>
            <a:ext cx="4624388"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i="1">
                <a:solidFill>
                  <a:schemeClr val="tx1"/>
                </a:solidFill>
                <a:latin typeface="Times New Roman" panose="02020603050405020304" pitchFamily="18" charset="0"/>
                <a:ea typeface="PMingLiU" panose="02020500000000000000" pitchFamily="18" charset="-120"/>
              </a:rPr>
              <a:t>n</a:t>
            </a:r>
            <a:r>
              <a:rPr lang="en-US" altLang="zh-CN" baseline="-25000">
                <a:solidFill>
                  <a:schemeClr val="tx1"/>
                </a:solidFill>
                <a:latin typeface="Times New Roman" panose="02020603050405020304" pitchFamily="18" charset="0"/>
                <a:ea typeface="Arial Unicode MS" charset="-122"/>
              </a:rPr>
              <a:t>1</a:t>
            </a:r>
            <a:r>
              <a:rPr lang="en-US" altLang="zh-CN" b="1">
                <a:solidFill>
                  <a:schemeClr val="tx1"/>
                </a:solidFill>
                <a:latin typeface="Times New Roman" panose="02020603050405020304" pitchFamily="18" charset="0"/>
                <a:ea typeface="PMingLiU" panose="02020500000000000000" pitchFamily="18" charset="-120"/>
              </a:rPr>
              <a:t>= </a:t>
            </a:r>
            <a:r>
              <a:rPr lang="en-US" altLang="zh-CN" i="1">
                <a:solidFill>
                  <a:schemeClr val="tx1"/>
                </a:solidFill>
                <a:latin typeface="Times New Roman" panose="02020603050405020304" pitchFamily="18" charset="0"/>
                <a:ea typeface="PMingLiU" panose="02020500000000000000" pitchFamily="18" charset="-120"/>
              </a:rPr>
              <a:t>n</a:t>
            </a:r>
            <a:r>
              <a:rPr lang="en-US" altLang="zh-CN" baseline="-25000">
                <a:solidFill>
                  <a:schemeClr val="tx1"/>
                </a:solidFill>
                <a:latin typeface="Times New Roman" panose="02020603050405020304" pitchFamily="18" charset="0"/>
                <a:ea typeface="Arial Unicode MS" charset="-122"/>
              </a:rPr>
              <a:t>2</a:t>
            </a:r>
            <a:r>
              <a:rPr lang="en-US" altLang="zh-CN">
                <a:solidFill>
                  <a:schemeClr val="tx1"/>
                </a:solidFill>
                <a:latin typeface="Tahoma" panose="020B0604030504040204" pitchFamily="34" charset="0"/>
                <a:ea typeface="PMingLiU" panose="02020500000000000000" pitchFamily="18" charset="-120"/>
              </a:rPr>
              <a:t>  </a:t>
            </a:r>
            <a:r>
              <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rPr>
              <a:t>  </a:t>
            </a:r>
            <a:r>
              <a:rPr lang="en-US" altLang="zh-CN" i="1">
                <a:solidFill>
                  <a:schemeClr val="tx1"/>
                </a:solidFill>
                <a:latin typeface="Times New Roman" panose="02020603050405020304" pitchFamily="18" charset="0"/>
                <a:ea typeface="PMingLiU" panose="02020500000000000000" pitchFamily="18" charset="-120"/>
                <a:sym typeface="Symbol" panose="05050102010706020507" pitchFamily="18" charset="2"/>
              </a:rPr>
              <a:t>C</a:t>
            </a:r>
            <a:r>
              <a:rPr lang="en-US" altLang="zh-CN" i="1" baseline="-25000">
                <a:solidFill>
                  <a:schemeClr val="tx1"/>
                </a:solidFill>
                <a:latin typeface="Times New Roman" panose="02020603050405020304" pitchFamily="18" charset="0"/>
                <a:ea typeface="Arial Unicode MS" charset="-122"/>
                <a:sym typeface="Symbol" panose="05050102010706020507" pitchFamily="18" charset="2"/>
              </a:rPr>
              <a:t>R</a:t>
            </a:r>
            <a:r>
              <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rPr>
              <a:t>=1</a:t>
            </a:r>
            <a:r>
              <a:rPr lang="en-US" altLang="zh-CN">
                <a:solidFill>
                  <a:schemeClr val="tx1"/>
                </a:solidFill>
                <a:latin typeface="Tahoma" panose="020B0604030504040204" pitchFamily="34" charset="0"/>
                <a:ea typeface="PMingLiU" panose="02020500000000000000" pitchFamily="18" charset="-120"/>
              </a:rPr>
              <a:t>       </a:t>
            </a:r>
            <a:r>
              <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rPr>
              <a:t> no compression</a:t>
            </a:r>
          </a:p>
        </p:txBody>
      </p:sp>
      <p:graphicFrame>
        <p:nvGraphicFramePr>
          <p:cNvPr id="12297" name="Object 7">
            <a:extLst>
              <a:ext uri="{FF2B5EF4-FFF2-40B4-BE49-F238E27FC236}">
                <a16:creationId xmlns:a16="http://schemas.microsoft.com/office/drawing/2014/main" id="{4EAE097F-838C-45E0-B0D4-9A0612AD7C8F}"/>
              </a:ext>
            </a:extLst>
          </p:cNvPr>
          <p:cNvGraphicFramePr>
            <a:graphicFrameLocks noChangeAspect="1"/>
          </p:cNvGraphicFramePr>
          <p:nvPr/>
        </p:nvGraphicFramePr>
        <p:xfrm>
          <a:off x="990600" y="5089525"/>
          <a:ext cx="5197475" cy="673100"/>
        </p:xfrm>
        <a:graphic>
          <a:graphicData uri="http://schemas.openxmlformats.org/presentationml/2006/ole">
            <mc:AlternateContent xmlns:mc="http://schemas.openxmlformats.org/markup-compatibility/2006">
              <mc:Choice xmlns:v="urn:schemas-microsoft-com:vml" Requires="v">
                <p:oleObj spid="_x0000_s1231" r:id="rId5" imgW="3238500" imgH="419100" progId="Equation.3">
                  <p:embed/>
                </p:oleObj>
              </mc:Choice>
              <mc:Fallback>
                <p:oleObj r:id="rId5" imgW="3238500" imgH="419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089525"/>
                        <a:ext cx="5197475" cy="673100"/>
                      </a:xfrm>
                      <a:prstGeom prst="rect">
                        <a:avLst/>
                      </a:prstGeom>
                      <a:solidFill>
                        <a:srgbClr val="CCFFCC"/>
                      </a:solidFill>
                      <a:ln w="9525">
                        <a:solidFill>
                          <a:schemeClr val="tx1"/>
                        </a:solidFill>
                        <a:miter lim="800000"/>
                        <a:headEnd/>
                        <a:tailEnd/>
                      </a:ln>
                    </p:spPr>
                  </p:pic>
                </p:oleObj>
              </mc:Fallback>
            </mc:AlternateContent>
          </a:graphicData>
        </a:graphic>
      </p:graphicFrame>
      <p:sp>
        <p:nvSpPr>
          <p:cNvPr id="12298" name="Rectangle 8">
            <a:extLst>
              <a:ext uri="{FF2B5EF4-FFF2-40B4-BE49-F238E27FC236}">
                <a16:creationId xmlns:a16="http://schemas.microsoft.com/office/drawing/2014/main" id="{D54A5B6C-57F8-4CB1-B96B-B5BC1E5F0E73}"/>
              </a:ext>
            </a:extLst>
          </p:cNvPr>
          <p:cNvSpPr>
            <a:spLocks noChangeArrowheads="1"/>
          </p:cNvSpPr>
          <p:nvPr/>
        </p:nvSpPr>
        <p:spPr bwMode="auto">
          <a:xfrm>
            <a:off x="990600" y="3565525"/>
            <a:ext cx="2062163" cy="711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Compressed file:</a:t>
            </a:r>
          </a:p>
          <a:p>
            <a:pPr eaLnBrk="1" hangingPunct="1"/>
            <a:r>
              <a:rPr lang="en-US" altLang="zh-CN">
                <a:solidFill>
                  <a:schemeClr val="tx1"/>
                </a:solidFill>
                <a:latin typeface="Tahoma" panose="020B0604030504040204" pitchFamily="34" charset="0"/>
                <a:ea typeface="PMingLiU" panose="02020500000000000000" pitchFamily="18" charset="-120"/>
              </a:rPr>
              <a:t>the reduced file</a:t>
            </a:r>
          </a:p>
        </p:txBody>
      </p:sp>
      <p:sp>
        <p:nvSpPr>
          <p:cNvPr id="12299" name="Rectangle 9">
            <a:extLst>
              <a:ext uri="{FF2B5EF4-FFF2-40B4-BE49-F238E27FC236}">
                <a16:creationId xmlns:a16="http://schemas.microsoft.com/office/drawing/2014/main" id="{664A7E30-6E6B-48B8-9867-04264BCC9268}"/>
              </a:ext>
            </a:extLst>
          </p:cNvPr>
          <p:cNvSpPr>
            <a:spLocks noChangeArrowheads="1"/>
          </p:cNvSpPr>
          <p:nvPr/>
        </p:nvSpPr>
        <p:spPr bwMode="auto">
          <a:xfrm>
            <a:off x="990600" y="2819400"/>
            <a:ext cx="2335213" cy="711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Uncompressed file:</a:t>
            </a:r>
          </a:p>
          <a:p>
            <a:pPr eaLnBrk="1" hangingPunct="1"/>
            <a:r>
              <a:rPr lang="en-US" altLang="zh-CN">
                <a:solidFill>
                  <a:schemeClr val="tx1"/>
                </a:solidFill>
                <a:latin typeface="Tahoma" panose="020B0604030504040204" pitchFamily="34" charset="0"/>
                <a:ea typeface="PMingLiU" panose="02020500000000000000" pitchFamily="18" charset="-120"/>
              </a:rPr>
              <a:t>the original file</a:t>
            </a:r>
          </a:p>
        </p:txBody>
      </p:sp>
      <p:sp>
        <p:nvSpPr>
          <p:cNvPr id="12300" name="Rectangle 10">
            <a:extLst>
              <a:ext uri="{FF2B5EF4-FFF2-40B4-BE49-F238E27FC236}">
                <a16:creationId xmlns:a16="http://schemas.microsoft.com/office/drawing/2014/main" id="{00E3DEB3-96DA-4555-9F41-9BB36FF00945}"/>
              </a:ext>
            </a:extLst>
          </p:cNvPr>
          <p:cNvSpPr>
            <a:spLocks noChangeArrowheads="1"/>
          </p:cNvSpPr>
          <p:nvPr/>
        </p:nvSpPr>
        <p:spPr bwMode="auto">
          <a:xfrm>
            <a:off x="990600" y="4327525"/>
            <a:ext cx="5440363" cy="711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Decompressed file:</a:t>
            </a:r>
          </a:p>
          <a:p>
            <a:pPr eaLnBrk="1" hangingPunct="1"/>
            <a:r>
              <a:rPr lang="en-US" altLang="zh-CN">
                <a:solidFill>
                  <a:schemeClr val="tx1"/>
                </a:solidFill>
                <a:latin typeface="Tahoma" panose="020B0604030504040204" pitchFamily="34" charset="0"/>
                <a:ea typeface="PMingLiU" panose="02020500000000000000" pitchFamily="18" charset="-120"/>
              </a:rPr>
              <a:t>the reconstructed file from the compressed file</a:t>
            </a:r>
          </a:p>
        </p:txBody>
      </p:sp>
      <p:sp>
        <p:nvSpPr>
          <p:cNvPr id="12301" name="Rectangle 11">
            <a:extLst>
              <a:ext uri="{FF2B5EF4-FFF2-40B4-BE49-F238E27FC236}">
                <a16:creationId xmlns:a16="http://schemas.microsoft.com/office/drawing/2014/main" id="{B36A476C-11A0-4A11-89C7-0D9169D94008}"/>
              </a:ext>
            </a:extLst>
          </p:cNvPr>
          <p:cNvSpPr>
            <a:spLocks noChangeArrowheads="1"/>
          </p:cNvSpPr>
          <p:nvPr/>
        </p:nvSpPr>
        <p:spPr bwMode="auto">
          <a:xfrm>
            <a:off x="3505200" y="2819400"/>
            <a:ext cx="4697413" cy="711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256</a:t>
            </a:r>
            <a:r>
              <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rPr>
              <a:t></a:t>
            </a:r>
            <a:r>
              <a:rPr lang="en-US" altLang="zh-CN">
                <a:solidFill>
                  <a:schemeClr val="tx1"/>
                </a:solidFill>
                <a:latin typeface="Tahoma" panose="020B0604030504040204" pitchFamily="34" charset="0"/>
                <a:ea typeface="PMingLiU" panose="02020500000000000000" pitchFamily="18" charset="-120"/>
              </a:rPr>
              <a:t>256 pixels,</a:t>
            </a:r>
          </a:p>
          <a:p>
            <a:pPr eaLnBrk="1" hangingPunct="1"/>
            <a:r>
              <a:rPr lang="en-US" altLang="zh-CN">
                <a:solidFill>
                  <a:schemeClr val="tx1"/>
                </a:solidFill>
                <a:latin typeface="Tahoma" panose="020B0604030504040204" pitchFamily="34" charset="0"/>
                <a:ea typeface="PMingLiU" panose="02020500000000000000" pitchFamily="18" charset="-120"/>
              </a:rPr>
              <a:t>single band (gray-scale) 8 bits per pixel </a:t>
            </a:r>
          </a:p>
        </p:txBody>
      </p:sp>
      <p:sp>
        <p:nvSpPr>
          <p:cNvPr id="12302" name="Rectangle 12">
            <a:extLst>
              <a:ext uri="{FF2B5EF4-FFF2-40B4-BE49-F238E27FC236}">
                <a16:creationId xmlns:a16="http://schemas.microsoft.com/office/drawing/2014/main" id="{A11BCE4D-AF09-4E08-910F-EFF434C3FC05}"/>
              </a:ext>
            </a:extLst>
          </p:cNvPr>
          <p:cNvSpPr>
            <a:spLocks noChangeArrowheads="1"/>
          </p:cNvSpPr>
          <p:nvPr/>
        </p:nvSpPr>
        <p:spPr bwMode="auto">
          <a:xfrm>
            <a:off x="3505200" y="3717925"/>
            <a:ext cx="1423988"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en-US" altLang="zh-CN">
                <a:solidFill>
                  <a:schemeClr val="tx1"/>
                </a:solidFill>
                <a:latin typeface="Tahoma" panose="020B0604030504040204" pitchFamily="34" charset="0"/>
                <a:ea typeface="PMingLiU" panose="02020500000000000000" pitchFamily="18" charset="-120"/>
              </a:rPr>
              <a:t>6554 bytes</a:t>
            </a:r>
          </a:p>
        </p:txBody>
      </p:sp>
      <p:graphicFrame>
        <p:nvGraphicFramePr>
          <p:cNvPr id="12303" name="Object 13">
            <a:extLst>
              <a:ext uri="{FF2B5EF4-FFF2-40B4-BE49-F238E27FC236}">
                <a16:creationId xmlns:a16="http://schemas.microsoft.com/office/drawing/2014/main" id="{D5A69AA5-3520-4147-BFE8-78714EFA3515}"/>
              </a:ext>
            </a:extLst>
          </p:cNvPr>
          <p:cNvGraphicFramePr>
            <a:graphicFrameLocks noChangeAspect="1"/>
          </p:cNvGraphicFramePr>
          <p:nvPr/>
        </p:nvGraphicFramePr>
        <p:xfrm>
          <a:off x="304800" y="5851525"/>
          <a:ext cx="8674100" cy="669925"/>
        </p:xfrm>
        <a:graphic>
          <a:graphicData uri="http://schemas.openxmlformats.org/presentationml/2006/ole">
            <mc:AlternateContent xmlns:mc="http://schemas.openxmlformats.org/markup-compatibility/2006">
              <mc:Choice xmlns:v="urn:schemas-microsoft-com:vml" Requires="v">
                <p:oleObj spid="_x0000_s1232" r:id="rId7" imgW="5422900" imgH="419100" progId="Equation.3">
                  <p:embed/>
                </p:oleObj>
              </mc:Choice>
              <mc:Fallback>
                <p:oleObj r:id="rId7" imgW="5422900" imgH="4191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5851525"/>
                        <a:ext cx="8674100" cy="669925"/>
                      </a:xfrm>
                      <a:prstGeom prst="rect">
                        <a:avLst/>
                      </a:prstGeom>
                      <a:solidFill>
                        <a:srgbClr val="CCFFCC"/>
                      </a:solidFill>
                      <a:ln w="9525">
                        <a:solidFill>
                          <a:schemeClr val="tx1"/>
                        </a:solidFill>
                        <a:miter lim="800000"/>
                        <a:headEnd/>
                        <a:tailEnd/>
                      </a:ln>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a:extLst>
              <a:ext uri="{FF2B5EF4-FFF2-40B4-BE49-F238E27FC236}">
                <a16:creationId xmlns:a16="http://schemas.microsoft.com/office/drawing/2014/main" id="{B1F9F702-F26C-468B-8207-7FDCD4A67B53}"/>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04451" name="灯片编号占位符 5">
            <a:extLst>
              <a:ext uri="{FF2B5EF4-FFF2-40B4-BE49-F238E27FC236}">
                <a16:creationId xmlns:a16="http://schemas.microsoft.com/office/drawing/2014/main" id="{11854F49-97A2-41FA-8C10-5FB667F1E1D1}"/>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74F2D802-9077-4A62-B62B-F728066D6179}" type="slidenum">
              <a:rPr lang="zh-CN" altLang="zh-CN" sz="1200">
                <a:solidFill>
                  <a:schemeClr val="tx1"/>
                </a:solidFill>
              </a:rPr>
              <a:pPr/>
              <a:t>90</a:t>
            </a:fld>
            <a:endParaRPr lang="zh-CN" altLang="zh-CN" sz="1200">
              <a:solidFill>
                <a:schemeClr val="tx1"/>
              </a:solidFill>
            </a:endParaRPr>
          </a:p>
        </p:txBody>
      </p:sp>
      <p:sp>
        <p:nvSpPr>
          <p:cNvPr id="104452" name="Rectangle 2">
            <a:extLst>
              <a:ext uri="{FF2B5EF4-FFF2-40B4-BE49-F238E27FC236}">
                <a16:creationId xmlns:a16="http://schemas.microsoft.com/office/drawing/2014/main" id="{E1BAA403-E18B-46B5-B2B4-0BDFE63AAE81}"/>
              </a:ext>
            </a:extLst>
          </p:cNvPr>
          <p:cNvSpPr>
            <a:spLocks noGrp="1" noChangeArrowheads="1"/>
          </p:cNvSpPr>
          <p:nvPr>
            <p:ph type="title"/>
          </p:nvPr>
        </p:nvSpPr>
        <p:spPr/>
        <p:txBody>
          <a:bodyPr/>
          <a:lstStyle/>
          <a:p>
            <a:pPr eaLnBrk="1" hangingPunct="1"/>
            <a:r>
              <a:rPr lang="en-US" altLang="zh-CN">
                <a:cs typeface="Arial" panose="020B0604020202020204" pitchFamily="34" charset="0"/>
              </a:rPr>
              <a:t>An Example of Walsh-Hadamard Transform</a:t>
            </a:r>
          </a:p>
        </p:txBody>
      </p:sp>
      <p:sp>
        <p:nvSpPr>
          <p:cNvPr id="104453" name="Rectangle 3">
            <a:extLst>
              <a:ext uri="{FF2B5EF4-FFF2-40B4-BE49-F238E27FC236}">
                <a16:creationId xmlns:a16="http://schemas.microsoft.com/office/drawing/2014/main" id="{7D9425C1-3E13-47CF-A72B-53B82228C983}"/>
              </a:ext>
            </a:extLst>
          </p:cNvPr>
          <p:cNvSpPr>
            <a:spLocks noGrp="1" noChangeArrowheads="1"/>
          </p:cNvSpPr>
          <p:nvPr>
            <p:ph type="body" idx="1"/>
          </p:nvPr>
        </p:nvSpPr>
        <p:spPr/>
        <p:txBody>
          <a:bodyPr/>
          <a:lstStyle/>
          <a:p>
            <a:pPr eaLnBrk="1" hangingPunct="1"/>
            <a:r>
              <a:rPr lang="en-US" altLang="zh-CN" sz="2400">
                <a:cs typeface="Arial" panose="020B0604020202020204" pitchFamily="34" charset="0"/>
              </a:rPr>
              <a:t>W-H transform of</a:t>
            </a:r>
            <a:r>
              <a:rPr lang="zh-CN" altLang="zh-CN" sz="2400">
                <a:cs typeface="Arial" panose="020B0604020202020204" pitchFamily="34" charset="0"/>
              </a:rPr>
              <a:t> f(x,y)</a:t>
            </a:r>
            <a:r>
              <a:rPr lang="en-US" altLang="zh-CN" sz="2800">
                <a:cs typeface="Arial" panose="020B0604020202020204" pitchFamily="34" charset="0"/>
              </a:rPr>
              <a:t> </a:t>
            </a:r>
          </a:p>
        </p:txBody>
      </p:sp>
      <p:graphicFrame>
        <p:nvGraphicFramePr>
          <p:cNvPr id="104454" name="Object 4">
            <a:extLst>
              <a:ext uri="{FF2B5EF4-FFF2-40B4-BE49-F238E27FC236}">
                <a16:creationId xmlns:a16="http://schemas.microsoft.com/office/drawing/2014/main" id="{DA0D4A8D-AB8A-4B91-8905-FF7F2FE7F5AB}"/>
              </a:ext>
            </a:extLst>
          </p:cNvPr>
          <p:cNvGraphicFramePr>
            <a:graphicFrameLocks noChangeAspect="1"/>
          </p:cNvGraphicFramePr>
          <p:nvPr/>
        </p:nvGraphicFramePr>
        <p:xfrm>
          <a:off x="533400" y="3352800"/>
          <a:ext cx="5070475" cy="1644650"/>
        </p:xfrm>
        <a:graphic>
          <a:graphicData uri="http://schemas.openxmlformats.org/presentationml/2006/ole">
            <mc:AlternateContent xmlns:mc="http://schemas.openxmlformats.org/markup-compatibility/2006">
              <mc:Choice xmlns:v="urn:schemas-microsoft-com:vml" Requires="v">
                <p:oleObj spid="_x0000_s44238" r:id="rId3" imgW="2819400" imgH="914400" progId="Equation.3">
                  <p:embed/>
                </p:oleObj>
              </mc:Choice>
              <mc:Fallback>
                <p:oleObj r:id="rId3" imgW="28194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352800"/>
                        <a:ext cx="5070475" cy="1644650"/>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104455" name="Object 5">
            <a:extLst>
              <a:ext uri="{FF2B5EF4-FFF2-40B4-BE49-F238E27FC236}">
                <a16:creationId xmlns:a16="http://schemas.microsoft.com/office/drawing/2014/main" id="{D75A53B6-3FE6-471F-86F2-F3E7A3E663A7}"/>
              </a:ext>
            </a:extLst>
          </p:cNvPr>
          <p:cNvGraphicFramePr>
            <a:graphicFrameLocks noChangeAspect="1"/>
          </p:cNvGraphicFramePr>
          <p:nvPr/>
        </p:nvGraphicFramePr>
        <p:xfrm>
          <a:off x="1524000" y="1630363"/>
          <a:ext cx="5562600" cy="952500"/>
        </p:xfrm>
        <a:graphic>
          <a:graphicData uri="http://schemas.openxmlformats.org/presentationml/2006/ole">
            <mc:AlternateContent xmlns:mc="http://schemas.openxmlformats.org/markup-compatibility/2006">
              <mc:Choice xmlns:v="urn:schemas-microsoft-com:vml" Requires="v">
                <p:oleObj spid="_x0000_s44239" r:id="rId5" imgW="3033983" imgH="520474" progId="Equation.3">
                  <p:embed/>
                </p:oleObj>
              </mc:Choice>
              <mc:Fallback>
                <p:oleObj r:id="rId5" imgW="3033983" imgH="52047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630363"/>
                        <a:ext cx="5562600" cy="952500"/>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104456" name="Object 6">
            <a:extLst>
              <a:ext uri="{FF2B5EF4-FFF2-40B4-BE49-F238E27FC236}">
                <a16:creationId xmlns:a16="http://schemas.microsoft.com/office/drawing/2014/main" id="{F902FEFB-2489-4459-B6AF-0FA535A32934}"/>
              </a:ext>
            </a:extLst>
          </p:cNvPr>
          <p:cNvGraphicFramePr>
            <a:graphicFrameLocks noChangeAspect="1"/>
          </p:cNvGraphicFramePr>
          <p:nvPr/>
        </p:nvGraphicFramePr>
        <p:xfrm>
          <a:off x="5867400" y="3200400"/>
          <a:ext cx="2779713" cy="1790700"/>
        </p:xfrm>
        <a:graphic>
          <a:graphicData uri="http://schemas.openxmlformats.org/presentationml/2006/ole">
            <mc:AlternateContent xmlns:mc="http://schemas.openxmlformats.org/markup-compatibility/2006">
              <mc:Choice xmlns:v="urn:schemas-microsoft-com:vml" Requires="v">
                <p:oleObj spid="_x0000_s44240" r:id="rId7" imgW="1854200" imgH="1193800" progId="Equation.3">
                  <p:embed/>
                </p:oleObj>
              </mc:Choice>
              <mc:Fallback>
                <p:oleObj r:id="rId7" imgW="1854200" imgH="1193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3200400"/>
                        <a:ext cx="2779713" cy="1790700"/>
                      </a:xfrm>
                      <a:prstGeom prst="rect">
                        <a:avLst/>
                      </a:prstGeom>
                      <a:solidFill>
                        <a:srgbClr val="FF99CC"/>
                      </a:solidFill>
                      <a:ln w="9525">
                        <a:solidFill>
                          <a:schemeClr val="tx1"/>
                        </a:solidFill>
                        <a:miter lim="800000"/>
                        <a:headEnd/>
                        <a:tailEnd/>
                      </a:ln>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a:extLst>
              <a:ext uri="{FF2B5EF4-FFF2-40B4-BE49-F238E27FC236}">
                <a16:creationId xmlns:a16="http://schemas.microsoft.com/office/drawing/2014/main" id="{691B08C1-7ABD-4A7B-AD76-CF079086ECDF}"/>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05475" name="灯片编号占位符 5">
            <a:extLst>
              <a:ext uri="{FF2B5EF4-FFF2-40B4-BE49-F238E27FC236}">
                <a16:creationId xmlns:a16="http://schemas.microsoft.com/office/drawing/2014/main" id="{1E3AC366-8264-4445-9C42-F0DED9EAA245}"/>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92334D46-98BE-4844-BEFD-000032658223}" type="slidenum">
              <a:rPr lang="zh-CN" altLang="zh-CN" sz="1200">
                <a:solidFill>
                  <a:schemeClr val="tx1"/>
                </a:solidFill>
              </a:rPr>
              <a:pPr/>
              <a:t>91</a:t>
            </a:fld>
            <a:endParaRPr lang="zh-CN" altLang="zh-CN" sz="1200">
              <a:solidFill>
                <a:schemeClr val="tx1"/>
              </a:solidFill>
            </a:endParaRPr>
          </a:p>
        </p:txBody>
      </p:sp>
      <p:sp>
        <p:nvSpPr>
          <p:cNvPr id="105476" name="Rectangle 2">
            <a:extLst>
              <a:ext uri="{FF2B5EF4-FFF2-40B4-BE49-F238E27FC236}">
                <a16:creationId xmlns:a16="http://schemas.microsoft.com/office/drawing/2014/main" id="{036BD09B-24DC-489A-A4D9-A982D1E5B95C}"/>
              </a:ext>
            </a:extLst>
          </p:cNvPr>
          <p:cNvSpPr>
            <a:spLocks noGrp="1" noChangeArrowheads="1"/>
          </p:cNvSpPr>
          <p:nvPr>
            <p:ph type="title"/>
          </p:nvPr>
        </p:nvSpPr>
        <p:spPr/>
        <p:txBody>
          <a:bodyPr/>
          <a:lstStyle/>
          <a:p>
            <a:pPr eaLnBrk="1" hangingPunct="1"/>
            <a:r>
              <a:rPr lang="zh-CN" altLang="zh-CN"/>
              <a:t>Discrete Cosine</a:t>
            </a:r>
            <a:r>
              <a:rPr lang="en-US" altLang="zh-CN"/>
              <a:t> Transform</a:t>
            </a:r>
            <a:r>
              <a:rPr lang="zh-CN" altLang="zh-CN"/>
              <a:t> (DCT)</a:t>
            </a:r>
            <a:endParaRPr lang="en-US" altLang="zh-CN"/>
          </a:p>
        </p:txBody>
      </p:sp>
      <p:sp>
        <p:nvSpPr>
          <p:cNvPr id="105477" name="Rectangle 3">
            <a:extLst>
              <a:ext uri="{FF2B5EF4-FFF2-40B4-BE49-F238E27FC236}">
                <a16:creationId xmlns:a16="http://schemas.microsoft.com/office/drawing/2014/main" id="{D0C98BA7-DD7C-420F-B358-469080918A65}"/>
              </a:ext>
            </a:extLst>
          </p:cNvPr>
          <p:cNvSpPr>
            <a:spLocks noGrp="1" noChangeArrowheads="1"/>
          </p:cNvSpPr>
          <p:nvPr>
            <p:ph type="body" idx="1"/>
          </p:nvPr>
        </p:nvSpPr>
        <p:spPr/>
        <p:txBody>
          <a:bodyPr/>
          <a:lstStyle/>
          <a:p>
            <a:pPr eaLnBrk="1" hangingPunct="1"/>
            <a:r>
              <a:rPr lang="zh-CN" altLang="zh-CN" sz="2400" b="1">
                <a:cs typeface="Arial" panose="020B0604020202020204" pitchFamily="34" charset="0"/>
              </a:rPr>
              <a:t>二维离散余弦变换定义</a:t>
            </a:r>
            <a:r>
              <a:rPr lang="zh-CN" altLang="zh-CN" sz="2400">
                <a:cs typeface="Arial" panose="020B0604020202020204" pitchFamily="34" charset="0"/>
              </a:rPr>
              <a:t>： </a:t>
            </a:r>
          </a:p>
          <a:p>
            <a:pPr lvl="1" eaLnBrk="1" hangingPunct="1"/>
            <a:r>
              <a:rPr lang="en-US" altLang="zh-CN" sz="2000">
                <a:cs typeface="Arial" panose="020B0604020202020204" pitchFamily="34" charset="0"/>
              </a:rPr>
              <a:t>An image </a:t>
            </a:r>
            <a:r>
              <a:rPr lang="zh-CN" altLang="zh-CN" sz="2000">
                <a:cs typeface="Arial" panose="020B0604020202020204" pitchFamily="34" charset="0"/>
              </a:rPr>
              <a:t>f (x,y)</a:t>
            </a:r>
            <a:r>
              <a:rPr lang="en-US" altLang="zh-CN" sz="2000">
                <a:cs typeface="Arial" panose="020B0604020202020204" pitchFamily="34" charset="0"/>
              </a:rPr>
              <a:t> of size</a:t>
            </a:r>
            <a:r>
              <a:rPr lang="zh-CN" altLang="zh-CN" sz="2000">
                <a:cs typeface="Arial" panose="020B0604020202020204" pitchFamily="34" charset="0"/>
              </a:rPr>
              <a:t> </a:t>
            </a:r>
            <a:r>
              <a:rPr lang="zh-CN" altLang="zh-CN" sz="2000" i="1">
                <a:cs typeface="Arial" panose="020B0604020202020204" pitchFamily="34" charset="0"/>
              </a:rPr>
              <a:t>N</a:t>
            </a:r>
            <a:r>
              <a:rPr lang="en-US" altLang="zh-CN" sz="2400"/>
              <a:t>×</a:t>
            </a:r>
            <a:r>
              <a:rPr lang="zh-CN" altLang="zh-CN" sz="2000" i="1">
                <a:cs typeface="Arial" panose="020B0604020202020204" pitchFamily="34" charset="0"/>
              </a:rPr>
              <a:t>N</a:t>
            </a:r>
            <a:r>
              <a:rPr lang="zh-CN" altLang="zh-CN" sz="2000">
                <a:cs typeface="Arial" panose="020B0604020202020204" pitchFamily="34" charset="0"/>
              </a:rPr>
              <a:t> </a:t>
            </a:r>
            <a:endParaRPr lang="en-US" altLang="zh-CN" sz="2000">
              <a:cs typeface="Arial" panose="020B0604020202020204" pitchFamily="34" charset="0"/>
            </a:endParaRPr>
          </a:p>
        </p:txBody>
      </p:sp>
      <p:graphicFrame>
        <p:nvGraphicFramePr>
          <p:cNvPr id="105478" name="Object 4">
            <a:extLst>
              <a:ext uri="{FF2B5EF4-FFF2-40B4-BE49-F238E27FC236}">
                <a16:creationId xmlns:a16="http://schemas.microsoft.com/office/drawing/2014/main" id="{87DBEA32-4C0E-48CE-A180-D72627CD5C14}"/>
              </a:ext>
            </a:extLst>
          </p:cNvPr>
          <p:cNvGraphicFramePr>
            <a:graphicFrameLocks noChangeAspect="1"/>
          </p:cNvGraphicFramePr>
          <p:nvPr/>
        </p:nvGraphicFramePr>
        <p:xfrm>
          <a:off x="838200" y="2174875"/>
          <a:ext cx="8120063" cy="865188"/>
        </p:xfrm>
        <a:graphic>
          <a:graphicData uri="http://schemas.openxmlformats.org/presentationml/2006/ole">
            <mc:AlternateContent xmlns:mc="http://schemas.openxmlformats.org/markup-compatibility/2006">
              <mc:Choice xmlns:v="urn:schemas-microsoft-com:vml" Requires="v">
                <p:oleObj spid="_x0000_s45194" r:id="rId4" imgW="4036848" imgH="431613" progId="Equation.3">
                  <p:embed/>
                </p:oleObj>
              </mc:Choice>
              <mc:Fallback>
                <p:oleObj r:id="rId4" imgW="4036848"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174875"/>
                        <a:ext cx="8120063" cy="865188"/>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105479" name="Object 5">
            <a:extLst>
              <a:ext uri="{FF2B5EF4-FFF2-40B4-BE49-F238E27FC236}">
                <a16:creationId xmlns:a16="http://schemas.microsoft.com/office/drawing/2014/main" id="{A91FDD99-6A9A-44EB-A6A4-B87E4025ED0C}"/>
              </a:ext>
            </a:extLst>
          </p:cNvPr>
          <p:cNvGraphicFramePr>
            <a:graphicFrameLocks noChangeAspect="1"/>
          </p:cNvGraphicFramePr>
          <p:nvPr/>
        </p:nvGraphicFramePr>
        <p:xfrm>
          <a:off x="838200" y="3165475"/>
          <a:ext cx="5257800" cy="1728788"/>
        </p:xfrm>
        <a:graphic>
          <a:graphicData uri="http://schemas.openxmlformats.org/presentationml/2006/ole">
            <mc:AlternateContent xmlns:mc="http://schemas.openxmlformats.org/markup-compatibility/2006">
              <mc:Choice xmlns:v="urn:schemas-microsoft-com:vml" Requires="v">
                <p:oleObj spid="_x0000_s45195" r:id="rId6" imgW="2615065" imgH="863225" progId="Equation.3">
                  <p:embed/>
                </p:oleObj>
              </mc:Choice>
              <mc:Fallback>
                <p:oleObj r:id="rId6" imgW="2615065" imgH="863225"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165475"/>
                        <a:ext cx="5257800" cy="1728788"/>
                      </a:xfrm>
                      <a:prstGeom prst="rect">
                        <a:avLst/>
                      </a:prstGeom>
                      <a:solidFill>
                        <a:srgbClr val="CCFFCC"/>
                      </a:solidFill>
                      <a:ln w="9525">
                        <a:solidFill>
                          <a:schemeClr val="tx1"/>
                        </a:solidFill>
                        <a:miter lim="800000"/>
                        <a:headEnd/>
                        <a:tailEnd/>
                      </a:ln>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日期占位符 3">
            <a:extLst>
              <a:ext uri="{FF2B5EF4-FFF2-40B4-BE49-F238E27FC236}">
                <a16:creationId xmlns:a16="http://schemas.microsoft.com/office/drawing/2014/main" id="{538CF9D6-1B7B-4455-9AF9-C82CDF5919D4}"/>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06499" name="灯片编号占位符 5">
            <a:extLst>
              <a:ext uri="{FF2B5EF4-FFF2-40B4-BE49-F238E27FC236}">
                <a16:creationId xmlns:a16="http://schemas.microsoft.com/office/drawing/2014/main" id="{6BF836AF-C7E4-494A-86E0-4AD43B2179DA}"/>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FD55036C-6048-49BE-B754-7CEBFDF1B24A}" type="slidenum">
              <a:rPr lang="zh-CN" altLang="zh-CN" sz="1200">
                <a:solidFill>
                  <a:schemeClr val="tx1"/>
                </a:solidFill>
              </a:rPr>
              <a:pPr/>
              <a:t>92</a:t>
            </a:fld>
            <a:endParaRPr lang="zh-CN" altLang="zh-CN" sz="1200">
              <a:solidFill>
                <a:schemeClr val="tx1"/>
              </a:solidFill>
            </a:endParaRPr>
          </a:p>
        </p:txBody>
      </p:sp>
      <p:pic>
        <p:nvPicPr>
          <p:cNvPr id="106500" name="Picture 2">
            <a:extLst>
              <a:ext uri="{FF2B5EF4-FFF2-40B4-BE49-F238E27FC236}">
                <a16:creationId xmlns:a16="http://schemas.microsoft.com/office/drawing/2014/main" id="{68F1894D-8E2B-48BD-B69B-6AD8CDF61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23938"/>
            <a:ext cx="8153400" cy="523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1" name="Rectangle 3">
            <a:extLst>
              <a:ext uri="{FF2B5EF4-FFF2-40B4-BE49-F238E27FC236}">
                <a16:creationId xmlns:a16="http://schemas.microsoft.com/office/drawing/2014/main" id="{3CC07FDE-DF96-4B71-9B16-95944C8A9EB6}"/>
              </a:ext>
            </a:extLst>
          </p:cNvPr>
          <p:cNvSpPr>
            <a:spLocks noGrp="1" noChangeArrowheads="1"/>
          </p:cNvSpPr>
          <p:nvPr>
            <p:ph type="title"/>
          </p:nvPr>
        </p:nvSpPr>
        <p:spPr/>
        <p:txBody>
          <a:bodyPr/>
          <a:lstStyle/>
          <a:p>
            <a:pPr eaLnBrk="1" hangingPunct="1"/>
            <a:r>
              <a:rPr lang="zh-CN" altLang="zh-CN" b="0">
                <a:solidFill>
                  <a:srgbClr val="800000"/>
                </a:solidFill>
              </a:rPr>
              <a:t>DCT变换的核函数，</a:t>
            </a:r>
            <a:r>
              <a:rPr lang="zh-CN" altLang="zh-CN" b="0" i="1">
                <a:solidFill>
                  <a:srgbClr val="800000"/>
                </a:solidFill>
              </a:rPr>
              <a:t>N</a:t>
            </a:r>
            <a:r>
              <a:rPr lang="zh-CN" altLang="zh-CN" b="0">
                <a:solidFill>
                  <a:srgbClr val="800000"/>
                </a:solidFill>
              </a:rPr>
              <a:t>=4</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3">
            <a:extLst>
              <a:ext uri="{FF2B5EF4-FFF2-40B4-BE49-F238E27FC236}">
                <a16:creationId xmlns:a16="http://schemas.microsoft.com/office/drawing/2014/main" id="{E2EC72F5-21F5-4968-A2C9-F6447086F111}"/>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07523" name="灯片编号占位符 5">
            <a:extLst>
              <a:ext uri="{FF2B5EF4-FFF2-40B4-BE49-F238E27FC236}">
                <a16:creationId xmlns:a16="http://schemas.microsoft.com/office/drawing/2014/main" id="{EC26FAFF-9367-40E6-B762-13840582F61F}"/>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8696AF66-1094-4D39-A999-067448E10C32}" type="slidenum">
              <a:rPr lang="zh-CN" altLang="zh-CN" sz="1200">
                <a:solidFill>
                  <a:schemeClr val="tx1"/>
                </a:solidFill>
              </a:rPr>
              <a:pPr/>
              <a:t>93</a:t>
            </a:fld>
            <a:endParaRPr lang="zh-CN" altLang="zh-CN" sz="1200">
              <a:solidFill>
                <a:schemeClr val="tx1"/>
              </a:solidFill>
            </a:endParaRPr>
          </a:p>
        </p:txBody>
      </p:sp>
      <p:sp>
        <p:nvSpPr>
          <p:cNvPr id="107524" name="Rectangle 2">
            <a:extLst>
              <a:ext uri="{FF2B5EF4-FFF2-40B4-BE49-F238E27FC236}">
                <a16:creationId xmlns:a16="http://schemas.microsoft.com/office/drawing/2014/main" id="{453067BD-7CAD-4120-BB07-97D60E0F672C}"/>
              </a:ext>
            </a:extLst>
          </p:cNvPr>
          <p:cNvSpPr>
            <a:spLocks noGrp="1" noChangeArrowheads="1"/>
          </p:cNvSpPr>
          <p:nvPr>
            <p:ph type="title"/>
          </p:nvPr>
        </p:nvSpPr>
        <p:spPr/>
        <p:txBody>
          <a:bodyPr/>
          <a:lstStyle/>
          <a:p>
            <a:pPr eaLnBrk="1" hangingPunct="1"/>
            <a:r>
              <a:rPr lang="en-US" altLang="zh-CN">
                <a:cs typeface="Arial" panose="020B0604020202020204" pitchFamily="34" charset="0"/>
              </a:rPr>
              <a:t>Inverse </a:t>
            </a:r>
            <a:r>
              <a:rPr lang="zh-CN" altLang="zh-CN"/>
              <a:t>Discrete </a:t>
            </a:r>
            <a:r>
              <a:rPr lang="en-US" altLang="zh-CN"/>
              <a:t>Cosine Transform</a:t>
            </a:r>
          </a:p>
        </p:txBody>
      </p:sp>
      <p:sp>
        <p:nvSpPr>
          <p:cNvPr id="107525" name="Rectangle 3">
            <a:extLst>
              <a:ext uri="{FF2B5EF4-FFF2-40B4-BE49-F238E27FC236}">
                <a16:creationId xmlns:a16="http://schemas.microsoft.com/office/drawing/2014/main" id="{89C08571-2C45-4CEC-805E-C5FC1569D71A}"/>
              </a:ext>
            </a:extLst>
          </p:cNvPr>
          <p:cNvSpPr>
            <a:spLocks noGrp="1" noChangeArrowheads="1"/>
          </p:cNvSpPr>
          <p:nvPr>
            <p:ph type="body" idx="1"/>
          </p:nvPr>
        </p:nvSpPr>
        <p:spPr/>
        <p:txBody>
          <a:bodyPr/>
          <a:lstStyle/>
          <a:p>
            <a:pPr eaLnBrk="1" hangingPunct="1"/>
            <a:r>
              <a:rPr lang="en-US" altLang="zh-CN">
                <a:cs typeface="Arial" panose="020B0604020202020204" pitchFamily="34" charset="0"/>
              </a:rPr>
              <a:t>An image </a:t>
            </a:r>
            <a:r>
              <a:rPr lang="zh-CN" altLang="zh-CN" i="1">
                <a:cs typeface="Arial" panose="020B0604020202020204" pitchFamily="34" charset="0"/>
              </a:rPr>
              <a:t>f</a:t>
            </a:r>
            <a:r>
              <a:rPr lang="zh-CN" altLang="zh-CN">
                <a:cs typeface="Arial" panose="020B0604020202020204" pitchFamily="34" charset="0"/>
              </a:rPr>
              <a:t>(</a:t>
            </a:r>
            <a:r>
              <a:rPr lang="zh-CN" altLang="zh-CN" i="1">
                <a:cs typeface="Arial" panose="020B0604020202020204" pitchFamily="34" charset="0"/>
              </a:rPr>
              <a:t>x</a:t>
            </a:r>
            <a:r>
              <a:rPr lang="zh-CN" altLang="zh-CN">
                <a:cs typeface="Arial" panose="020B0604020202020204" pitchFamily="34" charset="0"/>
              </a:rPr>
              <a:t>, </a:t>
            </a:r>
            <a:r>
              <a:rPr lang="zh-CN" altLang="zh-CN" i="1">
                <a:cs typeface="Arial" panose="020B0604020202020204" pitchFamily="34" charset="0"/>
              </a:rPr>
              <a:t>y</a:t>
            </a:r>
            <a:r>
              <a:rPr lang="zh-CN" altLang="zh-CN">
                <a:cs typeface="Arial" panose="020B0604020202020204" pitchFamily="34" charset="0"/>
              </a:rPr>
              <a:t>) </a:t>
            </a:r>
            <a:r>
              <a:rPr lang="en-US" altLang="zh-CN">
                <a:cs typeface="Arial" panose="020B0604020202020204" pitchFamily="34" charset="0"/>
              </a:rPr>
              <a:t>of size </a:t>
            </a:r>
            <a:r>
              <a:rPr lang="zh-CN" altLang="zh-CN" i="1">
                <a:cs typeface="Arial" panose="020B0604020202020204" pitchFamily="34" charset="0"/>
              </a:rPr>
              <a:t>N</a:t>
            </a:r>
            <a:r>
              <a:rPr lang="en-US" altLang="zh-CN" sz="2400"/>
              <a:t>×</a:t>
            </a:r>
            <a:r>
              <a:rPr lang="zh-CN" altLang="zh-CN" i="1">
                <a:cs typeface="Arial" panose="020B0604020202020204" pitchFamily="34" charset="0"/>
              </a:rPr>
              <a:t>N</a:t>
            </a:r>
            <a:r>
              <a:rPr lang="en-US" altLang="zh-CN">
                <a:cs typeface="Arial" panose="020B0604020202020204" pitchFamily="34" charset="0"/>
              </a:rPr>
              <a:t> </a:t>
            </a:r>
            <a:br>
              <a:rPr lang="en-US" altLang="zh-CN">
                <a:cs typeface="Arial" panose="020B0604020202020204" pitchFamily="34" charset="0"/>
              </a:rPr>
            </a:br>
            <a:endParaRPr lang="en-US" altLang="zh-CN">
              <a:cs typeface="Arial" panose="020B0604020202020204" pitchFamily="34" charset="0"/>
            </a:endParaRPr>
          </a:p>
        </p:txBody>
      </p:sp>
      <p:graphicFrame>
        <p:nvGraphicFramePr>
          <p:cNvPr id="107526" name="Object 4">
            <a:extLst>
              <a:ext uri="{FF2B5EF4-FFF2-40B4-BE49-F238E27FC236}">
                <a16:creationId xmlns:a16="http://schemas.microsoft.com/office/drawing/2014/main" id="{61AE810E-7DCC-43DB-9703-78539C42B0B0}"/>
              </a:ext>
            </a:extLst>
          </p:cNvPr>
          <p:cNvGraphicFramePr>
            <a:graphicFrameLocks noChangeAspect="1"/>
          </p:cNvGraphicFramePr>
          <p:nvPr/>
        </p:nvGraphicFramePr>
        <p:xfrm>
          <a:off x="914400" y="1676400"/>
          <a:ext cx="7858125" cy="841375"/>
        </p:xfrm>
        <a:graphic>
          <a:graphicData uri="http://schemas.openxmlformats.org/presentationml/2006/ole">
            <mc:AlternateContent xmlns:mc="http://schemas.openxmlformats.org/markup-compatibility/2006">
              <mc:Choice xmlns:v="urn:schemas-microsoft-com:vml" Requires="v">
                <p:oleObj spid="_x0000_s46286" r:id="rId3" imgW="4024153" imgH="431613" progId="Equation.3">
                  <p:embed/>
                </p:oleObj>
              </mc:Choice>
              <mc:Fallback>
                <p:oleObj r:id="rId3" imgW="4024153"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76400"/>
                        <a:ext cx="7858125" cy="841375"/>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107527" name="Object 5">
            <a:extLst>
              <a:ext uri="{FF2B5EF4-FFF2-40B4-BE49-F238E27FC236}">
                <a16:creationId xmlns:a16="http://schemas.microsoft.com/office/drawing/2014/main" id="{6A288B4D-57B0-4F35-9B61-6046959E9C96}"/>
              </a:ext>
            </a:extLst>
          </p:cNvPr>
          <p:cNvGraphicFramePr>
            <a:graphicFrameLocks noChangeAspect="1"/>
          </p:cNvGraphicFramePr>
          <p:nvPr/>
        </p:nvGraphicFramePr>
        <p:xfrm>
          <a:off x="914400" y="2590800"/>
          <a:ext cx="5257800" cy="1682750"/>
        </p:xfrm>
        <a:graphic>
          <a:graphicData uri="http://schemas.openxmlformats.org/presentationml/2006/ole">
            <mc:AlternateContent xmlns:mc="http://schemas.openxmlformats.org/markup-compatibility/2006">
              <mc:Choice xmlns:v="urn:schemas-microsoft-com:vml" Requires="v">
                <p:oleObj spid="_x0000_s46287" r:id="rId5" imgW="2691232" imgH="863225" progId="Equation.3">
                  <p:embed/>
                </p:oleObj>
              </mc:Choice>
              <mc:Fallback>
                <p:oleObj r:id="rId5" imgW="2691232" imgH="86322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590800"/>
                        <a:ext cx="5257800" cy="1682750"/>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107528" name="Object 6">
            <a:extLst>
              <a:ext uri="{FF2B5EF4-FFF2-40B4-BE49-F238E27FC236}">
                <a16:creationId xmlns:a16="http://schemas.microsoft.com/office/drawing/2014/main" id="{81698A94-3D89-418E-8464-CAF458495C3B}"/>
              </a:ext>
            </a:extLst>
          </p:cNvPr>
          <p:cNvGraphicFramePr>
            <a:graphicFrameLocks noChangeAspect="1"/>
          </p:cNvGraphicFramePr>
          <p:nvPr/>
        </p:nvGraphicFramePr>
        <p:xfrm>
          <a:off x="914400" y="4800600"/>
          <a:ext cx="7315200" cy="779463"/>
        </p:xfrm>
        <a:graphic>
          <a:graphicData uri="http://schemas.openxmlformats.org/presentationml/2006/ole">
            <mc:AlternateContent xmlns:mc="http://schemas.openxmlformats.org/markup-compatibility/2006">
              <mc:Choice xmlns:v="urn:schemas-microsoft-com:vml" Requires="v">
                <p:oleObj spid="_x0000_s46288" r:id="rId7" imgW="4036848" imgH="431613" progId="Equation.3">
                  <p:embed/>
                </p:oleObj>
              </mc:Choice>
              <mc:Fallback>
                <p:oleObj r:id="rId7" imgW="4036848" imgH="43161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800600"/>
                        <a:ext cx="7315200" cy="779463"/>
                      </a:xfrm>
                      <a:prstGeom prst="rect">
                        <a:avLst/>
                      </a:prstGeom>
                      <a:solidFill>
                        <a:srgbClr val="CCFFFF"/>
                      </a:solidFill>
                      <a:ln w="9525">
                        <a:solidFill>
                          <a:schemeClr val="tx1"/>
                        </a:solidFill>
                        <a:miter lim="800000"/>
                        <a:headEnd/>
                        <a:tailEnd/>
                      </a:ln>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日期占位符 3">
            <a:extLst>
              <a:ext uri="{FF2B5EF4-FFF2-40B4-BE49-F238E27FC236}">
                <a16:creationId xmlns:a16="http://schemas.microsoft.com/office/drawing/2014/main" id="{ABB5E7C2-E970-4C1C-B33D-F3FCB0ECE31D}"/>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08547" name="灯片编号占位符 5">
            <a:extLst>
              <a:ext uri="{FF2B5EF4-FFF2-40B4-BE49-F238E27FC236}">
                <a16:creationId xmlns:a16="http://schemas.microsoft.com/office/drawing/2014/main" id="{487A5EE4-A0BB-45E8-B6B5-685F37BEDE47}"/>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FB1902B4-A0DE-47A9-A982-959B9ABDAE07}" type="slidenum">
              <a:rPr lang="zh-CN" altLang="zh-CN" sz="1200">
                <a:solidFill>
                  <a:schemeClr val="tx1"/>
                </a:solidFill>
              </a:rPr>
              <a:pPr/>
              <a:t>94</a:t>
            </a:fld>
            <a:endParaRPr lang="zh-CN" altLang="zh-CN" sz="1200">
              <a:solidFill>
                <a:schemeClr val="tx1"/>
              </a:solidFill>
            </a:endParaRPr>
          </a:p>
        </p:txBody>
      </p:sp>
      <p:sp>
        <p:nvSpPr>
          <p:cNvPr id="108548" name="Rectangle 2">
            <a:extLst>
              <a:ext uri="{FF2B5EF4-FFF2-40B4-BE49-F238E27FC236}">
                <a16:creationId xmlns:a16="http://schemas.microsoft.com/office/drawing/2014/main" id="{93F51F76-1585-4F81-81A6-25C8E26C3B8A}"/>
              </a:ext>
            </a:extLst>
          </p:cNvPr>
          <p:cNvSpPr>
            <a:spLocks noGrp="1" noChangeArrowheads="1"/>
          </p:cNvSpPr>
          <p:nvPr>
            <p:ph type="title"/>
          </p:nvPr>
        </p:nvSpPr>
        <p:spPr/>
        <p:txBody>
          <a:bodyPr/>
          <a:lstStyle/>
          <a:p>
            <a:pPr eaLnBrk="1" hangingPunct="1"/>
            <a:r>
              <a:rPr lang="en-US" altLang="zh-CN"/>
              <a:t>An Example of </a:t>
            </a:r>
            <a:r>
              <a:rPr lang="zh-CN" altLang="zh-CN"/>
              <a:t>Discrete </a:t>
            </a:r>
            <a:r>
              <a:rPr lang="en-US" altLang="zh-CN"/>
              <a:t>Cosine Transform</a:t>
            </a:r>
          </a:p>
        </p:txBody>
      </p:sp>
      <p:sp>
        <p:nvSpPr>
          <p:cNvPr id="108549" name="Rectangle 3">
            <a:extLst>
              <a:ext uri="{FF2B5EF4-FFF2-40B4-BE49-F238E27FC236}">
                <a16:creationId xmlns:a16="http://schemas.microsoft.com/office/drawing/2014/main" id="{92C93910-3786-449E-9A58-19A22826E0DE}"/>
              </a:ext>
            </a:extLst>
          </p:cNvPr>
          <p:cNvSpPr>
            <a:spLocks noGrp="1" noChangeArrowheads="1"/>
          </p:cNvSpPr>
          <p:nvPr>
            <p:ph type="body" idx="1"/>
          </p:nvPr>
        </p:nvSpPr>
        <p:spPr/>
        <p:txBody>
          <a:bodyPr/>
          <a:lstStyle/>
          <a:p>
            <a:pPr eaLnBrk="1" hangingPunct="1"/>
            <a:r>
              <a:rPr lang="en-US" altLang="zh-CN" sz="2400">
                <a:cs typeface="Arial" panose="020B0604020202020204" pitchFamily="34" charset="0"/>
              </a:rPr>
              <a:t>An image f(x,y) of size 4</a:t>
            </a:r>
            <a:r>
              <a:rPr lang="en-US" altLang="zh-CN" sz="2400"/>
              <a:t>×4</a:t>
            </a:r>
            <a:r>
              <a:rPr lang="en-US" altLang="zh-CN" sz="2400">
                <a:cs typeface="Arial" panose="020B0604020202020204" pitchFamily="34" charset="0"/>
              </a:rPr>
              <a:t> </a:t>
            </a:r>
          </a:p>
        </p:txBody>
      </p:sp>
      <p:graphicFrame>
        <p:nvGraphicFramePr>
          <p:cNvPr id="108550" name="Object 4">
            <a:extLst>
              <a:ext uri="{FF2B5EF4-FFF2-40B4-BE49-F238E27FC236}">
                <a16:creationId xmlns:a16="http://schemas.microsoft.com/office/drawing/2014/main" id="{568CEE39-924C-4ADE-85BD-D13147BA1DD9}"/>
              </a:ext>
            </a:extLst>
          </p:cNvPr>
          <p:cNvGraphicFramePr>
            <a:graphicFrameLocks noChangeAspect="1"/>
          </p:cNvGraphicFramePr>
          <p:nvPr/>
        </p:nvGraphicFramePr>
        <p:xfrm>
          <a:off x="3962400" y="2209800"/>
          <a:ext cx="3503613" cy="1828800"/>
        </p:xfrm>
        <a:graphic>
          <a:graphicData uri="http://schemas.openxmlformats.org/presentationml/2006/ole">
            <mc:AlternateContent xmlns:mc="http://schemas.openxmlformats.org/markup-compatibility/2006">
              <mc:Choice xmlns:v="urn:schemas-microsoft-com:vml" Requires="v">
                <p:oleObj spid="_x0000_s47242" r:id="rId3" imgW="1753361" imgH="914797" progId="Equation.3">
                  <p:embed/>
                </p:oleObj>
              </mc:Choice>
              <mc:Fallback>
                <p:oleObj r:id="rId3" imgW="1753361" imgH="91479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209800"/>
                        <a:ext cx="3503613" cy="1828800"/>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108551" name="Object 5">
            <a:extLst>
              <a:ext uri="{FF2B5EF4-FFF2-40B4-BE49-F238E27FC236}">
                <a16:creationId xmlns:a16="http://schemas.microsoft.com/office/drawing/2014/main" id="{9724C3FF-BDC5-4466-81D4-ED05257A5BB1}"/>
              </a:ext>
            </a:extLst>
          </p:cNvPr>
          <p:cNvGraphicFramePr>
            <a:graphicFrameLocks noChangeAspect="1"/>
          </p:cNvGraphicFramePr>
          <p:nvPr/>
        </p:nvGraphicFramePr>
        <p:xfrm>
          <a:off x="1676400" y="2209800"/>
          <a:ext cx="1828800" cy="1828800"/>
        </p:xfrm>
        <a:graphic>
          <a:graphicData uri="http://schemas.openxmlformats.org/presentationml/2006/ole">
            <mc:AlternateContent xmlns:mc="http://schemas.openxmlformats.org/markup-compatibility/2006">
              <mc:Choice xmlns:v="urn:schemas-microsoft-com:vml" Requires="v">
                <p:oleObj spid="_x0000_s47243" r:id="rId5" imgW="914797" imgH="914797" progId="Equation.3">
                  <p:embed/>
                </p:oleObj>
              </mc:Choice>
              <mc:Fallback>
                <p:oleObj r:id="rId5" imgW="914797" imgH="91479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209800"/>
                        <a:ext cx="1828800" cy="1828800"/>
                      </a:xfrm>
                      <a:prstGeom prst="rect">
                        <a:avLst/>
                      </a:prstGeom>
                      <a:solidFill>
                        <a:srgbClr val="FFCC99"/>
                      </a:solidFill>
                      <a:ln w="9525">
                        <a:solidFill>
                          <a:schemeClr val="tx1"/>
                        </a:solidFill>
                        <a:miter lim="800000"/>
                        <a:headEnd/>
                        <a:tailEnd/>
                      </a:ln>
                    </p:spPr>
                  </p:pic>
                </p:oleObj>
              </mc:Fallback>
            </mc:AlternateContent>
          </a:graphicData>
        </a:graphic>
      </p:graphicFrame>
      <p:sp>
        <p:nvSpPr>
          <p:cNvPr id="108552" name="Rectangle 6">
            <a:extLst>
              <a:ext uri="{FF2B5EF4-FFF2-40B4-BE49-F238E27FC236}">
                <a16:creationId xmlns:a16="http://schemas.microsoft.com/office/drawing/2014/main" id="{8E6BA26F-359D-4BC3-8D84-E9BA7A1673E3}"/>
              </a:ext>
            </a:extLst>
          </p:cNvPr>
          <p:cNvSpPr>
            <a:spLocks noChangeArrowheads="1"/>
          </p:cNvSpPr>
          <p:nvPr/>
        </p:nvSpPr>
        <p:spPr bwMode="auto">
          <a:xfrm>
            <a:off x="4953000" y="4267200"/>
            <a:ext cx="1600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a:solidFill>
                  <a:schemeClr val="tx1"/>
                </a:solidFill>
                <a:latin typeface="Tahoma" panose="020B0604030504040204" pitchFamily="34" charset="0"/>
                <a:ea typeface="PMingLiU" panose="02020500000000000000" pitchFamily="18" charset="-120"/>
              </a:rPr>
              <a:t>Coordinates</a:t>
            </a:r>
          </a:p>
        </p:txBody>
      </p:sp>
      <p:sp>
        <p:nvSpPr>
          <p:cNvPr id="108553" name="Rectangle 7">
            <a:extLst>
              <a:ext uri="{FF2B5EF4-FFF2-40B4-BE49-F238E27FC236}">
                <a16:creationId xmlns:a16="http://schemas.microsoft.com/office/drawing/2014/main" id="{B508B275-D80C-439C-8192-60A7DF51D010}"/>
              </a:ext>
            </a:extLst>
          </p:cNvPr>
          <p:cNvSpPr>
            <a:spLocks noChangeArrowheads="1"/>
          </p:cNvSpPr>
          <p:nvPr/>
        </p:nvSpPr>
        <p:spPr bwMode="auto">
          <a:xfrm>
            <a:off x="1828800" y="4267200"/>
            <a:ext cx="15240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a:solidFill>
                  <a:schemeClr val="tx1"/>
                </a:solidFill>
                <a:latin typeface="Tahoma" panose="020B0604030504040204" pitchFamily="34" charset="0"/>
                <a:ea typeface="PMingLiU" panose="02020500000000000000" pitchFamily="18" charset="-120"/>
              </a:rPr>
              <a:t>Pixel values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3">
            <a:extLst>
              <a:ext uri="{FF2B5EF4-FFF2-40B4-BE49-F238E27FC236}">
                <a16:creationId xmlns:a16="http://schemas.microsoft.com/office/drawing/2014/main" id="{98AA1C4E-A42C-4472-878A-4CAB5C1824A3}"/>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09571" name="灯片编号占位符 5">
            <a:extLst>
              <a:ext uri="{FF2B5EF4-FFF2-40B4-BE49-F238E27FC236}">
                <a16:creationId xmlns:a16="http://schemas.microsoft.com/office/drawing/2014/main" id="{8EF2D275-2C99-4928-BF96-F35B4B98B392}"/>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0EDD0957-474A-4D8E-AC9E-B6D0DD5FB0A2}" type="slidenum">
              <a:rPr lang="zh-CN" altLang="zh-CN" sz="1200">
                <a:solidFill>
                  <a:schemeClr val="tx1"/>
                </a:solidFill>
              </a:rPr>
              <a:pPr/>
              <a:t>95</a:t>
            </a:fld>
            <a:endParaRPr lang="zh-CN" altLang="zh-CN" sz="1200">
              <a:solidFill>
                <a:schemeClr val="tx1"/>
              </a:solidFill>
            </a:endParaRPr>
          </a:p>
        </p:txBody>
      </p:sp>
      <p:sp>
        <p:nvSpPr>
          <p:cNvPr id="109572" name="Rectangle 2">
            <a:extLst>
              <a:ext uri="{FF2B5EF4-FFF2-40B4-BE49-F238E27FC236}">
                <a16:creationId xmlns:a16="http://schemas.microsoft.com/office/drawing/2014/main" id="{6B3CDCD1-84E2-4A5D-840D-0408B5D57BC6}"/>
              </a:ext>
            </a:extLst>
          </p:cNvPr>
          <p:cNvSpPr>
            <a:spLocks noGrp="1" noChangeArrowheads="1"/>
          </p:cNvSpPr>
          <p:nvPr>
            <p:ph type="title"/>
          </p:nvPr>
        </p:nvSpPr>
        <p:spPr/>
        <p:txBody>
          <a:bodyPr/>
          <a:lstStyle/>
          <a:p>
            <a:pPr eaLnBrk="1" hangingPunct="1"/>
            <a:r>
              <a:rPr lang="en-US" altLang="zh-CN"/>
              <a:t>An Example of</a:t>
            </a:r>
            <a:r>
              <a:rPr lang="zh-CN" altLang="zh-CN"/>
              <a:t> </a:t>
            </a:r>
            <a:r>
              <a:rPr lang="en-US" altLang="zh-CN"/>
              <a:t>Cosine Transform</a:t>
            </a:r>
          </a:p>
        </p:txBody>
      </p:sp>
      <p:sp>
        <p:nvSpPr>
          <p:cNvPr id="109573" name="Rectangle 3">
            <a:extLst>
              <a:ext uri="{FF2B5EF4-FFF2-40B4-BE49-F238E27FC236}">
                <a16:creationId xmlns:a16="http://schemas.microsoft.com/office/drawing/2014/main" id="{D49ABD7A-143D-4F8C-91EC-2C4AC634D591}"/>
              </a:ext>
            </a:extLst>
          </p:cNvPr>
          <p:cNvSpPr>
            <a:spLocks noGrp="1" noChangeArrowheads="1"/>
          </p:cNvSpPr>
          <p:nvPr>
            <p:ph type="body" idx="1"/>
          </p:nvPr>
        </p:nvSpPr>
        <p:spPr/>
        <p:txBody>
          <a:bodyPr/>
          <a:lstStyle/>
          <a:p>
            <a:pPr eaLnBrk="1" hangingPunct="1"/>
            <a:r>
              <a:rPr lang="en-US" altLang="zh-CN">
                <a:cs typeface="Arial" panose="020B0604020202020204" pitchFamily="34" charset="0"/>
              </a:rPr>
              <a:t>Kernel images</a:t>
            </a:r>
          </a:p>
        </p:txBody>
      </p:sp>
      <p:graphicFrame>
        <p:nvGraphicFramePr>
          <p:cNvPr id="109574" name="Object 4">
            <a:extLst>
              <a:ext uri="{FF2B5EF4-FFF2-40B4-BE49-F238E27FC236}">
                <a16:creationId xmlns:a16="http://schemas.microsoft.com/office/drawing/2014/main" id="{D82E4EB5-7177-4635-9819-42BD06749FCE}"/>
              </a:ext>
            </a:extLst>
          </p:cNvPr>
          <p:cNvGraphicFramePr>
            <a:graphicFrameLocks noChangeAspect="1"/>
          </p:cNvGraphicFramePr>
          <p:nvPr/>
        </p:nvGraphicFramePr>
        <p:xfrm>
          <a:off x="457200" y="1828800"/>
          <a:ext cx="1200150" cy="1371600"/>
        </p:xfrm>
        <a:graphic>
          <a:graphicData uri="http://schemas.openxmlformats.org/presentationml/2006/ole">
            <mc:AlternateContent xmlns:mc="http://schemas.openxmlformats.org/markup-compatibility/2006">
              <mc:Choice xmlns:v="urn:schemas-microsoft-com:vml" Requires="v">
                <p:oleObj spid="_x0000_s49014" r:id="rId3" imgW="800100" imgH="914400" progId="Equation.3">
                  <p:embed/>
                </p:oleObj>
              </mc:Choice>
              <mc:Fallback>
                <p:oleObj r:id="rId3" imgW="8001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828800"/>
                        <a:ext cx="12001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5" name="Object 5">
            <a:extLst>
              <a:ext uri="{FF2B5EF4-FFF2-40B4-BE49-F238E27FC236}">
                <a16:creationId xmlns:a16="http://schemas.microsoft.com/office/drawing/2014/main" id="{2EC9A2E4-9419-4E54-89EF-B8286B1C1CEB}"/>
              </a:ext>
            </a:extLst>
          </p:cNvPr>
          <p:cNvGraphicFramePr>
            <a:graphicFrameLocks noChangeAspect="1"/>
          </p:cNvGraphicFramePr>
          <p:nvPr/>
        </p:nvGraphicFramePr>
        <p:xfrm>
          <a:off x="2133600" y="1828800"/>
          <a:ext cx="3275013" cy="1371600"/>
        </p:xfrm>
        <a:graphic>
          <a:graphicData uri="http://schemas.openxmlformats.org/presentationml/2006/ole">
            <mc:AlternateContent xmlns:mc="http://schemas.openxmlformats.org/markup-compatibility/2006">
              <mc:Choice xmlns:v="urn:schemas-microsoft-com:vml" Requires="v">
                <p:oleObj spid="_x0000_s49015" r:id="rId5" imgW="2184400" imgH="914400" progId="Equation.3">
                  <p:embed/>
                </p:oleObj>
              </mc:Choice>
              <mc:Fallback>
                <p:oleObj r:id="rId5" imgW="2184400" imgH="914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828800"/>
                        <a:ext cx="32750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6" name="Object 6">
            <a:extLst>
              <a:ext uri="{FF2B5EF4-FFF2-40B4-BE49-F238E27FC236}">
                <a16:creationId xmlns:a16="http://schemas.microsoft.com/office/drawing/2014/main" id="{6AE766F5-59D4-4D20-9F5D-AC8AE190B754}"/>
              </a:ext>
            </a:extLst>
          </p:cNvPr>
          <p:cNvGraphicFramePr>
            <a:graphicFrameLocks noChangeAspect="1"/>
          </p:cNvGraphicFramePr>
          <p:nvPr/>
        </p:nvGraphicFramePr>
        <p:xfrm>
          <a:off x="457200" y="3657600"/>
          <a:ext cx="3313113" cy="1371600"/>
        </p:xfrm>
        <a:graphic>
          <a:graphicData uri="http://schemas.openxmlformats.org/presentationml/2006/ole">
            <mc:AlternateContent xmlns:mc="http://schemas.openxmlformats.org/markup-compatibility/2006">
              <mc:Choice xmlns:v="urn:schemas-microsoft-com:vml" Requires="v">
                <p:oleObj spid="_x0000_s49016" r:id="rId7" imgW="2209800" imgH="914400" progId="Equation.3">
                  <p:embed/>
                </p:oleObj>
              </mc:Choice>
              <mc:Fallback>
                <p:oleObj r:id="rId7" imgW="2209800" imgH="914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657600"/>
                        <a:ext cx="33131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7" name="Object 7">
            <a:extLst>
              <a:ext uri="{FF2B5EF4-FFF2-40B4-BE49-F238E27FC236}">
                <a16:creationId xmlns:a16="http://schemas.microsoft.com/office/drawing/2014/main" id="{C9E69D97-0EAC-4DAC-99BE-F81E05EC0B69}"/>
              </a:ext>
            </a:extLst>
          </p:cNvPr>
          <p:cNvGraphicFramePr>
            <a:graphicFrameLocks noChangeAspect="1"/>
          </p:cNvGraphicFramePr>
          <p:nvPr/>
        </p:nvGraphicFramePr>
        <p:xfrm>
          <a:off x="533400" y="3276600"/>
          <a:ext cx="1047750" cy="304800"/>
        </p:xfrm>
        <a:graphic>
          <a:graphicData uri="http://schemas.openxmlformats.org/presentationml/2006/ole">
            <mc:AlternateContent xmlns:mc="http://schemas.openxmlformats.org/markup-compatibility/2006">
              <mc:Choice xmlns:v="urn:schemas-microsoft-com:vml" Requires="v">
                <p:oleObj spid="_x0000_s49017" r:id="rId9" imgW="698500" imgH="203200" progId="Equation.3">
                  <p:embed/>
                </p:oleObj>
              </mc:Choice>
              <mc:Fallback>
                <p:oleObj r:id="rId9" imgW="698500" imgH="203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3276600"/>
                        <a:ext cx="104775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9578" name="Object 8">
            <a:extLst>
              <a:ext uri="{FF2B5EF4-FFF2-40B4-BE49-F238E27FC236}">
                <a16:creationId xmlns:a16="http://schemas.microsoft.com/office/drawing/2014/main" id="{EF9F0BF0-26E5-420B-A0E6-5DF6EC76F9FF}"/>
              </a:ext>
            </a:extLst>
          </p:cNvPr>
          <p:cNvGraphicFramePr>
            <a:graphicFrameLocks noChangeAspect="1"/>
          </p:cNvGraphicFramePr>
          <p:nvPr/>
        </p:nvGraphicFramePr>
        <p:xfrm>
          <a:off x="3200400" y="3276600"/>
          <a:ext cx="1009650" cy="304800"/>
        </p:xfrm>
        <a:graphic>
          <a:graphicData uri="http://schemas.openxmlformats.org/presentationml/2006/ole">
            <mc:AlternateContent xmlns:mc="http://schemas.openxmlformats.org/markup-compatibility/2006">
              <mc:Choice xmlns:v="urn:schemas-microsoft-com:vml" Requires="v">
                <p:oleObj spid="_x0000_s49018" r:id="rId11" imgW="673100" imgH="203200" progId="Equation.3">
                  <p:embed/>
                </p:oleObj>
              </mc:Choice>
              <mc:Fallback>
                <p:oleObj r:id="rId11" imgW="673100" imgH="203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3276600"/>
                        <a:ext cx="100965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9579" name="Object 9">
            <a:extLst>
              <a:ext uri="{FF2B5EF4-FFF2-40B4-BE49-F238E27FC236}">
                <a16:creationId xmlns:a16="http://schemas.microsoft.com/office/drawing/2014/main" id="{0492EB8B-427F-4671-9942-A855B45695AD}"/>
              </a:ext>
            </a:extLst>
          </p:cNvPr>
          <p:cNvGraphicFramePr>
            <a:graphicFrameLocks noChangeAspect="1"/>
          </p:cNvGraphicFramePr>
          <p:nvPr/>
        </p:nvGraphicFramePr>
        <p:xfrm>
          <a:off x="1447800" y="5105400"/>
          <a:ext cx="1047750" cy="304800"/>
        </p:xfrm>
        <a:graphic>
          <a:graphicData uri="http://schemas.openxmlformats.org/presentationml/2006/ole">
            <mc:AlternateContent xmlns:mc="http://schemas.openxmlformats.org/markup-compatibility/2006">
              <mc:Choice xmlns:v="urn:schemas-microsoft-com:vml" Requires="v">
                <p:oleObj spid="_x0000_s49019" r:id="rId13" imgW="698500" imgH="203200" progId="Equation.3">
                  <p:embed/>
                </p:oleObj>
              </mc:Choice>
              <mc:Fallback>
                <p:oleObj r:id="rId13" imgW="698500" imgH="2032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7800" y="5105400"/>
                        <a:ext cx="104775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9580" name="Object 10">
            <a:extLst>
              <a:ext uri="{FF2B5EF4-FFF2-40B4-BE49-F238E27FC236}">
                <a16:creationId xmlns:a16="http://schemas.microsoft.com/office/drawing/2014/main" id="{EFB5C357-DBCD-4444-A9AB-07C1A10AB994}"/>
              </a:ext>
            </a:extLst>
          </p:cNvPr>
          <p:cNvGraphicFramePr>
            <a:graphicFrameLocks noChangeAspect="1"/>
          </p:cNvGraphicFramePr>
          <p:nvPr/>
        </p:nvGraphicFramePr>
        <p:xfrm>
          <a:off x="3962400" y="5105400"/>
          <a:ext cx="1028700" cy="304800"/>
        </p:xfrm>
        <a:graphic>
          <a:graphicData uri="http://schemas.openxmlformats.org/presentationml/2006/ole">
            <mc:AlternateContent xmlns:mc="http://schemas.openxmlformats.org/markup-compatibility/2006">
              <mc:Choice xmlns:v="urn:schemas-microsoft-com:vml" Requires="v">
                <p:oleObj spid="_x0000_s49020" r:id="rId15" imgW="685800" imgH="203200" progId="Equation.3">
                  <p:embed/>
                </p:oleObj>
              </mc:Choice>
              <mc:Fallback>
                <p:oleObj r:id="rId15" imgW="685800" imgH="2032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62400" y="5105400"/>
                        <a:ext cx="102870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09581" name="Object 11">
            <a:extLst>
              <a:ext uri="{FF2B5EF4-FFF2-40B4-BE49-F238E27FC236}">
                <a16:creationId xmlns:a16="http://schemas.microsoft.com/office/drawing/2014/main" id="{707A69EF-F2A5-4322-A430-0D3B5D8C236F}"/>
              </a:ext>
            </a:extLst>
          </p:cNvPr>
          <p:cNvGraphicFramePr>
            <a:graphicFrameLocks noChangeAspect="1"/>
          </p:cNvGraphicFramePr>
          <p:nvPr/>
        </p:nvGraphicFramePr>
        <p:xfrm>
          <a:off x="7848600" y="4419600"/>
          <a:ext cx="733425" cy="319088"/>
        </p:xfrm>
        <a:graphic>
          <a:graphicData uri="http://schemas.openxmlformats.org/presentationml/2006/ole">
            <mc:AlternateContent xmlns:mc="http://schemas.openxmlformats.org/markup-compatibility/2006">
              <mc:Choice xmlns:v="urn:schemas-microsoft-com:vml" Requires="v">
                <p:oleObj spid="_x0000_s49021" r:id="rId17" imgW="329914" imgH="126890" progId="Equation.3">
                  <p:embed/>
                </p:oleObj>
              </mc:Choice>
              <mc:Fallback>
                <p:oleObj r:id="rId17" imgW="329914" imgH="12689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48600" y="4419600"/>
                        <a:ext cx="7334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82" name="Object 12">
            <a:extLst>
              <a:ext uri="{FF2B5EF4-FFF2-40B4-BE49-F238E27FC236}">
                <a16:creationId xmlns:a16="http://schemas.microsoft.com/office/drawing/2014/main" id="{25D37E4F-2E46-43E8-AE34-099DE161AAFA}"/>
              </a:ext>
            </a:extLst>
          </p:cNvPr>
          <p:cNvGraphicFramePr>
            <a:graphicFrameLocks noChangeAspect="1"/>
          </p:cNvGraphicFramePr>
          <p:nvPr/>
        </p:nvGraphicFramePr>
        <p:xfrm>
          <a:off x="3886200" y="3657600"/>
          <a:ext cx="3275013" cy="1371600"/>
        </p:xfrm>
        <a:graphic>
          <a:graphicData uri="http://schemas.openxmlformats.org/presentationml/2006/ole">
            <mc:AlternateContent xmlns:mc="http://schemas.openxmlformats.org/markup-compatibility/2006">
              <mc:Choice xmlns:v="urn:schemas-microsoft-com:vml" Requires="v">
                <p:oleObj spid="_x0000_s49022" r:id="rId19" imgW="2184400" imgH="914400" progId="Equation.3">
                  <p:embed/>
                </p:oleObj>
              </mc:Choice>
              <mc:Fallback>
                <p:oleObj r:id="rId19" imgW="2184400" imgH="9144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86200" y="3657600"/>
                        <a:ext cx="32750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83" name="Object 13">
            <a:extLst>
              <a:ext uri="{FF2B5EF4-FFF2-40B4-BE49-F238E27FC236}">
                <a16:creationId xmlns:a16="http://schemas.microsoft.com/office/drawing/2014/main" id="{26E6EDFD-D0E9-42EF-A49D-0F8A34004762}"/>
              </a:ext>
            </a:extLst>
          </p:cNvPr>
          <p:cNvGraphicFramePr>
            <a:graphicFrameLocks noChangeAspect="1"/>
          </p:cNvGraphicFramePr>
          <p:nvPr/>
        </p:nvGraphicFramePr>
        <p:xfrm>
          <a:off x="4876800" y="958850"/>
          <a:ext cx="4114800" cy="671513"/>
        </p:xfrm>
        <a:graphic>
          <a:graphicData uri="http://schemas.openxmlformats.org/presentationml/2006/ole">
            <mc:AlternateContent xmlns:mc="http://schemas.openxmlformats.org/markup-compatibility/2006">
              <mc:Choice xmlns:v="urn:schemas-microsoft-com:vml" Requires="v">
                <p:oleObj spid="_x0000_s49023" r:id="rId21" imgW="2653148" imgH="431613" progId="Equation.3">
                  <p:embed/>
                </p:oleObj>
              </mc:Choice>
              <mc:Fallback>
                <p:oleObj r:id="rId21" imgW="2653148" imgH="431613"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76800" y="958850"/>
                        <a:ext cx="4114800" cy="671513"/>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109584" name="Object 14">
            <a:extLst>
              <a:ext uri="{FF2B5EF4-FFF2-40B4-BE49-F238E27FC236}">
                <a16:creationId xmlns:a16="http://schemas.microsoft.com/office/drawing/2014/main" id="{D5760AEA-4035-4D0F-BD02-A11DA4DDFC36}"/>
              </a:ext>
            </a:extLst>
          </p:cNvPr>
          <p:cNvGraphicFramePr>
            <a:graphicFrameLocks noChangeAspect="1"/>
          </p:cNvGraphicFramePr>
          <p:nvPr/>
        </p:nvGraphicFramePr>
        <p:xfrm>
          <a:off x="7240588" y="3048000"/>
          <a:ext cx="1827212" cy="1828800"/>
        </p:xfrm>
        <a:graphic>
          <a:graphicData uri="http://schemas.openxmlformats.org/presentationml/2006/ole">
            <mc:AlternateContent xmlns:mc="http://schemas.openxmlformats.org/markup-compatibility/2006">
              <mc:Choice xmlns:v="urn:schemas-microsoft-com:vml" Requires="v">
                <p:oleObj spid="_x0000_s49024" r:id="rId23" imgW="914797" imgH="914797" progId="Equation.3">
                  <p:embed/>
                </p:oleObj>
              </mc:Choice>
              <mc:Fallback>
                <p:oleObj r:id="rId23" imgW="914797" imgH="914797"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40588" y="3048000"/>
                        <a:ext cx="1827212" cy="1828800"/>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112655" name="Object 15">
            <a:extLst>
              <a:ext uri="{FF2B5EF4-FFF2-40B4-BE49-F238E27FC236}">
                <a16:creationId xmlns:a16="http://schemas.microsoft.com/office/drawing/2014/main" id="{C1DFCDDB-5E29-4D85-8956-36D84141A0DA}"/>
              </a:ext>
            </a:extLst>
          </p:cNvPr>
          <p:cNvGraphicFramePr>
            <a:graphicFrameLocks noChangeAspect="1"/>
          </p:cNvGraphicFramePr>
          <p:nvPr/>
        </p:nvGraphicFramePr>
        <p:xfrm>
          <a:off x="5105400" y="5181600"/>
          <a:ext cx="4038600" cy="1581150"/>
        </p:xfrm>
        <a:graphic>
          <a:graphicData uri="http://schemas.openxmlformats.org/presentationml/2006/ole">
            <mc:AlternateContent xmlns:mc="http://schemas.openxmlformats.org/markup-compatibility/2006">
              <mc:Choice xmlns:v="urn:schemas-microsoft-com:vml" Requires="v">
                <p:oleObj spid="_x0000_s49025" r:id="rId25" imgW="2336800" imgH="914400" progId="Equation.3">
                  <p:embed/>
                </p:oleObj>
              </mc:Choice>
              <mc:Fallback>
                <p:oleObj r:id="rId25" imgW="2336800" imgH="914400" progId="Equation.3">
                  <p:embed/>
                  <p:pic>
                    <p:nvPicPr>
                      <p:cNvPr id="0" name="Object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05400" y="5181600"/>
                        <a:ext cx="4038600" cy="1581150"/>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109586" name="Object 16">
            <a:extLst>
              <a:ext uri="{FF2B5EF4-FFF2-40B4-BE49-F238E27FC236}">
                <a16:creationId xmlns:a16="http://schemas.microsoft.com/office/drawing/2014/main" id="{00796DFD-C32E-4D32-9AA7-F83B74E3E2D9}"/>
              </a:ext>
            </a:extLst>
          </p:cNvPr>
          <p:cNvGraphicFramePr>
            <a:graphicFrameLocks noChangeAspect="1"/>
          </p:cNvGraphicFramePr>
          <p:nvPr/>
        </p:nvGraphicFramePr>
        <p:xfrm>
          <a:off x="5562600" y="1676400"/>
          <a:ext cx="3429000" cy="1022350"/>
        </p:xfrm>
        <a:graphic>
          <a:graphicData uri="http://schemas.openxmlformats.org/presentationml/2006/ole">
            <mc:AlternateContent xmlns:mc="http://schemas.openxmlformats.org/markup-compatibility/2006">
              <mc:Choice xmlns:v="urn:schemas-microsoft-com:vml" Requires="v">
                <p:oleObj spid="_x0000_s49026" r:id="rId27" imgW="2424648" imgH="863225" progId="Equation.3">
                  <p:embed/>
                </p:oleObj>
              </mc:Choice>
              <mc:Fallback>
                <p:oleObj r:id="rId27" imgW="2424648" imgH="863225" progId="Equation.3">
                  <p:embed/>
                  <p:pic>
                    <p:nvPicPr>
                      <p:cNvPr id="0" name="Object 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62600" y="1676400"/>
                        <a:ext cx="3429000" cy="1022350"/>
                      </a:xfrm>
                      <a:prstGeom prst="rect">
                        <a:avLst/>
                      </a:prstGeom>
                      <a:solidFill>
                        <a:srgbClr val="FFFF99"/>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55"/>
                                        </p:tgtEl>
                                        <p:attrNameLst>
                                          <p:attrName>style.visibility</p:attrName>
                                        </p:attrNameLst>
                                      </p:cBhvr>
                                      <p:to>
                                        <p:strVal val="visible"/>
                                      </p:to>
                                    </p:set>
                                    <p:animEffect transition="in" filter="blinds(horizontal)">
                                      <p:cBhvr>
                                        <p:cTn id="7" dur="500"/>
                                        <p:tgtEl>
                                          <p:spTgt spid="112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3">
            <a:extLst>
              <a:ext uri="{FF2B5EF4-FFF2-40B4-BE49-F238E27FC236}">
                <a16:creationId xmlns:a16="http://schemas.microsoft.com/office/drawing/2014/main" id="{D14BB5C1-AA1F-460F-93E4-6FB218DBAFED}"/>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10595" name="灯片编号占位符 5">
            <a:extLst>
              <a:ext uri="{FF2B5EF4-FFF2-40B4-BE49-F238E27FC236}">
                <a16:creationId xmlns:a16="http://schemas.microsoft.com/office/drawing/2014/main" id="{3DA5873E-76DC-46BA-B037-F5AA99A7A553}"/>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144CFD63-4634-4E33-A4C4-1D0A51484FBE}" type="slidenum">
              <a:rPr lang="zh-CN" altLang="zh-CN" sz="1200">
                <a:solidFill>
                  <a:schemeClr val="tx1"/>
                </a:solidFill>
              </a:rPr>
              <a:pPr/>
              <a:t>96</a:t>
            </a:fld>
            <a:endParaRPr lang="zh-CN" altLang="zh-CN" sz="1200">
              <a:solidFill>
                <a:schemeClr val="tx1"/>
              </a:solidFill>
            </a:endParaRPr>
          </a:p>
        </p:txBody>
      </p:sp>
      <p:sp>
        <p:nvSpPr>
          <p:cNvPr id="110596" name="Rectangle 2">
            <a:extLst>
              <a:ext uri="{FF2B5EF4-FFF2-40B4-BE49-F238E27FC236}">
                <a16:creationId xmlns:a16="http://schemas.microsoft.com/office/drawing/2014/main" id="{32183285-9E65-4BCA-AE2A-E54D1B67E474}"/>
              </a:ext>
            </a:extLst>
          </p:cNvPr>
          <p:cNvSpPr>
            <a:spLocks noGrp="1" noChangeArrowheads="1"/>
          </p:cNvSpPr>
          <p:nvPr>
            <p:ph type="title"/>
          </p:nvPr>
        </p:nvSpPr>
        <p:spPr/>
        <p:txBody>
          <a:bodyPr/>
          <a:lstStyle/>
          <a:p>
            <a:pPr eaLnBrk="1" hangingPunct="1"/>
            <a:r>
              <a:rPr lang="en-US" altLang="zh-CN"/>
              <a:t>An Example of Cosine Transform</a:t>
            </a:r>
          </a:p>
        </p:txBody>
      </p:sp>
      <p:sp>
        <p:nvSpPr>
          <p:cNvPr id="110597" name="Rectangle 3">
            <a:extLst>
              <a:ext uri="{FF2B5EF4-FFF2-40B4-BE49-F238E27FC236}">
                <a16:creationId xmlns:a16="http://schemas.microsoft.com/office/drawing/2014/main" id="{794BCD64-F4A8-4C10-B1C9-7C3C894B92CF}"/>
              </a:ext>
            </a:extLst>
          </p:cNvPr>
          <p:cNvSpPr>
            <a:spLocks noGrp="1" noChangeArrowheads="1"/>
          </p:cNvSpPr>
          <p:nvPr>
            <p:ph type="body" idx="1"/>
          </p:nvPr>
        </p:nvSpPr>
        <p:spPr/>
        <p:txBody>
          <a:bodyPr/>
          <a:lstStyle/>
          <a:p>
            <a:pPr eaLnBrk="1" hangingPunct="1"/>
            <a:r>
              <a:rPr lang="en-US" altLang="zh-CN" sz="2400">
                <a:cs typeface="Arial" panose="020B0604020202020204" pitchFamily="34" charset="0"/>
              </a:rPr>
              <a:t>Kernel images</a:t>
            </a:r>
          </a:p>
        </p:txBody>
      </p:sp>
      <p:graphicFrame>
        <p:nvGraphicFramePr>
          <p:cNvPr id="110598" name="Object 4">
            <a:extLst>
              <a:ext uri="{FF2B5EF4-FFF2-40B4-BE49-F238E27FC236}">
                <a16:creationId xmlns:a16="http://schemas.microsoft.com/office/drawing/2014/main" id="{6C69D58F-57D0-4E85-A562-9FB4882CC181}"/>
              </a:ext>
            </a:extLst>
          </p:cNvPr>
          <p:cNvGraphicFramePr>
            <a:graphicFrameLocks noChangeAspect="1"/>
          </p:cNvGraphicFramePr>
          <p:nvPr/>
        </p:nvGraphicFramePr>
        <p:xfrm>
          <a:off x="4592638" y="1676400"/>
          <a:ext cx="3636962" cy="1366838"/>
        </p:xfrm>
        <a:graphic>
          <a:graphicData uri="http://schemas.openxmlformats.org/presentationml/2006/ole">
            <mc:AlternateContent xmlns:mc="http://schemas.openxmlformats.org/markup-compatibility/2006">
              <mc:Choice xmlns:v="urn:schemas-microsoft-com:vml" Requires="v">
                <p:oleObj spid="_x0000_s49698" r:id="rId3" imgW="2425700" imgH="914400" progId="Equation.3">
                  <p:embed/>
                </p:oleObj>
              </mc:Choice>
              <mc:Fallback>
                <p:oleObj r:id="rId3" imgW="24257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638" y="1676400"/>
                        <a:ext cx="363696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599" name="Object 5">
            <a:extLst>
              <a:ext uri="{FF2B5EF4-FFF2-40B4-BE49-F238E27FC236}">
                <a16:creationId xmlns:a16="http://schemas.microsoft.com/office/drawing/2014/main" id="{0614B760-3240-4AA1-A3FA-D64446F05BAD}"/>
              </a:ext>
            </a:extLst>
          </p:cNvPr>
          <p:cNvGraphicFramePr>
            <a:graphicFrameLocks noChangeAspect="1"/>
          </p:cNvGraphicFramePr>
          <p:nvPr/>
        </p:nvGraphicFramePr>
        <p:xfrm>
          <a:off x="2001838" y="3048000"/>
          <a:ext cx="1028700" cy="304800"/>
        </p:xfrm>
        <a:graphic>
          <a:graphicData uri="http://schemas.openxmlformats.org/presentationml/2006/ole">
            <mc:AlternateContent xmlns:mc="http://schemas.openxmlformats.org/markup-compatibility/2006">
              <mc:Choice xmlns:v="urn:schemas-microsoft-com:vml" Requires="v">
                <p:oleObj spid="_x0000_s49699" r:id="rId5" imgW="685800" imgH="203200" progId="Equation.3">
                  <p:embed/>
                </p:oleObj>
              </mc:Choice>
              <mc:Fallback>
                <p:oleObj r:id="rId5" imgW="6858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1838" y="3048000"/>
                        <a:ext cx="102870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10600" name="Object 6">
            <a:extLst>
              <a:ext uri="{FF2B5EF4-FFF2-40B4-BE49-F238E27FC236}">
                <a16:creationId xmlns:a16="http://schemas.microsoft.com/office/drawing/2014/main" id="{81F522C2-BDDB-4317-B2DA-42CC2CCDB5F9}"/>
              </a:ext>
            </a:extLst>
          </p:cNvPr>
          <p:cNvGraphicFramePr>
            <a:graphicFrameLocks noChangeAspect="1"/>
          </p:cNvGraphicFramePr>
          <p:nvPr/>
        </p:nvGraphicFramePr>
        <p:xfrm>
          <a:off x="6040438" y="3048000"/>
          <a:ext cx="989012" cy="304800"/>
        </p:xfrm>
        <a:graphic>
          <a:graphicData uri="http://schemas.openxmlformats.org/presentationml/2006/ole">
            <mc:AlternateContent xmlns:mc="http://schemas.openxmlformats.org/markup-compatibility/2006">
              <mc:Choice xmlns:v="urn:schemas-microsoft-com:vml" Requires="v">
                <p:oleObj spid="_x0000_s49700" r:id="rId7" imgW="660400" imgH="203200" progId="Equation.3">
                  <p:embed/>
                </p:oleObj>
              </mc:Choice>
              <mc:Fallback>
                <p:oleObj r:id="rId7" imgW="660400" imgH="203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0438" y="3048000"/>
                        <a:ext cx="989012"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10601" name="Object 7">
            <a:extLst>
              <a:ext uri="{FF2B5EF4-FFF2-40B4-BE49-F238E27FC236}">
                <a16:creationId xmlns:a16="http://schemas.microsoft.com/office/drawing/2014/main" id="{CE7F62AE-4641-490B-9EB8-0F03B4FA4628}"/>
              </a:ext>
            </a:extLst>
          </p:cNvPr>
          <p:cNvGraphicFramePr>
            <a:graphicFrameLocks noChangeAspect="1"/>
          </p:cNvGraphicFramePr>
          <p:nvPr/>
        </p:nvGraphicFramePr>
        <p:xfrm>
          <a:off x="2078038" y="5029200"/>
          <a:ext cx="1027112" cy="304800"/>
        </p:xfrm>
        <a:graphic>
          <a:graphicData uri="http://schemas.openxmlformats.org/presentationml/2006/ole">
            <mc:AlternateContent xmlns:mc="http://schemas.openxmlformats.org/markup-compatibility/2006">
              <mc:Choice xmlns:v="urn:schemas-microsoft-com:vml" Requires="v">
                <p:oleObj spid="_x0000_s49701" r:id="rId9" imgW="685800" imgH="203200" progId="Equation.3">
                  <p:embed/>
                </p:oleObj>
              </mc:Choice>
              <mc:Fallback>
                <p:oleObj r:id="rId9" imgW="685800" imgH="203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8038" y="5029200"/>
                        <a:ext cx="1027112"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10602" name="Object 8">
            <a:extLst>
              <a:ext uri="{FF2B5EF4-FFF2-40B4-BE49-F238E27FC236}">
                <a16:creationId xmlns:a16="http://schemas.microsoft.com/office/drawing/2014/main" id="{191AE01B-DFF2-4054-AB9D-DA514BF7A62F}"/>
              </a:ext>
            </a:extLst>
          </p:cNvPr>
          <p:cNvGraphicFramePr>
            <a:graphicFrameLocks noChangeAspect="1"/>
          </p:cNvGraphicFramePr>
          <p:nvPr/>
        </p:nvGraphicFramePr>
        <p:xfrm>
          <a:off x="6116638" y="5029200"/>
          <a:ext cx="1028700" cy="304800"/>
        </p:xfrm>
        <a:graphic>
          <a:graphicData uri="http://schemas.openxmlformats.org/presentationml/2006/ole">
            <mc:AlternateContent xmlns:mc="http://schemas.openxmlformats.org/markup-compatibility/2006">
              <mc:Choice xmlns:v="urn:schemas-microsoft-com:vml" Requires="v">
                <p:oleObj spid="_x0000_s49702" r:id="rId11" imgW="685800" imgH="203200" progId="Equation.3">
                  <p:embed/>
                </p:oleObj>
              </mc:Choice>
              <mc:Fallback>
                <p:oleObj r:id="rId11" imgW="685800" imgH="203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6638" y="5029200"/>
                        <a:ext cx="1028700" cy="304800"/>
                      </a:xfrm>
                      <a:prstGeom prst="rect">
                        <a:avLst/>
                      </a:prstGeom>
                      <a:solidFill>
                        <a:srgbClr val="FF99CC"/>
                      </a:solidFill>
                      <a:ln w="9525">
                        <a:solidFill>
                          <a:schemeClr val="tx1"/>
                        </a:solidFill>
                        <a:miter lim="800000"/>
                        <a:headEnd/>
                        <a:tailEnd/>
                      </a:ln>
                    </p:spPr>
                  </p:pic>
                </p:oleObj>
              </mc:Fallback>
            </mc:AlternateContent>
          </a:graphicData>
        </a:graphic>
      </p:graphicFrame>
      <p:graphicFrame>
        <p:nvGraphicFramePr>
          <p:cNvPr id="110603" name="Object 9">
            <a:extLst>
              <a:ext uri="{FF2B5EF4-FFF2-40B4-BE49-F238E27FC236}">
                <a16:creationId xmlns:a16="http://schemas.microsoft.com/office/drawing/2014/main" id="{283EE7B1-EC5F-4DE1-88EF-9D32C92993E3}"/>
              </a:ext>
            </a:extLst>
          </p:cNvPr>
          <p:cNvGraphicFramePr>
            <a:graphicFrameLocks noChangeAspect="1"/>
          </p:cNvGraphicFramePr>
          <p:nvPr/>
        </p:nvGraphicFramePr>
        <p:xfrm>
          <a:off x="630238" y="3657600"/>
          <a:ext cx="3617912" cy="1366838"/>
        </p:xfrm>
        <a:graphic>
          <a:graphicData uri="http://schemas.openxmlformats.org/presentationml/2006/ole">
            <mc:AlternateContent xmlns:mc="http://schemas.openxmlformats.org/markup-compatibility/2006">
              <mc:Choice xmlns:v="urn:schemas-microsoft-com:vml" Requires="v">
                <p:oleObj spid="_x0000_s49703" r:id="rId13" imgW="2413000" imgH="914400" progId="Equation.3">
                  <p:embed/>
                </p:oleObj>
              </mc:Choice>
              <mc:Fallback>
                <p:oleObj r:id="rId13" imgW="2413000" imgH="9144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238" y="3657600"/>
                        <a:ext cx="361791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04" name="Object 10">
            <a:extLst>
              <a:ext uri="{FF2B5EF4-FFF2-40B4-BE49-F238E27FC236}">
                <a16:creationId xmlns:a16="http://schemas.microsoft.com/office/drawing/2014/main" id="{99CE4B7B-E31D-4F78-B828-7C305AF1428E}"/>
              </a:ext>
            </a:extLst>
          </p:cNvPr>
          <p:cNvGraphicFramePr>
            <a:graphicFrameLocks noChangeAspect="1"/>
          </p:cNvGraphicFramePr>
          <p:nvPr/>
        </p:nvGraphicFramePr>
        <p:xfrm>
          <a:off x="4668838" y="3657600"/>
          <a:ext cx="3636962" cy="1366838"/>
        </p:xfrm>
        <a:graphic>
          <a:graphicData uri="http://schemas.openxmlformats.org/presentationml/2006/ole">
            <mc:AlternateContent xmlns:mc="http://schemas.openxmlformats.org/markup-compatibility/2006">
              <mc:Choice xmlns:v="urn:schemas-microsoft-com:vml" Requires="v">
                <p:oleObj spid="_x0000_s49704" r:id="rId15" imgW="2425700" imgH="914400" progId="Equation.3">
                  <p:embed/>
                </p:oleObj>
              </mc:Choice>
              <mc:Fallback>
                <p:oleObj r:id="rId15" imgW="2425700" imgH="9144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68838" y="3657600"/>
                        <a:ext cx="363696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05" name="Object 11">
            <a:extLst>
              <a:ext uri="{FF2B5EF4-FFF2-40B4-BE49-F238E27FC236}">
                <a16:creationId xmlns:a16="http://schemas.microsoft.com/office/drawing/2014/main" id="{E4EA0845-8B0E-4DB4-A41E-2FCE6C1E79A3}"/>
              </a:ext>
            </a:extLst>
          </p:cNvPr>
          <p:cNvGraphicFramePr>
            <a:graphicFrameLocks noChangeAspect="1"/>
          </p:cNvGraphicFramePr>
          <p:nvPr/>
        </p:nvGraphicFramePr>
        <p:xfrm>
          <a:off x="630238" y="1676400"/>
          <a:ext cx="3636962" cy="1366838"/>
        </p:xfrm>
        <a:graphic>
          <a:graphicData uri="http://schemas.openxmlformats.org/presentationml/2006/ole">
            <mc:AlternateContent xmlns:mc="http://schemas.openxmlformats.org/markup-compatibility/2006">
              <mc:Choice xmlns:v="urn:schemas-microsoft-com:vml" Requires="v">
                <p:oleObj spid="_x0000_s49705" r:id="rId17" imgW="2425700" imgH="914400" progId="Equation.3">
                  <p:embed/>
                </p:oleObj>
              </mc:Choice>
              <mc:Fallback>
                <p:oleObj r:id="rId17" imgW="2425700" imgH="9144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0238" y="1676400"/>
                        <a:ext cx="363696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3">
            <a:extLst>
              <a:ext uri="{FF2B5EF4-FFF2-40B4-BE49-F238E27FC236}">
                <a16:creationId xmlns:a16="http://schemas.microsoft.com/office/drawing/2014/main" id="{87410DED-1556-4F5D-A7D9-8335EF62266E}"/>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11619" name="灯片编号占位符 5">
            <a:extLst>
              <a:ext uri="{FF2B5EF4-FFF2-40B4-BE49-F238E27FC236}">
                <a16:creationId xmlns:a16="http://schemas.microsoft.com/office/drawing/2014/main" id="{2372C1C8-5718-4F16-8ECA-81A6F9694A5A}"/>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842EC772-AD38-499C-96C9-D3381F764DBB}" type="slidenum">
              <a:rPr lang="zh-CN" altLang="zh-CN" sz="1200">
                <a:solidFill>
                  <a:schemeClr val="tx1"/>
                </a:solidFill>
              </a:rPr>
              <a:pPr/>
              <a:t>97</a:t>
            </a:fld>
            <a:endParaRPr lang="zh-CN" altLang="zh-CN" sz="1200">
              <a:solidFill>
                <a:schemeClr val="tx1"/>
              </a:solidFill>
            </a:endParaRPr>
          </a:p>
        </p:txBody>
      </p:sp>
      <p:sp>
        <p:nvSpPr>
          <p:cNvPr id="111620" name="Rectangle 2">
            <a:extLst>
              <a:ext uri="{FF2B5EF4-FFF2-40B4-BE49-F238E27FC236}">
                <a16:creationId xmlns:a16="http://schemas.microsoft.com/office/drawing/2014/main" id="{2CE7C901-272E-4787-B070-F58C3DB06C0F}"/>
              </a:ext>
            </a:extLst>
          </p:cNvPr>
          <p:cNvSpPr>
            <a:spLocks noGrp="1" noChangeArrowheads="1"/>
          </p:cNvSpPr>
          <p:nvPr>
            <p:ph type="title"/>
          </p:nvPr>
        </p:nvSpPr>
        <p:spPr/>
        <p:txBody>
          <a:bodyPr/>
          <a:lstStyle/>
          <a:p>
            <a:pPr eaLnBrk="1" hangingPunct="1"/>
            <a:r>
              <a:rPr lang="en-US" altLang="zh-CN"/>
              <a:t>An Example of Cosine Transform</a:t>
            </a:r>
          </a:p>
        </p:txBody>
      </p:sp>
      <p:sp>
        <p:nvSpPr>
          <p:cNvPr id="111621" name="Rectangle 3">
            <a:extLst>
              <a:ext uri="{FF2B5EF4-FFF2-40B4-BE49-F238E27FC236}">
                <a16:creationId xmlns:a16="http://schemas.microsoft.com/office/drawing/2014/main" id="{8AED0A4D-FE07-44B7-BABC-551B4350F4C6}"/>
              </a:ext>
            </a:extLst>
          </p:cNvPr>
          <p:cNvSpPr>
            <a:spLocks noGrp="1" noChangeArrowheads="1"/>
          </p:cNvSpPr>
          <p:nvPr>
            <p:ph type="body" idx="1"/>
          </p:nvPr>
        </p:nvSpPr>
        <p:spPr/>
        <p:txBody>
          <a:bodyPr/>
          <a:lstStyle/>
          <a:p>
            <a:pPr eaLnBrk="1" hangingPunct="1"/>
            <a:r>
              <a:rPr lang="en-US" altLang="zh-CN">
                <a:cs typeface="Arial" panose="020B0604020202020204" pitchFamily="34" charset="0"/>
              </a:rPr>
              <a:t>Cosine transform of</a:t>
            </a:r>
            <a:r>
              <a:rPr lang="zh-CN" altLang="zh-CN">
                <a:cs typeface="Arial" panose="020B0604020202020204" pitchFamily="34" charset="0"/>
              </a:rPr>
              <a:t> f(x,y)</a:t>
            </a:r>
            <a:r>
              <a:rPr lang="en-US" altLang="zh-CN" sz="2400">
                <a:cs typeface="Arial" panose="020B0604020202020204" pitchFamily="34" charset="0"/>
              </a:rPr>
              <a:t> </a:t>
            </a:r>
          </a:p>
        </p:txBody>
      </p:sp>
      <p:graphicFrame>
        <p:nvGraphicFramePr>
          <p:cNvPr id="111622" name="Object 4">
            <a:extLst>
              <a:ext uri="{FF2B5EF4-FFF2-40B4-BE49-F238E27FC236}">
                <a16:creationId xmlns:a16="http://schemas.microsoft.com/office/drawing/2014/main" id="{9C605369-FAA8-47C0-9D6C-5AECB4DC6DE5}"/>
              </a:ext>
            </a:extLst>
          </p:cNvPr>
          <p:cNvGraphicFramePr>
            <a:graphicFrameLocks noChangeAspect="1"/>
          </p:cNvGraphicFramePr>
          <p:nvPr/>
        </p:nvGraphicFramePr>
        <p:xfrm>
          <a:off x="1676400" y="4038600"/>
          <a:ext cx="4941888" cy="1554163"/>
        </p:xfrm>
        <a:graphic>
          <a:graphicData uri="http://schemas.openxmlformats.org/presentationml/2006/ole">
            <mc:AlternateContent xmlns:mc="http://schemas.openxmlformats.org/markup-compatibility/2006">
              <mc:Choice xmlns:v="urn:schemas-microsoft-com:vml" Requires="v">
                <p:oleObj spid="_x0000_s50382" r:id="rId3" imgW="2908300" imgH="914400" progId="Equation.3">
                  <p:embed/>
                </p:oleObj>
              </mc:Choice>
              <mc:Fallback>
                <p:oleObj r:id="rId3" imgW="29083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038600"/>
                        <a:ext cx="4941888" cy="1554163"/>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111623" name="Object 5">
            <a:extLst>
              <a:ext uri="{FF2B5EF4-FFF2-40B4-BE49-F238E27FC236}">
                <a16:creationId xmlns:a16="http://schemas.microsoft.com/office/drawing/2014/main" id="{A74EB63B-5112-4090-AABB-E6D01E03BF5B}"/>
              </a:ext>
            </a:extLst>
          </p:cNvPr>
          <p:cNvGraphicFramePr>
            <a:graphicFrameLocks noChangeAspect="1"/>
          </p:cNvGraphicFramePr>
          <p:nvPr/>
        </p:nvGraphicFramePr>
        <p:xfrm>
          <a:off x="914400" y="1630363"/>
          <a:ext cx="6873875" cy="731837"/>
        </p:xfrm>
        <a:graphic>
          <a:graphicData uri="http://schemas.openxmlformats.org/presentationml/2006/ole">
            <mc:AlternateContent xmlns:mc="http://schemas.openxmlformats.org/markup-compatibility/2006">
              <mc:Choice xmlns:v="urn:schemas-microsoft-com:vml" Requires="v">
                <p:oleObj spid="_x0000_s50383" r:id="rId5" imgW="4036848" imgH="431613" progId="Equation.3">
                  <p:embed/>
                </p:oleObj>
              </mc:Choice>
              <mc:Fallback>
                <p:oleObj r:id="rId5" imgW="4036848"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630363"/>
                        <a:ext cx="6873875" cy="731837"/>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111624" name="Object 6">
            <a:extLst>
              <a:ext uri="{FF2B5EF4-FFF2-40B4-BE49-F238E27FC236}">
                <a16:creationId xmlns:a16="http://schemas.microsoft.com/office/drawing/2014/main" id="{5E340B94-6454-4BC0-9FB8-5AD5CB42C406}"/>
              </a:ext>
            </a:extLst>
          </p:cNvPr>
          <p:cNvGraphicFramePr>
            <a:graphicFrameLocks noChangeAspect="1"/>
          </p:cNvGraphicFramePr>
          <p:nvPr/>
        </p:nvGraphicFramePr>
        <p:xfrm>
          <a:off x="914400" y="2438400"/>
          <a:ext cx="4518025" cy="1463675"/>
        </p:xfrm>
        <a:graphic>
          <a:graphicData uri="http://schemas.openxmlformats.org/presentationml/2006/ole">
            <mc:AlternateContent xmlns:mc="http://schemas.openxmlformats.org/markup-compatibility/2006">
              <mc:Choice xmlns:v="urn:schemas-microsoft-com:vml" Requires="v">
                <p:oleObj spid="_x0000_s50384" r:id="rId7" imgW="2653148" imgH="863225" progId="Equation.3">
                  <p:embed/>
                </p:oleObj>
              </mc:Choice>
              <mc:Fallback>
                <p:oleObj r:id="rId7" imgW="2653148" imgH="863225"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438400"/>
                        <a:ext cx="4518025" cy="1463675"/>
                      </a:xfrm>
                      <a:prstGeom prst="rect">
                        <a:avLst/>
                      </a:prstGeom>
                      <a:solidFill>
                        <a:srgbClr val="FFCC99"/>
                      </a:solidFill>
                      <a:ln w="9525">
                        <a:solidFill>
                          <a:schemeClr val="tx1"/>
                        </a:solidFill>
                        <a:miter lim="800000"/>
                        <a:headEnd/>
                        <a:tailEnd/>
                      </a:ln>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1">
            <a:extLst>
              <a:ext uri="{FF2B5EF4-FFF2-40B4-BE49-F238E27FC236}">
                <a16:creationId xmlns:a16="http://schemas.microsoft.com/office/drawing/2014/main" id="{80EEF47B-3466-4B65-B432-AF7A48620AD6}"/>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12643" name="灯片编号占位符 3">
            <a:extLst>
              <a:ext uri="{FF2B5EF4-FFF2-40B4-BE49-F238E27FC236}">
                <a16:creationId xmlns:a16="http://schemas.microsoft.com/office/drawing/2014/main" id="{70686DD2-0A97-468C-A1BD-3B3655C14BCE}"/>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92DA9FD9-FA79-4F22-A9B6-B8D60A5D11E3}" type="slidenum">
              <a:rPr lang="zh-CN" altLang="zh-CN" sz="1200">
                <a:solidFill>
                  <a:schemeClr val="tx1"/>
                </a:solidFill>
              </a:rPr>
              <a:pPr/>
              <a:t>98</a:t>
            </a:fld>
            <a:endParaRPr lang="zh-CN" altLang="zh-CN" sz="1200">
              <a:solidFill>
                <a:schemeClr val="tx1"/>
              </a:solidFill>
            </a:endParaRPr>
          </a:p>
        </p:txBody>
      </p:sp>
      <p:pic>
        <p:nvPicPr>
          <p:cNvPr id="112644" name="Picture 2">
            <a:extLst>
              <a:ext uri="{FF2B5EF4-FFF2-40B4-BE49-F238E27FC236}">
                <a16:creationId xmlns:a16="http://schemas.microsoft.com/office/drawing/2014/main" id="{B2CE7DF0-894A-4EC7-84AE-E842090B3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538" y="304800"/>
            <a:ext cx="3903662"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5" name="Rectangle 3">
            <a:extLst>
              <a:ext uri="{FF2B5EF4-FFF2-40B4-BE49-F238E27FC236}">
                <a16:creationId xmlns:a16="http://schemas.microsoft.com/office/drawing/2014/main" id="{3F7DBD81-3A21-4F69-80B4-581A53AA38B9}"/>
              </a:ext>
            </a:extLst>
          </p:cNvPr>
          <p:cNvSpPr>
            <a:spLocks noChangeArrowheads="1"/>
          </p:cNvSpPr>
          <p:nvPr/>
        </p:nvSpPr>
        <p:spPr bwMode="auto">
          <a:xfrm>
            <a:off x="2325688" y="1676400"/>
            <a:ext cx="646112"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a:solidFill>
                  <a:schemeClr val="tx1"/>
                </a:solidFill>
                <a:latin typeface="Tahoma" panose="020B0604030504040204" pitchFamily="34" charset="0"/>
                <a:cs typeface="Times New Roman" panose="02020603050405020304" pitchFamily="18" charset="0"/>
              </a:rPr>
              <a:t>DFT</a:t>
            </a:r>
          </a:p>
        </p:txBody>
      </p:sp>
      <p:sp>
        <p:nvSpPr>
          <p:cNvPr id="112646" name="Rectangle 4">
            <a:extLst>
              <a:ext uri="{FF2B5EF4-FFF2-40B4-BE49-F238E27FC236}">
                <a16:creationId xmlns:a16="http://schemas.microsoft.com/office/drawing/2014/main" id="{5DEB0008-881B-476C-91A9-4DA3D6F2CAA8}"/>
              </a:ext>
            </a:extLst>
          </p:cNvPr>
          <p:cNvSpPr>
            <a:spLocks noChangeArrowheads="1"/>
          </p:cNvSpPr>
          <p:nvPr/>
        </p:nvSpPr>
        <p:spPr bwMode="auto">
          <a:xfrm>
            <a:off x="2286000" y="6096000"/>
            <a:ext cx="2703513"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Reconstructed image</a:t>
            </a:r>
          </a:p>
        </p:txBody>
      </p:sp>
      <p:sp>
        <p:nvSpPr>
          <p:cNvPr id="112647" name="Rectangle 5">
            <a:extLst>
              <a:ext uri="{FF2B5EF4-FFF2-40B4-BE49-F238E27FC236}">
                <a16:creationId xmlns:a16="http://schemas.microsoft.com/office/drawing/2014/main" id="{FE5680B3-4635-4CAB-808A-AC2F9599E628}"/>
              </a:ext>
            </a:extLst>
          </p:cNvPr>
          <p:cNvSpPr>
            <a:spLocks noChangeArrowheads="1"/>
          </p:cNvSpPr>
          <p:nvPr/>
        </p:nvSpPr>
        <p:spPr bwMode="auto">
          <a:xfrm>
            <a:off x="5029200" y="6096000"/>
            <a:ext cx="1676400"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Error image</a:t>
            </a:r>
          </a:p>
        </p:txBody>
      </p:sp>
      <p:sp>
        <p:nvSpPr>
          <p:cNvPr id="112648" name="Rectangle 6">
            <a:extLst>
              <a:ext uri="{FF2B5EF4-FFF2-40B4-BE49-F238E27FC236}">
                <a16:creationId xmlns:a16="http://schemas.microsoft.com/office/drawing/2014/main" id="{0420ED1B-BDAF-48C3-A798-9EE339076108}"/>
              </a:ext>
            </a:extLst>
          </p:cNvPr>
          <p:cNvSpPr>
            <a:spLocks noChangeArrowheads="1"/>
          </p:cNvSpPr>
          <p:nvPr/>
        </p:nvSpPr>
        <p:spPr bwMode="auto">
          <a:xfrm>
            <a:off x="2173288" y="3505200"/>
            <a:ext cx="741362"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a:solidFill>
                  <a:schemeClr val="tx1"/>
                </a:solidFill>
                <a:latin typeface="Tahoma" panose="020B0604030504040204" pitchFamily="34" charset="0"/>
                <a:cs typeface="Times New Roman" panose="02020603050405020304" pitchFamily="18" charset="0"/>
              </a:rPr>
              <a:t>W</a:t>
            </a:r>
            <a:r>
              <a:rPr lang="en-US" altLang="zh-CN">
                <a:solidFill>
                  <a:schemeClr val="tx1"/>
                </a:solidFill>
                <a:latin typeface="Tahoma" panose="020B0604030504040204" pitchFamily="34" charset="0"/>
                <a:ea typeface="PMingLiU" panose="02020500000000000000" pitchFamily="18" charset="-120"/>
              </a:rPr>
              <a:t>H</a:t>
            </a:r>
            <a:r>
              <a:rPr lang="zh-CN" altLang="zh-CN">
                <a:solidFill>
                  <a:schemeClr val="tx1"/>
                </a:solidFill>
                <a:latin typeface="Tahoma" panose="020B0604030504040204" pitchFamily="34" charset="0"/>
                <a:cs typeface="Times New Roman" panose="02020603050405020304" pitchFamily="18" charset="0"/>
              </a:rPr>
              <a:t>T</a:t>
            </a:r>
            <a:endParaRPr lang="en-US" altLang="zh-CN">
              <a:solidFill>
                <a:schemeClr val="tx1"/>
              </a:solidFill>
              <a:latin typeface="Tahoma" panose="020B0604030504040204" pitchFamily="34" charset="0"/>
              <a:cs typeface="Times New Roman" panose="02020603050405020304" pitchFamily="18" charset="0"/>
            </a:endParaRPr>
          </a:p>
        </p:txBody>
      </p:sp>
      <p:sp>
        <p:nvSpPr>
          <p:cNvPr id="112649" name="Rectangle 7">
            <a:extLst>
              <a:ext uri="{FF2B5EF4-FFF2-40B4-BE49-F238E27FC236}">
                <a16:creationId xmlns:a16="http://schemas.microsoft.com/office/drawing/2014/main" id="{5ED5A43C-F7A6-40F9-BC5E-7087AF928584}"/>
              </a:ext>
            </a:extLst>
          </p:cNvPr>
          <p:cNvSpPr>
            <a:spLocks noChangeArrowheads="1"/>
          </p:cNvSpPr>
          <p:nvPr/>
        </p:nvSpPr>
        <p:spPr bwMode="auto">
          <a:xfrm>
            <a:off x="2305050" y="5486400"/>
            <a:ext cx="666750"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algn="ctr" eaLnBrk="1" hangingPunct="1"/>
            <a:r>
              <a:rPr lang="zh-CN" altLang="zh-CN">
                <a:solidFill>
                  <a:schemeClr val="tx1"/>
                </a:solidFill>
                <a:latin typeface="Tahoma" panose="020B0604030504040204" pitchFamily="34" charset="0"/>
                <a:cs typeface="Times New Roman" panose="02020603050405020304" pitchFamily="18" charset="0"/>
              </a:rPr>
              <a:t>D</a:t>
            </a:r>
            <a:r>
              <a:rPr lang="en-US" altLang="zh-CN">
                <a:solidFill>
                  <a:schemeClr val="tx1"/>
                </a:solidFill>
                <a:latin typeface="Tahoma" panose="020B0604030504040204" pitchFamily="34" charset="0"/>
                <a:ea typeface="PMingLiU" panose="02020500000000000000" pitchFamily="18" charset="-120"/>
              </a:rPr>
              <a:t>C</a:t>
            </a:r>
            <a:r>
              <a:rPr lang="zh-CN" altLang="zh-CN">
                <a:solidFill>
                  <a:schemeClr val="tx1"/>
                </a:solidFill>
                <a:latin typeface="Tahoma" panose="020B0604030504040204" pitchFamily="34" charset="0"/>
                <a:cs typeface="Times New Roman" panose="02020603050405020304" pitchFamily="18" charset="0"/>
              </a:rPr>
              <a:t>T</a:t>
            </a:r>
            <a:endParaRPr lang="en-US" altLang="zh-CN">
              <a:solidFill>
                <a:schemeClr val="tx1"/>
              </a:solidFill>
              <a:latin typeface="Tahoma" panose="020B0604030504040204" pitchFamily="34" charset="0"/>
              <a:cs typeface="Times New Roman" panose="02020603050405020304" pitchFamily="18" charset="0"/>
            </a:endParaRPr>
          </a:p>
        </p:txBody>
      </p:sp>
      <p:sp>
        <p:nvSpPr>
          <p:cNvPr id="112650" name="Rectangle 8">
            <a:extLst>
              <a:ext uri="{FF2B5EF4-FFF2-40B4-BE49-F238E27FC236}">
                <a16:creationId xmlns:a16="http://schemas.microsoft.com/office/drawing/2014/main" id="{5F919779-B333-4E20-8B5B-8D1F5D835987}"/>
              </a:ext>
            </a:extLst>
          </p:cNvPr>
          <p:cNvSpPr>
            <a:spLocks noChangeArrowheads="1"/>
          </p:cNvSpPr>
          <p:nvPr/>
        </p:nvSpPr>
        <p:spPr bwMode="auto">
          <a:xfrm>
            <a:off x="214313" y="1066800"/>
            <a:ext cx="1919287" cy="1320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512</a:t>
            </a:r>
            <a:r>
              <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rPr>
              <a:t>512 image</a:t>
            </a:r>
          </a:p>
          <a:p>
            <a:pPr eaLnBrk="1" hangingPunct="1"/>
            <a:r>
              <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rPr>
              <a:t>divided into </a:t>
            </a:r>
          </a:p>
          <a:p>
            <a:pPr eaLnBrk="1" hangingPunct="1"/>
            <a:r>
              <a:rPr lang="en-US" altLang="zh-CN">
                <a:solidFill>
                  <a:schemeClr val="tx1"/>
                </a:solidFill>
                <a:latin typeface="Tahoma" panose="020B0604030504040204" pitchFamily="34" charset="0"/>
                <a:ea typeface="PMingLiU" panose="02020500000000000000" pitchFamily="18" charset="-120"/>
              </a:rPr>
              <a:t>64</a:t>
            </a:r>
            <a:r>
              <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rPr>
              <a:t>64 blocks</a:t>
            </a:r>
          </a:p>
          <a:p>
            <a:pPr eaLnBrk="1" hangingPunct="1"/>
            <a:r>
              <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rPr>
              <a:t>of size 88 </a:t>
            </a:r>
          </a:p>
        </p:txBody>
      </p:sp>
      <p:sp>
        <p:nvSpPr>
          <p:cNvPr id="112651" name="Rectangle 9">
            <a:extLst>
              <a:ext uri="{FF2B5EF4-FFF2-40B4-BE49-F238E27FC236}">
                <a16:creationId xmlns:a16="http://schemas.microsoft.com/office/drawing/2014/main" id="{D86C94EB-C243-4AFF-BDA4-912EEA139E96}"/>
              </a:ext>
            </a:extLst>
          </p:cNvPr>
          <p:cNvSpPr>
            <a:spLocks noChangeArrowheads="1"/>
          </p:cNvSpPr>
          <p:nvPr/>
        </p:nvSpPr>
        <p:spPr bwMode="auto">
          <a:xfrm>
            <a:off x="76200" y="2438400"/>
            <a:ext cx="2055813" cy="711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r>
              <a:rPr lang="en-US" altLang="zh-CN">
                <a:solidFill>
                  <a:schemeClr val="tx1"/>
                </a:solidFill>
                <a:latin typeface="Tahoma" panose="020B0604030504040204" pitchFamily="34" charset="0"/>
                <a:ea typeface="PMingLiU" panose="02020500000000000000" pitchFamily="18" charset="-120"/>
              </a:rPr>
              <a:t>50% coefficients</a:t>
            </a:r>
          </a:p>
          <a:p>
            <a:pPr eaLnBrk="1" hangingPunct="1"/>
            <a:r>
              <a:rPr lang="en-US" altLang="zh-CN">
                <a:solidFill>
                  <a:schemeClr val="tx1"/>
                </a:solidFill>
                <a:latin typeface="Tahoma" panose="020B0604030504040204" pitchFamily="34" charset="0"/>
                <a:ea typeface="PMingLiU" panose="02020500000000000000" pitchFamily="18" charset="-120"/>
              </a:rPr>
              <a:t>are truncated</a:t>
            </a:r>
            <a:endParaRPr lang="en-US" altLang="zh-CN">
              <a:solidFill>
                <a:schemeClr val="tx1"/>
              </a:solidFill>
              <a:latin typeface="Tahoma" panose="020B0604030504040204" pitchFamily="34" charset="0"/>
              <a:ea typeface="PMingLiU" panose="02020500000000000000" pitchFamily="18" charset="-120"/>
              <a:sym typeface="Symbol" panose="05050102010706020507" pitchFamily="18" charset="2"/>
            </a:endParaRPr>
          </a:p>
        </p:txBody>
      </p:sp>
      <p:graphicFrame>
        <p:nvGraphicFramePr>
          <p:cNvPr id="112652" name="Object 10">
            <a:extLst>
              <a:ext uri="{FF2B5EF4-FFF2-40B4-BE49-F238E27FC236}">
                <a16:creationId xmlns:a16="http://schemas.microsoft.com/office/drawing/2014/main" id="{023FCEBB-F4E4-4338-8342-81EFF1E93F06}"/>
              </a:ext>
            </a:extLst>
          </p:cNvPr>
          <p:cNvGraphicFramePr>
            <a:graphicFrameLocks noChangeAspect="1"/>
          </p:cNvGraphicFramePr>
          <p:nvPr/>
        </p:nvGraphicFramePr>
        <p:xfrm>
          <a:off x="6924675" y="1612900"/>
          <a:ext cx="1381125" cy="444500"/>
        </p:xfrm>
        <a:graphic>
          <a:graphicData uri="http://schemas.openxmlformats.org/presentationml/2006/ole">
            <mc:AlternateContent xmlns:mc="http://schemas.openxmlformats.org/markup-compatibility/2006">
              <mc:Choice xmlns:v="urn:schemas-microsoft-com:vml" Requires="v">
                <p:oleObj spid="_x0000_s51474" r:id="rId4" imgW="711509" imgH="228699" progId="Equation.3">
                  <p:embed/>
                </p:oleObj>
              </mc:Choice>
              <mc:Fallback>
                <p:oleObj r:id="rId4" imgW="711509" imgH="22869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4675" y="1612900"/>
                        <a:ext cx="1381125" cy="444500"/>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112653" name="Object 11">
            <a:extLst>
              <a:ext uri="{FF2B5EF4-FFF2-40B4-BE49-F238E27FC236}">
                <a16:creationId xmlns:a16="http://schemas.microsoft.com/office/drawing/2014/main" id="{CE9E1DE6-A57C-40FB-8C03-F04C773B657C}"/>
              </a:ext>
            </a:extLst>
          </p:cNvPr>
          <p:cNvGraphicFramePr>
            <a:graphicFrameLocks noChangeAspect="1"/>
          </p:cNvGraphicFramePr>
          <p:nvPr/>
        </p:nvGraphicFramePr>
        <p:xfrm>
          <a:off x="6904038" y="3505200"/>
          <a:ext cx="1401762" cy="444500"/>
        </p:xfrm>
        <a:graphic>
          <a:graphicData uri="http://schemas.openxmlformats.org/presentationml/2006/ole">
            <mc:AlternateContent xmlns:mc="http://schemas.openxmlformats.org/markup-compatibility/2006">
              <mc:Choice xmlns:v="urn:schemas-microsoft-com:vml" Requires="v">
                <p:oleObj spid="_x0000_s51475" r:id="rId6" imgW="724214" imgH="228699" progId="Equation.3">
                  <p:embed/>
                </p:oleObj>
              </mc:Choice>
              <mc:Fallback>
                <p:oleObj r:id="rId6" imgW="724214" imgH="228699"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4038" y="3505200"/>
                        <a:ext cx="1401762" cy="444500"/>
                      </a:xfrm>
                      <a:prstGeom prst="rect">
                        <a:avLst/>
                      </a:prstGeom>
                      <a:solidFill>
                        <a:srgbClr val="CCFFCC"/>
                      </a:solidFill>
                      <a:ln w="9525">
                        <a:solidFill>
                          <a:schemeClr val="tx1"/>
                        </a:solidFill>
                        <a:miter lim="800000"/>
                        <a:headEnd/>
                        <a:tailEnd/>
                      </a:ln>
                    </p:spPr>
                  </p:pic>
                </p:oleObj>
              </mc:Fallback>
            </mc:AlternateContent>
          </a:graphicData>
        </a:graphic>
      </p:graphicFrame>
      <p:graphicFrame>
        <p:nvGraphicFramePr>
          <p:cNvPr id="112654" name="Object 12">
            <a:extLst>
              <a:ext uri="{FF2B5EF4-FFF2-40B4-BE49-F238E27FC236}">
                <a16:creationId xmlns:a16="http://schemas.microsoft.com/office/drawing/2014/main" id="{31927B0F-C321-469E-B684-B2B6C3EEE8EC}"/>
              </a:ext>
            </a:extLst>
          </p:cNvPr>
          <p:cNvGraphicFramePr>
            <a:graphicFrameLocks noChangeAspect="1"/>
          </p:cNvGraphicFramePr>
          <p:nvPr/>
        </p:nvGraphicFramePr>
        <p:xfrm>
          <a:off x="6902450" y="5638800"/>
          <a:ext cx="1403350" cy="444500"/>
        </p:xfrm>
        <a:graphic>
          <a:graphicData uri="http://schemas.openxmlformats.org/presentationml/2006/ole">
            <mc:AlternateContent xmlns:mc="http://schemas.openxmlformats.org/markup-compatibility/2006">
              <mc:Choice xmlns:v="urn:schemas-microsoft-com:vml" Requires="v">
                <p:oleObj spid="_x0000_s51476" r:id="rId8" imgW="724214" imgH="228699" progId="Equation.3">
                  <p:embed/>
                </p:oleObj>
              </mc:Choice>
              <mc:Fallback>
                <p:oleObj r:id="rId8" imgW="724214" imgH="228699"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2450" y="5638800"/>
                        <a:ext cx="1403350" cy="444500"/>
                      </a:xfrm>
                      <a:prstGeom prst="rect">
                        <a:avLst/>
                      </a:prstGeom>
                      <a:solidFill>
                        <a:srgbClr val="CCFFCC"/>
                      </a:solidFill>
                      <a:ln w="9525">
                        <a:solidFill>
                          <a:schemeClr val="tx1"/>
                        </a:solidFill>
                        <a:miter lim="800000"/>
                        <a:headEnd/>
                        <a:tailEnd/>
                      </a:ln>
                    </p:spPr>
                  </p:pic>
                </p:oleObj>
              </mc:Fallback>
            </mc:AlternateContent>
          </a:graphicData>
        </a:graphic>
      </p:graphicFrame>
      <p:sp>
        <p:nvSpPr>
          <p:cNvPr id="112655" name="Text Box 13">
            <a:extLst>
              <a:ext uri="{FF2B5EF4-FFF2-40B4-BE49-F238E27FC236}">
                <a16:creationId xmlns:a16="http://schemas.microsoft.com/office/drawing/2014/main" id="{56ACA0BF-0F42-4326-96FC-911A77A3895B}"/>
              </a:ext>
            </a:extLst>
          </p:cNvPr>
          <p:cNvSpPr txBox="1">
            <a:spLocks noChangeArrowheads="1"/>
          </p:cNvSpPr>
          <p:nvPr/>
        </p:nvSpPr>
        <p:spPr bwMode="auto">
          <a:xfrm>
            <a:off x="533400" y="395288"/>
            <a:ext cx="1981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eaLnBrk="1" hangingPunct="1">
              <a:spcBef>
                <a:spcPct val="50000"/>
              </a:spcBef>
            </a:pPr>
            <a:r>
              <a:rPr lang="zh-CN" altLang="zh-CN" sz="1800" b="1">
                <a:solidFill>
                  <a:srgbClr val="996633"/>
                </a:solidFill>
              </a:rPr>
              <a:t>三种变换举例</a:t>
            </a:r>
          </a:p>
        </p:txBody>
      </p:sp>
      <p:graphicFrame>
        <p:nvGraphicFramePr>
          <p:cNvPr id="112656" name="Object 14">
            <a:extLst>
              <a:ext uri="{FF2B5EF4-FFF2-40B4-BE49-F238E27FC236}">
                <a16:creationId xmlns:a16="http://schemas.microsoft.com/office/drawing/2014/main" id="{41877D08-540B-4A21-8991-ED43182ECA88}"/>
              </a:ext>
            </a:extLst>
          </p:cNvPr>
          <p:cNvGraphicFramePr>
            <a:graphicFrameLocks noChangeAspect="1"/>
          </p:cNvGraphicFramePr>
          <p:nvPr/>
        </p:nvGraphicFramePr>
        <p:xfrm>
          <a:off x="4953000" y="0"/>
          <a:ext cx="4191000" cy="849313"/>
        </p:xfrm>
        <a:graphic>
          <a:graphicData uri="http://schemas.openxmlformats.org/presentationml/2006/ole">
            <mc:AlternateContent xmlns:mc="http://schemas.openxmlformats.org/markup-compatibility/2006">
              <mc:Choice xmlns:v="urn:schemas-microsoft-com:vml" Requires="v">
                <p:oleObj spid="_x0000_s51477" r:id="rId10" imgW="2437342" imgH="495085" progId="Equation.3">
                  <p:embed/>
                </p:oleObj>
              </mc:Choice>
              <mc:Fallback>
                <p:oleObj r:id="rId10" imgW="2437342" imgH="495085"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3000" y="0"/>
                        <a:ext cx="4191000" cy="849313"/>
                      </a:xfrm>
                      <a:prstGeom prst="rect">
                        <a:avLst/>
                      </a:prstGeom>
                      <a:solidFill>
                        <a:srgbClr val="CCFFCC"/>
                      </a:solidFill>
                      <a:ln w="9525">
                        <a:solidFill>
                          <a:schemeClr val="tx1"/>
                        </a:solidFill>
                        <a:miter lim="800000"/>
                        <a:headEnd/>
                        <a:tailEnd/>
                      </a:ln>
                    </p:spPr>
                  </p:pic>
                </p:oleObj>
              </mc:Fallback>
            </mc:AlternateContent>
          </a:graphicData>
        </a:graphic>
      </p:graphicFrame>
      <p:sp>
        <p:nvSpPr>
          <p:cNvPr id="112657" name="Rectangle 15">
            <a:extLst>
              <a:ext uri="{FF2B5EF4-FFF2-40B4-BE49-F238E27FC236}">
                <a16:creationId xmlns:a16="http://schemas.microsoft.com/office/drawing/2014/main" id="{2C267C24-C97E-437F-A625-FD30D7D13947}"/>
              </a:ext>
            </a:extLst>
          </p:cNvPr>
          <p:cNvSpPr>
            <a:spLocks noChangeArrowheads="1"/>
          </p:cNvSpPr>
          <p:nvPr/>
        </p:nvSpPr>
        <p:spPr bwMode="auto">
          <a:xfrm>
            <a:off x="76200" y="4113213"/>
            <a:ext cx="2895600" cy="1296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defRPr sz="2000">
                <a:solidFill>
                  <a:srgbClr val="800000"/>
                </a:solidFill>
                <a:latin typeface="Verdana" panose="020B0604030504040204" pitchFamily="34" charset="0"/>
                <a:ea typeface="宋体" panose="02010600030101010101" pitchFamily="2" charset="-122"/>
              </a:defRPr>
            </a:lvl1pPr>
            <a:lvl2pPr>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pPr lvl="1" eaLnBrk="1" hangingPunct="1">
              <a:spcBef>
                <a:spcPct val="20000"/>
              </a:spcBef>
              <a:buClr>
                <a:srgbClr val="663300"/>
              </a:buClr>
              <a:buSzPct val="80000"/>
              <a:buFont typeface="Wingdings" panose="05000000000000000000" pitchFamily="2" charset="2"/>
              <a:buChar char="n"/>
            </a:pPr>
            <a:r>
              <a:rPr lang="zh-CN" altLang="zh-CN" sz="1600">
                <a:solidFill>
                  <a:schemeClr val="tx1"/>
                </a:solidFill>
              </a:rPr>
              <a:t>丢掉32个系数，对复原图像质量视觉影响很小</a:t>
            </a:r>
          </a:p>
          <a:p>
            <a:pPr eaLnBrk="1" hangingPunct="1">
              <a:spcBef>
                <a:spcPct val="20000"/>
              </a:spcBef>
              <a:buClr>
                <a:srgbClr val="663300"/>
              </a:buClr>
              <a:buSzPct val="80000"/>
              <a:buFont typeface="Wingdings" panose="05000000000000000000" pitchFamily="2" charset="2"/>
              <a:buChar char="n"/>
            </a:pPr>
            <a:r>
              <a:rPr lang="zh-CN" altLang="zh-CN" sz="1600">
                <a:solidFill>
                  <a:schemeClr val="tx1"/>
                </a:solidFill>
              </a:rPr>
              <a:t>产生的均方误差：rms</a:t>
            </a:r>
            <a:r>
              <a:rPr lang="zh-CN" altLang="zh-CN" sz="1600" baseline="-25000">
                <a:solidFill>
                  <a:schemeClr val="tx1"/>
                </a:solidFill>
              </a:rPr>
              <a:t>DFT</a:t>
            </a:r>
            <a:r>
              <a:rPr lang="zh-CN" altLang="zh-CN" sz="1600">
                <a:solidFill>
                  <a:schemeClr val="tx1"/>
                </a:solidFill>
              </a:rPr>
              <a:t>&gt;rms</a:t>
            </a:r>
            <a:r>
              <a:rPr lang="zh-CN" altLang="zh-CN" sz="1600" baseline="-25000">
                <a:solidFill>
                  <a:schemeClr val="tx1"/>
                </a:solidFill>
              </a:rPr>
              <a:t>WHT</a:t>
            </a:r>
            <a:r>
              <a:rPr lang="zh-CN" altLang="zh-CN" sz="1600">
                <a:solidFill>
                  <a:schemeClr val="tx1"/>
                </a:solidFill>
              </a:rPr>
              <a:t>&gt;rms</a:t>
            </a:r>
            <a:r>
              <a:rPr lang="zh-CN" altLang="zh-CN" sz="1600" baseline="-25000">
                <a:solidFill>
                  <a:schemeClr val="tx1"/>
                </a:solidFill>
              </a:rPr>
              <a:t>DCT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a:extLst>
              <a:ext uri="{FF2B5EF4-FFF2-40B4-BE49-F238E27FC236}">
                <a16:creationId xmlns:a16="http://schemas.microsoft.com/office/drawing/2014/main" id="{D0EA9DF6-4D5C-4C99-B2A8-4CD8BC809BC7}"/>
              </a:ext>
            </a:extLst>
          </p:cNvPr>
          <p:cNvSpPr>
            <a:spLocks noGrp="1"/>
          </p:cNvSpPr>
          <p:nvPr>
            <p:ph type="dt" sz="quarter" idx="10"/>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r>
              <a:rPr lang="zh-CN" altLang="zh-CN" sz="1200">
                <a:solidFill>
                  <a:schemeClr val="tx1"/>
                </a:solidFill>
              </a:rPr>
              <a:t>Digital Image Processing</a:t>
            </a:r>
          </a:p>
        </p:txBody>
      </p:sp>
      <p:sp>
        <p:nvSpPr>
          <p:cNvPr id="113667" name="灯片编号占位符 5">
            <a:extLst>
              <a:ext uri="{FF2B5EF4-FFF2-40B4-BE49-F238E27FC236}">
                <a16:creationId xmlns:a16="http://schemas.microsoft.com/office/drawing/2014/main" id="{23F277B9-16E7-4FB3-B584-2FC1ECA1E0D3}"/>
              </a:ext>
            </a:extLst>
          </p:cNvPr>
          <p:cNvSpPr>
            <a:spLocks noGrp="1"/>
          </p:cNvSpPr>
          <p:nvPr>
            <p:ph type="sldNum" sz="quarter" idx="12"/>
          </p:nvPr>
        </p:nvSpPr>
        <p:spPr>
          <a:noFill/>
        </p:spPr>
        <p:txBody>
          <a:bodyPr/>
          <a:lstStyle>
            <a:lvl1pPr>
              <a:defRPr sz="2000">
                <a:solidFill>
                  <a:srgbClr val="800000"/>
                </a:solidFill>
                <a:latin typeface="Verdana" panose="020B0604030504040204" pitchFamily="34" charset="0"/>
                <a:ea typeface="宋体" panose="02010600030101010101" pitchFamily="2" charset="-122"/>
              </a:defRPr>
            </a:lvl1pPr>
            <a:lvl2pPr marL="742950" indent="-285750">
              <a:defRPr sz="2000">
                <a:solidFill>
                  <a:srgbClr val="800000"/>
                </a:solidFill>
                <a:latin typeface="Verdana" panose="020B0604030504040204" pitchFamily="34" charset="0"/>
                <a:ea typeface="宋体" panose="02010600030101010101" pitchFamily="2" charset="-122"/>
              </a:defRPr>
            </a:lvl2pPr>
            <a:lvl3pPr marL="1143000" indent="-228600">
              <a:defRPr sz="2000">
                <a:solidFill>
                  <a:srgbClr val="800000"/>
                </a:solidFill>
                <a:latin typeface="Verdana" panose="020B0604030504040204" pitchFamily="34" charset="0"/>
                <a:ea typeface="宋体" panose="02010600030101010101" pitchFamily="2" charset="-122"/>
              </a:defRPr>
            </a:lvl3pPr>
            <a:lvl4pPr marL="1600200" indent="-228600">
              <a:defRPr sz="2000">
                <a:solidFill>
                  <a:srgbClr val="800000"/>
                </a:solidFill>
                <a:latin typeface="Verdana" panose="020B0604030504040204" pitchFamily="34" charset="0"/>
                <a:ea typeface="宋体" panose="02010600030101010101" pitchFamily="2" charset="-122"/>
              </a:defRPr>
            </a:lvl4pPr>
            <a:lvl5pPr marL="2057400" indent="-228600">
              <a:defRPr sz="2000">
                <a:solidFill>
                  <a:srgbClr val="8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rgbClr val="800000"/>
                </a:solidFill>
                <a:latin typeface="Verdana" panose="020B0604030504040204" pitchFamily="34" charset="0"/>
                <a:ea typeface="宋体" panose="02010600030101010101" pitchFamily="2" charset="-122"/>
              </a:defRPr>
            </a:lvl9pPr>
          </a:lstStyle>
          <a:p>
            <a:fld id="{305D8A32-5096-4C9A-B7CC-850E40FCB735}" type="slidenum">
              <a:rPr lang="zh-CN" altLang="zh-CN" sz="1200">
                <a:solidFill>
                  <a:schemeClr val="tx1"/>
                </a:solidFill>
              </a:rPr>
              <a:pPr/>
              <a:t>99</a:t>
            </a:fld>
            <a:endParaRPr lang="zh-CN" altLang="zh-CN" sz="1200">
              <a:solidFill>
                <a:schemeClr val="tx1"/>
              </a:solidFill>
            </a:endParaRPr>
          </a:p>
        </p:txBody>
      </p:sp>
      <p:sp>
        <p:nvSpPr>
          <p:cNvPr id="113668" name="Rectangle 2">
            <a:extLst>
              <a:ext uri="{FF2B5EF4-FFF2-40B4-BE49-F238E27FC236}">
                <a16:creationId xmlns:a16="http://schemas.microsoft.com/office/drawing/2014/main" id="{15973A9D-0591-4FEE-B04E-A41C5FE9E7EC}"/>
              </a:ext>
            </a:extLst>
          </p:cNvPr>
          <p:cNvSpPr>
            <a:spLocks noGrp="1" noChangeArrowheads="1"/>
          </p:cNvSpPr>
          <p:nvPr>
            <p:ph type="title"/>
          </p:nvPr>
        </p:nvSpPr>
        <p:spPr/>
        <p:txBody>
          <a:bodyPr/>
          <a:lstStyle/>
          <a:p>
            <a:pPr eaLnBrk="1" hangingPunct="1"/>
            <a:r>
              <a:rPr lang="zh-CN" altLang="zh-CN"/>
              <a:t>DCT、WHT，DWT等变换比较</a:t>
            </a:r>
          </a:p>
        </p:txBody>
      </p:sp>
      <p:sp>
        <p:nvSpPr>
          <p:cNvPr id="113669" name="Rectangle 3">
            <a:extLst>
              <a:ext uri="{FF2B5EF4-FFF2-40B4-BE49-F238E27FC236}">
                <a16:creationId xmlns:a16="http://schemas.microsoft.com/office/drawing/2014/main" id="{8DD444C0-CBED-4771-B8A6-40C599B4841C}"/>
              </a:ext>
            </a:extLst>
          </p:cNvPr>
          <p:cNvSpPr>
            <a:spLocks noGrp="1" noChangeArrowheads="1"/>
          </p:cNvSpPr>
          <p:nvPr>
            <p:ph type="body" idx="1"/>
          </p:nvPr>
        </p:nvSpPr>
        <p:spPr/>
        <p:txBody>
          <a:bodyPr/>
          <a:lstStyle/>
          <a:p>
            <a:pPr eaLnBrk="1" hangingPunct="1"/>
            <a:r>
              <a:rPr lang="zh-CN" altLang="zh-CN"/>
              <a:t>从均方误差最小和主观质量两个观点看，最好的变换是KLT，其次是DCT、DWT 、 DFT和WHT。</a:t>
            </a:r>
          </a:p>
          <a:p>
            <a:pPr lvl="1" eaLnBrk="1" hangingPunct="1"/>
            <a:r>
              <a:rPr lang="zh-CN" altLang="zh-CN"/>
              <a:t>K-L变换去相关性好。若输入是广义平稳序列，若采用均方差最小准则，K-L变换是具有最佳能量集中能力的变换，变换系数互不相关。</a:t>
            </a:r>
          </a:p>
          <a:p>
            <a:pPr lvl="2" eaLnBrk="1" hangingPunct="1"/>
            <a:r>
              <a:rPr lang="zh-CN" altLang="zh-CN"/>
              <a:t>但是，K-L变换的变换矩阵是原始图像协方差矩阵的特征向量，对于不同的图像有着不同的最佳基向量，因而不能得到固定的变换矩阵，特征值和特征向量的计算具有很高复杂度，K-L变换没有快速算法。</a:t>
            </a:r>
          </a:p>
          <a:p>
            <a:pPr lvl="1" eaLnBrk="1" hangingPunct="1"/>
            <a:r>
              <a:rPr lang="zh-CN" altLang="zh-CN"/>
              <a:t>DCT、WHT，DWT等去相关和能量集中特性都低于K-L变换，但是都存在快速算法，并且具有固定的变换矩阵，因而比K-L变换应用更加广泛。</a:t>
            </a:r>
          </a:p>
          <a:p>
            <a:pPr lvl="1" eaLnBrk="1" hangingPunct="1"/>
            <a:endParaRPr lang="zh-CN" altLang="zh-CN"/>
          </a:p>
          <a:p>
            <a:pPr eaLnBrk="1" hangingPunct="1"/>
            <a:r>
              <a:rPr lang="zh-CN" altLang="zh-CN"/>
              <a:t>WHT是最容易实现的；DCT的去相关能力比DFT和WHT的能力要强</a:t>
            </a:r>
          </a:p>
          <a:p>
            <a:pPr lvl="1" eaLnBrk="1" hangingPunct="1"/>
            <a:r>
              <a:rPr lang="zh-CN" altLang="zh-CN">
                <a:solidFill>
                  <a:srgbClr val="0000FF"/>
                </a:solidFill>
              </a:rPr>
              <a:t>DCT在去相关能力和计算复杂性之间提供了很好的平衡，因此，许多变换编码系统都是以DCT变换为基础的</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2000" b="0" i="0" u="none" strike="noStrike" cap="none" normalizeH="0" baseline="0" smtClean="0">
            <a:ln>
              <a:noFill/>
            </a:ln>
            <a:solidFill>
              <a:srgbClr val="800000"/>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2000" b="0" i="0" u="none" strike="noStrike" cap="none" normalizeH="0" baseline="0" smtClean="0">
            <a:ln>
              <a:noFill/>
            </a:ln>
            <a:solidFill>
              <a:srgbClr val="800000"/>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Curtain Call</Template>
  <TotalTime>545</TotalTime>
  <Pages>0</Pages>
  <Words>9171</Words>
  <Characters>0</Characters>
  <Application>Microsoft Office PowerPoint</Application>
  <DocSecurity>0</DocSecurity>
  <PresentationFormat>全屏显示(4:3)</PresentationFormat>
  <Lines>0</Lines>
  <Paragraphs>1784</Paragraphs>
  <Slides>130</Slides>
  <Notes>26</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130</vt:i4>
      </vt:variant>
    </vt:vector>
  </HeadingPairs>
  <TitlesOfParts>
    <vt:vector size="146" baseType="lpstr">
      <vt:lpstr>Arial Unicode MS</vt:lpstr>
      <vt:lpstr>PMingLiU</vt:lpstr>
      <vt:lpstr>黑体</vt:lpstr>
      <vt:lpstr>华文琥珀</vt:lpstr>
      <vt:lpstr>华文新魏</vt:lpstr>
      <vt:lpstr>宋体</vt:lpstr>
      <vt:lpstr>Arial</vt:lpstr>
      <vt:lpstr>Cambria Math</vt:lpstr>
      <vt:lpstr>Symbol</vt:lpstr>
      <vt:lpstr>Tahoma</vt:lpstr>
      <vt:lpstr>Times New Roman</vt:lpstr>
      <vt:lpstr>Verdana</vt:lpstr>
      <vt:lpstr>Wingdings</vt:lpstr>
      <vt:lpstr>Profile</vt:lpstr>
      <vt:lpstr>Equation.3</vt:lpstr>
      <vt:lpstr>Microsoft Word Picture</vt:lpstr>
      <vt:lpstr>6 图像压缩 IMAGE COMPRESSION</vt:lpstr>
      <vt:lpstr>图像压缩的必要性</vt:lpstr>
      <vt:lpstr>图像压缩的可能性</vt:lpstr>
      <vt:lpstr>图像压缩的主要应用</vt:lpstr>
      <vt:lpstr>1 基本概念</vt:lpstr>
      <vt:lpstr>1.1 图像压缩概念及其分类</vt:lpstr>
      <vt:lpstr>图像压缩分类</vt:lpstr>
      <vt:lpstr>1.2 数据冗余</vt:lpstr>
      <vt:lpstr>压缩比（Compression Ratio，CR）</vt:lpstr>
      <vt:lpstr>三种基本的图像冗余</vt:lpstr>
      <vt:lpstr>1. 编码冗余(Coding Redundancy)</vt:lpstr>
      <vt:lpstr>英文字母出现相对频率</vt:lpstr>
      <vt:lpstr>国际莫尔斯电报码符号</vt:lpstr>
      <vt:lpstr>编码冗余 </vt:lpstr>
      <vt:lpstr>Variable-Length Coding </vt:lpstr>
      <vt:lpstr>2. 像素间冗余 (Interpixel Redundancy)</vt:lpstr>
      <vt:lpstr>3. 心理视觉冗余 (Psychovisual Redundancy)</vt:lpstr>
      <vt:lpstr>PowerPoint 演示文稿</vt:lpstr>
      <vt:lpstr>1.3 图像信息的度量</vt:lpstr>
      <vt:lpstr>PowerPoint 演示文稿</vt:lpstr>
      <vt:lpstr>PowerPoint 演示文稿</vt:lpstr>
      <vt:lpstr>信源编码</vt:lpstr>
      <vt:lpstr>1.4 图像保真度准则 (Fidelity Criteria)</vt:lpstr>
      <vt:lpstr>(1) 客观保真度准则 (Objective Fidelity Criteria)</vt:lpstr>
      <vt:lpstr>(2) 主观保真度准则 (Subjective Fidelity Criteria)</vt:lpstr>
      <vt:lpstr>1.5 图像压缩模型</vt:lpstr>
      <vt:lpstr>信源编码器和信源解码器模型</vt:lpstr>
      <vt:lpstr>PowerPoint 演示文稿</vt:lpstr>
      <vt:lpstr>2 图像压缩方法</vt:lpstr>
      <vt:lpstr>PowerPoint 演示文稿</vt:lpstr>
      <vt:lpstr>1. Huffman编码</vt:lpstr>
      <vt:lpstr>PowerPoint 演示文稿</vt:lpstr>
      <vt:lpstr>PowerPoint 演示文稿</vt:lpstr>
      <vt:lpstr>Huffman编码</vt:lpstr>
      <vt:lpstr>Huffman编码</vt:lpstr>
      <vt:lpstr>Huffman编码</vt:lpstr>
      <vt:lpstr>Huffman编码</vt:lpstr>
      <vt:lpstr>Huffman编码</vt:lpstr>
      <vt:lpstr>Huffman编码</vt:lpstr>
      <vt:lpstr>Huffman编码</vt:lpstr>
      <vt:lpstr>Huffman编码</vt:lpstr>
      <vt:lpstr>Huffman编码</vt:lpstr>
      <vt:lpstr>Huffman编码</vt:lpstr>
      <vt:lpstr>PowerPoint 演示文稿</vt:lpstr>
      <vt:lpstr>PowerPoint 演示文稿</vt:lpstr>
      <vt:lpstr>2. 算术编码 (Arithmetic Coding)</vt:lpstr>
      <vt:lpstr>算术编码步骤</vt:lpstr>
      <vt:lpstr>算术编码举例</vt:lpstr>
      <vt:lpstr>算术编码举例</vt:lpstr>
      <vt:lpstr>编码过程用C语言可表示如下：</vt:lpstr>
      <vt:lpstr>3. LZW编码 (Lempel-Ziv-Welch coding)</vt:lpstr>
      <vt:lpstr>LZW编码</vt:lpstr>
      <vt:lpstr>PowerPoint 演示文稿</vt:lpstr>
      <vt:lpstr>4. 位平面编码  (Bit-Plane Coding)</vt:lpstr>
      <vt:lpstr>4. 位平面编码  (Bit-Plane Coding)</vt:lpstr>
      <vt:lpstr>PowerPoint 演示文稿</vt:lpstr>
      <vt:lpstr>PowerPoint 演示文稿</vt:lpstr>
      <vt:lpstr>PowerPoint 演示文稿</vt:lpstr>
      <vt:lpstr>5. 预测编码</vt:lpstr>
      <vt:lpstr>编码/解码系统</vt:lpstr>
      <vt:lpstr>5. 预测编码-无损预测</vt:lpstr>
      <vt:lpstr>最优线性预测器</vt:lpstr>
      <vt:lpstr>最优线性预测器</vt:lpstr>
      <vt:lpstr>最优线性预测器</vt:lpstr>
      <vt:lpstr>最优线性预测器</vt:lpstr>
      <vt:lpstr>最优线性预测器</vt:lpstr>
      <vt:lpstr>PowerPoint 演示文稿</vt:lpstr>
      <vt:lpstr>5. 预测编码-无损预测</vt:lpstr>
      <vt:lpstr>PowerPoint 演示文稿</vt:lpstr>
      <vt:lpstr>PowerPoint 演示文稿</vt:lpstr>
      <vt:lpstr>PowerPoint 演示文稿</vt:lpstr>
      <vt:lpstr>量化(quantization )</vt:lpstr>
      <vt:lpstr>PowerPoint 演示文稿</vt:lpstr>
      <vt:lpstr>Lloyd-Max 量化</vt:lpstr>
      <vt:lpstr>Lloyd-Max 量化</vt:lpstr>
      <vt:lpstr>Lloyd-Max量化举例：p(s)=Laplacian</vt:lpstr>
      <vt:lpstr>PowerPoint 演示文稿</vt:lpstr>
      <vt:lpstr>自适应量化</vt:lpstr>
      <vt:lpstr>PowerPoint 演示文稿</vt:lpstr>
      <vt:lpstr>总结</vt:lpstr>
      <vt:lpstr>6. 变换编码</vt:lpstr>
      <vt:lpstr>Transform Coding System</vt:lpstr>
      <vt:lpstr>一维离散线性变换、酉变换、正交变换</vt:lpstr>
      <vt:lpstr>二维离散线性变换</vt:lpstr>
      <vt:lpstr>二维离散线性变换</vt:lpstr>
      <vt:lpstr>Walsh-Hadamard Transform (WHT)</vt:lpstr>
      <vt:lpstr>Walsh-Hardamard变换的核函数，N=4</vt:lpstr>
      <vt:lpstr>An Example of Walsh-Hadamard Transform</vt:lpstr>
      <vt:lpstr>An Example of Walsh-Hadamard Transform</vt:lpstr>
      <vt:lpstr>An Example of Walsh-Hadamard Transform</vt:lpstr>
      <vt:lpstr>Discrete Cosine Transform (DCT)</vt:lpstr>
      <vt:lpstr>DCT变换的核函数，N=4</vt:lpstr>
      <vt:lpstr>Inverse Discrete Cosine Transform</vt:lpstr>
      <vt:lpstr>An Example of Discrete Cosine Transform</vt:lpstr>
      <vt:lpstr>An Example of Cosine Transform</vt:lpstr>
      <vt:lpstr>An Example of Cosine Transform</vt:lpstr>
      <vt:lpstr>An Example of Cosine Transform</vt:lpstr>
      <vt:lpstr>PowerPoint 演示文稿</vt:lpstr>
      <vt:lpstr>DCT、WHT，DWT等变换比较</vt:lpstr>
      <vt:lpstr>其它编码方法</vt:lpstr>
      <vt:lpstr>6.3 图像压缩标准</vt:lpstr>
      <vt:lpstr>相关的国际组织以及ISO国际标准的制定过程</vt:lpstr>
      <vt:lpstr>7.3.1 二值图像压缩标准</vt:lpstr>
      <vt:lpstr>7.4.2 静止图像压缩标准</vt:lpstr>
      <vt:lpstr>JPEG基本系统编码器</vt:lpstr>
      <vt:lpstr>Quantization</vt:lpstr>
      <vt:lpstr>PowerPoint 演示文稿</vt:lpstr>
      <vt:lpstr>PowerPoint 演示文稿</vt:lpstr>
      <vt:lpstr>PowerPoint 演示文稿</vt:lpstr>
      <vt:lpstr>PowerPoint 演示文稿</vt:lpstr>
      <vt:lpstr>An Example of JPEG</vt:lpstr>
      <vt:lpstr>An Example of JPEG</vt:lpstr>
      <vt:lpstr>An Example of JPEG</vt:lpstr>
      <vt:lpstr>An Example of JPEG</vt:lpstr>
      <vt:lpstr>An Example of JPEG</vt:lpstr>
      <vt:lpstr>An Example of JPEG</vt:lpstr>
      <vt:lpstr>An Example of JPEG</vt:lpstr>
      <vt:lpstr>An Example of JPEG</vt:lpstr>
      <vt:lpstr>7.3.3 视频压缩标准</vt:lpstr>
      <vt:lpstr>PowerPoint 演示文稿</vt:lpstr>
      <vt:lpstr>MPEG帧的分类</vt:lpstr>
      <vt:lpstr>画面的重新排序</vt:lpstr>
      <vt:lpstr>MPEG-1</vt:lpstr>
      <vt:lpstr>MPEG-2标准</vt:lpstr>
      <vt:lpstr>MPEG-4标准</vt:lpstr>
      <vt:lpstr>MPEG-7标准</vt:lpstr>
      <vt:lpstr>MPEG-21标准</vt:lpstr>
      <vt:lpstr>电视会议标准</vt:lpstr>
      <vt:lpstr>电视会议标准</vt:lpstr>
      <vt:lpstr>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ad</cp:lastModifiedBy>
  <cp:revision>2069</cp:revision>
  <cp:lastPrinted>1601-01-01T00:00:00Z</cp:lastPrinted>
  <dcterms:created xsi:type="dcterms:W3CDTF">1601-01-01T00:00:00Z</dcterms:created>
  <dcterms:modified xsi:type="dcterms:W3CDTF">2022-12-08T08:24:18Z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2052-6.4.0.1931</vt:lpwstr>
  </property>
</Properties>
</file>