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5"/>
  </p:notesMasterIdLst>
  <p:handoutMasterIdLst>
    <p:handoutMasterId r:id="rId56"/>
  </p:handoutMasterIdLst>
  <p:sldIdLst>
    <p:sldId id="325" r:id="rId2"/>
    <p:sldId id="326" r:id="rId3"/>
    <p:sldId id="329" r:id="rId4"/>
    <p:sldId id="330" r:id="rId5"/>
    <p:sldId id="331" r:id="rId6"/>
    <p:sldId id="332" r:id="rId7"/>
    <p:sldId id="327" r:id="rId8"/>
    <p:sldId id="328" r:id="rId9"/>
    <p:sldId id="333" r:id="rId10"/>
    <p:sldId id="334" r:id="rId11"/>
    <p:sldId id="335" r:id="rId12"/>
    <p:sldId id="386" r:id="rId13"/>
    <p:sldId id="387" r:id="rId14"/>
    <p:sldId id="336" r:id="rId15"/>
    <p:sldId id="337" r:id="rId16"/>
    <p:sldId id="338" r:id="rId17"/>
    <p:sldId id="339" r:id="rId18"/>
    <p:sldId id="340" r:id="rId19"/>
    <p:sldId id="341" r:id="rId20"/>
    <p:sldId id="359" r:id="rId21"/>
    <p:sldId id="391" r:id="rId22"/>
    <p:sldId id="360" r:id="rId23"/>
    <p:sldId id="361" r:id="rId24"/>
    <p:sldId id="362" r:id="rId25"/>
    <p:sldId id="363" r:id="rId26"/>
    <p:sldId id="364" r:id="rId27"/>
    <p:sldId id="367" r:id="rId28"/>
    <p:sldId id="368" r:id="rId29"/>
    <p:sldId id="369" r:id="rId30"/>
    <p:sldId id="346" r:id="rId31"/>
    <p:sldId id="388" r:id="rId32"/>
    <p:sldId id="347" r:id="rId33"/>
    <p:sldId id="348" r:id="rId34"/>
    <p:sldId id="342" r:id="rId35"/>
    <p:sldId id="343" r:id="rId36"/>
    <p:sldId id="344" r:id="rId37"/>
    <p:sldId id="345" r:id="rId38"/>
    <p:sldId id="392" r:id="rId39"/>
    <p:sldId id="350" r:id="rId40"/>
    <p:sldId id="395" r:id="rId41"/>
    <p:sldId id="351" r:id="rId42"/>
    <p:sldId id="349" r:id="rId43"/>
    <p:sldId id="355" r:id="rId44"/>
    <p:sldId id="365" r:id="rId45"/>
    <p:sldId id="352" r:id="rId46"/>
    <p:sldId id="353" r:id="rId47"/>
    <p:sldId id="397" r:id="rId48"/>
    <p:sldId id="354" r:id="rId49"/>
    <p:sldId id="390" r:id="rId50"/>
    <p:sldId id="370" r:id="rId51"/>
    <p:sldId id="393" r:id="rId52"/>
    <p:sldId id="394" r:id="rId53"/>
    <p:sldId id="398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7" autoAdjust="0"/>
    <p:restoredTop sz="95921" autoAdjust="0"/>
  </p:normalViewPr>
  <p:slideViewPr>
    <p:cSldViewPr>
      <p:cViewPr varScale="1">
        <p:scale>
          <a:sx n="110" d="100"/>
          <a:sy n="110" d="100"/>
        </p:scale>
        <p:origin x="10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13461-510D-4F43-84ED-70B9D48C64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9F523C08-2E22-E640-A4F1-FA124016A3DB}">
      <dgm:prSet/>
      <dgm:spPr/>
      <dgm:t>
        <a:bodyPr/>
        <a:lstStyle/>
        <a:p>
          <a:endParaRPr lang="zh-CN" altLang="en-US"/>
        </a:p>
      </dgm:t>
    </dgm:pt>
    <dgm:pt modelId="{734BB222-AFF2-7D46-81B9-00FB1A99B520}" type="parTrans" cxnId="{EED22F52-FBCD-D842-9B4B-3F60864E9089}">
      <dgm:prSet/>
      <dgm:spPr/>
      <dgm:t>
        <a:bodyPr/>
        <a:lstStyle/>
        <a:p>
          <a:endParaRPr lang="zh-CN" altLang="en-US"/>
        </a:p>
      </dgm:t>
    </dgm:pt>
    <dgm:pt modelId="{73A1C1B9-1362-3C41-AF1F-67BCE35ECADC}" type="sibTrans" cxnId="{EED22F52-FBCD-D842-9B4B-3F60864E9089}">
      <dgm:prSet/>
      <dgm:spPr/>
      <dgm:t>
        <a:bodyPr/>
        <a:lstStyle/>
        <a:p>
          <a:endParaRPr lang="zh-CN" altLang="en-US"/>
        </a:p>
      </dgm:t>
    </dgm:pt>
    <dgm:pt modelId="{C14713A9-7751-484F-859F-CD7D0F62FCFC}">
      <dgm:prSet/>
      <dgm:spPr/>
      <dgm:t>
        <a:bodyPr/>
        <a:lstStyle/>
        <a:p>
          <a:endParaRPr lang="zh-CN" altLang="en-US"/>
        </a:p>
      </dgm:t>
    </dgm:pt>
    <dgm:pt modelId="{09E437A4-A566-2542-B1EC-A47D27C6E035}" type="parTrans" cxnId="{AD8F61D2-0CFF-1B44-BD1B-F3D2A561A5B2}">
      <dgm:prSet/>
      <dgm:spPr/>
      <dgm:t>
        <a:bodyPr/>
        <a:lstStyle/>
        <a:p>
          <a:endParaRPr lang="zh-CN" altLang="en-US"/>
        </a:p>
      </dgm:t>
    </dgm:pt>
    <dgm:pt modelId="{0CC9BFBD-1BFB-554E-9696-104D4850B951}" type="sibTrans" cxnId="{AD8F61D2-0CFF-1B44-BD1B-F3D2A561A5B2}">
      <dgm:prSet/>
      <dgm:spPr/>
      <dgm:t>
        <a:bodyPr/>
        <a:lstStyle/>
        <a:p>
          <a:endParaRPr lang="zh-CN" altLang="en-US"/>
        </a:p>
      </dgm:t>
    </dgm:pt>
    <dgm:pt modelId="{24771BC8-69CA-DB4B-B5FB-92CEF49B0A76}">
      <dgm:prSet/>
      <dgm:spPr/>
      <dgm:t>
        <a:bodyPr/>
        <a:lstStyle/>
        <a:p>
          <a:endParaRPr lang="zh-CN" altLang="en-US"/>
        </a:p>
      </dgm:t>
    </dgm:pt>
    <dgm:pt modelId="{76B63C9E-160D-1A4B-9EC4-87742AD90A14}" type="parTrans" cxnId="{0BC0A42B-E1B9-6B4D-B2E0-6581FD7592DF}">
      <dgm:prSet/>
      <dgm:spPr/>
      <dgm:t>
        <a:bodyPr/>
        <a:lstStyle/>
        <a:p>
          <a:endParaRPr lang="zh-CN" altLang="en-US"/>
        </a:p>
      </dgm:t>
    </dgm:pt>
    <dgm:pt modelId="{0E0D0E17-EC63-6245-A4E9-68AA1988C843}" type="sibTrans" cxnId="{0BC0A42B-E1B9-6B4D-B2E0-6581FD7592DF}">
      <dgm:prSet/>
      <dgm:spPr/>
      <dgm:t>
        <a:bodyPr/>
        <a:lstStyle/>
        <a:p>
          <a:endParaRPr lang="zh-CN" altLang="en-US"/>
        </a:p>
      </dgm:t>
    </dgm:pt>
    <dgm:pt modelId="{23BC29C2-D056-A047-8ADF-C9286BD4E8EA}" type="pres">
      <dgm:prSet presAssocID="{C5F13461-510D-4F43-84ED-70B9D48C64DD}" presName="compositeShape" presStyleCnt="0">
        <dgm:presLayoutVars>
          <dgm:chMax val="7"/>
          <dgm:dir/>
          <dgm:resizeHandles val="exact"/>
        </dgm:presLayoutVars>
      </dgm:prSet>
      <dgm:spPr/>
    </dgm:pt>
    <dgm:pt modelId="{749787DE-2A51-A448-BBCF-71CD870213F1}" type="pres">
      <dgm:prSet presAssocID="{9F523C08-2E22-E640-A4F1-FA124016A3DB}" presName="circ1" presStyleLbl="vennNode1" presStyleIdx="0" presStyleCnt="3"/>
      <dgm:spPr/>
    </dgm:pt>
    <dgm:pt modelId="{1D0F190D-2E02-DA42-918F-DE21E61F9EE2}" type="pres">
      <dgm:prSet presAssocID="{9F523C08-2E22-E640-A4F1-FA124016A3D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03D1DD-AAE7-5848-9D29-2E39A6C05D64}" type="pres">
      <dgm:prSet presAssocID="{C14713A9-7751-484F-859F-CD7D0F62FCFC}" presName="circ2" presStyleLbl="vennNode1" presStyleIdx="1" presStyleCnt="3"/>
      <dgm:spPr/>
    </dgm:pt>
    <dgm:pt modelId="{CFB91CA4-C614-BA4B-A1B2-6DE703860B9D}" type="pres">
      <dgm:prSet presAssocID="{C14713A9-7751-484F-859F-CD7D0F62FCF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59AFBED-5B42-D144-922E-0738E20C7AAE}" type="pres">
      <dgm:prSet presAssocID="{24771BC8-69CA-DB4B-B5FB-92CEF49B0A76}" presName="circ3" presStyleLbl="vennNode1" presStyleIdx="2" presStyleCnt="3"/>
      <dgm:spPr/>
    </dgm:pt>
    <dgm:pt modelId="{D0ED2C16-877F-6045-B434-22C8FF0A82D3}" type="pres">
      <dgm:prSet presAssocID="{24771BC8-69CA-DB4B-B5FB-92CEF49B0A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BC0A42B-E1B9-6B4D-B2E0-6581FD7592DF}" srcId="{C5F13461-510D-4F43-84ED-70B9D48C64DD}" destId="{24771BC8-69CA-DB4B-B5FB-92CEF49B0A76}" srcOrd="2" destOrd="0" parTransId="{76B63C9E-160D-1A4B-9EC4-87742AD90A14}" sibTransId="{0E0D0E17-EC63-6245-A4E9-68AA1988C843}"/>
    <dgm:cxn modelId="{EED22F52-FBCD-D842-9B4B-3F60864E9089}" srcId="{C5F13461-510D-4F43-84ED-70B9D48C64DD}" destId="{9F523C08-2E22-E640-A4F1-FA124016A3DB}" srcOrd="0" destOrd="0" parTransId="{734BB222-AFF2-7D46-81B9-00FB1A99B520}" sibTransId="{73A1C1B9-1362-3C41-AF1F-67BCE35ECADC}"/>
    <dgm:cxn modelId="{59390971-CA93-8646-8CC2-E5D105AE106C}" type="presOf" srcId="{9F523C08-2E22-E640-A4F1-FA124016A3DB}" destId="{749787DE-2A51-A448-BBCF-71CD870213F1}" srcOrd="0" destOrd="0" presId="urn:microsoft.com/office/officeart/2005/8/layout/venn1"/>
    <dgm:cxn modelId="{AFE91F75-536B-E94D-9BC1-E4043730DE55}" type="presOf" srcId="{24771BC8-69CA-DB4B-B5FB-92CEF49B0A76}" destId="{D0ED2C16-877F-6045-B434-22C8FF0A82D3}" srcOrd="1" destOrd="0" presId="urn:microsoft.com/office/officeart/2005/8/layout/venn1"/>
    <dgm:cxn modelId="{0CF39699-0AB8-B741-9A82-8FED66AD4FE2}" type="presOf" srcId="{C5F13461-510D-4F43-84ED-70B9D48C64DD}" destId="{23BC29C2-D056-A047-8ADF-C9286BD4E8EA}" srcOrd="0" destOrd="0" presId="urn:microsoft.com/office/officeart/2005/8/layout/venn1"/>
    <dgm:cxn modelId="{26C207B1-FF12-4F4B-900D-3B2470CB5D29}" type="presOf" srcId="{C14713A9-7751-484F-859F-CD7D0F62FCFC}" destId="{CFB91CA4-C614-BA4B-A1B2-6DE703860B9D}" srcOrd="1" destOrd="0" presId="urn:microsoft.com/office/officeart/2005/8/layout/venn1"/>
    <dgm:cxn modelId="{14E364BC-D9AD-F14B-8E6F-5DE34C289D5D}" type="presOf" srcId="{24771BC8-69CA-DB4B-B5FB-92CEF49B0A76}" destId="{859AFBED-5B42-D144-922E-0738E20C7AAE}" srcOrd="0" destOrd="0" presId="urn:microsoft.com/office/officeart/2005/8/layout/venn1"/>
    <dgm:cxn modelId="{B69B6FCF-015C-6F44-8F62-A1B3F9340451}" type="presOf" srcId="{C14713A9-7751-484F-859F-CD7D0F62FCFC}" destId="{DE03D1DD-AAE7-5848-9D29-2E39A6C05D64}" srcOrd="0" destOrd="0" presId="urn:microsoft.com/office/officeart/2005/8/layout/venn1"/>
    <dgm:cxn modelId="{AD8F61D2-0CFF-1B44-BD1B-F3D2A561A5B2}" srcId="{C5F13461-510D-4F43-84ED-70B9D48C64DD}" destId="{C14713A9-7751-484F-859F-CD7D0F62FCFC}" srcOrd="1" destOrd="0" parTransId="{09E437A4-A566-2542-B1EC-A47D27C6E035}" sibTransId="{0CC9BFBD-1BFB-554E-9696-104D4850B951}"/>
    <dgm:cxn modelId="{E90691FC-9C9B-3C4E-8E54-49F9D325F9A0}" type="presOf" srcId="{9F523C08-2E22-E640-A4F1-FA124016A3DB}" destId="{1D0F190D-2E02-DA42-918F-DE21E61F9EE2}" srcOrd="1" destOrd="0" presId="urn:microsoft.com/office/officeart/2005/8/layout/venn1"/>
    <dgm:cxn modelId="{3A1D7DAC-3932-1948-B213-63AC05FF8161}" type="presParOf" srcId="{23BC29C2-D056-A047-8ADF-C9286BD4E8EA}" destId="{749787DE-2A51-A448-BBCF-71CD870213F1}" srcOrd="0" destOrd="0" presId="urn:microsoft.com/office/officeart/2005/8/layout/venn1"/>
    <dgm:cxn modelId="{01FA9143-B026-5149-BEAF-E453833813AB}" type="presParOf" srcId="{23BC29C2-D056-A047-8ADF-C9286BD4E8EA}" destId="{1D0F190D-2E02-DA42-918F-DE21E61F9EE2}" srcOrd="1" destOrd="0" presId="urn:microsoft.com/office/officeart/2005/8/layout/venn1"/>
    <dgm:cxn modelId="{CBF75C57-CFD3-774F-BEBE-01217959AC99}" type="presParOf" srcId="{23BC29C2-D056-A047-8ADF-C9286BD4E8EA}" destId="{DE03D1DD-AAE7-5848-9D29-2E39A6C05D64}" srcOrd="2" destOrd="0" presId="urn:microsoft.com/office/officeart/2005/8/layout/venn1"/>
    <dgm:cxn modelId="{266904C8-72A5-D94B-99F1-6CB3FDED0D89}" type="presParOf" srcId="{23BC29C2-D056-A047-8ADF-C9286BD4E8EA}" destId="{CFB91CA4-C614-BA4B-A1B2-6DE703860B9D}" srcOrd="3" destOrd="0" presId="urn:microsoft.com/office/officeart/2005/8/layout/venn1"/>
    <dgm:cxn modelId="{5090E188-BDB0-924A-AC1A-E4D7BB8F4BF7}" type="presParOf" srcId="{23BC29C2-D056-A047-8ADF-C9286BD4E8EA}" destId="{859AFBED-5B42-D144-922E-0738E20C7AAE}" srcOrd="4" destOrd="0" presId="urn:microsoft.com/office/officeart/2005/8/layout/venn1"/>
    <dgm:cxn modelId="{325DA245-280A-B94B-AB86-615816A28FF9}" type="presParOf" srcId="{23BC29C2-D056-A047-8ADF-C9286BD4E8EA}" destId="{D0ED2C16-877F-6045-B434-22C8FF0A82D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787DE-2A51-A448-BBCF-71CD870213F1}">
      <dsp:nvSpPr>
        <dsp:cNvPr id="0" name=""/>
        <dsp:cNvSpPr/>
      </dsp:nvSpPr>
      <dsp:spPr>
        <a:xfrm>
          <a:off x="725712" y="96906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993040" y="447774"/>
        <a:ext cx="1470302" cy="902231"/>
      </dsp:txXfrm>
    </dsp:sp>
    <dsp:sp modelId="{DE03D1DD-AAE7-5848-9D29-2E39A6C05D64}">
      <dsp:nvSpPr>
        <dsp:cNvPr id="0" name=""/>
        <dsp:cNvSpPr/>
      </dsp:nvSpPr>
      <dsp:spPr>
        <a:xfrm>
          <a:off x="1449168" y="1350005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2062351" y="1867952"/>
        <a:ext cx="1202975" cy="1102727"/>
      </dsp:txXfrm>
    </dsp:sp>
    <dsp:sp modelId="{859AFBED-5B42-D144-922E-0738E20C7AAE}">
      <dsp:nvSpPr>
        <dsp:cNvPr id="0" name=""/>
        <dsp:cNvSpPr/>
      </dsp:nvSpPr>
      <dsp:spPr>
        <a:xfrm>
          <a:off x="2257" y="1350005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91057" y="1867952"/>
        <a:ext cx="1202975" cy="110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D2B6D5-1A9C-45CA-9412-4F853304D1D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98E07-A121-47BC-AF19-FB53FB176556}" type="datetimeFigureOut">
              <a:rPr lang="zh-CN" altLang="en-US" smtClean="0"/>
              <a:pPr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FDDF-EE20-40AB-84AE-82E49C56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3E8164-5472-4142-9ED1-2323DF5BD0F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3E8164-5472-4142-9ED1-2323DF5BD0F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859A4F-9C39-4CC0-A6BB-67313A36412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6493" tIns="43247" rIns="86493" bIns="43247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315913" y="2438400"/>
            <a:ext cx="8693150" cy="1052513"/>
            <a:chOff x="199" y="1536"/>
            <a:chExt cx="5476" cy="663"/>
          </a:xfrm>
        </p:grpSpPr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gradFill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559C402-7782-4CC8-8EBF-7FFAFA3DFD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24D4B-3D1F-4667-A51A-27A35EAFCFA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541FE-514C-4B71-BDFD-948D83E3054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1D2B-29BA-4912-8295-84F0A2F05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772400" cy="1143000"/>
          </a:xfrm>
        </p:spPr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7544" y="1916832"/>
            <a:ext cx="8178800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C8DC2-0EE3-4CFA-9806-F7B0C3949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025D1-BAA5-4CF6-A581-2B23F0086B8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1BC3-747D-4AF5-B348-83381BA2D9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C9CAF-4ADE-4734-B182-A9CE9CDFE06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D3CDB-01E2-472B-8E4F-8037B2A494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627F-63F0-4E74-AB85-034DFFA9FE7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F2357-3B8B-4DF5-817B-3F484B1DC08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C7C73-C273-492C-8E76-4BA930876B1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A0A9A-EDA7-4BD0-BC8D-875B6395F29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96102ECA-0035-40E8-8B3D-26BAE4DB28B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9" r:id="rId12"/>
    <p:sldLayoutId id="214748367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A2396A-40B4-46C9-BA3E-D5E47CF3DFB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 b="1" dirty="0"/>
            </a:br>
            <a:r>
              <a:rPr lang="zh-CN" altLang="en-US" sz="4000" b="1" dirty="0">
                <a:latin typeface="宋体" pitchFamily="2" charset="-122"/>
              </a:rPr>
              <a:t>第</a:t>
            </a:r>
            <a:r>
              <a:rPr lang="en-US" altLang="zh-CN" sz="4000" dirty="0">
                <a:latin typeface="宋体" pitchFamily="2" charset="-122"/>
              </a:rPr>
              <a:t>4</a:t>
            </a:r>
            <a:r>
              <a:rPr lang="zh-CN" altLang="en-US" sz="4000" b="1" dirty="0">
                <a:latin typeface="宋体" pitchFamily="2" charset="-122"/>
              </a:rPr>
              <a:t>章 自顶向下分析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88840"/>
            <a:ext cx="7560840" cy="4171950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4.1 </a:t>
            </a:r>
            <a:r>
              <a:rPr lang="zh-CN" altLang="en-US" sz="2400" b="1" dirty="0"/>
              <a:t>自顶向下的语法分析</a:t>
            </a:r>
            <a:endParaRPr lang="en-US" altLang="zh-CN" sz="2400" b="1" dirty="0"/>
          </a:p>
          <a:p>
            <a:pPr marL="609600" indent="-609600">
              <a:buNone/>
            </a:pPr>
            <a:r>
              <a:rPr lang="en-US" altLang="zh-CN" sz="2400" b="1" dirty="0">
                <a:latin typeface="宋体" pitchFamily="2" charset="-122"/>
              </a:rPr>
              <a:t>4.2 </a:t>
            </a:r>
            <a:r>
              <a:rPr lang="zh-CN" altLang="en-US" sz="2400" b="1" dirty="0"/>
              <a:t>自顶向下语法分析存在的问题</a:t>
            </a:r>
            <a:endParaRPr lang="zh-CN" altLang="en-US" sz="2400" b="1" dirty="0">
              <a:latin typeface="宋体" pitchFamily="2" charset="-122"/>
            </a:endParaRP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4.3 LL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）文法及改造</a:t>
            </a:r>
            <a:endParaRPr lang="en-US" altLang="zh-CN" sz="2400" b="1" dirty="0">
              <a:latin typeface="宋体" pitchFamily="2" charset="-122"/>
            </a:endParaRP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4.4 </a:t>
            </a:r>
            <a:r>
              <a:rPr lang="zh-CN" altLang="en-US" sz="2400" b="1" dirty="0">
                <a:latin typeface="宋体" pitchFamily="2" charset="-122"/>
              </a:rPr>
              <a:t>预测分析程序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4.4.1 </a:t>
            </a:r>
            <a:r>
              <a:rPr lang="zh-CN" altLang="en-US" sz="2400" b="1" dirty="0">
                <a:latin typeface="宋体" pitchFamily="2" charset="-122"/>
              </a:rPr>
              <a:t>递归下降子程序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4.4.2 </a:t>
            </a:r>
            <a:r>
              <a:rPr lang="zh-CN" altLang="en-US" sz="2400" b="1" dirty="0">
                <a:latin typeface="宋体" pitchFamily="2" charset="-122"/>
              </a:rPr>
              <a:t>表驱动的预测分析程序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endParaRPr lang="zh-CN" altLang="en-US" sz="2400" b="1" dirty="0">
              <a:latin typeface="宋体" pitchFamily="2" charset="-122"/>
            </a:endParaRP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                   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9690CFF-5EDD-884A-89D3-C3DB6926FE5E}"/>
              </a:ext>
            </a:extLst>
          </p:cNvPr>
          <p:cNvGraphicFramePr/>
          <p:nvPr/>
        </p:nvGraphicFramePr>
        <p:xfrm>
          <a:off x="5508104" y="2348880"/>
          <a:ext cx="3456384" cy="345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CE510B-A687-420F-830A-E852CEDA623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7981950" cy="576064"/>
          </a:xfrm>
        </p:spPr>
        <p:txBody>
          <a:bodyPr/>
          <a:lstStyle/>
          <a:p>
            <a:br>
              <a:rPr lang="en-US" altLang="zh-CN" sz="2800" b="1" dirty="0"/>
            </a:b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自顶向下语法分析的一般过程（带回溯）</a:t>
            </a:r>
            <a:endParaRPr lang="zh-CN" altLang="en-US" sz="3600" b="1" dirty="0">
              <a:solidFill>
                <a:srgbClr val="CC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60848"/>
            <a:ext cx="4227513" cy="439234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识别输入串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w=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cad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过程： </a:t>
            </a:r>
            <a:r>
              <a:rPr lang="en-US" altLang="zh-CN" sz="2000" b="1" dirty="0">
                <a:latin typeface="Times New Roman" pitchFamily="18" charset="0"/>
              </a:rPr>
              <a:t>                  </a:t>
            </a:r>
            <a:endParaRPr lang="zh-CN" altLang="en-US" sz="2000" b="1" dirty="0">
              <a:solidFill>
                <a:srgbClr val="CC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1.S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后选择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cabd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这时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w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的第二个符号可以与叶子结点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得以匹配，但第三个符号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却不能与下一叶子结点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匹配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怎么办？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查看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有无另一个选择，有！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，把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为根的子树剪掉，扫描过的输入串中的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吐出来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再试探用产生式（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）构造推导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cad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宣告分析成功。</a:t>
            </a:r>
            <a:endParaRPr lang="en-US" altLang="zh-CN" sz="20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2800" y="2060848"/>
            <a:ext cx="4341813" cy="439248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识别输入串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w=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caa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过程：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1.S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cabd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回溯回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(3)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cad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5. 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没有选择了！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6.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再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有无另一个选择？没有！ </a:t>
            </a:r>
            <a:r>
              <a:rPr lang="zh-CN" altLang="en-US" sz="24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宣告分析失败。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（请思考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若有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                  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(4)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S → 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cB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               (5) B → 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aa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会怎样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?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1196752"/>
            <a:ext cx="7981950" cy="93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</a:b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例：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(1)S →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c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 (2) A →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ab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(3)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A →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a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识别输入串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w=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cad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caa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是否为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该文法的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句子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nimBg="1"/>
      <p:bldP spid="31744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9BAA1F-CFDB-4B96-BA9E-C7325BDF7A5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/>
              <a:t>4.2 </a:t>
            </a:r>
            <a:r>
              <a:rPr lang="zh-CN" altLang="en-US" sz="3600" b="1" dirty="0"/>
              <a:t>自顶向下语法分析存在的问题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60848"/>
            <a:ext cx="7772400" cy="4114800"/>
          </a:xfrm>
        </p:spPr>
        <p:txBody>
          <a:bodyPr/>
          <a:lstStyle/>
          <a:p>
            <a:r>
              <a:rPr lang="zh-CN" altLang="en-US" dirty="0"/>
              <a:t>二义性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文法的左递归性：</a:t>
            </a:r>
            <a:r>
              <a:rPr lang="en-US" altLang="zh-CN" dirty="0" err="1">
                <a:solidFill>
                  <a:schemeClr val="bg2"/>
                </a:solidFill>
                <a:sym typeface="Symbol" pitchFamily="18" charset="2"/>
              </a:rPr>
              <a:t>S→Sa</a:t>
            </a:r>
            <a:endParaRPr lang="en-US" altLang="zh-CN" dirty="0">
              <a:solidFill>
                <a:schemeClr val="bg2"/>
              </a:solidFill>
              <a:sym typeface="Symbol" pitchFamily="18" charset="2"/>
            </a:endParaRPr>
          </a:p>
          <a:p>
            <a:r>
              <a:rPr lang="zh-CN" altLang="en-US" dirty="0"/>
              <a:t>回朔</a:t>
            </a:r>
            <a:endParaRPr lang="en-US" altLang="zh-CN" dirty="0"/>
          </a:p>
          <a:p>
            <a:endParaRPr lang="zh-CN" altLang="en-US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     </a:t>
            </a:r>
            <a:endParaRPr lang="en-US" altLang="zh-CN" dirty="0"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对于文法</a:t>
            </a:r>
            <a:r>
              <a:rPr lang="en-US" altLang="zh-CN" dirty="0"/>
              <a:t>G</a:t>
            </a:r>
            <a:r>
              <a:rPr lang="zh-CN" altLang="en-US" dirty="0"/>
              <a:t>，如果</a:t>
            </a:r>
            <a:r>
              <a:rPr lang="en-US" altLang="zh-CN" dirty="0"/>
              <a:t>L(G)</a:t>
            </a:r>
            <a:r>
              <a:rPr lang="zh-CN" altLang="en-US" dirty="0"/>
              <a:t>中存在一个具有两棵或两棵以上分析树的句子，则称</a:t>
            </a:r>
            <a:r>
              <a:rPr lang="en-US" altLang="zh-CN" dirty="0"/>
              <a:t>G</a:t>
            </a:r>
            <a:r>
              <a:rPr lang="zh-CN" altLang="en-US" dirty="0"/>
              <a:t>是二义性的。</a:t>
            </a:r>
            <a:endParaRPr lang="en-US" altLang="zh-CN" dirty="0"/>
          </a:p>
          <a:p>
            <a:r>
              <a:rPr lang="zh-CN" altLang="en-US" dirty="0"/>
              <a:t>如果一个文法</a:t>
            </a:r>
            <a:r>
              <a:rPr lang="en-US" altLang="zh-CN" dirty="0"/>
              <a:t>G</a:t>
            </a:r>
            <a:r>
              <a:rPr lang="zh-CN" altLang="en-US" dirty="0"/>
              <a:t>是二义性的，假设</a:t>
            </a:r>
            <a:r>
              <a:rPr lang="en-US" altLang="zh-CN" dirty="0"/>
              <a:t>w</a:t>
            </a:r>
            <a:r>
              <a:rPr lang="en-US" altLang="zh-CN" b="1" dirty="0">
                <a:latin typeface="宋体" pitchFamily="2" charset="-122"/>
              </a:rPr>
              <a:t> ∈L(G)</a:t>
            </a:r>
            <a:r>
              <a:rPr lang="zh-CN" altLang="en-US" dirty="0">
                <a:latin typeface="宋体" pitchFamily="2" charset="-122"/>
              </a:rPr>
              <a:t>且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存在两个最左推导，则在对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进行自顶向下的语法分析时，语法分析程序无法确定采用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的哪个最左推导。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二义性文法的改造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8884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如：二义性文法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E →id ∣c ∣E+E ∣E-E ∣E*E ∣E/E ∣E↑E ∣(E)</a:t>
            </a:r>
          </a:p>
          <a:p>
            <a:pPr>
              <a:buNone/>
            </a:pPr>
            <a:r>
              <a:rPr lang="zh-CN" altLang="en-US" dirty="0"/>
              <a:t>可以改造成一个等价的无二义性的文法</a:t>
            </a:r>
            <a:r>
              <a:rPr lang="en-US" altLang="zh-CN" dirty="0"/>
              <a:t>G1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E →E+T ∣E-T ∣T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T →T*F ∣T/F ∣F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F →F ↑P ∣P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P →id ∣c ∣ (E)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0AE693-A131-4E14-88D9-ED442FCB592B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6832"/>
            <a:ext cx="8610600" cy="424847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dirty="0">
                <a:sym typeface="Symbol" pitchFamily="18" charset="2"/>
              </a:rPr>
              <a:t>   例文法</a:t>
            </a:r>
            <a:r>
              <a:rPr lang="en-US" altLang="zh-CN" sz="2400" dirty="0">
                <a:sym typeface="Symbol" pitchFamily="18" charset="2"/>
              </a:rPr>
              <a:t>G[S]: (1) </a:t>
            </a:r>
            <a:r>
              <a:rPr lang="en-US" altLang="zh-CN" sz="2400" dirty="0" err="1">
                <a:sym typeface="Symbol" pitchFamily="18" charset="2"/>
              </a:rPr>
              <a:t>S→Sa</a:t>
            </a:r>
            <a:r>
              <a:rPr lang="en-US" altLang="zh-CN" sz="2400" dirty="0">
                <a:sym typeface="Symbol" pitchFamily="18" charset="2"/>
              </a:rPr>
              <a:t>     (2) </a:t>
            </a:r>
            <a:r>
              <a:rPr lang="en-US" altLang="zh-CN" sz="2400" dirty="0" err="1">
                <a:sym typeface="Symbol" pitchFamily="18" charset="2"/>
              </a:rPr>
              <a:t>S→b</a:t>
            </a:r>
            <a:r>
              <a:rPr lang="zh-CN" altLang="en-US" sz="2400" dirty="0">
                <a:sym typeface="Symbol" pitchFamily="18" charset="2"/>
              </a:rPr>
              <a:t>，分析</a:t>
            </a:r>
            <a:r>
              <a:rPr lang="en-US" altLang="zh-CN" sz="2400" dirty="0">
                <a:sym typeface="Symbol" pitchFamily="18" charset="2"/>
              </a:rPr>
              <a:t>baa</a:t>
            </a:r>
            <a:r>
              <a:rPr lang="zh-CN" altLang="en-US" sz="2400" dirty="0">
                <a:sym typeface="Symbol" pitchFamily="18" charset="2"/>
              </a:rPr>
              <a:t>是不是文法的句子。</a:t>
            </a: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dirty="0">
                <a:sym typeface="Symbol" pitchFamily="18" charset="2"/>
              </a:rPr>
              <a:t>   </a:t>
            </a:r>
            <a:endParaRPr lang="en-US" altLang="zh-CN" sz="2400" dirty="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   </a:t>
            </a:r>
            <a:r>
              <a:rPr lang="zh-CN" altLang="en-US" sz="2400" dirty="0">
                <a:sym typeface="Symbol" pitchFamily="18" charset="2"/>
              </a:rPr>
              <a:t>按照自顶向下的分析思想</a:t>
            </a: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dirty="0">
                <a:sym typeface="Symbol" pitchFamily="18" charset="2"/>
              </a:rPr>
              <a:t>   选用产生式</a:t>
            </a:r>
            <a:r>
              <a:rPr lang="en-US" altLang="zh-CN" sz="2400" dirty="0">
                <a:sym typeface="Symbol" pitchFamily="18" charset="2"/>
              </a:rPr>
              <a:t>(1)</a:t>
            </a:r>
            <a:r>
              <a:rPr lang="zh-CN" altLang="en-US" sz="2400" dirty="0">
                <a:sym typeface="Symbol" pitchFamily="18" charset="2"/>
              </a:rPr>
              <a:t>来推导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</a:t>
            </a:r>
            <a:endParaRPr lang="en-US" altLang="zh-CN" sz="2400" dirty="0">
              <a:sym typeface="Symbol" pitchFamily="18" charset="2"/>
            </a:endParaRPr>
          </a:p>
          <a:p>
            <a:pPr marL="0" indent="271463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   </a:t>
            </a:r>
            <a:r>
              <a:rPr lang="zh-CN" altLang="en-US" sz="2400" dirty="0">
                <a:sym typeface="Symbol" pitchFamily="18" charset="2"/>
              </a:rPr>
              <a:t>语法树末端结点最左符号为非终结符，所以选用（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）继续推导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SaSaa</a:t>
            </a:r>
            <a:endParaRPr lang="en-US" altLang="zh-CN" sz="2000" dirty="0">
              <a:sym typeface="Symbol" pitchFamily="18" charset="2"/>
            </a:endParaRPr>
          </a:p>
          <a:p>
            <a:pPr marL="0" indent="271463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400" dirty="0">
                <a:sym typeface="Symbol" pitchFamily="18" charset="2"/>
              </a:rPr>
              <a:t>  </a:t>
            </a:r>
            <a:r>
              <a:rPr lang="zh-CN" altLang="en-US" sz="2400" dirty="0">
                <a:sym typeface="Symbol" pitchFamily="18" charset="2"/>
              </a:rPr>
              <a:t>此时语法树末端结点最左符号仍为非终结符，所以选用（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）继续推导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SaSaa</a:t>
            </a:r>
            <a:r>
              <a:rPr lang="en-US" altLang="zh-CN" sz="2000" dirty="0">
                <a:sym typeface="Symbol" pitchFamily="18" charset="2"/>
              </a:rPr>
              <a:t> </a:t>
            </a:r>
            <a:r>
              <a:rPr lang="en-US" altLang="zh-CN" sz="2000" dirty="0" err="1">
                <a:sym typeface="Symbol" pitchFamily="18" charset="2"/>
              </a:rPr>
              <a:t>Saaa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 b="1" dirty="0">
              <a:sym typeface="Symbol" pitchFamily="18" charset="2"/>
            </a:endParaRPr>
          </a:p>
          <a:p>
            <a:pPr marL="1258888" indent="-1258888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b="1" dirty="0">
                <a:sym typeface="Symbol" pitchFamily="18" charset="2"/>
              </a:rPr>
              <a:t>问题</a:t>
            </a:r>
            <a:r>
              <a:rPr lang="en-US" altLang="zh-CN" sz="2400" b="1" dirty="0">
                <a:sym typeface="Symbol" pitchFamily="18" charset="2"/>
              </a:rPr>
              <a:t>——</a:t>
            </a:r>
            <a:r>
              <a:rPr lang="zh-CN" altLang="en-US" sz="2400" b="1" dirty="0">
                <a:sym typeface="Symbol" pitchFamily="18" charset="2"/>
              </a:rPr>
              <a:t>试图用</a:t>
            </a:r>
            <a:r>
              <a:rPr lang="en-US" altLang="zh-CN" sz="2400" b="1" dirty="0">
                <a:sym typeface="Symbol" pitchFamily="18" charset="2"/>
              </a:rPr>
              <a:t>S</a:t>
            </a:r>
            <a:r>
              <a:rPr lang="zh-CN" altLang="en-US" sz="2400" b="1" dirty="0">
                <a:sym typeface="Symbol" pitchFamily="18" charset="2"/>
              </a:rPr>
              <a:t>匹配输入串时，出现：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>在没有读入任何输入符  号的情况下，</a:t>
            </a:r>
            <a:r>
              <a:rPr lang="zh-CN" altLang="en-US" sz="2400" b="1" dirty="0">
                <a:sym typeface="Symbol" pitchFamily="18" charset="2"/>
              </a:rPr>
              <a:t>又得重新要求</a:t>
            </a:r>
            <a:r>
              <a:rPr lang="en-US" altLang="zh-CN" sz="2400" b="1" dirty="0">
                <a:sym typeface="Symbol" pitchFamily="18" charset="2"/>
              </a:rPr>
              <a:t>S</a:t>
            </a:r>
            <a:r>
              <a:rPr lang="zh-CN" altLang="en-US" sz="2400" b="1" dirty="0">
                <a:sym typeface="Symbol" pitchFamily="18" charset="2"/>
              </a:rPr>
              <a:t>去进行新的匹配</a:t>
            </a:r>
            <a:endParaRPr lang="en-US" altLang="zh-CN" sz="2400" b="1" dirty="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b="1" dirty="0">
                <a:sym typeface="Symbol" pitchFamily="18" charset="2"/>
              </a:rPr>
              <a:t>原因</a:t>
            </a:r>
            <a:r>
              <a:rPr lang="en-US" altLang="zh-CN" sz="2400" b="1" dirty="0">
                <a:sym typeface="Symbol" pitchFamily="18" charset="2"/>
              </a:rPr>
              <a:t>——</a:t>
            </a:r>
            <a:r>
              <a:rPr lang="zh-CN" altLang="en-US" sz="2400" b="1" dirty="0">
                <a:sym typeface="Symbol" pitchFamily="18" charset="2"/>
              </a:rPr>
              <a:t>文法含有左递归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1295400" y="4114800"/>
            <a:ext cx="0" cy="152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371600" y="4114800"/>
            <a:ext cx="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1371600" y="4191000"/>
            <a:ext cx="0" cy="533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1447800" y="4114800"/>
            <a:ext cx="0" cy="6858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左递归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8174B9-5C9E-4AC8-8322-00F7202E444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797800" cy="685800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自顶向下的语法分析－－左递归规则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00200"/>
            <a:ext cx="7723584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G[S]:      </a:t>
            </a:r>
            <a:r>
              <a:rPr lang="en-US" altLang="zh-CN" sz="2800" b="1" dirty="0" err="1">
                <a:latin typeface="宋体" pitchFamily="2" charset="-122"/>
              </a:rPr>
              <a:t>S→Sa</a:t>
            </a:r>
            <a:r>
              <a:rPr lang="en-US" altLang="zh-CN" sz="2800" b="1" dirty="0">
                <a:latin typeface="宋体" pitchFamily="2" charset="-122"/>
              </a:rPr>
              <a:t>                                                                                                       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  </a:t>
            </a:r>
            <a:r>
              <a:rPr lang="en-US" altLang="zh-CN" sz="2800" b="1" dirty="0" err="1">
                <a:latin typeface="宋体" pitchFamily="2" charset="-122"/>
              </a:rPr>
              <a:t>S→b</a:t>
            </a:r>
            <a:r>
              <a:rPr lang="en-US" altLang="zh-CN" sz="2800" b="1" dirty="0">
                <a:latin typeface="宋体" pitchFamily="2" charset="-122"/>
              </a:rPr>
              <a:t>      L={ba</a:t>
            </a:r>
            <a:r>
              <a:rPr lang="en-US" altLang="zh-CN" sz="2800" b="1" baseline="52000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 | n≥1}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W=</a:t>
            </a:r>
            <a:r>
              <a:rPr lang="en-US" altLang="zh-CN" sz="2800" b="1" dirty="0" err="1">
                <a:latin typeface="宋体" pitchFamily="2" charset="-122"/>
              </a:rPr>
              <a:t>baaa</a:t>
            </a:r>
            <a:r>
              <a:rPr lang="en-US" altLang="zh-CN" sz="2800" b="1" dirty="0">
                <a:latin typeface="宋体" pitchFamily="2" charset="-122"/>
              </a:rPr>
              <a:t>      S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b             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            S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    S       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S        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3491880" y="2852936"/>
            <a:ext cx="0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48006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4114800" y="3733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3563888" y="4724400"/>
            <a:ext cx="398512" cy="576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4114800" y="4724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2987824" y="5589240"/>
            <a:ext cx="371872" cy="430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EA68CC-1677-4934-960B-EBBDD33EE3D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793037" cy="911696"/>
          </a:xfrm>
        </p:spPr>
        <p:txBody>
          <a:bodyPr/>
          <a:lstStyle/>
          <a:p>
            <a:pPr eaLnBrk="1" hangingPunct="1"/>
            <a:r>
              <a:rPr lang="en-US" altLang="zh-CN" sz="4400" b="1" dirty="0">
                <a:latin typeface="宋体" pitchFamily="2" charset="-122"/>
              </a:rPr>
              <a:t> </a:t>
            </a:r>
            <a:r>
              <a:rPr lang="zh-CN" altLang="en-US" sz="3600" b="1" dirty="0">
                <a:latin typeface="宋体" pitchFamily="2" charset="-122"/>
              </a:rPr>
              <a:t>回溯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638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800" b="1" dirty="0"/>
              <a:t>   </a:t>
            </a:r>
            <a:r>
              <a:rPr lang="zh-CN" altLang="en-US" sz="2800" dirty="0"/>
              <a:t>     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800" b="1" dirty="0"/>
              <a:t>      自顶向下分析</a:t>
            </a:r>
            <a:r>
              <a:rPr lang="zh-CN" altLang="en-US" sz="2800" dirty="0"/>
              <a:t>可分为</a:t>
            </a:r>
            <a:r>
              <a:rPr lang="zh-CN" altLang="en-US" sz="2800" b="1" dirty="0"/>
              <a:t>确定的</a:t>
            </a:r>
            <a:r>
              <a:rPr lang="zh-CN" altLang="en-US" sz="2800" dirty="0"/>
              <a:t>和</a:t>
            </a:r>
            <a:r>
              <a:rPr lang="zh-CN" altLang="en-US" sz="2800" b="1" dirty="0"/>
              <a:t>不确定的</a:t>
            </a:r>
            <a:r>
              <a:rPr lang="zh-CN" altLang="en-US" sz="2800" dirty="0"/>
              <a:t>两种：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/>
              <a:t>确定的分析方法：</a:t>
            </a:r>
            <a:r>
              <a:rPr lang="zh-CN" altLang="en-US" sz="2800" dirty="0"/>
              <a:t>需对文法有一定的限制，使得每一步推导都是确定的。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/>
              <a:t>不确定的分析方法</a:t>
            </a:r>
            <a:r>
              <a:rPr lang="zh-CN" altLang="en-US" sz="2800" dirty="0"/>
              <a:t>称为带回溯的分析方法，这种方法实际上是一种穷举的试探方法。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751D70-D958-43DB-9B51-27F740BB1DC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694613" cy="896938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回溯的原因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G[S]: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S→xAy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A→ab</a:t>
            </a:r>
            <a:r>
              <a:rPr lang="zh-CN" altLang="en-US" sz="2400" dirty="0"/>
              <a:t>｜</a:t>
            </a:r>
            <a:r>
              <a:rPr lang="en-US" altLang="zh-CN" sz="2400" dirty="0"/>
              <a:t>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若当前输入串为</a:t>
            </a:r>
            <a:r>
              <a:rPr lang="en-US" altLang="zh-CN" sz="2400" dirty="0" err="1"/>
              <a:t>xay</a:t>
            </a:r>
            <a:r>
              <a:rPr lang="zh-CN" altLang="en-US" sz="2400" dirty="0"/>
              <a:t>，首先构造的推导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         </a:t>
            </a:r>
            <a:r>
              <a:rPr lang="en-US" altLang="zh-CN" sz="2400" dirty="0">
                <a:sym typeface="Symbol" pitchFamily="18" charset="2"/>
              </a:rPr>
              <a:t>          </a:t>
            </a:r>
            <a:r>
              <a:rPr lang="zh-CN" altLang="en-US" sz="2400" dirty="0">
                <a:sym typeface="Symbol" pitchFamily="18" charset="2"/>
              </a:rPr>
              <a:t>匹配                        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dirty="0"/>
              <a:t>    进一步推导对</a:t>
            </a:r>
            <a:r>
              <a:rPr lang="en-US" altLang="zh-CN" sz="2400" dirty="0"/>
              <a:t>A</a:t>
            </a:r>
            <a:r>
              <a:rPr lang="zh-CN" altLang="en-US" sz="2400" dirty="0"/>
              <a:t>可选择</a:t>
            </a:r>
            <a:r>
              <a:rPr lang="en-US" altLang="zh-CN" sz="2400" dirty="0" err="1"/>
              <a:t>A→ab</a:t>
            </a:r>
            <a:r>
              <a:rPr lang="zh-CN" altLang="en-US" sz="2400" dirty="0"/>
              <a:t>替换，得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 err="1"/>
              <a:t>xaby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               </a:t>
            </a:r>
            <a:r>
              <a:rPr lang="en-US" altLang="zh-CN" sz="2400" dirty="0" err="1"/>
              <a:t>xaby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  </a:t>
            </a:r>
            <a:r>
              <a:rPr lang="en-US" altLang="zh-CN" sz="2400" dirty="0">
                <a:sym typeface="Symbol" pitchFamily="18" charset="2"/>
              </a:rPr>
              <a:t>      </a:t>
            </a:r>
            <a:r>
              <a:rPr lang="zh-CN" altLang="en-US" sz="2400" dirty="0">
                <a:sym typeface="Symbol" pitchFamily="18" charset="2"/>
              </a:rPr>
              <a:t>匹配      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xa</a:t>
            </a:r>
            <a:r>
              <a:rPr lang="zh-CN" altLang="en-US" sz="2400" dirty="0"/>
              <a:t>都已匹配，当前面临输入符为</a:t>
            </a:r>
            <a:r>
              <a:rPr lang="en-US" altLang="zh-CN" sz="2400" dirty="0"/>
              <a:t>y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不能匹配，所以将输入串指针退回到</a:t>
            </a:r>
            <a:r>
              <a:rPr lang="en-US" altLang="zh-CN" sz="2400" dirty="0"/>
              <a:t>a</a:t>
            </a:r>
            <a:r>
              <a:rPr lang="zh-CN" altLang="en-US" sz="2400" dirty="0"/>
              <a:t>，对</a:t>
            </a:r>
            <a:r>
              <a:rPr lang="en-US" altLang="zh-CN" sz="2400" dirty="0"/>
              <a:t>A</a:t>
            </a:r>
            <a:r>
              <a:rPr lang="zh-CN" altLang="en-US" sz="2400" dirty="0"/>
              <a:t>的替换重新选用下一个产生式</a:t>
            </a:r>
            <a:r>
              <a:rPr lang="en-US" altLang="zh-CN" sz="2400" dirty="0" err="1"/>
              <a:t>A→a</a:t>
            </a:r>
            <a:r>
              <a:rPr lang="zh-CN" altLang="en-US" sz="2400" dirty="0"/>
              <a:t>进行试探， 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zh-CN" altLang="en-US" sz="2400" dirty="0"/>
              <a:t>输入串中当前符</a:t>
            </a:r>
            <a:r>
              <a:rPr lang="en-US" altLang="zh-CN" sz="2400" dirty="0"/>
              <a:t>a</a:t>
            </a:r>
            <a:r>
              <a:rPr lang="zh-CN" altLang="en-US" sz="2400" dirty="0"/>
              <a:t>得到匹配，指针向前移动到</a:t>
            </a:r>
            <a:r>
              <a:rPr lang="en-US" altLang="zh-CN" sz="2400" dirty="0"/>
              <a:t>y</a:t>
            </a:r>
            <a:r>
              <a:rPr lang="zh-CN" altLang="en-US" sz="2400" dirty="0"/>
              <a:t>，与语法树中</a:t>
            </a:r>
            <a:r>
              <a:rPr lang="en-US" altLang="zh-CN" sz="2400" dirty="0"/>
              <a:t>y</a:t>
            </a:r>
            <a:r>
              <a:rPr lang="zh-CN" altLang="en-US" sz="2400" dirty="0"/>
              <a:t>匹配，匹配成功。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 dirty="0"/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由于相同左部的产生式的右部开始符号相同而引起回溯。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 dirty="0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2987675" y="32131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4356100" y="3213100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11761" y="4365104"/>
            <a:ext cx="57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635896" y="4365104"/>
            <a:ext cx="5040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4760E0-B4D0-4D44-B08B-16977FD661F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532440" cy="4464496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问题：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zh-CN" altLang="en-US" b="1" dirty="0">
                <a:latin typeface="Times New Roman" pitchFamily="18" charset="0"/>
              </a:rPr>
              <a:t>在自顶向下的分析方法中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如何</a:t>
            </a: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</a:rPr>
              <a:t>选择</a:t>
            </a:r>
            <a:r>
              <a:rPr lang="zh-CN" altLang="en-US" b="1" dirty="0">
                <a:latin typeface="Times New Roman" pitchFamily="18" charset="0"/>
              </a:rPr>
              <a:t>使用</a:t>
            </a: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</a:rPr>
              <a:t>哪个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产生式进行推导</a:t>
            </a:r>
            <a:r>
              <a:rPr lang="zh-CN" altLang="en-US" b="1" dirty="0">
                <a:latin typeface="Times New Roman" pitchFamily="18" charset="0"/>
              </a:rPr>
              <a:t>？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假定要被代换的最左非终结符号是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，且有</a:t>
            </a:r>
            <a:r>
              <a:rPr lang="en-US" altLang="zh-CN" b="1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条规则：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A1|A2|…|An</a:t>
            </a:r>
            <a:r>
              <a:rPr lang="zh-CN" altLang="en-US" b="1" dirty="0">
                <a:latin typeface="Times New Roman" pitchFamily="18" charset="0"/>
              </a:rPr>
              <a:t>，那么如何确定用哪个右部去替代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？</a:t>
            </a:r>
            <a:r>
              <a:rPr lang="en-US" altLang="zh-CN" b="1" dirty="0">
                <a:latin typeface="Times New Roman" pitchFamily="18" charset="0"/>
              </a:rPr>
              <a:t>-------</a:t>
            </a:r>
            <a:r>
              <a:rPr lang="zh-CN" altLang="en-US" b="1" dirty="0">
                <a:latin typeface="Times New Roman" pitchFamily="18" charset="0"/>
              </a:rPr>
              <a:t>什么信息用于</a:t>
            </a:r>
            <a:r>
              <a:rPr lang="en-US" altLang="zh-CN" b="1" dirty="0">
                <a:latin typeface="Times New Roman" pitchFamily="18" charset="0"/>
              </a:rPr>
              <a:t>Parser</a:t>
            </a:r>
            <a:r>
              <a:rPr lang="zh-CN" altLang="en-US" b="1" dirty="0">
                <a:latin typeface="Times New Roman" pitchFamily="18" charset="0"/>
              </a:rPr>
              <a:t>做正确选择</a:t>
            </a:r>
            <a:r>
              <a:rPr lang="en-US" altLang="zh-CN" b="1" dirty="0">
                <a:latin typeface="Times New Roman" pitchFamily="18" charset="0"/>
              </a:rPr>
              <a:t>?(</a:t>
            </a:r>
            <a:r>
              <a:rPr lang="zh-CN" altLang="en-US" b="1" dirty="0">
                <a:latin typeface="Times New Roman" pitchFamily="18" charset="0"/>
              </a:rPr>
              <a:t>输入串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</a:rPr>
              <a:t>文法特点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方法：可预测的试探推导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3333FF"/>
                </a:solidFill>
              </a:rPr>
              <a:t>问题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A6E7BA-5990-4D16-B94D-5DD7C398431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3333FF"/>
                </a:solidFill>
              </a:rPr>
              <a:t>可预测的试探推导过程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8840"/>
            <a:ext cx="8178800" cy="468052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例 文法</a:t>
            </a:r>
            <a:r>
              <a:rPr lang="en-US" altLang="zh-CN" b="1" dirty="0">
                <a:latin typeface="Times New Roman" pitchFamily="18" charset="0"/>
              </a:rPr>
              <a:t>G’[S]: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S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|</a:t>
            </a:r>
            <a:r>
              <a:rPr lang="en-US" altLang="zh-CN" b="1" dirty="0" err="1">
                <a:solidFill>
                  <a:srgbClr val="CC3300"/>
                </a:solidFill>
                <a:latin typeface="Times New Roman" pitchFamily="18" charset="0"/>
              </a:rPr>
              <a:t>q</a:t>
            </a:r>
            <a:r>
              <a:rPr lang="en-US" altLang="zh-CN" b="1" dirty="0" err="1">
                <a:latin typeface="Times New Roman" pitchFamily="18" charset="0"/>
              </a:rPr>
              <a:t>B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A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c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</a:t>
            </a:r>
            <a:r>
              <a:rPr lang="en-US" altLang="zh-CN" b="1" dirty="0" err="1">
                <a:latin typeface="宋体" pitchFamily="2" charset="-122"/>
              </a:rPr>
              <a:t>|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a</a:t>
            </a:r>
            <a:endParaRPr lang="en-US" altLang="zh-CN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solidFill>
                  <a:srgbClr val="CC3300"/>
                </a:solidFill>
                <a:sym typeface="Symbol" pitchFamily="18" charset="2"/>
              </a:rPr>
              <a:t>d </a:t>
            </a:r>
            <a:r>
              <a:rPr lang="en-US" altLang="zh-CN" b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宋体" pitchFamily="2" charset="-122"/>
              </a:rPr>
              <a:t>|</a:t>
            </a:r>
            <a:r>
              <a:rPr lang="en-US" altLang="zh-CN" b="1" dirty="0">
                <a:solidFill>
                  <a:srgbClr val="CC3300"/>
                </a:solidFill>
                <a:sym typeface="Symbol" pitchFamily="18" charset="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zh-CN" altLang="en-US" b="1" dirty="0">
                <a:latin typeface="Times New Roman" pitchFamily="18" charset="0"/>
              </a:rPr>
              <a:t>识别输入串</a:t>
            </a:r>
            <a:r>
              <a:rPr lang="en-US" altLang="zh-CN" b="1" dirty="0">
                <a:solidFill>
                  <a:srgbClr val="CC3300"/>
                </a:solidFill>
                <a:latin typeface="Times New Roman" pitchFamily="18" charset="0"/>
              </a:rPr>
              <a:t>w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pccadd</a:t>
            </a:r>
            <a:r>
              <a:rPr lang="zh-CN" altLang="en-US" b="1" dirty="0">
                <a:latin typeface="Times New Roman" pitchFamily="18" charset="0"/>
              </a:rPr>
              <a:t>是否是</a:t>
            </a:r>
            <a:r>
              <a:rPr lang="en-US" altLang="zh-CN" b="1" dirty="0">
                <a:latin typeface="Times New Roman" pitchFamily="18" charset="0"/>
              </a:rPr>
              <a:t>G’ [S]</a:t>
            </a:r>
            <a:r>
              <a:rPr lang="zh-CN" altLang="en-US" b="1" dirty="0">
                <a:latin typeface="Times New Roman" pitchFamily="18" charset="0"/>
              </a:rPr>
              <a:t>的句子。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可预测的试探</a:t>
            </a:r>
            <a:r>
              <a:rPr lang="zh-CN" altLang="en-US" b="1" dirty="0">
                <a:solidFill>
                  <a:srgbClr val="3333FF"/>
                </a:solidFill>
              </a:rPr>
              <a:t>推导过程：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b="1" dirty="0"/>
              <a:t>    S </a:t>
            </a:r>
            <a:r>
              <a:rPr lang="en-US" altLang="zh-CN" b="1" dirty="0"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>
                <a:sym typeface="Symbol" pitchFamily="18" charset="2"/>
              </a:rPr>
              <a:t> 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</a:t>
            </a:r>
            <a:r>
              <a:rPr lang="en-US" altLang="zh-CN" b="1" dirty="0">
                <a:sym typeface="Symbol" pitchFamily="18" charset="2"/>
              </a:rPr>
              <a:t> 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dd</a:t>
            </a:r>
            <a:r>
              <a:rPr lang="en-US" altLang="zh-CN" b="1" dirty="0" err="1"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pccadd</a:t>
            </a:r>
            <a:endParaRPr lang="en-US" altLang="zh-CN" b="1" dirty="0">
              <a:solidFill>
                <a:srgbClr val="CC330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试探</a:t>
            </a:r>
            <a:r>
              <a:rPr lang="zh-CN" altLang="zh-CN" b="1" dirty="0">
                <a:sym typeface="Symbol" pitchFamily="18" charset="2"/>
              </a:rPr>
              <a:t>成功。</a:t>
            </a:r>
            <a:endParaRPr lang="en-US" altLang="zh-CN" b="1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b="1" dirty="0">
                <a:sym typeface="Symbol" pitchFamily="18" charset="2"/>
              </a:rPr>
              <a:t>如何做到可预测？</a:t>
            </a:r>
            <a:r>
              <a:rPr lang="en-US" altLang="zh-CN" b="1" dirty="0">
                <a:sym typeface="Symbol" pitchFamily="18" charset="2"/>
              </a:rPr>
              <a:t>—LL</a:t>
            </a:r>
            <a:r>
              <a:rPr lang="zh-CN" altLang="en-US" b="1" dirty="0">
                <a:sym typeface="Symbol" pitchFamily="18" charset="2"/>
              </a:rPr>
              <a:t>（</a:t>
            </a:r>
            <a:r>
              <a:rPr lang="en-US" altLang="zh-CN" b="1" dirty="0">
                <a:sym typeface="Symbol" pitchFamily="18" charset="2"/>
              </a:rPr>
              <a:t>1</a:t>
            </a:r>
            <a:r>
              <a:rPr lang="zh-CN" altLang="en-US" b="1" dirty="0">
                <a:sym typeface="Symbol" pitchFamily="18" charset="2"/>
              </a:rPr>
              <a:t>）文法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endParaRPr lang="en-US" altLang="zh-CN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3391DA-F39C-4C31-B3EB-04455698DC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76672"/>
            <a:ext cx="7772400" cy="1256978"/>
          </a:xfrm>
        </p:spPr>
        <p:txBody>
          <a:bodyPr/>
          <a:lstStyle/>
          <a:p>
            <a:pPr eaLnBrk="1" hangingPunct="1"/>
            <a:br>
              <a:rPr lang="en-US" altLang="zh-CN" sz="3600" b="1" dirty="0"/>
            </a:br>
            <a:r>
              <a:rPr lang="en-US" altLang="zh-CN" sz="3600" b="1" dirty="0"/>
              <a:t>4.1 </a:t>
            </a:r>
            <a:r>
              <a:rPr lang="zh-CN" altLang="en-US" sz="3600" b="1" dirty="0"/>
              <a:t>自顶向下的语法分析</a:t>
            </a:r>
            <a:endParaRPr lang="zh-CN" altLang="en-US" sz="36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88840"/>
            <a:ext cx="77724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zh-CN" altLang="en-US" b="1" dirty="0"/>
              <a:t>语法分析概念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自顶向下的语法分析的一般过程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B209EB-1E38-4CEB-A92A-764FA89B7D3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93037" cy="146208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dirty="0">
                <a:latin typeface="宋体" pitchFamily="2" charset="-122"/>
              </a:rPr>
              <a:t>4.3 LL</a:t>
            </a:r>
            <a:r>
              <a:rPr lang="zh-CN" altLang="en-US" sz="3600" dirty="0">
                <a:latin typeface="宋体" pitchFamily="2" charset="-122"/>
              </a:rPr>
              <a:t>（</a:t>
            </a:r>
            <a:r>
              <a:rPr lang="en-US" altLang="zh-CN" sz="3600" dirty="0">
                <a:latin typeface="宋体" pitchFamily="2" charset="-122"/>
              </a:rPr>
              <a:t>1</a:t>
            </a:r>
            <a:r>
              <a:rPr lang="zh-CN" altLang="en-US" sz="3600" dirty="0">
                <a:latin typeface="宋体" pitchFamily="2" charset="-122"/>
              </a:rPr>
              <a:t>）文法</a:t>
            </a:r>
            <a:endParaRPr lang="en-US" altLang="zh-CN" sz="36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496944" cy="42484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LL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）文法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一个文法</a:t>
            </a:r>
            <a:r>
              <a:rPr lang="en-US" altLang="zh-CN" sz="2400" b="1" dirty="0">
                <a:latin typeface="宋体" pitchFamily="2" charset="-122"/>
              </a:rPr>
              <a:t>G</a:t>
            </a:r>
            <a:r>
              <a:rPr lang="zh-CN" altLang="en-US" sz="2400" b="1" dirty="0">
                <a:latin typeface="宋体" pitchFamily="2" charset="-122"/>
              </a:rPr>
              <a:t>是</a:t>
            </a:r>
            <a:r>
              <a:rPr lang="en-US" altLang="zh-CN" sz="2400" b="1" dirty="0">
                <a:latin typeface="宋体" pitchFamily="2" charset="-122"/>
              </a:rPr>
              <a:t>LL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）的，当且仅当对于</a:t>
            </a:r>
            <a:r>
              <a:rPr lang="en-US" altLang="zh-CN" sz="2400" b="1" dirty="0">
                <a:latin typeface="宋体" pitchFamily="2" charset="-122"/>
              </a:rPr>
              <a:t>G</a:t>
            </a:r>
            <a:r>
              <a:rPr lang="zh-CN" altLang="en-US" sz="2400" b="1" dirty="0">
                <a:latin typeface="宋体" pitchFamily="2" charset="-122"/>
              </a:rPr>
              <a:t>的每一个非终结符Ａ的任何两个不同产生式Ａ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α</a:t>
            </a:r>
            <a:r>
              <a:rPr lang="en-US" altLang="zh-CN" sz="2400" b="1" dirty="0" err="1">
                <a:latin typeface="宋体" pitchFamily="2" charset="-122"/>
                <a:sym typeface="Symbol" pitchFamily="18" charset="2"/>
              </a:rPr>
              <a:t></a:t>
            </a:r>
            <a:r>
              <a:rPr lang="en-US" altLang="zh-CN" sz="2400" b="1" dirty="0" err="1">
                <a:latin typeface="宋体" pitchFamily="2" charset="-122"/>
              </a:rPr>
              <a:t>β</a:t>
            </a:r>
            <a:r>
              <a:rPr lang="zh-CN" altLang="en-US" sz="2400" b="1" dirty="0">
                <a:latin typeface="宋体" pitchFamily="2" charset="-122"/>
              </a:rPr>
              <a:t>，满足下面条件：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１．</a:t>
            </a:r>
            <a:r>
              <a:rPr lang="en-US" altLang="zh-CN" sz="2400" b="1" dirty="0">
                <a:latin typeface="宋体" pitchFamily="2" charset="-122"/>
              </a:rPr>
              <a:t>FIRST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zh-CN" altLang="en-US" sz="2400" b="1" dirty="0">
                <a:latin typeface="宋体" pitchFamily="2" charset="-122"/>
              </a:rPr>
              <a:t>）∩</a:t>
            </a:r>
            <a:r>
              <a:rPr lang="en-US" altLang="zh-CN" sz="2400" b="1" dirty="0">
                <a:latin typeface="宋体" pitchFamily="2" charset="-122"/>
              </a:rPr>
              <a:t>FIRST(β)=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,</a:t>
            </a:r>
            <a:r>
              <a:rPr lang="zh-CN" altLang="en-US" sz="2400" b="1" dirty="0">
                <a:latin typeface="宋体" pitchFamily="2" charset="-122"/>
              </a:rPr>
              <a:t>也就是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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β</a:t>
            </a:r>
            <a:r>
              <a:rPr lang="zh-CN" altLang="en-US" sz="2400" b="1" dirty="0">
                <a:latin typeface="宋体" pitchFamily="2" charset="-122"/>
              </a:rPr>
              <a:t>推导不出以同一个终结符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为首的符号串；它们不应该都能推出空字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latin typeface="宋体" pitchFamily="2" charset="-122"/>
              </a:rPr>
              <a:t>．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２</a:t>
            </a:r>
            <a:r>
              <a:rPr lang="en-US" altLang="zh-CN" sz="2400" b="1" dirty="0">
                <a:latin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</a:rPr>
              <a:t>假若</a:t>
            </a:r>
            <a:r>
              <a:rPr lang="en-US" altLang="zh-CN" sz="2400" b="1" dirty="0">
                <a:latin typeface="宋体" pitchFamily="2" charset="-122"/>
              </a:rPr>
              <a:t>β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latin typeface="宋体" pitchFamily="2" charset="-122"/>
              </a:rPr>
              <a:t>，那么，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</a:t>
            </a:r>
            <a:r>
              <a:rPr lang="en-US" altLang="zh-CN" sz="2400" b="1" dirty="0">
                <a:latin typeface="宋体" pitchFamily="2" charset="-122"/>
              </a:rPr>
              <a:t>FIRST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α)∩FOLLOW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）＝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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. </a:t>
            </a:r>
            <a:r>
              <a:rPr lang="zh-CN" altLang="en-US" sz="2400" b="1" dirty="0">
                <a:latin typeface="宋体" pitchFamily="2" charset="-122"/>
              </a:rPr>
              <a:t>也就是，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若</a:t>
            </a:r>
            <a:r>
              <a:rPr lang="en-US" altLang="zh-CN" sz="2400" b="1" dirty="0">
                <a:latin typeface="宋体" pitchFamily="2" charset="-122"/>
              </a:rPr>
              <a:t>β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.</a:t>
            </a:r>
            <a:r>
              <a:rPr lang="zh-CN" altLang="en-US" sz="2400" b="1" dirty="0">
                <a:latin typeface="宋体" pitchFamily="2" charset="-122"/>
              </a:rPr>
              <a:t>则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zh-CN" altLang="en-US" sz="2400" b="1" dirty="0">
                <a:latin typeface="宋体" pitchFamily="2" charset="-122"/>
              </a:rPr>
              <a:t>所能推出的串的首符号不应在</a:t>
            </a:r>
            <a:r>
              <a:rPr lang="en-US" altLang="zh-CN" sz="2400" b="1" dirty="0">
                <a:latin typeface="宋体" pitchFamily="2" charset="-122"/>
              </a:rPr>
              <a:t>FOLLOW(A</a:t>
            </a:r>
            <a:r>
              <a:rPr lang="zh-CN" altLang="en-US" sz="2400" b="1" dirty="0">
                <a:latin typeface="宋体" pitchFamily="2" charset="-122"/>
              </a:rPr>
              <a:t>）中．</a:t>
            </a:r>
            <a:endParaRPr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B209EB-1E38-4CEB-A92A-764FA89B7D3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93037" cy="146208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dirty="0">
                <a:latin typeface="宋体" pitchFamily="2" charset="-122"/>
              </a:rPr>
              <a:t>4.3 LL</a:t>
            </a:r>
            <a:r>
              <a:rPr lang="zh-CN" altLang="en-US" sz="3600" dirty="0">
                <a:latin typeface="宋体" pitchFamily="2" charset="-122"/>
              </a:rPr>
              <a:t>（</a:t>
            </a:r>
            <a:r>
              <a:rPr lang="en-US" altLang="zh-CN" sz="3600" dirty="0">
                <a:latin typeface="宋体" pitchFamily="2" charset="-122"/>
              </a:rPr>
              <a:t>1</a:t>
            </a:r>
            <a:r>
              <a:rPr lang="zh-CN" altLang="en-US" sz="3600" dirty="0">
                <a:latin typeface="宋体" pitchFamily="2" charset="-122"/>
              </a:rPr>
              <a:t>）文法</a:t>
            </a:r>
            <a:endParaRPr lang="en-US" altLang="zh-CN" sz="36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988840"/>
            <a:ext cx="7629152" cy="36724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LL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）文法的含义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其中：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第一个</a:t>
            </a:r>
            <a:r>
              <a:rPr lang="en-US" altLang="zh-CN" sz="2400" dirty="0"/>
              <a:t>L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从左到右扫描输入串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第二个</a:t>
            </a:r>
            <a:r>
              <a:rPr lang="en-US" altLang="zh-CN" sz="2400" dirty="0"/>
              <a:t>L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生成的是最左推导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           </a:t>
            </a:r>
            <a:r>
              <a:rPr lang="en-US" altLang="zh-CN" sz="2400" dirty="0"/>
              <a:t>1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向前看一个输入符号（</a:t>
            </a:r>
            <a:r>
              <a:rPr lang="en-US" altLang="zh-CN" sz="2400" dirty="0" err="1"/>
              <a:t>lookahead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400" b="1" dirty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325050-E82B-40D1-847E-16108EBA8FA8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534400" cy="448816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FIRST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集和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FOLLOW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集的定义 ：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设</a:t>
            </a:r>
            <a:r>
              <a:rPr lang="en-US" altLang="zh-CN" sz="2800" b="1" dirty="0">
                <a:latin typeface="宋体" pitchFamily="2" charset="-122"/>
              </a:rPr>
              <a:t>G=(V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,V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,P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latin typeface="宋体" pitchFamily="2" charset="-122"/>
              </a:rPr>
              <a:t>S)</a:t>
            </a:r>
            <a:r>
              <a:rPr lang="zh-CN" altLang="zh-CN" sz="2800" b="1" dirty="0">
                <a:latin typeface="宋体" pitchFamily="2" charset="-122"/>
              </a:rPr>
              <a:t>是上下文无关文法</a:t>
            </a:r>
            <a:r>
              <a:rPr lang="zh-CN" altLang="en-US" sz="2800" b="1" dirty="0">
                <a:latin typeface="宋体" pitchFamily="2" charset="-122"/>
              </a:rPr>
              <a:t>，则：</a:t>
            </a:r>
            <a:endParaRPr lang="en-US" altLang="zh-CN" sz="2800" b="1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</a:rPr>
              <a:t>FIRST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）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={a|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a,a</a:t>
            </a:r>
            <a:r>
              <a:rPr lang="en-US" altLang="zh-CN" sz="2800" b="1" dirty="0" err="1">
                <a:latin typeface="宋体" pitchFamily="2" charset="-122"/>
              </a:rPr>
              <a:t>∈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V</a:t>
            </a:r>
            <a:r>
              <a:rPr lang="en-US" altLang="zh-CN" sz="2800" b="1" baseline="-25000" dirty="0" err="1"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, 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             , </a:t>
            </a:r>
            <a:r>
              <a:rPr lang="en-US" altLang="zh-CN" sz="2800" b="1" dirty="0">
                <a:latin typeface="宋体" pitchFamily="2" charset="-122"/>
              </a:rPr>
              <a:t>∈</a:t>
            </a:r>
            <a:r>
              <a:rPr lang="zh-CN" altLang="en-US" sz="2800" b="1" dirty="0">
                <a:latin typeface="宋体" pitchFamily="2" charset="-122"/>
              </a:rPr>
              <a:t> （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60000" dirty="0">
                <a:latin typeface="宋体" pitchFamily="2" charset="-122"/>
              </a:rPr>
              <a:t>*</a:t>
            </a:r>
            <a:r>
              <a:rPr lang="en-US" altLang="zh-CN" sz="2800" b="1" dirty="0">
                <a:latin typeface="宋体" pitchFamily="2" charset="-122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ε</a:t>
            </a:r>
            <a:r>
              <a:rPr lang="zh-CN" altLang="en-US" sz="2800" b="1" dirty="0">
                <a:latin typeface="宋体" pitchFamily="2" charset="-122"/>
              </a:rPr>
              <a:t>则规定</a:t>
            </a:r>
            <a:r>
              <a:rPr lang="en-US" altLang="zh-CN" sz="2800" b="1" dirty="0" err="1">
                <a:latin typeface="宋体" pitchFamily="2" charset="-122"/>
              </a:rPr>
              <a:t>ε∈FRIST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）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FOLLOW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（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A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）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={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aS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 A 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且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>
                <a:latin typeface="宋体" pitchFamily="2" charset="-122"/>
              </a:rPr>
              <a:t>∈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FRIST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），</a:t>
            </a:r>
            <a:endParaRPr lang="en-US" altLang="zh-CN" sz="2800" b="1" dirty="0">
              <a:latin typeface="宋体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        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 </a:t>
            </a:r>
            <a:r>
              <a:rPr lang="zh-CN" altLang="en-US" sz="2800" b="1" dirty="0">
                <a:latin typeface="宋体" pitchFamily="2" charset="-122"/>
              </a:rPr>
              <a:t>∈（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74000" dirty="0">
                <a:latin typeface="宋体" pitchFamily="2" charset="-122"/>
              </a:rPr>
              <a:t>*</a:t>
            </a:r>
            <a:r>
              <a:rPr lang="zh-CN" altLang="en-US" sz="2800" b="1" dirty="0">
                <a:latin typeface="宋体" pitchFamily="2" charset="-122"/>
              </a:rPr>
              <a:t>，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</a:t>
            </a:r>
            <a:r>
              <a:rPr lang="zh-CN" altLang="en-US" sz="2800" b="1" dirty="0">
                <a:latin typeface="宋体" pitchFamily="2" charset="-122"/>
              </a:rPr>
              <a:t>∈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（ 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44000" dirty="0">
                <a:latin typeface="宋体" pitchFamily="2" charset="-122"/>
              </a:rPr>
              <a:t>+  </a:t>
            </a:r>
            <a:r>
              <a:rPr lang="en-US" altLang="zh-CN" sz="2800" b="1" dirty="0">
                <a:latin typeface="宋体" pitchFamily="2" charset="-122"/>
              </a:rPr>
              <a:t>}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S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 A  ,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且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ε</a:t>
            </a:r>
            <a:r>
              <a:rPr lang="zh-CN" altLang="en-US" sz="2800" b="1" dirty="0">
                <a:latin typeface="宋体" pitchFamily="2" charset="-122"/>
              </a:rPr>
              <a:t>，则</a:t>
            </a:r>
            <a:r>
              <a:rPr lang="en-US" altLang="zh-CN" sz="2800" b="1" dirty="0">
                <a:latin typeface="宋体" pitchFamily="2" charset="-122"/>
              </a:rPr>
              <a:t>#∈F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OLLOW(A)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宋体" pitchFamily="2" charset="-122"/>
              </a:rPr>
              <a:t>LL (1) </a:t>
            </a:r>
            <a:r>
              <a:rPr lang="zh-CN" altLang="en-US" sz="3600" b="1" dirty="0">
                <a:latin typeface="宋体" pitchFamily="2" charset="-122"/>
              </a:rPr>
              <a:t>文法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2F3BC2-1379-4792-9B42-7B95148C7FC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21600" cy="60960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宋体" pitchFamily="2" charset="-122"/>
              </a:rPr>
              <a:t>计算</a:t>
            </a:r>
            <a:r>
              <a:rPr lang="en-US" altLang="zh-CN" sz="3200" b="1" dirty="0">
                <a:latin typeface="宋体" pitchFamily="2" charset="-122"/>
              </a:rPr>
              <a:t>FIRST</a:t>
            </a:r>
            <a:r>
              <a:rPr lang="zh-CN" altLang="en-US" sz="3200" b="1" dirty="0">
                <a:latin typeface="宋体" pitchFamily="2" charset="-122"/>
              </a:rPr>
              <a:t>集</a:t>
            </a:r>
            <a:endParaRPr lang="zh-CN" altLang="en-US" sz="320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  <a:sym typeface="Symbol" pitchFamily="18" charset="2"/>
              </a:rPr>
              <a:t>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</a:t>
            </a:r>
            <a:r>
              <a:rPr lang="en-US" altLang="zh-CN" sz="2800" b="1" dirty="0">
                <a:latin typeface="宋体" pitchFamily="2" charset="-122"/>
              </a:rPr>
              <a:t>FIRST(X)={X}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且有产生式</a:t>
            </a:r>
            <a:r>
              <a:rPr lang="en-US" altLang="zh-CN" sz="2800" b="1" dirty="0" err="1">
                <a:latin typeface="宋体" pitchFamily="2" charset="-122"/>
              </a:rPr>
              <a:t>X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err="1">
                <a:latin typeface="宋体" pitchFamily="2" charset="-122"/>
              </a:rPr>
              <a:t>a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，则把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加入到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</a:t>
            </a:r>
            <a:r>
              <a:rPr lang="zh-CN" altLang="en-US" sz="2800" b="1" dirty="0">
                <a:latin typeface="宋体" pitchFamily="2" charset="-122"/>
              </a:rPr>
              <a:t>也是一条产生式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也加到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3.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是一个产生式且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FIRST(Y)</a:t>
            </a:r>
            <a:r>
              <a:rPr lang="zh-CN" altLang="en-US" sz="2800" b="1" dirty="0">
                <a:latin typeface="宋体" pitchFamily="2" charset="-122"/>
              </a:rPr>
              <a:t>中的所有非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元</a:t>
            </a:r>
            <a:r>
              <a:rPr lang="zh-CN" altLang="en-US" sz="2800" b="1" dirty="0">
                <a:latin typeface="宋体" pitchFamily="2" charset="-122"/>
              </a:rPr>
              <a:t>素都加到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latin typeface="宋体" pitchFamily="2" charset="-122"/>
              </a:rPr>
              <a:t> 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000" b="1" dirty="0">
                <a:latin typeface="宋体" pitchFamily="2" charset="-122"/>
              </a:rPr>
              <a:t>K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(i-1)</a:t>
            </a:r>
            <a:r>
              <a:rPr lang="zh-CN" altLang="en-US" sz="2800" b="1" dirty="0">
                <a:latin typeface="宋体" pitchFamily="2" charset="-122"/>
              </a:rPr>
              <a:t>都是非终结符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而且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对于任何</a:t>
            </a:r>
            <a:r>
              <a:rPr lang="en-US" altLang="zh-CN" sz="2800" b="1" dirty="0">
                <a:latin typeface="宋体" pitchFamily="2" charset="-122"/>
              </a:rPr>
              <a:t>j,1</a:t>
            </a:r>
            <a:r>
              <a:rPr lang="en-US" altLang="zh-CN" sz="2400" b="1" dirty="0">
                <a:latin typeface="宋体" pitchFamily="2" charset="-122"/>
              </a:rPr>
              <a:t>≤</a:t>
            </a:r>
            <a:r>
              <a:rPr lang="en-US" altLang="zh-CN" sz="2800" b="1" dirty="0">
                <a:latin typeface="宋体" pitchFamily="2" charset="-122"/>
              </a:rPr>
              <a:t>j </a:t>
            </a:r>
            <a:r>
              <a:rPr lang="en-US" altLang="zh-CN" sz="2400" b="1" dirty="0">
                <a:latin typeface="宋体" pitchFamily="2" charset="-122"/>
              </a:rPr>
              <a:t>≤i-</a:t>
            </a:r>
            <a:r>
              <a:rPr lang="en-US" altLang="zh-CN" sz="2800" b="1" dirty="0">
                <a:latin typeface="宋体" pitchFamily="2" charset="-122"/>
              </a:rPr>
              <a:t>1, 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都含有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 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即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..Y</a:t>
            </a:r>
            <a:r>
              <a:rPr lang="en-US" altLang="zh-CN" sz="1800" b="1" dirty="0">
                <a:latin typeface="宋体" pitchFamily="2" charset="-122"/>
              </a:rPr>
              <a:t>(i-1)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 ),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中的所有非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元素和</a:t>
            </a:r>
            <a:r>
              <a:rPr lang="en-US" altLang="zh-CN" sz="2800" b="1" dirty="0">
                <a:latin typeface="宋体" pitchFamily="2" charset="-122"/>
              </a:rPr>
              <a:t>FIRST(Y</a:t>
            </a:r>
            <a:r>
              <a:rPr lang="en-US" altLang="zh-CN" sz="1800" b="1" dirty="0">
                <a:latin typeface="宋体" pitchFamily="2" charset="-122"/>
              </a:rPr>
              <a:t>i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中的所有元素都加到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特别是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若所有的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baseline="-25000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en-US" altLang="zh-CN" sz="2800" b="1" baseline="-25000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j=1,2,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itchFamily="2" charset="-122"/>
              </a:rPr>
              <a:t>,K)</a:t>
            </a:r>
            <a:r>
              <a:rPr lang="zh-CN" altLang="en-US" sz="2800" b="1" dirty="0">
                <a:latin typeface="宋体" pitchFamily="2" charset="-122"/>
              </a:rPr>
              <a:t>均含有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加到</a:t>
            </a:r>
            <a:r>
              <a:rPr lang="en-US" altLang="zh-CN" sz="2800" b="1" dirty="0">
                <a:latin typeface="宋体" pitchFamily="2" charset="-122"/>
              </a:rPr>
              <a:t>FRIST(X)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429000" y="2571750"/>
            <a:ext cx="33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3FF568-0D3D-492C-AB32-CE0E36B347B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9"/>
            <a:ext cx="7793037" cy="1008112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宋体" pitchFamily="2" charset="-122"/>
              </a:rPr>
              <a:t>计算</a:t>
            </a:r>
            <a:r>
              <a:rPr lang="en-US" altLang="zh-CN" sz="3200" b="1" dirty="0">
                <a:latin typeface="宋体" pitchFamily="2" charset="-122"/>
              </a:rPr>
              <a:t>FOLLOW</a:t>
            </a:r>
            <a:r>
              <a:rPr lang="zh-CN" altLang="en-US" sz="3200" b="1" dirty="0">
                <a:latin typeface="宋体" pitchFamily="2" charset="-122"/>
              </a:rPr>
              <a:t>集</a:t>
            </a:r>
            <a:endParaRPr lang="zh-CN" altLang="en-US" sz="32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76400"/>
            <a:ext cx="8064896" cy="45720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对于文法的开始符号</a:t>
            </a:r>
            <a:r>
              <a:rPr lang="en-US" altLang="zh-CN" sz="2800" b="1" dirty="0">
                <a:latin typeface="宋体" pitchFamily="2" charset="-122"/>
              </a:rPr>
              <a:t>S,</a:t>
            </a:r>
            <a:r>
              <a:rPr lang="zh-CN" altLang="en-US" sz="2800" b="1" dirty="0">
                <a:latin typeface="宋体" pitchFamily="2" charset="-122"/>
              </a:rPr>
              <a:t>置</a:t>
            </a:r>
            <a:r>
              <a:rPr lang="en-US" altLang="zh-CN" sz="2800" b="1" dirty="0">
                <a:latin typeface="宋体" pitchFamily="2" charset="-122"/>
              </a:rPr>
              <a:t>#</a:t>
            </a:r>
            <a:r>
              <a:rPr lang="zh-CN" altLang="en-US" sz="2800" b="1" dirty="0">
                <a:latin typeface="宋体" pitchFamily="2" charset="-122"/>
              </a:rPr>
              <a:t>于</a:t>
            </a:r>
            <a:r>
              <a:rPr lang="en-US" altLang="zh-CN" sz="2800" b="1" dirty="0">
                <a:latin typeface="宋体" pitchFamily="2" charset="-122"/>
              </a:rPr>
              <a:t>FOLLOW(S) 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若Ａ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α B β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       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en-US" altLang="zh-CN" sz="2800" b="1" dirty="0">
                <a:latin typeface="宋体" pitchFamily="2" charset="-122"/>
              </a:rPr>
              <a:t>FIRST(β)\</a:t>
            </a:r>
            <a:r>
              <a:rPr lang="en-US" altLang="zh-CN" sz="2800" b="1" dirty="0">
                <a:latin typeface="宋体" pitchFamily="2" charset="-122"/>
                <a:sym typeface="Kingsoft Phonetic Plain" pitchFamily="2" charset="2"/>
              </a:rPr>
              <a:t>{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}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加至</a:t>
            </a:r>
            <a:r>
              <a:rPr lang="en-US" altLang="zh-CN" sz="2800" b="1" dirty="0">
                <a:latin typeface="宋体" pitchFamily="2" charset="-122"/>
              </a:rPr>
              <a:t>FOLLOW(B)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3.</a:t>
            </a:r>
            <a:r>
              <a:rPr lang="zh-CN" altLang="en-US" sz="2800" b="1" dirty="0">
                <a:latin typeface="宋体" pitchFamily="2" charset="-122"/>
              </a:rPr>
              <a:t>若Ａ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α B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或Ａ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 err="1">
                <a:latin typeface="宋体" pitchFamily="2" charset="-122"/>
              </a:rPr>
              <a:t>αBβ</a:t>
            </a:r>
            <a:r>
              <a:rPr lang="zh-CN" altLang="en-US" sz="2800" b="1" dirty="0">
                <a:latin typeface="宋体" pitchFamily="2" charset="-122"/>
              </a:rPr>
              <a:t>是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一个产生式而</a:t>
            </a:r>
            <a:r>
              <a:rPr lang="en-US" altLang="zh-CN" sz="2800" b="1" dirty="0">
                <a:latin typeface="宋体" pitchFamily="2" charset="-122"/>
              </a:rPr>
              <a:t>β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FIRST(β)</a:t>
            </a:r>
            <a:r>
              <a:rPr lang="zh-CN" altLang="en-US" sz="2800" b="1" dirty="0">
                <a:latin typeface="宋体" pitchFamily="2" charset="-122"/>
              </a:rPr>
              <a:t>），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FOLLOW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）加至</a:t>
            </a:r>
            <a:r>
              <a:rPr lang="en-US" altLang="zh-CN" sz="2800" b="1" dirty="0">
                <a:latin typeface="宋体" pitchFamily="2" charset="-122"/>
              </a:rPr>
              <a:t>FOLLOW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</a:rPr>
              <a:t>）中．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BCC900-CB1C-4DCC-BC51-8E8C5D72303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67464" cy="14764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Times New Roman" pitchFamily="18" charset="0"/>
              </a:rPr>
              <a:t>G[ E]:    (1)    E –&gt; TE’       (2)     E’ –&gt; +TE’   (3)     E’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(4)     T –&gt; FT’      (5)     T’ –&gt; *FT’    (6)     T’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(7)      F –&gt; (E)      (8)      F –&gt; a</a:t>
            </a:r>
            <a:endParaRPr lang="en-US" altLang="zh-CN" sz="3600" b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772816"/>
            <a:ext cx="3810000" cy="425881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集合如下：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+,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83968" y="1772816"/>
            <a:ext cx="4644008" cy="367240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#}               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),#}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7E9B81-FA6F-4E52-9A00-E1D69263408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8332415" cy="146208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Times New Roman" pitchFamily="18" charset="0"/>
              </a:rPr>
              <a:t>G[ E]:    (1)    E –&gt; TE’        (2)     E’ –&gt; +TE’   (3)     E’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               (4)     T –&gt; FT’      (5)     T’ –&gt; *FT’    (6)     T’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               (7)      F –&gt; (E)       (8)      F –&gt; 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4386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E’ –&gt; +TE’ |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   </a:t>
            </a:r>
            <a:r>
              <a:rPr lang="en-US" altLang="zh-CN" b="1" dirty="0">
                <a:latin typeface="+mn-ea"/>
                <a:ea typeface="+mn-ea"/>
              </a:rPr>
              <a:t>FIRST(+TE’)=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+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FOLLOW(E′)=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，＃｝</a:t>
            </a:r>
            <a:endParaRPr lang="zh-CN" altLang="en-US" sz="2400" b="1" dirty="0">
              <a:latin typeface="+mn-ea"/>
              <a:ea typeface="+mn-ea"/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T’ –&gt; *FT’ |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   </a:t>
            </a:r>
            <a:r>
              <a:rPr lang="en-US" altLang="zh-CN" b="1" dirty="0">
                <a:latin typeface="+mn-ea"/>
                <a:ea typeface="+mn-ea"/>
              </a:rPr>
              <a:t>FIRST(*FT’)=</a:t>
            </a:r>
            <a:r>
              <a:rPr lang="zh-CN" altLang="en-US" b="1" dirty="0">
                <a:latin typeface="+mn-ea"/>
                <a:ea typeface="+mn-ea"/>
              </a:rPr>
              <a:t>｛*｝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FOLLOW(T′)=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+,)</a:t>
            </a:r>
            <a:r>
              <a:rPr lang="zh-CN" altLang="en-US" b="1" dirty="0">
                <a:latin typeface="+mn-ea"/>
                <a:ea typeface="+mn-ea"/>
              </a:rPr>
              <a:t>，＃｝</a:t>
            </a:r>
            <a:endParaRPr lang="zh-CN" altLang="en-US" sz="2400" b="1" dirty="0">
              <a:latin typeface="+mn-ea"/>
              <a:ea typeface="+mn-ea"/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F –&gt; (E)  | a      </a:t>
            </a:r>
            <a:r>
              <a:rPr lang="en-US" altLang="zh-CN" b="1" dirty="0">
                <a:latin typeface="+mn-ea"/>
                <a:ea typeface="+mn-ea"/>
              </a:rPr>
              <a:t>FIRST( (E))=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FIRST( a)=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en-US" altLang="zh-CN" b="1" dirty="0">
                <a:latin typeface="宋体" pitchFamily="2" charset="-122"/>
              </a:rPr>
              <a:t>LL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）定义，</a:t>
            </a:r>
            <a:r>
              <a:rPr lang="en-US" altLang="zh-CN" b="1" dirty="0">
                <a:latin typeface="宋体" pitchFamily="2" charset="-122"/>
              </a:rPr>
              <a:t>G[E]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LL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）的。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6CAFB4-8826-4AB7-96DE-9B321D94083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b="1" i="1" dirty="0">
                <a:latin typeface="宋体" pitchFamily="2" charset="-122"/>
              </a:rPr>
              <a:t>非</a:t>
            </a:r>
            <a:r>
              <a:rPr lang="en-US" altLang="zh-CN" sz="3600" b="1" i="1" dirty="0">
                <a:latin typeface="宋体" pitchFamily="2" charset="-122"/>
              </a:rPr>
              <a:t>LL(1)</a:t>
            </a:r>
            <a:r>
              <a:rPr lang="zh-CN" altLang="zh-CN" sz="3600" b="1" i="1" dirty="0">
                <a:latin typeface="宋体" pitchFamily="2" charset="-122"/>
              </a:rPr>
              <a:t>文法的改造</a:t>
            </a:r>
            <a:endParaRPr lang="zh-CN" altLang="en-US" sz="3600" b="1" i="1" dirty="0">
              <a:latin typeface="宋体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772400" cy="4651647"/>
          </a:xfrm>
        </p:spPr>
        <p:txBody>
          <a:bodyPr/>
          <a:lstStyle/>
          <a:p>
            <a:pPr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宋体" pitchFamily="2" charset="-122"/>
              </a:rPr>
              <a:t>LL(1)</a:t>
            </a:r>
            <a:r>
              <a:rPr lang="zh-CN" altLang="en-US" b="1" i="1" dirty="0">
                <a:solidFill>
                  <a:srgbClr val="FF0000"/>
                </a:solidFill>
                <a:latin typeface="宋体" pitchFamily="2" charset="-122"/>
              </a:rPr>
              <a:t>文法的性质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</a:p>
          <a:p>
            <a:pPr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LL(1)</a:t>
            </a:r>
            <a:r>
              <a:rPr lang="zh-CN" altLang="en-US" b="1" dirty="0">
                <a:latin typeface="宋体" pitchFamily="2" charset="-122"/>
              </a:rPr>
              <a:t>文法是无二义的，不含左递归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LL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）文法改造：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消除左递归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提左公因子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  将产生式Ａ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b="1" dirty="0">
                <a:latin typeface="宋体" pitchFamily="2" charset="-122"/>
              </a:rPr>
              <a:t>β|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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变换为：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  Ａ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B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，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B  </a:t>
            </a:r>
            <a:r>
              <a:rPr lang="en-US" altLang="zh-CN" b="1" dirty="0">
                <a:latin typeface="宋体" pitchFamily="2" charset="-122"/>
              </a:rPr>
              <a:t>β|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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BA69A5-7199-4F68-86C5-AF9BDF8F2C7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620688"/>
            <a:ext cx="3394720" cy="5534744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E→E+T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T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T→T*F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F</a:t>
            </a:r>
            <a:endParaRPr lang="en-US" altLang="zh-CN" dirty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err="1">
                <a:latin typeface="宋体" pitchFamily="2" charset="-122"/>
              </a:rPr>
              <a:t>F→i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(E)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由于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FIRST(E)=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FIRST(T)=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FIRST(F)=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  <a:endParaRPr lang="en-US" altLang="zh-CN" dirty="0">
              <a:latin typeface="+mn-ea"/>
              <a:ea typeface="+mn-ea"/>
            </a:endParaRP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都相等，非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文法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消左递归：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</a:rPr>
              <a:t>E –&gt; TE’        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E’ –&gt; +TE’  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E’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br>
              <a:rPr lang="en-US" altLang="zh-CN" sz="2400" dirty="0">
                <a:latin typeface="Times New Roman" pitchFamily="18" charset="0"/>
              </a:rPr>
            </a:b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11960" y="620688"/>
            <a:ext cx="4800600" cy="576064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E→T+E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T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T→F*T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F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 err="1">
                <a:latin typeface="宋体" pitchFamily="2" charset="-122"/>
              </a:rPr>
              <a:t>F→i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(E)</a:t>
            </a: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由于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FIRST(E)=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FIRST(T)=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FIRST(F)=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都相等，非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文法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提左公因子：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E→T(+E</a:t>
            </a:r>
            <a:r>
              <a:rPr lang="zh-CN" altLang="en-US" dirty="0">
                <a:latin typeface="宋体" pitchFamily="2" charset="-122"/>
              </a:rPr>
              <a:t>｜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T→F(*T</a:t>
            </a:r>
            <a:r>
              <a:rPr lang="zh-CN" altLang="en-US" dirty="0">
                <a:latin typeface="宋体" pitchFamily="2" charset="-122"/>
              </a:rPr>
              <a:t>｜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4038600" y="6096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962400" y="6096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29C8B0-3E10-4F5D-BF25-7E577698DAF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消除左递归和提左公因子并不一定都能将</a:t>
            </a:r>
            <a:r>
              <a:rPr lang="zh-CN" altLang="zh-CN" sz="3600" b="1" i="1" dirty="0">
                <a:latin typeface="华文新魏" pitchFamily="2" charset="-122"/>
                <a:ea typeface="华文新魏" pitchFamily="2" charset="-122"/>
              </a:rPr>
              <a:t>非</a:t>
            </a:r>
            <a:r>
              <a:rPr lang="en-US" altLang="zh-CN" sz="3600" b="1" i="1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zh-CN" sz="3600" b="1" i="1" dirty="0">
                <a:latin typeface="华文新魏" pitchFamily="2" charset="-122"/>
                <a:ea typeface="华文新魏" pitchFamily="2" charset="-122"/>
              </a:rPr>
              <a:t>文法改造</a:t>
            </a:r>
            <a:r>
              <a:rPr lang="zh-CN" altLang="en-US" sz="3600" b="1" i="1" dirty="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3600" b="1" i="1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sz="3600" b="1" i="1" dirty="0">
                <a:latin typeface="华文新魏" pitchFamily="2" charset="-122"/>
                <a:ea typeface="华文新魏" pitchFamily="2" charset="-122"/>
              </a:rPr>
              <a:t>文法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2060848"/>
            <a:ext cx="38100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S →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e 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C →b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提左因子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S →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A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A→ e S |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b="1" dirty="0">
                <a:latin typeface="宋体" pitchFamily="2" charset="-122"/>
              </a:rPr>
              <a:t> C →b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772816"/>
            <a:ext cx="4383088" cy="4359697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集      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集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S  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        #,e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A  e,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               #, 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C     b                        t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M[</a:t>
            </a:r>
            <a:r>
              <a:rPr lang="en-US" altLang="zh-CN" b="1" dirty="0" err="1">
                <a:latin typeface="Times New Roman" pitchFamily="18" charset="0"/>
              </a:rPr>
              <a:t>A,e</a:t>
            </a:r>
            <a:r>
              <a:rPr lang="en-US" altLang="zh-CN" b="1" dirty="0">
                <a:latin typeface="Times New Roman" pitchFamily="18" charset="0"/>
              </a:rPr>
              <a:t>]={</a:t>
            </a:r>
            <a:r>
              <a:rPr lang="en-US" altLang="zh-CN" b="1" dirty="0">
                <a:latin typeface="宋体" pitchFamily="2" charset="-122"/>
              </a:rPr>
              <a:t>A→ e S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    A→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}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H="1">
            <a:off x="4038600" y="17526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41148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H="1">
            <a:off x="4648200" y="2362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H="1">
            <a:off x="5105400" y="2133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 flipH="1">
            <a:off x="4724400" y="2895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H="1">
            <a:off x="4800600" y="3429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>
            <a:off x="4800600" y="3886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6588224" y="2132856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D255D5-90F6-44C9-BC29-6CF6211A1BB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lang="zh-CN" altLang="en-US" sz="3600" b="1" dirty="0">
                <a:solidFill>
                  <a:srgbClr val="3333FF"/>
                </a:solidFill>
                <a:latin typeface="Times New Roman" pitchFamily="18" charset="0"/>
              </a:rPr>
              <a:t>、语法分析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808416" cy="4725144"/>
          </a:xfrm>
          <a:noFill/>
        </p:spPr>
        <p:txBody>
          <a:bodyPr/>
          <a:lstStyle/>
          <a:p>
            <a:pPr marL="0" indent="358775" eaLnBrk="1" hangingPunct="1">
              <a:buFont typeface="Monotype Sort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语法分析：</a:t>
            </a:r>
            <a:r>
              <a:rPr lang="zh-CN" altLang="en-US" b="1" dirty="0">
                <a:latin typeface="Times New Roman" pitchFamily="18" charset="0"/>
              </a:rPr>
              <a:t>在语言的编译实现中，把句子分析的过程称为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语法分析</a:t>
            </a:r>
            <a:r>
              <a:rPr lang="zh-CN" altLang="en-US" b="1" dirty="0">
                <a:latin typeface="Times New Roman" pitchFamily="18" charset="0"/>
              </a:rPr>
              <a:t>，即完成这个任务的程序称为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语法分析程序</a:t>
            </a:r>
            <a:r>
              <a:rPr lang="zh-CN" altLang="en-US" b="1" dirty="0">
                <a:latin typeface="Times New Roman" pitchFamily="18" charset="0"/>
              </a:rPr>
              <a:t>或称为识别程序。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分析算法</a:t>
            </a:r>
            <a:r>
              <a:rPr lang="zh-CN" altLang="en-US" b="1" dirty="0">
                <a:latin typeface="Times New Roman" pitchFamily="18" charset="0"/>
              </a:rPr>
              <a:t>又称识别算法。</a:t>
            </a:r>
          </a:p>
          <a:p>
            <a:pPr marL="0" indent="358775" eaLnBrk="1" hangingPunct="1">
              <a:buFont typeface="Monotype Sorts" pitchFamily="2" charset="2"/>
              <a:buNone/>
            </a:pPr>
            <a:r>
              <a:rPr lang="zh-CN" altLang="en-US" b="1" i="1" dirty="0">
                <a:solidFill>
                  <a:srgbClr val="FF0000"/>
                </a:solidFill>
                <a:latin typeface="Times New Roman" pitchFamily="18" charset="0"/>
              </a:rPr>
              <a:t>从左到右的分析算法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b="1" dirty="0">
                <a:latin typeface="Times New Roman" pitchFamily="18" charset="0"/>
              </a:rPr>
              <a:t>即总是从左到右地识别输入符号串，首先识别符号串中的最左符号，进而依次识别右边的一个符号，直到分析结束。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AE4D9-61B1-45C6-95F0-35DBA1B3BFF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4.4</a:t>
            </a:r>
            <a:r>
              <a:rPr lang="zh-CN" altLang="en-US" sz="3600" dirty="0"/>
              <a:t>预测分析程序（</a:t>
            </a:r>
            <a:r>
              <a:rPr lang="en-US" altLang="zh-CN" sz="3200" b="1" dirty="0"/>
              <a:t>Predictive parser</a:t>
            </a:r>
            <a:r>
              <a:rPr lang="zh-CN" altLang="en-US" sz="3200" b="1" dirty="0"/>
              <a:t>）</a:t>
            </a:r>
            <a:endParaRPr lang="zh-CN" altLang="en-US" sz="3200" i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32856"/>
            <a:ext cx="8178800" cy="466449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800" i="1" dirty="0"/>
              <a:t>一种无</a:t>
            </a:r>
            <a:r>
              <a:rPr lang="zh-CN" altLang="en-US" sz="2800" i="1" dirty="0">
                <a:latin typeface="Times New Roman" pitchFamily="18" charset="0"/>
              </a:rPr>
              <a:t>回溯</a:t>
            </a:r>
            <a:r>
              <a:rPr lang="zh-CN" altLang="en-US" sz="2800" i="1" dirty="0"/>
              <a:t>的自顶向下分析程序：</a:t>
            </a:r>
            <a:endParaRPr lang="en-US" altLang="zh-CN" sz="2800" dirty="0"/>
          </a:p>
          <a:p>
            <a:pPr marL="715963" indent="-71596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        可以根据下一个</a:t>
            </a:r>
            <a:r>
              <a:rPr lang="en-US" altLang="zh-CN" sz="2800" dirty="0"/>
              <a:t>(</a:t>
            </a:r>
            <a:r>
              <a:rPr lang="zh-CN" altLang="en-US" sz="2800" dirty="0"/>
              <a:t>几个）输入符号为当前要处理的非终结符选择产生式。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要求</a:t>
            </a:r>
            <a:r>
              <a:rPr lang="en-US" altLang="zh-CN" sz="2800" dirty="0"/>
              <a:t>——</a:t>
            </a:r>
            <a:r>
              <a:rPr lang="zh-CN" altLang="en-US" sz="2800" dirty="0"/>
              <a:t>文法是</a:t>
            </a:r>
            <a:r>
              <a:rPr lang="en-US" altLang="zh-CN" sz="2800" dirty="0"/>
              <a:t>LL(1)</a:t>
            </a:r>
            <a:r>
              <a:rPr lang="zh-CN" altLang="en-US" sz="2800" dirty="0"/>
              <a:t>的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预测分析程序的实现技术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/>
              <a:t>      递归（下降）子程序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/>
              <a:t>     表驱动分析程序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AE4D9-61B1-45C6-95F0-35DBA1B3BFF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4.4 </a:t>
            </a:r>
            <a:r>
              <a:rPr lang="zh-CN" altLang="en-US" sz="3600" dirty="0"/>
              <a:t>预测分析程序（</a:t>
            </a:r>
            <a:r>
              <a:rPr lang="en-US" altLang="zh-CN" sz="3200" b="1" dirty="0"/>
              <a:t>Predictive parser</a:t>
            </a:r>
            <a:r>
              <a:rPr lang="zh-CN" altLang="en-US" sz="3200" b="1" dirty="0"/>
              <a:t>）</a:t>
            </a:r>
            <a:endParaRPr lang="zh-CN" altLang="en-US" sz="3200" i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32856"/>
            <a:ext cx="8178800" cy="39444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  </a:t>
            </a:r>
            <a:r>
              <a:rPr lang="zh-CN" altLang="en-US" sz="2800" dirty="0"/>
              <a:t>预测分析程序的实现技术：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</a:rPr>
              <a:t>4.4.1 </a:t>
            </a:r>
            <a:r>
              <a:rPr lang="zh-CN" altLang="en-US" sz="2800" dirty="0">
                <a:solidFill>
                  <a:srgbClr val="FF0000"/>
                </a:solidFill>
              </a:rPr>
              <a:t>递归（下降）子程序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4.4.2 </a:t>
            </a:r>
            <a:r>
              <a:rPr lang="zh-CN" altLang="en-US" sz="2800" dirty="0"/>
              <a:t>表驱动分析程序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EAEA66-D571-432B-AAD2-EB1866A3AA9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59688" cy="72576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宋体" pitchFamily="2" charset="-122"/>
              </a:rPr>
              <a:t>4.4.1 </a:t>
            </a:r>
            <a:r>
              <a:rPr lang="zh-CN" altLang="en-US" sz="3200" b="1" dirty="0">
                <a:latin typeface="宋体" pitchFamily="2" charset="-122"/>
              </a:rPr>
              <a:t>递归下降子程序 </a:t>
            </a:r>
            <a:r>
              <a:rPr lang="en-US" altLang="zh-CN" sz="3200" dirty="0">
                <a:latin typeface="宋体" pitchFamily="2" charset="-122"/>
              </a:rPr>
              <a:t> </a:t>
            </a:r>
            <a:r>
              <a:rPr lang="zh-CN" altLang="en-US" sz="3200" b="1" dirty="0">
                <a:latin typeface="宋体" pitchFamily="2" charset="-122"/>
              </a:rPr>
              <a:t>例</a:t>
            </a:r>
            <a:r>
              <a:rPr lang="en-US" altLang="zh-CN" sz="3200" b="1" dirty="0">
                <a:latin typeface="宋体" pitchFamily="2" charset="-122"/>
              </a:rPr>
              <a:t>1</a:t>
            </a:r>
            <a:r>
              <a:rPr lang="zh-CN" altLang="en-US" sz="3200" b="1" dirty="0">
                <a:latin typeface="宋体" pitchFamily="2" charset="-122"/>
              </a:rPr>
              <a:t>：</a:t>
            </a:r>
            <a:r>
              <a:rPr lang="en-US" altLang="zh-CN" sz="3200" dirty="0" err="1">
                <a:latin typeface="Courier" pitchFamily="17" charset="0"/>
              </a:rPr>
              <a:t>ParseFunction</a:t>
            </a:r>
            <a:r>
              <a:rPr lang="en-US" altLang="zh-CN" sz="3200" dirty="0">
                <a:latin typeface="Courier" pitchFamily="17" charset="0"/>
              </a:rPr>
              <a:t>()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函数的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BNF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描述：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Arial" charset="0"/>
              </a:rPr>
              <a:t>program –&gt; </a:t>
            </a:r>
            <a:r>
              <a:rPr lang="en-US" altLang="zh-CN" sz="2400" dirty="0" err="1">
                <a:latin typeface="Arial" charset="0"/>
              </a:rPr>
              <a:t>function_list</a:t>
            </a:r>
            <a:endParaRPr lang="en-US" altLang="zh-CN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 err="1">
                <a:latin typeface="Arial" charset="0"/>
              </a:rPr>
              <a:t>function_list</a:t>
            </a:r>
            <a:r>
              <a:rPr lang="en-US" altLang="zh-CN" sz="2400" dirty="0">
                <a:latin typeface="Arial" charset="0"/>
              </a:rPr>
              <a:t> –&gt; function   </a:t>
            </a:r>
            <a:r>
              <a:rPr lang="en-US" altLang="zh-CN" sz="2400" dirty="0" err="1">
                <a:latin typeface="Arial" charset="0"/>
              </a:rPr>
              <a:t>function_list</a:t>
            </a:r>
            <a:r>
              <a:rPr lang="en-US" altLang="zh-CN" sz="2400" dirty="0">
                <a:latin typeface="Arial" charset="0"/>
              </a:rPr>
              <a:t> | </a:t>
            </a:r>
            <a:r>
              <a:rPr lang="en-US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Arial" charset="0"/>
              </a:rPr>
              <a:t>function –&gt; FUNC identifier ( </a:t>
            </a:r>
            <a:r>
              <a:rPr lang="en-US" altLang="zh-CN" sz="2400" dirty="0" err="1">
                <a:latin typeface="Arial" charset="0"/>
              </a:rPr>
              <a:t>parameter_list</a:t>
            </a:r>
            <a:r>
              <a:rPr lang="en-US" altLang="zh-CN" sz="2400" dirty="0">
                <a:latin typeface="Arial" charset="0"/>
              </a:rPr>
              <a:t> ) statement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latin typeface="Courier" pitchFamily="17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Courier" pitchFamily="17" charset="0"/>
              </a:rPr>
              <a:t>函数的递归下降子程序：</a:t>
            </a:r>
            <a:endParaRPr lang="en-US" altLang="zh-CN" sz="2800" dirty="0">
              <a:solidFill>
                <a:srgbClr val="FF0000"/>
              </a:solidFill>
              <a:latin typeface="Courier" pitchFamily="17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latin typeface="Courier" pitchFamily="17" charset="0"/>
              </a:rPr>
              <a:t>void </a:t>
            </a:r>
            <a:r>
              <a:rPr lang="en-US" altLang="zh-CN" sz="2800" dirty="0" err="1">
                <a:latin typeface="Courier" pitchFamily="17" charset="0"/>
              </a:rPr>
              <a:t>ParseFunction</a:t>
            </a:r>
            <a:r>
              <a:rPr lang="en-US" altLang="zh-CN" sz="2800" dirty="0">
                <a:latin typeface="Courier" pitchFamily="17" charset="0"/>
              </a:rPr>
              <a:t>()</a:t>
            </a:r>
            <a:endParaRPr lang="en-US" altLang="zh-CN" sz="2400" dirty="0">
              <a:latin typeface="Courier" pitchFamily="17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{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(T_FUNC);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ParseIdentifier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(T_LPAREN);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ParseParameterList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(T_RPAREN);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ParseStatement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}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2BE61C-BA55-438B-BC76-825F4B73957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95456" cy="7620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递归下降子程序</a:t>
            </a:r>
            <a:r>
              <a:rPr lang="en-US" altLang="zh-CN" sz="3200" dirty="0" err="1">
                <a:latin typeface="华文新魏" pitchFamily="2" charset="-122"/>
                <a:ea typeface="华文新魏" pitchFamily="2" charset="-122"/>
              </a:rPr>
              <a:t>ParseFunction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()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（续）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859216" cy="48387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void </a:t>
            </a:r>
            <a:r>
              <a:rPr lang="en-US" altLang="zh-CN" dirty="0" err="1">
                <a:latin typeface="Courier" pitchFamily="17" charset="0"/>
              </a:rPr>
              <a:t>MatchToken</a:t>
            </a:r>
            <a:r>
              <a:rPr lang="en-US" altLang="zh-CN" dirty="0">
                <a:latin typeface="Courier" pitchFamily="17" charset="0"/>
              </a:rPr>
              <a:t>(</a:t>
            </a:r>
            <a:r>
              <a:rPr lang="en-US" altLang="zh-CN" dirty="0" err="1">
                <a:latin typeface="Courier" pitchFamily="17" charset="0"/>
              </a:rPr>
              <a:t>int</a:t>
            </a:r>
            <a:r>
              <a:rPr lang="en-US" altLang="zh-CN" dirty="0">
                <a:latin typeface="Courier" pitchFamily="17" charset="0"/>
              </a:rPr>
              <a:t> expected)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if (</a:t>
            </a:r>
            <a:r>
              <a:rPr lang="en-US" altLang="zh-CN" dirty="0" err="1">
                <a:latin typeface="Courier" pitchFamily="17" charset="0"/>
              </a:rPr>
              <a:t>lookahead</a:t>
            </a:r>
            <a:r>
              <a:rPr lang="en-US" altLang="zh-CN" dirty="0">
                <a:latin typeface="Courier" pitchFamily="17" charset="0"/>
              </a:rPr>
              <a:t> != expected)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  </a:t>
            </a:r>
            <a:r>
              <a:rPr lang="en-US" altLang="zh-CN" dirty="0" err="1">
                <a:latin typeface="Courier" pitchFamily="17" charset="0"/>
              </a:rPr>
              <a:t>printf</a:t>
            </a:r>
            <a:r>
              <a:rPr lang="en-US" altLang="zh-CN" dirty="0">
                <a:latin typeface="Courier" pitchFamily="17" charset="0"/>
              </a:rPr>
              <a:t>("syntax error \n");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  exit(0);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} else // if match, consume token and move on</a:t>
            </a:r>
          </a:p>
          <a:p>
            <a:pPr marL="442913" indent="-442913" eaLnBrk="1" hangingPunct="1">
              <a:buFont typeface="Monotype Sorts" pitchFamily="2" charset="2"/>
              <a:buNone/>
            </a:pPr>
            <a:r>
              <a:rPr lang="en-US" altLang="zh-CN" dirty="0" err="1">
                <a:latin typeface="Courier" pitchFamily="17" charset="0"/>
              </a:rPr>
              <a:t>lookahead</a:t>
            </a:r>
            <a:r>
              <a:rPr lang="en-US" altLang="zh-CN" dirty="0">
                <a:latin typeface="Courier" pitchFamily="17" charset="0"/>
              </a:rPr>
              <a:t> = </a:t>
            </a:r>
            <a:r>
              <a:rPr lang="en-US" altLang="zh-CN" dirty="0" err="1">
                <a:latin typeface="Courier" pitchFamily="17" charset="0"/>
              </a:rPr>
              <a:t>getToken</a:t>
            </a:r>
            <a:r>
              <a:rPr lang="en-US" altLang="zh-CN" dirty="0">
                <a:latin typeface="Courier" pitchFamily="17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9AC7B3-7D99-4FE1-B27D-DE8FE0942B7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例</a:t>
            </a:r>
            <a:r>
              <a:rPr lang="en-US" altLang="zh-CN" sz="3600" b="1" dirty="0">
                <a:latin typeface="宋体" pitchFamily="2" charset="-122"/>
              </a:rPr>
              <a:t>2</a:t>
            </a:r>
            <a:r>
              <a:rPr lang="zh-CN" altLang="en-US" sz="3600" b="1" dirty="0">
                <a:latin typeface="宋体" pitchFamily="2" charset="-122"/>
              </a:rPr>
              <a:t>：递归子程序实现               表达式的语法分析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348880"/>
            <a:ext cx="8375848" cy="370902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表达式的</a:t>
            </a:r>
            <a:r>
              <a:rPr lang="en-US" altLang="zh-CN" b="1" dirty="0"/>
              <a:t>EBNF</a:t>
            </a:r>
            <a:br>
              <a:rPr lang="en-US" altLang="zh-CN" dirty="0"/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表达式</a:t>
            </a:r>
            <a:r>
              <a:rPr lang="en-US" altLang="zh-CN" sz="2800" b="1" dirty="0">
                <a:latin typeface="宋体" pitchFamily="2" charset="-122"/>
              </a:rPr>
              <a:t>〉∷=[+|-]〈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〉{(+|-)〈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〉}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〉∷=〈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〉{(</a:t>
            </a:r>
            <a:r>
              <a:rPr lang="zh-CN" altLang="en-US" sz="2800" b="1" dirty="0">
                <a:latin typeface="宋体" pitchFamily="2" charset="-122"/>
              </a:rPr>
              <a:t>*</a:t>
            </a:r>
            <a:r>
              <a:rPr lang="en-US" altLang="zh-CN" sz="2800" b="1" dirty="0">
                <a:latin typeface="宋体" pitchFamily="2" charset="-122"/>
              </a:rPr>
              <a:t>|/)〈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〉}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〉∷=</a:t>
            </a:r>
            <a:r>
              <a:rPr lang="en-US" altLang="zh-CN" sz="2800" b="1" u="sng" dirty="0" err="1">
                <a:latin typeface="宋体" pitchFamily="2" charset="-122"/>
              </a:rPr>
              <a:t>ident</a:t>
            </a:r>
            <a:r>
              <a:rPr lang="en-US" altLang="zh-CN" sz="2800" b="1" dirty="0" err="1">
                <a:latin typeface="宋体" pitchFamily="2" charset="-122"/>
              </a:rPr>
              <a:t>|</a:t>
            </a:r>
            <a:r>
              <a:rPr lang="en-US" altLang="zh-CN" sz="2800" b="1" u="sng" dirty="0" err="1">
                <a:latin typeface="宋体" pitchFamily="2" charset="-122"/>
              </a:rPr>
              <a:t>number</a:t>
            </a:r>
            <a:r>
              <a:rPr lang="en-US" altLang="zh-CN" sz="2800" b="1" dirty="0">
                <a:latin typeface="宋体" pitchFamily="2" charset="-122"/>
              </a:rPr>
              <a:t>|</a:t>
            </a:r>
            <a:r>
              <a:rPr lang="en-US" altLang="zh-CN" sz="2800" b="1" dirty="0"/>
              <a:t>‘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/>
              <a:t>’</a:t>
            </a: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表达式</a:t>
            </a:r>
            <a:r>
              <a:rPr lang="en-US" altLang="zh-CN" sz="2800" b="1" dirty="0">
                <a:latin typeface="宋体" pitchFamily="2" charset="-122"/>
              </a:rPr>
              <a:t>〉</a:t>
            </a:r>
            <a:r>
              <a:rPr lang="en-US" altLang="zh-CN" sz="2800" b="1" dirty="0"/>
              <a:t>‘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/>
              <a:t>’</a:t>
            </a:r>
            <a:endParaRPr lang="zh-CN" altLang="en-US" sz="2800" b="1" dirty="0">
              <a:latin typeface="宋体" pitchFamily="2" charset="-122"/>
            </a:endParaRP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D12E56-4160-41B4-BD7E-3E5DE3E5582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7710487" cy="39211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表达式</a:t>
            </a:r>
            <a:r>
              <a:rPr lang="en-US" altLang="zh-CN" sz="2800" b="1" dirty="0">
                <a:latin typeface="宋体" pitchFamily="2" charset="-122"/>
              </a:rPr>
              <a:t>〉</a:t>
            </a:r>
            <a:r>
              <a:rPr lang="en-US" altLang="zh-CN" sz="2800" dirty="0">
                <a:latin typeface="宋体" pitchFamily="2" charset="-122"/>
              </a:rPr>
              <a:t>∷=</a:t>
            </a:r>
            <a:r>
              <a:rPr lang="en-US" altLang="zh-CN" sz="2800" b="1" dirty="0">
                <a:latin typeface="宋体" pitchFamily="2" charset="-122"/>
              </a:rPr>
              <a:t>[+|-]〈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〉{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+|-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〉}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85225" cy="616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expression(……)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if(sym==plus || sym==minus)	/* </a:t>
            </a:r>
            <a:r>
              <a:rPr lang="zh-CN" altLang="en-US" sz="1800" b="1" dirty="0"/>
              <a:t>开头的正负号*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getsym</a:t>
            </a:r>
            <a:r>
              <a:rPr lang="en-US" altLang="zh-CN" sz="1800" b="1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else	/* </a:t>
            </a:r>
            <a:r>
              <a:rPr lang="zh-CN" altLang="en-US" sz="1800" b="1" dirty="0"/>
              <a:t>此时表达式被看作不带正负号的第一个项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while (sym==plus || sym==minus)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getsym</a:t>
            </a:r>
            <a:r>
              <a:rPr lang="en-US" altLang="zh-CN" sz="1800" b="1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    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7732B8-CCA6-4B92-BA36-0CCDC69C962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639050" cy="648072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</a:t>
            </a:r>
            <a:r>
              <a:rPr lang="en-US" altLang="zh-CN" sz="2800" dirty="0">
                <a:latin typeface="宋体" pitchFamily="2" charset="-122"/>
              </a:rPr>
              <a:t>∷=〈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〉{</a:t>
            </a:r>
            <a:r>
              <a:rPr lang="zh-CN" altLang="en-US" sz="2800" b="1" dirty="0">
                <a:latin typeface="宋体" pitchFamily="2" charset="-122"/>
              </a:rPr>
              <a:t>（*</a:t>
            </a:r>
            <a:r>
              <a:rPr lang="en-US" altLang="zh-CN" sz="2800" b="1" dirty="0">
                <a:latin typeface="宋体" pitchFamily="2" charset="-122"/>
              </a:rPr>
              <a:t>|/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〉}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178800" cy="5112420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term(……)</a:t>
            </a:r>
          </a:p>
          <a:p>
            <a:pPr eaLnBrk="1" hangingPunct="1">
              <a:buNone/>
            </a:pPr>
            <a:r>
              <a:rPr lang="en-US" altLang="zh-CN" sz="2800" b="1" dirty="0"/>
              <a:t>{	…</a:t>
            </a:r>
          </a:p>
          <a:p>
            <a:pPr>
              <a:buNone/>
            </a:pPr>
            <a:r>
              <a:rPr lang="en-US" altLang="zh-CN" sz="2800" b="1" dirty="0"/>
              <a:t>	factor (……);/* </a:t>
            </a:r>
            <a:r>
              <a:rPr lang="zh-CN" altLang="en-US" sz="2800" b="1" dirty="0"/>
              <a:t>处理因子 *</a:t>
            </a:r>
            <a:r>
              <a:rPr lang="en-US" altLang="zh-CN" sz="2800" b="1" dirty="0"/>
              <a:t>/</a:t>
            </a:r>
          </a:p>
          <a:p>
            <a:pPr eaLnBrk="1" hangingPunct="1">
              <a:buNone/>
            </a:pPr>
            <a:r>
              <a:rPr lang="en-US" altLang="zh-CN" sz="2800" b="1" dirty="0"/>
              <a:t>	while(sym==times || sym==slash) </a:t>
            </a:r>
          </a:p>
          <a:p>
            <a:pPr eaLnBrk="1" hangingPunct="1">
              <a:buNone/>
            </a:pPr>
            <a:r>
              <a:rPr lang="en-US" altLang="zh-CN" sz="2800" b="1" dirty="0"/>
              <a:t>{            …</a:t>
            </a:r>
          </a:p>
          <a:p>
            <a:pPr eaLnBrk="1" hangingPunct="1"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getsym</a:t>
            </a:r>
            <a:r>
              <a:rPr lang="en-US" altLang="zh-CN" sz="2800" b="1" dirty="0"/>
              <a:t>( );</a:t>
            </a:r>
          </a:p>
          <a:p>
            <a:pPr>
              <a:buNone/>
            </a:pPr>
            <a:r>
              <a:rPr lang="en-US" altLang="zh-CN" sz="2800" b="1" dirty="0"/>
              <a:t>		factor (……);</a:t>
            </a:r>
          </a:p>
          <a:p>
            <a:pPr eaLnBrk="1" hangingPunct="1">
              <a:buNone/>
            </a:pPr>
            <a:r>
              <a:rPr lang="en-US" altLang="zh-CN" sz="2800" b="1" dirty="0"/>
              <a:t>		…</a:t>
            </a:r>
          </a:p>
          <a:p>
            <a:pPr eaLnBrk="1" hangingPunct="1">
              <a:buNone/>
            </a:pPr>
            <a:r>
              <a:rPr lang="en-US" altLang="zh-CN" sz="2800" b="1" dirty="0"/>
              <a:t>     }</a:t>
            </a:r>
          </a:p>
          <a:p>
            <a:pPr eaLnBrk="1" hangingPunct="1">
              <a:buNone/>
            </a:pPr>
            <a:r>
              <a:rPr lang="en-US" altLang="zh-CN" sz="2800" b="1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24A15-6D9E-4221-A1F5-11F46BDE1A2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37600" cy="752128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宋体" pitchFamily="2" charset="-122"/>
              </a:rPr>
              <a:t>〈</a:t>
            </a:r>
            <a:r>
              <a:rPr lang="zh-CN" altLang="en-US" sz="2400" b="1" dirty="0">
                <a:latin typeface="宋体" pitchFamily="2" charset="-122"/>
              </a:rPr>
              <a:t>因子</a:t>
            </a:r>
            <a:r>
              <a:rPr lang="en-US" altLang="zh-CN" sz="2400" b="1" dirty="0">
                <a:latin typeface="宋体" pitchFamily="2" charset="-122"/>
              </a:rPr>
              <a:t>〉</a:t>
            </a:r>
            <a:r>
              <a:rPr lang="en-US" altLang="zh-CN" sz="2400" dirty="0">
                <a:latin typeface="宋体" pitchFamily="2" charset="-122"/>
              </a:rPr>
              <a:t>∷=</a:t>
            </a:r>
            <a:r>
              <a:rPr lang="en-US" altLang="zh-CN" sz="2400" b="1" dirty="0">
                <a:latin typeface="宋体" pitchFamily="2" charset="-122"/>
              </a:rPr>
              <a:t>〈</a:t>
            </a:r>
            <a:r>
              <a:rPr lang="zh-CN" altLang="en-US" sz="2400" b="1" dirty="0">
                <a:latin typeface="宋体" pitchFamily="2" charset="-122"/>
              </a:rPr>
              <a:t>标识符</a:t>
            </a:r>
            <a:r>
              <a:rPr lang="en-US" altLang="zh-CN" sz="2400" b="1" dirty="0">
                <a:latin typeface="宋体" pitchFamily="2" charset="-122"/>
              </a:rPr>
              <a:t>〉|〈</a:t>
            </a:r>
            <a:r>
              <a:rPr lang="zh-CN" altLang="en-US" sz="2400" b="1" dirty="0">
                <a:latin typeface="宋体" pitchFamily="2" charset="-122"/>
              </a:rPr>
              <a:t>无符号整数</a:t>
            </a:r>
            <a:r>
              <a:rPr lang="en-US" altLang="zh-CN" sz="2400" b="1" dirty="0">
                <a:latin typeface="宋体" pitchFamily="2" charset="-122"/>
              </a:rPr>
              <a:t>〉|</a:t>
            </a:r>
            <a:r>
              <a:rPr lang="en-US" altLang="zh-CN" sz="2400" b="1" dirty="0">
                <a:latin typeface="Times New Roman" pitchFamily="18" charset="0"/>
              </a:rPr>
              <a:t>‘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zh-CN" altLang="en-US" sz="2400" b="1" dirty="0">
                <a:latin typeface="Times New Roman" pitchFamily="18" charset="0"/>
              </a:rPr>
              <a:t>’</a:t>
            </a:r>
            <a:r>
              <a:rPr lang="en-US" altLang="zh-CN" sz="2400" b="1" dirty="0">
                <a:latin typeface="宋体" pitchFamily="2" charset="-122"/>
              </a:rPr>
              <a:t>〈</a:t>
            </a:r>
            <a:r>
              <a:rPr lang="zh-CN" altLang="en-US" sz="2400" b="1" dirty="0">
                <a:latin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</a:rPr>
              <a:t>〉</a:t>
            </a:r>
            <a:r>
              <a:rPr lang="en-US" altLang="zh-CN" sz="2400" b="1" dirty="0">
                <a:latin typeface="Times New Roman" pitchFamily="18" charset="0"/>
              </a:rPr>
              <a:t>‘</a:t>
            </a:r>
            <a:r>
              <a:rPr lang="zh-CN" altLang="en-US" sz="2400" b="1" dirty="0">
                <a:latin typeface="宋体" pitchFamily="2" charset="-122"/>
              </a:rPr>
              <a:t>）</a:t>
            </a:r>
            <a:r>
              <a:rPr lang="zh-CN" altLang="en-US" sz="2400" b="1" dirty="0">
                <a:latin typeface="Times New Roman" pitchFamily="18" charset="0"/>
              </a:rPr>
              <a:t>’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065021" cy="540012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factor(</a:t>
            </a:r>
            <a:r>
              <a:rPr lang="en-US" altLang="zh-CN" sz="2400" b="1" dirty="0"/>
              <a:t>……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{	if(sym == </a:t>
            </a:r>
            <a:r>
              <a:rPr lang="en-US" altLang="zh-CN" sz="2400" dirty="0" err="1"/>
              <a:t>ident</a:t>
            </a:r>
            <a:r>
              <a:rPr lang="en-US" altLang="zh-CN" sz="2400" dirty="0"/>
              <a:t>)	/* </a:t>
            </a:r>
            <a:r>
              <a:rPr lang="zh-CN" altLang="en-US" sz="2400" dirty="0"/>
              <a:t>因子为常量或变量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          else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 {if(sym == number)	/* </a:t>
            </a:r>
            <a:r>
              <a:rPr lang="zh-CN" altLang="en-US" sz="2400" dirty="0"/>
              <a:t>因子为数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  	else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{if (sym == </a:t>
            </a:r>
            <a:r>
              <a:rPr lang="en-US" altLang="zh-CN" sz="2400" dirty="0" err="1"/>
              <a:t>lparen</a:t>
            </a:r>
            <a:r>
              <a:rPr lang="en-US" altLang="zh-CN" sz="2400" dirty="0"/>
              <a:t>)	/* </a:t>
            </a:r>
            <a:r>
              <a:rPr lang="zh-CN" altLang="en-US" sz="2400" dirty="0"/>
              <a:t>因子为表达式 *</a:t>
            </a:r>
            <a:r>
              <a:rPr lang="en-US" altLang="zh-CN" sz="2400" dirty="0"/>
              <a:t>/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	{ expression(</a:t>
            </a:r>
            <a:r>
              <a:rPr lang="en-US" altLang="zh-CN" sz="2400" b="1" dirty="0"/>
              <a:t>……</a:t>
            </a:r>
            <a:r>
              <a:rPr lang="en-US" altLang="zh-CN" sz="2400" dirty="0"/>
              <a:t>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if (sym == </a:t>
            </a:r>
            <a:r>
              <a:rPr lang="en-US" altLang="zh-CN" sz="2400" dirty="0" err="1"/>
              <a:t>rparen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   else  error(22);	/* </a:t>
            </a:r>
            <a:r>
              <a:rPr lang="zh-CN" altLang="en-US" sz="2400" dirty="0"/>
              <a:t>缺少右括号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else  error( 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         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}		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递归子程序法的实现步骤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、构造文法</a:t>
            </a:r>
            <a:r>
              <a:rPr lang="en-US" altLang="zh-CN" sz="2800" dirty="0"/>
              <a:t>G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、改造文法</a:t>
            </a:r>
            <a:r>
              <a:rPr lang="en-US" altLang="zh-CN" sz="2800" dirty="0"/>
              <a:t>G</a:t>
            </a:r>
            <a:r>
              <a:rPr lang="zh-CN" altLang="en-US" sz="2800" dirty="0"/>
              <a:t>：消除二义性、消除左递归、提取左因子；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、求每个候选式的</a:t>
            </a:r>
            <a:r>
              <a:rPr lang="en-US" altLang="zh-CN" sz="2800" dirty="0"/>
              <a:t>FIRST</a:t>
            </a:r>
            <a:r>
              <a:rPr lang="zh-CN" altLang="en-US" sz="2800" dirty="0"/>
              <a:t>集合和语法变量的</a:t>
            </a:r>
            <a:r>
              <a:rPr lang="en-US" altLang="zh-CN" sz="2800" dirty="0"/>
              <a:t>FOLLOW</a:t>
            </a:r>
            <a:r>
              <a:rPr lang="zh-CN" altLang="en-US" sz="2800" dirty="0"/>
              <a:t>集；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检查</a:t>
            </a:r>
            <a:r>
              <a:rPr lang="en-US" altLang="zh-CN" sz="2800" dirty="0"/>
              <a:t>G</a:t>
            </a:r>
            <a:r>
              <a:rPr lang="zh-CN" altLang="en-US" sz="2800" dirty="0"/>
              <a:t>是不是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）文法。若</a:t>
            </a:r>
            <a:r>
              <a:rPr lang="en-US" altLang="zh-CN" sz="2800" dirty="0"/>
              <a:t>G</a:t>
            </a:r>
            <a:r>
              <a:rPr lang="zh-CN" altLang="en-US" sz="2800" dirty="0"/>
              <a:t>不是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）文法，需附件新的信息才能处理；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若是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）文法，可以根据每个语法变量的产生式直接编写相应的程序。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BD082A-F346-454F-A093-A4944E38CAB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906016" y="2337048"/>
            <a:ext cx="7543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1363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1820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277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734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6468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5935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5478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5020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4563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4106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649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3192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467544" y="2348880"/>
            <a:ext cx="8568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带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0 </a:t>
            </a:r>
            <a:r>
              <a:rPr lang="en-US" altLang="zh-CN" b="1" dirty="0">
                <a:latin typeface="Times New Roman" pitchFamily="18" charset="0"/>
              </a:rPr>
              <a:t>   a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     a</a:t>
            </a:r>
            <a:r>
              <a:rPr lang="en-US" altLang="zh-CN" b="1" baseline="-25000" dirty="0">
                <a:latin typeface="Times New Roman" pitchFamily="18" charset="0"/>
              </a:rPr>
              <a:t>2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3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4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5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6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7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8        …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n-1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 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3665984" y="4432176"/>
            <a:ext cx="2438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3742184" y="458457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有限控制器</a:t>
            </a:r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H="1">
            <a:off x="4351784" y="290817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4808984" y="2908176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4351784" y="32129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5342384" y="32129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4351784" y="36701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4961384" y="36701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732784" y="367017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4961384" y="367017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427984" y="321297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latin typeface="Times New Roman" pitchFamily="18" charset="0"/>
              </a:rPr>
              <a:t>磁头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1043608" y="548680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4.4.2 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预测分析程序的实现</a:t>
            </a:r>
            <a:b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回顾：有穷自动机</a:t>
            </a:r>
          </a:p>
        </p:txBody>
      </p:sp>
      <p:sp>
        <p:nvSpPr>
          <p:cNvPr id="37" name="矩形 36"/>
          <p:cNvSpPr/>
          <p:nvPr/>
        </p:nvSpPr>
        <p:spPr>
          <a:xfrm>
            <a:off x="899592" y="54452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一个确定的有穷自动机（</a:t>
            </a:r>
            <a:r>
              <a:rPr lang="en-US" altLang="zh-CN" sz="2400" dirty="0"/>
              <a:t>DFA）M</a:t>
            </a:r>
            <a:r>
              <a:rPr lang="zh-CN" altLang="en-US" sz="2400" dirty="0"/>
              <a:t>是一个五元组：</a:t>
            </a:r>
            <a:endParaRPr lang="en-US" altLang="zh-CN" sz="2400" dirty="0"/>
          </a:p>
          <a:p>
            <a:r>
              <a:rPr lang="en-US" altLang="zh-CN" sz="2400" dirty="0"/>
              <a:t>M=（</a:t>
            </a:r>
            <a:r>
              <a:rPr lang="en-US" altLang="zh-CN" sz="2400" dirty="0" err="1"/>
              <a:t>K，Σ，f，S，Z</a:t>
            </a:r>
            <a:r>
              <a:rPr lang="en-US" altLang="zh-CN" sz="2400" dirty="0">
                <a:latin typeface="宋体" charset="-122"/>
              </a:rPr>
              <a:t>）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467544" y="3068960"/>
            <a:ext cx="2664296" cy="23042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   词法分析是一种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线性表结构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的分析：</a:t>
            </a:r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While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if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then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x…</a:t>
            </a:r>
            <a:endParaRPr lang="zh-CN" altLang="en-US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06DA2A-D7E8-40C6-BE32-5F1A0AA449C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itchFamily="18" charset="0"/>
              </a:rPr>
              <a:t>分析算法分类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524576" cy="4780384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分析算法可分为：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i="1" u="sng" dirty="0">
                <a:solidFill>
                  <a:srgbClr val="CC3300"/>
                </a:solidFill>
                <a:latin typeface="Times New Roman" pitchFamily="18" charset="0"/>
              </a:rPr>
              <a:t>自顶向下分析法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br>
              <a:rPr lang="zh-CN" altLang="en-US" b="1" dirty="0"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从文法的开始符号出发，寻找与输入符号串匹配的推导，或者说，为输入串寻找一个最左推导。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i="1" u="sng" dirty="0">
                <a:solidFill>
                  <a:srgbClr val="CC3300"/>
                </a:solidFill>
                <a:latin typeface="Times New Roman" pitchFamily="18" charset="0"/>
              </a:rPr>
              <a:t>自下而上分析法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br>
              <a:rPr lang="zh-CN" altLang="en-US" b="1" dirty="0"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从输入符号串开始，逐步进行归约，直至归约到文法的开始符号。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BD082A-F346-454F-A093-A4944E38CAB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906016" y="2337048"/>
            <a:ext cx="7543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1363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1820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277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734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6468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5935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5478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5020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4563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4106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649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3192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467544" y="2348880"/>
            <a:ext cx="8568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带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0 </a:t>
            </a:r>
            <a:r>
              <a:rPr lang="en-US" altLang="zh-CN" b="1" dirty="0">
                <a:latin typeface="Times New Roman" pitchFamily="18" charset="0"/>
              </a:rPr>
              <a:t>   a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     a</a:t>
            </a:r>
            <a:r>
              <a:rPr lang="en-US" altLang="zh-CN" b="1" baseline="-25000" dirty="0">
                <a:latin typeface="Times New Roman" pitchFamily="18" charset="0"/>
              </a:rPr>
              <a:t>2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3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4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5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6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7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8        …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n-1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 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3670176" y="4448944"/>
            <a:ext cx="2438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3746376" y="4601344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有限控制器</a:t>
            </a:r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H="1">
            <a:off x="4355976" y="292494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4813176" y="292494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4355976" y="32297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5346576" y="32297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4355976" y="36869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4965576" y="36869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736976" y="368694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4965576" y="368694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432176" y="322974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latin typeface="Times New Roman" pitchFamily="18" charset="0"/>
              </a:rPr>
              <a:t>磁头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1043608" y="548680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4.4.2 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预测分析程序的实现</a:t>
            </a:r>
            <a:b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下推自动机</a:t>
            </a:r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6794376" y="528714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6870576" y="49823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>
            <a:off x="6870576" y="46775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>
            <a:off x="6794376" y="43727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 flipV="1">
            <a:off x="6794376" y="4067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 flipV="1">
            <a:off x="7784976" y="4067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7" name="Line 34"/>
          <p:cNvSpPr>
            <a:spLocks noChangeShapeType="1"/>
          </p:cNvSpPr>
          <p:nvPr/>
        </p:nvSpPr>
        <p:spPr bwMode="auto">
          <a:xfrm flipV="1">
            <a:off x="6087616" y="48474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>
            <a:off x="6735688" y="4847456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23720" y="5351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  <p:sp>
        <p:nvSpPr>
          <p:cNvPr id="38" name="流程图: 过程 37"/>
          <p:cNvSpPr/>
          <p:nvPr/>
        </p:nvSpPr>
        <p:spPr>
          <a:xfrm>
            <a:off x="251520" y="3068960"/>
            <a:ext cx="2664296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   语法分析是一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种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树型结构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的分析：</a:t>
            </a:r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79512" y="3933056"/>
            <a:ext cx="3168352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S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  </a:t>
            </a:r>
            <a:r>
              <a:rPr lang="en-US" altLang="zh-CN" b="1" dirty="0">
                <a:latin typeface="Times New Roman" pitchFamily="18" charset="0"/>
              </a:rPr>
              <a:t>        A    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a</a:t>
            </a:r>
            <a:endParaRPr lang="en-US" altLang="zh-CN" b="1" dirty="0">
              <a:latin typeface="Times New Roman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1043608" y="4221088"/>
            <a:ext cx="72008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835696" y="422108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835696" y="4221088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1331640" y="4653136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907704" y="4653136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187624" y="501317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627784" y="5013176"/>
            <a:ext cx="28803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915816" y="465313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2339752" y="5013176"/>
            <a:ext cx="2160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835696" y="4653136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1FDA6C-3166-498E-A11A-35F20F29C73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144" y="1052736"/>
            <a:ext cx="8447856" cy="723528"/>
          </a:xfrm>
        </p:spPr>
        <p:txBody>
          <a:bodyPr/>
          <a:lstStyle/>
          <a:p>
            <a:pPr eaLnBrk="1" hangingPunct="1"/>
            <a:br>
              <a:rPr lang="en-US" altLang="zh-CN" sz="3200" dirty="0"/>
            </a:br>
            <a:r>
              <a:rPr lang="zh-CN" altLang="en-US" sz="2800" dirty="0"/>
              <a:t>上下文无关语言句型分析（识别）程序的数学模型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16832"/>
            <a:ext cx="8610600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下推自动机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PDA=(K,Σ,f,H,h</a:t>
            </a:r>
            <a:r>
              <a:rPr lang="en-US" altLang="zh-CN" sz="2400" b="1" baseline="-25000" dirty="0">
                <a:solidFill>
                  <a:srgbClr val="000099"/>
                </a:solidFill>
                <a:latin typeface="宋体" pitchFamily="2" charset="-122"/>
              </a:rPr>
              <a:t>0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,S,Z)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K: </a:t>
            </a:r>
            <a:r>
              <a:rPr lang="zh-CN" altLang="en-US" sz="2400" b="1" dirty="0">
                <a:latin typeface="宋体" pitchFamily="2" charset="-122"/>
              </a:rPr>
              <a:t>有穷状态集    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zh-CN" altLang="en-US" sz="2400" b="1" dirty="0">
                <a:latin typeface="宋体" pitchFamily="2" charset="-122"/>
              </a:rPr>
              <a:t>：有穷输入字母集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f: 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</a:t>
            </a:r>
            <a:r>
              <a:rPr lang="en-US" altLang="zh-CN" sz="2400" b="1" dirty="0">
                <a:latin typeface="宋体" pitchFamily="2" charset="-122"/>
              </a:rPr>
              <a:t>{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})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 H </a:t>
            </a:r>
            <a:r>
              <a:rPr lang="en-US" altLang="zh-CN" sz="2800" dirty="0">
                <a:latin typeface="Arial" charset="0"/>
              </a:rPr>
              <a:t>–&gt; </a:t>
            </a:r>
            <a:r>
              <a:rPr lang="en-US" altLang="zh-CN" sz="2400" b="1" dirty="0">
                <a:latin typeface="宋体" pitchFamily="2" charset="-122"/>
              </a:rPr>
              <a:t>  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 </a:t>
            </a:r>
            <a:r>
              <a:rPr lang="en-US" altLang="zh-CN" sz="2400" b="1" dirty="0">
                <a:latin typeface="宋体" pitchFamily="2" charset="-122"/>
              </a:rPr>
              <a:t>H</a:t>
            </a:r>
            <a:r>
              <a:rPr lang="en-US" altLang="zh-CN" sz="2400" b="1" baseline="30000" dirty="0">
                <a:latin typeface="宋体" pitchFamily="2" charset="-122"/>
              </a:rPr>
              <a:t>*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H: </a:t>
            </a:r>
            <a:r>
              <a:rPr lang="zh-CN" altLang="zh-CN" sz="2400" b="1" dirty="0">
                <a:latin typeface="宋体" pitchFamily="2" charset="-122"/>
              </a:rPr>
              <a:t>有穷</a:t>
            </a:r>
            <a:r>
              <a:rPr lang="zh-CN" altLang="en-US" sz="2400" b="1" dirty="0">
                <a:latin typeface="宋体" pitchFamily="2" charset="-122"/>
              </a:rPr>
              <a:t>堆</a:t>
            </a:r>
            <a:r>
              <a:rPr lang="zh-CN" altLang="zh-CN" sz="2400" b="1" dirty="0">
                <a:latin typeface="宋体" pitchFamily="2" charset="-122"/>
              </a:rPr>
              <a:t>栈</a:t>
            </a:r>
            <a:r>
              <a:rPr lang="zh-CN" altLang="en-US" sz="2400" b="1" dirty="0">
                <a:latin typeface="宋体" pitchFamily="2" charset="-122"/>
              </a:rPr>
              <a:t>字母表</a:t>
            </a:r>
            <a:endParaRPr lang="zh-CN" altLang="zh-CN" sz="2400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h</a:t>
            </a:r>
            <a:r>
              <a:rPr lang="en-US" altLang="zh-CN" sz="2400" b="1" baseline="-25000" dirty="0">
                <a:latin typeface="宋体" pitchFamily="2" charset="-122"/>
              </a:rPr>
              <a:t>0</a:t>
            </a:r>
            <a:r>
              <a:rPr lang="en-US" altLang="zh-CN" sz="2400" b="1" dirty="0">
                <a:latin typeface="宋体" pitchFamily="2" charset="-122"/>
              </a:rPr>
              <a:t> :H</a:t>
            </a:r>
            <a:r>
              <a:rPr lang="zh-CN" altLang="zh-CN" sz="2400" b="1" dirty="0">
                <a:latin typeface="宋体" pitchFamily="2" charset="-122"/>
              </a:rPr>
              <a:t>中的初始符号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S</a:t>
            </a:r>
            <a:r>
              <a:rPr lang="zh-CN" altLang="en-US" sz="2400" b="1" dirty="0">
                <a:latin typeface="宋体" pitchFamily="2" charset="-122"/>
              </a:rPr>
              <a:t>：开始状态   </a:t>
            </a:r>
            <a:r>
              <a:rPr lang="en-US" altLang="zh-CN" sz="2400" b="1" dirty="0">
                <a:latin typeface="宋体" pitchFamily="2" charset="-122"/>
              </a:rPr>
              <a:t>Z</a:t>
            </a:r>
            <a:r>
              <a:rPr lang="zh-CN" altLang="en-US" sz="2400" b="1" dirty="0">
                <a:latin typeface="宋体" pitchFamily="2" charset="-122"/>
              </a:rPr>
              <a:t>：接受状态的集合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PDA</a:t>
            </a:r>
            <a:r>
              <a:rPr lang="zh-CN" altLang="zh-CN" sz="2400" b="1" dirty="0">
                <a:latin typeface="宋体" pitchFamily="2" charset="-122"/>
              </a:rPr>
              <a:t>的一个组态是</a:t>
            </a:r>
            <a:r>
              <a:rPr lang="en-US" altLang="zh-CN" sz="2400" b="1" dirty="0">
                <a:latin typeface="宋体" pitchFamily="2" charset="-122"/>
              </a:rPr>
              <a:t>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en-US" altLang="zh-CN" sz="2400" b="1" baseline="30000" dirty="0">
                <a:latin typeface="宋体" pitchFamily="2" charset="-122"/>
              </a:rPr>
              <a:t>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 H </a:t>
            </a:r>
            <a:r>
              <a:rPr lang="zh-CN" altLang="en-US" sz="2400" b="1" dirty="0">
                <a:latin typeface="宋体" pitchFamily="2" charset="-122"/>
              </a:rPr>
              <a:t>中的一个</a:t>
            </a:r>
            <a:r>
              <a:rPr lang="zh-CN" altLang="zh-CN" sz="2400" b="1" dirty="0">
                <a:latin typeface="宋体" pitchFamily="2" charset="-122"/>
              </a:rPr>
              <a:t>（</a:t>
            </a:r>
            <a:r>
              <a:rPr lang="en-US" altLang="zh-CN" sz="2400" b="1" dirty="0" err="1">
                <a:latin typeface="宋体" pitchFamily="2" charset="-122"/>
              </a:rPr>
              <a:t>k,w</a:t>
            </a:r>
            <a:r>
              <a:rPr lang="en-US" altLang="zh-CN" sz="2400" b="1" dirty="0">
                <a:latin typeface="宋体" pitchFamily="2" charset="-122"/>
              </a:rPr>
              <a:t>,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)  k: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当前状态，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w: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余留输入串， ：栈中符号，最左边的符号在栈顶。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PDA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的一次移动用组态表示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接受和终止的条件: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</a:t>
            </a:r>
            <a:r>
              <a:rPr lang="zh-CN" altLang="zh-CN" sz="2400" b="1" dirty="0">
                <a:latin typeface="宋体" pitchFamily="2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接收：</a:t>
            </a:r>
            <a:r>
              <a:rPr lang="zh-CN" altLang="zh-CN" sz="2400" b="1" dirty="0">
                <a:latin typeface="宋体" pitchFamily="2" charset="-122"/>
              </a:rPr>
              <a:t>到达输入串结尾时，处在</a:t>
            </a:r>
            <a:r>
              <a:rPr lang="en-US" altLang="zh-CN" sz="2400" b="1" dirty="0">
                <a:latin typeface="宋体" pitchFamily="2" charset="-122"/>
              </a:rPr>
              <a:t>Z</a:t>
            </a:r>
            <a:r>
              <a:rPr lang="zh-CN" altLang="zh-CN" sz="2400" b="1" dirty="0">
                <a:latin typeface="宋体" pitchFamily="2" charset="-122"/>
              </a:rPr>
              <a:t>中的一个状态</a:t>
            </a:r>
            <a:r>
              <a:rPr lang="zh-CN" altLang="en-US" sz="2400" b="1" dirty="0">
                <a:latin typeface="宋体" pitchFamily="2" charset="-122"/>
              </a:rPr>
              <a:t>，或</a:t>
            </a:r>
            <a:endParaRPr lang="zh-CN" altLang="zh-CN" sz="2400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</a:t>
            </a:r>
            <a:r>
              <a:rPr lang="zh-CN" altLang="zh-CN" sz="2400" b="1" dirty="0">
                <a:latin typeface="宋体" pitchFamily="2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终止：</a:t>
            </a:r>
            <a:r>
              <a:rPr lang="zh-CN" altLang="zh-CN" sz="2400" b="1" dirty="0">
                <a:latin typeface="宋体" pitchFamily="2" charset="-122"/>
              </a:rPr>
              <a:t>某个动作序列导致栈空时</a:t>
            </a:r>
            <a:r>
              <a:rPr lang="zh-CN" altLang="en-US" b="1" dirty="0">
                <a:latin typeface="宋体" pitchFamily="2" charset="-122"/>
              </a:rPr>
              <a:t>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流程图: 过程 34"/>
          <p:cNvSpPr/>
          <p:nvPr/>
        </p:nvSpPr>
        <p:spPr>
          <a:xfrm>
            <a:off x="2915816" y="3212976"/>
            <a:ext cx="3672408" cy="31683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E031A2-363F-454E-B237-A9682DB2774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宋体" pitchFamily="2" charset="-122"/>
              </a:rPr>
              <a:t>4.4.2 </a:t>
            </a:r>
            <a:r>
              <a:rPr lang="zh-CN" altLang="en-US" sz="3600" dirty="0">
                <a:latin typeface="宋体" pitchFamily="2" charset="-122"/>
              </a:rPr>
              <a:t>预</a:t>
            </a:r>
            <a:r>
              <a:rPr lang="zh-CN" altLang="en-US" sz="3600" b="1" dirty="0">
                <a:latin typeface="宋体" pitchFamily="2" charset="-122"/>
              </a:rPr>
              <a:t>测分析程序的实现</a:t>
            </a:r>
            <a:br>
              <a:rPr lang="zh-CN" altLang="en-US" sz="3600" b="1" dirty="0">
                <a:latin typeface="宋体" pitchFamily="2" charset="-122"/>
              </a:rPr>
            </a:br>
            <a:r>
              <a:rPr lang="zh-CN" altLang="en-US" sz="3600" dirty="0"/>
              <a:t>表驱动</a:t>
            </a:r>
            <a:r>
              <a:rPr lang="zh-CN" altLang="en-US" sz="3600" dirty="0">
                <a:latin typeface="宋体" pitchFamily="2" charset="-122"/>
              </a:rPr>
              <a:t>预</a:t>
            </a:r>
            <a:r>
              <a:rPr lang="zh-CN" altLang="en-US" sz="3600" b="1" dirty="0">
                <a:latin typeface="宋体" pitchFamily="2" charset="-122"/>
              </a:rPr>
              <a:t>测分析程序模型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zh-CN" b="1" dirty="0">
                <a:latin typeface="宋体" pitchFamily="2" charset="-122"/>
                <a:sym typeface="Symbol" pitchFamily="18" charset="2"/>
              </a:rPr>
              <a:t>               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Input      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990600" y="3048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9906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V="1">
            <a:off x="2057400" y="2971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2667000" y="2209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6477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H="1">
            <a:off x="2667000" y="2743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6477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64770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V="1">
            <a:off x="44958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2057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32004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60198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H="1">
            <a:off x="3200400" y="4343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7"/>
          <p:cNvSpPr>
            <a:spLocks noChangeShapeType="1"/>
          </p:cNvSpPr>
          <p:nvPr/>
        </p:nvSpPr>
        <p:spPr bwMode="auto">
          <a:xfrm>
            <a:off x="44958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>
            <a:off x="44958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32004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>
            <a:off x="3048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1"/>
          <p:cNvSpPr>
            <a:spLocks noChangeShapeType="1"/>
          </p:cNvSpPr>
          <p:nvPr/>
        </p:nvSpPr>
        <p:spPr bwMode="auto">
          <a:xfrm flipV="1">
            <a:off x="4495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3276600" y="5486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59436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3200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3200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>
            <a:off x="3200400" y="6096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Line 28"/>
          <p:cNvSpPr>
            <a:spLocks noChangeShapeType="1"/>
          </p:cNvSpPr>
          <p:nvPr/>
        </p:nvSpPr>
        <p:spPr bwMode="auto">
          <a:xfrm>
            <a:off x="990600" y="3124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 flipV="1">
            <a:off x="9906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Rectangle 30"/>
          <p:cNvSpPr>
            <a:spLocks noChangeArrowheads="1"/>
          </p:cNvSpPr>
          <p:nvPr/>
        </p:nvSpPr>
        <p:spPr bwMode="auto">
          <a:xfrm>
            <a:off x="69342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#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7680" name="Rectangle 31"/>
          <p:cNvSpPr>
            <a:spLocks noChangeArrowheads="1"/>
          </p:cNvSpPr>
          <p:nvPr/>
        </p:nvSpPr>
        <p:spPr bwMode="auto">
          <a:xfrm>
            <a:off x="3886200" y="38100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宋体" pitchFamily="2" charset="-122"/>
              </a:rPr>
              <a:t>总控程序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7681" name="Rectangle 32"/>
          <p:cNvSpPr>
            <a:spLocks noChangeArrowheads="1"/>
          </p:cNvSpPr>
          <p:nvPr/>
        </p:nvSpPr>
        <p:spPr bwMode="auto">
          <a:xfrm>
            <a:off x="3657600" y="5562600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宋体" pitchFamily="2" charset="-122"/>
              </a:rPr>
              <a:t>预测分析表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7682" name="Rectangle 33"/>
          <p:cNvSpPr>
            <a:spLocks noChangeArrowheads="1"/>
          </p:cNvSpPr>
          <p:nvPr/>
        </p:nvSpPr>
        <p:spPr bwMode="auto">
          <a:xfrm>
            <a:off x="1066800" y="4876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stack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6156176" y="3645024"/>
            <a:ext cx="360040" cy="25922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有限控制器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6A8BEB-A16E-4B8D-96A1-A46F2317518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772400" cy="536575"/>
          </a:xfrm>
        </p:spPr>
        <p:txBody>
          <a:bodyPr/>
          <a:lstStyle/>
          <a:p>
            <a:pPr eaLnBrk="1" hangingPunct="1"/>
            <a:r>
              <a:rPr lang="zh-CN" altLang="en-US" sz="3600" u="sng" dirty="0"/>
              <a:t>表驱动</a:t>
            </a:r>
            <a:r>
              <a:rPr lang="zh-CN" altLang="en-US" sz="3600" u="sng" dirty="0">
                <a:latin typeface="宋体" pitchFamily="2" charset="-122"/>
              </a:rPr>
              <a:t>预</a:t>
            </a:r>
            <a:r>
              <a:rPr lang="zh-CN" altLang="en-US" sz="3600" b="1" u="sng" dirty="0">
                <a:latin typeface="宋体" pitchFamily="2" charset="-122"/>
              </a:rPr>
              <a:t>测分析程序分析算法</a:t>
            </a:r>
            <a:r>
              <a:rPr lang="zh-CN" altLang="en-US" sz="3600" b="1" dirty="0">
                <a:latin typeface="宋体" pitchFamily="2" charset="-122"/>
              </a:rPr>
              <a:t>  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519864" cy="5544344"/>
          </a:xfrm>
        </p:spPr>
        <p:txBody>
          <a:bodyPr/>
          <a:lstStyle/>
          <a:p>
            <a:pPr>
              <a:buNone/>
            </a:pPr>
            <a:r>
              <a:rPr lang="en-US" altLang="zh-CN" sz="2400" b="1" i="1" dirty="0">
                <a:latin typeface="宋体" pitchFamily="2" charset="-122"/>
              </a:rPr>
              <a:t>  </a:t>
            </a:r>
            <a:r>
              <a:rPr lang="zh-CN" altLang="en-US" sz="2400" b="1" i="1" dirty="0">
                <a:latin typeface="宋体" pitchFamily="2" charset="-122"/>
              </a:rPr>
              <a:t>首先把‘</a:t>
            </a:r>
            <a:r>
              <a:rPr lang="en-US" altLang="zh-CN" sz="2400" b="1" i="1" dirty="0">
                <a:latin typeface="宋体" pitchFamily="2" charset="-122"/>
              </a:rPr>
              <a:t>#</a:t>
            </a:r>
            <a:r>
              <a:rPr lang="zh-CN" altLang="en-US" sz="2400" b="1" i="1" dirty="0">
                <a:latin typeface="宋体" pitchFamily="2" charset="-122"/>
              </a:rPr>
              <a:t>’推入栈，</a:t>
            </a:r>
            <a:r>
              <a:rPr lang="en-US" altLang="zh-CN" sz="2400" b="1" i="1" dirty="0">
                <a:latin typeface="宋体" pitchFamily="2" charset="-122"/>
              </a:rPr>
              <a:t> </a:t>
            </a:r>
            <a:r>
              <a:rPr lang="zh-CN" altLang="en-US" sz="2400" b="1" i="1" dirty="0">
                <a:latin typeface="宋体" pitchFamily="2" charset="-122"/>
              </a:rPr>
              <a:t>然后把文法开始符号推入栈；把第一个输入符号读进</a:t>
            </a:r>
            <a:r>
              <a:rPr lang="en-US" altLang="zh-CN" sz="2400" b="1" i="1" dirty="0">
                <a:latin typeface="宋体" pitchFamily="2" charset="-122"/>
              </a:rPr>
              <a:t>b;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FLAG</a:t>
            </a:r>
            <a:r>
              <a:rPr lang="zh-CN" altLang="en-US" sz="2400" b="1" dirty="0">
                <a:latin typeface="宋体" pitchFamily="2" charset="-122"/>
              </a:rPr>
              <a:t>：</a:t>
            </a:r>
            <a:r>
              <a:rPr lang="en-US" altLang="zh-CN" sz="2400" b="1" dirty="0">
                <a:latin typeface="宋体" pitchFamily="2" charset="-122"/>
              </a:rPr>
              <a:t>=TRUE</a:t>
            </a:r>
            <a:r>
              <a:rPr lang="zh-CN" altLang="en-US" sz="2400" b="1" dirty="0">
                <a:latin typeface="宋体" pitchFamily="2" charset="-122"/>
              </a:rPr>
              <a:t>；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WHILE FLAG  DO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BEGIN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       </a:t>
            </a:r>
            <a:r>
              <a:rPr lang="zh-CN" altLang="zh-CN" sz="2400" b="1" dirty="0">
                <a:latin typeface="宋体" pitchFamily="2" charset="-122"/>
              </a:rPr>
              <a:t>把栈顶符号上托出去并放在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zh-CN" altLang="en-US" sz="2400" b="1" dirty="0"/>
              <a:t>中；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>
                <a:latin typeface="宋体" pitchFamily="2" charset="-122"/>
              </a:rPr>
              <a:t>IF X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Vt</a:t>
            </a:r>
            <a:r>
              <a:rPr lang="en-US" altLang="zh-CN" sz="2400" b="1" dirty="0">
                <a:latin typeface="宋体" pitchFamily="2" charset="-122"/>
              </a:rPr>
              <a:t>  THEN  IF X=b  THEN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     </a:t>
            </a:r>
            <a:r>
              <a:rPr lang="zh-CN" altLang="en-US" sz="2400" b="1" dirty="0">
                <a:latin typeface="宋体" pitchFamily="2" charset="-122"/>
              </a:rPr>
              <a:t>把下一</a:t>
            </a:r>
            <a:r>
              <a:rPr lang="zh-CN" altLang="zh-CN" sz="2400" b="1" dirty="0">
                <a:latin typeface="宋体" pitchFamily="2" charset="-122"/>
              </a:rPr>
              <a:t>个输入符号读进</a:t>
            </a:r>
            <a:r>
              <a:rPr lang="en-US" altLang="zh-CN" sz="2400" b="1" dirty="0">
                <a:latin typeface="宋体" pitchFamily="2" charset="-122"/>
              </a:rPr>
              <a:t>b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　                       </a:t>
            </a:r>
            <a:r>
              <a:rPr lang="en-US" altLang="zh-CN" sz="2400" b="1" dirty="0">
                <a:latin typeface="宋体" pitchFamily="2" charset="-122"/>
              </a:rPr>
              <a:t>ELSE ERROR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ELSE  IF X=</a:t>
            </a:r>
            <a:r>
              <a:rPr lang="en-US" altLang="zh-CN" sz="2400" b="1" dirty="0"/>
              <a:t>‘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en-US" altLang="zh-CN" sz="2400" b="1" dirty="0"/>
              <a:t>’</a:t>
            </a:r>
            <a:r>
              <a:rPr lang="en-US" altLang="zh-CN" sz="2400" b="1" dirty="0">
                <a:latin typeface="宋体" pitchFamily="2" charset="-122"/>
              </a:rPr>
              <a:t> THEN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IF b=</a:t>
            </a:r>
            <a:r>
              <a:rPr lang="en-US" altLang="zh-CN" sz="2400" b="1" dirty="0"/>
              <a:t>‘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en-US" altLang="zh-CN" sz="2400" b="1" dirty="0"/>
              <a:t>’</a:t>
            </a:r>
            <a:r>
              <a:rPr lang="en-US" altLang="zh-CN" sz="2400" b="1" dirty="0">
                <a:latin typeface="宋体" pitchFamily="2" charset="-122"/>
              </a:rPr>
              <a:t>  THEN  FLAG:=FALSE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ELSE ERROR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ELSE IF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400" b="1" dirty="0">
                <a:latin typeface="宋体" pitchFamily="2" charset="-122"/>
              </a:rPr>
              <a:t>[</a:t>
            </a:r>
            <a:r>
              <a:rPr lang="en-US" altLang="zh-CN" sz="2400" b="1" dirty="0" err="1">
                <a:latin typeface="宋体" pitchFamily="2" charset="-122"/>
              </a:rPr>
              <a:t>X,b</a:t>
            </a:r>
            <a:r>
              <a:rPr lang="en-US" altLang="zh-CN" sz="2400" b="1" dirty="0">
                <a:latin typeface="宋体" pitchFamily="2" charset="-122"/>
              </a:rPr>
              <a:t>]={X </a:t>
            </a:r>
            <a:r>
              <a:rPr lang="en-US" altLang="zh-CN" sz="2400" b="1" dirty="0">
                <a:latin typeface="Arial" charset="0"/>
              </a:rPr>
              <a:t>–&gt;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1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2</a:t>
            </a:r>
            <a:r>
              <a:rPr lang="en-US" altLang="zh-CN" sz="2400" b="1" dirty="0">
                <a:latin typeface="宋体" pitchFamily="2" charset="-122"/>
              </a:rPr>
              <a:t>..X</a:t>
            </a:r>
            <a:r>
              <a:rPr lang="en-US" altLang="zh-CN" sz="2400" b="1" baseline="-25000" dirty="0">
                <a:latin typeface="宋体" pitchFamily="2" charset="-122"/>
              </a:rPr>
              <a:t>K</a:t>
            </a:r>
            <a:r>
              <a:rPr lang="en-US" altLang="zh-CN" sz="2400" b="1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THEN   </a:t>
            </a:r>
            <a:r>
              <a:rPr lang="zh-CN" altLang="zh-CN" sz="2400" b="1" dirty="0">
                <a:latin typeface="宋体" pitchFamily="2" charset="-122"/>
              </a:rPr>
              <a:t>把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K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X </a:t>
            </a:r>
            <a:r>
              <a:rPr lang="en-US" altLang="zh-CN" sz="2400" b="1" baseline="-25000" dirty="0">
                <a:latin typeface="宋体" pitchFamily="2" charset="-122"/>
              </a:rPr>
              <a:t>K-1</a:t>
            </a:r>
            <a:r>
              <a:rPr lang="en-US" altLang="zh-CN" sz="2400" b="1" dirty="0">
                <a:latin typeface="宋体" pitchFamily="2" charset="-122"/>
              </a:rPr>
              <a:t>,..,X</a:t>
            </a:r>
            <a:r>
              <a:rPr lang="en-US" altLang="zh-CN" sz="2400" b="1" baseline="-25000" dirty="0">
                <a:latin typeface="宋体" pitchFamily="2" charset="-122"/>
              </a:rPr>
              <a:t>1</a:t>
            </a:r>
            <a:r>
              <a:rPr lang="zh-CN" altLang="zh-CN" sz="2400" b="1" dirty="0">
                <a:latin typeface="宋体" pitchFamily="2" charset="-122"/>
              </a:rPr>
              <a:t>一一推进栈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      </a:t>
            </a:r>
            <a:r>
              <a:rPr lang="en-US" altLang="zh-CN" sz="2400" b="1" dirty="0">
                <a:latin typeface="宋体" pitchFamily="2" charset="-122"/>
              </a:rPr>
              <a:t>ELSE</a:t>
            </a:r>
            <a:r>
              <a:rPr lang="zh-CN" altLang="en-US" sz="2400" b="1" dirty="0">
                <a:latin typeface="宋体" pitchFamily="2" charset="-122"/>
              </a:rPr>
              <a:t>　</a:t>
            </a:r>
            <a:r>
              <a:rPr lang="en-US" altLang="zh-CN" sz="2400" b="1" dirty="0">
                <a:latin typeface="宋体" pitchFamily="2" charset="-122"/>
              </a:rPr>
              <a:t>ERROR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END OF WHILE;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STOP/*</a:t>
            </a:r>
            <a:r>
              <a:rPr lang="zh-CN" altLang="zh-CN" sz="2400" b="1" dirty="0">
                <a:latin typeface="宋体" pitchFamily="2" charset="-122"/>
              </a:rPr>
              <a:t>分析成功，过程完毕</a:t>
            </a:r>
            <a:r>
              <a:rPr lang="zh-CN" altLang="en-US" sz="2400" b="1" dirty="0">
                <a:latin typeface="宋体" pitchFamily="2" charset="-122"/>
              </a:rPr>
              <a:t>*</a:t>
            </a:r>
            <a:r>
              <a:rPr lang="zh-CN" altLang="zh-CN" sz="2400" b="1" dirty="0">
                <a:latin typeface="宋体" pitchFamily="2" charset="-122"/>
              </a:rPr>
              <a:t>／</a:t>
            </a:r>
            <a:endParaRPr lang="zh-CN" altLang="en-US" sz="24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98832-93D9-415E-8A0D-4AB4C7BB0A0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宋体" pitchFamily="2" charset="-122"/>
              </a:rPr>
              <a:t>预</a:t>
            </a:r>
            <a:r>
              <a:rPr lang="zh-CN" altLang="en-US" sz="3600" b="1" dirty="0">
                <a:latin typeface="宋体" pitchFamily="2" charset="-122"/>
              </a:rPr>
              <a:t>测分析表构造算法</a:t>
            </a:r>
            <a:endParaRPr lang="zh-CN" altLang="en-US" sz="3600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7704856" cy="439248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对文法</a:t>
            </a:r>
            <a:r>
              <a:rPr lang="en-US" altLang="zh-CN" sz="2800" b="1" dirty="0">
                <a:latin typeface="宋体" pitchFamily="2" charset="-122"/>
              </a:rPr>
              <a:t>G</a:t>
            </a:r>
            <a:r>
              <a:rPr lang="zh-CN" altLang="en-US" sz="2800" b="1" dirty="0">
                <a:latin typeface="宋体" pitchFamily="2" charset="-122"/>
              </a:rPr>
              <a:t>的每个产生式Ａ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>
                <a:latin typeface="宋体" pitchFamily="2" charset="-122"/>
              </a:rPr>
              <a:t>执行第二步  </a:t>
            </a:r>
            <a:r>
              <a:rPr lang="zh-CN" altLang="en-US" sz="2800" b="1" dirty="0">
                <a:latin typeface="宋体" pitchFamily="2" charset="-122"/>
                <a:sym typeface="Webdings" pitchFamily="18" charset="2"/>
              </a:rPr>
              <a:t>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</a:t>
            </a:r>
            <a:r>
              <a:rPr lang="zh-CN" altLang="en-US" sz="2800" b="1" dirty="0">
                <a:latin typeface="宋体" pitchFamily="2" charset="-122"/>
              </a:rPr>
              <a:t>和第三步；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对每个终结符</a:t>
            </a:r>
            <a:r>
              <a:rPr lang="en-US" altLang="zh-CN" sz="2800" b="1" dirty="0" err="1">
                <a:latin typeface="宋体" pitchFamily="2" charset="-122"/>
              </a:rPr>
              <a:t>a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宋体" pitchFamily="2" charset="-122"/>
              </a:rPr>
              <a:t>FIRST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，把Ａ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>
                <a:latin typeface="宋体" pitchFamily="2" charset="-122"/>
              </a:rPr>
              <a:t>加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A,a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中，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3.若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 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zh-CN" altLang="zh-CN" sz="2800" b="1" dirty="0">
                <a:latin typeface="宋体" pitchFamily="2" charset="-122"/>
              </a:rPr>
              <a:t>则对任何</a:t>
            </a:r>
            <a:r>
              <a:rPr lang="en-US" altLang="zh-CN" sz="2800" b="1" dirty="0" err="1">
                <a:latin typeface="宋体" pitchFamily="2" charset="-122"/>
              </a:rPr>
              <a:t>b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FOLLOW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(A)</a:t>
            </a:r>
            <a:r>
              <a:rPr lang="en-US" altLang="zh-CN" sz="2800" b="1" dirty="0">
                <a:latin typeface="宋体" pitchFamily="2" charset="-122"/>
                <a:sym typeface="Kingsoft Phonetic Plain" pitchFamily="2" charset="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　　　　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把Ａ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zh-CN" sz="2800" b="1" dirty="0">
                <a:latin typeface="宋体" pitchFamily="2" charset="-122"/>
              </a:rPr>
              <a:t>加至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A,b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中，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4.把所有无定义的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A,a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标上</a:t>
            </a:r>
            <a:r>
              <a:rPr lang="zh-CN" altLang="zh-CN" sz="2800" b="1" dirty="0"/>
              <a:t>“</a:t>
            </a:r>
            <a:r>
              <a:rPr lang="zh-CN" altLang="zh-CN" sz="2800" b="1" dirty="0">
                <a:latin typeface="宋体" pitchFamily="2" charset="-122"/>
              </a:rPr>
              <a:t>出错标志</a:t>
            </a:r>
            <a:r>
              <a:rPr lang="zh-CN" altLang="zh-CN" sz="2800" b="1" dirty="0"/>
              <a:t>”</a:t>
            </a:r>
            <a:r>
              <a:rPr lang="zh-CN" altLang="zh-CN" sz="2800" b="1" dirty="0">
                <a:latin typeface="宋体" pitchFamily="2" charset="-122"/>
              </a:rPr>
              <a:t>。</a:t>
            </a:r>
            <a:endParaRPr lang="zh-CN" altLang="en-US" sz="2800" b="1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可以证明，一个文法</a:t>
            </a:r>
            <a:r>
              <a:rPr lang="en-US" altLang="zh-CN" sz="2800" b="1" dirty="0">
                <a:latin typeface="宋体" pitchFamily="2" charset="-122"/>
              </a:rPr>
              <a:t>G</a:t>
            </a:r>
            <a:r>
              <a:rPr lang="zh-CN" altLang="en-US" sz="2800" b="1" dirty="0">
                <a:latin typeface="宋体" pitchFamily="2" charset="-122"/>
              </a:rPr>
              <a:t>的预测分析表不含多重入口，当且仅当该文法是</a:t>
            </a:r>
            <a:r>
              <a:rPr lang="en-US" altLang="zh-CN" sz="2800" b="1" dirty="0">
                <a:latin typeface="宋体" pitchFamily="2" charset="-122"/>
              </a:rPr>
              <a:t>LL(1)</a:t>
            </a:r>
            <a:r>
              <a:rPr lang="zh-CN" altLang="en-US" sz="2800" b="1" dirty="0">
                <a:latin typeface="宋体" pitchFamily="2" charset="-122"/>
              </a:rPr>
              <a:t>的。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3DBBDE-EF34-498F-8D1D-0F43E47A501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48680"/>
            <a:ext cx="8568952" cy="936104"/>
          </a:xfrm>
        </p:spPr>
        <p:txBody>
          <a:bodyPr/>
          <a:lstStyle/>
          <a:p>
            <a:pPr eaLnBrk="1" hangingPunct="1"/>
            <a:br>
              <a:rPr lang="zh-CN" altLang="zh-CN" sz="3200" b="1" dirty="0">
                <a:latin typeface="宋体" pitchFamily="2" charset="-122"/>
              </a:rPr>
            </a:br>
            <a:br>
              <a:rPr lang="zh-CN" altLang="zh-CN" sz="3200" b="1" dirty="0">
                <a:latin typeface="宋体" pitchFamily="2" charset="-122"/>
              </a:rPr>
            </a:br>
            <a:r>
              <a:rPr lang="zh-CN" altLang="zh-CN" sz="2800" b="1" dirty="0">
                <a:solidFill>
                  <a:srgbClr val="3333FF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1</a:t>
            </a:r>
            <a:r>
              <a:rPr lang="zh-CN" altLang="zh-CN" sz="2800" b="1" dirty="0">
                <a:solidFill>
                  <a:srgbClr val="3333FF"/>
                </a:solidFill>
                <a:latin typeface="宋体" pitchFamily="2" charset="-122"/>
              </a:rPr>
              <a:t>：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PDA P=({A,B,C},{</a:t>
            </a:r>
            <a:r>
              <a:rPr lang="en-US" altLang="zh-CN" sz="2800" b="1" dirty="0" err="1">
                <a:solidFill>
                  <a:srgbClr val="3333FF"/>
                </a:solidFill>
                <a:latin typeface="宋体" pitchFamily="2" charset="-122"/>
              </a:rPr>
              <a:t>a,b,c</a:t>
            </a: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</a:rPr>
              <a:t>}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,f,{</a:t>
            </a:r>
            <a:r>
              <a:rPr lang="en-US" altLang="zh-CN" sz="2800" b="1" dirty="0" err="1">
                <a:solidFill>
                  <a:srgbClr val="3333FF"/>
                </a:solidFill>
                <a:latin typeface="宋体" pitchFamily="2" charset="-122"/>
              </a:rPr>
              <a:t>h,i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},</a:t>
            </a:r>
            <a:r>
              <a:rPr lang="en-US" altLang="zh-CN" sz="2800" b="1" dirty="0" err="1">
                <a:solidFill>
                  <a:srgbClr val="3333FF"/>
                </a:solidFill>
                <a:latin typeface="宋体" pitchFamily="2" charset="-122"/>
              </a:rPr>
              <a:t>i</a:t>
            </a:r>
            <a:r>
              <a:rPr lang="zh-CN" altLang="en-US" sz="2800" dirty="0">
                <a:solidFill>
                  <a:srgbClr val="3333FF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A,{C})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696200" cy="49149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A,a,i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  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B,a,h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B,hh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C,b,h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(C, 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 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A,c,i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(A, 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B,c,h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C,h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接受输入串</a:t>
            </a:r>
            <a:r>
              <a:rPr lang="en-US" altLang="zh-CN" sz="2800" b="1" dirty="0" err="1">
                <a:latin typeface="宋体" pitchFamily="2" charset="-122"/>
              </a:rPr>
              <a:t>aacbb</a:t>
            </a:r>
            <a:r>
              <a:rPr lang="zh-CN" altLang="en-US" sz="2800" b="1" dirty="0">
                <a:latin typeface="宋体" pitchFamily="2" charset="-122"/>
              </a:rPr>
              <a:t>的过程</a:t>
            </a:r>
            <a:endParaRPr lang="zh-CN" altLang="en-US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(</a:t>
            </a:r>
            <a:r>
              <a:rPr lang="en-US" altLang="zh-CN" sz="2400" dirty="0" err="1"/>
              <a:t>A,aacbb,i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a, pop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push h,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B,acbb,h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a, pop h, push </a:t>
            </a:r>
            <a:r>
              <a:rPr lang="en-US" altLang="zh-CN" sz="2400" dirty="0" err="1"/>
              <a:t>hh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B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B,cbb,hh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c, pop h, push h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C,bb,hh</a:t>
            </a:r>
            <a:r>
              <a:rPr lang="en-US" altLang="zh-CN" sz="2400" dirty="0"/>
              <a:t>)  </a:t>
            </a:r>
            <a:r>
              <a:rPr lang="zh-CN" altLang="zh-CN" sz="2400" dirty="0"/>
              <a:t>读</a:t>
            </a:r>
            <a:r>
              <a:rPr lang="en-US" altLang="zh-CN" sz="2400" dirty="0"/>
              <a:t>b, pop h, push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C,b,h</a:t>
            </a:r>
            <a:r>
              <a:rPr lang="en-US" altLang="zh-CN" sz="2400" dirty="0"/>
              <a:t>) </a:t>
            </a:r>
            <a:r>
              <a:rPr lang="zh-CN" altLang="en-US" sz="2400" dirty="0"/>
              <a:t>     </a:t>
            </a:r>
            <a:r>
              <a:rPr lang="zh-CN" altLang="zh-CN" sz="2400" dirty="0"/>
              <a:t>读</a:t>
            </a:r>
            <a:r>
              <a:rPr lang="en-US" altLang="zh-CN" sz="2400" dirty="0"/>
              <a:t>b ,pop h, push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(C,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 , )</a:t>
            </a:r>
            <a:endParaRPr lang="en-US" altLang="zh-CN" sz="2400" b="1" dirty="0">
              <a:latin typeface="宋体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356227-9E9E-478D-8611-86F810804DE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688"/>
            <a:ext cx="8178800" cy="561662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：表驱动</a:t>
            </a:r>
            <a:r>
              <a:rPr lang="zh-CN" altLang="en-US" b="1" dirty="0">
                <a:latin typeface="宋体" pitchFamily="2" charset="-122"/>
              </a:rPr>
              <a:t>预测分析程序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G[ E]:      (1)    E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TE’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(2)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+TE’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(3)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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(4)     T </a:t>
            </a:r>
            <a:r>
              <a:rPr lang="en-US" altLang="zh-CN" dirty="0">
                <a:latin typeface="Arial" charset="0"/>
              </a:rPr>
              <a:t>–&gt; </a:t>
            </a:r>
            <a:r>
              <a:rPr lang="en-US" altLang="zh-CN" b="1" dirty="0"/>
              <a:t>FT’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(5)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*FT’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(6)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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(7)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(E)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(8)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a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BCC900-CB1C-4DCC-BC51-8E8C5D72303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67464" cy="14764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Times New Roman" pitchFamily="18" charset="0"/>
              </a:rPr>
              <a:t>G[ E]:    (1)    E –&gt; TE’       (2)     E’ –&gt; +TE’   (3)     E’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(4)     T –&gt; FT’      (5)     T’ –&gt; *FT’    (6)     T’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(7)      F –&gt; (E)      (8)      F –&gt; a</a:t>
            </a:r>
            <a:endParaRPr lang="en-US" altLang="zh-CN" sz="3600" b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772816"/>
            <a:ext cx="3810000" cy="425881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集合如下：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+,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83968" y="1772816"/>
            <a:ext cx="4644008" cy="367240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#}               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),#}</a:t>
            </a:r>
          </a:p>
        </p:txBody>
      </p:sp>
    </p:spTree>
    <p:extLst>
      <p:ext uri="{BB962C8B-B14F-4D97-AF65-F5344CB8AC3E}">
        <p14:creationId xmlns:p14="http://schemas.microsoft.com/office/powerpoint/2010/main" val="1399892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21AFA7-9D2D-46FC-8863-69DDEC1ED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45400" cy="1524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</a:p>
        </p:txBody>
      </p: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609600" y="1981200"/>
            <a:ext cx="8175625" cy="1798638"/>
            <a:chOff x="390" y="1248"/>
            <a:chExt cx="5150" cy="1133"/>
          </a:xfrm>
        </p:grpSpPr>
        <p:sp>
          <p:nvSpPr>
            <p:cNvPr id="224263" name="Rectangle 7"/>
            <p:cNvSpPr>
              <a:spLocks noChangeArrowheads="1"/>
            </p:cNvSpPr>
            <p:nvPr/>
          </p:nvSpPr>
          <p:spPr bwMode="auto">
            <a:xfrm>
              <a:off x="1168" y="1266"/>
              <a:ext cx="29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 a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4" name="Rectangle 8"/>
            <p:cNvSpPr>
              <a:spLocks noChangeArrowheads="1"/>
            </p:cNvSpPr>
            <p:nvPr/>
          </p:nvSpPr>
          <p:spPr bwMode="auto">
            <a:xfrm>
              <a:off x="1905" y="1266"/>
              <a:ext cx="2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 dirty="0">
                  <a:solidFill>
                    <a:srgbClr val="000000"/>
                  </a:solidFill>
                  <a:ea typeface="幼圆" pitchFamily="49" charset="-122"/>
                </a:rPr>
                <a:t> +</a:t>
              </a:r>
              <a:endPara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2636" y="1266"/>
              <a:ext cx="2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*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6" name="Rectangle 10"/>
            <p:cNvSpPr>
              <a:spLocks noChangeArrowheads="1"/>
            </p:cNvSpPr>
            <p:nvPr/>
          </p:nvSpPr>
          <p:spPr bwMode="auto">
            <a:xfrm>
              <a:off x="3372" y="1266"/>
              <a:ext cx="17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7" name="Rectangle 11"/>
            <p:cNvSpPr>
              <a:spLocks noChangeArrowheads="1"/>
            </p:cNvSpPr>
            <p:nvPr/>
          </p:nvSpPr>
          <p:spPr bwMode="auto">
            <a:xfrm>
              <a:off x="4109" y="1266"/>
              <a:ext cx="17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8" name="Rectangle 12"/>
            <p:cNvSpPr>
              <a:spLocks noChangeArrowheads="1"/>
            </p:cNvSpPr>
            <p:nvPr/>
          </p:nvSpPr>
          <p:spPr bwMode="auto">
            <a:xfrm>
              <a:off x="4839" y="1266"/>
              <a:ext cx="2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#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089" name="Rectangle 13"/>
            <p:cNvSpPr>
              <a:spLocks noChangeArrowheads="1"/>
            </p:cNvSpPr>
            <p:nvPr/>
          </p:nvSpPr>
          <p:spPr bwMode="auto">
            <a:xfrm>
              <a:off x="390" y="1248"/>
              <a:ext cx="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0" name="Line 14"/>
            <p:cNvSpPr>
              <a:spLocks noChangeShapeType="1"/>
            </p:cNvSpPr>
            <p:nvPr/>
          </p:nvSpPr>
          <p:spPr bwMode="auto">
            <a:xfrm>
              <a:off x="390" y="124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1" name="Rectangle 15"/>
            <p:cNvSpPr>
              <a:spLocks noChangeArrowheads="1"/>
            </p:cNvSpPr>
            <p:nvPr/>
          </p:nvSpPr>
          <p:spPr bwMode="auto">
            <a:xfrm>
              <a:off x="390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2" name="Line 16"/>
            <p:cNvSpPr>
              <a:spLocks noChangeShapeType="1"/>
            </p:cNvSpPr>
            <p:nvPr/>
          </p:nvSpPr>
          <p:spPr bwMode="auto">
            <a:xfrm>
              <a:off x="390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3" name="Rectangle 17"/>
            <p:cNvSpPr>
              <a:spLocks noChangeArrowheads="1"/>
            </p:cNvSpPr>
            <p:nvPr/>
          </p:nvSpPr>
          <p:spPr bwMode="auto">
            <a:xfrm>
              <a:off x="40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4" name="Line 18"/>
            <p:cNvSpPr>
              <a:spLocks noChangeShapeType="1"/>
            </p:cNvSpPr>
            <p:nvPr/>
          </p:nvSpPr>
          <p:spPr bwMode="auto">
            <a:xfrm>
              <a:off x="40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5" name="Line 19"/>
            <p:cNvSpPr>
              <a:spLocks noChangeShapeType="1"/>
            </p:cNvSpPr>
            <p:nvPr/>
          </p:nvSpPr>
          <p:spPr bwMode="auto">
            <a:xfrm>
              <a:off x="40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6" name="Rectangle 20"/>
            <p:cNvSpPr>
              <a:spLocks noChangeArrowheads="1"/>
            </p:cNvSpPr>
            <p:nvPr/>
          </p:nvSpPr>
          <p:spPr bwMode="auto">
            <a:xfrm>
              <a:off x="40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7" name="Line 21"/>
            <p:cNvSpPr>
              <a:spLocks noChangeShapeType="1"/>
            </p:cNvSpPr>
            <p:nvPr/>
          </p:nvSpPr>
          <p:spPr bwMode="auto">
            <a:xfrm>
              <a:off x="40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8" name="Line 22"/>
            <p:cNvSpPr>
              <a:spLocks noChangeShapeType="1"/>
            </p:cNvSpPr>
            <p:nvPr/>
          </p:nvSpPr>
          <p:spPr bwMode="auto">
            <a:xfrm>
              <a:off x="40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9" name="Rectangle 23"/>
            <p:cNvSpPr>
              <a:spLocks noChangeArrowheads="1"/>
            </p:cNvSpPr>
            <p:nvPr/>
          </p:nvSpPr>
          <p:spPr bwMode="auto">
            <a:xfrm>
              <a:off x="408" y="1248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0" name="Line 24"/>
            <p:cNvSpPr>
              <a:spLocks noChangeShapeType="1"/>
            </p:cNvSpPr>
            <p:nvPr/>
          </p:nvSpPr>
          <p:spPr bwMode="auto">
            <a:xfrm>
              <a:off x="408" y="1248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1" name="Rectangle 25"/>
            <p:cNvSpPr>
              <a:spLocks noChangeArrowheads="1"/>
            </p:cNvSpPr>
            <p:nvPr/>
          </p:nvSpPr>
          <p:spPr bwMode="auto">
            <a:xfrm>
              <a:off x="408" y="1260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2" name="Line 26"/>
            <p:cNvSpPr>
              <a:spLocks noChangeShapeType="1"/>
            </p:cNvSpPr>
            <p:nvPr/>
          </p:nvSpPr>
          <p:spPr bwMode="auto">
            <a:xfrm>
              <a:off x="408" y="1260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3" name="Rectangle 27"/>
            <p:cNvSpPr>
              <a:spLocks noChangeArrowheads="1"/>
            </p:cNvSpPr>
            <p:nvPr/>
          </p:nvSpPr>
          <p:spPr bwMode="auto">
            <a:xfrm>
              <a:off x="1120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4" name="Line 28"/>
            <p:cNvSpPr>
              <a:spLocks noChangeShapeType="1"/>
            </p:cNvSpPr>
            <p:nvPr/>
          </p:nvSpPr>
          <p:spPr bwMode="auto">
            <a:xfrm>
              <a:off x="1120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5" name="Rectangle 29"/>
            <p:cNvSpPr>
              <a:spLocks noChangeArrowheads="1"/>
            </p:cNvSpPr>
            <p:nvPr/>
          </p:nvSpPr>
          <p:spPr bwMode="auto">
            <a:xfrm>
              <a:off x="1120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6" name="Line 30"/>
            <p:cNvSpPr>
              <a:spLocks noChangeShapeType="1"/>
            </p:cNvSpPr>
            <p:nvPr/>
          </p:nvSpPr>
          <p:spPr bwMode="auto">
            <a:xfrm>
              <a:off x="1120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7" name="Rectangle 31"/>
            <p:cNvSpPr>
              <a:spLocks noChangeArrowheads="1"/>
            </p:cNvSpPr>
            <p:nvPr/>
          </p:nvSpPr>
          <p:spPr bwMode="auto">
            <a:xfrm>
              <a:off x="1138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8" name="Line 32"/>
            <p:cNvSpPr>
              <a:spLocks noChangeShapeType="1"/>
            </p:cNvSpPr>
            <p:nvPr/>
          </p:nvSpPr>
          <p:spPr bwMode="auto">
            <a:xfrm>
              <a:off x="1138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9" name="Rectangle 33"/>
            <p:cNvSpPr>
              <a:spLocks noChangeArrowheads="1"/>
            </p:cNvSpPr>
            <p:nvPr/>
          </p:nvSpPr>
          <p:spPr bwMode="auto">
            <a:xfrm>
              <a:off x="1138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0" name="Line 34"/>
            <p:cNvSpPr>
              <a:spLocks noChangeShapeType="1"/>
            </p:cNvSpPr>
            <p:nvPr/>
          </p:nvSpPr>
          <p:spPr bwMode="auto">
            <a:xfrm>
              <a:off x="1138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1" name="Rectangle 35"/>
            <p:cNvSpPr>
              <a:spLocks noChangeArrowheads="1"/>
            </p:cNvSpPr>
            <p:nvPr/>
          </p:nvSpPr>
          <p:spPr bwMode="auto">
            <a:xfrm>
              <a:off x="1851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2" name="Line 36"/>
            <p:cNvSpPr>
              <a:spLocks noChangeShapeType="1"/>
            </p:cNvSpPr>
            <p:nvPr/>
          </p:nvSpPr>
          <p:spPr bwMode="auto">
            <a:xfrm>
              <a:off x="1851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3" name="Rectangle 37"/>
            <p:cNvSpPr>
              <a:spLocks noChangeArrowheads="1"/>
            </p:cNvSpPr>
            <p:nvPr/>
          </p:nvSpPr>
          <p:spPr bwMode="auto">
            <a:xfrm>
              <a:off x="1851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4" name="Line 38"/>
            <p:cNvSpPr>
              <a:spLocks noChangeShapeType="1"/>
            </p:cNvSpPr>
            <p:nvPr/>
          </p:nvSpPr>
          <p:spPr bwMode="auto">
            <a:xfrm>
              <a:off x="1851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5" name="Rectangle 39"/>
            <p:cNvSpPr>
              <a:spLocks noChangeArrowheads="1"/>
            </p:cNvSpPr>
            <p:nvPr/>
          </p:nvSpPr>
          <p:spPr bwMode="auto">
            <a:xfrm>
              <a:off x="1869" y="1248"/>
              <a:ext cx="7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6" name="Line 40"/>
            <p:cNvSpPr>
              <a:spLocks noChangeShapeType="1"/>
            </p:cNvSpPr>
            <p:nvPr/>
          </p:nvSpPr>
          <p:spPr bwMode="auto">
            <a:xfrm>
              <a:off x="1869" y="1248"/>
              <a:ext cx="7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7" name="Rectangle 41"/>
            <p:cNvSpPr>
              <a:spLocks noChangeArrowheads="1"/>
            </p:cNvSpPr>
            <p:nvPr/>
          </p:nvSpPr>
          <p:spPr bwMode="auto">
            <a:xfrm>
              <a:off x="1869" y="1260"/>
              <a:ext cx="7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8" name="Line 42"/>
            <p:cNvSpPr>
              <a:spLocks noChangeShapeType="1"/>
            </p:cNvSpPr>
            <p:nvPr/>
          </p:nvSpPr>
          <p:spPr bwMode="auto">
            <a:xfrm>
              <a:off x="1869" y="1260"/>
              <a:ext cx="7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9" name="Rectangle 43"/>
            <p:cNvSpPr>
              <a:spLocks noChangeArrowheads="1"/>
            </p:cNvSpPr>
            <p:nvPr/>
          </p:nvSpPr>
          <p:spPr bwMode="auto">
            <a:xfrm>
              <a:off x="2588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0" name="Line 44"/>
            <p:cNvSpPr>
              <a:spLocks noChangeShapeType="1"/>
            </p:cNvSpPr>
            <p:nvPr/>
          </p:nvSpPr>
          <p:spPr bwMode="auto">
            <a:xfrm>
              <a:off x="2588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1" name="Rectangle 45"/>
            <p:cNvSpPr>
              <a:spLocks noChangeArrowheads="1"/>
            </p:cNvSpPr>
            <p:nvPr/>
          </p:nvSpPr>
          <p:spPr bwMode="auto">
            <a:xfrm>
              <a:off x="2588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2" name="Line 46"/>
            <p:cNvSpPr>
              <a:spLocks noChangeShapeType="1"/>
            </p:cNvSpPr>
            <p:nvPr/>
          </p:nvSpPr>
          <p:spPr bwMode="auto">
            <a:xfrm>
              <a:off x="2588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3" name="Rectangle 47"/>
            <p:cNvSpPr>
              <a:spLocks noChangeArrowheads="1"/>
            </p:cNvSpPr>
            <p:nvPr/>
          </p:nvSpPr>
          <p:spPr bwMode="auto">
            <a:xfrm>
              <a:off x="2606" y="1248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4" name="Line 48"/>
            <p:cNvSpPr>
              <a:spLocks noChangeShapeType="1"/>
            </p:cNvSpPr>
            <p:nvPr/>
          </p:nvSpPr>
          <p:spPr bwMode="auto">
            <a:xfrm>
              <a:off x="2606" y="1248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5" name="Rectangle 49"/>
            <p:cNvSpPr>
              <a:spLocks noChangeArrowheads="1"/>
            </p:cNvSpPr>
            <p:nvPr/>
          </p:nvSpPr>
          <p:spPr bwMode="auto">
            <a:xfrm>
              <a:off x="2606" y="1260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6" name="Line 50"/>
            <p:cNvSpPr>
              <a:spLocks noChangeShapeType="1"/>
            </p:cNvSpPr>
            <p:nvPr/>
          </p:nvSpPr>
          <p:spPr bwMode="auto">
            <a:xfrm>
              <a:off x="2606" y="1260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7" name="Rectangle 51"/>
            <p:cNvSpPr>
              <a:spLocks noChangeArrowheads="1"/>
            </p:cNvSpPr>
            <p:nvPr/>
          </p:nvSpPr>
          <p:spPr bwMode="auto">
            <a:xfrm>
              <a:off x="3324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8" name="Line 52"/>
            <p:cNvSpPr>
              <a:spLocks noChangeShapeType="1"/>
            </p:cNvSpPr>
            <p:nvPr/>
          </p:nvSpPr>
          <p:spPr bwMode="auto">
            <a:xfrm>
              <a:off x="3324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9" name="Rectangle 53"/>
            <p:cNvSpPr>
              <a:spLocks noChangeArrowheads="1"/>
            </p:cNvSpPr>
            <p:nvPr/>
          </p:nvSpPr>
          <p:spPr bwMode="auto">
            <a:xfrm>
              <a:off x="3324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0" name="Line 54"/>
            <p:cNvSpPr>
              <a:spLocks noChangeShapeType="1"/>
            </p:cNvSpPr>
            <p:nvPr/>
          </p:nvSpPr>
          <p:spPr bwMode="auto">
            <a:xfrm>
              <a:off x="3324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1" name="Rectangle 55"/>
            <p:cNvSpPr>
              <a:spLocks noChangeArrowheads="1"/>
            </p:cNvSpPr>
            <p:nvPr/>
          </p:nvSpPr>
          <p:spPr bwMode="auto">
            <a:xfrm>
              <a:off x="3342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2" name="Line 56"/>
            <p:cNvSpPr>
              <a:spLocks noChangeShapeType="1"/>
            </p:cNvSpPr>
            <p:nvPr/>
          </p:nvSpPr>
          <p:spPr bwMode="auto">
            <a:xfrm>
              <a:off x="3342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3" name="Rectangle 57"/>
            <p:cNvSpPr>
              <a:spLocks noChangeArrowheads="1"/>
            </p:cNvSpPr>
            <p:nvPr/>
          </p:nvSpPr>
          <p:spPr bwMode="auto">
            <a:xfrm>
              <a:off x="3342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4" name="Line 58"/>
            <p:cNvSpPr>
              <a:spLocks noChangeShapeType="1"/>
            </p:cNvSpPr>
            <p:nvPr/>
          </p:nvSpPr>
          <p:spPr bwMode="auto">
            <a:xfrm>
              <a:off x="3342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5" name="Rectangle 59"/>
            <p:cNvSpPr>
              <a:spLocks noChangeArrowheads="1"/>
            </p:cNvSpPr>
            <p:nvPr/>
          </p:nvSpPr>
          <p:spPr bwMode="auto">
            <a:xfrm>
              <a:off x="4055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6" name="Line 60"/>
            <p:cNvSpPr>
              <a:spLocks noChangeShapeType="1"/>
            </p:cNvSpPr>
            <p:nvPr/>
          </p:nvSpPr>
          <p:spPr bwMode="auto">
            <a:xfrm>
              <a:off x="4055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7" name="Rectangle 61"/>
            <p:cNvSpPr>
              <a:spLocks noChangeArrowheads="1"/>
            </p:cNvSpPr>
            <p:nvPr/>
          </p:nvSpPr>
          <p:spPr bwMode="auto">
            <a:xfrm>
              <a:off x="4055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8" name="Line 62"/>
            <p:cNvSpPr>
              <a:spLocks noChangeShapeType="1"/>
            </p:cNvSpPr>
            <p:nvPr/>
          </p:nvSpPr>
          <p:spPr bwMode="auto">
            <a:xfrm>
              <a:off x="4055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9" name="Rectangle 63"/>
            <p:cNvSpPr>
              <a:spLocks noChangeArrowheads="1"/>
            </p:cNvSpPr>
            <p:nvPr/>
          </p:nvSpPr>
          <p:spPr bwMode="auto">
            <a:xfrm>
              <a:off x="4073" y="1248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0" name="Line 64"/>
            <p:cNvSpPr>
              <a:spLocks noChangeShapeType="1"/>
            </p:cNvSpPr>
            <p:nvPr/>
          </p:nvSpPr>
          <p:spPr bwMode="auto">
            <a:xfrm>
              <a:off x="4073" y="1248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1" name="Rectangle 65"/>
            <p:cNvSpPr>
              <a:spLocks noChangeArrowheads="1"/>
            </p:cNvSpPr>
            <p:nvPr/>
          </p:nvSpPr>
          <p:spPr bwMode="auto">
            <a:xfrm>
              <a:off x="4073" y="1260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2" name="Line 66"/>
            <p:cNvSpPr>
              <a:spLocks noChangeShapeType="1"/>
            </p:cNvSpPr>
            <p:nvPr/>
          </p:nvSpPr>
          <p:spPr bwMode="auto">
            <a:xfrm>
              <a:off x="4073" y="1260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3" name="Rectangle 67"/>
            <p:cNvSpPr>
              <a:spLocks noChangeArrowheads="1"/>
            </p:cNvSpPr>
            <p:nvPr/>
          </p:nvSpPr>
          <p:spPr bwMode="auto">
            <a:xfrm>
              <a:off x="4791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4" name="Line 68"/>
            <p:cNvSpPr>
              <a:spLocks noChangeShapeType="1"/>
            </p:cNvSpPr>
            <p:nvPr/>
          </p:nvSpPr>
          <p:spPr bwMode="auto">
            <a:xfrm>
              <a:off x="4791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5" name="Rectangle 69"/>
            <p:cNvSpPr>
              <a:spLocks noChangeArrowheads="1"/>
            </p:cNvSpPr>
            <p:nvPr/>
          </p:nvSpPr>
          <p:spPr bwMode="auto">
            <a:xfrm>
              <a:off x="4791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6" name="Line 70"/>
            <p:cNvSpPr>
              <a:spLocks noChangeShapeType="1"/>
            </p:cNvSpPr>
            <p:nvPr/>
          </p:nvSpPr>
          <p:spPr bwMode="auto">
            <a:xfrm>
              <a:off x="4791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7" name="Rectangle 71"/>
            <p:cNvSpPr>
              <a:spLocks noChangeArrowheads="1"/>
            </p:cNvSpPr>
            <p:nvPr/>
          </p:nvSpPr>
          <p:spPr bwMode="auto">
            <a:xfrm>
              <a:off x="4809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8" name="Line 72"/>
            <p:cNvSpPr>
              <a:spLocks noChangeShapeType="1"/>
            </p:cNvSpPr>
            <p:nvPr/>
          </p:nvSpPr>
          <p:spPr bwMode="auto">
            <a:xfrm>
              <a:off x="4809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9" name="Rectangle 73"/>
            <p:cNvSpPr>
              <a:spLocks noChangeArrowheads="1"/>
            </p:cNvSpPr>
            <p:nvPr/>
          </p:nvSpPr>
          <p:spPr bwMode="auto">
            <a:xfrm>
              <a:off x="4809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0" name="Line 74"/>
            <p:cNvSpPr>
              <a:spLocks noChangeShapeType="1"/>
            </p:cNvSpPr>
            <p:nvPr/>
          </p:nvSpPr>
          <p:spPr bwMode="auto">
            <a:xfrm>
              <a:off x="4809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1" name="Rectangle 75"/>
            <p:cNvSpPr>
              <a:spLocks noChangeArrowheads="1"/>
            </p:cNvSpPr>
            <p:nvPr/>
          </p:nvSpPr>
          <p:spPr bwMode="auto">
            <a:xfrm>
              <a:off x="5534" y="1248"/>
              <a:ext cx="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2" name="Line 76"/>
            <p:cNvSpPr>
              <a:spLocks noChangeShapeType="1"/>
            </p:cNvSpPr>
            <p:nvPr/>
          </p:nvSpPr>
          <p:spPr bwMode="auto">
            <a:xfrm>
              <a:off x="5534" y="124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3" name="Rectangle 77"/>
            <p:cNvSpPr>
              <a:spLocks noChangeArrowheads="1"/>
            </p:cNvSpPr>
            <p:nvPr/>
          </p:nvSpPr>
          <p:spPr bwMode="auto">
            <a:xfrm>
              <a:off x="5522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4" name="Line 78"/>
            <p:cNvSpPr>
              <a:spLocks noChangeShapeType="1"/>
            </p:cNvSpPr>
            <p:nvPr/>
          </p:nvSpPr>
          <p:spPr bwMode="auto">
            <a:xfrm>
              <a:off x="5522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5" name="Rectangle 79"/>
            <p:cNvSpPr>
              <a:spLocks noChangeArrowheads="1"/>
            </p:cNvSpPr>
            <p:nvPr/>
          </p:nvSpPr>
          <p:spPr bwMode="auto">
            <a:xfrm>
              <a:off x="552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6" name="Line 80"/>
            <p:cNvSpPr>
              <a:spLocks noChangeShapeType="1"/>
            </p:cNvSpPr>
            <p:nvPr/>
          </p:nvSpPr>
          <p:spPr bwMode="auto">
            <a:xfrm>
              <a:off x="552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7" name="Line 81"/>
            <p:cNvSpPr>
              <a:spLocks noChangeShapeType="1"/>
            </p:cNvSpPr>
            <p:nvPr/>
          </p:nvSpPr>
          <p:spPr bwMode="auto">
            <a:xfrm>
              <a:off x="552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8" name="Rectangle 82"/>
            <p:cNvSpPr>
              <a:spLocks noChangeArrowheads="1"/>
            </p:cNvSpPr>
            <p:nvPr/>
          </p:nvSpPr>
          <p:spPr bwMode="auto">
            <a:xfrm>
              <a:off x="552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9" name="Line 83"/>
            <p:cNvSpPr>
              <a:spLocks noChangeShapeType="1"/>
            </p:cNvSpPr>
            <p:nvPr/>
          </p:nvSpPr>
          <p:spPr bwMode="auto">
            <a:xfrm>
              <a:off x="552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0" name="Line 84"/>
            <p:cNvSpPr>
              <a:spLocks noChangeShapeType="1"/>
            </p:cNvSpPr>
            <p:nvPr/>
          </p:nvSpPr>
          <p:spPr bwMode="auto">
            <a:xfrm>
              <a:off x="552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1" name="Rectangle 85"/>
            <p:cNvSpPr>
              <a:spLocks noChangeArrowheads="1"/>
            </p:cNvSpPr>
            <p:nvPr/>
          </p:nvSpPr>
          <p:spPr bwMode="auto">
            <a:xfrm>
              <a:off x="390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2" name="Line 86"/>
            <p:cNvSpPr>
              <a:spLocks noChangeShapeType="1"/>
            </p:cNvSpPr>
            <p:nvPr/>
          </p:nvSpPr>
          <p:spPr bwMode="auto">
            <a:xfrm>
              <a:off x="390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3" name="Rectangle 87"/>
            <p:cNvSpPr>
              <a:spLocks noChangeArrowheads="1"/>
            </p:cNvSpPr>
            <p:nvPr/>
          </p:nvSpPr>
          <p:spPr bwMode="auto">
            <a:xfrm>
              <a:off x="402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4" name="Line 88"/>
            <p:cNvSpPr>
              <a:spLocks noChangeShapeType="1"/>
            </p:cNvSpPr>
            <p:nvPr/>
          </p:nvSpPr>
          <p:spPr bwMode="auto">
            <a:xfrm>
              <a:off x="402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5" name="Rectangle 89"/>
            <p:cNvSpPr>
              <a:spLocks noChangeArrowheads="1"/>
            </p:cNvSpPr>
            <p:nvPr/>
          </p:nvSpPr>
          <p:spPr bwMode="auto">
            <a:xfrm>
              <a:off x="1120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6" name="Line 90"/>
            <p:cNvSpPr>
              <a:spLocks noChangeShapeType="1"/>
            </p:cNvSpPr>
            <p:nvPr/>
          </p:nvSpPr>
          <p:spPr bwMode="auto">
            <a:xfrm>
              <a:off x="1120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7" name="Rectangle 91"/>
            <p:cNvSpPr>
              <a:spLocks noChangeArrowheads="1"/>
            </p:cNvSpPr>
            <p:nvPr/>
          </p:nvSpPr>
          <p:spPr bwMode="auto">
            <a:xfrm>
              <a:off x="1851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8" name="Line 92"/>
            <p:cNvSpPr>
              <a:spLocks noChangeShapeType="1"/>
            </p:cNvSpPr>
            <p:nvPr/>
          </p:nvSpPr>
          <p:spPr bwMode="auto">
            <a:xfrm>
              <a:off x="1851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9" name="Rectangle 93"/>
            <p:cNvSpPr>
              <a:spLocks noChangeArrowheads="1"/>
            </p:cNvSpPr>
            <p:nvPr/>
          </p:nvSpPr>
          <p:spPr bwMode="auto">
            <a:xfrm>
              <a:off x="2588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0" name="Line 94"/>
            <p:cNvSpPr>
              <a:spLocks noChangeShapeType="1"/>
            </p:cNvSpPr>
            <p:nvPr/>
          </p:nvSpPr>
          <p:spPr bwMode="auto">
            <a:xfrm>
              <a:off x="2588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1" name="Rectangle 95"/>
            <p:cNvSpPr>
              <a:spLocks noChangeArrowheads="1"/>
            </p:cNvSpPr>
            <p:nvPr/>
          </p:nvSpPr>
          <p:spPr bwMode="auto">
            <a:xfrm>
              <a:off x="3324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2" name="Line 96"/>
            <p:cNvSpPr>
              <a:spLocks noChangeShapeType="1"/>
            </p:cNvSpPr>
            <p:nvPr/>
          </p:nvSpPr>
          <p:spPr bwMode="auto">
            <a:xfrm>
              <a:off x="3324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3" name="Rectangle 97"/>
            <p:cNvSpPr>
              <a:spLocks noChangeArrowheads="1"/>
            </p:cNvSpPr>
            <p:nvPr/>
          </p:nvSpPr>
          <p:spPr bwMode="auto">
            <a:xfrm>
              <a:off x="4055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4" name="Line 98"/>
            <p:cNvSpPr>
              <a:spLocks noChangeShapeType="1"/>
            </p:cNvSpPr>
            <p:nvPr/>
          </p:nvSpPr>
          <p:spPr bwMode="auto">
            <a:xfrm>
              <a:off x="4055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5" name="Rectangle 99"/>
            <p:cNvSpPr>
              <a:spLocks noChangeArrowheads="1"/>
            </p:cNvSpPr>
            <p:nvPr/>
          </p:nvSpPr>
          <p:spPr bwMode="auto">
            <a:xfrm>
              <a:off x="4791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6" name="Line 100"/>
            <p:cNvSpPr>
              <a:spLocks noChangeShapeType="1"/>
            </p:cNvSpPr>
            <p:nvPr/>
          </p:nvSpPr>
          <p:spPr bwMode="auto">
            <a:xfrm>
              <a:off x="4791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7" name="Rectangle 101"/>
            <p:cNvSpPr>
              <a:spLocks noChangeArrowheads="1"/>
            </p:cNvSpPr>
            <p:nvPr/>
          </p:nvSpPr>
          <p:spPr bwMode="auto">
            <a:xfrm>
              <a:off x="5522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8" name="Line 102"/>
            <p:cNvSpPr>
              <a:spLocks noChangeShapeType="1"/>
            </p:cNvSpPr>
            <p:nvPr/>
          </p:nvSpPr>
          <p:spPr bwMode="auto">
            <a:xfrm>
              <a:off x="5522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9" name="Rectangle 103"/>
            <p:cNvSpPr>
              <a:spLocks noChangeArrowheads="1"/>
            </p:cNvSpPr>
            <p:nvPr/>
          </p:nvSpPr>
          <p:spPr bwMode="auto">
            <a:xfrm>
              <a:off x="5534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0" name="Line 104"/>
            <p:cNvSpPr>
              <a:spLocks noChangeShapeType="1"/>
            </p:cNvSpPr>
            <p:nvPr/>
          </p:nvSpPr>
          <p:spPr bwMode="auto">
            <a:xfrm>
              <a:off x="5534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61" name="Rectangle 105"/>
            <p:cNvSpPr>
              <a:spLocks noChangeArrowheads="1"/>
            </p:cNvSpPr>
            <p:nvPr/>
          </p:nvSpPr>
          <p:spPr bwMode="auto">
            <a:xfrm>
              <a:off x="450" y="1667"/>
              <a:ext cx="22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E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362" name="Rectangle 106"/>
            <p:cNvSpPr>
              <a:spLocks noChangeArrowheads="1"/>
            </p:cNvSpPr>
            <p:nvPr/>
          </p:nvSpPr>
          <p:spPr bwMode="auto">
            <a:xfrm>
              <a:off x="1168" y="1667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(1)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363" name="Rectangle 107"/>
            <p:cNvSpPr>
              <a:spLocks noChangeArrowheads="1"/>
            </p:cNvSpPr>
            <p:nvPr/>
          </p:nvSpPr>
          <p:spPr bwMode="auto">
            <a:xfrm>
              <a:off x="3372" y="1667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(1)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184" name="Rectangle 108"/>
            <p:cNvSpPr>
              <a:spLocks noChangeArrowheads="1"/>
            </p:cNvSpPr>
            <p:nvPr/>
          </p:nvSpPr>
          <p:spPr bwMode="auto">
            <a:xfrm>
              <a:off x="402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5" name="Line 109"/>
            <p:cNvSpPr>
              <a:spLocks noChangeShapeType="1"/>
            </p:cNvSpPr>
            <p:nvPr/>
          </p:nvSpPr>
          <p:spPr bwMode="auto">
            <a:xfrm>
              <a:off x="402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6" name="Line 110"/>
            <p:cNvSpPr>
              <a:spLocks noChangeShapeType="1"/>
            </p:cNvSpPr>
            <p:nvPr/>
          </p:nvSpPr>
          <p:spPr bwMode="auto">
            <a:xfrm>
              <a:off x="402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7" name="Rectangle 111"/>
            <p:cNvSpPr>
              <a:spLocks noChangeArrowheads="1"/>
            </p:cNvSpPr>
            <p:nvPr/>
          </p:nvSpPr>
          <p:spPr bwMode="auto">
            <a:xfrm>
              <a:off x="390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8" name="Line 112"/>
            <p:cNvSpPr>
              <a:spLocks noChangeShapeType="1"/>
            </p:cNvSpPr>
            <p:nvPr/>
          </p:nvSpPr>
          <p:spPr bwMode="auto">
            <a:xfrm>
              <a:off x="390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9" name="Line 113"/>
            <p:cNvSpPr>
              <a:spLocks noChangeShapeType="1"/>
            </p:cNvSpPr>
            <p:nvPr/>
          </p:nvSpPr>
          <p:spPr bwMode="auto">
            <a:xfrm>
              <a:off x="390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0" name="Rectangle 114"/>
            <p:cNvSpPr>
              <a:spLocks noChangeArrowheads="1"/>
            </p:cNvSpPr>
            <p:nvPr/>
          </p:nvSpPr>
          <p:spPr bwMode="auto">
            <a:xfrm>
              <a:off x="408" y="1667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1" name="Line 115"/>
            <p:cNvSpPr>
              <a:spLocks noChangeShapeType="1"/>
            </p:cNvSpPr>
            <p:nvPr/>
          </p:nvSpPr>
          <p:spPr bwMode="auto">
            <a:xfrm>
              <a:off x="408" y="1667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2" name="Rectangle 116"/>
            <p:cNvSpPr>
              <a:spLocks noChangeArrowheads="1"/>
            </p:cNvSpPr>
            <p:nvPr/>
          </p:nvSpPr>
          <p:spPr bwMode="auto">
            <a:xfrm>
              <a:off x="1120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3" name="Line 117"/>
            <p:cNvSpPr>
              <a:spLocks noChangeShapeType="1"/>
            </p:cNvSpPr>
            <p:nvPr/>
          </p:nvSpPr>
          <p:spPr bwMode="auto">
            <a:xfrm>
              <a:off x="1120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4" name="Line 118"/>
            <p:cNvSpPr>
              <a:spLocks noChangeShapeType="1"/>
            </p:cNvSpPr>
            <p:nvPr/>
          </p:nvSpPr>
          <p:spPr bwMode="auto">
            <a:xfrm>
              <a:off x="1120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5" name="Rectangle 119"/>
            <p:cNvSpPr>
              <a:spLocks noChangeArrowheads="1"/>
            </p:cNvSpPr>
            <p:nvPr/>
          </p:nvSpPr>
          <p:spPr bwMode="auto">
            <a:xfrm>
              <a:off x="1126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6" name="Line 120"/>
            <p:cNvSpPr>
              <a:spLocks noChangeShapeType="1"/>
            </p:cNvSpPr>
            <p:nvPr/>
          </p:nvSpPr>
          <p:spPr bwMode="auto">
            <a:xfrm>
              <a:off x="1126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7" name="Rectangle 121"/>
            <p:cNvSpPr>
              <a:spLocks noChangeArrowheads="1"/>
            </p:cNvSpPr>
            <p:nvPr/>
          </p:nvSpPr>
          <p:spPr bwMode="auto">
            <a:xfrm>
              <a:off x="1851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8" name="Line 122"/>
            <p:cNvSpPr>
              <a:spLocks noChangeShapeType="1"/>
            </p:cNvSpPr>
            <p:nvPr/>
          </p:nvSpPr>
          <p:spPr bwMode="auto">
            <a:xfrm>
              <a:off x="1851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9" name="Line 123"/>
            <p:cNvSpPr>
              <a:spLocks noChangeShapeType="1"/>
            </p:cNvSpPr>
            <p:nvPr/>
          </p:nvSpPr>
          <p:spPr bwMode="auto">
            <a:xfrm>
              <a:off x="1851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0" name="Rectangle 124"/>
            <p:cNvSpPr>
              <a:spLocks noChangeArrowheads="1"/>
            </p:cNvSpPr>
            <p:nvPr/>
          </p:nvSpPr>
          <p:spPr bwMode="auto">
            <a:xfrm>
              <a:off x="1857" y="1667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1" name="Line 125"/>
            <p:cNvSpPr>
              <a:spLocks noChangeShapeType="1"/>
            </p:cNvSpPr>
            <p:nvPr/>
          </p:nvSpPr>
          <p:spPr bwMode="auto">
            <a:xfrm>
              <a:off x="1857" y="1667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2" name="Rectangle 126"/>
            <p:cNvSpPr>
              <a:spLocks noChangeArrowheads="1"/>
            </p:cNvSpPr>
            <p:nvPr/>
          </p:nvSpPr>
          <p:spPr bwMode="auto">
            <a:xfrm>
              <a:off x="2588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3" name="Line 127"/>
            <p:cNvSpPr>
              <a:spLocks noChangeShapeType="1"/>
            </p:cNvSpPr>
            <p:nvPr/>
          </p:nvSpPr>
          <p:spPr bwMode="auto">
            <a:xfrm>
              <a:off x="2588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4" name="Line 128"/>
            <p:cNvSpPr>
              <a:spLocks noChangeShapeType="1"/>
            </p:cNvSpPr>
            <p:nvPr/>
          </p:nvSpPr>
          <p:spPr bwMode="auto">
            <a:xfrm>
              <a:off x="2588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5" name="Rectangle 129"/>
            <p:cNvSpPr>
              <a:spLocks noChangeArrowheads="1"/>
            </p:cNvSpPr>
            <p:nvPr/>
          </p:nvSpPr>
          <p:spPr bwMode="auto">
            <a:xfrm>
              <a:off x="2594" y="1667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6" name="Line 130"/>
            <p:cNvSpPr>
              <a:spLocks noChangeShapeType="1"/>
            </p:cNvSpPr>
            <p:nvPr/>
          </p:nvSpPr>
          <p:spPr bwMode="auto">
            <a:xfrm>
              <a:off x="2594" y="1667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7" name="Rectangle 131"/>
            <p:cNvSpPr>
              <a:spLocks noChangeArrowheads="1"/>
            </p:cNvSpPr>
            <p:nvPr/>
          </p:nvSpPr>
          <p:spPr bwMode="auto">
            <a:xfrm>
              <a:off x="3324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8" name="Line 132"/>
            <p:cNvSpPr>
              <a:spLocks noChangeShapeType="1"/>
            </p:cNvSpPr>
            <p:nvPr/>
          </p:nvSpPr>
          <p:spPr bwMode="auto">
            <a:xfrm>
              <a:off x="3324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9" name="Line 133"/>
            <p:cNvSpPr>
              <a:spLocks noChangeShapeType="1"/>
            </p:cNvSpPr>
            <p:nvPr/>
          </p:nvSpPr>
          <p:spPr bwMode="auto">
            <a:xfrm>
              <a:off x="3324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0" name="Rectangle 134"/>
            <p:cNvSpPr>
              <a:spLocks noChangeArrowheads="1"/>
            </p:cNvSpPr>
            <p:nvPr/>
          </p:nvSpPr>
          <p:spPr bwMode="auto">
            <a:xfrm>
              <a:off x="3330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1" name="Line 135"/>
            <p:cNvSpPr>
              <a:spLocks noChangeShapeType="1"/>
            </p:cNvSpPr>
            <p:nvPr/>
          </p:nvSpPr>
          <p:spPr bwMode="auto">
            <a:xfrm>
              <a:off x="3330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2" name="Rectangle 136"/>
            <p:cNvSpPr>
              <a:spLocks noChangeArrowheads="1"/>
            </p:cNvSpPr>
            <p:nvPr/>
          </p:nvSpPr>
          <p:spPr bwMode="auto">
            <a:xfrm>
              <a:off x="4055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3" name="Line 137"/>
            <p:cNvSpPr>
              <a:spLocks noChangeShapeType="1"/>
            </p:cNvSpPr>
            <p:nvPr/>
          </p:nvSpPr>
          <p:spPr bwMode="auto">
            <a:xfrm>
              <a:off x="4055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4" name="Line 138"/>
            <p:cNvSpPr>
              <a:spLocks noChangeShapeType="1"/>
            </p:cNvSpPr>
            <p:nvPr/>
          </p:nvSpPr>
          <p:spPr bwMode="auto">
            <a:xfrm>
              <a:off x="4055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5" name="Rectangle 139"/>
            <p:cNvSpPr>
              <a:spLocks noChangeArrowheads="1"/>
            </p:cNvSpPr>
            <p:nvPr/>
          </p:nvSpPr>
          <p:spPr bwMode="auto">
            <a:xfrm>
              <a:off x="4061" y="1667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6" name="Line 140"/>
            <p:cNvSpPr>
              <a:spLocks noChangeShapeType="1"/>
            </p:cNvSpPr>
            <p:nvPr/>
          </p:nvSpPr>
          <p:spPr bwMode="auto">
            <a:xfrm>
              <a:off x="4061" y="1667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7" name="Rectangle 141"/>
            <p:cNvSpPr>
              <a:spLocks noChangeArrowheads="1"/>
            </p:cNvSpPr>
            <p:nvPr/>
          </p:nvSpPr>
          <p:spPr bwMode="auto">
            <a:xfrm>
              <a:off x="4791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8" name="Line 142"/>
            <p:cNvSpPr>
              <a:spLocks noChangeShapeType="1"/>
            </p:cNvSpPr>
            <p:nvPr/>
          </p:nvSpPr>
          <p:spPr bwMode="auto">
            <a:xfrm>
              <a:off x="4791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9" name="Line 143"/>
            <p:cNvSpPr>
              <a:spLocks noChangeShapeType="1"/>
            </p:cNvSpPr>
            <p:nvPr/>
          </p:nvSpPr>
          <p:spPr bwMode="auto">
            <a:xfrm>
              <a:off x="4791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0" name="Rectangle 144"/>
            <p:cNvSpPr>
              <a:spLocks noChangeArrowheads="1"/>
            </p:cNvSpPr>
            <p:nvPr/>
          </p:nvSpPr>
          <p:spPr bwMode="auto">
            <a:xfrm>
              <a:off x="4797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1" name="Line 145"/>
            <p:cNvSpPr>
              <a:spLocks noChangeShapeType="1"/>
            </p:cNvSpPr>
            <p:nvPr/>
          </p:nvSpPr>
          <p:spPr bwMode="auto">
            <a:xfrm>
              <a:off x="4797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2" name="Rectangle 146"/>
            <p:cNvSpPr>
              <a:spLocks noChangeArrowheads="1"/>
            </p:cNvSpPr>
            <p:nvPr/>
          </p:nvSpPr>
          <p:spPr bwMode="auto">
            <a:xfrm>
              <a:off x="5534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3" name="Line 147"/>
            <p:cNvSpPr>
              <a:spLocks noChangeShapeType="1"/>
            </p:cNvSpPr>
            <p:nvPr/>
          </p:nvSpPr>
          <p:spPr bwMode="auto">
            <a:xfrm>
              <a:off x="5534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4" name="Line 148"/>
            <p:cNvSpPr>
              <a:spLocks noChangeShapeType="1"/>
            </p:cNvSpPr>
            <p:nvPr/>
          </p:nvSpPr>
          <p:spPr bwMode="auto">
            <a:xfrm>
              <a:off x="5534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5" name="Rectangle 149"/>
            <p:cNvSpPr>
              <a:spLocks noChangeArrowheads="1"/>
            </p:cNvSpPr>
            <p:nvPr/>
          </p:nvSpPr>
          <p:spPr bwMode="auto">
            <a:xfrm>
              <a:off x="5522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6" name="Line 150"/>
            <p:cNvSpPr>
              <a:spLocks noChangeShapeType="1"/>
            </p:cNvSpPr>
            <p:nvPr/>
          </p:nvSpPr>
          <p:spPr bwMode="auto">
            <a:xfrm>
              <a:off x="5522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7" name="Line 151"/>
            <p:cNvSpPr>
              <a:spLocks noChangeShapeType="1"/>
            </p:cNvSpPr>
            <p:nvPr/>
          </p:nvSpPr>
          <p:spPr bwMode="auto">
            <a:xfrm>
              <a:off x="5522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8" name="Rectangle 152"/>
            <p:cNvSpPr>
              <a:spLocks noChangeArrowheads="1"/>
            </p:cNvSpPr>
            <p:nvPr/>
          </p:nvSpPr>
          <p:spPr bwMode="auto">
            <a:xfrm>
              <a:off x="390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9" name="Line 153"/>
            <p:cNvSpPr>
              <a:spLocks noChangeShapeType="1"/>
            </p:cNvSpPr>
            <p:nvPr/>
          </p:nvSpPr>
          <p:spPr bwMode="auto">
            <a:xfrm>
              <a:off x="390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0" name="Rectangle 154"/>
            <p:cNvSpPr>
              <a:spLocks noChangeArrowheads="1"/>
            </p:cNvSpPr>
            <p:nvPr/>
          </p:nvSpPr>
          <p:spPr bwMode="auto">
            <a:xfrm>
              <a:off x="402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1" name="Line 155"/>
            <p:cNvSpPr>
              <a:spLocks noChangeShapeType="1"/>
            </p:cNvSpPr>
            <p:nvPr/>
          </p:nvSpPr>
          <p:spPr bwMode="auto">
            <a:xfrm>
              <a:off x="402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2" name="Rectangle 156"/>
            <p:cNvSpPr>
              <a:spLocks noChangeArrowheads="1"/>
            </p:cNvSpPr>
            <p:nvPr/>
          </p:nvSpPr>
          <p:spPr bwMode="auto">
            <a:xfrm>
              <a:off x="1120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3" name="Line 157"/>
            <p:cNvSpPr>
              <a:spLocks noChangeShapeType="1"/>
            </p:cNvSpPr>
            <p:nvPr/>
          </p:nvSpPr>
          <p:spPr bwMode="auto">
            <a:xfrm>
              <a:off x="1120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4" name="Rectangle 158"/>
            <p:cNvSpPr>
              <a:spLocks noChangeArrowheads="1"/>
            </p:cNvSpPr>
            <p:nvPr/>
          </p:nvSpPr>
          <p:spPr bwMode="auto">
            <a:xfrm>
              <a:off x="1851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5" name="Line 159"/>
            <p:cNvSpPr>
              <a:spLocks noChangeShapeType="1"/>
            </p:cNvSpPr>
            <p:nvPr/>
          </p:nvSpPr>
          <p:spPr bwMode="auto">
            <a:xfrm>
              <a:off x="1851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6" name="Rectangle 160"/>
            <p:cNvSpPr>
              <a:spLocks noChangeArrowheads="1"/>
            </p:cNvSpPr>
            <p:nvPr/>
          </p:nvSpPr>
          <p:spPr bwMode="auto">
            <a:xfrm>
              <a:off x="2588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7" name="Line 161"/>
            <p:cNvSpPr>
              <a:spLocks noChangeShapeType="1"/>
            </p:cNvSpPr>
            <p:nvPr/>
          </p:nvSpPr>
          <p:spPr bwMode="auto">
            <a:xfrm>
              <a:off x="2588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8" name="Rectangle 162"/>
            <p:cNvSpPr>
              <a:spLocks noChangeArrowheads="1"/>
            </p:cNvSpPr>
            <p:nvPr/>
          </p:nvSpPr>
          <p:spPr bwMode="auto">
            <a:xfrm>
              <a:off x="3324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9" name="Line 163"/>
            <p:cNvSpPr>
              <a:spLocks noChangeShapeType="1"/>
            </p:cNvSpPr>
            <p:nvPr/>
          </p:nvSpPr>
          <p:spPr bwMode="auto">
            <a:xfrm>
              <a:off x="3324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0" name="Rectangle 164"/>
            <p:cNvSpPr>
              <a:spLocks noChangeArrowheads="1"/>
            </p:cNvSpPr>
            <p:nvPr/>
          </p:nvSpPr>
          <p:spPr bwMode="auto">
            <a:xfrm>
              <a:off x="4055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1" name="Line 165"/>
            <p:cNvSpPr>
              <a:spLocks noChangeShapeType="1"/>
            </p:cNvSpPr>
            <p:nvPr/>
          </p:nvSpPr>
          <p:spPr bwMode="auto">
            <a:xfrm>
              <a:off x="4055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2" name="Rectangle 166"/>
            <p:cNvSpPr>
              <a:spLocks noChangeArrowheads="1"/>
            </p:cNvSpPr>
            <p:nvPr/>
          </p:nvSpPr>
          <p:spPr bwMode="auto">
            <a:xfrm>
              <a:off x="4791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3" name="Line 167"/>
            <p:cNvSpPr>
              <a:spLocks noChangeShapeType="1"/>
            </p:cNvSpPr>
            <p:nvPr/>
          </p:nvSpPr>
          <p:spPr bwMode="auto">
            <a:xfrm>
              <a:off x="4791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4" name="Rectangle 168"/>
            <p:cNvSpPr>
              <a:spLocks noChangeArrowheads="1"/>
            </p:cNvSpPr>
            <p:nvPr/>
          </p:nvSpPr>
          <p:spPr bwMode="auto">
            <a:xfrm>
              <a:off x="5522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5" name="Line 169"/>
            <p:cNvSpPr>
              <a:spLocks noChangeShapeType="1"/>
            </p:cNvSpPr>
            <p:nvPr/>
          </p:nvSpPr>
          <p:spPr bwMode="auto">
            <a:xfrm>
              <a:off x="5522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6" name="Rectangle 170"/>
            <p:cNvSpPr>
              <a:spLocks noChangeArrowheads="1"/>
            </p:cNvSpPr>
            <p:nvPr/>
          </p:nvSpPr>
          <p:spPr bwMode="auto">
            <a:xfrm>
              <a:off x="5534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7" name="Line 171"/>
            <p:cNvSpPr>
              <a:spLocks noChangeShapeType="1"/>
            </p:cNvSpPr>
            <p:nvPr/>
          </p:nvSpPr>
          <p:spPr bwMode="auto">
            <a:xfrm>
              <a:off x="5534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28" name="Rectangle 172"/>
            <p:cNvSpPr>
              <a:spLocks noChangeArrowheads="1"/>
            </p:cNvSpPr>
            <p:nvPr/>
          </p:nvSpPr>
          <p:spPr bwMode="auto">
            <a:xfrm>
              <a:off x="450" y="2074"/>
              <a:ext cx="27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E’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29" name="Rectangle 173"/>
            <p:cNvSpPr>
              <a:spLocks noChangeArrowheads="1"/>
            </p:cNvSpPr>
            <p:nvPr/>
          </p:nvSpPr>
          <p:spPr bwMode="auto">
            <a:xfrm>
              <a:off x="1905" y="2074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(2)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30" name="Rectangle 174"/>
            <p:cNvSpPr>
              <a:spLocks noChangeArrowheads="1"/>
            </p:cNvSpPr>
            <p:nvPr/>
          </p:nvSpPr>
          <p:spPr bwMode="auto">
            <a:xfrm>
              <a:off x="4109" y="2074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(3)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31" name="Rectangle 175"/>
            <p:cNvSpPr>
              <a:spLocks noChangeArrowheads="1"/>
            </p:cNvSpPr>
            <p:nvPr/>
          </p:nvSpPr>
          <p:spPr bwMode="auto">
            <a:xfrm>
              <a:off x="4839" y="2074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(3)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252" name="Rectangle 176"/>
            <p:cNvSpPr>
              <a:spLocks noChangeArrowheads="1"/>
            </p:cNvSpPr>
            <p:nvPr/>
          </p:nvSpPr>
          <p:spPr bwMode="auto">
            <a:xfrm>
              <a:off x="402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3" name="Line 177"/>
            <p:cNvSpPr>
              <a:spLocks noChangeShapeType="1"/>
            </p:cNvSpPr>
            <p:nvPr/>
          </p:nvSpPr>
          <p:spPr bwMode="auto">
            <a:xfrm>
              <a:off x="402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4" name="Line 178"/>
            <p:cNvSpPr>
              <a:spLocks noChangeShapeType="1"/>
            </p:cNvSpPr>
            <p:nvPr/>
          </p:nvSpPr>
          <p:spPr bwMode="auto">
            <a:xfrm>
              <a:off x="402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5" name="Rectangle 179"/>
            <p:cNvSpPr>
              <a:spLocks noChangeArrowheads="1"/>
            </p:cNvSpPr>
            <p:nvPr/>
          </p:nvSpPr>
          <p:spPr bwMode="auto">
            <a:xfrm>
              <a:off x="390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6" name="Line 180"/>
            <p:cNvSpPr>
              <a:spLocks noChangeShapeType="1"/>
            </p:cNvSpPr>
            <p:nvPr/>
          </p:nvSpPr>
          <p:spPr bwMode="auto">
            <a:xfrm>
              <a:off x="390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7" name="Line 181"/>
            <p:cNvSpPr>
              <a:spLocks noChangeShapeType="1"/>
            </p:cNvSpPr>
            <p:nvPr/>
          </p:nvSpPr>
          <p:spPr bwMode="auto">
            <a:xfrm>
              <a:off x="390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8" name="Rectangle 182"/>
            <p:cNvSpPr>
              <a:spLocks noChangeArrowheads="1"/>
            </p:cNvSpPr>
            <p:nvPr/>
          </p:nvSpPr>
          <p:spPr bwMode="auto">
            <a:xfrm>
              <a:off x="408" y="2074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9" name="Line 183"/>
            <p:cNvSpPr>
              <a:spLocks noChangeShapeType="1"/>
            </p:cNvSpPr>
            <p:nvPr/>
          </p:nvSpPr>
          <p:spPr bwMode="auto">
            <a:xfrm>
              <a:off x="408" y="2074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0" name="Rectangle 184"/>
            <p:cNvSpPr>
              <a:spLocks noChangeArrowheads="1"/>
            </p:cNvSpPr>
            <p:nvPr/>
          </p:nvSpPr>
          <p:spPr bwMode="auto">
            <a:xfrm>
              <a:off x="1120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1" name="Line 185"/>
            <p:cNvSpPr>
              <a:spLocks noChangeShapeType="1"/>
            </p:cNvSpPr>
            <p:nvPr/>
          </p:nvSpPr>
          <p:spPr bwMode="auto">
            <a:xfrm>
              <a:off x="1120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2" name="Line 186"/>
            <p:cNvSpPr>
              <a:spLocks noChangeShapeType="1"/>
            </p:cNvSpPr>
            <p:nvPr/>
          </p:nvSpPr>
          <p:spPr bwMode="auto">
            <a:xfrm>
              <a:off x="1120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3" name="Rectangle 187"/>
            <p:cNvSpPr>
              <a:spLocks noChangeArrowheads="1"/>
            </p:cNvSpPr>
            <p:nvPr/>
          </p:nvSpPr>
          <p:spPr bwMode="auto">
            <a:xfrm>
              <a:off x="1126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4" name="Line 188"/>
            <p:cNvSpPr>
              <a:spLocks noChangeShapeType="1"/>
            </p:cNvSpPr>
            <p:nvPr/>
          </p:nvSpPr>
          <p:spPr bwMode="auto">
            <a:xfrm>
              <a:off x="1126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5" name="Rectangle 189"/>
            <p:cNvSpPr>
              <a:spLocks noChangeArrowheads="1"/>
            </p:cNvSpPr>
            <p:nvPr/>
          </p:nvSpPr>
          <p:spPr bwMode="auto">
            <a:xfrm>
              <a:off x="1851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6" name="Line 190"/>
            <p:cNvSpPr>
              <a:spLocks noChangeShapeType="1"/>
            </p:cNvSpPr>
            <p:nvPr/>
          </p:nvSpPr>
          <p:spPr bwMode="auto">
            <a:xfrm>
              <a:off x="1851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7" name="Line 191"/>
            <p:cNvSpPr>
              <a:spLocks noChangeShapeType="1"/>
            </p:cNvSpPr>
            <p:nvPr/>
          </p:nvSpPr>
          <p:spPr bwMode="auto">
            <a:xfrm>
              <a:off x="1851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8" name="Rectangle 192"/>
            <p:cNvSpPr>
              <a:spLocks noChangeArrowheads="1"/>
            </p:cNvSpPr>
            <p:nvPr/>
          </p:nvSpPr>
          <p:spPr bwMode="auto">
            <a:xfrm>
              <a:off x="1857" y="2074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9" name="Line 193"/>
            <p:cNvSpPr>
              <a:spLocks noChangeShapeType="1"/>
            </p:cNvSpPr>
            <p:nvPr/>
          </p:nvSpPr>
          <p:spPr bwMode="auto">
            <a:xfrm>
              <a:off x="1857" y="2074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0" name="Rectangle 194"/>
            <p:cNvSpPr>
              <a:spLocks noChangeArrowheads="1"/>
            </p:cNvSpPr>
            <p:nvPr/>
          </p:nvSpPr>
          <p:spPr bwMode="auto">
            <a:xfrm>
              <a:off x="2588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1" name="Line 195"/>
            <p:cNvSpPr>
              <a:spLocks noChangeShapeType="1"/>
            </p:cNvSpPr>
            <p:nvPr/>
          </p:nvSpPr>
          <p:spPr bwMode="auto">
            <a:xfrm>
              <a:off x="2588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2" name="Line 196"/>
            <p:cNvSpPr>
              <a:spLocks noChangeShapeType="1"/>
            </p:cNvSpPr>
            <p:nvPr/>
          </p:nvSpPr>
          <p:spPr bwMode="auto">
            <a:xfrm>
              <a:off x="2588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3" name="Rectangle 197"/>
            <p:cNvSpPr>
              <a:spLocks noChangeArrowheads="1"/>
            </p:cNvSpPr>
            <p:nvPr/>
          </p:nvSpPr>
          <p:spPr bwMode="auto">
            <a:xfrm>
              <a:off x="2594" y="2074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4" name="Line 198"/>
            <p:cNvSpPr>
              <a:spLocks noChangeShapeType="1"/>
            </p:cNvSpPr>
            <p:nvPr/>
          </p:nvSpPr>
          <p:spPr bwMode="auto">
            <a:xfrm>
              <a:off x="2594" y="2074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5" name="Rectangle 199"/>
            <p:cNvSpPr>
              <a:spLocks noChangeArrowheads="1"/>
            </p:cNvSpPr>
            <p:nvPr/>
          </p:nvSpPr>
          <p:spPr bwMode="auto">
            <a:xfrm>
              <a:off x="3324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6" name="Line 200"/>
            <p:cNvSpPr>
              <a:spLocks noChangeShapeType="1"/>
            </p:cNvSpPr>
            <p:nvPr/>
          </p:nvSpPr>
          <p:spPr bwMode="auto">
            <a:xfrm>
              <a:off x="3324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7" name="Line 201"/>
            <p:cNvSpPr>
              <a:spLocks noChangeShapeType="1"/>
            </p:cNvSpPr>
            <p:nvPr/>
          </p:nvSpPr>
          <p:spPr bwMode="auto">
            <a:xfrm>
              <a:off x="3324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8" name="Rectangle 202"/>
            <p:cNvSpPr>
              <a:spLocks noChangeArrowheads="1"/>
            </p:cNvSpPr>
            <p:nvPr/>
          </p:nvSpPr>
          <p:spPr bwMode="auto">
            <a:xfrm>
              <a:off x="3330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9" name="Line 203"/>
            <p:cNvSpPr>
              <a:spLocks noChangeShapeType="1"/>
            </p:cNvSpPr>
            <p:nvPr/>
          </p:nvSpPr>
          <p:spPr bwMode="auto">
            <a:xfrm>
              <a:off x="3330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0" name="Rectangle 204"/>
            <p:cNvSpPr>
              <a:spLocks noChangeArrowheads="1"/>
            </p:cNvSpPr>
            <p:nvPr/>
          </p:nvSpPr>
          <p:spPr bwMode="auto">
            <a:xfrm>
              <a:off x="4055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1" name="Line 205"/>
            <p:cNvSpPr>
              <a:spLocks noChangeShapeType="1"/>
            </p:cNvSpPr>
            <p:nvPr/>
          </p:nvSpPr>
          <p:spPr bwMode="auto">
            <a:xfrm>
              <a:off x="4055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2" name="Line 206"/>
            <p:cNvSpPr>
              <a:spLocks noChangeShapeType="1"/>
            </p:cNvSpPr>
            <p:nvPr/>
          </p:nvSpPr>
          <p:spPr bwMode="auto">
            <a:xfrm>
              <a:off x="4055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08"/>
          <p:cNvGrpSpPr>
            <a:grpSpLocks/>
          </p:cNvGrpSpPr>
          <p:nvPr/>
        </p:nvGrpSpPr>
        <p:grpSpPr bwMode="auto">
          <a:xfrm>
            <a:off x="619125" y="3292475"/>
            <a:ext cx="8175625" cy="2527300"/>
            <a:chOff x="390" y="2074"/>
            <a:chExt cx="5150" cy="1592"/>
          </a:xfrm>
        </p:grpSpPr>
        <p:sp>
          <p:nvSpPr>
            <p:cNvPr id="32883" name="Rectangle 208"/>
            <p:cNvSpPr>
              <a:spLocks noChangeArrowheads="1"/>
            </p:cNvSpPr>
            <p:nvPr/>
          </p:nvSpPr>
          <p:spPr bwMode="auto">
            <a:xfrm>
              <a:off x="4061" y="2074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4" name="Line 209"/>
            <p:cNvSpPr>
              <a:spLocks noChangeShapeType="1"/>
            </p:cNvSpPr>
            <p:nvPr/>
          </p:nvSpPr>
          <p:spPr bwMode="auto">
            <a:xfrm>
              <a:off x="4061" y="2074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5" name="Rectangle 210"/>
            <p:cNvSpPr>
              <a:spLocks noChangeArrowheads="1"/>
            </p:cNvSpPr>
            <p:nvPr/>
          </p:nvSpPr>
          <p:spPr bwMode="auto">
            <a:xfrm>
              <a:off x="4791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6" name="Line 211"/>
            <p:cNvSpPr>
              <a:spLocks noChangeShapeType="1"/>
            </p:cNvSpPr>
            <p:nvPr/>
          </p:nvSpPr>
          <p:spPr bwMode="auto">
            <a:xfrm>
              <a:off x="4791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7" name="Line 212"/>
            <p:cNvSpPr>
              <a:spLocks noChangeShapeType="1"/>
            </p:cNvSpPr>
            <p:nvPr/>
          </p:nvSpPr>
          <p:spPr bwMode="auto">
            <a:xfrm>
              <a:off x="4791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Rectangle 213"/>
            <p:cNvSpPr>
              <a:spLocks noChangeArrowheads="1"/>
            </p:cNvSpPr>
            <p:nvPr/>
          </p:nvSpPr>
          <p:spPr bwMode="auto">
            <a:xfrm>
              <a:off x="4797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Line 214"/>
            <p:cNvSpPr>
              <a:spLocks noChangeShapeType="1"/>
            </p:cNvSpPr>
            <p:nvPr/>
          </p:nvSpPr>
          <p:spPr bwMode="auto">
            <a:xfrm>
              <a:off x="4797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0" name="Rectangle 215"/>
            <p:cNvSpPr>
              <a:spLocks noChangeArrowheads="1"/>
            </p:cNvSpPr>
            <p:nvPr/>
          </p:nvSpPr>
          <p:spPr bwMode="auto">
            <a:xfrm>
              <a:off x="5534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Line 216"/>
            <p:cNvSpPr>
              <a:spLocks noChangeShapeType="1"/>
            </p:cNvSpPr>
            <p:nvPr/>
          </p:nvSpPr>
          <p:spPr bwMode="auto">
            <a:xfrm>
              <a:off x="5534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2" name="Line 217"/>
            <p:cNvSpPr>
              <a:spLocks noChangeShapeType="1"/>
            </p:cNvSpPr>
            <p:nvPr/>
          </p:nvSpPr>
          <p:spPr bwMode="auto">
            <a:xfrm>
              <a:off x="5534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Rectangle 218"/>
            <p:cNvSpPr>
              <a:spLocks noChangeArrowheads="1"/>
            </p:cNvSpPr>
            <p:nvPr/>
          </p:nvSpPr>
          <p:spPr bwMode="auto">
            <a:xfrm>
              <a:off x="5522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4" name="Line 219"/>
            <p:cNvSpPr>
              <a:spLocks noChangeShapeType="1"/>
            </p:cNvSpPr>
            <p:nvPr/>
          </p:nvSpPr>
          <p:spPr bwMode="auto">
            <a:xfrm>
              <a:off x="5522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5" name="Line 220"/>
            <p:cNvSpPr>
              <a:spLocks noChangeShapeType="1"/>
            </p:cNvSpPr>
            <p:nvPr/>
          </p:nvSpPr>
          <p:spPr bwMode="auto">
            <a:xfrm>
              <a:off x="5522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6" name="Rectangle 221"/>
            <p:cNvSpPr>
              <a:spLocks noChangeArrowheads="1"/>
            </p:cNvSpPr>
            <p:nvPr/>
          </p:nvSpPr>
          <p:spPr bwMode="auto">
            <a:xfrm>
              <a:off x="390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7" name="Line 222"/>
            <p:cNvSpPr>
              <a:spLocks noChangeShapeType="1"/>
            </p:cNvSpPr>
            <p:nvPr/>
          </p:nvSpPr>
          <p:spPr bwMode="auto">
            <a:xfrm>
              <a:off x="390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8" name="Rectangle 223"/>
            <p:cNvSpPr>
              <a:spLocks noChangeArrowheads="1"/>
            </p:cNvSpPr>
            <p:nvPr/>
          </p:nvSpPr>
          <p:spPr bwMode="auto">
            <a:xfrm>
              <a:off x="402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9" name="Line 224"/>
            <p:cNvSpPr>
              <a:spLocks noChangeShapeType="1"/>
            </p:cNvSpPr>
            <p:nvPr/>
          </p:nvSpPr>
          <p:spPr bwMode="auto">
            <a:xfrm>
              <a:off x="402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0" name="Rectangle 225"/>
            <p:cNvSpPr>
              <a:spLocks noChangeArrowheads="1"/>
            </p:cNvSpPr>
            <p:nvPr/>
          </p:nvSpPr>
          <p:spPr bwMode="auto">
            <a:xfrm>
              <a:off x="1120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1" name="Line 226"/>
            <p:cNvSpPr>
              <a:spLocks noChangeShapeType="1"/>
            </p:cNvSpPr>
            <p:nvPr/>
          </p:nvSpPr>
          <p:spPr bwMode="auto">
            <a:xfrm>
              <a:off x="1120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2" name="Rectangle 227"/>
            <p:cNvSpPr>
              <a:spLocks noChangeArrowheads="1"/>
            </p:cNvSpPr>
            <p:nvPr/>
          </p:nvSpPr>
          <p:spPr bwMode="auto">
            <a:xfrm>
              <a:off x="1851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3" name="Line 228"/>
            <p:cNvSpPr>
              <a:spLocks noChangeShapeType="1"/>
            </p:cNvSpPr>
            <p:nvPr/>
          </p:nvSpPr>
          <p:spPr bwMode="auto">
            <a:xfrm>
              <a:off x="1851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4" name="Rectangle 229"/>
            <p:cNvSpPr>
              <a:spLocks noChangeArrowheads="1"/>
            </p:cNvSpPr>
            <p:nvPr/>
          </p:nvSpPr>
          <p:spPr bwMode="auto">
            <a:xfrm>
              <a:off x="2588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5" name="Line 230"/>
            <p:cNvSpPr>
              <a:spLocks noChangeShapeType="1"/>
            </p:cNvSpPr>
            <p:nvPr/>
          </p:nvSpPr>
          <p:spPr bwMode="auto">
            <a:xfrm>
              <a:off x="2588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6" name="Rectangle 231"/>
            <p:cNvSpPr>
              <a:spLocks noChangeArrowheads="1"/>
            </p:cNvSpPr>
            <p:nvPr/>
          </p:nvSpPr>
          <p:spPr bwMode="auto">
            <a:xfrm>
              <a:off x="3324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Line 232"/>
            <p:cNvSpPr>
              <a:spLocks noChangeShapeType="1"/>
            </p:cNvSpPr>
            <p:nvPr/>
          </p:nvSpPr>
          <p:spPr bwMode="auto">
            <a:xfrm>
              <a:off x="3324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8" name="Rectangle 233"/>
            <p:cNvSpPr>
              <a:spLocks noChangeArrowheads="1"/>
            </p:cNvSpPr>
            <p:nvPr/>
          </p:nvSpPr>
          <p:spPr bwMode="auto">
            <a:xfrm>
              <a:off x="4055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9" name="Line 234"/>
            <p:cNvSpPr>
              <a:spLocks noChangeShapeType="1"/>
            </p:cNvSpPr>
            <p:nvPr/>
          </p:nvSpPr>
          <p:spPr bwMode="auto">
            <a:xfrm>
              <a:off x="4055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0" name="Rectangle 235"/>
            <p:cNvSpPr>
              <a:spLocks noChangeArrowheads="1"/>
            </p:cNvSpPr>
            <p:nvPr/>
          </p:nvSpPr>
          <p:spPr bwMode="auto">
            <a:xfrm>
              <a:off x="4791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1" name="Line 236"/>
            <p:cNvSpPr>
              <a:spLocks noChangeShapeType="1"/>
            </p:cNvSpPr>
            <p:nvPr/>
          </p:nvSpPr>
          <p:spPr bwMode="auto">
            <a:xfrm>
              <a:off x="4791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2" name="Rectangle 237"/>
            <p:cNvSpPr>
              <a:spLocks noChangeArrowheads="1"/>
            </p:cNvSpPr>
            <p:nvPr/>
          </p:nvSpPr>
          <p:spPr bwMode="auto">
            <a:xfrm>
              <a:off x="5522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3" name="Line 238"/>
            <p:cNvSpPr>
              <a:spLocks noChangeShapeType="1"/>
            </p:cNvSpPr>
            <p:nvPr/>
          </p:nvSpPr>
          <p:spPr bwMode="auto">
            <a:xfrm>
              <a:off x="5522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4" name="Rectangle 239"/>
            <p:cNvSpPr>
              <a:spLocks noChangeArrowheads="1"/>
            </p:cNvSpPr>
            <p:nvPr/>
          </p:nvSpPr>
          <p:spPr bwMode="auto">
            <a:xfrm>
              <a:off x="5534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5" name="Line 240"/>
            <p:cNvSpPr>
              <a:spLocks noChangeShapeType="1"/>
            </p:cNvSpPr>
            <p:nvPr/>
          </p:nvSpPr>
          <p:spPr bwMode="auto">
            <a:xfrm>
              <a:off x="5534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97" name="Rectangle 241"/>
            <p:cNvSpPr>
              <a:spLocks noChangeArrowheads="1"/>
            </p:cNvSpPr>
            <p:nvPr/>
          </p:nvSpPr>
          <p:spPr bwMode="auto">
            <a:xfrm>
              <a:off x="450" y="2481"/>
              <a:ext cx="35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T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98" name="Rectangle 242"/>
            <p:cNvSpPr>
              <a:spLocks noChangeArrowheads="1"/>
            </p:cNvSpPr>
            <p:nvPr/>
          </p:nvSpPr>
          <p:spPr bwMode="auto">
            <a:xfrm>
              <a:off x="1168" y="2481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(4)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99" name="Rectangle 243"/>
            <p:cNvSpPr>
              <a:spLocks noChangeArrowheads="1"/>
            </p:cNvSpPr>
            <p:nvPr/>
          </p:nvSpPr>
          <p:spPr bwMode="auto">
            <a:xfrm>
              <a:off x="3372" y="2481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(4)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2919" name="Rectangle 244"/>
            <p:cNvSpPr>
              <a:spLocks noChangeArrowheads="1"/>
            </p:cNvSpPr>
            <p:nvPr/>
          </p:nvSpPr>
          <p:spPr bwMode="auto">
            <a:xfrm>
              <a:off x="402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0" name="Line 245"/>
            <p:cNvSpPr>
              <a:spLocks noChangeShapeType="1"/>
            </p:cNvSpPr>
            <p:nvPr/>
          </p:nvSpPr>
          <p:spPr bwMode="auto">
            <a:xfrm>
              <a:off x="402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1" name="Line 246"/>
            <p:cNvSpPr>
              <a:spLocks noChangeShapeType="1"/>
            </p:cNvSpPr>
            <p:nvPr/>
          </p:nvSpPr>
          <p:spPr bwMode="auto">
            <a:xfrm>
              <a:off x="402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2" name="Rectangle 247"/>
            <p:cNvSpPr>
              <a:spLocks noChangeArrowheads="1"/>
            </p:cNvSpPr>
            <p:nvPr/>
          </p:nvSpPr>
          <p:spPr bwMode="auto">
            <a:xfrm>
              <a:off x="390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3" name="Line 248"/>
            <p:cNvSpPr>
              <a:spLocks noChangeShapeType="1"/>
            </p:cNvSpPr>
            <p:nvPr/>
          </p:nvSpPr>
          <p:spPr bwMode="auto">
            <a:xfrm>
              <a:off x="390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4" name="Line 249"/>
            <p:cNvSpPr>
              <a:spLocks noChangeShapeType="1"/>
            </p:cNvSpPr>
            <p:nvPr/>
          </p:nvSpPr>
          <p:spPr bwMode="auto">
            <a:xfrm>
              <a:off x="390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5" name="Rectangle 250"/>
            <p:cNvSpPr>
              <a:spLocks noChangeArrowheads="1"/>
            </p:cNvSpPr>
            <p:nvPr/>
          </p:nvSpPr>
          <p:spPr bwMode="auto">
            <a:xfrm>
              <a:off x="408" y="2481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6" name="Line 251"/>
            <p:cNvSpPr>
              <a:spLocks noChangeShapeType="1"/>
            </p:cNvSpPr>
            <p:nvPr/>
          </p:nvSpPr>
          <p:spPr bwMode="auto">
            <a:xfrm>
              <a:off x="408" y="2481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7" name="Rectangle 252"/>
            <p:cNvSpPr>
              <a:spLocks noChangeArrowheads="1"/>
            </p:cNvSpPr>
            <p:nvPr/>
          </p:nvSpPr>
          <p:spPr bwMode="auto">
            <a:xfrm>
              <a:off x="1120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8" name="Line 253"/>
            <p:cNvSpPr>
              <a:spLocks noChangeShapeType="1"/>
            </p:cNvSpPr>
            <p:nvPr/>
          </p:nvSpPr>
          <p:spPr bwMode="auto">
            <a:xfrm>
              <a:off x="1120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9" name="Line 254"/>
            <p:cNvSpPr>
              <a:spLocks noChangeShapeType="1"/>
            </p:cNvSpPr>
            <p:nvPr/>
          </p:nvSpPr>
          <p:spPr bwMode="auto">
            <a:xfrm>
              <a:off x="1120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0" name="Rectangle 255"/>
            <p:cNvSpPr>
              <a:spLocks noChangeArrowheads="1"/>
            </p:cNvSpPr>
            <p:nvPr/>
          </p:nvSpPr>
          <p:spPr bwMode="auto">
            <a:xfrm>
              <a:off x="1126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1" name="Line 256"/>
            <p:cNvSpPr>
              <a:spLocks noChangeShapeType="1"/>
            </p:cNvSpPr>
            <p:nvPr/>
          </p:nvSpPr>
          <p:spPr bwMode="auto">
            <a:xfrm>
              <a:off x="1126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2" name="Rectangle 257"/>
            <p:cNvSpPr>
              <a:spLocks noChangeArrowheads="1"/>
            </p:cNvSpPr>
            <p:nvPr/>
          </p:nvSpPr>
          <p:spPr bwMode="auto">
            <a:xfrm>
              <a:off x="1851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3" name="Line 258"/>
            <p:cNvSpPr>
              <a:spLocks noChangeShapeType="1"/>
            </p:cNvSpPr>
            <p:nvPr/>
          </p:nvSpPr>
          <p:spPr bwMode="auto">
            <a:xfrm>
              <a:off x="1851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4" name="Line 259"/>
            <p:cNvSpPr>
              <a:spLocks noChangeShapeType="1"/>
            </p:cNvSpPr>
            <p:nvPr/>
          </p:nvSpPr>
          <p:spPr bwMode="auto">
            <a:xfrm>
              <a:off x="1851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5" name="Rectangle 260"/>
            <p:cNvSpPr>
              <a:spLocks noChangeArrowheads="1"/>
            </p:cNvSpPr>
            <p:nvPr/>
          </p:nvSpPr>
          <p:spPr bwMode="auto">
            <a:xfrm>
              <a:off x="1857" y="2481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6" name="Line 261"/>
            <p:cNvSpPr>
              <a:spLocks noChangeShapeType="1"/>
            </p:cNvSpPr>
            <p:nvPr/>
          </p:nvSpPr>
          <p:spPr bwMode="auto">
            <a:xfrm>
              <a:off x="1857" y="2481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7" name="Rectangle 262"/>
            <p:cNvSpPr>
              <a:spLocks noChangeArrowheads="1"/>
            </p:cNvSpPr>
            <p:nvPr/>
          </p:nvSpPr>
          <p:spPr bwMode="auto">
            <a:xfrm>
              <a:off x="2588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8" name="Line 263"/>
            <p:cNvSpPr>
              <a:spLocks noChangeShapeType="1"/>
            </p:cNvSpPr>
            <p:nvPr/>
          </p:nvSpPr>
          <p:spPr bwMode="auto">
            <a:xfrm>
              <a:off x="2588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9" name="Line 264"/>
            <p:cNvSpPr>
              <a:spLocks noChangeShapeType="1"/>
            </p:cNvSpPr>
            <p:nvPr/>
          </p:nvSpPr>
          <p:spPr bwMode="auto">
            <a:xfrm>
              <a:off x="2588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0" name="Rectangle 265"/>
            <p:cNvSpPr>
              <a:spLocks noChangeArrowheads="1"/>
            </p:cNvSpPr>
            <p:nvPr/>
          </p:nvSpPr>
          <p:spPr bwMode="auto">
            <a:xfrm>
              <a:off x="2594" y="2481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1" name="Line 266"/>
            <p:cNvSpPr>
              <a:spLocks noChangeShapeType="1"/>
            </p:cNvSpPr>
            <p:nvPr/>
          </p:nvSpPr>
          <p:spPr bwMode="auto">
            <a:xfrm>
              <a:off x="2594" y="2481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2" name="Rectangle 267"/>
            <p:cNvSpPr>
              <a:spLocks noChangeArrowheads="1"/>
            </p:cNvSpPr>
            <p:nvPr/>
          </p:nvSpPr>
          <p:spPr bwMode="auto">
            <a:xfrm>
              <a:off x="3324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3" name="Line 268"/>
            <p:cNvSpPr>
              <a:spLocks noChangeShapeType="1"/>
            </p:cNvSpPr>
            <p:nvPr/>
          </p:nvSpPr>
          <p:spPr bwMode="auto">
            <a:xfrm>
              <a:off x="3324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4" name="Line 269"/>
            <p:cNvSpPr>
              <a:spLocks noChangeShapeType="1"/>
            </p:cNvSpPr>
            <p:nvPr/>
          </p:nvSpPr>
          <p:spPr bwMode="auto">
            <a:xfrm>
              <a:off x="3324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Rectangle 270"/>
            <p:cNvSpPr>
              <a:spLocks noChangeArrowheads="1"/>
            </p:cNvSpPr>
            <p:nvPr/>
          </p:nvSpPr>
          <p:spPr bwMode="auto">
            <a:xfrm>
              <a:off x="3330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271"/>
            <p:cNvSpPr>
              <a:spLocks noChangeShapeType="1"/>
            </p:cNvSpPr>
            <p:nvPr/>
          </p:nvSpPr>
          <p:spPr bwMode="auto">
            <a:xfrm>
              <a:off x="3330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7" name="Rectangle 272"/>
            <p:cNvSpPr>
              <a:spLocks noChangeArrowheads="1"/>
            </p:cNvSpPr>
            <p:nvPr/>
          </p:nvSpPr>
          <p:spPr bwMode="auto">
            <a:xfrm>
              <a:off x="4055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8" name="Line 273"/>
            <p:cNvSpPr>
              <a:spLocks noChangeShapeType="1"/>
            </p:cNvSpPr>
            <p:nvPr/>
          </p:nvSpPr>
          <p:spPr bwMode="auto">
            <a:xfrm>
              <a:off x="4055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9" name="Line 274"/>
            <p:cNvSpPr>
              <a:spLocks noChangeShapeType="1"/>
            </p:cNvSpPr>
            <p:nvPr/>
          </p:nvSpPr>
          <p:spPr bwMode="auto">
            <a:xfrm>
              <a:off x="4055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0" name="Rectangle 275"/>
            <p:cNvSpPr>
              <a:spLocks noChangeArrowheads="1"/>
            </p:cNvSpPr>
            <p:nvPr/>
          </p:nvSpPr>
          <p:spPr bwMode="auto">
            <a:xfrm>
              <a:off x="4061" y="2481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1" name="Line 276"/>
            <p:cNvSpPr>
              <a:spLocks noChangeShapeType="1"/>
            </p:cNvSpPr>
            <p:nvPr/>
          </p:nvSpPr>
          <p:spPr bwMode="auto">
            <a:xfrm>
              <a:off x="4061" y="2481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2" name="Rectangle 277"/>
            <p:cNvSpPr>
              <a:spLocks noChangeArrowheads="1"/>
            </p:cNvSpPr>
            <p:nvPr/>
          </p:nvSpPr>
          <p:spPr bwMode="auto">
            <a:xfrm>
              <a:off x="4791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3" name="Line 278"/>
            <p:cNvSpPr>
              <a:spLocks noChangeShapeType="1"/>
            </p:cNvSpPr>
            <p:nvPr/>
          </p:nvSpPr>
          <p:spPr bwMode="auto">
            <a:xfrm>
              <a:off x="4791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4" name="Line 279"/>
            <p:cNvSpPr>
              <a:spLocks noChangeShapeType="1"/>
            </p:cNvSpPr>
            <p:nvPr/>
          </p:nvSpPr>
          <p:spPr bwMode="auto">
            <a:xfrm>
              <a:off x="4791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5" name="Rectangle 280"/>
            <p:cNvSpPr>
              <a:spLocks noChangeArrowheads="1"/>
            </p:cNvSpPr>
            <p:nvPr/>
          </p:nvSpPr>
          <p:spPr bwMode="auto">
            <a:xfrm>
              <a:off x="4797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6" name="Line 281"/>
            <p:cNvSpPr>
              <a:spLocks noChangeShapeType="1"/>
            </p:cNvSpPr>
            <p:nvPr/>
          </p:nvSpPr>
          <p:spPr bwMode="auto">
            <a:xfrm>
              <a:off x="4797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7" name="Rectangle 282"/>
            <p:cNvSpPr>
              <a:spLocks noChangeArrowheads="1"/>
            </p:cNvSpPr>
            <p:nvPr/>
          </p:nvSpPr>
          <p:spPr bwMode="auto">
            <a:xfrm>
              <a:off x="5534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8" name="Line 283"/>
            <p:cNvSpPr>
              <a:spLocks noChangeShapeType="1"/>
            </p:cNvSpPr>
            <p:nvPr/>
          </p:nvSpPr>
          <p:spPr bwMode="auto">
            <a:xfrm>
              <a:off x="5534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9" name="Line 284"/>
            <p:cNvSpPr>
              <a:spLocks noChangeShapeType="1"/>
            </p:cNvSpPr>
            <p:nvPr/>
          </p:nvSpPr>
          <p:spPr bwMode="auto">
            <a:xfrm>
              <a:off x="5534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0" name="Rectangle 285"/>
            <p:cNvSpPr>
              <a:spLocks noChangeArrowheads="1"/>
            </p:cNvSpPr>
            <p:nvPr/>
          </p:nvSpPr>
          <p:spPr bwMode="auto">
            <a:xfrm>
              <a:off x="5522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1" name="Line 286"/>
            <p:cNvSpPr>
              <a:spLocks noChangeShapeType="1"/>
            </p:cNvSpPr>
            <p:nvPr/>
          </p:nvSpPr>
          <p:spPr bwMode="auto">
            <a:xfrm>
              <a:off x="5522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2" name="Line 287"/>
            <p:cNvSpPr>
              <a:spLocks noChangeShapeType="1"/>
            </p:cNvSpPr>
            <p:nvPr/>
          </p:nvSpPr>
          <p:spPr bwMode="auto">
            <a:xfrm>
              <a:off x="5522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3" name="Rectangle 288"/>
            <p:cNvSpPr>
              <a:spLocks noChangeArrowheads="1"/>
            </p:cNvSpPr>
            <p:nvPr/>
          </p:nvSpPr>
          <p:spPr bwMode="auto">
            <a:xfrm>
              <a:off x="390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4" name="Line 289"/>
            <p:cNvSpPr>
              <a:spLocks noChangeShapeType="1"/>
            </p:cNvSpPr>
            <p:nvPr/>
          </p:nvSpPr>
          <p:spPr bwMode="auto">
            <a:xfrm>
              <a:off x="390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5" name="Rectangle 290"/>
            <p:cNvSpPr>
              <a:spLocks noChangeArrowheads="1"/>
            </p:cNvSpPr>
            <p:nvPr/>
          </p:nvSpPr>
          <p:spPr bwMode="auto">
            <a:xfrm>
              <a:off x="402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6" name="Line 291"/>
            <p:cNvSpPr>
              <a:spLocks noChangeShapeType="1"/>
            </p:cNvSpPr>
            <p:nvPr/>
          </p:nvSpPr>
          <p:spPr bwMode="auto">
            <a:xfrm>
              <a:off x="402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7" name="Rectangle 292"/>
            <p:cNvSpPr>
              <a:spLocks noChangeArrowheads="1"/>
            </p:cNvSpPr>
            <p:nvPr/>
          </p:nvSpPr>
          <p:spPr bwMode="auto">
            <a:xfrm>
              <a:off x="1120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8" name="Line 293"/>
            <p:cNvSpPr>
              <a:spLocks noChangeShapeType="1"/>
            </p:cNvSpPr>
            <p:nvPr/>
          </p:nvSpPr>
          <p:spPr bwMode="auto">
            <a:xfrm>
              <a:off x="1120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9" name="Rectangle 294"/>
            <p:cNvSpPr>
              <a:spLocks noChangeArrowheads="1"/>
            </p:cNvSpPr>
            <p:nvPr/>
          </p:nvSpPr>
          <p:spPr bwMode="auto">
            <a:xfrm>
              <a:off x="1851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0" name="Line 295"/>
            <p:cNvSpPr>
              <a:spLocks noChangeShapeType="1"/>
            </p:cNvSpPr>
            <p:nvPr/>
          </p:nvSpPr>
          <p:spPr bwMode="auto">
            <a:xfrm>
              <a:off x="1851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1" name="Rectangle 296"/>
            <p:cNvSpPr>
              <a:spLocks noChangeArrowheads="1"/>
            </p:cNvSpPr>
            <p:nvPr/>
          </p:nvSpPr>
          <p:spPr bwMode="auto">
            <a:xfrm>
              <a:off x="2588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2" name="Line 297"/>
            <p:cNvSpPr>
              <a:spLocks noChangeShapeType="1"/>
            </p:cNvSpPr>
            <p:nvPr/>
          </p:nvSpPr>
          <p:spPr bwMode="auto">
            <a:xfrm>
              <a:off x="2588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" name="Rectangle 298"/>
            <p:cNvSpPr>
              <a:spLocks noChangeArrowheads="1"/>
            </p:cNvSpPr>
            <p:nvPr/>
          </p:nvSpPr>
          <p:spPr bwMode="auto">
            <a:xfrm>
              <a:off x="3324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" name="Line 299"/>
            <p:cNvSpPr>
              <a:spLocks noChangeShapeType="1"/>
            </p:cNvSpPr>
            <p:nvPr/>
          </p:nvSpPr>
          <p:spPr bwMode="auto">
            <a:xfrm>
              <a:off x="3324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" name="Rectangle 300"/>
            <p:cNvSpPr>
              <a:spLocks noChangeArrowheads="1"/>
            </p:cNvSpPr>
            <p:nvPr/>
          </p:nvSpPr>
          <p:spPr bwMode="auto">
            <a:xfrm>
              <a:off x="4055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" name="Line 301"/>
            <p:cNvSpPr>
              <a:spLocks noChangeShapeType="1"/>
            </p:cNvSpPr>
            <p:nvPr/>
          </p:nvSpPr>
          <p:spPr bwMode="auto">
            <a:xfrm>
              <a:off x="4055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" name="Rectangle 302"/>
            <p:cNvSpPr>
              <a:spLocks noChangeArrowheads="1"/>
            </p:cNvSpPr>
            <p:nvPr/>
          </p:nvSpPr>
          <p:spPr bwMode="auto">
            <a:xfrm>
              <a:off x="4791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" name="Line 303"/>
            <p:cNvSpPr>
              <a:spLocks noChangeShapeType="1"/>
            </p:cNvSpPr>
            <p:nvPr/>
          </p:nvSpPr>
          <p:spPr bwMode="auto">
            <a:xfrm>
              <a:off x="4791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9" name="Rectangle 304"/>
            <p:cNvSpPr>
              <a:spLocks noChangeArrowheads="1"/>
            </p:cNvSpPr>
            <p:nvPr/>
          </p:nvSpPr>
          <p:spPr bwMode="auto">
            <a:xfrm>
              <a:off x="5522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0" name="Line 305"/>
            <p:cNvSpPr>
              <a:spLocks noChangeShapeType="1"/>
            </p:cNvSpPr>
            <p:nvPr/>
          </p:nvSpPr>
          <p:spPr bwMode="auto">
            <a:xfrm>
              <a:off x="5522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1" name="Rectangle 306"/>
            <p:cNvSpPr>
              <a:spLocks noChangeArrowheads="1"/>
            </p:cNvSpPr>
            <p:nvPr/>
          </p:nvSpPr>
          <p:spPr bwMode="auto">
            <a:xfrm>
              <a:off x="5534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2" name="Line 307"/>
            <p:cNvSpPr>
              <a:spLocks noChangeShapeType="1"/>
            </p:cNvSpPr>
            <p:nvPr/>
          </p:nvSpPr>
          <p:spPr bwMode="auto">
            <a:xfrm>
              <a:off x="5534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64" name="Rectangle 308"/>
            <p:cNvSpPr>
              <a:spLocks noChangeArrowheads="1"/>
            </p:cNvSpPr>
            <p:nvPr/>
          </p:nvSpPr>
          <p:spPr bwMode="auto">
            <a:xfrm>
              <a:off x="450" y="2888"/>
              <a:ext cx="4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T’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5" name="Rectangle 309"/>
            <p:cNvSpPr>
              <a:spLocks noChangeArrowheads="1"/>
            </p:cNvSpPr>
            <p:nvPr/>
          </p:nvSpPr>
          <p:spPr bwMode="auto">
            <a:xfrm>
              <a:off x="1905" y="2888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6" name="Rectangle 310"/>
            <p:cNvSpPr>
              <a:spLocks noChangeArrowheads="1"/>
            </p:cNvSpPr>
            <p:nvPr/>
          </p:nvSpPr>
          <p:spPr bwMode="auto">
            <a:xfrm>
              <a:off x="2636" y="2888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(5)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7" name="Rectangle 311"/>
            <p:cNvSpPr>
              <a:spLocks noChangeArrowheads="1"/>
            </p:cNvSpPr>
            <p:nvPr/>
          </p:nvSpPr>
          <p:spPr bwMode="auto">
            <a:xfrm>
              <a:off x="4109" y="2888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8" name="Rectangle 312"/>
            <p:cNvSpPr>
              <a:spLocks noChangeArrowheads="1"/>
            </p:cNvSpPr>
            <p:nvPr/>
          </p:nvSpPr>
          <p:spPr bwMode="auto">
            <a:xfrm>
              <a:off x="4839" y="2888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2988" name="Rectangle 313"/>
            <p:cNvSpPr>
              <a:spLocks noChangeArrowheads="1"/>
            </p:cNvSpPr>
            <p:nvPr/>
          </p:nvSpPr>
          <p:spPr bwMode="auto">
            <a:xfrm>
              <a:off x="402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9" name="Line 314"/>
            <p:cNvSpPr>
              <a:spLocks noChangeShapeType="1"/>
            </p:cNvSpPr>
            <p:nvPr/>
          </p:nvSpPr>
          <p:spPr bwMode="auto">
            <a:xfrm>
              <a:off x="402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0" name="Line 315"/>
            <p:cNvSpPr>
              <a:spLocks noChangeShapeType="1"/>
            </p:cNvSpPr>
            <p:nvPr/>
          </p:nvSpPr>
          <p:spPr bwMode="auto">
            <a:xfrm>
              <a:off x="402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1" name="Rectangle 316"/>
            <p:cNvSpPr>
              <a:spLocks noChangeArrowheads="1"/>
            </p:cNvSpPr>
            <p:nvPr/>
          </p:nvSpPr>
          <p:spPr bwMode="auto">
            <a:xfrm>
              <a:off x="390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2" name="Line 317"/>
            <p:cNvSpPr>
              <a:spLocks noChangeShapeType="1"/>
            </p:cNvSpPr>
            <p:nvPr/>
          </p:nvSpPr>
          <p:spPr bwMode="auto">
            <a:xfrm>
              <a:off x="390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3" name="Line 318"/>
            <p:cNvSpPr>
              <a:spLocks noChangeShapeType="1"/>
            </p:cNvSpPr>
            <p:nvPr/>
          </p:nvSpPr>
          <p:spPr bwMode="auto">
            <a:xfrm>
              <a:off x="390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4" name="Rectangle 319"/>
            <p:cNvSpPr>
              <a:spLocks noChangeArrowheads="1"/>
            </p:cNvSpPr>
            <p:nvPr/>
          </p:nvSpPr>
          <p:spPr bwMode="auto">
            <a:xfrm>
              <a:off x="408" y="2888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5" name="Line 320"/>
            <p:cNvSpPr>
              <a:spLocks noChangeShapeType="1"/>
            </p:cNvSpPr>
            <p:nvPr/>
          </p:nvSpPr>
          <p:spPr bwMode="auto">
            <a:xfrm>
              <a:off x="408" y="2888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6" name="Rectangle 321"/>
            <p:cNvSpPr>
              <a:spLocks noChangeArrowheads="1"/>
            </p:cNvSpPr>
            <p:nvPr/>
          </p:nvSpPr>
          <p:spPr bwMode="auto">
            <a:xfrm>
              <a:off x="1120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7" name="Line 322"/>
            <p:cNvSpPr>
              <a:spLocks noChangeShapeType="1"/>
            </p:cNvSpPr>
            <p:nvPr/>
          </p:nvSpPr>
          <p:spPr bwMode="auto">
            <a:xfrm>
              <a:off x="1120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8" name="Line 323"/>
            <p:cNvSpPr>
              <a:spLocks noChangeShapeType="1"/>
            </p:cNvSpPr>
            <p:nvPr/>
          </p:nvSpPr>
          <p:spPr bwMode="auto">
            <a:xfrm>
              <a:off x="1120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9" name="Rectangle 324"/>
            <p:cNvSpPr>
              <a:spLocks noChangeArrowheads="1"/>
            </p:cNvSpPr>
            <p:nvPr/>
          </p:nvSpPr>
          <p:spPr bwMode="auto">
            <a:xfrm>
              <a:off x="1126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0" name="Line 325"/>
            <p:cNvSpPr>
              <a:spLocks noChangeShapeType="1"/>
            </p:cNvSpPr>
            <p:nvPr/>
          </p:nvSpPr>
          <p:spPr bwMode="auto">
            <a:xfrm>
              <a:off x="1126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1" name="Rectangle 326"/>
            <p:cNvSpPr>
              <a:spLocks noChangeArrowheads="1"/>
            </p:cNvSpPr>
            <p:nvPr/>
          </p:nvSpPr>
          <p:spPr bwMode="auto">
            <a:xfrm>
              <a:off x="1851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2" name="Line 327"/>
            <p:cNvSpPr>
              <a:spLocks noChangeShapeType="1"/>
            </p:cNvSpPr>
            <p:nvPr/>
          </p:nvSpPr>
          <p:spPr bwMode="auto">
            <a:xfrm>
              <a:off x="1851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3" name="Line 328"/>
            <p:cNvSpPr>
              <a:spLocks noChangeShapeType="1"/>
            </p:cNvSpPr>
            <p:nvPr/>
          </p:nvSpPr>
          <p:spPr bwMode="auto">
            <a:xfrm>
              <a:off x="1851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4" name="Rectangle 329"/>
            <p:cNvSpPr>
              <a:spLocks noChangeArrowheads="1"/>
            </p:cNvSpPr>
            <p:nvPr/>
          </p:nvSpPr>
          <p:spPr bwMode="auto">
            <a:xfrm>
              <a:off x="1857" y="2888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5" name="Line 330"/>
            <p:cNvSpPr>
              <a:spLocks noChangeShapeType="1"/>
            </p:cNvSpPr>
            <p:nvPr/>
          </p:nvSpPr>
          <p:spPr bwMode="auto">
            <a:xfrm>
              <a:off x="1857" y="2888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6" name="Rectangle 331"/>
            <p:cNvSpPr>
              <a:spLocks noChangeArrowheads="1"/>
            </p:cNvSpPr>
            <p:nvPr/>
          </p:nvSpPr>
          <p:spPr bwMode="auto">
            <a:xfrm>
              <a:off x="2588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7" name="Line 332"/>
            <p:cNvSpPr>
              <a:spLocks noChangeShapeType="1"/>
            </p:cNvSpPr>
            <p:nvPr/>
          </p:nvSpPr>
          <p:spPr bwMode="auto">
            <a:xfrm>
              <a:off x="2588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8" name="Line 333"/>
            <p:cNvSpPr>
              <a:spLocks noChangeShapeType="1"/>
            </p:cNvSpPr>
            <p:nvPr/>
          </p:nvSpPr>
          <p:spPr bwMode="auto">
            <a:xfrm>
              <a:off x="2588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9" name="Rectangle 334"/>
            <p:cNvSpPr>
              <a:spLocks noChangeArrowheads="1"/>
            </p:cNvSpPr>
            <p:nvPr/>
          </p:nvSpPr>
          <p:spPr bwMode="auto">
            <a:xfrm>
              <a:off x="2594" y="2888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0" name="Line 335"/>
            <p:cNvSpPr>
              <a:spLocks noChangeShapeType="1"/>
            </p:cNvSpPr>
            <p:nvPr/>
          </p:nvSpPr>
          <p:spPr bwMode="auto">
            <a:xfrm>
              <a:off x="2594" y="2888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1" name="Rectangle 336"/>
            <p:cNvSpPr>
              <a:spLocks noChangeArrowheads="1"/>
            </p:cNvSpPr>
            <p:nvPr/>
          </p:nvSpPr>
          <p:spPr bwMode="auto">
            <a:xfrm>
              <a:off x="3324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2" name="Line 337"/>
            <p:cNvSpPr>
              <a:spLocks noChangeShapeType="1"/>
            </p:cNvSpPr>
            <p:nvPr/>
          </p:nvSpPr>
          <p:spPr bwMode="auto">
            <a:xfrm>
              <a:off x="3324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3" name="Line 338"/>
            <p:cNvSpPr>
              <a:spLocks noChangeShapeType="1"/>
            </p:cNvSpPr>
            <p:nvPr/>
          </p:nvSpPr>
          <p:spPr bwMode="auto">
            <a:xfrm>
              <a:off x="3324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4" name="Rectangle 339"/>
            <p:cNvSpPr>
              <a:spLocks noChangeArrowheads="1"/>
            </p:cNvSpPr>
            <p:nvPr/>
          </p:nvSpPr>
          <p:spPr bwMode="auto">
            <a:xfrm>
              <a:off x="3330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5" name="Line 340"/>
            <p:cNvSpPr>
              <a:spLocks noChangeShapeType="1"/>
            </p:cNvSpPr>
            <p:nvPr/>
          </p:nvSpPr>
          <p:spPr bwMode="auto">
            <a:xfrm>
              <a:off x="3330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6" name="Rectangle 341"/>
            <p:cNvSpPr>
              <a:spLocks noChangeArrowheads="1"/>
            </p:cNvSpPr>
            <p:nvPr/>
          </p:nvSpPr>
          <p:spPr bwMode="auto">
            <a:xfrm>
              <a:off x="4055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7" name="Line 342"/>
            <p:cNvSpPr>
              <a:spLocks noChangeShapeType="1"/>
            </p:cNvSpPr>
            <p:nvPr/>
          </p:nvSpPr>
          <p:spPr bwMode="auto">
            <a:xfrm>
              <a:off x="4055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8" name="Line 343"/>
            <p:cNvSpPr>
              <a:spLocks noChangeShapeType="1"/>
            </p:cNvSpPr>
            <p:nvPr/>
          </p:nvSpPr>
          <p:spPr bwMode="auto">
            <a:xfrm>
              <a:off x="4055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9" name="Rectangle 344"/>
            <p:cNvSpPr>
              <a:spLocks noChangeArrowheads="1"/>
            </p:cNvSpPr>
            <p:nvPr/>
          </p:nvSpPr>
          <p:spPr bwMode="auto">
            <a:xfrm>
              <a:off x="4061" y="2888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0" name="Line 345"/>
            <p:cNvSpPr>
              <a:spLocks noChangeShapeType="1"/>
            </p:cNvSpPr>
            <p:nvPr/>
          </p:nvSpPr>
          <p:spPr bwMode="auto">
            <a:xfrm>
              <a:off x="4061" y="2888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1" name="Rectangle 346"/>
            <p:cNvSpPr>
              <a:spLocks noChangeArrowheads="1"/>
            </p:cNvSpPr>
            <p:nvPr/>
          </p:nvSpPr>
          <p:spPr bwMode="auto">
            <a:xfrm>
              <a:off x="4791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2" name="Line 347"/>
            <p:cNvSpPr>
              <a:spLocks noChangeShapeType="1"/>
            </p:cNvSpPr>
            <p:nvPr/>
          </p:nvSpPr>
          <p:spPr bwMode="auto">
            <a:xfrm>
              <a:off x="4791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3" name="Line 348"/>
            <p:cNvSpPr>
              <a:spLocks noChangeShapeType="1"/>
            </p:cNvSpPr>
            <p:nvPr/>
          </p:nvSpPr>
          <p:spPr bwMode="auto">
            <a:xfrm>
              <a:off x="4791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4" name="Rectangle 349"/>
            <p:cNvSpPr>
              <a:spLocks noChangeArrowheads="1"/>
            </p:cNvSpPr>
            <p:nvPr/>
          </p:nvSpPr>
          <p:spPr bwMode="auto">
            <a:xfrm>
              <a:off x="4797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5" name="Line 350"/>
            <p:cNvSpPr>
              <a:spLocks noChangeShapeType="1"/>
            </p:cNvSpPr>
            <p:nvPr/>
          </p:nvSpPr>
          <p:spPr bwMode="auto">
            <a:xfrm>
              <a:off x="4797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6" name="Rectangle 351"/>
            <p:cNvSpPr>
              <a:spLocks noChangeArrowheads="1"/>
            </p:cNvSpPr>
            <p:nvPr/>
          </p:nvSpPr>
          <p:spPr bwMode="auto">
            <a:xfrm>
              <a:off x="5534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7" name="Line 352"/>
            <p:cNvSpPr>
              <a:spLocks noChangeShapeType="1"/>
            </p:cNvSpPr>
            <p:nvPr/>
          </p:nvSpPr>
          <p:spPr bwMode="auto">
            <a:xfrm>
              <a:off x="5534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8" name="Line 353"/>
            <p:cNvSpPr>
              <a:spLocks noChangeShapeType="1"/>
            </p:cNvSpPr>
            <p:nvPr/>
          </p:nvSpPr>
          <p:spPr bwMode="auto">
            <a:xfrm>
              <a:off x="5534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9" name="Rectangle 354"/>
            <p:cNvSpPr>
              <a:spLocks noChangeArrowheads="1"/>
            </p:cNvSpPr>
            <p:nvPr/>
          </p:nvSpPr>
          <p:spPr bwMode="auto">
            <a:xfrm>
              <a:off x="5522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0" name="Line 355"/>
            <p:cNvSpPr>
              <a:spLocks noChangeShapeType="1"/>
            </p:cNvSpPr>
            <p:nvPr/>
          </p:nvSpPr>
          <p:spPr bwMode="auto">
            <a:xfrm>
              <a:off x="5522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1" name="Line 356"/>
            <p:cNvSpPr>
              <a:spLocks noChangeShapeType="1"/>
            </p:cNvSpPr>
            <p:nvPr/>
          </p:nvSpPr>
          <p:spPr bwMode="auto">
            <a:xfrm>
              <a:off x="5522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2" name="Rectangle 357"/>
            <p:cNvSpPr>
              <a:spLocks noChangeArrowheads="1"/>
            </p:cNvSpPr>
            <p:nvPr/>
          </p:nvSpPr>
          <p:spPr bwMode="auto">
            <a:xfrm>
              <a:off x="390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3" name="Line 358"/>
            <p:cNvSpPr>
              <a:spLocks noChangeShapeType="1"/>
            </p:cNvSpPr>
            <p:nvPr/>
          </p:nvSpPr>
          <p:spPr bwMode="auto">
            <a:xfrm>
              <a:off x="390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4" name="Rectangle 359"/>
            <p:cNvSpPr>
              <a:spLocks noChangeArrowheads="1"/>
            </p:cNvSpPr>
            <p:nvPr/>
          </p:nvSpPr>
          <p:spPr bwMode="auto">
            <a:xfrm>
              <a:off x="402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5" name="Line 360"/>
            <p:cNvSpPr>
              <a:spLocks noChangeShapeType="1"/>
            </p:cNvSpPr>
            <p:nvPr/>
          </p:nvSpPr>
          <p:spPr bwMode="auto">
            <a:xfrm>
              <a:off x="402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6" name="Rectangle 361"/>
            <p:cNvSpPr>
              <a:spLocks noChangeArrowheads="1"/>
            </p:cNvSpPr>
            <p:nvPr/>
          </p:nvSpPr>
          <p:spPr bwMode="auto">
            <a:xfrm>
              <a:off x="1120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7" name="Line 362"/>
            <p:cNvSpPr>
              <a:spLocks noChangeShapeType="1"/>
            </p:cNvSpPr>
            <p:nvPr/>
          </p:nvSpPr>
          <p:spPr bwMode="auto">
            <a:xfrm>
              <a:off x="1120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8" name="Rectangle 363"/>
            <p:cNvSpPr>
              <a:spLocks noChangeArrowheads="1"/>
            </p:cNvSpPr>
            <p:nvPr/>
          </p:nvSpPr>
          <p:spPr bwMode="auto">
            <a:xfrm>
              <a:off x="1851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9" name="Line 364"/>
            <p:cNvSpPr>
              <a:spLocks noChangeShapeType="1"/>
            </p:cNvSpPr>
            <p:nvPr/>
          </p:nvSpPr>
          <p:spPr bwMode="auto">
            <a:xfrm>
              <a:off x="1851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0" name="Rectangle 365"/>
            <p:cNvSpPr>
              <a:spLocks noChangeArrowheads="1"/>
            </p:cNvSpPr>
            <p:nvPr/>
          </p:nvSpPr>
          <p:spPr bwMode="auto">
            <a:xfrm>
              <a:off x="2588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1" name="Line 366"/>
            <p:cNvSpPr>
              <a:spLocks noChangeShapeType="1"/>
            </p:cNvSpPr>
            <p:nvPr/>
          </p:nvSpPr>
          <p:spPr bwMode="auto">
            <a:xfrm>
              <a:off x="2588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2" name="Rectangle 367"/>
            <p:cNvSpPr>
              <a:spLocks noChangeArrowheads="1"/>
            </p:cNvSpPr>
            <p:nvPr/>
          </p:nvSpPr>
          <p:spPr bwMode="auto">
            <a:xfrm>
              <a:off x="3324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3" name="Line 368"/>
            <p:cNvSpPr>
              <a:spLocks noChangeShapeType="1"/>
            </p:cNvSpPr>
            <p:nvPr/>
          </p:nvSpPr>
          <p:spPr bwMode="auto">
            <a:xfrm>
              <a:off x="3324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4" name="Rectangle 369"/>
            <p:cNvSpPr>
              <a:spLocks noChangeArrowheads="1"/>
            </p:cNvSpPr>
            <p:nvPr/>
          </p:nvSpPr>
          <p:spPr bwMode="auto">
            <a:xfrm>
              <a:off x="4055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5" name="Line 370"/>
            <p:cNvSpPr>
              <a:spLocks noChangeShapeType="1"/>
            </p:cNvSpPr>
            <p:nvPr/>
          </p:nvSpPr>
          <p:spPr bwMode="auto">
            <a:xfrm>
              <a:off x="4055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6" name="Rectangle 371"/>
            <p:cNvSpPr>
              <a:spLocks noChangeArrowheads="1"/>
            </p:cNvSpPr>
            <p:nvPr/>
          </p:nvSpPr>
          <p:spPr bwMode="auto">
            <a:xfrm>
              <a:off x="4791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7" name="Line 372"/>
            <p:cNvSpPr>
              <a:spLocks noChangeShapeType="1"/>
            </p:cNvSpPr>
            <p:nvPr/>
          </p:nvSpPr>
          <p:spPr bwMode="auto">
            <a:xfrm>
              <a:off x="4791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8" name="Rectangle 373"/>
            <p:cNvSpPr>
              <a:spLocks noChangeArrowheads="1"/>
            </p:cNvSpPr>
            <p:nvPr/>
          </p:nvSpPr>
          <p:spPr bwMode="auto">
            <a:xfrm>
              <a:off x="5522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9" name="Line 374"/>
            <p:cNvSpPr>
              <a:spLocks noChangeShapeType="1"/>
            </p:cNvSpPr>
            <p:nvPr/>
          </p:nvSpPr>
          <p:spPr bwMode="auto">
            <a:xfrm>
              <a:off x="5522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0" name="Rectangle 375"/>
            <p:cNvSpPr>
              <a:spLocks noChangeArrowheads="1"/>
            </p:cNvSpPr>
            <p:nvPr/>
          </p:nvSpPr>
          <p:spPr bwMode="auto">
            <a:xfrm>
              <a:off x="5534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1" name="Line 376"/>
            <p:cNvSpPr>
              <a:spLocks noChangeShapeType="1"/>
            </p:cNvSpPr>
            <p:nvPr/>
          </p:nvSpPr>
          <p:spPr bwMode="auto">
            <a:xfrm>
              <a:off x="5534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33" name="Rectangle 377"/>
            <p:cNvSpPr>
              <a:spLocks noChangeArrowheads="1"/>
            </p:cNvSpPr>
            <p:nvPr/>
          </p:nvSpPr>
          <p:spPr bwMode="auto">
            <a:xfrm>
              <a:off x="450" y="3295"/>
              <a:ext cx="34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F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634" name="Rectangle 378"/>
            <p:cNvSpPr>
              <a:spLocks noChangeArrowheads="1"/>
            </p:cNvSpPr>
            <p:nvPr/>
          </p:nvSpPr>
          <p:spPr bwMode="auto">
            <a:xfrm>
              <a:off x="1168" y="3295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(8)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635" name="Rectangle 379"/>
            <p:cNvSpPr>
              <a:spLocks noChangeArrowheads="1"/>
            </p:cNvSpPr>
            <p:nvPr/>
          </p:nvSpPr>
          <p:spPr bwMode="auto">
            <a:xfrm>
              <a:off x="3372" y="3295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(7)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055" name="Rectangle 380"/>
            <p:cNvSpPr>
              <a:spLocks noChangeArrowheads="1"/>
            </p:cNvSpPr>
            <p:nvPr/>
          </p:nvSpPr>
          <p:spPr bwMode="auto">
            <a:xfrm>
              <a:off x="402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6" name="Line 381"/>
            <p:cNvSpPr>
              <a:spLocks noChangeShapeType="1"/>
            </p:cNvSpPr>
            <p:nvPr/>
          </p:nvSpPr>
          <p:spPr bwMode="auto">
            <a:xfrm>
              <a:off x="402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7" name="Line 382"/>
            <p:cNvSpPr>
              <a:spLocks noChangeShapeType="1"/>
            </p:cNvSpPr>
            <p:nvPr/>
          </p:nvSpPr>
          <p:spPr bwMode="auto">
            <a:xfrm>
              <a:off x="402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8" name="Rectangle 383"/>
            <p:cNvSpPr>
              <a:spLocks noChangeArrowheads="1"/>
            </p:cNvSpPr>
            <p:nvPr/>
          </p:nvSpPr>
          <p:spPr bwMode="auto">
            <a:xfrm>
              <a:off x="390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9" name="Line 384"/>
            <p:cNvSpPr>
              <a:spLocks noChangeShapeType="1"/>
            </p:cNvSpPr>
            <p:nvPr/>
          </p:nvSpPr>
          <p:spPr bwMode="auto">
            <a:xfrm>
              <a:off x="390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0" name="Line 385"/>
            <p:cNvSpPr>
              <a:spLocks noChangeShapeType="1"/>
            </p:cNvSpPr>
            <p:nvPr/>
          </p:nvSpPr>
          <p:spPr bwMode="auto">
            <a:xfrm>
              <a:off x="390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1" name="Rectangle 386"/>
            <p:cNvSpPr>
              <a:spLocks noChangeArrowheads="1"/>
            </p:cNvSpPr>
            <p:nvPr/>
          </p:nvSpPr>
          <p:spPr bwMode="auto">
            <a:xfrm>
              <a:off x="408" y="3295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2" name="Line 387"/>
            <p:cNvSpPr>
              <a:spLocks noChangeShapeType="1"/>
            </p:cNvSpPr>
            <p:nvPr/>
          </p:nvSpPr>
          <p:spPr bwMode="auto">
            <a:xfrm>
              <a:off x="408" y="3295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3" name="Rectangle 388"/>
            <p:cNvSpPr>
              <a:spLocks noChangeArrowheads="1"/>
            </p:cNvSpPr>
            <p:nvPr/>
          </p:nvSpPr>
          <p:spPr bwMode="auto">
            <a:xfrm>
              <a:off x="1120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4" name="Line 389"/>
            <p:cNvSpPr>
              <a:spLocks noChangeShapeType="1"/>
            </p:cNvSpPr>
            <p:nvPr/>
          </p:nvSpPr>
          <p:spPr bwMode="auto">
            <a:xfrm>
              <a:off x="1120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5" name="Line 390"/>
            <p:cNvSpPr>
              <a:spLocks noChangeShapeType="1"/>
            </p:cNvSpPr>
            <p:nvPr/>
          </p:nvSpPr>
          <p:spPr bwMode="auto">
            <a:xfrm>
              <a:off x="1120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6" name="Rectangle 391"/>
            <p:cNvSpPr>
              <a:spLocks noChangeArrowheads="1"/>
            </p:cNvSpPr>
            <p:nvPr/>
          </p:nvSpPr>
          <p:spPr bwMode="auto">
            <a:xfrm>
              <a:off x="1126" y="3295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7" name="Line 392"/>
            <p:cNvSpPr>
              <a:spLocks noChangeShapeType="1"/>
            </p:cNvSpPr>
            <p:nvPr/>
          </p:nvSpPr>
          <p:spPr bwMode="auto">
            <a:xfrm>
              <a:off x="1126" y="3295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8" name="Rectangle 393"/>
            <p:cNvSpPr>
              <a:spLocks noChangeArrowheads="1"/>
            </p:cNvSpPr>
            <p:nvPr/>
          </p:nvSpPr>
          <p:spPr bwMode="auto">
            <a:xfrm>
              <a:off x="1851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9" name="Line 394"/>
            <p:cNvSpPr>
              <a:spLocks noChangeShapeType="1"/>
            </p:cNvSpPr>
            <p:nvPr/>
          </p:nvSpPr>
          <p:spPr bwMode="auto">
            <a:xfrm>
              <a:off x="1851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0" name="Line 395"/>
            <p:cNvSpPr>
              <a:spLocks noChangeShapeType="1"/>
            </p:cNvSpPr>
            <p:nvPr/>
          </p:nvSpPr>
          <p:spPr bwMode="auto">
            <a:xfrm>
              <a:off x="1851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1" name="Rectangle 396"/>
            <p:cNvSpPr>
              <a:spLocks noChangeArrowheads="1"/>
            </p:cNvSpPr>
            <p:nvPr/>
          </p:nvSpPr>
          <p:spPr bwMode="auto">
            <a:xfrm>
              <a:off x="1857" y="3295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2" name="Line 397"/>
            <p:cNvSpPr>
              <a:spLocks noChangeShapeType="1"/>
            </p:cNvSpPr>
            <p:nvPr/>
          </p:nvSpPr>
          <p:spPr bwMode="auto">
            <a:xfrm>
              <a:off x="1857" y="3295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3" name="Rectangle 398"/>
            <p:cNvSpPr>
              <a:spLocks noChangeArrowheads="1"/>
            </p:cNvSpPr>
            <p:nvPr/>
          </p:nvSpPr>
          <p:spPr bwMode="auto">
            <a:xfrm>
              <a:off x="2588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4" name="Line 399"/>
            <p:cNvSpPr>
              <a:spLocks noChangeShapeType="1"/>
            </p:cNvSpPr>
            <p:nvPr/>
          </p:nvSpPr>
          <p:spPr bwMode="auto">
            <a:xfrm>
              <a:off x="2588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5" name="Line 400"/>
            <p:cNvSpPr>
              <a:spLocks noChangeShapeType="1"/>
            </p:cNvSpPr>
            <p:nvPr/>
          </p:nvSpPr>
          <p:spPr bwMode="auto">
            <a:xfrm>
              <a:off x="2588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6" name="Rectangle 401"/>
            <p:cNvSpPr>
              <a:spLocks noChangeArrowheads="1"/>
            </p:cNvSpPr>
            <p:nvPr/>
          </p:nvSpPr>
          <p:spPr bwMode="auto">
            <a:xfrm>
              <a:off x="2594" y="3295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7" name="Line 402"/>
            <p:cNvSpPr>
              <a:spLocks noChangeShapeType="1"/>
            </p:cNvSpPr>
            <p:nvPr/>
          </p:nvSpPr>
          <p:spPr bwMode="auto">
            <a:xfrm>
              <a:off x="2594" y="3295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8" name="Rectangle 403"/>
            <p:cNvSpPr>
              <a:spLocks noChangeArrowheads="1"/>
            </p:cNvSpPr>
            <p:nvPr/>
          </p:nvSpPr>
          <p:spPr bwMode="auto">
            <a:xfrm>
              <a:off x="3324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9" name="Line 404"/>
            <p:cNvSpPr>
              <a:spLocks noChangeShapeType="1"/>
            </p:cNvSpPr>
            <p:nvPr/>
          </p:nvSpPr>
          <p:spPr bwMode="auto">
            <a:xfrm>
              <a:off x="3324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0" name="Line 405"/>
            <p:cNvSpPr>
              <a:spLocks noChangeShapeType="1"/>
            </p:cNvSpPr>
            <p:nvPr/>
          </p:nvSpPr>
          <p:spPr bwMode="auto">
            <a:xfrm>
              <a:off x="3324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1" name="Rectangle 406"/>
            <p:cNvSpPr>
              <a:spLocks noChangeArrowheads="1"/>
            </p:cNvSpPr>
            <p:nvPr/>
          </p:nvSpPr>
          <p:spPr bwMode="auto">
            <a:xfrm>
              <a:off x="3330" y="3295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2" name="Line 407"/>
            <p:cNvSpPr>
              <a:spLocks noChangeShapeType="1"/>
            </p:cNvSpPr>
            <p:nvPr/>
          </p:nvSpPr>
          <p:spPr bwMode="auto">
            <a:xfrm>
              <a:off x="3330" y="3295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4" name="Rectangle 409"/>
          <p:cNvSpPr>
            <a:spLocks noChangeArrowheads="1"/>
          </p:cNvSpPr>
          <p:nvPr/>
        </p:nvSpPr>
        <p:spPr bwMode="auto">
          <a:xfrm>
            <a:off x="6437313" y="52308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410"/>
          <p:cNvSpPr>
            <a:spLocks noChangeShapeType="1"/>
          </p:cNvSpPr>
          <p:nvPr/>
        </p:nvSpPr>
        <p:spPr bwMode="auto">
          <a:xfrm>
            <a:off x="6437313" y="52308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411"/>
          <p:cNvSpPr>
            <a:spLocks noChangeShapeType="1"/>
          </p:cNvSpPr>
          <p:nvPr/>
        </p:nvSpPr>
        <p:spPr bwMode="auto">
          <a:xfrm>
            <a:off x="6437313" y="523081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Rectangle 412"/>
          <p:cNvSpPr>
            <a:spLocks noChangeArrowheads="1"/>
          </p:cNvSpPr>
          <p:nvPr/>
        </p:nvSpPr>
        <p:spPr bwMode="auto">
          <a:xfrm>
            <a:off x="6446838" y="5230813"/>
            <a:ext cx="11588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413"/>
          <p:cNvSpPr>
            <a:spLocks noChangeShapeType="1"/>
          </p:cNvSpPr>
          <p:nvPr/>
        </p:nvSpPr>
        <p:spPr bwMode="auto">
          <a:xfrm>
            <a:off x="6446838" y="5230813"/>
            <a:ext cx="1158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Rectangle 414"/>
          <p:cNvSpPr>
            <a:spLocks noChangeArrowheads="1"/>
          </p:cNvSpPr>
          <p:nvPr/>
        </p:nvSpPr>
        <p:spPr bwMode="auto">
          <a:xfrm>
            <a:off x="7605713" y="52308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415"/>
          <p:cNvSpPr>
            <a:spLocks noChangeShapeType="1"/>
          </p:cNvSpPr>
          <p:nvPr/>
        </p:nvSpPr>
        <p:spPr bwMode="auto">
          <a:xfrm>
            <a:off x="7605713" y="52308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416"/>
          <p:cNvSpPr>
            <a:spLocks noChangeShapeType="1"/>
          </p:cNvSpPr>
          <p:nvPr/>
        </p:nvSpPr>
        <p:spPr bwMode="auto">
          <a:xfrm>
            <a:off x="7605713" y="523081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2" name="Rectangle 417"/>
          <p:cNvSpPr>
            <a:spLocks noChangeArrowheads="1"/>
          </p:cNvSpPr>
          <p:nvPr/>
        </p:nvSpPr>
        <p:spPr bwMode="auto">
          <a:xfrm>
            <a:off x="7615238" y="5230813"/>
            <a:ext cx="1150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418"/>
          <p:cNvSpPr>
            <a:spLocks noChangeShapeType="1"/>
          </p:cNvSpPr>
          <p:nvPr/>
        </p:nvSpPr>
        <p:spPr bwMode="auto">
          <a:xfrm>
            <a:off x="7615238" y="5230813"/>
            <a:ext cx="11509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4" name="Rectangle 419"/>
          <p:cNvSpPr>
            <a:spLocks noChangeArrowheads="1"/>
          </p:cNvSpPr>
          <p:nvPr/>
        </p:nvSpPr>
        <p:spPr bwMode="auto">
          <a:xfrm>
            <a:off x="8785225" y="52308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420"/>
          <p:cNvSpPr>
            <a:spLocks noChangeShapeType="1"/>
          </p:cNvSpPr>
          <p:nvPr/>
        </p:nvSpPr>
        <p:spPr bwMode="auto">
          <a:xfrm>
            <a:off x="8785225" y="52308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421"/>
          <p:cNvSpPr>
            <a:spLocks noChangeShapeType="1"/>
          </p:cNvSpPr>
          <p:nvPr/>
        </p:nvSpPr>
        <p:spPr bwMode="auto">
          <a:xfrm>
            <a:off x="8785225" y="52308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Rectangle 422"/>
          <p:cNvSpPr>
            <a:spLocks noChangeArrowheads="1"/>
          </p:cNvSpPr>
          <p:nvPr/>
        </p:nvSpPr>
        <p:spPr bwMode="auto">
          <a:xfrm>
            <a:off x="8766175" y="52308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423"/>
          <p:cNvSpPr>
            <a:spLocks noChangeShapeType="1"/>
          </p:cNvSpPr>
          <p:nvPr/>
        </p:nvSpPr>
        <p:spPr bwMode="auto">
          <a:xfrm>
            <a:off x="8766175" y="52308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424"/>
          <p:cNvSpPr>
            <a:spLocks noChangeShapeType="1"/>
          </p:cNvSpPr>
          <p:nvPr/>
        </p:nvSpPr>
        <p:spPr bwMode="auto">
          <a:xfrm>
            <a:off x="8766175" y="52308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Rectangle 425"/>
          <p:cNvSpPr>
            <a:spLocks noChangeArrowheads="1"/>
          </p:cNvSpPr>
          <p:nvPr/>
        </p:nvSpPr>
        <p:spPr bwMode="auto">
          <a:xfrm>
            <a:off x="619125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426"/>
          <p:cNvSpPr>
            <a:spLocks noChangeShapeType="1"/>
          </p:cNvSpPr>
          <p:nvPr/>
        </p:nvSpPr>
        <p:spPr bwMode="auto">
          <a:xfrm>
            <a:off x="619125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Rectangle 427"/>
          <p:cNvSpPr>
            <a:spLocks noChangeArrowheads="1"/>
          </p:cNvSpPr>
          <p:nvPr/>
        </p:nvSpPr>
        <p:spPr bwMode="auto">
          <a:xfrm>
            <a:off x="638175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428"/>
          <p:cNvSpPr>
            <a:spLocks noChangeShapeType="1"/>
          </p:cNvSpPr>
          <p:nvPr/>
        </p:nvSpPr>
        <p:spPr bwMode="auto">
          <a:xfrm>
            <a:off x="638175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Rectangle 429"/>
          <p:cNvSpPr>
            <a:spLocks noChangeArrowheads="1"/>
          </p:cNvSpPr>
          <p:nvPr/>
        </p:nvSpPr>
        <p:spPr bwMode="auto">
          <a:xfrm>
            <a:off x="619125" y="5878513"/>
            <a:ext cx="9525" cy="285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Line 430"/>
          <p:cNvSpPr>
            <a:spLocks noChangeShapeType="1"/>
          </p:cNvSpPr>
          <p:nvPr/>
        </p:nvSpPr>
        <p:spPr bwMode="auto">
          <a:xfrm>
            <a:off x="619125" y="5878513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6" name="Rectangle 431"/>
          <p:cNvSpPr>
            <a:spLocks noChangeArrowheads="1"/>
          </p:cNvSpPr>
          <p:nvPr/>
        </p:nvSpPr>
        <p:spPr bwMode="auto">
          <a:xfrm>
            <a:off x="619125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432"/>
          <p:cNvSpPr>
            <a:spLocks noChangeShapeType="1"/>
          </p:cNvSpPr>
          <p:nvPr/>
        </p:nvSpPr>
        <p:spPr bwMode="auto">
          <a:xfrm>
            <a:off x="619125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8" name="Rectangle 433"/>
          <p:cNvSpPr>
            <a:spLocks noChangeArrowheads="1"/>
          </p:cNvSpPr>
          <p:nvPr/>
        </p:nvSpPr>
        <p:spPr bwMode="auto">
          <a:xfrm>
            <a:off x="638175" y="5878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434"/>
          <p:cNvSpPr>
            <a:spLocks noChangeShapeType="1"/>
          </p:cNvSpPr>
          <p:nvPr/>
        </p:nvSpPr>
        <p:spPr bwMode="auto">
          <a:xfrm>
            <a:off x="638175" y="58785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435"/>
          <p:cNvSpPr>
            <a:spLocks noChangeShapeType="1"/>
          </p:cNvSpPr>
          <p:nvPr/>
        </p:nvSpPr>
        <p:spPr bwMode="auto">
          <a:xfrm>
            <a:off x="638175" y="58785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1" name="Rectangle 436"/>
          <p:cNvSpPr>
            <a:spLocks noChangeArrowheads="1"/>
          </p:cNvSpPr>
          <p:nvPr/>
        </p:nvSpPr>
        <p:spPr bwMode="auto">
          <a:xfrm>
            <a:off x="638175" y="5878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437"/>
          <p:cNvSpPr>
            <a:spLocks noChangeShapeType="1"/>
          </p:cNvSpPr>
          <p:nvPr/>
        </p:nvSpPr>
        <p:spPr bwMode="auto">
          <a:xfrm>
            <a:off x="638175" y="58785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438"/>
          <p:cNvSpPr>
            <a:spLocks noChangeShapeType="1"/>
          </p:cNvSpPr>
          <p:nvPr/>
        </p:nvSpPr>
        <p:spPr bwMode="auto">
          <a:xfrm>
            <a:off x="638175" y="58785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4" name="Rectangle 439"/>
          <p:cNvSpPr>
            <a:spLocks noChangeArrowheads="1"/>
          </p:cNvSpPr>
          <p:nvPr/>
        </p:nvSpPr>
        <p:spPr bwMode="auto">
          <a:xfrm>
            <a:off x="647700" y="5878513"/>
            <a:ext cx="11303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440"/>
          <p:cNvSpPr>
            <a:spLocks noChangeShapeType="1"/>
          </p:cNvSpPr>
          <p:nvPr/>
        </p:nvSpPr>
        <p:spPr bwMode="auto">
          <a:xfrm>
            <a:off x="647700" y="5878513"/>
            <a:ext cx="1130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6" name="Rectangle 441"/>
          <p:cNvSpPr>
            <a:spLocks noChangeArrowheads="1"/>
          </p:cNvSpPr>
          <p:nvPr/>
        </p:nvSpPr>
        <p:spPr bwMode="auto">
          <a:xfrm>
            <a:off x="647700" y="5897563"/>
            <a:ext cx="11303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7" name="Line 442"/>
          <p:cNvSpPr>
            <a:spLocks noChangeShapeType="1"/>
          </p:cNvSpPr>
          <p:nvPr/>
        </p:nvSpPr>
        <p:spPr bwMode="auto">
          <a:xfrm>
            <a:off x="647700" y="5897563"/>
            <a:ext cx="1130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43"/>
          <p:cNvSpPr>
            <a:spLocks noChangeArrowheads="1"/>
          </p:cNvSpPr>
          <p:nvPr/>
        </p:nvSpPr>
        <p:spPr bwMode="auto">
          <a:xfrm>
            <a:off x="1778000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9" name="Line 444"/>
          <p:cNvSpPr>
            <a:spLocks noChangeShapeType="1"/>
          </p:cNvSpPr>
          <p:nvPr/>
        </p:nvSpPr>
        <p:spPr bwMode="auto">
          <a:xfrm>
            <a:off x="1778000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0" name="Rectangle 445"/>
          <p:cNvSpPr>
            <a:spLocks noChangeArrowheads="1"/>
          </p:cNvSpPr>
          <p:nvPr/>
        </p:nvSpPr>
        <p:spPr bwMode="auto">
          <a:xfrm>
            <a:off x="1778000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1" name="Line 446"/>
          <p:cNvSpPr>
            <a:spLocks noChangeShapeType="1"/>
          </p:cNvSpPr>
          <p:nvPr/>
        </p:nvSpPr>
        <p:spPr bwMode="auto">
          <a:xfrm>
            <a:off x="1778000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2" name="Rectangle 447"/>
          <p:cNvSpPr>
            <a:spLocks noChangeArrowheads="1"/>
          </p:cNvSpPr>
          <p:nvPr/>
        </p:nvSpPr>
        <p:spPr bwMode="auto">
          <a:xfrm>
            <a:off x="1778000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3" name="Line 448"/>
          <p:cNvSpPr>
            <a:spLocks noChangeShapeType="1"/>
          </p:cNvSpPr>
          <p:nvPr/>
        </p:nvSpPr>
        <p:spPr bwMode="auto">
          <a:xfrm>
            <a:off x="1778000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4" name="Rectangle 449"/>
          <p:cNvSpPr>
            <a:spLocks noChangeArrowheads="1"/>
          </p:cNvSpPr>
          <p:nvPr/>
        </p:nvSpPr>
        <p:spPr bwMode="auto">
          <a:xfrm>
            <a:off x="1806575" y="5878513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5" name="Line 450"/>
          <p:cNvSpPr>
            <a:spLocks noChangeShapeType="1"/>
          </p:cNvSpPr>
          <p:nvPr/>
        </p:nvSpPr>
        <p:spPr bwMode="auto">
          <a:xfrm>
            <a:off x="1806575" y="5878513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6" name="Rectangle 451"/>
          <p:cNvSpPr>
            <a:spLocks noChangeArrowheads="1"/>
          </p:cNvSpPr>
          <p:nvPr/>
        </p:nvSpPr>
        <p:spPr bwMode="auto">
          <a:xfrm>
            <a:off x="1806575" y="5897563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7" name="Line 452"/>
          <p:cNvSpPr>
            <a:spLocks noChangeShapeType="1"/>
          </p:cNvSpPr>
          <p:nvPr/>
        </p:nvSpPr>
        <p:spPr bwMode="auto">
          <a:xfrm>
            <a:off x="1806575" y="5897563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8" name="Rectangle 453"/>
          <p:cNvSpPr>
            <a:spLocks noChangeArrowheads="1"/>
          </p:cNvSpPr>
          <p:nvPr/>
        </p:nvSpPr>
        <p:spPr bwMode="auto">
          <a:xfrm>
            <a:off x="2938463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9" name="Line 454"/>
          <p:cNvSpPr>
            <a:spLocks noChangeShapeType="1"/>
          </p:cNvSpPr>
          <p:nvPr/>
        </p:nvSpPr>
        <p:spPr bwMode="auto">
          <a:xfrm>
            <a:off x="2938463" y="5240338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0" name="Rectangle 455"/>
          <p:cNvSpPr>
            <a:spLocks noChangeArrowheads="1"/>
          </p:cNvSpPr>
          <p:nvPr/>
        </p:nvSpPr>
        <p:spPr bwMode="auto">
          <a:xfrm>
            <a:off x="2938463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1" name="Line 456"/>
          <p:cNvSpPr>
            <a:spLocks noChangeShapeType="1"/>
          </p:cNvSpPr>
          <p:nvPr/>
        </p:nvSpPr>
        <p:spPr bwMode="auto">
          <a:xfrm>
            <a:off x="2938463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2" name="Rectangle 457"/>
          <p:cNvSpPr>
            <a:spLocks noChangeArrowheads="1"/>
          </p:cNvSpPr>
          <p:nvPr/>
        </p:nvSpPr>
        <p:spPr bwMode="auto">
          <a:xfrm>
            <a:off x="2938463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3" name="Line 458"/>
          <p:cNvSpPr>
            <a:spLocks noChangeShapeType="1"/>
          </p:cNvSpPr>
          <p:nvPr/>
        </p:nvSpPr>
        <p:spPr bwMode="auto">
          <a:xfrm>
            <a:off x="2938463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4" name="Rectangle 459"/>
          <p:cNvSpPr>
            <a:spLocks noChangeArrowheads="1"/>
          </p:cNvSpPr>
          <p:nvPr/>
        </p:nvSpPr>
        <p:spPr bwMode="auto">
          <a:xfrm>
            <a:off x="2967038" y="5878513"/>
            <a:ext cx="1141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5" name="Line 460"/>
          <p:cNvSpPr>
            <a:spLocks noChangeShapeType="1"/>
          </p:cNvSpPr>
          <p:nvPr/>
        </p:nvSpPr>
        <p:spPr bwMode="auto">
          <a:xfrm>
            <a:off x="2967038" y="5878513"/>
            <a:ext cx="1141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6" name="Rectangle 461"/>
          <p:cNvSpPr>
            <a:spLocks noChangeArrowheads="1"/>
          </p:cNvSpPr>
          <p:nvPr/>
        </p:nvSpPr>
        <p:spPr bwMode="auto">
          <a:xfrm>
            <a:off x="2967038" y="5897563"/>
            <a:ext cx="1141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7" name="Line 462"/>
          <p:cNvSpPr>
            <a:spLocks noChangeShapeType="1"/>
          </p:cNvSpPr>
          <p:nvPr/>
        </p:nvSpPr>
        <p:spPr bwMode="auto">
          <a:xfrm>
            <a:off x="2967038" y="5897563"/>
            <a:ext cx="1141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8" name="Rectangle 463"/>
          <p:cNvSpPr>
            <a:spLocks noChangeArrowheads="1"/>
          </p:cNvSpPr>
          <p:nvPr/>
        </p:nvSpPr>
        <p:spPr bwMode="auto">
          <a:xfrm>
            <a:off x="4108450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9" name="Line 464"/>
          <p:cNvSpPr>
            <a:spLocks noChangeShapeType="1"/>
          </p:cNvSpPr>
          <p:nvPr/>
        </p:nvSpPr>
        <p:spPr bwMode="auto">
          <a:xfrm>
            <a:off x="4108450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0" name="Rectangle 465"/>
          <p:cNvSpPr>
            <a:spLocks noChangeArrowheads="1"/>
          </p:cNvSpPr>
          <p:nvPr/>
        </p:nvSpPr>
        <p:spPr bwMode="auto">
          <a:xfrm>
            <a:off x="4108450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1" name="Line 466"/>
          <p:cNvSpPr>
            <a:spLocks noChangeShapeType="1"/>
          </p:cNvSpPr>
          <p:nvPr/>
        </p:nvSpPr>
        <p:spPr bwMode="auto">
          <a:xfrm>
            <a:off x="4108450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2" name="Rectangle 467"/>
          <p:cNvSpPr>
            <a:spLocks noChangeArrowheads="1"/>
          </p:cNvSpPr>
          <p:nvPr/>
        </p:nvSpPr>
        <p:spPr bwMode="auto">
          <a:xfrm>
            <a:off x="4108450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3" name="Line 468"/>
          <p:cNvSpPr>
            <a:spLocks noChangeShapeType="1"/>
          </p:cNvSpPr>
          <p:nvPr/>
        </p:nvSpPr>
        <p:spPr bwMode="auto">
          <a:xfrm>
            <a:off x="4108450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4" name="Rectangle 469"/>
          <p:cNvSpPr>
            <a:spLocks noChangeArrowheads="1"/>
          </p:cNvSpPr>
          <p:nvPr/>
        </p:nvSpPr>
        <p:spPr bwMode="auto">
          <a:xfrm>
            <a:off x="4137025" y="5878513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5" name="Line 470"/>
          <p:cNvSpPr>
            <a:spLocks noChangeShapeType="1"/>
          </p:cNvSpPr>
          <p:nvPr/>
        </p:nvSpPr>
        <p:spPr bwMode="auto">
          <a:xfrm>
            <a:off x="4137025" y="5878513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6" name="Rectangle 471"/>
          <p:cNvSpPr>
            <a:spLocks noChangeArrowheads="1"/>
          </p:cNvSpPr>
          <p:nvPr/>
        </p:nvSpPr>
        <p:spPr bwMode="auto">
          <a:xfrm>
            <a:off x="4137025" y="5897563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7" name="Line 472"/>
          <p:cNvSpPr>
            <a:spLocks noChangeShapeType="1"/>
          </p:cNvSpPr>
          <p:nvPr/>
        </p:nvSpPr>
        <p:spPr bwMode="auto">
          <a:xfrm>
            <a:off x="4137025" y="5897563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8" name="Rectangle 473"/>
          <p:cNvSpPr>
            <a:spLocks noChangeArrowheads="1"/>
          </p:cNvSpPr>
          <p:nvPr/>
        </p:nvSpPr>
        <p:spPr bwMode="auto">
          <a:xfrm>
            <a:off x="5276850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9" name="Line 474"/>
          <p:cNvSpPr>
            <a:spLocks noChangeShapeType="1"/>
          </p:cNvSpPr>
          <p:nvPr/>
        </p:nvSpPr>
        <p:spPr bwMode="auto">
          <a:xfrm>
            <a:off x="5276850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0" name="Rectangle 475"/>
          <p:cNvSpPr>
            <a:spLocks noChangeArrowheads="1"/>
          </p:cNvSpPr>
          <p:nvPr/>
        </p:nvSpPr>
        <p:spPr bwMode="auto">
          <a:xfrm>
            <a:off x="5276850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1" name="Line 476"/>
          <p:cNvSpPr>
            <a:spLocks noChangeShapeType="1"/>
          </p:cNvSpPr>
          <p:nvPr/>
        </p:nvSpPr>
        <p:spPr bwMode="auto">
          <a:xfrm>
            <a:off x="5276850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2" name="Rectangle 477"/>
          <p:cNvSpPr>
            <a:spLocks noChangeArrowheads="1"/>
          </p:cNvSpPr>
          <p:nvPr/>
        </p:nvSpPr>
        <p:spPr bwMode="auto">
          <a:xfrm>
            <a:off x="5276850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3" name="Line 478"/>
          <p:cNvSpPr>
            <a:spLocks noChangeShapeType="1"/>
          </p:cNvSpPr>
          <p:nvPr/>
        </p:nvSpPr>
        <p:spPr bwMode="auto">
          <a:xfrm>
            <a:off x="5276850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4" name="Rectangle 479"/>
          <p:cNvSpPr>
            <a:spLocks noChangeArrowheads="1"/>
          </p:cNvSpPr>
          <p:nvPr/>
        </p:nvSpPr>
        <p:spPr bwMode="auto">
          <a:xfrm>
            <a:off x="5305425" y="5878513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5" name="Line 480"/>
          <p:cNvSpPr>
            <a:spLocks noChangeShapeType="1"/>
          </p:cNvSpPr>
          <p:nvPr/>
        </p:nvSpPr>
        <p:spPr bwMode="auto">
          <a:xfrm>
            <a:off x="5305425" y="5878513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6" name="Rectangle 481"/>
          <p:cNvSpPr>
            <a:spLocks noChangeArrowheads="1"/>
          </p:cNvSpPr>
          <p:nvPr/>
        </p:nvSpPr>
        <p:spPr bwMode="auto">
          <a:xfrm>
            <a:off x="5305425" y="5897563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7" name="Line 482"/>
          <p:cNvSpPr>
            <a:spLocks noChangeShapeType="1"/>
          </p:cNvSpPr>
          <p:nvPr/>
        </p:nvSpPr>
        <p:spPr bwMode="auto">
          <a:xfrm>
            <a:off x="5305425" y="5897563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8" name="Rectangle 483"/>
          <p:cNvSpPr>
            <a:spLocks noChangeArrowheads="1"/>
          </p:cNvSpPr>
          <p:nvPr/>
        </p:nvSpPr>
        <p:spPr bwMode="auto">
          <a:xfrm>
            <a:off x="6437313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9" name="Line 484"/>
          <p:cNvSpPr>
            <a:spLocks noChangeShapeType="1"/>
          </p:cNvSpPr>
          <p:nvPr/>
        </p:nvSpPr>
        <p:spPr bwMode="auto">
          <a:xfrm>
            <a:off x="6437313" y="5240338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0" name="Rectangle 485"/>
          <p:cNvSpPr>
            <a:spLocks noChangeArrowheads="1"/>
          </p:cNvSpPr>
          <p:nvPr/>
        </p:nvSpPr>
        <p:spPr bwMode="auto">
          <a:xfrm>
            <a:off x="6437313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1" name="Line 486"/>
          <p:cNvSpPr>
            <a:spLocks noChangeShapeType="1"/>
          </p:cNvSpPr>
          <p:nvPr/>
        </p:nvSpPr>
        <p:spPr bwMode="auto">
          <a:xfrm>
            <a:off x="6437313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2" name="Rectangle 487"/>
          <p:cNvSpPr>
            <a:spLocks noChangeArrowheads="1"/>
          </p:cNvSpPr>
          <p:nvPr/>
        </p:nvSpPr>
        <p:spPr bwMode="auto">
          <a:xfrm>
            <a:off x="6437313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3" name="Line 488"/>
          <p:cNvSpPr>
            <a:spLocks noChangeShapeType="1"/>
          </p:cNvSpPr>
          <p:nvPr/>
        </p:nvSpPr>
        <p:spPr bwMode="auto">
          <a:xfrm>
            <a:off x="6437313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4" name="Rectangle 489"/>
          <p:cNvSpPr>
            <a:spLocks noChangeArrowheads="1"/>
          </p:cNvSpPr>
          <p:nvPr/>
        </p:nvSpPr>
        <p:spPr bwMode="auto">
          <a:xfrm>
            <a:off x="6465888" y="5878513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5" name="Line 490"/>
          <p:cNvSpPr>
            <a:spLocks noChangeShapeType="1"/>
          </p:cNvSpPr>
          <p:nvPr/>
        </p:nvSpPr>
        <p:spPr bwMode="auto">
          <a:xfrm>
            <a:off x="6465888" y="5878513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6" name="Rectangle 491"/>
          <p:cNvSpPr>
            <a:spLocks noChangeArrowheads="1"/>
          </p:cNvSpPr>
          <p:nvPr/>
        </p:nvSpPr>
        <p:spPr bwMode="auto">
          <a:xfrm>
            <a:off x="6465888" y="5897563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7" name="Line 492"/>
          <p:cNvSpPr>
            <a:spLocks noChangeShapeType="1"/>
          </p:cNvSpPr>
          <p:nvPr/>
        </p:nvSpPr>
        <p:spPr bwMode="auto">
          <a:xfrm>
            <a:off x="6465888" y="5897563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8" name="Rectangle 493"/>
          <p:cNvSpPr>
            <a:spLocks noChangeArrowheads="1"/>
          </p:cNvSpPr>
          <p:nvPr/>
        </p:nvSpPr>
        <p:spPr bwMode="auto">
          <a:xfrm>
            <a:off x="7605713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9" name="Line 494"/>
          <p:cNvSpPr>
            <a:spLocks noChangeShapeType="1"/>
          </p:cNvSpPr>
          <p:nvPr/>
        </p:nvSpPr>
        <p:spPr bwMode="auto">
          <a:xfrm>
            <a:off x="7605713" y="5240338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0" name="Rectangle 495"/>
          <p:cNvSpPr>
            <a:spLocks noChangeArrowheads="1"/>
          </p:cNvSpPr>
          <p:nvPr/>
        </p:nvSpPr>
        <p:spPr bwMode="auto">
          <a:xfrm>
            <a:off x="7605713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1" name="Line 496"/>
          <p:cNvSpPr>
            <a:spLocks noChangeShapeType="1"/>
          </p:cNvSpPr>
          <p:nvPr/>
        </p:nvSpPr>
        <p:spPr bwMode="auto">
          <a:xfrm>
            <a:off x="7605713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2" name="Rectangle 497"/>
          <p:cNvSpPr>
            <a:spLocks noChangeArrowheads="1"/>
          </p:cNvSpPr>
          <p:nvPr/>
        </p:nvSpPr>
        <p:spPr bwMode="auto">
          <a:xfrm>
            <a:off x="7605713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3" name="Line 498"/>
          <p:cNvSpPr>
            <a:spLocks noChangeShapeType="1"/>
          </p:cNvSpPr>
          <p:nvPr/>
        </p:nvSpPr>
        <p:spPr bwMode="auto">
          <a:xfrm>
            <a:off x="7605713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4" name="Rectangle 499"/>
          <p:cNvSpPr>
            <a:spLocks noChangeArrowheads="1"/>
          </p:cNvSpPr>
          <p:nvPr/>
        </p:nvSpPr>
        <p:spPr bwMode="auto">
          <a:xfrm>
            <a:off x="7634288" y="5878513"/>
            <a:ext cx="11318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5" name="Line 500"/>
          <p:cNvSpPr>
            <a:spLocks noChangeShapeType="1"/>
          </p:cNvSpPr>
          <p:nvPr/>
        </p:nvSpPr>
        <p:spPr bwMode="auto">
          <a:xfrm>
            <a:off x="7634288" y="5878513"/>
            <a:ext cx="11318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6" name="Rectangle 501"/>
          <p:cNvSpPr>
            <a:spLocks noChangeArrowheads="1"/>
          </p:cNvSpPr>
          <p:nvPr/>
        </p:nvSpPr>
        <p:spPr bwMode="auto">
          <a:xfrm>
            <a:off x="7634288" y="5897563"/>
            <a:ext cx="11318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7" name="Line 502"/>
          <p:cNvSpPr>
            <a:spLocks noChangeShapeType="1"/>
          </p:cNvSpPr>
          <p:nvPr/>
        </p:nvSpPr>
        <p:spPr bwMode="auto">
          <a:xfrm>
            <a:off x="7634288" y="5897563"/>
            <a:ext cx="11318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8" name="Rectangle 503"/>
          <p:cNvSpPr>
            <a:spLocks noChangeArrowheads="1"/>
          </p:cNvSpPr>
          <p:nvPr/>
        </p:nvSpPr>
        <p:spPr bwMode="auto">
          <a:xfrm>
            <a:off x="8766175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504"/>
          <p:cNvSpPr>
            <a:spLocks noChangeShapeType="1"/>
          </p:cNvSpPr>
          <p:nvPr/>
        </p:nvSpPr>
        <p:spPr bwMode="auto">
          <a:xfrm>
            <a:off x="8766175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" name="Rectangle 505"/>
          <p:cNvSpPr>
            <a:spLocks noChangeArrowheads="1"/>
          </p:cNvSpPr>
          <p:nvPr/>
        </p:nvSpPr>
        <p:spPr bwMode="auto">
          <a:xfrm>
            <a:off x="8785225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" name="Line 506"/>
          <p:cNvSpPr>
            <a:spLocks noChangeShapeType="1"/>
          </p:cNvSpPr>
          <p:nvPr/>
        </p:nvSpPr>
        <p:spPr bwMode="auto">
          <a:xfrm>
            <a:off x="8785225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2" name="Rectangle 507"/>
          <p:cNvSpPr>
            <a:spLocks noChangeArrowheads="1"/>
          </p:cNvSpPr>
          <p:nvPr/>
        </p:nvSpPr>
        <p:spPr bwMode="auto">
          <a:xfrm>
            <a:off x="8785225" y="5878513"/>
            <a:ext cx="9525" cy="285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3" name="Line 508"/>
          <p:cNvSpPr>
            <a:spLocks noChangeShapeType="1"/>
          </p:cNvSpPr>
          <p:nvPr/>
        </p:nvSpPr>
        <p:spPr bwMode="auto">
          <a:xfrm>
            <a:off x="8785225" y="5878513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4" name="Rectangle 509"/>
          <p:cNvSpPr>
            <a:spLocks noChangeArrowheads="1"/>
          </p:cNvSpPr>
          <p:nvPr/>
        </p:nvSpPr>
        <p:spPr bwMode="auto">
          <a:xfrm>
            <a:off x="8766175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5" name="Line 510"/>
          <p:cNvSpPr>
            <a:spLocks noChangeShapeType="1"/>
          </p:cNvSpPr>
          <p:nvPr/>
        </p:nvSpPr>
        <p:spPr bwMode="auto">
          <a:xfrm>
            <a:off x="8766175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6" name="Rectangle 511"/>
          <p:cNvSpPr>
            <a:spLocks noChangeArrowheads="1"/>
          </p:cNvSpPr>
          <p:nvPr/>
        </p:nvSpPr>
        <p:spPr bwMode="auto">
          <a:xfrm>
            <a:off x="8766175" y="5878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7" name="Line 512"/>
          <p:cNvSpPr>
            <a:spLocks noChangeShapeType="1"/>
          </p:cNvSpPr>
          <p:nvPr/>
        </p:nvSpPr>
        <p:spPr bwMode="auto">
          <a:xfrm>
            <a:off x="8766175" y="58785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8" name="Line 513"/>
          <p:cNvSpPr>
            <a:spLocks noChangeShapeType="1"/>
          </p:cNvSpPr>
          <p:nvPr/>
        </p:nvSpPr>
        <p:spPr bwMode="auto">
          <a:xfrm>
            <a:off x="8766175" y="58785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9" name="Rectangle 514"/>
          <p:cNvSpPr>
            <a:spLocks noChangeArrowheads="1"/>
          </p:cNvSpPr>
          <p:nvPr/>
        </p:nvSpPr>
        <p:spPr bwMode="auto">
          <a:xfrm>
            <a:off x="8766175" y="5878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0" name="Line 515"/>
          <p:cNvSpPr>
            <a:spLocks noChangeShapeType="1"/>
          </p:cNvSpPr>
          <p:nvPr/>
        </p:nvSpPr>
        <p:spPr bwMode="auto">
          <a:xfrm>
            <a:off x="8766175" y="58785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1" name="Line 516"/>
          <p:cNvSpPr>
            <a:spLocks noChangeShapeType="1"/>
          </p:cNvSpPr>
          <p:nvPr/>
        </p:nvSpPr>
        <p:spPr bwMode="auto">
          <a:xfrm>
            <a:off x="8766175" y="58785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2" name="Rectangle 6"/>
          <p:cNvSpPr>
            <a:spLocks noChangeArrowheads="1"/>
          </p:cNvSpPr>
          <p:nvPr/>
        </p:nvSpPr>
        <p:spPr bwMode="auto">
          <a:xfrm>
            <a:off x="838200" y="381000"/>
            <a:ext cx="7467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G[ E]:     (1)    E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TE’        (2)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+TE’    (3)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altLang="zh-CN" sz="2000" b="1" dirty="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(4)     T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FT’       (5)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*FT’    (6)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altLang="zh-CN" sz="2000" b="1" dirty="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(7)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(E)       (8)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a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915816" y="14847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</a:rPr>
              <a:t>预测分析表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49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4" y="1916832"/>
          <a:ext cx="8064897" cy="4536504"/>
        </p:xfrm>
        <a:graphic>
          <a:graphicData uri="http://schemas.openxmlformats.org/drawingml/2006/table">
            <a:tbl>
              <a:tblPr/>
              <a:tblGrid>
                <a:gridCol w="64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栈内容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栈顶符号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当前输入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余留串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M[X,b]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E–&gt;TE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T–&gt;FT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F–&gt;a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 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T’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–&gt;+TE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T+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 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T–&gt;FT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F–&gt;a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T’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99592" y="1124744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分析输入串</a:t>
            </a:r>
            <a:r>
              <a:rPr lang="en-US" altLang="zh-CN" sz="3200" dirty="0"/>
              <a:t>#</a:t>
            </a:r>
            <a:r>
              <a:rPr lang="en-US" altLang="zh-CN" sz="3200" dirty="0" err="1"/>
              <a:t>a+a</a:t>
            </a:r>
            <a:r>
              <a:rPr lang="en-US" altLang="zh-CN" sz="3200" dirty="0"/>
              <a:t>#</a:t>
            </a:r>
            <a:r>
              <a:rPr lang="zh-CN" altLang="en-US" sz="3200" dirty="0"/>
              <a:t>的步骤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B1D12D-45E9-42EE-93F1-BCA0919F9C7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772400" cy="4114800"/>
          </a:xfrm>
        </p:spPr>
        <p:txBody>
          <a:bodyPr/>
          <a:lstStyle/>
          <a:p>
            <a:r>
              <a:rPr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自顶向下方法</a:t>
            </a:r>
            <a:r>
              <a:rPr lang="zh-CN" altLang="en-US" sz="2800" dirty="0">
                <a:latin typeface="Times New Roman" pitchFamily="18" charset="0"/>
              </a:rPr>
              <a:t>是从文法符号开始，将它做为语法树的根，向下逐步建立语法树，使语法树的结果正好是输入符号串</a:t>
            </a:r>
            <a:endParaRPr lang="en-US" altLang="zh-CN" sz="2800" dirty="0">
              <a:latin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</a:endParaRPr>
          </a:p>
          <a:p>
            <a:r>
              <a:rPr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自下而上方法</a:t>
            </a:r>
            <a:r>
              <a:rPr lang="zh-CN" altLang="en-US" sz="2800" dirty="0">
                <a:latin typeface="Times New Roman" pitchFamily="18" charset="0"/>
              </a:rPr>
              <a:t>则是从输入符号串开始，以它做为语法树的结果，自底向上的构造语法树</a:t>
            </a:r>
            <a:endParaRPr lang="en-US" altLang="zh-CN" sz="2800" dirty="0">
              <a:latin typeface="Times New Roman" pitchFamily="18" charset="0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两种方法反映了语法树的两种构造过程。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itchFamily="18" charset="0"/>
              </a:rPr>
              <a:t>分析算法分类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2856"/>
            <a:ext cx="8375848" cy="400124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发现错误：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/>
              <a:t>  1</a:t>
            </a:r>
            <a:r>
              <a:rPr lang="zh-CN" altLang="en-US" sz="2800" dirty="0"/>
              <a:t>、栈顶的终结符与当前输入符不匹配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/>
              <a:t>  2</a:t>
            </a:r>
            <a:r>
              <a:rPr lang="zh-CN" altLang="en-US" sz="2800" dirty="0"/>
              <a:t>、非终结符</a:t>
            </a:r>
            <a:r>
              <a:rPr lang="en-US" altLang="zh-CN" sz="2800" dirty="0"/>
              <a:t>A</a:t>
            </a:r>
            <a:r>
              <a:rPr lang="zh-CN" altLang="en-US" sz="2800" dirty="0"/>
              <a:t>于栈顶，面临的输入符为</a:t>
            </a:r>
            <a:r>
              <a:rPr lang="en-US" altLang="zh-CN" sz="2800" dirty="0"/>
              <a:t>a</a:t>
            </a:r>
            <a:r>
              <a:rPr lang="zh-CN" altLang="en-US" sz="2800" dirty="0"/>
              <a:t>，但分析表</a:t>
            </a:r>
            <a:r>
              <a:rPr lang="en-US" altLang="zh-CN" sz="2800" dirty="0"/>
              <a:t>M</a:t>
            </a:r>
            <a:r>
              <a:rPr lang="zh-CN" altLang="en-US" sz="2800" dirty="0"/>
              <a:t>的</a:t>
            </a:r>
            <a:r>
              <a:rPr lang="en-US" altLang="zh-CN" sz="2800" dirty="0"/>
              <a:t>M[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]</a:t>
            </a:r>
            <a:r>
              <a:rPr lang="zh-CN" altLang="en-US" sz="2800" dirty="0"/>
              <a:t>为空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处理方法：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/>
              <a:t>“续编译”，对错误做适当处理，然后继续编译，以便发现更多的错误。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2856"/>
            <a:ext cx="8375848" cy="400124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一种应急恢复策略：</a:t>
            </a:r>
            <a:endParaRPr lang="en-US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在</a:t>
            </a:r>
            <a:r>
              <a:rPr lang="en-US" altLang="zh-CN" sz="2800" dirty="0"/>
              <a:t>LL(1)</a:t>
            </a:r>
            <a:r>
              <a:rPr lang="zh-CN" altLang="en-US" sz="2800" dirty="0"/>
              <a:t>分析中，专门为</a:t>
            </a:r>
            <a:r>
              <a:rPr lang="en-US" altLang="zh-CN" sz="2800" dirty="0"/>
              <a:t>M[A, a]</a:t>
            </a:r>
            <a:r>
              <a:rPr lang="zh-CN" altLang="en-US" sz="2800" dirty="0"/>
              <a:t>为空的情形指定一些同步符号。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/>
              <a:t>   在分析过程中遇到这种情形，就逃过输入符号串中的一些符号直至遇到同步符号为止。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2856"/>
            <a:ext cx="8375848" cy="4001244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   将</a:t>
            </a:r>
            <a:r>
              <a:rPr lang="en-US" altLang="zh-CN" dirty="0"/>
              <a:t>FIRST(A)</a:t>
            </a:r>
            <a:r>
              <a:rPr lang="zh-CN" altLang="en-US" dirty="0"/>
              <a:t>或</a:t>
            </a:r>
            <a:r>
              <a:rPr lang="en-US" altLang="zh-CN" dirty="0"/>
              <a:t>FOLLOW(A)</a:t>
            </a:r>
            <a:r>
              <a:rPr lang="zh-CN" altLang="en-US" dirty="0"/>
              <a:t>中所有符号当作</a:t>
            </a:r>
            <a:r>
              <a:rPr lang="en-US" altLang="zh-CN" dirty="0"/>
              <a:t>A</a:t>
            </a:r>
            <a:r>
              <a:rPr lang="zh-CN" altLang="en-US" dirty="0"/>
              <a:t>的同步符号，相应处理过程为：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跳过输入串中的一些符号直至遇到</a:t>
            </a:r>
            <a:r>
              <a:rPr lang="en-US" altLang="zh-CN" dirty="0"/>
              <a:t>FOLLOW(A)</a:t>
            </a:r>
            <a:r>
              <a:rPr lang="zh-CN" altLang="en-US" dirty="0"/>
              <a:t>中的符号，然后把</a:t>
            </a:r>
            <a:r>
              <a:rPr lang="en-US" altLang="zh-CN" dirty="0"/>
              <a:t>A</a:t>
            </a:r>
            <a:r>
              <a:rPr lang="zh-CN" altLang="en-US" dirty="0"/>
              <a:t>从栈中弹出，便可以使分析继续下去；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跳过输入串中的一些符号直至遇到</a:t>
            </a:r>
            <a:r>
              <a:rPr lang="en-US" altLang="zh-CN" dirty="0"/>
              <a:t>FIRST(A)</a:t>
            </a:r>
            <a:r>
              <a:rPr lang="zh-CN" altLang="en-US" dirty="0"/>
              <a:t>中的符号时，可根据</a:t>
            </a:r>
            <a:r>
              <a:rPr lang="en-US" altLang="zh-CN" dirty="0"/>
              <a:t>A</a:t>
            </a:r>
            <a:r>
              <a:rPr lang="zh-CN" altLang="en-US" dirty="0"/>
              <a:t>恢复分析。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056D-1D6F-D947-A804-EC240E1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B641F-4E0B-AB40-B2D7-EF3CE1C1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017712"/>
            <a:ext cx="8404423" cy="4291607"/>
          </a:xfrm>
        </p:spPr>
        <p:txBody>
          <a:bodyPr/>
          <a:lstStyle/>
          <a:p>
            <a:r>
              <a:rPr kumimoji="1" lang="zh-CN" altLang="en-US" dirty="0"/>
              <a:t>语法分析就是对句子的分析，分为自顶向下和自底向上两种分析方法。</a:t>
            </a:r>
            <a:endParaRPr kumimoji="1" lang="en-US" altLang="zh-CN" dirty="0"/>
          </a:p>
          <a:p>
            <a:r>
              <a:rPr kumimoji="1" lang="zh-CN" altLang="en-US" dirty="0"/>
              <a:t>自顶向下分析由于文法存在二义性、左递归和回溯等问题，使得推导过程存在不确定性。</a:t>
            </a:r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文法可以避免不确定性问题。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文法，有两种确定的自顶向下分析方法：递归下降子程序法，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   表驱动预测分析法。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25DE8-D4FA-E64B-A662-697D5B98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9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E5C52-1ED4-490B-B2F1-C40E7B7E13B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itchFamily="18" charset="0"/>
              </a:rPr>
              <a:t>自顶向下分析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6084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对任何输入串，试图用一切可能的办法，从文法开始符号着手，自顶向下地为输入串构造一棵语法树，或者说，为输入串寻找一个最左推导。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本质上是一个试探过程，反复使用不同的产生式谋求匹配输入串的过程。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516CAB-EBFB-4A4F-A154-ED336A6277E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、自顶向下的语法分析的一般过程</a:t>
            </a:r>
            <a:br>
              <a:rPr lang="en-US" altLang="zh-CN" sz="3600" b="1" dirty="0">
                <a:latin typeface="Times New Roman" pitchFamily="18" charset="0"/>
                <a:ea typeface="华文新魏" pitchFamily="2" charset="-122"/>
              </a:rPr>
            </a:b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      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句型分析（上下文无关文法）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916832"/>
            <a:ext cx="7314704" cy="4537720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i="1" dirty="0">
                <a:latin typeface="Times New Roman" pitchFamily="18" charset="0"/>
              </a:rPr>
              <a:t>   </a:t>
            </a:r>
            <a:endParaRPr lang="en-US" altLang="zh-CN" b="1" i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i="1" dirty="0">
                <a:latin typeface="Times New Roman" pitchFamily="18" charset="0"/>
              </a:rPr>
              <a:t>   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句型分析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就是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识别</a:t>
            </a:r>
            <a:r>
              <a:rPr lang="zh-CN" altLang="en-US" b="1" dirty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一个符号串是否为某文法的句型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过程，或者说是某个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推导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的构造过程。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DC2CFF-7A28-4329-96B6-0F1873F4136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自顶向下的语法分析的一般过程</a:t>
            </a:r>
            <a:br>
              <a:rPr lang="en-US" altLang="zh-CN" sz="3600" dirty="0"/>
            </a:br>
            <a:r>
              <a:rPr lang="zh-CN" altLang="en-US" sz="3600" b="1" dirty="0">
                <a:latin typeface="Times New Roman" pitchFamily="18" charset="0"/>
              </a:rPr>
              <a:t>语法树－推导的几何表示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53400" cy="552450"/>
          </a:xfrm>
          <a:solidFill>
            <a:srgbClr val="66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句型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altLang="zh-CN" b="1" u="sng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bbaa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的可能</a:t>
            </a:r>
            <a:r>
              <a:rPr lang="zh-CN" altLang="zh-CN" b="1"/>
              <a:t>推导</a:t>
            </a:r>
            <a:r>
              <a:rPr lang="zh-CN" altLang="en-US" b="1"/>
              <a:t>序列和语法树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33400" y="2514600"/>
            <a:ext cx="2362200" cy="3195638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  </a:t>
            </a:r>
            <a:r>
              <a:rPr lang="zh-CN" altLang="en-US" b="1">
                <a:latin typeface="Times New Roman" pitchFamily="18" charset="0"/>
              </a:rPr>
              <a:t>例</a:t>
            </a:r>
            <a:r>
              <a:rPr lang="en-US" altLang="zh-CN" b="1">
                <a:latin typeface="Times New Roman" pitchFamily="18" charset="0"/>
              </a:rPr>
              <a:t>: G[S]: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S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AS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A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latin typeface="Times New Roman" pitchFamily="18" charset="0"/>
              </a:rPr>
              <a:t>SS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S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ba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4932040" y="2780928"/>
            <a:ext cx="3600400" cy="161582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S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  </a:t>
            </a:r>
            <a:r>
              <a:rPr lang="en-US" altLang="zh-CN" b="1" dirty="0">
                <a:latin typeface="Times New Roman" pitchFamily="18" charset="0"/>
              </a:rPr>
              <a:t>        A    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a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66294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5715000" y="3048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6629400" y="3048000"/>
            <a:ext cx="966936" cy="236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6660232" y="350100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>
            <a:off x="5974432" y="350100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6660232" y="350100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5940152" y="38610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H="1">
            <a:off x="7092280" y="3861048"/>
            <a:ext cx="16078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7452320" y="3861048"/>
            <a:ext cx="21602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2971800" y="4876800"/>
            <a:ext cx="6172200" cy="120032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最右优先：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bbaa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最左优先：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aabba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任意顺序：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7740352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5CC030-871A-42A2-B3E1-EAE8A3F7A7D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自顶向下的语法分析的一般过程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85950"/>
            <a:ext cx="8136904" cy="207645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例：文法</a:t>
            </a:r>
            <a:r>
              <a:rPr lang="en-US" altLang="zh-CN" b="1" dirty="0">
                <a:latin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：   </a:t>
            </a:r>
            <a:r>
              <a:rPr lang="en-US" altLang="zh-CN" b="1" dirty="0">
                <a:latin typeface="Times New Roman" pitchFamily="18" charset="0"/>
              </a:rPr>
              <a:t>S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                 A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ab</a:t>
            </a:r>
            <a:b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                 A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b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识别输入串</a:t>
            </a:r>
            <a:r>
              <a:rPr lang="en-US" altLang="zh-CN" b="1" dirty="0">
                <a:latin typeface="Times New Roman" pitchFamily="18" charset="0"/>
              </a:rPr>
              <a:t>w=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cabd</a:t>
            </a:r>
            <a:r>
              <a:rPr lang="zh-CN" altLang="en-US" b="1" dirty="0">
                <a:latin typeface="Times New Roman" pitchFamily="18" charset="0"/>
              </a:rPr>
              <a:t>是否为该文法的</a:t>
            </a: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</a:rPr>
              <a:t>句子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11560" y="4191000"/>
            <a:ext cx="8151440" cy="212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	S			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			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latin typeface="Times New Roman" pitchFamily="18" charset="0"/>
              </a:rPr>
              <a:t>	A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latin typeface="Times New Roman" pitchFamily="18" charset="0"/>
              </a:rPr>
              <a:t>	A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						             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                                                                                                           a</a:t>
            </a:r>
            <a:r>
              <a:rPr lang="en-US" altLang="zh-CN" b="1" dirty="0"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Times New Roman" pitchFamily="18" charset="0"/>
              </a:rPr>
              <a:t>推导过程：</a:t>
            </a:r>
            <a:r>
              <a:rPr lang="en-US" altLang="zh-CN" sz="2800" b="1" dirty="0">
                <a:latin typeface="Times New Roman" pitchFamily="18" charset="0"/>
              </a:rPr>
              <a:t>S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        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u="sng" dirty="0" err="1">
                <a:solidFill>
                  <a:srgbClr val="CC0000"/>
                </a:solidFill>
                <a:latin typeface="Times New Roman" pitchFamily="18" charset="0"/>
              </a:rPr>
              <a:t>ab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4419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3581400" y="4572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4419600" y="4572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7162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 flipH="1">
            <a:off x="6248400" y="4572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7162800" y="4572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6876256" y="494116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7164288" y="494116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编译原理模板2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编译原理模板2</Template>
  <TotalTime>2198</TotalTime>
  <Words>4629</Words>
  <Application>Microsoft Macintosh PowerPoint</Application>
  <PresentationFormat>全屏显示(4:3)</PresentationFormat>
  <Paragraphs>617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华文新魏</vt:lpstr>
      <vt:lpstr>宋体</vt:lpstr>
      <vt:lpstr>幼圆</vt:lpstr>
      <vt:lpstr>Kingsoft Phonetic Plain</vt:lpstr>
      <vt:lpstr>Arial</vt:lpstr>
      <vt:lpstr>Bookman Old Style</vt:lpstr>
      <vt:lpstr>Calibri</vt:lpstr>
      <vt:lpstr>Courier</vt:lpstr>
      <vt:lpstr>Monotype Sorts</vt:lpstr>
      <vt:lpstr>Symbol</vt:lpstr>
      <vt:lpstr>Tahoma</vt:lpstr>
      <vt:lpstr>Times New Roman</vt:lpstr>
      <vt:lpstr>Verdana</vt:lpstr>
      <vt:lpstr>Webdings</vt:lpstr>
      <vt:lpstr>Wingdings</vt:lpstr>
      <vt:lpstr>编译原理模板2</vt:lpstr>
      <vt:lpstr> 第4章 自顶向下分析</vt:lpstr>
      <vt:lpstr> 4.1 自顶向下的语法分析</vt:lpstr>
      <vt:lpstr>1、语法分析</vt:lpstr>
      <vt:lpstr>分析算法分类</vt:lpstr>
      <vt:lpstr>分析算法分类</vt:lpstr>
      <vt:lpstr>自顶向下分析</vt:lpstr>
      <vt:lpstr>2、自顶向下的语法分析的一般过程       句型分析（上下文无关文法）</vt:lpstr>
      <vt:lpstr>自顶向下的语法分析的一般过程 语法树－推导的几何表示</vt:lpstr>
      <vt:lpstr>自顶向下的语法分析的一般过程</vt:lpstr>
      <vt:lpstr> 自顶向下语法分析的一般过程（带回溯）</vt:lpstr>
      <vt:lpstr>4.2 自顶向下语法分析存在的问题</vt:lpstr>
      <vt:lpstr>二义性</vt:lpstr>
      <vt:lpstr>二义性文法的改造</vt:lpstr>
      <vt:lpstr>PowerPoint 演示文稿</vt:lpstr>
      <vt:lpstr>自顶向下的语法分析－－左递归规则</vt:lpstr>
      <vt:lpstr> 回溯</vt:lpstr>
      <vt:lpstr>回溯的原因</vt:lpstr>
      <vt:lpstr>问题</vt:lpstr>
      <vt:lpstr>可预测的试探推导过程</vt:lpstr>
      <vt:lpstr> 4.3 LL（1）文法</vt:lpstr>
      <vt:lpstr> 4.3 LL（1）文法</vt:lpstr>
      <vt:lpstr>LL (1) 文法</vt:lpstr>
      <vt:lpstr>计算FIRST集</vt:lpstr>
      <vt:lpstr>计算FOLLOW集</vt:lpstr>
      <vt:lpstr>G[ E]:    (1)    E –&gt; TE’       (2)     E’ –&gt; +TE’   (3)     E’ –&gt;                 (4)     T –&gt; FT’      (5)     T’ –&gt; *FT’    (6)     T’ –&gt;                 (7)      F –&gt; (E)      (8)      F –&gt; a</vt:lpstr>
      <vt:lpstr>G[ E]:    (1)    E –&gt; TE’        (2)     E’ –&gt; +TE’   (3)     E’ –&gt;                  (4)     T –&gt; FT’      (5)     T’ –&gt; *FT’    (6)     T’ –&gt;                  (7)      F –&gt; (E)       (8)      F –&gt; a</vt:lpstr>
      <vt:lpstr>非LL(1)文法的改造</vt:lpstr>
      <vt:lpstr>PowerPoint 演示文稿</vt:lpstr>
      <vt:lpstr>消除左递归和提左公因子并不一定都能将非LL(1)文法改造为LL(1)文法</vt:lpstr>
      <vt:lpstr>4.4预测分析程序（Predictive parser）</vt:lpstr>
      <vt:lpstr>4.4 预测分析程序（Predictive parser）</vt:lpstr>
      <vt:lpstr>4.4.1 递归下降子程序  例1：ParseFunction()</vt:lpstr>
      <vt:lpstr>例1：递归下降子程序ParseFunction()（续）</vt:lpstr>
      <vt:lpstr>例2：递归子程序实现               表达式的语法分析</vt:lpstr>
      <vt:lpstr>〈表达式〉∷=[+|-]〈项〉{（+|-）〈项〉}</vt:lpstr>
      <vt:lpstr>〈项〉∷=〈因子〉{（*|/）〈因子〉}</vt:lpstr>
      <vt:lpstr>〈因子〉∷=〈标识符〉|〈无符号整数〉|‘（’〈表达式〉‘）’</vt:lpstr>
      <vt:lpstr>递归子程序法的实现步骤</vt:lpstr>
      <vt:lpstr>PowerPoint 演示文稿</vt:lpstr>
      <vt:lpstr>PowerPoint 演示文稿</vt:lpstr>
      <vt:lpstr> 上下文无关语言句型分析（识别）程序的数学模型</vt:lpstr>
      <vt:lpstr>4.4.2 预测分析程序的实现 表驱动预测分析程序模型</vt:lpstr>
      <vt:lpstr>表驱动预测分析程序分析算法   </vt:lpstr>
      <vt:lpstr>预测分析表构造算法</vt:lpstr>
      <vt:lpstr>  例1：PDA P=({A,B,C},{a,b,c},f,{h,i},i，A,{C})</vt:lpstr>
      <vt:lpstr> </vt:lpstr>
      <vt:lpstr>G[ E]:    (1)    E –&gt; TE’       (2)     E’ –&gt; +TE’   (3)     E’ –&gt;                 (4)     T –&gt; FT’      (5)     T’ –&gt; *FT’    (6)     T’ –&gt;                 (7)      F –&gt; (E)      (8)      F –&gt; a</vt:lpstr>
      <vt:lpstr> </vt:lpstr>
      <vt:lpstr>PowerPoint 演示文稿</vt:lpstr>
      <vt:lpstr>一种错误处理办法</vt:lpstr>
      <vt:lpstr>一种错误处理办法</vt:lpstr>
      <vt:lpstr>一种错误处理办法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第4章 LL(1)文法及其分析程序</dc:title>
  <dc:creator>apple</dc:creator>
  <cp:lastModifiedBy>Minghong Liao</cp:lastModifiedBy>
  <cp:revision>90</cp:revision>
  <dcterms:created xsi:type="dcterms:W3CDTF">2019-01-26T02:37:23Z</dcterms:created>
  <dcterms:modified xsi:type="dcterms:W3CDTF">2020-03-23T07:31:08Z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